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77" r:id="rId7"/>
    <p:sldId id="260" r:id="rId8"/>
    <p:sldId id="262" r:id="rId9"/>
    <p:sldId id="261" r:id="rId10"/>
    <p:sldId id="269" r:id="rId11"/>
    <p:sldId id="276" r:id="rId12"/>
    <p:sldId id="263" r:id="rId13"/>
    <p:sldId id="279" r:id="rId14"/>
    <p:sldId id="274" r:id="rId15"/>
    <p:sldId id="278" r:id="rId16"/>
    <p:sldId id="275"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06BC7-0B83-7B05-34C4-C768F258C475}" v="45" dt="2020-05-26T20:23:04.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1696" autoAdjust="0"/>
  </p:normalViewPr>
  <p:slideViewPr>
    <p:cSldViewPr snapToGrid="0">
      <p:cViewPr varScale="1">
        <p:scale>
          <a:sx n="68" d="100"/>
          <a:sy n="68" d="100"/>
        </p:scale>
        <p:origin x="1142" y="6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Ingram" userId="S::shelby.ingram@ssaihq.com::ed753731-4535-450d-b397-52ea87a2d985" providerId="AD" clId="Web-{A5506BC7-0B83-7B05-34C4-C768F258C475}"/>
    <pc:docChg chg="modSld">
      <pc:chgData name="Shelby Ingram" userId="S::shelby.ingram@ssaihq.com::ed753731-4535-450d-b397-52ea87a2d985" providerId="AD" clId="Web-{A5506BC7-0B83-7B05-34C4-C768F258C475}" dt="2020-05-26T20:23:03.973" v="42" actId="20577"/>
      <pc:docMkLst>
        <pc:docMk/>
      </pc:docMkLst>
      <pc:sldChg chg="modSp">
        <pc:chgData name="Shelby Ingram" userId="S::shelby.ingram@ssaihq.com::ed753731-4535-450d-b397-52ea87a2d985" providerId="AD" clId="Web-{A5506BC7-0B83-7B05-34C4-C768F258C475}" dt="2020-05-26T20:23:03.973" v="41" actId="20577"/>
        <pc:sldMkLst>
          <pc:docMk/>
          <pc:sldMk cId="1513250874" sldId="263"/>
        </pc:sldMkLst>
        <pc:spChg chg="mod">
          <ac:chgData name="Shelby Ingram" userId="S::shelby.ingram@ssaihq.com::ed753731-4535-450d-b397-52ea87a2d985" providerId="AD" clId="Web-{A5506BC7-0B83-7B05-34C4-C768F258C475}" dt="2020-05-26T20:23:03.973" v="41" actId="20577"/>
          <ac:spMkLst>
            <pc:docMk/>
            <pc:sldMk cId="1513250874" sldId="263"/>
            <ac:spMk id="61" creationId="{00000000-0000-0000-0000-000000000000}"/>
          </ac:spMkLst>
        </pc:spChg>
      </pc:sldChg>
      <pc:sldChg chg="modSp">
        <pc:chgData name="Shelby Ingram" userId="S::shelby.ingram@ssaihq.com::ed753731-4535-450d-b397-52ea87a2d985" providerId="AD" clId="Web-{A5506BC7-0B83-7B05-34C4-C768F258C475}" dt="2020-05-26T20:03:22.768" v="7" actId="20577"/>
        <pc:sldMkLst>
          <pc:docMk/>
          <pc:sldMk cId="3948163095" sldId="269"/>
        </pc:sldMkLst>
        <pc:graphicFrameChg chg="modGraphic">
          <ac:chgData name="Shelby Ingram" userId="S::shelby.ingram@ssaihq.com::ed753731-4535-450d-b397-52ea87a2d985" providerId="AD" clId="Web-{A5506BC7-0B83-7B05-34C4-C768F258C475}" dt="2020-05-26T20:03:22.768" v="7" actId="20577"/>
          <ac:graphicFrameMkLst>
            <pc:docMk/>
            <pc:sldMk cId="3948163095" sldId="269"/>
            <ac:graphicFrameMk id="49" creationId="{00000000-0000-0000-0000-000000000000}"/>
          </ac:graphicFrameMkLst>
        </pc:graphicFrameChg>
      </pc:sldChg>
      <pc:sldChg chg="modSp">
        <pc:chgData name="Shelby Ingram" userId="S::shelby.ingram@ssaihq.com::ed753731-4535-450d-b397-52ea87a2d985" providerId="AD" clId="Web-{A5506BC7-0B83-7B05-34C4-C768F258C475}" dt="2020-05-26T20:22:25.516" v="22" actId="20577"/>
        <pc:sldMkLst>
          <pc:docMk/>
          <pc:sldMk cId="1373779725" sldId="276"/>
        </pc:sldMkLst>
        <pc:spChg chg="mod">
          <ac:chgData name="Shelby Ingram" userId="S::shelby.ingram@ssaihq.com::ed753731-4535-450d-b397-52ea87a2d985" providerId="AD" clId="Web-{A5506BC7-0B83-7B05-34C4-C768F258C475}" dt="2020-05-26T20:22:25.516" v="22" actId="20577"/>
          <ac:spMkLst>
            <pc:docMk/>
            <pc:sldMk cId="1373779725" sldId="276"/>
            <ac:spMk id="5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a:t>NPO</a:t>
          </a:r>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a:t>Senior Fellows</a:t>
          </a:r>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Lead/Fellow </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a:t>Participants</a:t>
          </a:r>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1800" dirty="0"/>
            <a:t>NPO</a:t>
          </a:r>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custT="1"/>
      <dgm:spPr/>
      <dgm:t>
        <a:bodyPr/>
        <a:lstStyle/>
        <a:p>
          <a:pPr>
            <a:spcAft>
              <a:spcPts val="0"/>
            </a:spcAft>
          </a:pPr>
          <a:r>
            <a:rPr lang="en-US" sz="1600" dirty="0" smtClean="0"/>
            <a:t>Lead/</a:t>
          </a:r>
        </a:p>
        <a:p>
          <a:pPr>
            <a:spcAft>
              <a:spcPts val="0"/>
            </a:spcAft>
          </a:pPr>
          <a:r>
            <a:rPr lang="en-US" sz="1600" dirty="0" smtClean="0"/>
            <a:t>Fellow</a:t>
          </a:r>
          <a:endParaRPr lang="en-US" sz="1600"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custT="1"/>
      <dgm:spPr/>
      <dgm:t>
        <a:bodyPr/>
        <a:lstStyle/>
        <a:p>
          <a:r>
            <a:rPr lang="en-US" sz="1500" dirty="0"/>
            <a:t>Science Advisor &amp; Mentors </a:t>
          </a:r>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custT="1"/>
      <dgm:spPr/>
      <dgm:t>
        <a:bodyPr/>
        <a:lstStyle/>
        <a:p>
          <a:pPr rtl="0"/>
          <a:r>
            <a:rPr lang="en-US" sz="2200" dirty="0"/>
            <a:t>Assistant Lead</a:t>
          </a:r>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custT="1"/>
      <dgm:spPr/>
      <dgm:t>
        <a:bodyPr/>
        <a:lstStyle/>
        <a:p>
          <a:r>
            <a:rPr lang="en-US" sz="2200" dirty="0"/>
            <a:t>Project </a:t>
          </a:r>
          <a:r>
            <a:rPr lang="en-US" sz="2200" dirty="0" smtClean="0"/>
            <a:t>Lead/POC</a:t>
          </a:r>
          <a:endParaRPr lang="en-US" sz="2200" dirty="0"/>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custT="1"/>
      <dgm:spPr/>
      <dgm:t>
        <a:bodyPr/>
        <a:lstStyle/>
        <a:p>
          <a:r>
            <a:rPr lang="en-US" sz="2400" dirty="0"/>
            <a:t>Team Members</a:t>
          </a:r>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a:t>NPO</a:t>
          </a:r>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Senior Fellows</a:t>
          </a:r>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Lead/Fellow </a:t>
          </a:r>
          <a:endParaRPr lang="en-US" sz="2400" kern="1200" dirty="0"/>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Participants</a:t>
          </a:r>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US" sz="1800" kern="1200" dirty="0"/>
            <a:t>NPO</a:t>
          </a:r>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Lead/</a:t>
          </a:r>
        </a:p>
        <a:p>
          <a:pPr lvl="0" algn="ctr" defTabSz="711200">
            <a:lnSpc>
              <a:spcPct val="90000"/>
            </a:lnSpc>
            <a:spcBef>
              <a:spcPct val="0"/>
            </a:spcBef>
            <a:spcAft>
              <a:spcPts val="0"/>
            </a:spcAft>
          </a:pPr>
          <a:r>
            <a:rPr lang="en-US" sz="1600" kern="1200" dirty="0" smtClean="0"/>
            <a:t>Fellow</a:t>
          </a:r>
          <a:endParaRPr lang="en-US" sz="16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Science Advisor &amp; Mentors </a:t>
          </a:r>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a:t>Assistant Lead</a:t>
          </a:r>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Project </a:t>
          </a:r>
          <a:r>
            <a:rPr lang="en-US" sz="2200" kern="1200" dirty="0" smtClean="0"/>
            <a:t>Lead/POC</a:t>
          </a:r>
          <a:endParaRPr lang="en-US" sz="2200" kern="1200" dirty="0"/>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Team Members</a:t>
          </a:r>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a:t>
            </a:r>
            <a:r>
              <a:rPr lang="en-US" baseline="0" dirty="0"/>
              <a:t> </a:t>
            </a:r>
            <a:r>
              <a:rPr lang="en-US" b="1" baseline="0" dirty="0"/>
              <a:t>w</a:t>
            </a:r>
            <a:r>
              <a:rPr lang="en-US" b="1" dirty="0"/>
              <a:t>hite paper</a:t>
            </a:r>
            <a:r>
              <a:rPr lang="en-US" baseline="0" dirty="0"/>
              <a:t> is </a:t>
            </a:r>
            <a:r>
              <a:rPr lang="en-US" dirty="0"/>
              <a:t>a government or other authoritative report giving information or proposals on an issue</a:t>
            </a:r>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228600" indent="-228600">
              <a:buAutoNum type="arabicParenBoth"/>
            </a:pPr>
            <a:r>
              <a:rPr lang="en-US" dirty="0"/>
              <a:t>Blue = NASA Center</a:t>
            </a:r>
            <a:r>
              <a:rPr lang="en-US" baseline="0" dirty="0"/>
              <a:t> Nodes</a:t>
            </a:r>
            <a:endParaRPr lang="en-US" dirty="0"/>
          </a:p>
          <a:p>
            <a:pPr marL="228600" indent="-228600">
              <a:buAutoNum type="arabicParenBoth"/>
            </a:pPr>
            <a:r>
              <a:rPr lang="en-US" dirty="0"/>
              <a:t>Orange = Regional Nodes</a:t>
            </a:r>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02A3F-391F-4CF7-8F8D-18D9DA5935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88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mailto:Amanda.L.Clayton@nasa.gov" TargetMode="External"/><Relationship Id="rId13" Type="http://schemas.openxmlformats.org/officeDocument/2006/relationships/image" Target="../media/image27.jpeg"/><Relationship Id="rId3" Type="http://schemas.openxmlformats.org/officeDocument/2006/relationships/image" Target="../media/image35.png"/><Relationship Id="rId7" Type="http://schemas.openxmlformats.org/officeDocument/2006/relationships/image" Target="../media/image31.jpeg"/><Relationship Id="rId12" Type="http://schemas.openxmlformats.org/officeDocument/2006/relationships/hyperlink" Target="mailto:Stephanie.Burke@ssiahq.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mailto:daniel.c.mangosing@nasa.gov" TargetMode="External"/><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hyperlink" Target="mailto:Robert.byles@ssaihq.com" TargetMode="External"/><Relationship Id="rId4" Type="http://schemas.openxmlformats.org/officeDocument/2006/relationships/image" Target="../media/image36.jpeg"/><Relationship Id="rId9" Type="http://schemas.openxmlformats.org/officeDocument/2006/relationships/hyperlink" Target="mailto:Karen.N.Allsbrook@nasa.gov" TargetMode="External"/><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twitter.com/NASA_DEVELOP?lang=en" TargetMode="External"/><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2.png"/><Relationship Id="rId4" Type="http://schemas.openxmlformats.org/officeDocument/2006/relationships/image" Target="../media/image29.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2020 </a:t>
            </a:r>
            <a:r>
              <a:rPr lang="en-US" sz="3200" dirty="0" smtClean="0">
                <a:solidFill>
                  <a:srgbClr val="EF282F"/>
                </a:solidFill>
              </a:rPr>
              <a:t>Fall</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2. </a:t>
            </a:r>
            <a:r>
              <a:rPr lang="en-US" sz="3600" dirty="0">
                <a:solidFill>
                  <a:srgbClr val="0061AA"/>
                </a:solidFill>
              </a:rPr>
              <a:t>About DEVELOP</a:t>
            </a:r>
            <a:endParaRPr lang="en-US" dirty="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52728" cy="1252728"/>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1AA"/>
                </a:solidFill>
                <a:effectLst/>
                <a:uLnTx/>
                <a:uFillTx/>
                <a:latin typeface="Century Gothic" panose="020B0502020202020204" pitchFamily="34" charset="0"/>
                <a:ea typeface="+mj-ea"/>
                <a:cs typeface="+mj-cs"/>
              </a:rPr>
              <a:t>Questions? Contact…</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21423"/>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5495" y="3295366"/>
            <a:ext cx="1254572"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Projects,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publications, presentations, conferences, deadlines, international work, webinars, partners, project hand-offs, proposals, Fellow positions </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Amanda: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757-864-5552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8"/>
              </a:rPr>
              <a:t>Amanda.L.Clayton@nasa.gov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78" name="TextBox 77"/>
          <p:cNvSpPr txBox="1"/>
          <p:nvPr/>
        </p:nvSpPr>
        <p:spPr>
          <a:xfrm>
            <a:off x="1299465" y="3295366"/>
            <a:ext cx="3904859"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Contracts, payroll, SSAI systems, travel, schedule adjustments, paperwork, online application system, employment verifications, SSAI</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Karen: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757-864-1276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9"/>
              </a:rPr>
              <a:t>Karen.N.Allsbrook@nasa.gov</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84" name="TextBox 83"/>
          <p:cNvSpPr txBox="1"/>
          <p:nvPr/>
        </p:nvSpPr>
        <p:spPr>
          <a:xfrm>
            <a:off x="6625290" y="3576845"/>
            <a:ext cx="3593664" cy="12834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Project Coordination &amp; Impact Analysis Teams – deliverables, tracking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metrics, </a:t>
            </a: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indicators,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participant </a:t>
            </a: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surveys</a:t>
            </a: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Century Gothic" panose="020F0302020204030204"/>
                <a:ea typeface="+mn-ea"/>
                <a:cs typeface="+mn-cs"/>
              </a:rPr>
              <a:t>Cecil: </a:t>
            </a:r>
            <a:r>
              <a:rPr kumimoji="0" lang="en-US" sz="1200" b="0" i="0" u="none" strike="noStrike" kern="1200" cap="none" spc="0" normalizeH="0" baseline="0" noProof="0" dirty="0" smtClean="0">
                <a:ln>
                  <a:noFill/>
                </a:ln>
                <a:solidFill>
                  <a:prstClr val="black">
                    <a:lumMod val="75000"/>
                    <a:lumOff val="25000"/>
                  </a:prstClr>
                </a:solidFill>
                <a:effectLst/>
                <a:uLnTx/>
                <a:uFillTx/>
                <a:latin typeface="Century Gothic" panose="020F0302020204030204"/>
                <a:ea typeface="+mn-ea"/>
                <a:cs typeface="+mn-cs"/>
                <a:hlinkClick r:id="rId10"/>
              </a:rPr>
              <a:t>Robert.byles@ssaihq.com</a:t>
            </a:r>
            <a:r>
              <a:rPr kumimoji="0" lang="en-US" sz="1200" b="0" i="0" u="none" strike="noStrike" kern="1200" cap="none" spc="0" normalizeH="0" baseline="0" noProof="0" dirty="0" smtClean="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DEVELOP Website, software release, interactive mapper, software licenses, IT, communications</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Danny: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757-864-3762 </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1"/>
              </a:rPr>
              <a:t>daniel.c.mangosing@nasa.gov</a:t>
            </a:r>
            <a:r>
              <a:rPr kumimoji="0" lang="en-US" sz="12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
        <p:nvSpPr>
          <p:cNvPr id="40" name="TextBox 39"/>
          <p:cNvSpPr txBox="1"/>
          <p:nvPr/>
        </p:nvSpPr>
        <p:spPr>
          <a:xfrm>
            <a:off x="6484696" y="1521423"/>
            <a:ext cx="3559085" cy="208672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Employment status, offer letters, SSAI application, SSAI systems, employment verifications, SSAI POC</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Media requests, social media approvals</a:t>
            </a:r>
          </a:p>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Stephanie: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rPr>
              <a:t>757-864-4498 </a:t>
            </a: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hlinkClick r:id="rId12"/>
              </a:rPr>
              <a:t>Stephanie.Burke@ssiahq.com</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8522" t="-1008" r="6021" b="33382"/>
          <a:stretch/>
        </p:blipFill>
        <p:spPr>
          <a:xfrm>
            <a:off x="5303470" y="1521423"/>
            <a:ext cx="1261881" cy="1252728"/>
          </a:xfrm>
          <a:prstGeom prst="ellipse">
            <a:avLst/>
          </a:prstGeom>
          <a:effectLst>
            <a:outerShdw blurRad="76200" dir="13500000" sy="23000" kx="1200000" algn="br" rotWithShape="0">
              <a:prstClr val="black">
                <a:alpha val="20000"/>
              </a:prstClr>
            </a:outerShdw>
          </a:effectLst>
        </p:spPr>
      </p:pic>
      <p:pic>
        <p:nvPicPr>
          <p:cNvPr id="43" name="Picture 42">
            <a:extLst>
              <a:ext uri="{FF2B5EF4-FFF2-40B4-BE49-F238E27FC236}">
                <a16:creationId xmlns:a16="http://schemas.microsoft.com/office/drawing/2014/main" id="{F3188A3A-BA16-F348-A065-4C9A66C09A4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0286" t="8530" r="28356" b="14197"/>
          <a:stretch/>
        </p:blipFill>
        <p:spPr>
          <a:xfrm rot="5400000">
            <a:off x="5305376" y="4950625"/>
            <a:ext cx="1248916" cy="1252728"/>
          </a:xfrm>
          <a:prstGeom prst="ellipse">
            <a:avLst/>
          </a:prstGeom>
          <a:effectLst>
            <a:outerShdw blurRad="76200" dir="13500000" sy="23000" kx="1200000" algn="br" rotWithShape="0">
              <a:prstClr val="black">
                <a:alpha val="20000"/>
              </a:prstClr>
            </a:outerShdw>
          </a:effectLst>
        </p:spPr>
      </p:pic>
      <p:pic>
        <p:nvPicPr>
          <p:cNvPr id="44" name="Picture 43">
            <a:extLst>
              <a:ext uri="{FF2B5EF4-FFF2-40B4-BE49-F238E27FC236}">
                <a16:creationId xmlns:a16="http://schemas.microsoft.com/office/drawing/2014/main" id="{C02D5E2C-94B5-BA41-9995-DCFD4D374446}"/>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316982" y="3334889"/>
            <a:ext cx="1252728" cy="1252728"/>
          </a:xfrm>
          <a:prstGeom prst="ellipse">
            <a:avLst/>
          </a:prstGeom>
          <a:effectLst>
            <a:outerShdw blurRad="76200" dir="13500000" sy="23000" kx="1200000" algn="br" rotWithShape="0">
              <a:prstClr val="black">
                <a:alpha val="20000"/>
              </a:prstClr>
            </a:outerShdw>
          </a:effectLst>
        </p:spPr>
      </p:pic>
      <p:sp>
        <p:nvSpPr>
          <p:cNvPr id="45" name="TextBox 44"/>
          <p:cNvSpPr txBox="1"/>
          <p:nvPr/>
        </p:nvSpPr>
        <p:spPr>
          <a:xfrm>
            <a:off x="6689029" y="5049249"/>
            <a:ext cx="3403050" cy="12834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0"/>
              </a:spcBef>
              <a:spcAft>
                <a:spcPts val="0"/>
              </a:spcAft>
              <a:buClr>
                <a:srgbClr val="EF282F"/>
              </a:buClr>
              <a:buSzTx/>
              <a:buFont typeface="Webdings" panose="05030102010509060703" pitchFamily="18" charset="2"/>
              <a:buChar char="4"/>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Geoinformatics &amp; Communications Teams – technical help, code, AGOL, project videos </a:t>
            </a:r>
          </a:p>
          <a:p>
            <a:pPr marL="0" marR="0" lvl="0" indent="0" algn="l" defTabSz="914400" rtl="0" eaLnBrk="1" fontAlgn="auto" latinLnBrk="0" hangingPunct="1">
              <a:lnSpc>
                <a:spcPct val="90000"/>
              </a:lnSpc>
              <a:spcBef>
                <a:spcPts val="0"/>
              </a:spcBef>
              <a:spcAft>
                <a:spcPts val="0"/>
              </a:spcAft>
              <a:buClr>
                <a:srgbClr val="EF282F"/>
              </a:buClr>
              <a:buSzTx/>
              <a:buFontTx/>
              <a:buNone/>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 </a:t>
            </a:r>
            <a:endPar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
                <a:srgbClr val="EF282F"/>
              </a:buClr>
              <a:buSzTx/>
              <a:buFont typeface="Wingdings" panose="05000000000000000000" pitchFamily="2" charset="2"/>
              <a:buChar char="à"/>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Century Gothic" panose="020F0302020204030204"/>
                <a:ea typeface="+mn-ea"/>
                <a:cs typeface="+mn-cs"/>
              </a:rPr>
              <a:t>Hayley: </a:t>
            </a:r>
            <a:r>
              <a:rPr kumimoji="0" lang="en-US" sz="1200" b="0" i="0" u="none" strike="noStrike" kern="1200" cap="none" spc="0" normalizeH="0" baseline="0" noProof="0" dirty="0" smtClean="0">
                <a:ln>
                  <a:noFill/>
                </a:ln>
                <a:solidFill>
                  <a:prstClr val="black">
                    <a:lumMod val="75000"/>
                    <a:lumOff val="25000"/>
                  </a:prstClr>
                </a:solidFill>
                <a:effectLst/>
                <a:uLnTx/>
                <a:uFillTx/>
                <a:latin typeface="Century Gothic" panose="020F0302020204030204"/>
                <a:ea typeface="+mn-ea"/>
                <a:cs typeface="+mn-cs"/>
              </a:rPr>
              <a:t>Hayley.pippin@ssaihq.com </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7067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Social Media</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DEVELOP National Program:</a:t>
            </a:r>
            <a:r>
              <a:rPr lang="en-US" sz="1700" dirty="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chemeClr val="tx1">
                    <a:lumMod val="75000"/>
                    <a:lumOff val="25000"/>
                  </a:schemeClr>
                </a:solidFill>
                <a:latin typeface="Century Gothic" charset="0"/>
                <a:ea typeface="Century Gothic" charset="0"/>
                <a:cs typeface="Century Gothic" charset="0"/>
              </a:rPr>
              <a:t>Once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or </a:t>
            </a:r>
            <a:r>
              <a:rPr lang="en-US" sz="1700" b="1" dirty="0">
                <a:solidFill>
                  <a:schemeClr val="tx1">
                    <a:lumMod val="75000"/>
                    <a:lumOff val="25000"/>
                  </a:schemeClr>
                </a:solidFill>
                <a:latin typeface="Century Gothic" charset="0"/>
                <a:ea typeface="Century Gothic" charset="0"/>
                <a:cs typeface="Century Gothic" charset="0"/>
              </a:rPr>
              <a:t>#NASADEVELOP</a:t>
            </a:r>
            <a:endParaRPr lang="en-US" sz="1100" b="1"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a:t>
            </a: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a:solidFill>
                  <a:schemeClr val="tx1">
                    <a:lumMod val="75000"/>
                    <a:lumOff val="25000"/>
                  </a:schemeClr>
                </a:solidFill>
                <a:latin typeface="Century Gothic" charset="0"/>
                <a:ea typeface="Century Gothic" charset="0"/>
                <a:cs typeface="Century Gothic" charset="0"/>
              </a:rPr>
              <a:t>VPS and promotional videos</a:t>
            </a:r>
            <a:r>
              <a:rPr lang="en-US" sz="1700" b="1" dirty="0">
                <a:solidFill>
                  <a:schemeClr val="tx1">
                    <a:lumMod val="75000"/>
                    <a:lumOff val="25000"/>
                  </a:schemeClr>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a:solidFill>
                  <a:schemeClr val="tx1">
                    <a:lumMod val="75000"/>
                    <a:lumOff val="25000"/>
                  </a:schemeClr>
                </a:solidFill>
                <a:latin typeface="Century Gothic" charset="0"/>
                <a:ea typeface="Century Gothic" charset="0"/>
                <a:cs typeface="Century Gothic" charset="0"/>
              </a:rPr>
              <a:t>job posts, job skills &amp; tips, and important events. </a:t>
            </a:r>
            <a:r>
              <a:rPr lang="en-US" sz="1700" b="1" i="1" dirty="0">
                <a:solidFill>
                  <a:schemeClr val="tx1">
                    <a:lumMod val="75000"/>
                    <a:lumOff val="25000"/>
                  </a:schemeClr>
                </a:solidFill>
                <a:latin typeface="Century Gothic" charset="0"/>
                <a:ea typeface="Century Gothic" charset="0"/>
                <a:cs typeface="Century Gothic" charset="0"/>
              </a:rPr>
              <a:t>This is a private group! Follow the link to 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Watch time spent on social </a:t>
              </a:r>
              <a:r>
                <a:rPr lang="en-US" sz="1800" dirty="0" smtClean="0"/>
                <a:t>media during work hours. </a:t>
              </a:r>
              <a:r>
                <a:rPr lang="en-US" sz="1800" dirty="0"/>
                <a:t>If you are going to be on it, you 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Important Things to Note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a:t>Earth 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does NOT 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a:t>Travel is restricted and carefully managed, 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Tree>
    <p:extLst>
      <p:ext uri="{BB962C8B-B14F-4D97-AF65-F5344CB8AC3E}">
        <p14:creationId xmlns:p14="http://schemas.microsoft.com/office/powerpoint/2010/main" val="262770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Quiz Time!</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lumMod val="75000"/>
                    <a:lumOff val="25000"/>
                  </a:schemeClr>
                </a:solidFill>
              </a:rPr>
              <a:t>You’re welcome for these DEVELOP knowledge bombs that just got dropped on you!</a:t>
            </a:r>
          </a:p>
        </p:txBody>
      </p:sp>
    </p:spTree>
    <p:extLst>
      <p:ext uri="{BB962C8B-B14F-4D97-AF65-F5344CB8AC3E}">
        <p14:creationId xmlns:p14="http://schemas.microsoft.com/office/powerpoint/2010/main" val="406339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National Program</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3657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i="1" dirty="0" smtClean="0"/>
              <a:t>“Shaping The Future By Integrating Earth Observations Into Global Decision Making”</a:t>
            </a:r>
            <a:endParaRPr lang="en-US" sz="1600" i="1" dirty="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p>
          <a:p>
            <a:pPr lvl="0" algn="ctr">
              <a:defRPr/>
            </a:pPr>
            <a:r>
              <a:rPr lang="en-US" dirty="0">
                <a:solidFill>
                  <a:schemeClr val="tx1">
                    <a:lumMod val="75000"/>
                    <a:lumOff val="25000"/>
                  </a:schemeClr>
                </a:solidFill>
                <a:latin typeface="Century Gothic" charset="0"/>
                <a:ea typeface="Century Gothic" charset="0"/>
                <a:cs typeface="Century Gothic" charset="0"/>
              </a:rPr>
              <a:t>building capacity in both its participants and end-user organizations to better prepare them to handle the environmental challenges that face society.</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a:solidFill>
                  <a:schemeClr val="tx1">
                    <a:lumMod val="75000"/>
                    <a:lumOff val="25000"/>
                  </a:schemeClr>
                </a:solidFill>
                <a:latin typeface="Century Gothic" charset="0"/>
                <a:ea typeface="Century Gothic" charset="0"/>
                <a:cs typeface="Century Gothic" charset="0"/>
              </a:rPr>
              <a:t>Elevator Speech: </a:t>
            </a:r>
            <a:r>
              <a:rPr lang="en-US" sz="1600" dirty="0">
                <a:solidFill>
                  <a:schemeClr val="tx1">
                    <a:lumMod val="75000"/>
                    <a:lumOff val="25000"/>
                  </a:schemeClr>
                </a:solidFill>
                <a:latin typeface="Century Gothic" charset="0"/>
                <a:ea typeface="Century Gothic" charset="0"/>
                <a:cs typeface="Century Gothic" charset="0"/>
              </a:rPr>
              <a:t>DEVELOP, part of NASA’s Applied Sciences’ Capacity Building 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186651" y="1510353"/>
            <a:ext cx="9784080" cy="738664"/>
          </a:xfrm>
          <a:prstGeom prst="rect">
            <a:avLst/>
          </a:prstGeom>
          <a:noFill/>
        </p:spPr>
        <p:txBody>
          <a:bodyPr wrap="square" rtlCol="0">
            <a:spAutoFit/>
          </a:bodyPr>
          <a:lstStyle/>
          <a:p>
            <a:pPr algn="ctr" fontAlgn="base">
              <a:spcAft>
                <a:spcPts val="600"/>
              </a:spcAft>
              <a:buClr>
                <a:schemeClr val="tx1">
                  <a:lumMod val="75000"/>
                </a:schemeClr>
              </a:buClr>
            </a:pPr>
            <a:r>
              <a:rPr lang="en-US" sz="2100" b="1" dirty="0">
                <a:solidFill>
                  <a:srgbClr val="0061AA"/>
                </a:solidFill>
                <a:latin typeface="Century Gothic" charset="0"/>
                <a:ea typeface="Century Gothic" charset="0"/>
                <a:cs typeface="Century Gothic" charset="0"/>
              </a:rPr>
              <a:t>Empowered Participants + Earth Observations + Engaged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60"/>
          <a:stretch/>
        </p:blipFill>
        <p:spPr bwMode="auto">
          <a:xfrm>
            <a:off x="7112000" y="1978532"/>
            <a:ext cx="264912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02589" y="1978532"/>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018" y="1976783"/>
            <a:ext cx="3527554" cy="19842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944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818034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4" name="Straight Connector 103"/>
          <p:cNvCxnSpPr/>
          <p:nvPr/>
        </p:nvCxnSpPr>
        <p:spPr>
          <a:xfrm>
            <a:off x="618620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2" name="Straight Connector 101"/>
          <p:cNvCxnSpPr/>
          <p:nvPr/>
        </p:nvCxnSpPr>
        <p:spPr>
          <a:xfrm>
            <a:off x="415768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410738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18971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304534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510141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703151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72" name="Hexagon 71"/>
          <p:cNvSpPr/>
          <p:nvPr/>
        </p:nvSpPr>
        <p:spPr>
          <a:xfrm>
            <a:off x="1437176" y="5317630"/>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3" name="Hexagon 72"/>
          <p:cNvSpPr/>
          <p:nvPr/>
        </p:nvSpPr>
        <p:spPr>
          <a:xfrm>
            <a:off x="2420643" y="4721338"/>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4" name="Hexagon 73"/>
          <p:cNvSpPr/>
          <p:nvPr/>
        </p:nvSpPr>
        <p:spPr>
          <a:xfrm>
            <a:off x="3417019" y="415968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5" name="Hexagon 74"/>
          <p:cNvSpPr/>
          <p:nvPr/>
        </p:nvSpPr>
        <p:spPr>
          <a:xfrm>
            <a:off x="3413605" y="5307470"/>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6" name="Hexagon 75"/>
          <p:cNvSpPr/>
          <p:nvPr/>
        </p:nvSpPr>
        <p:spPr>
          <a:xfrm>
            <a:off x="4425179" y="4720170"/>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7" name="Hexagon 86"/>
          <p:cNvSpPr/>
          <p:nvPr/>
        </p:nvSpPr>
        <p:spPr>
          <a:xfrm>
            <a:off x="5409887" y="5317630"/>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8" name="Hexagon 87"/>
          <p:cNvSpPr/>
          <p:nvPr/>
        </p:nvSpPr>
        <p:spPr>
          <a:xfrm>
            <a:off x="6409576" y="47282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93" name="Hexagon 92"/>
          <p:cNvSpPr/>
          <p:nvPr/>
        </p:nvSpPr>
        <p:spPr>
          <a:xfrm>
            <a:off x="7407265" y="5307470"/>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History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Sensing.” </a:t>
            </a:r>
          </a:p>
          <a:p>
            <a:pPr marL="285750" indent="-285750">
              <a:spcBef>
                <a:spcPts val="0"/>
              </a:spcBef>
              <a:spcAft>
                <a:spcPts val="600"/>
              </a:spcAft>
              <a:buClr>
                <a:srgbClr val="EF282F"/>
              </a:buClr>
              <a:buFont typeface="Webdings" panose="05030102010509060703" pitchFamily="18" charset="2"/>
              <a:buChar char="4"/>
            </a:pPr>
            <a:r>
              <a:rPr lang="en-US" sz="1800" dirty="0"/>
              <a:t>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 </a:t>
            </a:r>
          </a:p>
          <a:p>
            <a:pPr marL="285750" indent="-285750">
              <a:spcBef>
                <a:spcPts val="0"/>
              </a:spcBef>
              <a:spcAft>
                <a:spcPts val="600"/>
              </a:spcAft>
              <a:buClr>
                <a:srgbClr val="EF282F"/>
              </a:buClr>
              <a:buFont typeface="Webdings" panose="05030102010509060703" pitchFamily="18" charset="2"/>
              <a:buChar char="4"/>
            </a:pPr>
            <a:r>
              <a:rPr lang="en-US" sz="1800" dirty="0"/>
              <a:t>Beginning in 2001, expansion beyond Langley began and continues to today. </a:t>
            </a:r>
          </a:p>
        </p:txBody>
      </p:sp>
      <p:sp>
        <p:nvSpPr>
          <p:cNvPr id="107" name="Oval 106"/>
          <p:cNvSpPr/>
          <p:nvPr/>
        </p:nvSpPr>
        <p:spPr>
          <a:xfrm>
            <a:off x="868538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669125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466272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610765" y="6035966"/>
            <a:ext cx="1007007" cy="523220"/>
          </a:xfrm>
          <a:prstGeom prst="rect">
            <a:avLst/>
          </a:prstGeom>
          <a:noFill/>
        </p:spPr>
        <p:txBody>
          <a:bodyPr wrap="none" rtlCol="0">
            <a:spAutoFit/>
          </a:bodyPr>
          <a:lstStyle/>
          <a:p>
            <a:pPr algn="ctr"/>
            <a:r>
              <a:rPr lang="en-US" sz="1400" b="1" dirty="0">
                <a:solidFill>
                  <a:schemeClr val="tx1">
                    <a:lumMod val="75000"/>
                    <a:lumOff val="25000"/>
                  </a:schemeClr>
                </a:solidFill>
              </a:rPr>
              <a:t>2004</a:t>
            </a:r>
          </a:p>
          <a:p>
            <a:pPr algn="ctr"/>
            <a:r>
              <a:rPr lang="en-US" sz="1400" dirty="0">
                <a:solidFill>
                  <a:schemeClr val="tx1">
                    <a:lumMod val="75000"/>
                    <a:lumOff val="25000"/>
                  </a:schemeClr>
                </a:solidFill>
              </a:rPr>
              <a:t>Goddard</a:t>
            </a:r>
          </a:p>
        </p:txBody>
      </p:sp>
      <p:cxnSp>
        <p:nvCxnSpPr>
          <p:cNvPr id="99" name="Straight Connector 98"/>
          <p:cNvCxnSpPr/>
          <p:nvPr/>
        </p:nvCxnSpPr>
        <p:spPr>
          <a:xfrm>
            <a:off x="104976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143415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902614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753093" y="4022368"/>
            <a:ext cx="588623" cy="523220"/>
          </a:xfrm>
          <a:prstGeom prst="rect">
            <a:avLst/>
          </a:prstGeom>
          <a:noFill/>
        </p:spPr>
        <p:txBody>
          <a:bodyPr wrap="none" rtlCol="0">
            <a:spAutoFit/>
          </a:bodyPr>
          <a:lstStyle/>
          <a:p>
            <a:pPr algn="ctr"/>
            <a:r>
              <a:rPr lang="en-US" sz="1400" dirty="0">
                <a:solidFill>
                  <a:schemeClr val="tx1">
                    <a:lumMod val="75000"/>
                    <a:lumOff val="25000"/>
                  </a:schemeClr>
                </a:solidFill>
              </a:rPr>
              <a:t>JPL</a:t>
            </a:r>
          </a:p>
          <a:p>
            <a:pPr algn="ctr"/>
            <a:r>
              <a:rPr lang="en-US" sz="1400" b="1" dirty="0">
                <a:solidFill>
                  <a:schemeClr val="tx1">
                    <a:lumMod val="75000"/>
                    <a:lumOff val="25000"/>
                  </a:schemeClr>
                </a:solidFill>
              </a:rPr>
              <a:t>2008</a:t>
            </a:r>
          </a:p>
        </p:txBody>
      </p:sp>
      <p:sp>
        <p:nvSpPr>
          <p:cNvPr id="57" name="TextBox 56"/>
          <p:cNvSpPr txBox="1"/>
          <p:nvPr/>
        </p:nvSpPr>
        <p:spPr>
          <a:xfrm>
            <a:off x="5480671" y="4390149"/>
            <a:ext cx="1172116" cy="523220"/>
          </a:xfrm>
          <a:prstGeom prst="rect">
            <a:avLst/>
          </a:prstGeom>
          <a:noFill/>
        </p:spPr>
        <p:txBody>
          <a:bodyPr wrap="none" rtlCol="0">
            <a:spAutoFit/>
          </a:bodyPr>
          <a:lstStyle/>
          <a:p>
            <a:pPr algn="ctr"/>
            <a:r>
              <a:rPr lang="en-US" sz="1400" dirty="0">
                <a:solidFill>
                  <a:schemeClr val="tx1">
                    <a:lumMod val="75000"/>
                    <a:lumOff val="25000"/>
                  </a:schemeClr>
                </a:solidFill>
              </a:rPr>
              <a:t>Athens, GA</a:t>
            </a:r>
          </a:p>
          <a:p>
            <a:pPr algn="ctr"/>
            <a:r>
              <a:rPr lang="en-US" sz="1400" b="1" dirty="0">
                <a:solidFill>
                  <a:schemeClr val="tx1">
                    <a:lumMod val="75000"/>
                    <a:lumOff val="25000"/>
                  </a:schemeClr>
                </a:solidFill>
              </a:rPr>
              <a:t>2013</a:t>
            </a:r>
          </a:p>
        </p:txBody>
      </p:sp>
      <p:sp>
        <p:nvSpPr>
          <p:cNvPr id="58" name="TextBox 57"/>
          <p:cNvSpPr txBox="1"/>
          <p:nvPr/>
        </p:nvSpPr>
        <p:spPr>
          <a:xfrm>
            <a:off x="6391703" y="4024919"/>
            <a:ext cx="1284326" cy="523220"/>
          </a:xfrm>
          <a:prstGeom prst="rect">
            <a:avLst/>
          </a:prstGeom>
          <a:noFill/>
        </p:spPr>
        <p:txBody>
          <a:bodyPr wrap="none" rtlCol="0">
            <a:spAutoFit/>
          </a:bodyPr>
          <a:lstStyle/>
          <a:p>
            <a:pPr algn="ctr"/>
            <a:r>
              <a:rPr lang="en-US" sz="1400" dirty="0">
                <a:solidFill>
                  <a:schemeClr val="tx1">
                    <a:lumMod val="75000"/>
                    <a:lumOff val="25000"/>
                  </a:schemeClr>
                </a:solidFill>
              </a:rPr>
              <a:t>Pocatello, ID</a:t>
            </a:r>
          </a:p>
          <a:p>
            <a:pPr algn="ctr"/>
            <a:r>
              <a:rPr lang="en-US" sz="1400" b="1" dirty="0">
                <a:solidFill>
                  <a:schemeClr val="tx1">
                    <a:lumMod val="75000"/>
                    <a:lumOff val="25000"/>
                  </a:schemeClr>
                </a:solidFill>
              </a:rPr>
              <a:t>2015</a:t>
            </a:r>
          </a:p>
        </p:txBody>
      </p:sp>
      <p:sp>
        <p:nvSpPr>
          <p:cNvPr id="59" name="TextBox 58"/>
          <p:cNvSpPr txBox="1"/>
          <p:nvPr/>
        </p:nvSpPr>
        <p:spPr>
          <a:xfrm>
            <a:off x="8449549" y="4009551"/>
            <a:ext cx="1157689" cy="523220"/>
          </a:xfrm>
          <a:prstGeom prst="rect">
            <a:avLst/>
          </a:prstGeom>
          <a:noFill/>
        </p:spPr>
        <p:txBody>
          <a:bodyPr wrap="none" rtlCol="0">
            <a:spAutoFit/>
          </a:bodyPr>
          <a:lstStyle/>
          <a:p>
            <a:pPr algn="ctr"/>
            <a:r>
              <a:rPr lang="en-US" sz="1400" dirty="0">
                <a:solidFill>
                  <a:schemeClr val="tx1">
                    <a:lumMod val="75000"/>
                    <a:lumOff val="25000"/>
                  </a:schemeClr>
                </a:solidFill>
              </a:rPr>
              <a:t>Boston, MA</a:t>
            </a:r>
          </a:p>
          <a:p>
            <a:pPr algn="ctr"/>
            <a:r>
              <a:rPr lang="en-US" sz="1400" b="1" dirty="0">
                <a:solidFill>
                  <a:schemeClr val="tx1">
                    <a:lumMod val="75000"/>
                    <a:lumOff val="25000"/>
                  </a:schemeClr>
                </a:solidFill>
              </a:rPr>
              <a:t>2018</a:t>
            </a:r>
          </a:p>
        </p:txBody>
      </p:sp>
      <p:sp>
        <p:nvSpPr>
          <p:cNvPr id="62" name="TextBox 61"/>
          <p:cNvSpPr txBox="1"/>
          <p:nvPr/>
        </p:nvSpPr>
        <p:spPr>
          <a:xfrm>
            <a:off x="4323361" y="6070777"/>
            <a:ext cx="1500732" cy="523220"/>
          </a:xfrm>
          <a:prstGeom prst="rect">
            <a:avLst/>
          </a:prstGeom>
          <a:noFill/>
        </p:spPr>
        <p:txBody>
          <a:bodyPr wrap="none" rtlCol="0">
            <a:spAutoFit/>
          </a:bodyPr>
          <a:lstStyle/>
          <a:p>
            <a:pPr algn="ctr"/>
            <a:r>
              <a:rPr lang="en-US" sz="1400" b="1" dirty="0">
                <a:solidFill>
                  <a:schemeClr val="tx1">
                    <a:lumMod val="75000"/>
                    <a:lumOff val="25000"/>
                  </a:schemeClr>
                </a:solidFill>
              </a:rPr>
              <a:t>2012</a:t>
            </a:r>
          </a:p>
          <a:p>
            <a:pPr algn="ctr"/>
            <a:r>
              <a:rPr lang="en-US" sz="1400" dirty="0">
                <a:solidFill>
                  <a:schemeClr val="tx1">
                    <a:lumMod val="75000"/>
                    <a:lumOff val="25000"/>
                  </a:schemeClr>
                </a:solidFill>
              </a:rPr>
              <a:t>Fort Collins, CO</a:t>
            </a:r>
          </a:p>
        </p:txBody>
      </p:sp>
      <p:sp>
        <p:nvSpPr>
          <p:cNvPr id="63" name="TextBox 62"/>
          <p:cNvSpPr txBox="1"/>
          <p:nvPr/>
        </p:nvSpPr>
        <p:spPr>
          <a:xfrm>
            <a:off x="6433037" y="6033071"/>
            <a:ext cx="1313180" cy="523220"/>
          </a:xfrm>
          <a:prstGeom prst="rect">
            <a:avLst/>
          </a:prstGeom>
          <a:noFill/>
        </p:spPr>
        <p:txBody>
          <a:bodyPr wrap="none" rtlCol="0">
            <a:spAutoFit/>
          </a:bodyPr>
          <a:lstStyle/>
          <a:p>
            <a:pPr algn="ctr"/>
            <a:r>
              <a:rPr lang="en-US" sz="1400" b="1" dirty="0">
                <a:solidFill>
                  <a:schemeClr val="tx1">
                    <a:lumMod val="75000"/>
                    <a:lumOff val="25000"/>
                  </a:schemeClr>
                </a:solidFill>
              </a:rPr>
              <a:t>2014</a:t>
            </a:r>
          </a:p>
          <a:p>
            <a:pPr algn="ctr"/>
            <a:r>
              <a:rPr lang="en-US" sz="1400" dirty="0">
                <a:solidFill>
                  <a:schemeClr val="tx1">
                    <a:lumMod val="75000"/>
                    <a:lumOff val="25000"/>
                  </a:schemeClr>
                </a:solidFill>
              </a:rPr>
              <a:t>Asheville, NC</a:t>
            </a:r>
          </a:p>
        </p:txBody>
      </p:sp>
      <p:sp>
        <p:nvSpPr>
          <p:cNvPr id="64" name="TextBox 63"/>
          <p:cNvSpPr txBox="1"/>
          <p:nvPr/>
        </p:nvSpPr>
        <p:spPr>
          <a:xfrm>
            <a:off x="8496784" y="6016891"/>
            <a:ext cx="1104790" cy="523220"/>
          </a:xfrm>
          <a:prstGeom prst="rect">
            <a:avLst/>
          </a:prstGeom>
          <a:noFill/>
        </p:spPr>
        <p:txBody>
          <a:bodyPr wrap="none" rtlCol="0">
            <a:spAutoFit/>
          </a:bodyPr>
          <a:lstStyle/>
          <a:p>
            <a:pPr algn="ctr"/>
            <a:r>
              <a:rPr lang="en-US" sz="1400" b="1" dirty="0">
                <a:solidFill>
                  <a:schemeClr val="tx1">
                    <a:lumMod val="75000"/>
                    <a:lumOff val="25000"/>
                  </a:schemeClr>
                </a:solidFill>
              </a:rPr>
              <a:t>2016</a:t>
            </a:r>
          </a:p>
          <a:p>
            <a:pPr algn="ctr"/>
            <a:r>
              <a:rPr lang="en-US" sz="1400" dirty="0">
                <a:solidFill>
                  <a:schemeClr val="tx1">
                    <a:lumMod val="75000"/>
                    <a:lumOff val="25000"/>
                  </a:schemeClr>
                </a:solidFill>
              </a:rPr>
              <a:t>Tempe, AZ</a:t>
            </a:r>
          </a:p>
        </p:txBody>
      </p:sp>
      <p:sp>
        <p:nvSpPr>
          <p:cNvPr id="66" name="Hexagon 65"/>
          <p:cNvSpPr/>
          <p:nvPr/>
        </p:nvSpPr>
        <p:spPr>
          <a:xfrm>
            <a:off x="427534" y="4730335"/>
            <a:ext cx="1257116" cy="1060418"/>
          </a:xfrm>
          <a:prstGeom prst="hexagon">
            <a:avLst>
              <a:gd name="adj" fmla="val 31100"/>
              <a:gd name="vf" fmla="val 115470"/>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8392656" y="473843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142415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68376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688878" y="4031391"/>
            <a:ext cx="899605" cy="523220"/>
          </a:xfrm>
          <a:prstGeom prst="rect">
            <a:avLst/>
          </a:prstGeom>
          <a:noFill/>
        </p:spPr>
        <p:txBody>
          <a:bodyPr wrap="none" rtlCol="0">
            <a:spAutoFit/>
          </a:bodyPr>
          <a:lstStyle/>
          <a:p>
            <a:pPr algn="ctr"/>
            <a:r>
              <a:rPr lang="en-US" sz="1400" dirty="0">
                <a:solidFill>
                  <a:schemeClr val="tx1">
                    <a:lumMod val="75000"/>
                    <a:lumOff val="25000"/>
                  </a:schemeClr>
                </a:solidFill>
              </a:rPr>
              <a:t>Marshall</a:t>
            </a:r>
          </a:p>
          <a:p>
            <a:pPr algn="ctr"/>
            <a:r>
              <a:rPr lang="en-US" sz="1400" b="1" dirty="0">
                <a:solidFill>
                  <a:schemeClr val="tx1">
                    <a:lumMod val="75000"/>
                    <a:lumOff val="25000"/>
                  </a:schemeClr>
                </a:solidFill>
              </a:rPr>
              <a:t>2008</a:t>
            </a:r>
          </a:p>
        </p:txBody>
      </p:sp>
      <p:sp>
        <p:nvSpPr>
          <p:cNvPr id="89" name="Oval 88"/>
          <p:cNvSpPr/>
          <p:nvPr/>
        </p:nvSpPr>
        <p:spPr>
          <a:xfrm>
            <a:off x="269475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34049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98898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67572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67738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97068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97665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621718" y="5950629"/>
            <a:ext cx="869149" cy="523220"/>
          </a:xfrm>
          <a:prstGeom prst="rect">
            <a:avLst/>
          </a:prstGeom>
          <a:noFill/>
        </p:spPr>
        <p:txBody>
          <a:bodyPr wrap="none" rtlCol="0">
            <a:spAutoFit/>
          </a:bodyPr>
          <a:lstStyle/>
          <a:p>
            <a:pPr algn="ctr"/>
            <a:r>
              <a:rPr lang="en-US" sz="1400" dirty="0">
                <a:solidFill>
                  <a:schemeClr val="tx1">
                    <a:lumMod val="75000"/>
                    <a:lumOff val="25000"/>
                  </a:schemeClr>
                </a:solidFill>
              </a:rPr>
              <a:t>Langley</a:t>
            </a:r>
          </a:p>
          <a:p>
            <a:pPr algn="ctr"/>
            <a:r>
              <a:rPr lang="en-US" sz="1400" b="1" dirty="0">
                <a:solidFill>
                  <a:schemeClr val="tx1">
                    <a:lumMod val="75000"/>
                    <a:lumOff val="25000"/>
                  </a:schemeClr>
                </a:solidFill>
              </a:rPr>
              <a:t>1998</a:t>
            </a:r>
          </a:p>
        </p:txBody>
      </p:sp>
      <p:sp>
        <p:nvSpPr>
          <p:cNvPr id="101" name="Oval 100"/>
          <p:cNvSpPr/>
          <p:nvPr/>
        </p:nvSpPr>
        <p:spPr>
          <a:xfrm>
            <a:off x="99614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95" name="Hexagon 94"/>
          <p:cNvSpPr/>
          <p:nvPr/>
        </p:nvSpPr>
        <p:spPr>
          <a:xfrm>
            <a:off x="8403818" y="4741099"/>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328924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DEVELOP’s Mission &amp; Vision</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t>Mission</a:t>
            </a:r>
            <a:r>
              <a:rPr lang="en-US" sz="1800" dirty="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a:t>Vision</a:t>
            </a:r>
            <a:r>
              <a:rPr lang="en-US" sz="1800" dirty="0"/>
              <a:t>: </a:t>
            </a:r>
            <a:r>
              <a:rPr lang="en-US" sz="1800" dirty="0">
                <a:latin typeface="Century Gothic" charset="0"/>
                <a:ea typeface="Century Gothic" charset="0"/>
                <a:cs typeface="Century Gothic" charset="0"/>
              </a:rPr>
              <a:t>Shaping the future by integrating Earth observations into global decision making.</a:t>
            </a:r>
          </a:p>
          <a:p>
            <a:pPr marL="285750" indent="-285750">
              <a:spcBef>
                <a:spcPts val="0"/>
              </a:spcBef>
              <a:spcAft>
                <a:spcPts val="600"/>
              </a:spcAft>
              <a:buClr>
                <a:srgbClr val="EF282F"/>
              </a:buClr>
              <a:buFont typeface="Webdings" panose="05030102010509060703" pitchFamily="18" charset="2"/>
              <a:buChar char="4"/>
            </a:pPr>
            <a:r>
              <a:rPr lang="en-US" sz="1800" b="1" dirty="0"/>
              <a:t>Core Values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Collaboration</a:t>
            </a:r>
            <a:r>
              <a:rPr lang="en-US" sz="1800" dirty="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Discovery</a:t>
            </a:r>
            <a:r>
              <a:rPr lang="en-US" sz="1800" dirty="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Service</a:t>
            </a:r>
            <a:r>
              <a:rPr lang="en-US" sz="1800" dirty="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Passion</a:t>
            </a:r>
            <a:r>
              <a:rPr lang="en-US" sz="1800" dirty="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a:p>
        </p:txBody>
      </p:sp>
      <p:grpSp>
        <p:nvGrpSpPr>
          <p:cNvPr id="2" name="Group 1"/>
          <p:cNvGrpSpPr/>
          <p:nvPr/>
        </p:nvGrpSpPr>
        <p:grpSpPr>
          <a:xfrm>
            <a:off x="7079795" y="2195450"/>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a:t>NASA’s </a:t>
              </a:r>
            </a:p>
            <a:p>
              <a:pPr algn="ctr">
                <a:spcBef>
                  <a:spcPts val="0"/>
                </a:spcBef>
                <a:buClr>
                  <a:srgbClr val="0078C1"/>
                </a:buClr>
              </a:pPr>
              <a:r>
                <a:rPr lang="en-US" sz="1800" dirty="0"/>
                <a:t>core values are: </a:t>
              </a:r>
            </a:p>
            <a:p>
              <a:pPr algn="ctr">
                <a:spcBef>
                  <a:spcPts val="0"/>
                </a:spcBef>
                <a:buClr>
                  <a:srgbClr val="0078C1"/>
                </a:buClr>
              </a:pPr>
              <a:r>
                <a:rPr lang="en-US" sz="1800" b="1" dirty="0">
                  <a:solidFill>
                    <a:srgbClr val="0061AA"/>
                  </a:solidFill>
                </a:rPr>
                <a:t>Safety </a:t>
              </a:r>
            </a:p>
            <a:p>
              <a:pPr algn="ctr">
                <a:spcBef>
                  <a:spcPts val="0"/>
                </a:spcBef>
                <a:buClr>
                  <a:srgbClr val="0078C1"/>
                </a:buClr>
              </a:pPr>
              <a:r>
                <a:rPr lang="en-US" sz="1800" b="1" dirty="0">
                  <a:solidFill>
                    <a:srgbClr val="0061AA"/>
                  </a:solidFill>
                </a:rPr>
                <a:t>Excellence</a:t>
              </a:r>
            </a:p>
            <a:p>
              <a:pPr algn="ctr">
                <a:spcBef>
                  <a:spcPts val="0"/>
                </a:spcBef>
                <a:buClr>
                  <a:srgbClr val="0078C1"/>
                </a:buClr>
              </a:pPr>
              <a:r>
                <a:rPr lang="en-US" sz="1800" b="1" dirty="0">
                  <a:solidFill>
                    <a:srgbClr val="0061AA"/>
                  </a:solidFill>
                </a:rPr>
                <a:t>Teamwork</a:t>
              </a:r>
            </a:p>
            <a:p>
              <a:pPr algn="ctr">
                <a:spcBef>
                  <a:spcPts val="0"/>
                </a:spcBef>
                <a:buClr>
                  <a:srgbClr val="0078C1"/>
                </a:buClr>
              </a:pPr>
              <a:r>
                <a:rPr lang="en-US" sz="1800" b="1" dirty="0">
                  <a:solidFill>
                    <a:srgbClr val="0061AA"/>
                  </a:solidFill>
                </a:rPr>
                <a:t>Integrity </a:t>
              </a:r>
            </a:p>
            <a:p>
              <a:pPr algn="ctr">
                <a:spcBef>
                  <a:spcPts val="600"/>
                </a:spcBef>
                <a:buClr>
                  <a:srgbClr val="0078C1"/>
                </a:buClr>
              </a:pPr>
              <a:r>
                <a:rPr lang="en-US" sz="1800" dirty="0"/>
                <a:t>DEVELOP shares these </a:t>
              </a:r>
            </a:p>
            <a:p>
              <a:pPr algn="ctr">
                <a:spcBef>
                  <a:spcPts val="0"/>
                </a:spcBef>
                <a:buClr>
                  <a:srgbClr val="0078C1"/>
                </a:buClr>
              </a:pPr>
              <a:r>
                <a:rPr lang="en-US" sz="1800" dirty="0"/>
                <a:t>as well!</a:t>
              </a:r>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Culture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adaptable, 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Collaborative</a:t>
            </a: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Service-Oriented</a:t>
            </a: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Dynamic</a:t>
            </a: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Innovative</a:t>
            </a: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Passionate</a:t>
            </a: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solidFill>
                  <a:srgbClr val="0061AA"/>
                </a:solidFill>
              </a:rPr>
              <a:t>Excellent</a:t>
            </a: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1AA"/>
                </a:solidFill>
              </a:rPr>
              <a:t>Professional</a:t>
            </a:r>
          </a:p>
        </p:txBody>
      </p:sp>
    </p:spTree>
    <p:extLst>
      <p:ext uri="{BB962C8B-B14F-4D97-AF65-F5344CB8AC3E}">
        <p14:creationId xmlns:p14="http://schemas.microsoft.com/office/powerpoint/2010/main" val="70149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61" y="1084529"/>
            <a:ext cx="8158416" cy="504598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Locations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a:latin typeface="Century Gothic" panose="020B0502020202020204" pitchFamily="34" charset="0"/>
              </a:rPr>
              <a:t>1</a:t>
            </a: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a:latin typeface="Century Gothic" panose="020B0502020202020204" pitchFamily="34" charset="0"/>
              </a:rPr>
              <a:t>2</a:t>
            </a: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a:latin typeface="Century Gothic" panose="020B0502020202020204" pitchFamily="34" charset="0"/>
              </a:rPr>
              <a:t>3</a:t>
            </a: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76" name="TextBox 75"/>
          <p:cNvSpPr txBox="1"/>
          <p:nvPr/>
        </p:nvSpPr>
        <p:spPr>
          <a:xfrm>
            <a:off x="7417487" y="211804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78" name="TextBox 77"/>
          <p:cNvSpPr txBox="1"/>
          <p:nvPr/>
        </p:nvSpPr>
        <p:spPr>
          <a:xfrm>
            <a:off x="6112541" y="3758785"/>
            <a:ext cx="490106" cy="369332"/>
          </a:xfrm>
          <a:prstGeom prst="rect">
            <a:avLst/>
          </a:prstGeom>
          <a:noFill/>
        </p:spPr>
        <p:txBody>
          <a:bodyPr wrap="square" rtlCol="0">
            <a:spAutoFit/>
          </a:bodyPr>
          <a:lstStyle/>
          <a:p>
            <a:r>
              <a:rPr lang="en-US" b="1" dirty="0">
                <a:latin typeface="Century Gothic" panose="020B0502020202020204" pitchFamily="34" charset="0"/>
              </a:rPr>
              <a:t>10</a:t>
            </a:r>
          </a:p>
        </p:txBody>
      </p:sp>
      <p:sp>
        <p:nvSpPr>
          <p:cNvPr id="79" name="TextBox 78"/>
          <p:cNvSpPr txBox="1"/>
          <p:nvPr/>
        </p:nvSpPr>
        <p:spPr>
          <a:xfrm>
            <a:off x="6992758" y="3348156"/>
            <a:ext cx="449452" cy="369332"/>
          </a:xfrm>
          <a:prstGeom prst="rect">
            <a:avLst/>
          </a:prstGeom>
          <a:noFill/>
        </p:spPr>
        <p:txBody>
          <a:bodyPr wrap="square" rtlCol="0">
            <a:spAutoFit/>
          </a:bodyPr>
          <a:lstStyle/>
          <a:p>
            <a:r>
              <a:rPr lang="en-US" b="1" dirty="0">
                <a:latin typeface="Century Gothic" panose="020B0502020202020204" pitchFamily="34" charset="0"/>
              </a:rPr>
              <a:t>11</a:t>
            </a: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Arizona – Tempe</a:t>
            </a:r>
          </a:p>
          <a:p>
            <a:pPr marL="342900" indent="-342900">
              <a:spcAft>
                <a:spcPts val="600"/>
              </a:spcAft>
              <a:buAutoNum type="arabicPeriod"/>
            </a:pPr>
            <a:r>
              <a:rPr lang="en-US" sz="1500" dirty="0">
                <a:solidFill>
                  <a:srgbClr val="0061AA"/>
                </a:solidFill>
                <a:latin typeface="Century Gothic" panose="020B0502020202020204" pitchFamily="34" charset="0"/>
              </a:rPr>
              <a:t>California –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Idaho –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a:solidFill>
                  <a:schemeClr val="accent2">
                    <a:lumMod val="75000"/>
                  </a:schemeClr>
                </a:solidFill>
                <a:latin typeface="Century Gothic" panose="020B0502020202020204" pitchFamily="34" charset="0"/>
              </a:rPr>
              <a:t>North 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Langley</a:t>
            </a: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DEVELOP Structure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Node Chain of Command</a:t>
            </a:r>
          </a:p>
        </p:txBody>
      </p:sp>
      <p:graphicFrame>
        <p:nvGraphicFramePr>
          <p:cNvPr id="2" name="Diagram 1"/>
          <p:cNvGraphicFramePr/>
          <p:nvPr>
            <p:extLst>
              <p:ext uri="{D42A27DB-BD31-4B8C-83A1-F6EECF244321}">
                <p14:modId xmlns:p14="http://schemas.microsoft.com/office/powerpoint/2010/main" val="3295981067"/>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t>National Chain of Command</a:t>
            </a:r>
          </a:p>
        </p:txBody>
      </p:sp>
      <p:graphicFrame>
        <p:nvGraphicFramePr>
          <p:cNvPr id="49" name="Diagram 48"/>
          <p:cNvGraphicFramePr/>
          <p:nvPr>
            <p:extLst>
              <p:ext uri="{D42A27DB-BD31-4B8C-83A1-F6EECF244321}">
                <p14:modId xmlns:p14="http://schemas.microsoft.com/office/powerpoint/2010/main" val="579437656"/>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6964467" y="3872943"/>
            <a:ext cx="1105297" cy="1097280"/>
          </a:xfrm>
          <a:prstGeom prst="ellipse">
            <a:avLst/>
          </a:prstGeom>
          <a:effectLst>
            <a:outerShdw blurRad="76200" dir="13500000" sy="23000" kx="1200000" algn="br" rotWithShape="0">
              <a:prstClr val="black">
                <a:alpha val="20000"/>
              </a:prstClr>
            </a:outerShdw>
          </a:effectLst>
        </p:spPr>
      </p:pic>
      <p:pic>
        <p:nvPicPr>
          <p:cNvPr id="2050"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881" y="3000159"/>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What is the DEVELOP NPO?</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537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45" name="Content Placeholder 3"/>
          <p:cNvSpPr txBox="1">
            <a:spLocks/>
          </p:cNvSpPr>
          <p:nvPr/>
        </p:nvSpPr>
        <p:spPr>
          <a:xfrm>
            <a:off x="765488"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Program Manager</a:t>
            </a:r>
          </a:p>
        </p:txBody>
      </p:sp>
      <p:sp>
        <p:nvSpPr>
          <p:cNvPr id="47" name="Content Placeholder 3"/>
          <p:cNvSpPr txBox="1">
            <a:spLocks/>
          </p:cNvSpPr>
          <p:nvPr/>
        </p:nvSpPr>
        <p:spPr>
          <a:xfrm>
            <a:off x="2368897" y="4174743"/>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National Science Advisor</a:t>
            </a:r>
          </a:p>
        </p:txBody>
      </p:sp>
      <p:sp>
        <p:nvSpPr>
          <p:cNvPr id="48" name="Content Placeholder 3"/>
          <p:cNvSpPr txBox="1">
            <a:spLocks/>
          </p:cNvSpPr>
          <p:nvPr/>
        </p:nvSpPr>
        <p:spPr>
          <a:xfrm>
            <a:off x="3841603"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Financial Lead</a:t>
            </a:r>
          </a:p>
        </p:txBody>
      </p:sp>
      <p:sp>
        <p:nvSpPr>
          <p:cNvPr id="49" name="Content Placeholder 3"/>
          <p:cNvSpPr txBox="1">
            <a:spLocks/>
          </p:cNvSpPr>
          <p:nvPr/>
        </p:nvSpPr>
        <p:spPr>
          <a:xfrm>
            <a:off x="5107754" y="4178605"/>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556466"/>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They’re normal people too and you are welcome to reach out to them! You will </a:t>
              </a:r>
              <a:r>
                <a:rPr lang="en-US" sz="1800" dirty="0" smtClean="0">
                  <a:latin typeface="Century Gothic"/>
                </a:rPr>
                <a:t>have the opportunity to interact with them throughout the term!</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9490" y="2997793"/>
            <a:ext cx="1097281" cy="1097280"/>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06546" y="3872943"/>
            <a:ext cx="1097839" cy="1097280"/>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8"/>
          <a:srcRect l="15246" t="16618" r="20497" b="21315"/>
          <a:stretch/>
        </p:blipFill>
        <p:spPr>
          <a:xfrm>
            <a:off x="1023833" y="3872943"/>
            <a:ext cx="1111035" cy="1097280"/>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58300" t="10182" r="305" b="26929"/>
          <a:stretch/>
        </p:blipFill>
        <p:spPr>
          <a:xfrm>
            <a:off x="2728978" y="2998396"/>
            <a:ext cx="1083402" cy="1097280"/>
          </a:xfrm>
          <a:prstGeom prst="ellipse">
            <a:avLst/>
          </a:prstGeom>
          <a:ln>
            <a:noFill/>
          </a:ln>
          <a:effectLst>
            <a:outerShdw blurRad="76200" dir="13500000" sy="23000" kx="1200000" algn="br" rotWithShape="0">
              <a:prstClr val="black">
                <a:alpha val="20000"/>
              </a:prstClr>
            </a:outerShdw>
          </a:effectLst>
        </p:spPr>
      </p:pic>
      <p:sp>
        <p:nvSpPr>
          <p:cNvPr id="41" name="Content Placeholder 3"/>
          <p:cNvSpPr txBox="1">
            <a:spLocks/>
          </p:cNvSpPr>
          <p:nvPr/>
        </p:nvSpPr>
        <p:spPr>
          <a:xfrm>
            <a:off x="6541666" y="5054732"/>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SSAI Human Resources</a:t>
            </a:r>
          </a:p>
        </p:txBody>
      </p:sp>
      <p:sp>
        <p:nvSpPr>
          <p:cNvPr id="43" name="Content Placeholder 3"/>
          <p:cNvSpPr txBox="1">
            <a:spLocks/>
          </p:cNvSpPr>
          <p:nvPr/>
        </p:nvSpPr>
        <p:spPr>
          <a:xfrm>
            <a:off x="7942145" y="4174743"/>
            <a:ext cx="1980752"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Web Developer &amp;</a:t>
            </a:r>
          </a:p>
          <a:p>
            <a:pPr marL="0" indent="0" algn="ctr">
              <a:spcBef>
                <a:spcPts val="0"/>
              </a:spcBef>
              <a:buFont typeface="Arial" panose="020B0604020202020204" pitchFamily="34" charset="0"/>
              <a:buNone/>
            </a:pPr>
            <a:r>
              <a:rPr lang="en-US" sz="1200" dirty="0">
                <a:solidFill>
                  <a:prstClr val="black">
                    <a:lumMod val="75000"/>
                    <a:lumOff val="25000"/>
                  </a:prstClr>
                </a:solidFill>
                <a:latin typeface="Century Gothic" panose="020F0302020204030204"/>
              </a:rPr>
              <a:t>Graphic Designer</a:t>
            </a:r>
          </a:p>
        </p:txBody>
      </p:sp>
    </p:spTree>
    <p:extLst>
      <p:ext uri="{BB962C8B-B14F-4D97-AF65-F5344CB8AC3E}">
        <p14:creationId xmlns:p14="http://schemas.microsoft.com/office/powerpoint/2010/main" val="137377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55160" y="42133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National POCs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2457158"/>
            <a:ext cx="9601200" cy="3474720"/>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2614221"/>
            <a:ext cx="198424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 Fellows</a:t>
            </a: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27751" y="1507191"/>
            <a:ext cx="1349057" cy="707886"/>
          </a:xfrm>
          <a:prstGeom prst="rect">
            <a:avLst/>
          </a:prstGeom>
          <a:noFill/>
        </p:spPr>
        <p:txBody>
          <a:bodyPr wrap="square" rtlCol="0">
            <a:spAutoFit/>
          </a:bodyPr>
          <a:lstStyle/>
          <a:p>
            <a:r>
              <a:rPr lang="en-US" sz="2000" b="1" dirty="0">
                <a:solidFill>
                  <a:schemeClr val="bg1"/>
                </a:solidFill>
                <a:latin typeface="Century Gothic" charset="0"/>
                <a:ea typeface="Century Gothic" charset="0"/>
                <a:cs typeface="Century Gothic" charset="0"/>
              </a:rPr>
              <a:t>DEVELOP</a:t>
            </a:r>
          </a:p>
          <a:p>
            <a:r>
              <a:rPr lang="en-US" sz="2000" b="1" dirty="0">
                <a:solidFill>
                  <a:schemeClr val="bg1"/>
                </a:solidFill>
                <a:latin typeface="Century Gothic" charset="0"/>
                <a:ea typeface="Century Gothic" charset="0"/>
                <a:cs typeface="Century Gothic" charset="0"/>
              </a:rPr>
              <a:t>NPO</a:t>
            </a:r>
          </a:p>
        </p:txBody>
      </p:sp>
      <p:grpSp>
        <p:nvGrpSpPr>
          <p:cNvPr id="4" name="Group 3"/>
          <p:cNvGrpSpPr/>
          <p:nvPr/>
        </p:nvGrpSpPr>
        <p:grpSpPr>
          <a:xfrm>
            <a:off x="4869453" y="1473324"/>
            <a:ext cx="2261584" cy="3820333"/>
            <a:chOff x="4982343" y="1507191"/>
            <a:chExt cx="2261584" cy="3820333"/>
          </a:xfrm>
        </p:grpSpPr>
        <p:sp>
          <p:nvSpPr>
            <p:cNvPr id="61" name="Rectangle 60"/>
            <p:cNvSpPr/>
            <p:nvPr/>
          </p:nvSpPr>
          <p:spPr>
            <a:xfrm>
              <a:off x="4982343" y="1507191"/>
              <a:ext cx="1888557" cy="738609"/>
            </a:xfrm>
            <a:prstGeom prst="rect">
              <a:avLst/>
            </a:prstGeom>
          </p:spPr>
          <p:txBody>
            <a:bodyPr wrap="square" lIns="91387" tIns="45693" rIns="91387" bIns="45693" anchor="t">
              <a:spAutoFit/>
            </a:bodyPr>
            <a:lstStyle/>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Amanda Clayton</a:t>
              </a:r>
              <a:endParaRPr lang="en-US" sz="2000" dirty="0"/>
            </a:p>
            <a:p>
              <a:pPr marL="118745" indent="-118745" defTabSz="1018229">
                <a:buFont typeface="Arial" pitchFamily="34" charset="0"/>
                <a:buChar char="•"/>
              </a:pPr>
              <a:r>
                <a:rPr lang="en-US" sz="1400" b="1" dirty="0">
                  <a:solidFill>
                    <a:schemeClr val="bg1"/>
                  </a:solidFill>
                  <a:latin typeface="Century Gothic" charset="0"/>
                  <a:ea typeface="Century Gothic" charset="0"/>
                  <a:cs typeface="Century Gothic" charset="0"/>
                </a:rPr>
                <a:t>Danny Mangosing</a:t>
              </a:r>
            </a:p>
            <a:p>
              <a:pPr marL="118745" indent="-118745" defTabSz="1018229">
                <a:buFont typeface="Arial" pitchFamily="34" charset="0"/>
                <a:buChar char="•"/>
              </a:pPr>
              <a:r>
                <a:rPr lang="en-US" sz="1400" b="1" dirty="0">
                  <a:solidFill>
                    <a:schemeClr val="bg1"/>
                  </a:solidFill>
                  <a:latin typeface="Century Gothic"/>
                  <a:ea typeface="Century Gothic" charset="0"/>
                  <a:cs typeface="Century Gothic" charset="0"/>
                </a:rPr>
                <a:t>Stephanie Burke</a:t>
              </a:r>
              <a:endParaRPr lang="en-US" sz="1400" b="1" dirty="0">
                <a:solidFill>
                  <a:schemeClr val="bg1"/>
                </a:solidFill>
                <a:latin typeface="Century Gothic" charset="0"/>
                <a:ea typeface="Century Gothic" charset="0"/>
                <a:cs typeface="Century Gothic" charset="0"/>
              </a:endParaRPr>
            </a:p>
          </p:txBody>
        </p:sp>
        <p:sp>
          <p:nvSpPr>
            <p:cNvPr id="63" name="Rectangle 62"/>
            <p:cNvSpPr/>
            <p:nvPr/>
          </p:nvSpPr>
          <p:spPr>
            <a:xfrm>
              <a:off x="4982343" y="2865366"/>
              <a:ext cx="2261584" cy="2462158"/>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Georgia – Athens </a:t>
              </a:r>
            </a:p>
            <a:p>
              <a:pPr defTabSz="1018229"/>
              <a:r>
                <a:rPr lang="en-US" sz="1400" dirty="0" smtClean="0">
                  <a:solidFill>
                    <a:schemeClr val="bg1"/>
                  </a:solidFill>
                  <a:latin typeface="Century Gothic" charset="0"/>
                  <a:ea typeface="Century Gothic" charset="0"/>
                  <a:cs typeface="Century Gothic" charset="0"/>
                </a:rPr>
                <a:t>Crystal Wespestad*</a:t>
              </a:r>
              <a:endParaRPr lang="en-US" sz="1400" dirty="0">
                <a:solidFill>
                  <a:schemeClr val="bg1"/>
                </a:solidFill>
                <a:latin typeface="Century Gothic" charset="0"/>
                <a:ea typeface="Century Gothic" charset="0"/>
                <a:cs typeface="Century Gothic" charset="0"/>
              </a:endParaRP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Idaho – Pocatello</a:t>
              </a:r>
            </a:p>
            <a:p>
              <a:pPr defTabSz="1018229"/>
              <a:r>
                <a:rPr lang="en-US" sz="1400" dirty="0" smtClean="0">
                  <a:solidFill>
                    <a:schemeClr val="bg1"/>
                  </a:solidFill>
                  <a:latin typeface="Century Gothic" charset="0"/>
                  <a:ea typeface="Century Gothic" charset="0"/>
                  <a:cs typeface="Century Gothic" charset="0"/>
                </a:rPr>
                <a:t>Brandy Nesbit-Wilcox</a:t>
              </a:r>
              <a:endParaRPr lang="en-US" sz="1400" dirty="0">
                <a:solidFill>
                  <a:schemeClr val="bg1"/>
                </a:solidFill>
                <a:latin typeface="Century Gothic" charset="0"/>
                <a:ea typeface="Century Gothic" charset="0"/>
                <a:cs typeface="Century Gothic" charset="0"/>
              </a:endParaRPr>
            </a:p>
            <a:p>
              <a:pPr defTabSz="1018229"/>
              <a:endParaRPr lang="en-US" sz="1400" b="1" u="sng"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Maryland – Goddard </a:t>
              </a:r>
            </a:p>
            <a:p>
              <a:pPr defTabSz="1018229"/>
              <a:r>
                <a:rPr lang="en-US" sz="1400" dirty="0">
                  <a:solidFill>
                    <a:schemeClr val="bg1"/>
                  </a:solidFill>
                  <a:latin typeface="Century Gothic" charset="0"/>
                  <a:ea typeface="Century Gothic" charset="0"/>
                  <a:cs typeface="Century Gothic" charset="0"/>
                </a:rPr>
                <a:t>Darcy Gray</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Massachusetts – Boston</a:t>
              </a:r>
            </a:p>
            <a:p>
              <a:pPr defTabSz="1018229"/>
              <a:r>
                <a:rPr lang="en-US" sz="1400" dirty="0">
                  <a:solidFill>
                    <a:schemeClr val="bg1"/>
                  </a:solidFill>
                  <a:latin typeface="Century Gothic" charset="0"/>
                  <a:ea typeface="Century Gothic" charset="0"/>
                  <a:cs typeface="Century Gothic" charset="0"/>
                </a:rPr>
                <a:t>Celeste Gambino</a:t>
              </a:r>
            </a:p>
          </p:txBody>
        </p:sp>
      </p:grpSp>
      <p:grpSp>
        <p:nvGrpSpPr>
          <p:cNvPr id="5" name="Group 4"/>
          <p:cNvGrpSpPr/>
          <p:nvPr/>
        </p:nvGrpSpPr>
        <p:grpSpPr>
          <a:xfrm>
            <a:off x="7574787" y="1473324"/>
            <a:ext cx="2126044" cy="3604889"/>
            <a:chOff x="7597365" y="1507191"/>
            <a:chExt cx="2126044" cy="3604889"/>
          </a:xfrm>
        </p:grpSpPr>
        <p:sp>
          <p:nvSpPr>
            <p:cNvPr id="56" name="Rectangle 55"/>
            <p:cNvSpPr/>
            <p:nvPr/>
          </p:nvSpPr>
          <p:spPr>
            <a:xfrm>
              <a:off x="7597365" y="1507191"/>
              <a:ext cx="1704680" cy="769387"/>
            </a:xfrm>
            <a:prstGeom prst="rect">
              <a:avLst/>
            </a:prstGeom>
          </p:spPr>
          <p:txBody>
            <a:bodyPr wrap="square" lIns="91387" tIns="45693" rIns="91387" bIns="45693">
              <a:spAutoFit/>
            </a:bodyPr>
            <a:lstStyle/>
            <a:p>
              <a:pPr defTabSz="1018229"/>
              <a:r>
                <a:rPr lang="en-US" sz="1600" b="1" i="1" dirty="0">
                  <a:solidFill>
                    <a:schemeClr val="bg1"/>
                  </a:solidFill>
                  <a:latin typeface="Century Gothic" charset="0"/>
                  <a:ea typeface="Century Gothic" charset="0"/>
                  <a:cs typeface="Century Gothic" charset="0"/>
                </a:rPr>
                <a:t>Senior </a:t>
              </a:r>
              <a:r>
                <a:rPr lang="en-US" sz="1600" b="1" i="1" dirty="0" smtClean="0">
                  <a:solidFill>
                    <a:schemeClr val="bg1"/>
                  </a:solidFill>
                  <a:latin typeface="Century Gothic" charset="0"/>
                  <a:ea typeface="Century Gothic" charset="0"/>
                  <a:cs typeface="Century Gothic" charset="0"/>
                </a:rPr>
                <a:t>Fellows</a:t>
              </a:r>
              <a:endParaRPr lang="en-US" sz="1600" b="1" i="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400" b="1" dirty="0" smtClean="0">
                  <a:solidFill>
                    <a:schemeClr val="bg1"/>
                  </a:solidFill>
                  <a:latin typeface="Century Gothic" charset="0"/>
                  <a:ea typeface="Century Gothic" charset="0"/>
                  <a:cs typeface="Century Gothic" charset="0"/>
                </a:rPr>
                <a:t>Cecil Byles</a:t>
              </a:r>
            </a:p>
            <a:p>
              <a:pPr marL="119063" indent="-119063" defTabSz="1018229">
                <a:buFont typeface="Arial" pitchFamily="34" charset="0"/>
                <a:buChar char="•"/>
              </a:pPr>
              <a:r>
                <a:rPr lang="en-US" sz="1400" b="1" dirty="0" smtClean="0">
                  <a:solidFill>
                    <a:schemeClr val="bg1"/>
                  </a:solidFill>
                  <a:latin typeface="Century Gothic" charset="0"/>
                  <a:ea typeface="Century Gothic" charset="0"/>
                  <a:cs typeface="Century Gothic" charset="0"/>
                </a:rPr>
                <a:t>Hayley Pippin</a:t>
              </a:r>
              <a:endParaRPr lang="en-US" sz="1400" b="1" dirty="0">
                <a:solidFill>
                  <a:schemeClr val="bg1"/>
                </a:solidFill>
                <a:latin typeface="Century Gothic" charset="0"/>
                <a:ea typeface="Century Gothic" charset="0"/>
                <a:cs typeface="Century Gothic" charset="0"/>
              </a:endParaRPr>
            </a:p>
          </p:txBody>
        </p:sp>
        <p:sp>
          <p:nvSpPr>
            <p:cNvPr id="64" name="Rectangle 63"/>
            <p:cNvSpPr/>
            <p:nvPr/>
          </p:nvSpPr>
          <p:spPr>
            <a:xfrm>
              <a:off x="7597365" y="2865366"/>
              <a:ext cx="2126044" cy="2246714"/>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North Carolina – NCEI </a:t>
              </a:r>
            </a:p>
            <a:p>
              <a:pPr defTabSz="1018229"/>
              <a:r>
                <a:rPr lang="en-US" sz="1400" dirty="0">
                  <a:solidFill>
                    <a:schemeClr val="bg1"/>
                  </a:solidFill>
                  <a:latin typeface="Century Gothic" charset="0"/>
                  <a:ea typeface="Century Gothic" charset="0"/>
                  <a:cs typeface="Century Gothic" charset="0"/>
                </a:rPr>
                <a:t>Andrew Shannon</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Virginia – Langley </a:t>
              </a:r>
            </a:p>
            <a:p>
              <a:pPr defTabSz="1018229"/>
              <a:r>
                <a:rPr lang="en-US" sz="1400" dirty="0" smtClean="0">
                  <a:solidFill>
                    <a:schemeClr val="bg1"/>
                  </a:solidFill>
                  <a:latin typeface="Century Gothic" charset="0"/>
                  <a:ea typeface="Century Gothic" charset="0"/>
                  <a:cs typeface="Century Gothic" charset="0"/>
                </a:rPr>
                <a:t>Adriana Le Compte</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a:solidFill>
                    <a:schemeClr val="bg1"/>
                  </a:solidFill>
                  <a:latin typeface="Century Gothic" charset="0"/>
                  <a:ea typeface="Century Gothic" charset="0"/>
                  <a:cs typeface="Century Gothic" charset="0"/>
                </a:rPr>
                <a:t>California – Ames </a:t>
              </a:r>
            </a:p>
            <a:p>
              <a:pPr defTabSz="1018229"/>
              <a:r>
                <a:rPr lang="en-US" sz="1400" dirty="0" smtClean="0">
                  <a:solidFill>
                    <a:schemeClr val="bg1"/>
                  </a:solidFill>
                  <a:latin typeface="Century Gothic" charset="0"/>
                  <a:ea typeface="Century Gothic" charset="0"/>
                  <a:cs typeface="Century Gothic" charset="0"/>
                </a:rPr>
                <a:t>Britnay Beaudry</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grpSp>
      <p:grpSp>
        <p:nvGrpSpPr>
          <p:cNvPr id="2" name="Group 1"/>
          <p:cNvGrpSpPr/>
          <p:nvPr/>
        </p:nvGrpSpPr>
        <p:grpSpPr>
          <a:xfrm>
            <a:off x="2298970" y="1473324"/>
            <a:ext cx="2143977" cy="4040930"/>
            <a:chOff x="2298970" y="1507191"/>
            <a:chExt cx="2143977" cy="4040930"/>
          </a:xfrm>
        </p:grpSpPr>
        <p:sp>
          <p:nvSpPr>
            <p:cNvPr id="60" name="Rectangle 59"/>
            <p:cNvSpPr/>
            <p:nvPr/>
          </p:nvSpPr>
          <p:spPr>
            <a:xfrm>
              <a:off x="2298970" y="1507191"/>
              <a:ext cx="1794370" cy="738609"/>
            </a:xfrm>
            <a:prstGeom prst="rect">
              <a:avLst/>
            </a:prstGeom>
          </p:spPr>
          <p:txBody>
            <a:bodyPr wrap="square" lIns="91387" tIns="45693" rIns="91387" bIns="45693">
              <a:spAutoFit/>
            </a:bodyPr>
            <a:lstStyle/>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400" b="1" dirty="0">
                  <a:solidFill>
                    <a:schemeClr val="bg1"/>
                  </a:solidFill>
                  <a:latin typeface="Century Gothic" charset="0"/>
                  <a:ea typeface="Century Gothic" charset="0"/>
                  <a:cs typeface="Century Gothic" charset="0"/>
                </a:rPr>
                <a:t>Karen </a:t>
              </a:r>
              <a:r>
                <a:rPr lang="en-US" sz="1400" b="1" dirty="0" smtClean="0">
                  <a:solidFill>
                    <a:schemeClr val="bg1"/>
                  </a:solidFill>
                  <a:latin typeface="Century Gothic" charset="0"/>
                  <a:ea typeface="Century Gothic" charset="0"/>
                  <a:cs typeface="Century Gothic" charset="0"/>
                </a:rPr>
                <a:t>Allsbrook</a:t>
              </a:r>
              <a:endParaRPr lang="en-US" sz="1400" b="1" dirty="0">
                <a:solidFill>
                  <a:schemeClr val="bg1"/>
                </a:solidFill>
                <a:latin typeface="Century Gothic" charset="0"/>
                <a:ea typeface="Century Gothic" charset="0"/>
                <a:cs typeface="Century Gothic" charset="0"/>
              </a:endParaRPr>
            </a:p>
          </p:txBody>
        </p:sp>
        <p:sp>
          <p:nvSpPr>
            <p:cNvPr id="62" name="Rectangle 61"/>
            <p:cNvSpPr/>
            <p:nvPr/>
          </p:nvSpPr>
          <p:spPr>
            <a:xfrm>
              <a:off x="2298970" y="4144118"/>
              <a:ext cx="2143977" cy="52316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Colorado – Fort Collins </a:t>
              </a:r>
            </a:p>
            <a:p>
              <a:pPr defTabSz="1018229"/>
              <a:r>
                <a:rPr lang="en-US" sz="1400" dirty="0">
                  <a:solidFill>
                    <a:schemeClr val="bg1"/>
                  </a:solidFill>
                  <a:latin typeface="Century Gothic" charset="0"/>
                  <a:ea typeface="Century Gothic" charset="0"/>
                  <a:cs typeface="Century Gothic" charset="0"/>
                </a:rPr>
                <a:t>Kristen Dennis </a:t>
              </a:r>
            </a:p>
          </p:txBody>
        </p:sp>
        <p:sp>
          <p:nvSpPr>
            <p:cNvPr id="65" name="Rectangle 64"/>
            <p:cNvSpPr/>
            <p:nvPr/>
          </p:nvSpPr>
          <p:spPr>
            <a:xfrm>
              <a:off x="2298970" y="4809512"/>
              <a:ext cx="1975068" cy="738609"/>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California – JPL </a:t>
              </a:r>
            </a:p>
            <a:p>
              <a:pPr defTabSz="1018229"/>
              <a:r>
                <a:rPr lang="en-US" sz="1400" dirty="0" smtClean="0">
                  <a:solidFill>
                    <a:schemeClr val="bg1"/>
                  </a:solidFill>
                  <a:latin typeface="Century Gothic" charset="0"/>
                  <a:ea typeface="Century Gothic" charset="0"/>
                  <a:cs typeface="Century Gothic" charset="0"/>
                </a:rPr>
                <a:t>Erica Carcelen</a:t>
              </a:r>
              <a:endParaRPr lang="en-US" sz="1400" dirty="0">
                <a:solidFill>
                  <a:schemeClr val="bg1"/>
                </a:solidFill>
                <a:latin typeface="Century Gothic" charset="0"/>
                <a:ea typeface="Century Gothic" charset="0"/>
                <a:cs typeface="Century Gothic" charset="0"/>
              </a:endParaRPr>
            </a:p>
            <a:p>
              <a:pPr defTabSz="1018229"/>
              <a:endParaRPr lang="en-US" sz="1400" dirty="0">
                <a:solidFill>
                  <a:schemeClr val="bg1"/>
                </a:solidFill>
                <a:latin typeface="Century Gothic" charset="0"/>
                <a:ea typeface="Century Gothic" charset="0"/>
                <a:cs typeface="Century Gothic" charset="0"/>
              </a:endParaRPr>
            </a:p>
          </p:txBody>
        </p:sp>
        <p:sp>
          <p:nvSpPr>
            <p:cNvPr id="66" name="Rectangle 65"/>
            <p:cNvSpPr/>
            <p:nvPr/>
          </p:nvSpPr>
          <p:spPr>
            <a:xfrm>
              <a:off x="2298970" y="2861647"/>
              <a:ext cx="2103120" cy="1169496"/>
            </a:xfrm>
            <a:prstGeom prst="rect">
              <a:avLst/>
            </a:prstGeom>
          </p:spPr>
          <p:txBody>
            <a:bodyPr wrap="square" lIns="91387" tIns="45693" rIns="91387" bIns="45693">
              <a:spAutoFit/>
            </a:bodyPr>
            <a:lstStyle/>
            <a:p>
              <a:pPr defTabSz="1018229"/>
              <a:r>
                <a:rPr lang="en-US" sz="1400" b="1" u="sng" dirty="0">
                  <a:solidFill>
                    <a:schemeClr val="bg1"/>
                  </a:solidFill>
                  <a:latin typeface="Century Gothic" charset="0"/>
                  <a:ea typeface="Century Gothic" charset="0"/>
                  <a:cs typeface="Century Gothic" charset="0"/>
                </a:rPr>
                <a:t>Alabama – Marshall </a:t>
              </a:r>
            </a:p>
            <a:p>
              <a:pPr defTabSz="1018229"/>
              <a:r>
                <a:rPr lang="en-US" sz="1400" dirty="0">
                  <a:solidFill>
                    <a:schemeClr val="bg1"/>
                  </a:solidFill>
                  <a:latin typeface="Century Gothic" charset="0"/>
                  <a:ea typeface="Century Gothic" charset="0"/>
                  <a:cs typeface="Century Gothic" charset="0"/>
                </a:rPr>
                <a:t>Rochelle Williams</a:t>
              </a:r>
            </a:p>
            <a:p>
              <a:pPr defTabSz="1018229"/>
              <a:endParaRPr lang="en-US" sz="1400" dirty="0">
                <a:solidFill>
                  <a:schemeClr val="bg1"/>
                </a:solidFill>
                <a:latin typeface="Century Gothic" charset="0"/>
                <a:ea typeface="Century Gothic" charset="0"/>
                <a:cs typeface="Century Gothic" charset="0"/>
              </a:endParaRPr>
            </a:p>
            <a:p>
              <a:pPr defTabSz="1018229"/>
              <a:r>
                <a:rPr lang="en-US" sz="1400" b="1" u="sng" dirty="0" smtClean="0">
                  <a:solidFill>
                    <a:schemeClr val="bg1"/>
                  </a:solidFill>
                  <a:latin typeface="Century Gothic" charset="0"/>
                  <a:ea typeface="Century Gothic" charset="0"/>
                  <a:cs typeface="Century Gothic" charset="0"/>
                </a:rPr>
                <a:t>Arizona – Tempe </a:t>
              </a:r>
            </a:p>
            <a:p>
              <a:pPr defTabSz="1018229"/>
              <a:r>
                <a:rPr lang="en-US" sz="1400" dirty="0" smtClean="0">
                  <a:solidFill>
                    <a:schemeClr val="bg1"/>
                  </a:solidFill>
                  <a:latin typeface="Century Gothic" charset="0"/>
                  <a:ea typeface="Century Gothic" charset="0"/>
                  <a:cs typeface="Century Gothic" charset="0"/>
                </a:rPr>
                <a:t>Ryan Hammock</a:t>
              </a:r>
              <a:endParaRPr lang="en-US" sz="1400" dirty="0">
                <a:solidFill>
                  <a:schemeClr val="bg1"/>
                </a:solidFill>
                <a:latin typeface="Century Gothic" charset="0"/>
                <a:ea typeface="Century Gothic" charset="0"/>
                <a:cs typeface="Century Gothic" charset="0"/>
              </a:endParaRPr>
            </a:p>
          </p:txBody>
        </p:sp>
      </p:grpSp>
    </p:spTree>
    <p:extLst>
      <p:ext uri="{BB962C8B-B14F-4D97-AF65-F5344CB8AC3E}">
        <p14:creationId xmlns:p14="http://schemas.microsoft.com/office/powerpoint/2010/main" val="15132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F867A-E08D-4242-8D2C-13103BB5D31D}">
  <ds:schemaRefs>
    <ds:schemaRef ds:uri="http://schemas.microsoft.com/sharepoint/v3/contenttype/forms"/>
  </ds:schemaRefs>
</ds:datastoreItem>
</file>

<file path=customXml/itemProps2.xml><?xml version="1.0" encoding="utf-8"?>
<ds:datastoreItem xmlns:ds="http://schemas.openxmlformats.org/officeDocument/2006/customXml" ds:itemID="{06EC7508-155C-4596-97E1-6C59F59AB185}">
  <ds:schemaRefs>
    <ds:schemaRef ds:uri="http://schemas.microsoft.com/office/2006/documentManagement/types"/>
    <ds:schemaRef ds:uri="http://purl.org/dc/dcmitype/"/>
    <ds:schemaRef ds:uri="http://purl.org/dc/elements/1.1/"/>
    <ds:schemaRef ds:uri="http://schemas.microsoft.com/office/2006/metadata/properties"/>
    <ds:schemaRef ds:uri="21e6a8e8-1dff-48a6-ab9b-8d556c6946c0"/>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22D93755-72A5-4D2C-98E0-FED585FCC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2449</TotalTime>
  <Words>1399</Words>
  <Application>Microsoft Office PowerPoint</Application>
  <PresentationFormat>Widescreen</PresentationFormat>
  <Paragraphs>233</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100</cp:revision>
  <dcterms:created xsi:type="dcterms:W3CDTF">2019-01-24T15:36:39Z</dcterms:created>
  <dcterms:modified xsi:type="dcterms:W3CDTF">2020-09-13T22:56:08Z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