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6" r:id="rId2"/>
    <p:sldId id="302" r:id="rId3"/>
    <p:sldId id="300" r:id="rId4"/>
    <p:sldId id="303" r:id="rId5"/>
    <p:sldId id="306" r:id="rId6"/>
    <p:sldId id="305" r:id="rId7"/>
    <p:sldId id="301" r:id="rId8"/>
    <p:sldId id="307" r:id="rId9"/>
    <p:sldId id="308" r:id="rId10"/>
    <p:sldId id="311" r:id="rId11"/>
    <p:sldId id="312" r:id="rId12"/>
    <p:sldId id="309" r:id="rId13"/>
    <p:sldId id="310"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ily Gotschalk" initials="EJG [7]" lastIdx="1" clrIdx="6">
    <p:extLst/>
  </p:cmAuthor>
  <p:cmAuthor id="1" name="Emily Gotschalk" initials="EJG" lastIdx="5" clrIdx="0">
    <p:extLst/>
  </p:cmAuthor>
  <p:cmAuthor id="8" name="Emily Gotschalk" initials="EJG [8]" lastIdx="1" clrIdx="7">
    <p:extLst/>
  </p:cmAuthor>
  <p:cmAuthor id="2" name="Emily Gotschalk" initials="EJG [2]" lastIdx="1" clrIdx="1">
    <p:extLst/>
  </p:cmAuthor>
  <p:cmAuthor id="9" name="Emily Gotschalk" initials="EJG [9]" lastIdx="1" clrIdx="8">
    <p:extLst/>
  </p:cmAuthor>
  <p:cmAuthor id="3" name="Emily Gotschalk" initials="EJG [3]" lastIdx="1" clrIdx="2">
    <p:extLst/>
  </p:cmAuthor>
  <p:cmAuthor id="10" name="crms" initials="c" lastIdx="1" clrIdx="9">
    <p:extLst/>
  </p:cmAuthor>
  <p:cmAuthor id="4" name="Emily Gotschalk" initials="EJG [4]" lastIdx="1" clrIdx="3">
    <p:extLst/>
  </p:cmAuthor>
  <p:cmAuthor id="11" name="Miller, Tiffani N. (LARC-E3)[SSAI DEVELOP]" initials="MTN(D" lastIdx="3" clrIdx="10">
    <p:extLst/>
  </p:cmAuthor>
  <p:cmAuthor id="5" name="Emily Gotschalk" initials="EJG [5]" lastIdx="1" clrIdx="4">
    <p:extLst/>
  </p:cmAuthor>
  <p:cmAuthor id="12" name="Quick, Danielle L. (LARC-E3)[SSAI DEVELOP]" initials="QDL(D" lastIdx="1" clrIdx="11">
    <p:extLst>
      <p:ext uri="{19B8F6BF-5375-455C-9EA6-DF929625EA0E}">
        <p15:presenceInfo xmlns:p15="http://schemas.microsoft.com/office/powerpoint/2012/main" userId="S-1-5-21-330711430-3775241029-4075259233-758862" providerId="AD"/>
      </p:ext>
    </p:extLst>
  </p:cmAuthor>
  <p:cmAuthor id="6" name="Emily Gotschalk" initials="EJG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DB"/>
    <a:srgbClr val="3289B4"/>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86" autoAdjust="0"/>
    <p:restoredTop sz="76279" autoAdjust="0"/>
  </p:normalViewPr>
  <p:slideViewPr>
    <p:cSldViewPr snapToGrid="0">
      <p:cViewPr varScale="1">
        <p:scale>
          <a:sx n="85" d="100"/>
          <a:sy n="85" d="100"/>
        </p:scale>
        <p:origin x="996" y="84"/>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reprisal2\develop5\Miami_Beach\Data\TEMP\Randolph\Turb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Mean Wet</a:t>
            </a:r>
            <a:r>
              <a:rPr lang="en-US" sz="2400" baseline="0"/>
              <a:t> Season </a:t>
            </a:r>
            <a:r>
              <a:rPr lang="en-US" sz="2400"/>
              <a:t>Turbidity</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TurbAnalysis!$A$2</c:f>
              <c:strCache>
                <c:ptCount val="1"/>
                <c:pt idx="0">
                  <c:v>Landsat 5 TM</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TurbAnalysis!$B$2:$W$2</c:f>
              <c:numCache>
                <c:formatCode>General</c:formatCode>
                <c:ptCount val="22"/>
                <c:pt idx="0">
                  <c:v>3.0310064121444849</c:v>
                </c:pt>
                <c:pt idx="1">
                  <c:v>3.4764753984092529</c:v>
                </c:pt>
                <c:pt idx="2">
                  <c:v>3.8333738203551131</c:v>
                </c:pt>
                <c:pt idx="3">
                  <c:v>4.2377037323164064</c:v>
                </c:pt>
                <c:pt idx="4">
                  <c:v>5.9099465798654682</c:v>
                </c:pt>
              </c:numCache>
            </c:numRef>
          </c:yVal>
          <c:smooth val="0"/>
          <c:extLst xmlns:c16r2="http://schemas.microsoft.com/office/drawing/2015/06/chart">
            <c:ext xmlns:c16="http://schemas.microsoft.com/office/drawing/2014/chart" uri="{C3380CC4-5D6E-409C-BE32-E72D297353CC}">
              <c16:uniqueId val="{00000000-5765-4142-A212-A5FB5991FAC7}"/>
            </c:ext>
          </c:extLst>
        </c:ser>
        <c:ser>
          <c:idx val="1"/>
          <c:order val="1"/>
          <c:tx>
            <c:strRef>
              <c:f>TurbAnalysis!$A$3</c:f>
              <c:strCache>
                <c:ptCount val="1"/>
                <c:pt idx="0">
                  <c:v>Landsat 7 ETM+</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TurbAnalysis!$B$3:$W$3</c:f>
              <c:numCache>
                <c:formatCode>General</c:formatCode>
                <c:ptCount val="22"/>
                <c:pt idx="4">
                  <c:v>2.912189981017097</c:v>
                </c:pt>
                <c:pt idx="5">
                  <c:v>2.6149279513939421</c:v>
                </c:pt>
                <c:pt idx="6">
                  <c:v>3.334700323150765</c:v>
                </c:pt>
                <c:pt idx="7">
                  <c:v>3.2261307363053979</c:v>
                </c:pt>
                <c:pt idx="8">
                  <c:v>3.1367466882747301</c:v>
                </c:pt>
                <c:pt idx="9">
                  <c:v>5.4252178839105918</c:v>
                </c:pt>
                <c:pt idx="10">
                  <c:v>4.5610288104478789</c:v>
                </c:pt>
                <c:pt idx="11">
                  <c:v>5.6110081046873699</c:v>
                </c:pt>
                <c:pt idx="12">
                  <c:v>5.4928525778202619</c:v>
                </c:pt>
                <c:pt idx="13">
                  <c:v>4.3441688698562011</c:v>
                </c:pt>
                <c:pt idx="14">
                  <c:v>4.1725049635686444</c:v>
                </c:pt>
                <c:pt idx="15">
                  <c:v>5.2028001234907224</c:v>
                </c:pt>
                <c:pt idx="16">
                  <c:v>4.1113142231841406</c:v>
                </c:pt>
                <c:pt idx="17">
                  <c:v>5.170379474060768</c:v>
                </c:pt>
                <c:pt idx="18">
                  <c:v>4.3740778155380662</c:v>
                </c:pt>
                <c:pt idx="19">
                  <c:v>5.7673635486501302</c:v>
                </c:pt>
                <c:pt idx="20">
                  <c:v>3.9960994073719842</c:v>
                </c:pt>
              </c:numCache>
            </c:numRef>
          </c:yVal>
          <c:smooth val="0"/>
          <c:extLst xmlns:c16r2="http://schemas.microsoft.com/office/drawing/2015/06/chart">
            <c:ext xmlns:c16="http://schemas.microsoft.com/office/drawing/2014/chart" uri="{C3380CC4-5D6E-409C-BE32-E72D297353CC}">
              <c16:uniqueId val="{00000001-5765-4142-A212-A5FB5991FAC7}"/>
            </c:ext>
          </c:extLst>
        </c:ser>
        <c:ser>
          <c:idx val="2"/>
          <c:order val="2"/>
          <c:tx>
            <c:strRef>
              <c:f>TurbAnalysis!$A$4</c:f>
              <c:strCache>
                <c:ptCount val="1"/>
                <c:pt idx="0">
                  <c:v>Landsat 8 OLI</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TurbAnalysis!$B$4:$W$4</c:f>
              <c:numCache>
                <c:formatCode>General</c:formatCode>
                <c:ptCount val="22"/>
                <c:pt idx="18">
                  <c:v>4.8534313165886136</c:v>
                </c:pt>
                <c:pt idx="19">
                  <c:v>4.0004846839548884</c:v>
                </c:pt>
                <c:pt idx="20">
                  <c:v>3.2952449982408551</c:v>
                </c:pt>
                <c:pt idx="21">
                  <c:v>4.0869802839458416</c:v>
                </c:pt>
              </c:numCache>
            </c:numRef>
          </c:yVal>
          <c:smooth val="0"/>
          <c:extLst xmlns:c16r2="http://schemas.microsoft.com/office/drawing/2015/06/chart">
            <c:ext xmlns:c16="http://schemas.microsoft.com/office/drawing/2014/chart" uri="{C3380CC4-5D6E-409C-BE32-E72D297353CC}">
              <c16:uniqueId val="{00000002-5765-4142-A212-A5FB5991FAC7}"/>
            </c:ext>
          </c:extLst>
        </c:ser>
        <c:ser>
          <c:idx val="3"/>
          <c:order val="3"/>
          <c:tx>
            <c:strRef>
              <c:f>TurbAnalysis!$A$5</c:f>
              <c:strCache>
                <c:ptCount val="1"/>
                <c:pt idx="0">
                  <c:v>Sentinel 2 MSI</c:v>
                </c:pt>
              </c:strCache>
            </c:strRef>
          </c:tx>
          <c:spPr>
            <a:ln w="22225" cap="rnd">
              <a:solidFill>
                <a:schemeClr val="bg1"/>
              </a:solidFill>
              <a:round/>
            </a:ln>
            <a:effectLst>
              <a:outerShdw blurRad="50800" dist="50800" dir="5400000" sx="1000" sy="1000" algn="ctr" rotWithShape="0">
                <a:srgbClr val="000000">
                  <a:alpha val="43137"/>
                </a:srgbClr>
              </a:outerShdw>
            </a:effectLst>
          </c:spPr>
          <c:marker>
            <c:symbol val="circle"/>
            <c:size val="5"/>
            <c:spPr>
              <a:solidFill>
                <a:schemeClr val="accent6"/>
              </a:solidFill>
              <a:ln w="63500">
                <a:solidFill>
                  <a:schemeClr val="accent6"/>
                </a:solidFill>
              </a:ln>
              <a:effectLst>
                <a:outerShdw blurRad="50800" dist="50800" dir="5400000" sx="1000" sy="1000" algn="ctr" rotWithShape="0">
                  <a:srgbClr val="000000">
                    <a:alpha val="43137"/>
                  </a:srgbClr>
                </a:outerShdw>
              </a:effectLst>
            </c:spPr>
          </c:marker>
          <c:dPt>
            <c:idx val="21"/>
            <c:marker>
              <c:symbol val="circle"/>
              <c:size val="5"/>
              <c:spPr>
                <a:solidFill>
                  <a:schemeClr val="accent6"/>
                </a:solidFill>
                <a:ln w="63500">
                  <a:solidFill>
                    <a:schemeClr val="accent6"/>
                  </a:solidFill>
                </a:ln>
                <a:effectLst>
                  <a:outerShdw blurRad="50800" dist="50800" dir="5400000" sx="1000" sy="1000" algn="ctr" rotWithShape="0">
                    <a:srgbClr val="000000">
                      <a:alpha val="43137"/>
                    </a:srgbClr>
                  </a:outerShdw>
                </a:effectLst>
              </c:spPr>
            </c:marker>
            <c:bubble3D val="0"/>
            <c:extLst xmlns:c16r2="http://schemas.microsoft.com/office/drawing/2015/06/chart">
              <c:ext xmlns:c16="http://schemas.microsoft.com/office/drawing/2014/chart" uri="{C3380CC4-5D6E-409C-BE32-E72D297353CC}">
                <c16:uniqueId val="{00000003-5765-4142-A212-A5FB5991FAC7}"/>
              </c:ext>
            </c:extLst>
          </c:dPt>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TurbAnalysis!$B$5:$W$5</c:f>
              <c:numCache>
                <c:formatCode>General</c:formatCode>
                <c:ptCount val="22"/>
                <c:pt idx="21">
                  <c:v>5.7754264190307234</c:v>
                </c:pt>
              </c:numCache>
            </c:numRef>
          </c:yVal>
          <c:smooth val="0"/>
          <c:extLst xmlns:c16r2="http://schemas.microsoft.com/office/drawing/2015/06/chart">
            <c:ext xmlns:c16="http://schemas.microsoft.com/office/drawing/2014/chart" uri="{C3380CC4-5D6E-409C-BE32-E72D297353CC}">
              <c16:uniqueId val="{00000004-5765-4142-A212-A5FB5991FAC7}"/>
            </c:ext>
          </c:extLst>
        </c:ser>
        <c:dLbls>
          <c:showLegendKey val="0"/>
          <c:showVal val="0"/>
          <c:showCatName val="0"/>
          <c:showSerName val="0"/>
          <c:showPercent val="0"/>
          <c:showBubbleSize val="0"/>
        </c:dLbls>
        <c:axId val="563574952"/>
        <c:axId val="563575344"/>
      </c:scatterChart>
      <c:valAx>
        <c:axId val="563574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Year</a:t>
                </a:r>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j-lt"/>
                <a:ea typeface="+mn-ea"/>
                <a:cs typeface="+mn-cs"/>
              </a:defRPr>
            </a:pPr>
            <a:endParaRPr lang="en-US"/>
          </a:p>
        </c:txPr>
        <c:crossAx val="563575344"/>
        <c:crosses val="autoZero"/>
        <c:crossBetween val="midCat"/>
      </c:valAx>
      <c:valAx>
        <c:axId val="563575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latin typeface="+mn-lt"/>
                  </a:rPr>
                  <a:t>Turbidity</a:t>
                </a:r>
                <a:r>
                  <a:rPr lang="en-US" sz="2400" baseline="0">
                    <a:latin typeface="+mn-lt"/>
                  </a:rPr>
                  <a:t> (FNU)</a:t>
                </a:r>
                <a:endParaRPr lang="en-US" sz="2400">
                  <a:latin typeface="+mn-lt"/>
                </a:endParaRP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6357495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Turbidity</a:t>
            </a:r>
            <a:r>
              <a:rPr lang="en-US" baseline="0" dirty="0" smtClean="0"/>
              <a:t> products from each earth observing system fell within similar ranges, allowing for the continuance of monitoring from one satellite to the next. However, the mean wet season turbidity metric is heavily influenced by even a single highly-turbid scene, as it is typically based on five or six cloud-free scenes per year. This largely accounts for the differences in this metric between sensors for the same year. For example, most of the 1999 spike in turbidity for Landsat-5 is due to one highly turbid scene. Biscayne Bay had cleared up significantly by the time Landsat 7 imaged it, resulting in the large discrepancy shown in the graph.</a:t>
            </a:r>
          </a:p>
          <a:p>
            <a:endParaRPr lang="en-US" baseline="0" dirty="0" smtClean="0"/>
          </a:p>
          <a:p>
            <a:r>
              <a:rPr lang="en-US" sz="1200" kern="1200" dirty="0" smtClean="0">
                <a:solidFill>
                  <a:schemeClr val="tx1"/>
                </a:solidFill>
                <a:effectLst/>
                <a:latin typeface="+mn-lt"/>
                <a:ea typeface="+mn-ea"/>
                <a:cs typeface="+mn-cs"/>
              </a:rPr>
              <a:t>wet seasonal trend </a:t>
            </a:r>
          </a:p>
          <a:p>
            <a:pPr marL="342900" indent="-342900">
              <a:buClr>
                <a:srgbClr val="75AADB"/>
              </a:buClr>
              <a:buFont typeface="Webdings" panose="05030102010509060703" pitchFamily="18" charset="2"/>
              <a:buChar char="4"/>
            </a:pPr>
            <a:r>
              <a:rPr lang="en-US" sz="1200" dirty="0" smtClean="0"/>
              <a:t>To generate correlations, further </a:t>
            </a:r>
            <a:r>
              <a:rPr lang="en-US" sz="1200" i="1" dirty="0" smtClean="0"/>
              <a:t>in situ</a:t>
            </a:r>
            <a:r>
              <a:rPr lang="en-US" sz="1200" dirty="0" smtClean="0"/>
              <a:t> data is required</a:t>
            </a:r>
          </a:p>
          <a:p>
            <a:pPr marL="342900" indent="-342900">
              <a:buClr>
                <a:srgbClr val="75AADB"/>
              </a:buClr>
              <a:buFont typeface="Webdings" panose="05030102010509060703" pitchFamily="18" charset="2"/>
              <a:buChar char="4"/>
            </a:pPr>
            <a:endParaRPr lang="en-US" sz="1200" dirty="0" smtClean="0"/>
          </a:p>
          <a:p>
            <a:pPr marL="342900" indent="-342900">
              <a:buClr>
                <a:srgbClr val="75AADB"/>
              </a:buClr>
              <a:buFont typeface="Webdings" panose="05030102010509060703" pitchFamily="18" charset="2"/>
              <a:buChar char="4"/>
            </a:pPr>
            <a:r>
              <a:rPr lang="en-US" sz="1200" dirty="0" smtClean="0"/>
              <a:t>No conclusive trends were generated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91954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October 4</a:t>
            </a:r>
            <a:r>
              <a:rPr lang="en-US" baseline="30000" dirty="0" smtClean="0"/>
              <a:t>th</a:t>
            </a:r>
            <a:r>
              <a:rPr lang="en-US" dirty="0" smtClean="0"/>
              <a:t> 2015, both Landsat-8</a:t>
            </a:r>
            <a:r>
              <a:rPr lang="en-US" baseline="0" dirty="0" smtClean="0"/>
              <a:t> OLI and Sentinel-2 MSI imaged Biscayne Bay with hours of each other, allowing a fairly direct comparison of both sensors. They produced very similar results, which helped us build confidence in our ability to continue the study from one sensor to the next.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604929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 maps were successfully created for</a:t>
            </a:r>
            <a:r>
              <a:rPr lang="en-US" baseline="0" dirty="0" smtClean="0"/>
              <a:t> delivery to the Miami Beach Public Works Department. We also found a way to keep bottom effects from influencing results. We were unable to gather enough </a:t>
            </a:r>
            <a:r>
              <a:rPr lang="en-US" i="1" baseline="0" dirty="0" smtClean="0"/>
              <a:t>in situ</a:t>
            </a:r>
            <a:r>
              <a:rPr lang="en-US" i="0" baseline="0" dirty="0" smtClean="0"/>
              <a:t> data to correlate our results, but we hope that this can be accomplished in a possible second term.</a:t>
            </a:r>
            <a:endParaRPr lang="en-US" dirty="0" smtClean="0"/>
          </a:p>
          <a:p>
            <a:endParaRPr lang="en-US" dirty="0" smtClean="0"/>
          </a:p>
          <a:p>
            <a:r>
              <a:rPr lang="en-US" dirty="0" smtClean="0"/>
              <a:t>https://www.nps.gov/media/photo/view.htm?id=35C0C13F-B8E3-54D7-44E26D82D0746E68</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63655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work should also</a:t>
            </a:r>
            <a:r>
              <a:rPr lang="en-US" baseline="0" dirty="0" smtClean="0"/>
              <a:t> focus on comparing Aqua and Terra MODIS ocean color data to Sentinel-2 and Landsat 8 data where </a:t>
            </a:r>
            <a:r>
              <a:rPr lang="en-US" i="1" baseline="0" dirty="0" smtClean="0"/>
              <a:t>in situ</a:t>
            </a:r>
            <a:r>
              <a:rPr lang="en-US" i="0" baseline="0" dirty="0" smtClean="0"/>
              <a:t> data are unavailable to develop confidence. Errors in the work include changes made to the ACOLITE parameters to account for areas of negative water leaving radiance caused by sun glint. There are further uncertainties caused by bottom effects due to the clear water with an average turbidity of less than 30 NTU throughout the Bay, but these could be alleviated in part through the use of the tool created during our term.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9436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Miami Beach Water Resources team would like to thank our Science Advisor Dr. Kenton Ross, our Partner Francisco </a:t>
            </a:r>
            <a:r>
              <a:rPr lang="en-US" baseline="0" dirty="0" err="1" smtClean="0"/>
              <a:t>D’Elia</a:t>
            </a:r>
            <a:r>
              <a:rPr lang="en-US" baseline="0" dirty="0" smtClean="0"/>
              <a:t> and our Center Lead Emily </a:t>
            </a:r>
            <a:r>
              <a:rPr lang="en-US" baseline="0" dirty="0" err="1" smtClean="0"/>
              <a:t>Gotschalk</a:t>
            </a:r>
            <a:r>
              <a:rPr lang="en-US" baseline="0" dirty="0" smtClean="0"/>
              <a:t> for all of their assistance, advice, and guidance throughout the term.</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https://www.flickr.com/photos/nasa_develop/15959682774/in/album-72157648318032603/</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10805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Biscayne bay</a:t>
            </a:r>
            <a:r>
              <a:rPr lang="en-US" sz="1200" baseline="0" dirty="0" smtClean="0"/>
              <a:t> is an e</a:t>
            </a:r>
            <a:r>
              <a:rPr lang="en-US" sz="1200" dirty="0" smtClean="0"/>
              <a:t>stuary with an average depth of 1.8 meters and roughly 700 square kilometers in area (</a:t>
            </a:r>
            <a:r>
              <a:rPr lang="en-US" sz="1200" dirty="0" err="1" smtClean="0"/>
              <a:t>Caccia</a:t>
            </a:r>
            <a:r>
              <a:rPr lang="en-US" sz="1200" dirty="0" smtClean="0"/>
              <a:t>, 2005) and serves as habitat for dolphins, manatees, American crocodiles, bald eagles and a variety of fish including economically-important resources such as the pink shrimp, gray snapper, spotted seatrout, and pinfish (Lirman, 2014).</a:t>
            </a:r>
          </a:p>
          <a:p>
            <a:endParaRPr lang="en-US" dirty="0" smtClean="0"/>
          </a:p>
          <a:p>
            <a:r>
              <a:rPr lang="en-US" dirty="0" smtClean="0"/>
              <a:t>https://www.nps.gov/media/photo/view.htm?id=355EB04E-9D52-22F4-3E33B8F7B64D59A6</a:t>
            </a:r>
          </a:p>
          <a:p>
            <a:r>
              <a:rPr lang="en-US" dirty="0" smtClean="0"/>
              <a:t>https://www.nps.gov/media/photo/view.htm?id=35766417-0582-48A4-16BD5011B87F0578</a:t>
            </a:r>
          </a:p>
          <a:p>
            <a:r>
              <a:rPr lang="en-US" dirty="0" smtClean="0"/>
              <a:t>https://www.nps.gov/media/photo/view.htm?id=35651489-B9EE-C86D-DDBBA751E6FF8C78</a:t>
            </a:r>
          </a:p>
          <a:p>
            <a:r>
              <a:rPr lang="en-US" dirty="0" smtClean="0"/>
              <a:t>https://www.nps.gov/media/photo/view.htm?id=3565F788-D1AD-257A-D77129CAE94BAEBE</a:t>
            </a:r>
          </a:p>
          <a:p>
            <a:r>
              <a:rPr lang="en-US" dirty="0" smtClean="0"/>
              <a:t>https://www.nps.gov/media/photo/view.htm?id=356FA509-BEE1-43FA-8453CC7DBCB1622E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03572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Located at the northern end of Biscayne bay the</a:t>
            </a:r>
            <a:r>
              <a:rPr lang="en-US" baseline="0" dirty="0" smtClean="0"/>
              <a:t> City of Miami and Miami Beach comprise one of the ten largest metropolitan areas in the United States, home to approximately </a:t>
            </a:r>
            <a:r>
              <a:rPr lang="en-US" dirty="0" smtClean="0"/>
              <a:t>453,579 according to the</a:t>
            </a:r>
            <a:r>
              <a:rPr lang="en-US" baseline="0" dirty="0" smtClean="0"/>
              <a:t> 2016 census estimates. The area has experienced industrialization and continues to grow exponentially in population with approximately 15 million visitors to the area in 2016.</a:t>
            </a:r>
            <a:endParaRPr lang="en-US" dirty="0" smtClean="0"/>
          </a:p>
          <a:p>
            <a:r>
              <a:rPr lang="en-US" dirty="0" smtClean="0"/>
              <a:t>Image obtained</a:t>
            </a:r>
            <a:r>
              <a:rPr lang="en-US" baseline="0" dirty="0" smtClean="0"/>
              <a:t> from https://pixabay.com/en/panorama-miami-florida-water-usa-2117310/</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33051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Urban development in recent years has led to increased </a:t>
            </a:r>
            <a:r>
              <a:rPr lang="en-US" dirty="0" err="1" smtClean="0"/>
              <a:t>stormwater</a:t>
            </a:r>
            <a:r>
              <a:rPr lang="en-US" dirty="0" smtClean="0"/>
              <a:t> runoff.</a:t>
            </a:r>
            <a:r>
              <a:rPr lang="en-US" baseline="0" dirty="0" smtClean="0"/>
              <a:t> The r</a:t>
            </a:r>
            <a:r>
              <a:rPr lang="en-US" dirty="0" smtClean="0"/>
              <a:t>unoff from urban areas increases turbidity and can rapidly change salinity and water quality parameters in the Bay. Turbidity</a:t>
            </a:r>
            <a:r>
              <a:rPr lang="en-US" baseline="0" dirty="0" smtClean="0"/>
              <a:t> is the cloudiness of a fluid and is measured from our in situ in </a:t>
            </a:r>
            <a:r>
              <a:rPr lang="en-US" baseline="0" dirty="0" err="1" smtClean="0"/>
              <a:t>Nephelometric</a:t>
            </a:r>
            <a:r>
              <a:rPr lang="en-US" baseline="0" dirty="0" smtClean="0"/>
              <a:t> Turbidity Units (NTU) and generated as </a:t>
            </a:r>
            <a:r>
              <a:rPr lang="en-US" dirty="0" err="1" smtClean="0"/>
              <a:t>Formazin</a:t>
            </a:r>
            <a:r>
              <a:rPr lang="en-US" dirty="0" smtClean="0"/>
              <a:t> </a:t>
            </a:r>
            <a:r>
              <a:rPr lang="en-US" dirty="0" err="1" smtClean="0"/>
              <a:t>Nephelometric</a:t>
            </a:r>
            <a:r>
              <a:rPr lang="en-US" dirty="0" smtClean="0"/>
              <a:t> Units (FNU) </a:t>
            </a:r>
            <a:r>
              <a:rPr lang="en-US" baseline="0" dirty="0" smtClean="0"/>
              <a:t>from the Dogliotti formula through ACOLITE. NTU and FNU are comparable as one to one.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http://water.usgs.gov/edu/turbidity.html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9052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late 1980’s through early 1990’s the nearby Florida Bay lost over 4,000 ha of seagrass due to changes in water quality.</a:t>
            </a:r>
            <a:r>
              <a:rPr lang="en-US" baseline="0" dirty="0" smtClean="0"/>
              <a:t> Submerged Aquatic Vegetation serve as a staple in the ecosystem providing food and habitat for many species throughout the Bay.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https://www.flickr.com/photos/nasa_develop/16394133618/in/album-72157648318032603/</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96755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evaluated</a:t>
            </a:r>
            <a:r>
              <a:rPr lang="en-US" baseline="0" dirty="0" smtClean="0"/>
              <a:t> the efficacy of NASA Earth observations for monitoring water quality parameters within Biscayne Bay with particular focus on Turbidity and Chlorophyll-A, using these metrics to develop water clarity maps and annual trend maps to generate a broad snapshot of changes in the Bay’s health. </a:t>
            </a:r>
          </a:p>
          <a:p>
            <a:endParaRPr lang="en-US" baseline="0" dirty="0" smtClean="0"/>
          </a:p>
          <a:p>
            <a:r>
              <a:rPr lang="en-US" dirty="0" smtClean="0"/>
              <a:t>https://cdn.pixabay.com/photo/2014/07/08/12/40/fish-386747_960_720.jpg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28313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NASA Earth observations</a:t>
            </a:r>
            <a:r>
              <a:rPr lang="en-US" baseline="0" dirty="0" smtClean="0"/>
              <a:t> used include Landsat 5 Thematic Mapper, Landsat 7 Enhanced Thematic Mapper Plus, and Landsat 8 Operational Land Imager to identify turbidity and Sentinel-2A Multispectral Instrument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59072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t>
            </a:r>
            <a:r>
              <a:rPr lang="en-US" baseline="0" dirty="0" smtClean="0"/>
              <a:t>ACOLITE, a tool developed by Royal Belgian Institute for Natural Sciences for marine remote sensing, to perform atmospheric corrections and apply formulas that fulfill the project’s goals. The team developed a toolbox to automatically batch process the Landsat 5 (TM), Landsat 7 (ETM+) Landsat 8 (OLI) and Sentinel-2 (MSI) images.</a:t>
            </a:r>
          </a:p>
          <a:p>
            <a:endParaRPr lang="en-US" baseline="0" dirty="0" smtClean="0"/>
          </a:p>
          <a:p>
            <a:r>
              <a:rPr lang="en-US" dirty="0" smtClean="0"/>
              <a:t>Annual mean</a:t>
            </a:r>
            <a:r>
              <a:rPr lang="en-US" baseline="0" dirty="0" smtClean="0"/>
              <a:t> wet season turbidity maps were generated for the full study period, and a</a:t>
            </a:r>
            <a:r>
              <a:rPr lang="en-US" dirty="0" smtClean="0"/>
              <a:t>nnual mean</a:t>
            </a:r>
            <a:r>
              <a:rPr lang="en-US" baseline="0" dirty="0" smtClean="0"/>
              <a:t> wet season chlorophyll-a concentration maps were produced for 2013 through 2016. </a:t>
            </a:r>
            <a:r>
              <a:rPr lang="en-US" dirty="0" smtClean="0"/>
              <a:t>However, the team was unable to establish</a:t>
            </a:r>
            <a:r>
              <a:rPr lang="en-US" baseline="0" dirty="0" smtClean="0"/>
              <a:t> confidence in the sensor data due to a lack of </a:t>
            </a:r>
            <a:r>
              <a:rPr lang="en-US" i="1" baseline="0" dirty="0" smtClean="0"/>
              <a:t>in situ</a:t>
            </a:r>
            <a:r>
              <a:rPr lang="en-US" i="0" baseline="0" dirty="0" smtClean="0"/>
              <a:t> data concurrent to remote sensing imagery.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95517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team developed a tool to classify</a:t>
            </a:r>
            <a:r>
              <a:rPr lang="en-US" baseline="0" dirty="0" smtClean="0"/>
              <a:t> the bay.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tool identify areas of shallow, clear waters that register as high turbidity due to bottom effects and other compounding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coefficient of variance for each wet seasoned average was used to identify Sand (Point out area of sand), a feature that is evident by the naked eye. The standard deviation of sand was compared to less discernible features and used to determine thresholds for bottom reflectance and turbid areas.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93925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75AADB"/>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6306" t="213" r="-392" b="58409"/>
          <a:stretch/>
        </p:blipFill>
        <p:spPr>
          <a:xfrm>
            <a:off x="14514" y="14514"/>
            <a:ext cx="5892800" cy="682171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584" y="5915237"/>
            <a:ext cx="704814" cy="704814"/>
          </a:xfrm>
          <a:prstGeom prst="rect">
            <a:avLst/>
          </a:prstGeom>
        </p:spPr>
      </p:pic>
      <p:sp>
        <p:nvSpPr>
          <p:cNvPr id="8" name="Title 1"/>
          <p:cNvSpPr txBox="1">
            <a:spLocks/>
          </p:cNvSpPr>
          <p:nvPr/>
        </p:nvSpPr>
        <p:spPr>
          <a:xfrm>
            <a:off x="5672148" y="1123208"/>
            <a:ext cx="5647765" cy="1436914"/>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75AADB"/>
                </a:solidFill>
              </a:rPr>
              <a:t>MIAMI BEACH WATER RESOURCES</a:t>
            </a:r>
            <a:endParaRPr lang="en-US" dirty="0">
              <a:solidFill>
                <a:srgbClr val="75AADB"/>
              </a:solidFill>
            </a:endParaRPr>
          </a:p>
        </p:txBody>
      </p:sp>
      <p:sp>
        <p:nvSpPr>
          <p:cNvPr id="9" name="Subtitle 2"/>
          <p:cNvSpPr txBox="1">
            <a:spLocks/>
          </p:cNvSpPr>
          <p:nvPr/>
        </p:nvSpPr>
        <p:spPr>
          <a:xfrm>
            <a:off x="5604733" y="2593819"/>
            <a:ext cx="578259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75AADB"/>
                </a:solidFill>
              </a:rPr>
              <a:t>Assessing the Feasibility of Using NASA Earth Observations to Monitor Trends in Runoff </a:t>
            </a:r>
            <a:r>
              <a:rPr lang="en-US" sz="2000" dirty="0" smtClean="0">
                <a:solidFill>
                  <a:srgbClr val="75AADB"/>
                </a:solidFill>
              </a:rPr>
              <a:t>and Storm </a:t>
            </a:r>
            <a:r>
              <a:rPr lang="en-US" sz="2000" dirty="0">
                <a:solidFill>
                  <a:srgbClr val="75AADB"/>
                </a:solidFill>
              </a:rPr>
              <a:t>Water Discharge of the Biscayne Bay</a:t>
            </a:r>
          </a:p>
        </p:txBody>
      </p:sp>
      <p:sp>
        <p:nvSpPr>
          <p:cNvPr id="22" name="TextBox 21"/>
          <p:cNvSpPr txBox="1"/>
          <p:nvPr/>
        </p:nvSpPr>
        <p:spPr>
          <a:xfrm>
            <a:off x="5225140" y="578905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NASA Langley Research Center</a:t>
            </a: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sp>
        <p:nvSpPr>
          <p:cNvPr id="20" name="Text Placeholder 17"/>
          <p:cNvSpPr txBox="1">
            <a:spLocks/>
          </p:cNvSpPr>
          <p:nvPr/>
        </p:nvSpPr>
        <p:spPr>
          <a:xfrm>
            <a:off x="7371549"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Danielle Quick</a:t>
            </a:r>
            <a:endParaRPr lang="en-US" sz="1800" dirty="0">
              <a:solidFill>
                <a:schemeClr val="tx1">
                  <a:lumMod val="75000"/>
                  <a:lumOff val="25000"/>
                </a:schemeClr>
              </a:solidFill>
              <a:latin typeface="Century Gothic" panose="020B0502020202020204" pitchFamily="34" charset="0"/>
            </a:endParaRPr>
          </a:p>
        </p:txBody>
      </p:sp>
      <p:sp>
        <p:nvSpPr>
          <p:cNvPr id="21" name="Text Placeholder 17"/>
          <p:cNvSpPr txBox="1">
            <a:spLocks/>
          </p:cNvSpPr>
          <p:nvPr/>
        </p:nvSpPr>
        <p:spPr>
          <a:xfrm>
            <a:off x="7371549"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Randolph Colby</a:t>
            </a:r>
            <a:endParaRPr lang="en-US" sz="1800" dirty="0">
              <a:solidFill>
                <a:schemeClr val="tx1">
                  <a:lumMod val="75000"/>
                  <a:lumOff val="25000"/>
                </a:schemeClr>
              </a:solidFill>
              <a:latin typeface="Century Gothic" panose="020B0502020202020204" pitchFamily="34" charset="0"/>
            </a:endParaRPr>
          </a:p>
        </p:txBody>
      </p:sp>
      <p:sp>
        <p:nvSpPr>
          <p:cNvPr id="27" name="Text Placeholder 17"/>
          <p:cNvSpPr txBox="1">
            <a:spLocks/>
          </p:cNvSpPr>
          <p:nvPr/>
        </p:nvSpPr>
        <p:spPr>
          <a:xfrm>
            <a:off x="7371549"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Pamela </a:t>
            </a:r>
            <a:r>
              <a:rPr lang="en-US" sz="1800" dirty="0" err="1" smtClean="0">
                <a:solidFill>
                  <a:schemeClr val="tx1">
                    <a:lumMod val="75000"/>
                    <a:lumOff val="25000"/>
                  </a:schemeClr>
                </a:solidFill>
                <a:latin typeface="Century Gothic" panose="020B0502020202020204" pitchFamily="34" charset="0"/>
              </a:rPr>
              <a:t>Kanu</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587115955"/>
              </p:ext>
            </p:extLst>
          </p:nvPr>
        </p:nvGraphicFramePr>
        <p:xfrm>
          <a:off x="0" y="1146629"/>
          <a:ext cx="12192000" cy="5711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709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a:grpSpLocks noChangeAspect="1"/>
          </p:cNvGrpSpPr>
          <p:nvPr/>
        </p:nvGrpSpPr>
        <p:grpSpPr>
          <a:xfrm>
            <a:off x="252126" y="1043178"/>
            <a:ext cx="8512356" cy="5150793"/>
            <a:chOff x="785526" y="1781557"/>
            <a:chExt cx="10699979" cy="6474515"/>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471" y="1781557"/>
              <a:ext cx="5003034" cy="6474515"/>
            </a:xfrm>
            <a:prstGeom prst="rect">
              <a:avLst/>
            </a:prstGeom>
          </p:spPr>
        </p:pic>
        <p:grpSp>
          <p:nvGrpSpPr>
            <p:cNvPr id="53" name="Group 52"/>
            <p:cNvGrpSpPr/>
            <p:nvPr/>
          </p:nvGrpSpPr>
          <p:grpSpPr>
            <a:xfrm>
              <a:off x="785526" y="1781557"/>
              <a:ext cx="10534258" cy="6467468"/>
              <a:chOff x="785526" y="1781557"/>
              <a:chExt cx="10534258" cy="6467468"/>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26" y="1781557"/>
                <a:ext cx="4997588" cy="6467468"/>
              </a:xfrm>
              <a:prstGeom prst="rect">
                <a:avLst/>
              </a:prstGeom>
            </p:spPr>
          </p:pic>
          <p:sp>
            <p:nvSpPr>
              <p:cNvPr id="39" name="4-Point Star 38"/>
              <p:cNvSpPr/>
              <p:nvPr/>
            </p:nvSpPr>
            <p:spPr>
              <a:xfrm>
                <a:off x="4643259" y="2321290"/>
                <a:ext cx="944099" cy="898121"/>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4-Point Star 39"/>
              <p:cNvSpPr/>
              <p:nvPr/>
            </p:nvSpPr>
            <p:spPr>
              <a:xfrm rot="2711537">
                <a:off x="4890347" y="2524754"/>
                <a:ext cx="449922" cy="4911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908272" y="1961708"/>
                <a:ext cx="390340" cy="461665"/>
              </a:xfrm>
              <a:prstGeom prst="rect">
                <a:avLst/>
              </a:prstGeom>
              <a:noFill/>
            </p:spPr>
            <p:txBody>
              <a:bodyPr wrap="square" rtlCol="0">
                <a:spAutoFit/>
              </a:bodyPr>
              <a:lstStyle/>
              <a:p>
                <a:r>
                  <a:rPr lang="en-US" sz="2400" dirty="0">
                    <a:solidFill>
                      <a:schemeClr val="bg1"/>
                    </a:solidFill>
                  </a:rPr>
                  <a:t>N</a:t>
                </a:r>
              </a:p>
            </p:txBody>
          </p:sp>
          <p:sp>
            <p:nvSpPr>
              <p:cNvPr id="42" name="4-Point Star 41"/>
              <p:cNvSpPr/>
              <p:nvPr/>
            </p:nvSpPr>
            <p:spPr>
              <a:xfrm>
                <a:off x="10375685" y="2321290"/>
                <a:ext cx="944099" cy="898121"/>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42"/>
              <p:cNvSpPr/>
              <p:nvPr/>
            </p:nvSpPr>
            <p:spPr>
              <a:xfrm rot="2711537">
                <a:off x="10622773" y="2524754"/>
                <a:ext cx="449922" cy="4911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0640698" y="1961708"/>
                <a:ext cx="390340" cy="461665"/>
              </a:xfrm>
              <a:prstGeom prst="rect">
                <a:avLst/>
              </a:prstGeom>
              <a:noFill/>
            </p:spPr>
            <p:txBody>
              <a:bodyPr wrap="square" rtlCol="0">
                <a:spAutoFit/>
              </a:bodyPr>
              <a:lstStyle/>
              <a:p>
                <a:r>
                  <a:rPr lang="en-US" sz="2400" dirty="0">
                    <a:solidFill>
                      <a:schemeClr val="bg1"/>
                    </a:solidFill>
                  </a:rPr>
                  <a:t>N</a:t>
                </a:r>
              </a:p>
            </p:txBody>
          </p:sp>
          <p:sp>
            <p:nvSpPr>
              <p:cNvPr id="45" name="Rectangle 44"/>
              <p:cNvSpPr/>
              <p:nvPr/>
            </p:nvSpPr>
            <p:spPr>
              <a:xfrm>
                <a:off x="4507088" y="5614286"/>
                <a:ext cx="1127245" cy="205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792678" y="6062629"/>
                <a:ext cx="1356760" cy="1586180"/>
              </a:xfrm>
              <a:prstGeom prst="rect">
                <a:avLst/>
              </a:prstGeom>
              <a:noFill/>
            </p:spPr>
            <p:txBody>
              <a:bodyPr wrap="square" rtlCol="0">
                <a:spAutoFit/>
              </a:bodyPr>
              <a:lstStyle/>
              <a:p>
                <a:r>
                  <a:rPr lang="en-US" sz="1400" dirty="0" smtClean="0">
                    <a:solidFill>
                      <a:schemeClr val="bg1"/>
                    </a:solidFill>
                  </a:rPr>
                  <a:t>High: 75</a:t>
                </a:r>
              </a:p>
              <a:p>
                <a:endParaRPr lang="en-US" sz="6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r>
                  <a:rPr lang="en-US" sz="1400" dirty="0" smtClean="0">
                    <a:solidFill>
                      <a:schemeClr val="bg1"/>
                    </a:solidFill>
                  </a:rPr>
                  <a:t>Low: 0</a:t>
                </a:r>
                <a:endParaRPr lang="en-US" sz="1400" dirty="0">
                  <a:solidFill>
                    <a:schemeClr val="bg1"/>
                  </a:solidFill>
                </a:endParaRPr>
              </a:p>
            </p:txBody>
          </p:sp>
          <p:sp>
            <p:nvSpPr>
              <p:cNvPr id="47" name="TextBox 46"/>
              <p:cNvSpPr txBox="1"/>
              <p:nvPr/>
            </p:nvSpPr>
            <p:spPr>
              <a:xfrm>
                <a:off x="4582968" y="5497354"/>
                <a:ext cx="1137957" cy="735059"/>
              </a:xfrm>
              <a:prstGeom prst="rect">
                <a:avLst/>
              </a:prstGeom>
              <a:noFill/>
            </p:spPr>
            <p:txBody>
              <a:bodyPr wrap="square" rtlCol="0">
                <a:spAutoFit/>
              </a:bodyPr>
              <a:lstStyle/>
              <a:p>
                <a:pPr algn="ctr"/>
                <a:r>
                  <a:rPr lang="en-US" sz="1400" dirty="0" smtClean="0">
                    <a:solidFill>
                      <a:schemeClr val="bg1"/>
                    </a:solidFill>
                  </a:rPr>
                  <a:t>Turbidity</a:t>
                </a:r>
                <a:endParaRPr lang="en-US" sz="1400" dirty="0">
                  <a:solidFill>
                    <a:schemeClr val="bg1"/>
                  </a:solidFill>
                </a:endParaRPr>
              </a:p>
              <a:p>
                <a:pPr algn="ctr"/>
                <a:endParaRPr lang="en-US" sz="400" dirty="0">
                  <a:solidFill>
                    <a:schemeClr val="bg1"/>
                  </a:solidFill>
                </a:endParaRPr>
              </a:p>
              <a:p>
                <a:pPr algn="ctr"/>
                <a:r>
                  <a:rPr lang="en-US" sz="1400" dirty="0" smtClean="0">
                    <a:solidFill>
                      <a:schemeClr val="bg1"/>
                    </a:solidFill>
                  </a:rPr>
                  <a:t>FNU</a:t>
                </a: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681" y="6166411"/>
                <a:ext cx="308002" cy="1429389"/>
              </a:xfrm>
              <a:prstGeom prst="rect">
                <a:avLst/>
              </a:prstGeom>
            </p:spPr>
          </p:pic>
          <p:sp>
            <p:nvSpPr>
              <p:cNvPr id="49" name="Rectangle 48"/>
              <p:cNvSpPr/>
              <p:nvPr/>
            </p:nvSpPr>
            <p:spPr>
              <a:xfrm>
                <a:off x="10140822" y="5646600"/>
                <a:ext cx="1127245" cy="205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7415" y="6198725"/>
                <a:ext cx="308002" cy="1429389"/>
              </a:xfrm>
              <a:prstGeom prst="rect">
                <a:avLst/>
              </a:prstGeom>
            </p:spPr>
          </p:pic>
        </p:grpSp>
      </p:grpSp>
      <p:sp>
        <p:nvSpPr>
          <p:cNvPr id="71" name="TextBox 70"/>
          <p:cNvSpPr txBox="1"/>
          <p:nvPr/>
        </p:nvSpPr>
        <p:spPr>
          <a:xfrm>
            <a:off x="7772691" y="4019087"/>
            <a:ext cx="905300" cy="584775"/>
          </a:xfrm>
          <a:prstGeom prst="rect">
            <a:avLst/>
          </a:prstGeom>
          <a:noFill/>
        </p:spPr>
        <p:txBody>
          <a:bodyPr wrap="square" rtlCol="0">
            <a:spAutoFit/>
          </a:bodyPr>
          <a:lstStyle/>
          <a:p>
            <a:pPr algn="ctr"/>
            <a:r>
              <a:rPr lang="en-US" sz="1400" dirty="0" smtClean="0">
                <a:solidFill>
                  <a:schemeClr val="bg1"/>
                </a:solidFill>
              </a:rPr>
              <a:t>Turbidity</a:t>
            </a:r>
            <a:endParaRPr lang="en-US" sz="1400" dirty="0">
              <a:solidFill>
                <a:schemeClr val="bg1"/>
              </a:solidFill>
            </a:endParaRPr>
          </a:p>
          <a:p>
            <a:pPr algn="ctr"/>
            <a:endParaRPr lang="en-US" sz="400" dirty="0">
              <a:solidFill>
                <a:schemeClr val="bg1"/>
              </a:solidFill>
            </a:endParaRPr>
          </a:p>
          <a:p>
            <a:pPr algn="ctr"/>
            <a:r>
              <a:rPr lang="en-US" sz="1400" dirty="0" smtClean="0">
                <a:solidFill>
                  <a:schemeClr val="bg1"/>
                </a:solidFill>
              </a:rPr>
              <a:t>FNU</a:t>
            </a:r>
          </a:p>
        </p:txBody>
      </p:sp>
      <p:sp>
        <p:nvSpPr>
          <p:cNvPr id="72" name="TextBox 71"/>
          <p:cNvSpPr txBox="1"/>
          <p:nvPr/>
        </p:nvSpPr>
        <p:spPr>
          <a:xfrm>
            <a:off x="7935248" y="4469176"/>
            <a:ext cx="1079369" cy="1261884"/>
          </a:xfrm>
          <a:prstGeom prst="rect">
            <a:avLst/>
          </a:prstGeom>
          <a:noFill/>
        </p:spPr>
        <p:txBody>
          <a:bodyPr wrap="square" rtlCol="0">
            <a:spAutoFit/>
          </a:bodyPr>
          <a:lstStyle/>
          <a:p>
            <a:r>
              <a:rPr lang="en-US" sz="1400" dirty="0" smtClean="0">
                <a:solidFill>
                  <a:schemeClr val="bg1"/>
                </a:solidFill>
              </a:rPr>
              <a:t>High: 75</a:t>
            </a:r>
          </a:p>
          <a:p>
            <a:endParaRPr lang="en-US" sz="6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r>
              <a:rPr lang="en-US" sz="1400" dirty="0" smtClean="0">
                <a:solidFill>
                  <a:schemeClr val="bg1"/>
                </a:solidFill>
              </a:rPr>
              <a:t>Low: 0</a:t>
            </a:r>
            <a:endParaRPr lang="en-US" sz="1400" dirty="0">
              <a:solidFill>
                <a:schemeClr val="bg1"/>
              </a:solidFill>
            </a:endParaRPr>
          </a:p>
        </p:txBody>
      </p:sp>
      <p:sp>
        <p:nvSpPr>
          <p:cNvPr id="73" name="Text Placeholder 3"/>
          <p:cNvSpPr txBox="1">
            <a:spLocks/>
          </p:cNvSpPr>
          <p:nvPr/>
        </p:nvSpPr>
        <p:spPr>
          <a:xfrm>
            <a:off x="8849628" y="1043178"/>
            <a:ext cx="3342371" cy="5531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75AADB"/>
              </a:buClr>
              <a:buFont typeface="Webdings" panose="05030102010509060703" pitchFamily="18" charset="2"/>
              <a:buChar char="4"/>
            </a:pPr>
            <a:r>
              <a:rPr lang="en-US" sz="2200" dirty="0" smtClean="0"/>
              <a:t>October 4, 2015 gave a unique chance to compare Sentinel-2 MSI and Landsat-8 OLI</a:t>
            </a:r>
          </a:p>
          <a:p>
            <a:pPr marL="342900" indent="-342900">
              <a:buClr>
                <a:srgbClr val="75AADB"/>
              </a:buClr>
              <a:buFont typeface="Webdings" panose="05030102010509060703" pitchFamily="18" charset="2"/>
              <a:buChar char="4"/>
            </a:pPr>
            <a:endParaRPr lang="en-US" sz="2200" dirty="0" smtClean="0"/>
          </a:p>
          <a:p>
            <a:pPr marL="342900" indent="-342900">
              <a:buClr>
                <a:srgbClr val="75AADB"/>
              </a:buClr>
              <a:buFont typeface="Webdings" panose="05030102010509060703" pitchFamily="18" charset="2"/>
              <a:buChar char="4"/>
            </a:pPr>
            <a:r>
              <a:rPr lang="en-US" sz="2200" dirty="0" smtClean="0"/>
              <a:t>Average turbidity of Biscayne Bay was within 0.06 FNU for both sensors</a:t>
            </a:r>
          </a:p>
          <a:p>
            <a:pPr marL="342900" indent="-342900">
              <a:buClr>
                <a:srgbClr val="75AADB"/>
              </a:buClr>
              <a:buFont typeface="Webdings" panose="05030102010509060703" pitchFamily="18" charset="2"/>
              <a:buChar char="4"/>
            </a:pPr>
            <a:endParaRPr lang="en-US" sz="2200" dirty="0" smtClean="0"/>
          </a:p>
        </p:txBody>
      </p:sp>
      <p:sp>
        <p:nvSpPr>
          <p:cNvPr id="75" name="Title 1"/>
          <p:cNvSpPr>
            <a:spLocks noGrp="1"/>
          </p:cNvSpPr>
          <p:nvPr>
            <p:ph type="title"/>
          </p:nvPr>
        </p:nvSpPr>
        <p:spPr>
          <a:xfrm>
            <a:off x="1000125" y="365124"/>
            <a:ext cx="10233148" cy="479425"/>
          </a:xfrm>
        </p:spPr>
        <p:txBody>
          <a:bodyPr/>
          <a:lstStyle/>
          <a:p>
            <a:pPr algn="ctr"/>
            <a:r>
              <a:rPr lang="en-US" dirty="0" smtClean="0"/>
              <a:t>Results</a:t>
            </a:r>
            <a:endParaRPr lang="en-US" dirty="0"/>
          </a:p>
        </p:txBody>
      </p:sp>
      <p:sp>
        <p:nvSpPr>
          <p:cNvPr id="77" name="TextBox 76"/>
          <p:cNvSpPr txBox="1"/>
          <p:nvPr/>
        </p:nvSpPr>
        <p:spPr>
          <a:xfrm>
            <a:off x="252126" y="6240200"/>
            <a:ext cx="2674871" cy="461665"/>
          </a:xfrm>
          <a:prstGeom prst="rect">
            <a:avLst/>
          </a:prstGeom>
          <a:noFill/>
        </p:spPr>
        <p:txBody>
          <a:bodyPr wrap="square" rtlCol="0">
            <a:spAutoFit/>
          </a:bodyPr>
          <a:lstStyle/>
          <a:p>
            <a:r>
              <a:rPr lang="en-US" sz="2400" dirty="0" smtClean="0"/>
              <a:t>Landsat 8 </a:t>
            </a:r>
            <a:r>
              <a:rPr lang="en-US" sz="2400" dirty="0" smtClean="0"/>
              <a:t>OLI</a:t>
            </a:r>
            <a:endParaRPr lang="en-US" sz="2400" dirty="0"/>
          </a:p>
        </p:txBody>
      </p:sp>
      <p:sp>
        <p:nvSpPr>
          <p:cNvPr id="78" name="TextBox 77"/>
          <p:cNvSpPr txBox="1"/>
          <p:nvPr/>
        </p:nvSpPr>
        <p:spPr>
          <a:xfrm>
            <a:off x="4779263" y="6240200"/>
            <a:ext cx="2674871" cy="461665"/>
          </a:xfrm>
          <a:prstGeom prst="rect">
            <a:avLst/>
          </a:prstGeom>
          <a:noFill/>
        </p:spPr>
        <p:txBody>
          <a:bodyPr wrap="square" rtlCol="0">
            <a:spAutoFit/>
          </a:bodyPr>
          <a:lstStyle/>
          <a:p>
            <a:r>
              <a:rPr lang="en-US" sz="2400" dirty="0" smtClean="0"/>
              <a:t>Sentinel-2 MSI</a:t>
            </a:r>
            <a:endParaRPr lang="en-US" sz="2400" dirty="0"/>
          </a:p>
        </p:txBody>
      </p:sp>
    </p:spTree>
    <p:extLst>
      <p:ext uri="{BB962C8B-B14F-4D97-AF65-F5344CB8AC3E}">
        <p14:creationId xmlns:p14="http://schemas.microsoft.com/office/powerpoint/2010/main" val="1728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23550"/>
            <a:ext cx="7620000" cy="5086350"/>
          </a:xfrm>
          <a:prstGeom prst="rect">
            <a:avLst/>
          </a:prstGeom>
        </p:spPr>
      </p:pic>
      <p:sp>
        <p:nvSpPr>
          <p:cNvPr id="3" name="Text Placeholder 2"/>
          <p:cNvSpPr>
            <a:spLocks noGrp="1"/>
          </p:cNvSpPr>
          <p:nvPr>
            <p:ph type="body" sz="quarter" idx="15"/>
          </p:nvPr>
        </p:nvSpPr>
        <p:spPr>
          <a:xfrm>
            <a:off x="1031851" y="3126044"/>
            <a:ext cx="3393745" cy="625476"/>
          </a:xfrm>
        </p:spPr>
        <p:txBody>
          <a:bodyPr/>
          <a:lstStyle/>
          <a:p>
            <a:r>
              <a:rPr lang="en-US" dirty="0" smtClean="0"/>
              <a:t>Bottom Effects</a:t>
            </a:r>
            <a:endParaRPr lang="en-US" dirty="0"/>
          </a:p>
        </p:txBody>
      </p:sp>
      <p:sp>
        <p:nvSpPr>
          <p:cNvPr id="4" name="Text Placeholder 3"/>
          <p:cNvSpPr>
            <a:spLocks noGrp="1"/>
          </p:cNvSpPr>
          <p:nvPr>
            <p:ph type="body" sz="quarter" idx="16"/>
          </p:nvPr>
        </p:nvSpPr>
        <p:spPr>
          <a:xfrm>
            <a:off x="376836" y="3828427"/>
            <a:ext cx="3985305" cy="1351708"/>
          </a:xfrm>
        </p:spPr>
        <p:txBody>
          <a:bodyPr>
            <a:noAutofit/>
          </a:bodyPr>
          <a:lstStyle/>
          <a:p>
            <a:pPr algn="r"/>
            <a:r>
              <a:rPr lang="en-US" dirty="0" smtClean="0"/>
              <a:t>A method for filtering bottom effects from results was generated and could be validated on future projects.</a:t>
            </a:r>
            <a:endParaRPr lang="en-US" dirty="0"/>
          </a:p>
          <a:p>
            <a:endParaRPr lang="en-US" dirty="0"/>
          </a:p>
        </p:txBody>
      </p:sp>
      <p:sp>
        <p:nvSpPr>
          <p:cNvPr id="6" name="Text Placeholder 5"/>
          <p:cNvSpPr>
            <a:spLocks noGrp="1"/>
          </p:cNvSpPr>
          <p:nvPr>
            <p:ph type="body" sz="quarter" idx="18"/>
          </p:nvPr>
        </p:nvSpPr>
        <p:spPr>
          <a:xfrm>
            <a:off x="1031852" y="5013488"/>
            <a:ext cx="3330290" cy="672269"/>
          </a:xfrm>
        </p:spPr>
        <p:txBody>
          <a:bodyPr/>
          <a:lstStyle/>
          <a:p>
            <a:r>
              <a:rPr lang="en-US" i="1" dirty="0" smtClean="0"/>
              <a:t>In situ</a:t>
            </a:r>
            <a:endParaRPr lang="en-US" i="1" dirty="0"/>
          </a:p>
        </p:txBody>
      </p:sp>
      <p:sp>
        <p:nvSpPr>
          <p:cNvPr id="7" name="Text Placeholder 6"/>
          <p:cNvSpPr>
            <a:spLocks noGrp="1"/>
          </p:cNvSpPr>
          <p:nvPr>
            <p:ph type="body" sz="quarter" idx="19"/>
          </p:nvPr>
        </p:nvSpPr>
        <p:spPr>
          <a:xfrm>
            <a:off x="198703" y="5728970"/>
            <a:ext cx="4163438" cy="1127840"/>
          </a:xfrm>
        </p:spPr>
        <p:txBody>
          <a:bodyPr>
            <a:normAutofit/>
          </a:bodyPr>
          <a:lstStyle/>
          <a:p>
            <a:pPr algn="r"/>
            <a:r>
              <a:rPr lang="en-US" dirty="0" smtClean="0"/>
              <a:t>Due to a lack of </a:t>
            </a:r>
            <a:r>
              <a:rPr lang="en-US" i="1" dirty="0" smtClean="0"/>
              <a:t>in situ</a:t>
            </a:r>
            <a:r>
              <a:rPr lang="en-US" dirty="0" smtClean="0"/>
              <a:t> data aligned with satellite flyover correlations were not found.</a:t>
            </a:r>
            <a:endParaRPr lang="en-US" dirty="0"/>
          </a:p>
        </p:txBody>
      </p:sp>
      <p:sp>
        <p:nvSpPr>
          <p:cNvPr id="8" name="Title 7"/>
          <p:cNvSpPr>
            <a:spLocks noGrp="1"/>
          </p:cNvSpPr>
          <p:nvPr>
            <p:ph type="title"/>
          </p:nvPr>
        </p:nvSpPr>
        <p:spPr/>
        <p:txBody>
          <a:bodyPr/>
          <a:lstStyle/>
          <a:p>
            <a:pPr algn="ctr"/>
            <a:r>
              <a:rPr lang="en-US" dirty="0" smtClean="0"/>
              <a:t>Conclusions</a:t>
            </a:r>
            <a:endParaRPr lang="en-US" dirty="0"/>
          </a:p>
        </p:txBody>
      </p:sp>
      <p:sp>
        <p:nvSpPr>
          <p:cNvPr id="10" name="Text Placeholder 4"/>
          <p:cNvSpPr txBox="1">
            <a:spLocks/>
          </p:cNvSpPr>
          <p:nvPr/>
        </p:nvSpPr>
        <p:spPr>
          <a:xfrm>
            <a:off x="7823200" y="1476986"/>
            <a:ext cx="4368800" cy="28990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smtClean="0"/>
              <a:t>Image: Susanna </a:t>
            </a:r>
            <a:r>
              <a:rPr lang="en-US" dirty="0" err="1"/>
              <a:t>Pershern</a:t>
            </a:r>
            <a:r>
              <a:rPr lang="en-US" dirty="0"/>
              <a:t>, Submerged Resources Center</a:t>
            </a:r>
            <a:endParaRPr kumimoji="0" lang="en-US" b="0" i="0" u="none" strike="noStrike" kern="1200" cap="none" spc="0" normalizeH="0" baseline="0" noProof="0" dirty="0">
              <a:ln>
                <a:noFill/>
              </a:ln>
              <a:effectLst/>
              <a:uLnTx/>
              <a:uFillTx/>
            </a:endParaRPr>
          </a:p>
        </p:txBody>
      </p:sp>
      <p:sp>
        <p:nvSpPr>
          <p:cNvPr id="13" name="Text Placeholder 5"/>
          <p:cNvSpPr>
            <a:spLocks noGrp="1"/>
          </p:cNvSpPr>
          <p:nvPr>
            <p:ph type="body" sz="quarter" idx="18"/>
          </p:nvPr>
        </p:nvSpPr>
        <p:spPr>
          <a:xfrm>
            <a:off x="1031851" y="894535"/>
            <a:ext cx="3393745" cy="1042733"/>
          </a:xfrm>
        </p:spPr>
        <p:txBody>
          <a:bodyPr/>
          <a:lstStyle/>
          <a:p>
            <a:r>
              <a:rPr lang="en-US" dirty="0" smtClean="0"/>
              <a:t>Annual Maps</a:t>
            </a:r>
            <a:endParaRPr lang="en-US" dirty="0"/>
          </a:p>
        </p:txBody>
      </p:sp>
      <p:sp>
        <p:nvSpPr>
          <p:cNvPr id="15" name="Text Placeholder 3"/>
          <p:cNvSpPr>
            <a:spLocks noGrp="1"/>
          </p:cNvSpPr>
          <p:nvPr>
            <p:ph type="body" sz="quarter" idx="16"/>
          </p:nvPr>
        </p:nvSpPr>
        <p:spPr>
          <a:xfrm>
            <a:off x="198703" y="1937268"/>
            <a:ext cx="4163438" cy="1351708"/>
          </a:xfrm>
        </p:spPr>
        <p:txBody>
          <a:bodyPr>
            <a:noAutofit/>
          </a:bodyPr>
          <a:lstStyle/>
          <a:p>
            <a:pPr algn="r"/>
            <a:r>
              <a:rPr lang="en-US" dirty="0" smtClean="0"/>
              <a:t>Annual turbidity and chlorophyll-a concentration maps were successfully  created for the partner.</a:t>
            </a:r>
            <a:endParaRPr lang="en-US" dirty="0"/>
          </a:p>
          <a:p>
            <a:endParaRPr lang="en-US" dirty="0"/>
          </a:p>
        </p:txBody>
      </p:sp>
    </p:spTree>
    <p:extLst>
      <p:ext uri="{BB962C8B-B14F-4D97-AF65-F5344CB8AC3E}">
        <p14:creationId xmlns:p14="http://schemas.microsoft.com/office/powerpoint/2010/main" val="242311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33257" y="5511286"/>
            <a:ext cx="6400015" cy="1092714"/>
          </a:xfrm>
        </p:spPr>
        <p:txBody>
          <a:bodyPr/>
          <a:lstStyle/>
          <a:p>
            <a:r>
              <a:rPr lang="en-US" dirty="0" smtClean="0"/>
              <a:t>Bottom effects, clear water with average turbidity &lt; 30 NTU</a:t>
            </a:r>
            <a:endParaRPr lang="en-US" dirty="0"/>
          </a:p>
        </p:txBody>
      </p:sp>
      <p:sp>
        <p:nvSpPr>
          <p:cNvPr id="3" name="Text Placeholder 2"/>
          <p:cNvSpPr>
            <a:spLocks noGrp="1"/>
          </p:cNvSpPr>
          <p:nvPr>
            <p:ph type="body" sz="quarter" idx="15"/>
          </p:nvPr>
        </p:nvSpPr>
        <p:spPr/>
        <p:txBody>
          <a:bodyPr/>
          <a:lstStyle/>
          <a:p>
            <a:r>
              <a:rPr lang="en-US" dirty="0" smtClean="0"/>
              <a:t>Future Work</a:t>
            </a:r>
            <a:endParaRPr lang="en-US" dirty="0"/>
          </a:p>
        </p:txBody>
      </p:sp>
      <p:sp>
        <p:nvSpPr>
          <p:cNvPr id="4" name="Text Placeholder 3"/>
          <p:cNvSpPr>
            <a:spLocks noGrp="1"/>
          </p:cNvSpPr>
          <p:nvPr>
            <p:ph type="body" sz="quarter" idx="16"/>
          </p:nvPr>
        </p:nvSpPr>
        <p:spPr>
          <a:xfrm>
            <a:off x="4833257" y="1686626"/>
            <a:ext cx="6400015" cy="1364686"/>
          </a:xfrm>
        </p:spPr>
        <p:txBody>
          <a:bodyPr/>
          <a:lstStyle/>
          <a:p>
            <a:r>
              <a:rPr lang="en-US" dirty="0" smtClean="0"/>
              <a:t>Further </a:t>
            </a:r>
            <a:r>
              <a:rPr lang="en-US" i="1" dirty="0" smtClean="0"/>
              <a:t>in situ</a:t>
            </a:r>
            <a:r>
              <a:rPr lang="en-US" dirty="0" smtClean="0"/>
              <a:t> data acquisition for correlations, use of land mask for the shallowest waters in the Bay, correlations with Terra MODIS and Aqua MODIS to validate the data from Landsat and </a:t>
            </a:r>
            <a:r>
              <a:rPr lang="en-US" dirty="0" smtClean="0"/>
              <a:t>Sentinel</a:t>
            </a:r>
            <a:endParaRPr lang="en-US" dirty="0"/>
          </a:p>
        </p:txBody>
      </p:sp>
      <p:sp>
        <p:nvSpPr>
          <p:cNvPr id="5" name="Text Placeholder 4"/>
          <p:cNvSpPr>
            <a:spLocks noGrp="1"/>
          </p:cNvSpPr>
          <p:nvPr>
            <p:ph type="body" sz="quarter" idx="17"/>
          </p:nvPr>
        </p:nvSpPr>
        <p:spPr/>
        <p:txBody>
          <a:bodyPr/>
          <a:lstStyle/>
          <a:p>
            <a:r>
              <a:rPr lang="en-US" dirty="0" smtClean="0"/>
              <a:t>Uncertainties</a:t>
            </a:r>
            <a:endParaRPr lang="en-US" dirty="0"/>
          </a:p>
        </p:txBody>
      </p:sp>
      <p:sp>
        <p:nvSpPr>
          <p:cNvPr id="6" name="Text Placeholder 5"/>
          <p:cNvSpPr>
            <a:spLocks noGrp="1"/>
          </p:cNvSpPr>
          <p:nvPr>
            <p:ph type="body" sz="quarter" idx="18"/>
          </p:nvPr>
        </p:nvSpPr>
        <p:spPr/>
        <p:txBody>
          <a:bodyPr/>
          <a:lstStyle/>
          <a:p>
            <a:r>
              <a:rPr lang="en-US" dirty="0" smtClean="0"/>
              <a:t>Errors</a:t>
            </a:r>
            <a:endParaRPr lang="en-US" dirty="0"/>
          </a:p>
        </p:txBody>
      </p:sp>
      <p:sp>
        <p:nvSpPr>
          <p:cNvPr id="7" name="Text Placeholder 6"/>
          <p:cNvSpPr>
            <a:spLocks noGrp="1"/>
          </p:cNvSpPr>
          <p:nvPr>
            <p:ph type="body" sz="quarter" idx="19"/>
          </p:nvPr>
        </p:nvSpPr>
        <p:spPr>
          <a:xfrm>
            <a:off x="4833257" y="3545629"/>
            <a:ext cx="6400015" cy="1501155"/>
          </a:xfrm>
        </p:spPr>
        <p:txBody>
          <a:bodyPr/>
          <a:lstStyle/>
          <a:p>
            <a:r>
              <a:rPr lang="en-US" dirty="0" smtClean="0"/>
              <a:t>Changes made to ACOLITE to adjust negative water leaving radiance values and account for sun glint</a:t>
            </a:r>
            <a:endParaRPr lang="en-US" dirty="0"/>
          </a:p>
        </p:txBody>
      </p:sp>
      <p:sp>
        <p:nvSpPr>
          <p:cNvPr id="8" name="Title 7"/>
          <p:cNvSpPr>
            <a:spLocks noGrp="1"/>
          </p:cNvSpPr>
          <p:nvPr>
            <p:ph type="title"/>
          </p:nvPr>
        </p:nvSpPr>
        <p:spPr/>
        <p:txBody>
          <a:bodyPr/>
          <a:lstStyle/>
          <a:p>
            <a:pPr algn="ctr"/>
            <a:r>
              <a:rPr lang="en-US" dirty="0" smtClean="0"/>
              <a:t>Future Work, Errors &amp; Uncertainties</a:t>
            </a:r>
            <a:endParaRPr lang="en-US" dirty="0"/>
          </a:p>
        </p:txBody>
      </p:sp>
    </p:spTree>
    <p:extLst>
      <p:ext uri="{BB962C8B-B14F-4D97-AF65-F5344CB8AC3E}">
        <p14:creationId xmlns:p14="http://schemas.microsoft.com/office/powerpoint/2010/main" val="268811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pPr algn="ctr"/>
            <a:r>
              <a:rPr lang="en-US" dirty="0" smtClean="0"/>
              <a:t>Acknowledgements</a:t>
            </a:r>
            <a:endParaRPr lang="en-US" dirty="0"/>
          </a:p>
        </p:txBody>
      </p:sp>
      <p:sp>
        <p:nvSpPr>
          <p:cNvPr id="2" name="Text Placeholder 1"/>
          <p:cNvSpPr>
            <a:spLocks noGrp="1"/>
          </p:cNvSpPr>
          <p:nvPr>
            <p:ph type="body" sz="quarter" idx="10"/>
          </p:nvPr>
        </p:nvSpPr>
        <p:spPr/>
        <p:txBody>
          <a:bodyPr>
            <a:normAutofit fontScale="92500" lnSpcReduction="10000"/>
          </a:bodyPr>
          <a:lstStyle/>
          <a:p>
            <a:r>
              <a:rPr lang="en-US" dirty="0" smtClean="0"/>
              <a:t>Dr. Kenton Ross, </a:t>
            </a:r>
          </a:p>
          <a:p>
            <a:r>
              <a:rPr lang="en-US" dirty="0" smtClean="0"/>
              <a:t>NASA Langley Research Center</a:t>
            </a:r>
            <a:endParaRPr lang="en-US" dirty="0"/>
          </a:p>
        </p:txBody>
      </p:sp>
      <p:sp>
        <p:nvSpPr>
          <p:cNvPr id="3" name="Text Placeholder 2"/>
          <p:cNvSpPr>
            <a:spLocks noGrp="1"/>
          </p:cNvSpPr>
          <p:nvPr>
            <p:ph type="body" sz="quarter" idx="11"/>
          </p:nvPr>
        </p:nvSpPr>
        <p:spPr/>
        <p:txBody>
          <a:bodyPr>
            <a:normAutofit fontScale="92500" lnSpcReduction="10000"/>
          </a:bodyPr>
          <a:lstStyle/>
          <a:p>
            <a:r>
              <a:rPr lang="en-US" dirty="0" smtClean="0"/>
              <a:t>Francisco </a:t>
            </a:r>
            <a:r>
              <a:rPr lang="en-US" dirty="0" err="1" smtClean="0"/>
              <a:t>D’Elia</a:t>
            </a:r>
            <a:r>
              <a:rPr lang="en-US" dirty="0" smtClean="0"/>
              <a:t>, </a:t>
            </a:r>
          </a:p>
          <a:p>
            <a:r>
              <a:rPr lang="en-US" dirty="0" smtClean="0"/>
              <a:t>City of Miami Beach Public Works Department</a:t>
            </a:r>
            <a:endParaRPr lang="en-US" dirty="0"/>
          </a:p>
        </p:txBody>
      </p:sp>
      <p:sp>
        <p:nvSpPr>
          <p:cNvPr id="8" name="Text Placeholder 7"/>
          <p:cNvSpPr>
            <a:spLocks noGrp="1"/>
          </p:cNvSpPr>
          <p:nvPr>
            <p:ph type="body" sz="quarter" idx="12"/>
          </p:nvPr>
        </p:nvSpPr>
        <p:spPr/>
        <p:txBody>
          <a:bodyPr>
            <a:normAutofit fontScale="92500" lnSpcReduction="10000"/>
          </a:bodyPr>
          <a:lstStyle/>
          <a:p>
            <a:r>
              <a:rPr lang="en-US" dirty="0" smtClean="0"/>
              <a:t>Emily </a:t>
            </a:r>
            <a:r>
              <a:rPr lang="en-US" dirty="0" err="1" smtClean="0"/>
              <a:t>Gotschalk</a:t>
            </a:r>
            <a:r>
              <a:rPr lang="en-US" dirty="0" smtClean="0"/>
              <a:t>, </a:t>
            </a:r>
          </a:p>
          <a:p>
            <a:r>
              <a:rPr lang="en-US" dirty="0" smtClean="0"/>
              <a:t>NASA DEVELOP Center Lead</a:t>
            </a:r>
            <a:endParaRPr lang="en-US" dirty="0"/>
          </a:p>
        </p:txBody>
      </p:sp>
      <p:pic>
        <p:nvPicPr>
          <p:cNvPr id="7" name="Picture 6"/>
          <p:cNvPicPr>
            <a:picLocks noChangeAspect="1"/>
          </p:cNvPicPr>
          <p:nvPr/>
        </p:nvPicPr>
        <p:blipFill rotWithShape="1">
          <a:blip r:embed="rId3"/>
          <a:srcRect l="146" t="24932" r="-146" b="22413"/>
          <a:stretch/>
        </p:blipFill>
        <p:spPr>
          <a:xfrm>
            <a:off x="7195457" y="1927387"/>
            <a:ext cx="4996543" cy="3952431"/>
          </a:xfrm>
          <a:prstGeom prst="rect">
            <a:avLst/>
          </a:prstGeom>
        </p:spPr>
      </p:pic>
      <p:sp>
        <p:nvSpPr>
          <p:cNvPr id="9" name="Text Placeholder 4"/>
          <p:cNvSpPr txBox="1">
            <a:spLocks/>
          </p:cNvSpPr>
          <p:nvPr/>
        </p:nvSpPr>
        <p:spPr>
          <a:xfrm>
            <a:off x="8353425" y="5607204"/>
            <a:ext cx="383857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a:t>
            </a:r>
            <a:r>
              <a:rPr lang="en-US" dirty="0" err="1" smtClean="0">
                <a:solidFill>
                  <a:schemeClr val="bg1"/>
                </a:solidFill>
              </a:rPr>
              <a:t>Amberle</a:t>
            </a:r>
            <a:r>
              <a:rPr lang="en-US" dirty="0" smtClean="0">
                <a:solidFill>
                  <a:schemeClr val="bg1"/>
                </a:solidFill>
              </a:rPr>
              <a:t> </a:t>
            </a:r>
            <a:r>
              <a:rPr lang="en-US" dirty="0">
                <a:solidFill>
                  <a:schemeClr val="bg1"/>
                </a:solidFill>
              </a:rPr>
              <a:t>Keith</a:t>
            </a:r>
          </a:p>
        </p:txBody>
      </p:sp>
    </p:spTree>
    <p:extLst>
      <p:ext uri="{BB962C8B-B14F-4D97-AF65-F5344CB8AC3E}">
        <p14:creationId xmlns:p14="http://schemas.microsoft.com/office/powerpoint/2010/main" val="23544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905" t="6892" r="18286" b="3168"/>
          <a:stretch/>
        </p:blipFill>
        <p:spPr>
          <a:xfrm>
            <a:off x="1869489" y="1966320"/>
            <a:ext cx="2073417" cy="1828800"/>
          </a:xfrm>
          <a:prstGeom prst="hexagon">
            <a:avLst/>
          </a:prstGeom>
        </p:spPr>
      </p:pic>
      <p:pic>
        <p:nvPicPr>
          <p:cNvPr id="14" name="Picture 13"/>
          <p:cNvPicPr>
            <a:picLocks noChangeAspect="1"/>
          </p:cNvPicPr>
          <p:nvPr/>
        </p:nvPicPr>
        <p:blipFill>
          <a:blip r:embed="rId4"/>
          <a:stretch>
            <a:fillRect/>
          </a:stretch>
        </p:blipFill>
        <p:spPr>
          <a:xfrm>
            <a:off x="651326" y="4444997"/>
            <a:ext cx="3429000" cy="23622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0884" t="460" r="143" b="60176"/>
          <a:stretch/>
        </p:blipFill>
        <p:spPr>
          <a:xfrm>
            <a:off x="7268030" y="867222"/>
            <a:ext cx="3145971" cy="2699657"/>
          </a:xfrm>
          <a:prstGeom prst="hexagon">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6667" t="29203" r="12406" b="14477"/>
          <a:stretch/>
        </p:blipFill>
        <p:spPr>
          <a:xfrm>
            <a:off x="3178628" y="2235197"/>
            <a:ext cx="5197640" cy="4572000"/>
          </a:xfrm>
          <a:prstGeom prst="hexagon">
            <a:avLst/>
          </a:prstGeom>
          <a:ln>
            <a:noFill/>
          </a:ln>
          <a:effectLst/>
        </p:spPr>
      </p:pic>
      <p:sp>
        <p:nvSpPr>
          <p:cNvPr id="2" name="Title 1"/>
          <p:cNvSpPr>
            <a:spLocks noGrp="1"/>
          </p:cNvSpPr>
          <p:nvPr>
            <p:ph type="title"/>
          </p:nvPr>
        </p:nvSpPr>
        <p:spPr/>
        <p:txBody>
          <a:bodyPr/>
          <a:lstStyle/>
          <a:p>
            <a:r>
              <a:rPr lang="en-US" dirty="0" smtClean="0"/>
              <a:t>Biscayne Bay</a:t>
            </a:r>
            <a:endParaRPr lang="en-US" dirty="0"/>
          </a:p>
        </p:txBody>
      </p:sp>
      <p:sp>
        <p:nvSpPr>
          <p:cNvPr id="5" name="Text Placeholder 4"/>
          <p:cNvSpPr txBox="1">
            <a:spLocks/>
          </p:cNvSpPr>
          <p:nvPr/>
        </p:nvSpPr>
        <p:spPr>
          <a:xfrm>
            <a:off x="7765143" y="6605148"/>
            <a:ext cx="4426857" cy="28188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smtClean="0">
                <a:solidFill>
                  <a:schemeClr val="tx1">
                    <a:lumMod val="75000"/>
                    <a:lumOff val="25000"/>
                  </a:schemeClr>
                </a:solidFill>
              </a:rPr>
              <a:t>Images: Susanna </a:t>
            </a:r>
            <a:r>
              <a:rPr lang="en-US" dirty="0" err="1">
                <a:solidFill>
                  <a:schemeClr val="tx1">
                    <a:lumMod val="75000"/>
                    <a:lumOff val="25000"/>
                  </a:schemeClr>
                </a:solidFill>
              </a:rPr>
              <a:t>Pershern</a:t>
            </a:r>
            <a:r>
              <a:rPr lang="en-US" dirty="0">
                <a:solidFill>
                  <a:schemeClr val="tx1">
                    <a:lumMod val="75000"/>
                    <a:lumOff val="25000"/>
                  </a:schemeClr>
                </a:solidFill>
              </a:rPr>
              <a:t>, Submerged Resources Center</a:t>
            </a:r>
            <a:endParaRPr kumimoji="0" lang="en-US" b="0" i="0" u="none" strike="noStrike" kern="1200" cap="none" spc="0" normalizeH="0" baseline="0" noProof="0" dirty="0">
              <a:ln>
                <a:noFill/>
              </a:ln>
              <a:solidFill>
                <a:schemeClr val="tx1">
                  <a:lumMod val="75000"/>
                  <a:lumOff val="25000"/>
                </a:schemeClr>
              </a:solidFill>
              <a:effectLst/>
              <a:uLnTx/>
              <a:uFillTx/>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88" t="1803" r="31121" b="5405"/>
          <a:stretch/>
        </p:blipFill>
        <p:spPr>
          <a:xfrm>
            <a:off x="7824179" y="4784502"/>
            <a:ext cx="2091727" cy="1828800"/>
          </a:xfrm>
          <a:prstGeom prst="hexagon">
            <a:avLst/>
          </a:prstGeom>
        </p:spPr>
      </p:pic>
    </p:spTree>
    <p:extLst>
      <p:ext uri="{BB962C8B-B14F-4D97-AF65-F5344CB8AC3E}">
        <p14:creationId xmlns:p14="http://schemas.microsoft.com/office/powerpoint/2010/main" val="3837480147"/>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rcRect t="12834" b="12834"/>
          <a:stretch>
            <a:fillRect/>
          </a:stretch>
        </p:blipFill>
        <p:spPr/>
      </p:pic>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smtClean="0">
                <a:ln>
                  <a:noFill/>
                </a:ln>
                <a:solidFill>
                  <a:schemeClr val="bg1"/>
                </a:solidFill>
                <a:effectLst/>
                <a:uLnTx/>
                <a:uFillTx/>
                <a:latin typeface="Century Gothic" panose="020B0502020202020204" pitchFamily="34" charset="0"/>
                <a:ea typeface="+mn-ea"/>
                <a:cs typeface="+mn-cs"/>
              </a:rPr>
              <a:t>Pixabay</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p:txBody>
          <a:bodyPr/>
          <a:lstStyle/>
          <a:p>
            <a:r>
              <a:rPr lang="en-US" dirty="0" smtClean="0"/>
              <a:t>Miami and Miami Beach </a:t>
            </a:r>
            <a:endParaRPr lang="en-US" dirty="0"/>
          </a:p>
        </p:txBody>
      </p:sp>
      <p:sp>
        <p:nvSpPr>
          <p:cNvPr id="4" name="Text Placeholder 3"/>
          <p:cNvSpPr>
            <a:spLocks noGrp="1"/>
          </p:cNvSpPr>
          <p:nvPr>
            <p:ph type="body" sz="half" idx="2"/>
          </p:nvPr>
        </p:nvSpPr>
        <p:spPr>
          <a:xfrm>
            <a:off x="1000125" y="1361871"/>
            <a:ext cx="10233148" cy="1817845"/>
          </a:xfrm>
        </p:spPr>
        <p:txBody>
          <a:bodyPr>
            <a:normAutofit/>
          </a:bodyPr>
          <a:lstStyle/>
          <a:p>
            <a:pPr marL="342900" indent="-342900">
              <a:buClr>
                <a:srgbClr val="75AADB"/>
              </a:buClr>
              <a:buFont typeface="Webdings" panose="05030102010509060703" pitchFamily="18" charset="2"/>
              <a:buChar char="4"/>
            </a:pPr>
            <a:r>
              <a:rPr lang="en-US" sz="2400" dirty="0" smtClean="0"/>
              <a:t>Miami is a major metropolitan area adjacent to Miami Beach</a:t>
            </a:r>
          </a:p>
          <a:p>
            <a:pPr marL="342900" indent="-342900">
              <a:buClr>
                <a:srgbClr val="75AADB"/>
              </a:buClr>
              <a:buFont typeface="Webdings" panose="05030102010509060703" pitchFamily="18" charset="2"/>
              <a:buChar char="4"/>
            </a:pPr>
            <a:endParaRPr lang="en-US" sz="2400" dirty="0"/>
          </a:p>
          <a:p>
            <a:pPr marL="342900" indent="-342900">
              <a:buClr>
                <a:srgbClr val="75AADB"/>
              </a:buClr>
              <a:buFont typeface="Webdings" panose="05030102010509060703" pitchFamily="18" charset="2"/>
              <a:buChar char="4"/>
            </a:pPr>
            <a:r>
              <a:rPr lang="en-US" sz="2400" dirty="0" smtClean="0"/>
              <a:t>Population </a:t>
            </a:r>
            <a:r>
              <a:rPr lang="en-US" sz="2400" dirty="0"/>
              <a:t>of approximately </a:t>
            </a:r>
            <a:r>
              <a:rPr lang="en-US" sz="2400" dirty="0" smtClean="0"/>
              <a:t>453,579 (15 mil visitors) according to the 2016 census estimate</a:t>
            </a:r>
          </a:p>
          <a:p>
            <a:pPr>
              <a:buClr>
                <a:srgbClr val="75AADB"/>
              </a:buClr>
            </a:pPr>
            <a:endParaRPr lang="en-US" sz="2400" dirty="0"/>
          </a:p>
        </p:txBody>
      </p:sp>
    </p:spTree>
    <p:extLst>
      <p:ext uri="{BB962C8B-B14F-4D97-AF65-F5344CB8AC3E}">
        <p14:creationId xmlns:p14="http://schemas.microsoft.com/office/powerpoint/2010/main" val="15112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000125" y="1438170"/>
            <a:ext cx="3393745" cy="1042733"/>
          </a:xfrm>
        </p:spPr>
        <p:txBody>
          <a:bodyPr>
            <a:normAutofit lnSpcReduction="10000"/>
          </a:bodyPr>
          <a:lstStyle/>
          <a:p>
            <a:r>
              <a:rPr lang="en-US" dirty="0" err="1"/>
              <a:t>Stormwater</a:t>
            </a:r>
            <a:r>
              <a:rPr lang="en-US" dirty="0"/>
              <a:t> </a:t>
            </a:r>
            <a:r>
              <a:rPr lang="en-US" dirty="0" smtClean="0"/>
              <a:t>Runoff</a:t>
            </a:r>
            <a:endParaRPr lang="en-US" dirty="0"/>
          </a:p>
        </p:txBody>
      </p:sp>
      <p:sp>
        <p:nvSpPr>
          <p:cNvPr id="5" name="Text Placeholder 4"/>
          <p:cNvSpPr>
            <a:spLocks noGrp="1"/>
          </p:cNvSpPr>
          <p:nvPr>
            <p:ph type="body" sz="quarter" idx="17"/>
          </p:nvPr>
        </p:nvSpPr>
        <p:spPr>
          <a:xfrm>
            <a:off x="1000125" y="5330952"/>
            <a:ext cx="3393745" cy="1042733"/>
          </a:xfrm>
        </p:spPr>
        <p:txBody>
          <a:bodyPr>
            <a:normAutofit lnSpcReduction="10000"/>
          </a:bodyPr>
          <a:lstStyle/>
          <a:p>
            <a:r>
              <a:rPr lang="en-US" dirty="0" smtClean="0"/>
              <a:t>Ecosystem Health</a:t>
            </a:r>
            <a:endParaRPr lang="en-US" dirty="0"/>
          </a:p>
        </p:txBody>
      </p:sp>
      <p:sp>
        <p:nvSpPr>
          <p:cNvPr id="6" name="Text Placeholder 5"/>
          <p:cNvSpPr>
            <a:spLocks noGrp="1"/>
          </p:cNvSpPr>
          <p:nvPr>
            <p:ph type="body" sz="quarter" idx="18"/>
          </p:nvPr>
        </p:nvSpPr>
        <p:spPr>
          <a:xfrm>
            <a:off x="1000125" y="3336053"/>
            <a:ext cx="3393745" cy="1042733"/>
          </a:xfrm>
        </p:spPr>
        <p:txBody>
          <a:bodyPr>
            <a:normAutofit lnSpcReduction="10000"/>
          </a:bodyPr>
          <a:lstStyle/>
          <a:p>
            <a:r>
              <a:rPr lang="en-US" dirty="0" smtClean="0"/>
              <a:t>Increased Turbidity</a:t>
            </a:r>
            <a:endParaRPr lang="en-US" dirty="0"/>
          </a:p>
        </p:txBody>
      </p:sp>
      <p:sp>
        <p:nvSpPr>
          <p:cNvPr id="8" name="Title 7"/>
          <p:cNvSpPr>
            <a:spLocks noGrp="1"/>
          </p:cNvSpPr>
          <p:nvPr>
            <p:ph type="title"/>
          </p:nvPr>
        </p:nvSpPr>
        <p:spPr/>
        <p:txBody>
          <a:bodyPr/>
          <a:lstStyle/>
          <a:p>
            <a:r>
              <a:rPr lang="en-US" dirty="0" smtClean="0"/>
              <a:t>Community Concerns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499" y="1643745"/>
            <a:ext cx="7614501" cy="5171516"/>
          </a:xfrm>
          <a:prstGeom prst="rect">
            <a:avLst/>
          </a:prstGeom>
        </p:spPr>
      </p:pic>
      <p:sp>
        <p:nvSpPr>
          <p:cNvPr id="10" name="Text Placeholder 4"/>
          <p:cNvSpPr txBox="1">
            <a:spLocks/>
          </p:cNvSpPr>
          <p:nvPr/>
        </p:nvSpPr>
        <p:spPr>
          <a:xfrm>
            <a:off x="8384749" y="6594566"/>
            <a:ext cx="383857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USGS </a:t>
            </a:r>
            <a:r>
              <a:rPr lang="en-US" dirty="0"/>
              <a:t>Water </a:t>
            </a:r>
            <a:r>
              <a:rPr lang="en-US" dirty="0" smtClean="0"/>
              <a:t>Science School</a:t>
            </a:r>
            <a:endParaRPr lang="en-US" dirty="0">
              <a:solidFill>
                <a:schemeClr val="bg1"/>
              </a:solidFill>
            </a:endParaRPr>
          </a:p>
        </p:txBody>
      </p:sp>
    </p:spTree>
    <p:extLst>
      <p:ext uri="{BB962C8B-B14F-4D97-AF65-F5344CB8AC3E}">
        <p14:creationId xmlns:p14="http://schemas.microsoft.com/office/powerpoint/2010/main" val="347246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5479" t="-2708" r="11018" b="-173"/>
          <a:stretch/>
        </p:blipFill>
        <p:spPr>
          <a:xfrm>
            <a:off x="0" y="1165799"/>
            <a:ext cx="6886575" cy="5646772"/>
          </a:xfrm>
          <a:prstGeom prst="rect">
            <a:avLst/>
          </a:prstGeom>
        </p:spPr>
      </p:pic>
      <p:sp>
        <p:nvSpPr>
          <p:cNvPr id="3" name="Text Placeholder 2"/>
          <p:cNvSpPr>
            <a:spLocks noGrp="1"/>
          </p:cNvSpPr>
          <p:nvPr>
            <p:ph type="body" sz="quarter" idx="15"/>
          </p:nvPr>
        </p:nvSpPr>
        <p:spPr>
          <a:xfrm>
            <a:off x="7970941" y="1399260"/>
            <a:ext cx="3393745" cy="1042733"/>
          </a:xfrm>
        </p:spPr>
        <p:txBody>
          <a:bodyPr>
            <a:normAutofit lnSpcReduction="10000"/>
          </a:bodyPr>
          <a:lstStyle/>
          <a:p>
            <a:pPr algn="l"/>
            <a:r>
              <a:rPr lang="en-US" dirty="0" smtClean="0"/>
              <a:t>Economic Importance</a:t>
            </a:r>
            <a:endParaRPr lang="en-US" dirty="0"/>
          </a:p>
        </p:txBody>
      </p:sp>
      <p:sp>
        <p:nvSpPr>
          <p:cNvPr id="5" name="Text Placeholder 4"/>
          <p:cNvSpPr>
            <a:spLocks noGrp="1"/>
          </p:cNvSpPr>
          <p:nvPr>
            <p:ph type="body" sz="quarter" idx="17"/>
          </p:nvPr>
        </p:nvSpPr>
        <p:spPr>
          <a:xfrm>
            <a:off x="7970941" y="5058581"/>
            <a:ext cx="3393745" cy="1487362"/>
          </a:xfrm>
        </p:spPr>
        <p:txBody>
          <a:bodyPr>
            <a:normAutofit lnSpcReduction="10000"/>
          </a:bodyPr>
          <a:lstStyle/>
          <a:p>
            <a:pPr algn="l"/>
            <a:r>
              <a:rPr lang="en-US" dirty="0" smtClean="0"/>
              <a:t>Submerged Aquatic Vegetation</a:t>
            </a:r>
            <a:endParaRPr lang="en-US" dirty="0"/>
          </a:p>
        </p:txBody>
      </p:sp>
      <p:sp>
        <p:nvSpPr>
          <p:cNvPr id="6" name="Text Placeholder 5"/>
          <p:cNvSpPr>
            <a:spLocks noGrp="1"/>
          </p:cNvSpPr>
          <p:nvPr>
            <p:ph type="body" sz="quarter" idx="18"/>
          </p:nvPr>
        </p:nvSpPr>
        <p:spPr>
          <a:xfrm>
            <a:off x="7970941" y="3063682"/>
            <a:ext cx="3393745" cy="1042733"/>
          </a:xfrm>
        </p:spPr>
        <p:txBody>
          <a:bodyPr/>
          <a:lstStyle/>
          <a:p>
            <a:pPr algn="l"/>
            <a:r>
              <a:rPr lang="en-US" dirty="0" smtClean="0"/>
              <a:t>Wildlife</a:t>
            </a:r>
            <a:endParaRPr lang="en-US" dirty="0"/>
          </a:p>
        </p:txBody>
      </p:sp>
      <p:sp>
        <p:nvSpPr>
          <p:cNvPr id="8" name="Title 7"/>
          <p:cNvSpPr>
            <a:spLocks noGrp="1"/>
          </p:cNvSpPr>
          <p:nvPr>
            <p:ph type="title"/>
          </p:nvPr>
        </p:nvSpPr>
        <p:spPr/>
        <p:txBody>
          <a:bodyPr/>
          <a:lstStyle/>
          <a:p>
            <a:r>
              <a:rPr lang="en-US" dirty="0" smtClean="0"/>
              <a:t>Community Concerns</a:t>
            </a:r>
            <a:endParaRPr lang="en-US" dirty="0"/>
          </a:p>
        </p:txBody>
      </p:sp>
      <p:sp>
        <p:nvSpPr>
          <p:cNvPr id="7" name="Text Placeholder 4"/>
          <p:cNvSpPr txBox="1">
            <a:spLocks/>
          </p:cNvSpPr>
          <p:nvPr/>
        </p:nvSpPr>
        <p:spPr>
          <a:xfrm>
            <a:off x="0" y="6538251"/>
            <a:ext cx="383857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smtClean="0">
                <a:solidFill>
                  <a:schemeClr val="bg1"/>
                </a:solidFill>
              </a:rPr>
              <a:t>Image: </a:t>
            </a:r>
            <a:r>
              <a:rPr lang="en-US" dirty="0" err="1" smtClean="0">
                <a:solidFill>
                  <a:schemeClr val="bg1"/>
                </a:solidFill>
              </a:rPr>
              <a:t>Amberle</a:t>
            </a:r>
            <a:r>
              <a:rPr lang="en-US" dirty="0" smtClean="0">
                <a:solidFill>
                  <a:schemeClr val="bg1"/>
                </a:solidFill>
              </a:rPr>
              <a:t> </a:t>
            </a:r>
            <a:r>
              <a:rPr lang="en-US" dirty="0">
                <a:solidFill>
                  <a:schemeClr val="bg1"/>
                </a:solidFill>
              </a:rPr>
              <a:t>Keith</a:t>
            </a:r>
          </a:p>
        </p:txBody>
      </p:sp>
    </p:spTree>
    <p:extLst>
      <p:ext uri="{BB962C8B-B14F-4D97-AF65-F5344CB8AC3E}">
        <p14:creationId xmlns:p14="http://schemas.microsoft.com/office/powerpoint/2010/main" val="101815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1892" t="33868" r="4607" b="25631"/>
          <a:stretch/>
        </p:blipFill>
        <p:spPr>
          <a:xfrm>
            <a:off x="0" y="3523488"/>
            <a:ext cx="10180320" cy="3291840"/>
          </a:xfrm>
          <a:prstGeom prst="ellipse">
            <a:avLst/>
          </a:prstGeom>
          <a:ln>
            <a:noFill/>
          </a:ln>
          <a:effectLst>
            <a:softEdge rad="112500"/>
          </a:effectLst>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81" b="99034" l="2579" r="98844"/>
                    </a14:imgEffect>
                  </a14:imgLayer>
                </a14:imgProps>
              </a:ext>
              <a:ext uri="{28A0092B-C50C-407E-A947-70E740481C1C}">
                <a14:useLocalDpi xmlns:a14="http://schemas.microsoft.com/office/drawing/2010/main" val="0"/>
              </a:ext>
            </a:extLst>
          </a:blip>
          <a:srcRect b="3157"/>
          <a:stretch/>
        </p:blipFill>
        <p:spPr>
          <a:xfrm>
            <a:off x="7048378" y="863365"/>
            <a:ext cx="3191111" cy="3128861"/>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989" b="96686" l="26471" r="72426"/>
                    </a14:imgEffect>
                  </a14:imgLayer>
                </a14:imgProps>
              </a:ext>
            </a:extLst>
          </a:blip>
          <a:stretch>
            <a:fillRect/>
          </a:stretch>
        </p:blipFill>
        <p:spPr>
          <a:xfrm>
            <a:off x="9210933" y="1328265"/>
            <a:ext cx="3792281" cy="4907658"/>
          </a:xfrm>
          <a:prstGeom prst="rect">
            <a:avLst/>
          </a:prstGeom>
        </p:spPr>
      </p:pic>
      <p:sp>
        <p:nvSpPr>
          <p:cNvPr id="2" name="Title 1"/>
          <p:cNvSpPr>
            <a:spLocks noGrp="1"/>
          </p:cNvSpPr>
          <p:nvPr>
            <p:ph type="title"/>
          </p:nvPr>
        </p:nvSpPr>
        <p:spPr/>
        <p:txBody>
          <a:bodyPr/>
          <a:lstStyle/>
          <a:p>
            <a:r>
              <a:rPr lang="en-US" dirty="0" smtClean="0"/>
              <a:t>Project Objective</a:t>
            </a:r>
            <a:endParaRPr lang="en-US" dirty="0"/>
          </a:p>
        </p:txBody>
      </p:sp>
      <p:sp>
        <p:nvSpPr>
          <p:cNvPr id="4" name="Text Placeholder 3"/>
          <p:cNvSpPr>
            <a:spLocks noGrp="1"/>
          </p:cNvSpPr>
          <p:nvPr>
            <p:ph type="body" sz="half" idx="2"/>
          </p:nvPr>
        </p:nvSpPr>
        <p:spPr>
          <a:xfrm>
            <a:off x="1000126" y="931498"/>
            <a:ext cx="6968218" cy="5880783"/>
          </a:xfrm>
        </p:spPr>
        <p:txBody>
          <a:bodyPr/>
          <a:lstStyle/>
          <a:p>
            <a:pPr>
              <a:buClr>
                <a:srgbClr val="75AADB"/>
              </a:buClr>
            </a:pPr>
            <a:endParaRPr lang="en-US" sz="1050" dirty="0" smtClean="0"/>
          </a:p>
          <a:p>
            <a:pPr>
              <a:buClr>
                <a:srgbClr val="75AADB"/>
              </a:buClr>
            </a:pPr>
            <a:r>
              <a:rPr lang="en-US" sz="2600" dirty="0" smtClean="0"/>
              <a:t>Evaluate the efficacy of NASA Earth observations for monitoring the Biscayne Bay, Florida.</a:t>
            </a:r>
          </a:p>
          <a:p>
            <a:pPr marL="342900" indent="-342900">
              <a:buClr>
                <a:srgbClr val="75AADB"/>
              </a:buClr>
              <a:buFont typeface="Webdings" panose="05030102010509060703" pitchFamily="18" charset="2"/>
              <a:buChar char="4"/>
            </a:pPr>
            <a:endParaRPr lang="en-US" sz="900" dirty="0" smtClean="0"/>
          </a:p>
          <a:p>
            <a:pPr marL="800100" lvl="1" indent="-342900">
              <a:buClr>
                <a:srgbClr val="75AADB"/>
              </a:buClr>
              <a:buFont typeface="Webdings" panose="05030102010509060703" pitchFamily="18" charset="2"/>
              <a:buChar char="4"/>
            </a:pPr>
            <a:r>
              <a:rPr lang="en-US" sz="2600" dirty="0" smtClean="0">
                <a:solidFill>
                  <a:schemeClr val="tx1">
                    <a:lumMod val="75000"/>
                    <a:lumOff val="25000"/>
                  </a:schemeClr>
                </a:solidFill>
              </a:rPr>
              <a:t>Turbidity</a:t>
            </a:r>
          </a:p>
          <a:p>
            <a:pPr marL="800100" lvl="1" indent="-342900">
              <a:buClr>
                <a:srgbClr val="75AADB"/>
              </a:buClr>
              <a:buFont typeface="Webdings" panose="05030102010509060703" pitchFamily="18" charset="2"/>
              <a:buChar char="4"/>
            </a:pPr>
            <a:r>
              <a:rPr lang="en-US" sz="2600" dirty="0" smtClean="0">
                <a:solidFill>
                  <a:schemeClr val="tx1">
                    <a:lumMod val="75000"/>
                    <a:lumOff val="25000"/>
                  </a:schemeClr>
                </a:solidFill>
              </a:rPr>
              <a:t>Chlorophyll-a</a:t>
            </a:r>
          </a:p>
        </p:txBody>
      </p:sp>
      <p:sp>
        <p:nvSpPr>
          <p:cNvPr id="9" name="Text Placeholder 4"/>
          <p:cNvSpPr txBox="1">
            <a:spLocks/>
          </p:cNvSpPr>
          <p:nvPr/>
        </p:nvSpPr>
        <p:spPr>
          <a:xfrm>
            <a:off x="8783735" y="831438"/>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Dogliotti</a:t>
            </a:r>
            <a:r>
              <a:rPr kumimoji="0" lang="en-US" sz="1200" b="0" i="0" u="none" strike="noStrike" kern="1200" cap="none" spc="0" normalizeH="0" noProof="0" dirty="0" smtClean="0">
                <a:ln>
                  <a:noFill/>
                </a:ln>
                <a:solidFill>
                  <a:sysClr val="windowText" lastClr="000000"/>
                </a:solidFill>
                <a:effectLst/>
                <a:uLnTx/>
                <a:uFillTx/>
                <a:latin typeface="Century Gothic" panose="020B0502020202020204" pitchFamily="34" charset="0"/>
                <a:ea typeface="+mn-ea"/>
                <a:cs typeface="+mn-cs"/>
              </a:rPr>
              <a:t> Turbidity output from ACOLITE</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cxnSp>
        <p:nvCxnSpPr>
          <p:cNvPr id="37" name="Straight Arrow Connector 36"/>
          <p:cNvCxnSpPr/>
          <p:nvPr/>
        </p:nvCxnSpPr>
        <p:spPr>
          <a:xfrm flipV="1">
            <a:off x="10186988" y="1800073"/>
            <a:ext cx="1505140" cy="15527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0186988" y="3723955"/>
            <a:ext cx="376237" cy="1476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 Placeholder 4"/>
          <p:cNvSpPr txBox="1">
            <a:spLocks/>
          </p:cNvSpPr>
          <p:nvPr/>
        </p:nvSpPr>
        <p:spPr>
          <a:xfrm>
            <a:off x="-6668" y="66060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effectLst/>
                <a:uLnTx/>
                <a:uFillTx/>
                <a:latin typeface="Century Gothic" panose="020B0502020202020204" pitchFamily="34" charset="0"/>
                <a:ea typeface="+mn-ea"/>
                <a:cs typeface="+mn-cs"/>
              </a:rPr>
              <a:t>Image: </a:t>
            </a:r>
            <a:r>
              <a:rPr kumimoji="0" lang="en-US" sz="1200" b="0" i="0" u="none" strike="noStrike" kern="1200" cap="none" spc="0" normalizeH="0" baseline="0" noProof="0" dirty="0" err="1" smtClean="0">
                <a:ln>
                  <a:noFill/>
                </a:ln>
                <a:effectLst/>
                <a:uLnTx/>
                <a:uFillTx/>
                <a:latin typeface="Century Gothic" panose="020B0502020202020204" pitchFamily="34" charset="0"/>
                <a:ea typeface="+mn-ea"/>
                <a:cs typeface="+mn-cs"/>
              </a:rPr>
              <a:t>Pixabay</a:t>
            </a:r>
            <a:endParaRPr kumimoji="0" lang="en-US" sz="1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5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Earth Observations</a:t>
            </a:r>
            <a:endParaRPr lang="en-US" dirty="0"/>
          </a:p>
        </p:txBody>
      </p:sp>
      <p:sp>
        <p:nvSpPr>
          <p:cNvPr id="14" name="Text Placeholder 13"/>
          <p:cNvSpPr>
            <a:spLocks noGrp="1"/>
          </p:cNvSpPr>
          <p:nvPr>
            <p:ph type="body" sz="quarter" idx="19"/>
          </p:nvPr>
        </p:nvSpPr>
        <p:spPr>
          <a:xfrm>
            <a:off x="6211017" y="2376662"/>
            <a:ext cx="2843704" cy="4428544"/>
          </a:xfrm>
        </p:spPr>
        <p:txBody>
          <a:bodyPr/>
          <a:lstStyle/>
          <a:p>
            <a:r>
              <a:rPr lang="en-US" dirty="0" smtClean="0"/>
              <a:t>Study period:</a:t>
            </a:r>
          </a:p>
          <a:p>
            <a:r>
              <a:rPr lang="en-US" dirty="0"/>
              <a:t>	</a:t>
            </a:r>
            <a:r>
              <a:rPr lang="en-US" dirty="0" smtClean="0"/>
              <a:t>2013-2016</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248" y="3163397"/>
            <a:ext cx="2871225" cy="2146119"/>
          </a:xfrm>
          <a:prstGeom prst="rect">
            <a:avLst/>
          </a:prstGeom>
        </p:spPr>
      </p:pic>
      <p:sp>
        <p:nvSpPr>
          <p:cNvPr id="18" name="Text Placeholder 17"/>
          <p:cNvSpPr>
            <a:spLocks noGrp="1"/>
          </p:cNvSpPr>
          <p:nvPr>
            <p:ph type="body" sz="quarter" idx="17"/>
          </p:nvPr>
        </p:nvSpPr>
        <p:spPr>
          <a:xfrm>
            <a:off x="9226993" y="1097604"/>
            <a:ext cx="2867828" cy="1042733"/>
          </a:xfrm>
        </p:spPr>
        <p:txBody>
          <a:bodyPr>
            <a:normAutofit/>
          </a:bodyPr>
          <a:lstStyle/>
          <a:p>
            <a:r>
              <a:rPr lang="en-US" sz="3000" dirty="0" smtClean="0"/>
              <a:t>Sentinel-2 MSI</a:t>
            </a:r>
            <a:endParaRPr lang="en-US" sz="3000" dirty="0"/>
          </a:p>
        </p:txBody>
      </p:sp>
      <p:sp>
        <p:nvSpPr>
          <p:cNvPr id="19" name="Text Placeholder 18"/>
          <p:cNvSpPr>
            <a:spLocks noGrp="1"/>
          </p:cNvSpPr>
          <p:nvPr>
            <p:ph type="body" sz="quarter" idx="11"/>
          </p:nvPr>
        </p:nvSpPr>
        <p:spPr>
          <a:xfrm>
            <a:off x="9226993" y="2380069"/>
            <a:ext cx="2867828" cy="4421730"/>
          </a:xfrm>
        </p:spPr>
        <p:txBody>
          <a:bodyPr/>
          <a:lstStyle/>
          <a:p>
            <a:r>
              <a:rPr lang="en-US" dirty="0" smtClean="0"/>
              <a:t>Study period:</a:t>
            </a:r>
          </a:p>
          <a:p>
            <a:r>
              <a:rPr lang="en-US" dirty="0"/>
              <a:t>	</a:t>
            </a:r>
            <a:r>
              <a:rPr lang="en-US" dirty="0" smtClean="0"/>
              <a:t>2016</a:t>
            </a:r>
            <a:endParaRPr lang="en-US" dirty="0"/>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42" y="3978233"/>
            <a:ext cx="2961573" cy="2861234"/>
          </a:xfrm>
          <a:prstGeom prst="rect">
            <a:avLst/>
          </a:prstGeom>
        </p:spPr>
      </p:pic>
      <p:sp>
        <p:nvSpPr>
          <p:cNvPr id="23" name="Text Placeholder 22"/>
          <p:cNvSpPr>
            <a:spLocks noGrp="1"/>
          </p:cNvSpPr>
          <p:nvPr>
            <p:ph type="body" sz="quarter" idx="15"/>
          </p:nvPr>
        </p:nvSpPr>
        <p:spPr>
          <a:xfrm>
            <a:off x="89942" y="1083766"/>
            <a:ext cx="2762444" cy="1042733"/>
          </a:xfrm>
        </p:spPr>
        <p:txBody>
          <a:bodyPr>
            <a:normAutofit/>
          </a:bodyPr>
          <a:lstStyle/>
          <a:p>
            <a:r>
              <a:rPr lang="en-US" sz="3000" dirty="0" smtClean="0"/>
              <a:t>Landsat 5 TM</a:t>
            </a:r>
            <a:endParaRPr lang="en-US" sz="3000" dirty="0"/>
          </a:p>
        </p:txBody>
      </p:sp>
      <p:sp>
        <p:nvSpPr>
          <p:cNvPr id="24" name="Text Placeholder 23"/>
          <p:cNvSpPr>
            <a:spLocks noGrp="1"/>
          </p:cNvSpPr>
          <p:nvPr>
            <p:ph type="body" sz="quarter" idx="16"/>
          </p:nvPr>
        </p:nvSpPr>
        <p:spPr>
          <a:xfrm>
            <a:off x="89942" y="2358129"/>
            <a:ext cx="2762445" cy="4428544"/>
          </a:xfrm>
        </p:spPr>
        <p:txBody>
          <a:bodyPr/>
          <a:lstStyle/>
          <a:p>
            <a:r>
              <a:rPr lang="en-US" dirty="0" smtClean="0"/>
              <a:t>Study period:</a:t>
            </a:r>
          </a:p>
          <a:p>
            <a:r>
              <a:rPr lang="en-US" dirty="0"/>
              <a:t>	</a:t>
            </a:r>
            <a:r>
              <a:rPr lang="en-US" dirty="0" smtClean="0"/>
              <a:t>1995-1999</a:t>
            </a:r>
            <a:endParaRPr lang="en-US" dirty="0"/>
          </a:p>
        </p:txBody>
      </p:sp>
      <p:sp>
        <p:nvSpPr>
          <p:cNvPr id="25" name="Text Placeholder 3"/>
          <p:cNvSpPr txBox="1">
            <a:spLocks/>
          </p:cNvSpPr>
          <p:nvPr/>
        </p:nvSpPr>
        <p:spPr>
          <a:xfrm>
            <a:off x="4496695" y="1117010"/>
            <a:ext cx="3227295" cy="104273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75AAD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000" dirty="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1889" y="4479926"/>
            <a:ext cx="2983727" cy="2265560"/>
          </a:xfrm>
          <a:prstGeom prst="rect">
            <a:avLst/>
          </a:prstGeom>
        </p:spPr>
      </p:pic>
      <p:sp>
        <p:nvSpPr>
          <p:cNvPr id="28" name="Text Placeholder 27"/>
          <p:cNvSpPr>
            <a:spLocks noGrp="1"/>
          </p:cNvSpPr>
          <p:nvPr>
            <p:ph type="body" sz="quarter" idx="18"/>
          </p:nvPr>
        </p:nvSpPr>
        <p:spPr>
          <a:xfrm>
            <a:off x="6211018" y="1099952"/>
            <a:ext cx="2843703" cy="1042733"/>
          </a:xfrm>
        </p:spPr>
        <p:txBody>
          <a:bodyPr>
            <a:normAutofit/>
          </a:bodyPr>
          <a:lstStyle/>
          <a:p>
            <a:r>
              <a:rPr lang="en-US" sz="3000" dirty="0"/>
              <a:t>Landsat 8 </a:t>
            </a:r>
            <a:r>
              <a:rPr lang="en-US" sz="3000" dirty="0" smtClean="0"/>
              <a:t>OLI</a:t>
            </a:r>
            <a:endParaRPr lang="en-US" sz="3000" dirty="0"/>
          </a:p>
        </p:txBody>
      </p:sp>
      <p:sp>
        <p:nvSpPr>
          <p:cNvPr id="29" name="Text Placeholder 13"/>
          <p:cNvSpPr txBox="1">
            <a:spLocks/>
          </p:cNvSpPr>
          <p:nvPr/>
        </p:nvSpPr>
        <p:spPr>
          <a:xfrm>
            <a:off x="3024658" y="2338178"/>
            <a:ext cx="3014088" cy="442854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period:</a:t>
            </a:r>
          </a:p>
          <a:p>
            <a:r>
              <a:rPr lang="en-US" dirty="0" smtClean="0"/>
              <a:t>	1999-2016</a:t>
            </a:r>
            <a:endParaRPr lang="en-US" dirty="0"/>
          </a:p>
        </p:txBody>
      </p:sp>
      <p:sp>
        <p:nvSpPr>
          <p:cNvPr id="31" name="Text Placeholder 27"/>
          <p:cNvSpPr txBox="1">
            <a:spLocks/>
          </p:cNvSpPr>
          <p:nvPr/>
        </p:nvSpPr>
        <p:spPr>
          <a:xfrm>
            <a:off x="2975763" y="1088364"/>
            <a:ext cx="3217324" cy="104273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75AAD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t>Landsat 7 ETM+</a:t>
            </a:r>
            <a:endParaRPr lang="en-US" sz="3000"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4070" y="3163397"/>
            <a:ext cx="3976947" cy="1617292"/>
          </a:xfrm>
          <a:prstGeom prst="rect">
            <a:avLst/>
          </a:prstGeom>
        </p:spPr>
      </p:pic>
    </p:spTree>
    <p:extLst>
      <p:ext uri="{BB962C8B-B14F-4D97-AF65-F5344CB8AC3E}">
        <p14:creationId xmlns:p14="http://schemas.microsoft.com/office/powerpoint/2010/main" val="154824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00125" y="1089498"/>
            <a:ext cx="5023304" cy="5722783"/>
          </a:xfrm>
        </p:spPr>
        <p:txBody>
          <a:bodyPr/>
          <a:lstStyle/>
          <a:p>
            <a:pPr marL="342900" indent="-342900">
              <a:buClr>
                <a:srgbClr val="75AADB"/>
              </a:buClr>
              <a:buFont typeface="Webdings" panose="05030102010509060703" pitchFamily="18" charset="2"/>
              <a:buChar char="4"/>
            </a:pPr>
            <a:r>
              <a:rPr lang="en-US" sz="2400" dirty="0" smtClean="0"/>
              <a:t>ACOLITE atmospheric correction for Landsat 5 TM, Landsat 7 ETM+, Landsat 8 OLI and Sentinel-2 MSI</a:t>
            </a:r>
          </a:p>
          <a:p>
            <a:pPr marL="342900" indent="-342900">
              <a:buClr>
                <a:srgbClr val="75AADB"/>
              </a:buClr>
              <a:buFont typeface="Webdings" panose="05030102010509060703" pitchFamily="18" charset="2"/>
              <a:buChar char="4"/>
            </a:pPr>
            <a:endParaRPr lang="en-US" sz="2400" dirty="0" smtClean="0"/>
          </a:p>
          <a:p>
            <a:pPr marL="342900" indent="-342900">
              <a:buClr>
                <a:srgbClr val="75AADB"/>
              </a:buClr>
              <a:buFont typeface="Webdings" panose="05030102010509060703" pitchFamily="18" charset="2"/>
              <a:buChar char="4"/>
            </a:pPr>
            <a:r>
              <a:rPr lang="en-US" sz="2400" dirty="0" smtClean="0"/>
              <a:t>Correlations with </a:t>
            </a:r>
            <a:r>
              <a:rPr lang="en-US" sz="2400" i="1" dirty="0" smtClean="0"/>
              <a:t>in situ</a:t>
            </a:r>
            <a:r>
              <a:rPr lang="en-US" sz="2400" dirty="0" smtClean="0"/>
              <a:t> data</a:t>
            </a:r>
          </a:p>
          <a:p>
            <a:pPr marL="342900" indent="-342900">
              <a:buClr>
                <a:srgbClr val="75AADB"/>
              </a:buClr>
              <a:buFont typeface="Webdings" panose="05030102010509060703" pitchFamily="18" charset="2"/>
              <a:buChar char="4"/>
            </a:pPr>
            <a:endParaRPr lang="en-US" sz="2400" dirty="0" smtClean="0"/>
          </a:p>
          <a:p>
            <a:pPr marL="342900" indent="-342900">
              <a:buClr>
                <a:srgbClr val="75AADB"/>
              </a:buClr>
              <a:buFont typeface="Webdings" panose="05030102010509060703" pitchFamily="18" charset="2"/>
              <a:buChar char="4"/>
            </a:pPr>
            <a:r>
              <a:rPr lang="en-US" sz="2400" dirty="0" smtClean="0"/>
              <a:t>Annual water clarity maps </a:t>
            </a:r>
          </a:p>
          <a:p>
            <a:pPr marL="800100" lvl="1" indent="-342900">
              <a:buClr>
                <a:srgbClr val="75AADB"/>
              </a:buClr>
              <a:buFont typeface="Webdings" panose="05030102010509060703" pitchFamily="18" charset="2"/>
              <a:buChar char="4"/>
            </a:pPr>
            <a:r>
              <a:rPr lang="en-US" sz="2400" dirty="0" smtClean="0">
                <a:solidFill>
                  <a:schemeClr val="tx1">
                    <a:lumMod val="75000"/>
                    <a:lumOff val="25000"/>
                  </a:schemeClr>
                </a:solidFill>
              </a:rPr>
              <a:t>Turbidity</a:t>
            </a:r>
          </a:p>
          <a:p>
            <a:pPr marL="800100" lvl="1" indent="-342900">
              <a:buClr>
                <a:srgbClr val="75AADB"/>
              </a:buClr>
              <a:buFont typeface="Webdings" panose="05030102010509060703" pitchFamily="18" charset="2"/>
              <a:buChar char="4"/>
            </a:pPr>
            <a:r>
              <a:rPr lang="en-US" sz="2400" dirty="0" smtClean="0">
                <a:solidFill>
                  <a:schemeClr val="tx1">
                    <a:lumMod val="75000"/>
                    <a:lumOff val="25000"/>
                  </a:schemeClr>
                </a:solidFill>
              </a:rPr>
              <a:t>Bottom Reflectance</a:t>
            </a:r>
          </a:p>
          <a:p>
            <a:pPr marL="800100" lvl="1" indent="-342900">
              <a:buClr>
                <a:srgbClr val="75AADB"/>
              </a:buClr>
              <a:buFont typeface="Webdings" panose="05030102010509060703" pitchFamily="18" charset="2"/>
              <a:buChar char="4"/>
            </a:pPr>
            <a:r>
              <a:rPr lang="en-US" sz="2400" dirty="0" smtClean="0">
                <a:solidFill>
                  <a:schemeClr val="tx1">
                    <a:lumMod val="75000"/>
                    <a:lumOff val="25000"/>
                  </a:schemeClr>
                </a:solidFill>
              </a:rPr>
              <a:t>Sand</a:t>
            </a:r>
          </a:p>
          <a:p>
            <a:pPr marL="800100" lvl="1" indent="-342900">
              <a:buClr>
                <a:srgbClr val="75AADB"/>
              </a:buClr>
              <a:buFont typeface="Webdings" panose="05030102010509060703" pitchFamily="18" charset="2"/>
              <a:buChar char="4"/>
            </a:pPr>
            <a:endParaRPr lang="en-US" sz="2400" dirty="0" smtClean="0"/>
          </a:p>
          <a:p>
            <a:pPr marL="342900" indent="-342900">
              <a:buClr>
                <a:srgbClr val="75AADB"/>
              </a:buClr>
              <a:buFont typeface="Webdings" panose="05030102010509060703" pitchFamily="18" charset="2"/>
              <a:buChar char="4"/>
            </a:pPr>
            <a:r>
              <a:rPr lang="en-US" sz="2400" dirty="0" smtClean="0"/>
              <a:t>Annual trend maps</a:t>
            </a:r>
          </a:p>
          <a:p>
            <a:pPr marL="800100" lvl="1" indent="-342900">
              <a:buClr>
                <a:srgbClr val="75AADB"/>
              </a:buClr>
              <a:buFont typeface="Webdings" panose="05030102010509060703" pitchFamily="18" charset="2"/>
              <a:buChar char="4"/>
            </a:pPr>
            <a:r>
              <a:rPr lang="en-US" sz="2400" dirty="0" smtClean="0">
                <a:solidFill>
                  <a:schemeClr val="tx1">
                    <a:lumMod val="75000"/>
                    <a:lumOff val="25000"/>
                  </a:schemeClr>
                </a:solidFill>
              </a:rPr>
              <a:t>Chlorophyll-A</a:t>
            </a:r>
            <a:endParaRPr lang="en-US" dirty="0" smtClean="0">
              <a:solidFill>
                <a:schemeClr val="tx1">
                  <a:lumMod val="75000"/>
                  <a:lumOff val="25000"/>
                </a:schemeClr>
              </a:solidFill>
            </a:endParaRPr>
          </a:p>
          <a:p>
            <a:pPr lvl="1"/>
            <a:endParaRPr lang="en-US" dirty="0">
              <a:solidFill>
                <a:schemeClr val="tx1">
                  <a:lumMod val="75000"/>
                  <a:lumOff val="25000"/>
                </a:schemeClr>
              </a:solidFill>
            </a:endParaRPr>
          </a:p>
        </p:txBody>
      </p:sp>
      <p:sp>
        <p:nvSpPr>
          <p:cNvPr id="2" name="Title 1"/>
          <p:cNvSpPr>
            <a:spLocks noGrp="1"/>
          </p:cNvSpPr>
          <p:nvPr>
            <p:ph type="title"/>
          </p:nvPr>
        </p:nvSpPr>
        <p:spPr/>
        <p:txBody>
          <a:bodyPr/>
          <a:lstStyle/>
          <a:p>
            <a:pPr algn="ctr"/>
            <a:r>
              <a:rPr lang="en-US" dirty="0" smtClean="0"/>
              <a:t>Methodology</a:t>
            </a:r>
            <a:endParaRPr lang="en-US" dirty="0"/>
          </a:p>
        </p:txBody>
      </p:sp>
      <p:pic>
        <p:nvPicPr>
          <p:cNvPr id="9" name="Picture Placeholder 8"/>
          <p:cNvPicPr>
            <a:picLocks noGrp="1" noChangeAspect="1"/>
          </p:cNvPicPr>
          <p:nvPr>
            <p:ph type="pic" idx="10"/>
          </p:nvPr>
        </p:nvPicPr>
        <p:blipFill rotWithShape="1">
          <a:blip r:embed="rId3"/>
          <a:srcRect l="25823" t="2724" r="455" b="44596"/>
          <a:stretch/>
        </p:blipFill>
        <p:spPr>
          <a:xfrm>
            <a:off x="6667886" y="986971"/>
            <a:ext cx="5524114" cy="5825310"/>
          </a:xfrm>
          <a:prstGeom prst="rect">
            <a:avLst/>
          </a:prstGeom>
        </p:spPr>
      </p:pic>
      <p:sp>
        <p:nvSpPr>
          <p:cNvPr id="10"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Landsat 8 OLI</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6" name="TextBox 15"/>
          <p:cNvSpPr txBox="1"/>
          <p:nvPr/>
        </p:nvSpPr>
        <p:spPr>
          <a:xfrm>
            <a:off x="6024562" y="3028950"/>
            <a:ext cx="65" cy="276999"/>
          </a:xfrm>
          <a:prstGeom prst="rect">
            <a:avLst/>
          </a:prstGeom>
          <a:noFill/>
        </p:spPr>
        <p:txBody>
          <a:bodyPr wrap="none" lIns="0" tIns="0" rIns="0" bIns="0" rtlCol="0">
            <a:spAutoFit/>
          </a:bodyPr>
          <a:lstStyle/>
          <a:p>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322" t="22729" r="31679" b="33219"/>
          <a:stretch/>
        </p:blipFill>
        <p:spPr>
          <a:xfrm>
            <a:off x="11527310" y="986971"/>
            <a:ext cx="664689" cy="943429"/>
          </a:xfrm>
          <a:prstGeom prst="rect">
            <a:avLst/>
          </a:prstGeom>
        </p:spPr>
      </p:pic>
    </p:spTree>
    <p:extLst>
      <p:ext uri="{BB962C8B-B14F-4D97-AF65-F5344CB8AC3E}">
        <p14:creationId xmlns:p14="http://schemas.microsoft.com/office/powerpoint/2010/main" val="115206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7" y="0"/>
            <a:ext cx="5186567" cy="6712027"/>
          </a:xfrm>
          <a:prstGeom prst="rect">
            <a:avLst/>
          </a:prstGeom>
        </p:spPr>
      </p:pic>
      <p:sp>
        <p:nvSpPr>
          <p:cNvPr id="2" name="Title 1"/>
          <p:cNvSpPr>
            <a:spLocks noGrp="1"/>
          </p:cNvSpPr>
          <p:nvPr>
            <p:ph type="title"/>
          </p:nvPr>
        </p:nvSpPr>
        <p:spPr/>
        <p:txBody>
          <a:bodyPr/>
          <a:lstStyle/>
          <a:p>
            <a:pPr algn="ctr"/>
            <a:r>
              <a:rPr lang="en-US" dirty="0" smtClean="0"/>
              <a:t>Results</a:t>
            </a:r>
            <a:endParaRPr lang="en-US" dirty="0"/>
          </a:p>
        </p:txBody>
      </p:sp>
      <p:sp>
        <p:nvSpPr>
          <p:cNvPr id="4" name="Text Placeholder 3"/>
          <p:cNvSpPr>
            <a:spLocks noGrp="1"/>
          </p:cNvSpPr>
          <p:nvPr>
            <p:ph type="body" sz="half" idx="2"/>
          </p:nvPr>
        </p:nvSpPr>
        <p:spPr>
          <a:xfrm>
            <a:off x="6937829" y="1245139"/>
            <a:ext cx="4295444" cy="5566837"/>
          </a:xfrm>
        </p:spPr>
        <p:txBody>
          <a:bodyPr>
            <a:normAutofit/>
          </a:bodyPr>
          <a:lstStyle/>
          <a:p>
            <a:pPr>
              <a:buClr>
                <a:srgbClr val="75AADB"/>
              </a:buClr>
            </a:pPr>
            <a:endParaRPr lang="en-US" sz="2200" dirty="0" smtClean="0"/>
          </a:p>
          <a:p>
            <a:pPr marL="342900" indent="-342900">
              <a:buClr>
                <a:srgbClr val="75AADB"/>
              </a:buClr>
              <a:buFont typeface="Webdings" panose="05030102010509060703" pitchFamily="18" charset="2"/>
              <a:buChar char="4"/>
            </a:pPr>
            <a:r>
              <a:rPr lang="en-US" sz="2200" dirty="0" smtClean="0"/>
              <a:t>Coefficient of variance and remote sensing to identify features:</a:t>
            </a:r>
          </a:p>
          <a:p>
            <a:pPr marL="342900" indent="-342900">
              <a:buClr>
                <a:srgbClr val="75AADB"/>
              </a:buClr>
              <a:buFont typeface="Webdings" panose="05030102010509060703" pitchFamily="18" charset="2"/>
              <a:buChar char="4"/>
            </a:pPr>
            <a:endParaRPr lang="en-US" sz="2200" dirty="0" smtClean="0"/>
          </a:p>
          <a:p>
            <a:pPr marL="800100" lvl="1" indent="-342900">
              <a:buClr>
                <a:srgbClr val="75AADB"/>
              </a:buClr>
              <a:buFont typeface="Webdings" panose="05030102010509060703" pitchFamily="18" charset="2"/>
              <a:buChar char="4"/>
            </a:pPr>
            <a:r>
              <a:rPr lang="en-US" sz="2200" dirty="0" smtClean="0">
                <a:solidFill>
                  <a:schemeClr val="tx1">
                    <a:lumMod val="75000"/>
                    <a:lumOff val="25000"/>
                  </a:schemeClr>
                </a:solidFill>
              </a:rPr>
              <a:t>Bottom Reflectance</a:t>
            </a:r>
          </a:p>
          <a:p>
            <a:pPr marL="342900" indent="-342900">
              <a:buClr>
                <a:srgbClr val="75AADB"/>
              </a:buClr>
              <a:buFont typeface="Webdings" panose="05030102010509060703" pitchFamily="18" charset="2"/>
              <a:buChar char="4"/>
            </a:pPr>
            <a:endParaRPr lang="en-US" sz="2200" dirty="0" smtClean="0"/>
          </a:p>
          <a:p>
            <a:pPr marL="800100" lvl="1" indent="-342900">
              <a:buClr>
                <a:srgbClr val="75AADB"/>
              </a:buClr>
              <a:buFont typeface="Webdings" panose="05030102010509060703" pitchFamily="18" charset="2"/>
              <a:buChar char="4"/>
            </a:pPr>
            <a:r>
              <a:rPr lang="en-US" sz="2200" dirty="0" smtClean="0">
                <a:solidFill>
                  <a:schemeClr val="tx1">
                    <a:lumMod val="75000"/>
                    <a:lumOff val="25000"/>
                  </a:schemeClr>
                </a:solidFill>
              </a:rPr>
              <a:t>Sand</a:t>
            </a:r>
          </a:p>
          <a:p>
            <a:pPr marL="342900" indent="-342900">
              <a:buClr>
                <a:srgbClr val="75AADB"/>
              </a:buClr>
              <a:buFont typeface="Webdings" panose="05030102010509060703" pitchFamily="18" charset="2"/>
              <a:buChar char="4"/>
            </a:pPr>
            <a:endParaRPr lang="en-US" sz="2200" dirty="0" smtClean="0"/>
          </a:p>
          <a:p>
            <a:pPr marL="800100" lvl="1" indent="-342900">
              <a:buClr>
                <a:srgbClr val="75AADB"/>
              </a:buClr>
              <a:buFont typeface="Webdings" panose="05030102010509060703" pitchFamily="18" charset="2"/>
              <a:buChar char="4"/>
            </a:pPr>
            <a:r>
              <a:rPr lang="en-US" sz="2200" dirty="0" smtClean="0">
                <a:solidFill>
                  <a:schemeClr val="tx1">
                    <a:lumMod val="75000"/>
                    <a:lumOff val="25000"/>
                  </a:schemeClr>
                </a:solidFill>
              </a:rPr>
              <a:t>Turbid Areas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456" y="3350902"/>
            <a:ext cx="2154714" cy="3507098"/>
          </a:xfrm>
          <a:prstGeom prst="rect">
            <a:avLst/>
          </a:prstGeom>
        </p:spPr>
      </p:pic>
    </p:spTree>
    <p:extLst>
      <p:ext uri="{BB962C8B-B14F-4D97-AF65-F5344CB8AC3E}">
        <p14:creationId xmlns:p14="http://schemas.microsoft.com/office/powerpoint/2010/main" val="18375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5828</TotalTime>
  <Words>1486</Words>
  <Application>Microsoft Office PowerPoint</Application>
  <PresentationFormat>Widescreen</PresentationFormat>
  <Paragraphs>176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Webdings</vt:lpstr>
      <vt:lpstr>Office Theme</vt:lpstr>
      <vt:lpstr>PowerPoint Presentation</vt:lpstr>
      <vt:lpstr>Biscayne Bay</vt:lpstr>
      <vt:lpstr>Miami and Miami Beach </vt:lpstr>
      <vt:lpstr>Community Concerns</vt:lpstr>
      <vt:lpstr>Community Concerns</vt:lpstr>
      <vt:lpstr>Project Objective</vt:lpstr>
      <vt:lpstr>Earth Observations</vt:lpstr>
      <vt:lpstr>Methodology</vt:lpstr>
      <vt:lpstr>Results</vt:lpstr>
      <vt:lpstr>Results</vt:lpstr>
      <vt:lpstr>Results</vt:lpstr>
      <vt:lpstr>Conclusions</vt:lpstr>
      <vt:lpstr>Future Work, Errors &amp; Uncertainties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234</cp:revision>
  <dcterms:created xsi:type="dcterms:W3CDTF">2017-05-15T13:42:39Z</dcterms:created>
  <dcterms:modified xsi:type="dcterms:W3CDTF">2017-08-28T18:29:27Z</dcterms:modified>
</cp:coreProperties>
</file>