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2.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13.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14.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notesSlides/notesSlide15.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notesSlides/notesSlide16.xml" ContentType="application/vnd.openxmlformats-officedocument.presentationml.notesSl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93" r:id="rId2"/>
  </p:sldMasterIdLst>
  <p:notesMasterIdLst>
    <p:notesMasterId r:id="rId22"/>
  </p:notesMasterIdLst>
  <p:sldIdLst>
    <p:sldId id="275" r:id="rId3"/>
    <p:sldId id="279" r:id="rId4"/>
    <p:sldId id="288" r:id="rId5"/>
    <p:sldId id="289" r:id="rId6"/>
    <p:sldId id="290" r:id="rId7"/>
    <p:sldId id="292" r:id="rId8"/>
    <p:sldId id="304" r:id="rId9"/>
    <p:sldId id="305" r:id="rId10"/>
    <p:sldId id="306" r:id="rId11"/>
    <p:sldId id="307" r:id="rId12"/>
    <p:sldId id="298" r:id="rId13"/>
    <p:sldId id="299" r:id="rId14"/>
    <p:sldId id="308" r:id="rId15"/>
    <p:sldId id="300" r:id="rId16"/>
    <p:sldId id="301" r:id="rId17"/>
    <p:sldId id="302" r:id="rId18"/>
    <p:sldId id="303" r:id="rId19"/>
    <p:sldId id="309" r:id="rId20"/>
    <p:sldId id="29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4944" userDrawn="1">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very, Ryan B. (LARC-E3)[SSAI DEVELOP]" initials="ARB(D" lastIdx="7" clrIdx="0">
    <p:extLst>
      <p:ext uri="{19B8F6BF-5375-455C-9EA6-DF929625EA0E}">
        <p15:presenceInfo xmlns:p15="http://schemas.microsoft.com/office/powerpoint/2012/main" userId="S-1-5-21-330711430-3775241029-4075259233-721664" providerId="AD"/>
      </p:ext>
    </p:extLst>
  </p:cmAuthor>
  <p:cmAuthor id="2" name="Miller, Tiffani N. (LARC-E3)[SSAI DEVELOP]" initials="MTN(D" lastIdx="3" clrIdx="1">
    <p:extLst>
      <p:ext uri="{19B8F6BF-5375-455C-9EA6-DF929625EA0E}">
        <p15:presenceInfo xmlns:p15="http://schemas.microsoft.com/office/powerpoint/2012/main" userId="S-1-5-21-330711430-3775241029-4075259233-55560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57070"/>
    <a:srgbClr val="F4901A"/>
    <a:srgbClr val="333333"/>
    <a:srgbClr val="218754"/>
    <a:srgbClr val="EA7845"/>
    <a:srgbClr val="EAA24A"/>
    <a:srgbClr val="586991"/>
    <a:srgbClr val="7DB862"/>
    <a:srgbClr val="FFFFFF"/>
    <a:srgbClr val="E9A1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147" autoAdjust="0"/>
    <p:restoredTop sz="61404" autoAdjust="0"/>
  </p:normalViewPr>
  <p:slideViewPr>
    <p:cSldViewPr snapToGrid="0">
      <p:cViewPr varScale="1">
        <p:scale>
          <a:sx n="67" d="100"/>
          <a:sy n="67" d="100"/>
        </p:scale>
        <p:origin x="366" y="48"/>
      </p:cViewPr>
      <p:guideLst>
        <p:guide pos="4944"/>
        <p:guide orient="horz" pos="2160"/>
      </p:guideLst>
    </p:cSldViewPr>
  </p:slideViewPr>
  <p:notesTextViewPr>
    <p:cViewPr>
      <p:scale>
        <a:sx n="100" d="100"/>
        <a:sy n="100" d="100"/>
      </p:scale>
      <p:origin x="0" y="0"/>
    </p:cViewPr>
  </p:notesText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bhishek\Desktop\Develop_Spring_2017\Radar_MODIS_Graphics\radar_vs_modis_correlation\All_Correlations.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embeddings/oleObject3.bin"/><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Abhishek\Downloads\Rainfall_Bhitarkanika_Giovanni_SC.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Abhishek\Downloads\Surface_Runoff_Bhitarkanika_Giovanni_SC.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embeddings/oleObject4.bin"/><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C:\Users\Abhishek\Downloads\All%20GIOVANNI%20Parameters.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C:\Users\Abhishek\Downloads\All%20GIOVANNI%20Parameters.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C:\Users\Abhishek\Downloads\All%20GIOVANNI%20Parameters.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file:///C:\Users\Abhishek\Downloads\All%20GIOVANNI%20Parameters.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file:///C:\Users\Abhishek\Downloads\All%20GIOVANNI%20Parameters.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file:///C:\Users\Abhishek\Downloads\All%20GIOVANNI%20Parameters_1.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C:\Users\Abhishek\Desktop\Develop_Spring_2017\Radar_MODIS_Graphics\radar_vs_modis_correlation\All_Correlations.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file:///C:\Users\Abhishek\Downloads\All%20GIOVANNI%20Parameters.xlsx" TargetMode="External"/><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oleObject" Target="../embeddings/oleObject5.bin"/><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oleObject" Target="../embeddings/oleObject6.bin"/><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23.xml"/><Relationship Id="rId1" Type="http://schemas.microsoft.com/office/2011/relationships/chartStyle" Target="style23.xml"/></Relationships>
</file>

<file path=ppt/charts/_rels/chart3.xml.rels><?xml version="1.0" encoding="UTF-8" standalone="yes"?>
<Relationships xmlns="http://schemas.openxmlformats.org/package/2006/relationships"><Relationship Id="rId3" Type="http://schemas.openxmlformats.org/officeDocument/2006/relationships/oleObject" Target="file:///C:\Users\Abhishek\Desktop\Develop_Spring_2017\Radar_MODIS_Graphics\radar_vs_modis_correlation\All_Correlation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Abhishek\Desktop\Develop_Spring_2017\Radar_MODIS_Graphics\radar_vs_modis_correlation\All_Correlation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scatterChart>
        <c:scatterStyle val="lineMarker"/>
        <c:varyColors val="0"/>
        <c:ser>
          <c:idx val="0"/>
          <c:order val="0"/>
          <c:tx>
            <c:strRef>
              <c:f>Dec_09_Radar_GRD_measurements!$O$1</c:f>
              <c:strCache>
                <c:ptCount val="1"/>
                <c:pt idx="0">
                  <c:v>NDVI</c:v>
                </c:pt>
              </c:strCache>
            </c:strRef>
          </c:tx>
          <c:spPr>
            <a:ln w="25400" cap="rnd">
              <a:noFill/>
              <a:round/>
            </a:ln>
            <a:effectLst>
              <a:outerShdw blurRad="57150" dist="19050" dir="5400000" algn="ctr" rotWithShape="0">
                <a:srgbClr val="000000">
                  <a:alpha val="63000"/>
                </a:srgbClr>
              </a:outerShdw>
            </a:effectLst>
          </c:spPr>
          <c:marker>
            <c:symbol val="circle"/>
            <c:size val="6"/>
            <c:spPr>
              <a:gradFill rotWithShape="1">
                <a:gsLst>
                  <a:gs pos="0">
                    <a:schemeClr val="dk1">
                      <a:tint val="88500"/>
                      <a:satMod val="103000"/>
                      <a:lumMod val="102000"/>
                      <a:tint val="94000"/>
                    </a:schemeClr>
                  </a:gs>
                  <a:gs pos="50000">
                    <a:schemeClr val="dk1">
                      <a:tint val="88500"/>
                      <a:satMod val="110000"/>
                      <a:lumMod val="100000"/>
                      <a:shade val="100000"/>
                    </a:schemeClr>
                  </a:gs>
                  <a:gs pos="100000">
                    <a:schemeClr val="dk1">
                      <a:tint val="88500"/>
                      <a:lumMod val="99000"/>
                      <a:satMod val="120000"/>
                      <a:shade val="78000"/>
                    </a:schemeClr>
                  </a:gs>
                </a:gsLst>
                <a:lin ang="5400000" scaled="0"/>
              </a:gradFill>
              <a:ln w="9525" cap="rnd">
                <a:solidFill>
                  <a:schemeClr val="dk1">
                    <a:tint val="88500"/>
                  </a:schemeClr>
                </a:solidFill>
                <a:round/>
              </a:ln>
              <a:effectLst>
                <a:outerShdw blurRad="57150" dist="19050" dir="5400000" algn="ctr" rotWithShape="0">
                  <a:srgbClr val="000000">
                    <a:alpha val="63000"/>
                  </a:srgbClr>
                </a:outerShdw>
              </a:effectLst>
            </c:spPr>
          </c:marker>
          <c:trendline>
            <c:spPr>
              <a:ln w="19050" cap="rnd">
                <a:solidFill>
                  <a:schemeClr val="dk1">
                    <a:tint val="88500"/>
                  </a:schemeClr>
                </a:solidFill>
              </a:ln>
              <a:effectLst/>
            </c:spPr>
            <c:trendlineType val="log"/>
            <c:dispRSqr val="1"/>
            <c:dispEq val="1"/>
            <c:trendlineLbl>
              <c:layout>
                <c:manualLayout>
                  <c:x val="0.21811132983377077"/>
                  <c:y val="0.2356007582385535"/>
                </c:manualLayout>
              </c:layout>
              <c:numFmt formatCode="General" sourceLinked="0"/>
              <c:spPr>
                <a:noFill/>
                <a:ln w="19050">
                  <a:solidFill>
                    <a:srgbClr val="FF0000"/>
                  </a:solidFill>
                </a:ln>
                <a:effectLst/>
              </c:spPr>
              <c:txPr>
                <a:bodyPr rot="0" spcFirstLastPara="1" vertOverflow="ellipsis" vert="horz" wrap="square" anchor="ctr" anchorCtr="1"/>
                <a:lstStyle/>
                <a:p>
                  <a:pPr>
                    <a:defRPr sz="1600" b="1" i="0" u="none" strike="noStrike" kern="1200" baseline="0">
                      <a:solidFill>
                        <a:srgbClr val="757070"/>
                      </a:solidFill>
                      <a:latin typeface="+mn-lt"/>
                      <a:ea typeface="+mn-ea"/>
                      <a:cs typeface="+mn-cs"/>
                    </a:defRPr>
                  </a:pPr>
                  <a:endParaRPr lang="en-US"/>
                </a:p>
              </c:txPr>
            </c:trendlineLbl>
          </c:trendline>
          <c:xVal>
            <c:numRef>
              <c:f>Dec_09_Radar_GRD_measurements!$K$2:$K$179</c:f>
              <c:numCache>
                <c:formatCode>General</c:formatCode>
                <c:ptCount val="178"/>
                <c:pt idx="0">
                  <c:v>0.118438839912414</c:v>
                </c:pt>
                <c:pt idx="1">
                  <c:v>0.14092044532299</c:v>
                </c:pt>
                <c:pt idx="2">
                  <c:v>0.143873646855354</c:v>
                </c:pt>
                <c:pt idx="3">
                  <c:v>0.17467668652534399</c:v>
                </c:pt>
                <c:pt idx="4">
                  <c:v>0.13385933637618999</c:v>
                </c:pt>
                <c:pt idx="5">
                  <c:v>0.109384104609489</c:v>
                </c:pt>
                <c:pt idx="6">
                  <c:v>0.120196849107742</c:v>
                </c:pt>
                <c:pt idx="7">
                  <c:v>0.16296899318694999</c:v>
                </c:pt>
                <c:pt idx="8">
                  <c:v>9.3577951192855793E-2</c:v>
                </c:pt>
                <c:pt idx="9">
                  <c:v>4.4616580009460401E-2</c:v>
                </c:pt>
                <c:pt idx="10">
                  <c:v>0.15092694759368799</c:v>
                </c:pt>
                <c:pt idx="11">
                  <c:v>0.16566100716590801</c:v>
                </c:pt>
                <c:pt idx="12">
                  <c:v>0.136052146553993</c:v>
                </c:pt>
                <c:pt idx="13">
                  <c:v>0.155392169952392</c:v>
                </c:pt>
                <c:pt idx="14">
                  <c:v>0.10677559673786099</c:v>
                </c:pt>
                <c:pt idx="15">
                  <c:v>0.162458896636962</c:v>
                </c:pt>
                <c:pt idx="16">
                  <c:v>8.9089497923850999E-2</c:v>
                </c:pt>
                <c:pt idx="17">
                  <c:v>5.71248121559619E-2</c:v>
                </c:pt>
                <c:pt idx="18">
                  <c:v>0.14198635518550801</c:v>
                </c:pt>
                <c:pt idx="19">
                  <c:v>0.109384104609489</c:v>
                </c:pt>
                <c:pt idx="20">
                  <c:v>0.151092439889907</c:v>
                </c:pt>
                <c:pt idx="21">
                  <c:v>0.126705422997474</c:v>
                </c:pt>
                <c:pt idx="22">
                  <c:v>0.128660097718238</c:v>
                </c:pt>
                <c:pt idx="23">
                  <c:v>0.11085037887096399</c:v>
                </c:pt>
                <c:pt idx="24">
                  <c:v>0.113609917461872</c:v>
                </c:pt>
                <c:pt idx="25">
                  <c:v>7.3636047542095101E-2</c:v>
                </c:pt>
                <c:pt idx="26">
                  <c:v>9.6718393266201005E-2</c:v>
                </c:pt>
                <c:pt idx="27">
                  <c:v>0.14420928061008401</c:v>
                </c:pt>
                <c:pt idx="28">
                  <c:v>8.1441648304462405E-2</c:v>
                </c:pt>
                <c:pt idx="29">
                  <c:v>5.6370459496974902E-3</c:v>
                </c:pt>
                <c:pt idx="30">
                  <c:v>5.6714867241680596E-3</c:v>
                </c:pt>
                <c:pt idx="31">
                  <c:v>4.9751913174986796E-3</c:v>
                </c:pt>
                <c:pt idx="32">
                  <c:v>5.6661521084606604E-3</c:v>
                </c:pt>
                <c:pt idx="33">
                  <c:v>6.2997513450682103E-3</c:v>
                </c:pt>
                <c:pt idx="34">
                  <c:v>8.7420195341110195E-3</c:v>
                </c:pt>
                <c:pt idx="35">
                  <c:v>8.63065756857395E-3</c:v>
                </c:pt>
                <c:pt idx="36">
                  <c:v>4.9836793914437199E-3</c:v>
                </c:pt>
                <c:pt idx="37">
                  <c:v>0.16394370794296201</c:v>
                </c:pt>
                <c:pt idx="38">
                  <c:v>0.19269168376922599</c:v>
                </c:pt>
                <c:pt idx="39">
                  <c:v>0.13065281510353</c:v>
                </c:pt>
                <c:pt idx="40">
                  <c:v>0.112100318074226</c:v>
                </c:pt>
                <c:pt idx="41">
                  <c:v>0.16937857866287201</c:v>
                </c:pt>
                <c:pt idx="42">
                  <c:v>0.14829029142856501</c:v>
                </c:pt>
                <c:pt idx="43">
                  <c:v>0.12977342307567499</c:v>
                </c:pt>
                <c:pt idx="44">
                  <c:v>8.8906578719615895E-2</c:v>
                </c:pt>
                <c:pt idx="45">
                  <c:v>7.7593043446540805E-2</c:v>
                </c:pt>
                <c:pt idx="46">
                  <c:v>0.10285798460245101</c:v>
                </c:pt>
                <c:pt idx="47">
                  <c:v>0.11307816952466899</c:v>
                </c:pt>
                <c:pt idx="48">
                  <c:v>8.10118168592453E-2</c:v>
                </c:pt>
                <c:pt idx="49">
                  <c:v>0.15390758216381001</c:v>
                </c:pt>
                <c:pt idx="50">
                  <c:v>8.4533356130123097E-2</c:v>
                </c:pt>
                <c:pt idx="51">
                  <c:v>6.1901048757135799E-3</c:v>
                </c:pt>
                <c:pt idx="52">
                  <c:v>0.12489685416221601</c:v>
                </c:pt>
                <c:pt idx="53">
                  <c:v>0.112031668424606</c:v>
                </c:pt>
                <c:pt idx="54">
                  <c:v>0.160392895340919</c:v>
                </c:pt>
                <c:pt idx="55">
                  <c:v>0.123586200177669</c:v>
                </c:pt>
                <c:pt idx="56">
                  <c:v>0.170411437749862</c:v>
                </c:pt>
                <c:pt idx="57">
                  <c:v>4.7128507867455396E-3</c:v>
                </c:pt>
                <c:pt idx="58">
                  <c:v>7.01177343726158E-2</c:v>
                </c:pt>
                <c:pt idx="59">
                  <c:v>0.122031822800636</c:v>
                </c:pt>
                <c:pt idx="60">
                  <c:v>9.2509672045707703E-2</c:v>
                </c:pt>
                <c:pt idx="61">
                  <c:v>9.6469722688198006E-2</c:v>
                </c:pt>
                <c:pt idx="62">
                  <c:v>0.115580201148986</c:v>
                </c:pt>
                <c:pt idx="63">
                  <c:v>0.112790264189243</c:v>
                </c:pt>
                <c:pt idx="64">
                  <c:v>0.108793370425701</c:v>
                </c:pt>
                <c:pt idx="65">
                  <c:v>0.15468543767928999</c:v>
                </c:pt>
                <c:pt idx="66">
                  <c:v>0.10899612307548499</c:v>
                </c:pt>
                <c:pt idx="67">
                  <c:v>0.12760385870933499</c:v>
                </c:pt>
                <c:pt idx="68">
                  <c:v>0.13779561221599501</c:v>
                </c:pt>
                <c:pt idx="69">
                  <c:v>0.12781992554664601</c:v>
                </c:pt>
                <c:pt idx="70">
                  <c:v>0.16131132841110199</c:v>
                </c:pt>
                <c:pt idx="71">
                  <c:v>0.135252639651298</c:v>
                </c:pt>
                <c:pt idx="72">
                  <c:v>0.138805791735649</c:v>
                </c:pt>
                <c:pt idx="73">
                  <c:v>0.17062225937843301</c:v>
                </c:pt>
                <c:pt idx="74">
                  <c:v>0.13128904998302399</c:v>
                </c:pt>
                <c:pt idx="75">
                  <c:v>9.9951364099979401E-2</c:v>
                </c:pt>
                <c:pt idx="76">
                  <c:v>6.7985735833644798E-2</c:v>
                </c:pt>
                <c:pt idx="77">
                  <c:v>0.128874287009239</c:v>
                </c:pt>
                <c:pt idx="78">
                  <c:v>0.108793370425701</c:v>
                </c:pt>
                <c:pt idx="79">
                  <c:v>0.103805527091026</c:v>
                </c:pt>
                <c:pt idx="80">
                  <c:v>4.4046625494956901E-2</c:v>
                </c:pt>
                <c:pt idx="81">
                  <c:v>4.6946026384830399E-2</c:v>
                </c:pt>
                <c:pt idx="82">
                  <c:v>7.5445152819156605E-2</c:v>
                </c:pt>
                <c:pt idx="83">
                  <c:v>5.5532716214656802E-2</c:v>
                </c:pt>
                <c:pt idx="84">
                  <c:v>4.7410044819116502E-2</c:v>
                </c:pt>
                <c:pt idx="85">
                  <c:v>4.2001407593488603E-2</c:v>
                </c:pt>
                <c:pt idx="86">
                  <c:v>4.6422209590673398E-2</c:v>
                </c:pt>
                <c:pt idx="87">
                  <c:v>3.4791938960552202E-2</c:v>
                </c:pt>
                <c:pt idx="88">
                  <c:v>7.9894447699189099E-3</c:v>
                </c:pt>
                <c:pt idx="89">
                  <c:v>8.7832827121019294E-3</c:v>
                </c:pt>
                <c:pt idx="90">
                  <c:v>1.0068307630717701E-2</c:v>
                </c:pt>
                <c:pt idx="91">
                  <c:v>9.1904615983366897E-3</c:v>
                </c:pt>
                <c:pt idx="92">
                  <c:v>1.0666123591363401E-2</c:v>
                </c:pt>
                <c:pt idx="93">
                  <c:v>7.2886920534074298E-3</c:v>
                </c:pt>
                <c:pt idx="94">
                  <c:v>7.8318938612937893E-3</c:v>
                </c:pt>
                <c:pt idx="95">
                  <c:v>8.35655629634857E-3</c:v>
                </c:pt>
                <c:pt idx="96">
                  <c:v>0.111250787973403</c:v>
                </c:pt>
                <c:pt idx="97">
                  <c:v>0.10760347545146901</c:v>
                </c:pt>
                <c:pt idx="98">
                  <c:v>0.101666823029518</c:v>
                </c:pt>
                <c:pt idx="99">
                  <c:v>9.5715031027793801E-2</c:v>
                </c:pt>
                <c:pt idx="100">
                  <c:v>0.10491544008254999</c:v>
                </c:pt>
                <c:pt idx="101">
                  <c:v>0.16321666538715299</c:v>
                </c:pt>
                <c:pt idx="102">
                  <c:v>8.7641440331935799E-2</c:v>
                </c:pt>
                <c:pt idx="103">
                  <c:v>5.2982896566390901E-2</c:v>
                </c:pt>
                <c:pt idx="104">
                  <c:v>0.108017705380916</c:v>
                </c:pt>
                <c:pt idx="105">
                  <c:v>0.108539603650569</c:v>
                </c:pt>
                <c:pt idx="106">
                  <c:v>6.4193949103355394E-2</c:v>
                </c:pt>
                <c:pt idx="107">
                  <c:v>8.8106095790862995E-2</c:v>
                </c:pt>
                <c:pt idx="108">
                  <c:v>0.105350546538829</c:v>
                </c:pt>
                <c:pt idx="109">
                  <c:v>0.110964797437191</c:v>
                </c:pt>
                <c:pt idx="110">
                  <c:v>1.39491595327854E-2</c:v>
                </c:pt>
                <c:pt idx="111">
                  <c:v>9.1798998415470096E-2</c:v>
                </c:pt>
                <c:pt idx="112">
                  <c:v>7.9408481717109597E-2</c:v>
                </c:pt>
                <c:pt idx="113">
                  <c:v>0.101382538676261</c:v>
                </c:pt>
                <c:pt idx="114">
                  <c:v>0.117905296385288</c:v>
                </c:pt>
                <c:pt idx="115">
                  <c:v>0.14867149293422699</c:v>
                </c:pt>
                <c:pt idx="116">
                  <c:v>8.6885038763284596E-3</c:v>
                </c:pt>
                <c:pt idx="117">
                  <c:v>6.8749837577342904E-2</c:v>
                </c:pt>
                <c:pt idx="118">
                  <c:v>0.15709531307220401</c:v>
                </c:pt>
                <c:pt idx="119">
                  <c:v>0.166386783123016</c:v>
                </c:pt>
                <c:pt idx="120">
                  <c:v>0.14326240122318201</c:v>
                </c:pt>
                <c:pt idx="121">
                  <c:v>0.15044012665748499</c:v>
                </c:pt>
                <c:pt idx="122">
                  <c:v>0.22256769239902399</c:v>
                </c:pt>
                <c:pt idx="123">
                  <c:v>0.118723668158054</c:v>
                </c:pt>
                <c:pt idx="124">
                  <c:v>0.17076420783996499</c:v>
                </c:pt>
                <c:pt idx="125">
                  <c:v>0.16521832346916199</c:v>
                </c:pt>
                <c:pt idx="126">
                  <c:v>8.8094823062419794E-2</c:v>
                </c:pt>
                <c:pt idx="127">
                  <c:v>3.5760939121246303E-2</c:v>
                </c:pt>
                <c:pt idx="128">
                  <c:v>0.194361701607704</c:v>
                </c:pt>
                <c:pt idx="129">
                  <c:v>0.15298080444335899</c:v>
                </c:pt>
                <c:pt idx="130">
                  <c:v>0.156548961997032</c:v>
                </c:pt>
                <c:pt idx="131">
                  <c:v>0.14566092193126601</c:v>
                </c:pt>
                <c:pt idx="132">
                  <c:v>0.14341568946838301</c:v>
                </c:pt>
                <c:pt idx="133">
                  <c:v>0.14024995267391199</c:v>
                </c:pt>
                <c:pt idx="134">
                  <c:v>0.12810327112674699</c:v>
                </c:pt>
                <c:pt idx="135">
                  <c:v>8.1873901188373496E-2</c:v>
                </c:pt>
                <c:pt idx="136">
                  <c:v>0.11908870190382</c:v>
                </c:pt>
                <c:pt idx="137">
                  <c:v>0.118723668158054</c:v>
                </c:pt>
                <c:pt idx="138">
                  <c:v>0.16284132003784099</c:v>
                </c:pt>
                <c:pt idx="139">
                  <c:v>0.13450032472610399</c:v>
                </c:pt>
                <c:pt idx="140">
                  <c:v>0.121094517409801</c:v>
                </c:pt>
                <c:pt idx="141">
                  <c:v>0.13275028765201499</c:v>
                </c:pt>
                <c:pt idx="142">
                  <c:v>0.11165452003479</c:v>
                </c:pt>
                <c:pt idx="143">
                  <c:v>0.29293310642242398</c:v>
                </c:pt>
                <c:pt idx="144">
                  <c:v>0.14429178833961401</c:v>
                </c:pt>
                <c:pt idx="145">
                  <c:v>0.22785280644893599</c:v>
                </c:pt>
                <c:pt idx="146">
                  <c:v>0.14627532660961101</c:v>
                </c:pt>
                <c:pt idx="147">
                  <c:v>6.84520974755287E-3</c:v>
                </c:pt>
                <c:pt idx="148">
                  <c:v>9.3540921807289106E-3</c:v>
                </c:pt>
                <c:pt idx="149">
                  <c:v>6.9675482809543601E-3</c:v>
                </c:pt>
                <c:pt idx="150">
                  <c:v>7.3748272843658898E-3</c:v>
                </c:pt>
                <c:pt idx="151">
                  <c:v>8.9011276140809007E-3</c:v>
                </c:pt>
                <c:pt idx="152">
                  <c:v>1.1470329016447E-2</c:v>
                </c:pt>
                <c:pt idx="153">
                  <c:v>1.13983079791069E-2</c:v>
                </c:pt>
                <c:pt idx="154">
                  <c:v>6.5480954945087398E-3</c:v>
                </c:pt>
                <c:pt idx="155">
                  <c:v>0.16602857410907701</c:v>
                </c:pt>
                <c:pt idx="156">
                  <c:v>0.126410007476806</c:v>
                </c:pt>
                <c:pt idx="157">
                  <c:v>0.18286247551441101</c:v>
                </c:pt>
                <c:pt idx="158">
                  <c:v>9.8834216594696003E-2</c:v>
                </c:pt>
                <c:pt idx="159">
                  <c:v>0.14468334615230499</c:v>
                </c:pt>
                <c:pt idx="160">
                  <c:v>0.21239706873893699</c:v>
                </c:pt>
                <c:pt idx="161">
                  <c:v>0.132734835147857</c:v>
                </c:pt>
                <c:pt idx="162">
                  <c:v>9.03278812766075E-2</c:v>
                </c:pt>
                <c:pt idx="163">
                  <c:v>0.11209781467914499</c:v>
                </c:pt>
                <c:pt idx="164">
                  <c:v>0.178751900792121</c:v>
                </c:pt>
                <c:pt idx="165">
                  <c:v>0.14036093652248299</c:v>
                </c:pt>
                <c:pt idx="166">
                  <c:v>8.3601236343383706E-2</c:v>
                </c:pt>
                <c:pt idx="167">
                  <c:v>0.15312488377094199</c:v>
                </c:pt>
                <c:pt idx="168">
                  <c:v>9.5594145357608795E-2</c:v>
                </c:pt>
                <c:pt idx="169">
                  <c:v>6.4453911036252897E-3</c:v>
                </c:pt>
                <c:pt idx="170">
                  <c:v>0.164017528295516</c:v>
                </c:pt>
                <c:pt idx="171">
                  <c:v>9.58072394132614E-2</c:v>
                </c:pt>
                <c:pt idx="172">
                  <c:v>0.167923688888549</c:v>
                </c:pt>
                <c:pt idx="173">
                  <c:v>0.15004822611808699</c:v>
                </c:pt>
                <c:pt idx="174">
                  <c:v>0.14431384205818101</c:v>
                </c:pt>
                <c:pt idx="175">
                  <c:v>5.9984256513416698E-3</c:v>
                </c:pt>
                <c:pt idx="176">
                  <c:v>7.5907908380031502E-2</c:v>
                </c:pt>
              </c:numCache>
            </c:numRef>
          </c:xVal>
          <c:yVal>
            <c:numRef>
              <c:f>Dec_09_Radar_GRD_measurements!$O$2:$O$179</c:f>
              <c:numCache>
                <c:formatCode>General</c:formatCode>
                <c:ptCount val="178"/>
                <c:pt idx="0">
                  <c:v>0.74075206358911649</c:v>
                </c:pt>
                <c:pt idx="1">
                  <c:v>0.74464389114070639</c:v>
                </c:pt>
                <c:pt idx="2">
                  <c:v>0.73833543505674648</c:v>
                </c:pt>
                <c:pt idx="3">
                  <c:v>0.80770416024653313</c:v>
                </c:pt>
                <c:pt idx="4">
                  <c:v>0.77690941385435164</c:v>
                </c:pt>
                <c:pt idx="5">
                  <c:v>0.77777777777777779</c:v>
                </c:pt>
                <c:pt idx="6">
                  <c:v>0.77985194721596396</c:v>
                </c:pt>
                <c:pt idx="7">
                  <c:v>0.74486704813194216</c:v>
                </c:pt>
                <c:pt idx="8">
                  <c:v>0.78901644430654672</c:v>
                </c:pt>
                <c:pt idx="9">
                  <c:v>0.70135746606334837</c:v>
                </c:pt>
                <c:pt idx="10">
                  <c:v>0.78402777777777777</c:v>
                </c:pt>
                <c:pt idx="11">
                  <c:v>0.81935069109611058</c:v>
                </c:pt>
                <c:pt idx="12">
                  <c:v>0.80315500685871055</c:v>
                </c:pt>
                <c:pt idx="13">
                  <c:v>0.78803309993634629</c:v>
                </c:pt>
                <c:pt idx="14">
                  <c:v>0.81003704951162003</c:v>
                </c:pt>
                <c:pt idx="15">
                  <c:v>0.79799935463052596</c:v>
                </c:pt>
                <c:pt idx="16">
                  <c:v>0.78599735799207393</c:v>
                </c:pt>
                <c:pt idx="17">
                  <c:v>0.58689340522604727</c:v>
                </c:pt>
                <c:pt idx="18">
                  <c:v>0.79411764705882348</c:v>
                </c:pt>
                <c:pt idx="19">
                  <c:v>0.77777777777777779</c:v>
                </c:pt>
                <c:pt idx="20">
                  <c:v>0.74166347259486398</c:v>
                </c:pt>
                <c:pt idx="21">
                  <c:v>0.39481749791028142</c:v>
                </c:pt>
                <c:pt idx="22">
                  <c:v>0.33746478873239438</c:v>
                </c:pt>
                <c:pt idx="23">
                  <c:v>0.34284898658292889</c:v>
                </c:pt>
                <c:pt idx="24">
                  <c:v>0.33314559279076317</c:v>
                </c:pt>
                <c:pt idx="25">
                  <c:v>0.31896551724137934</c:v>
                </c:pt>
                <c:pt idx="26">
                  <c:v>0.33757623972421108</c:v>
                </c:pt>
                <c:pt idx="27">
                  <c:v>0.42365201631173538</c:v>
                </c:pt>
                <c:pt idx="28">
                  <c:v>0.30313405319989467</c:v>
                </c:pt>
                <c:pt idx="29">
                  <c:v>-0.35051546391752575</c:v>
                </c:pt>
                <c:pt idx="30">
                  <c:v>-0.40652818991097922</c:v>
                </c:pt>
                <c:pt idx="31">
                  <c:v>-0.45906040268456377</c:v>
                </c:pt>
                <c:pt idx="32">
                  <c:v>-0.42032622333751568</c:v>
                </c:pt>
                <c:pt idx="33">
                  <c:v>-0.47774480712166173</c:v>
                </c:pt>
                <c:pt idx="34">
                  <c:v>1.3469577333952624E-2</c:v>
                </c:pt>
                <c:pt idx="35">
                  <c:v>-0.30917327293318231</c:v>
                </c:pt>
                <c:pt idx="36">
                  <c:v>-0.46584699453551914</c:v>
                </c:pt>
                <c:pt idx="37">
                  <c:v>0.77799227799227799</c:v>
                </c:pt>
                <c:pt idx="38">
                  <c:v>0.75308641975308643</c:v>
                </c:pt>
                <c:pt idx="39">
                  <c:v>0.75458486162054017</c:v>
                </c:pt>
                <c:pt idx="40">
                  <c:v>0.77133220910623945</c:v>
                </c:pt>
                <c:pt idx="41">
                  <c:v>0.78402777777777777</c:v>
                </c:pt>
                <c:pt idx="42">
                  <c:v>0.78156772712364708</c:v>
                </c:pt>
                <c:pt idx="43">
                  <c:v>0.78412911903160731</c:v>
                </c:pt>
                <c:pt idx="44">
                  <c:v>0.76405946994182283</c:v>
                </c:pt>
                <c:pt idx="45">
                  <c:v>0.79712085704720459</c:v>
                </c:pt>
                <c:pt idx="46">
                  <c:v>0.78826451412604781</c:v>
                </c:pt>
                <c:pt idx="47">
                  <c:v>0.76390685640362221</c:v>
                </c:pt>
                <c:pt idx="48">
                  <c:v>0.78380165289256198</c:v>
                </c:pt>
                <c:pt idx="49">
                  <c:v>0.83984625240230626</c:v>
                </c:pt>
                <c:pt idx="50">
                  <c:v>0.79348534201954402</c:v>
                </c:pt>
                <c:pt idx="51">
                  <c:v>-0.2289156626506024</c:v>
                </c:pt>
                <c:pt idx="52">
                  <c:v>0.81336777526638682</c:v>
                </c:pt>
                <c:pt idx="53">
                  <c:v>0.80095693779904309</c:v>
                </c:pt>
                <c:pt idx="54">
                  <c:v>0.78826451412604781</c:v>
                </c:pt>
                <c:pt idx="55">
                  <c:v>0.82713754646840154</c:v>
                </c:pt>
                <c:pt idx="56">
                  <c:v>0.82106598984771573</c:v>
                </c:pt>
                <c:pt idx="57">
                  <c:v>-0.54191263282172375</c:v>
                </c:pt>
                <c:pt idx="58">
                  <c:v>0.35297387437465261</c:v>
                </c:pt>
                <c:pt idx="59">
                  <c:v>0.47275494672754947</c:v>
                </c:pt>
                <c:pt idx="60">
                  <c:v>0.49856092101055327</c:v>
                </c:pt>
                <c:pt idx="61">
                  <c:v>0.45076784101174344</c:v>
                </c:pt>
                <c:pt idx="62">
                  <c:v>0.6728152403991533</c:v>
                </c:pt>
                <c:pt idx="63">
                  <c:v>0.64701850582590814</c:v>
                </c:pt>
                <c:pt idx="64">
                  <c:v>0.71353482260183965</c:v>
                </c:pt>
                <c:pt idx="65">
                  <c:v>0.64866666666666661</c:v>
                </c:pt>
                <c:pt idx="66">
                  <c:v>0.62331030339441273</c:v>
                </c:pt>
                <c:pt idx="67">
                  <c:v>0.66034327009936766</c:v>
                </c:pt>
                <c:pt idx="68">
                  <c:v>0.47330677290836654</c:v>
                </c:pt>
                <c:pt idx="69">
                  <c:v>0.62427151182721974</c:v>
                </c:pt>
                <c:pt idx="70">
                  <c:v>0.65737996443390634</c:v>
                </c:pt>
                <c:pt idx="71">
                  <c:v>0.60509554140127386</c:v>
                </c:pt>
                <c:pt idx="72">
                  <c:v>0.62362030905077259</c:v>
                </c:pt>
                <c:pt idx="73">
                  <c:v>0.69011522134627046</c:v>
                </c:pt>
                <c:pt idx="74">
                  <c:v>0.64803804994054692</c:v>
                </c:pt>
                <c:pt idx="75">
                  <c:v>0.66431774503523378</c:v>
                </c:pt>
                <c:pt idx="76">
                  <c:v>0.42691415313225056</c:v>
                </c:pt>
                <c:pt idx="77">
                  <c:v>0.56637717121588094</c:v>
                </c:pt>
                <c:pt idx="78">
                  <c:v>0.71353482260183965</c:v>
                </c:pt>
                <c:pt idx="79">
                  <c:v>0.55826936496859736</c:v>
                </c:pt>
                <c:pt idx="80">
                  <c:v>0.32355816226783968</c:v>
                </c:pt>
                <c:pt idx="81">
                  <c:v>0.27501686530245106</c:v>
                </c:pt>
                <c:pt idx="82">
                  <c:v>0.26288094716071037</c:v>
                </c:pt>
                <c:pt idx="83">
                  <c:v>0.31476615869679453</c:v>
                </c:pt>
                <c:pt idx="84">
                  <c:v>0.32483770137052176</c:v>
                </c:pt>
                <c:pt idx="85">
                  <c:v>0.31094147582697201</c:v>
                </c:pt>
                <c:pt idx="86">
                  <c:v>0.32248664400194271</c:v>
                </c:pt>
                <c:pt idx="87">
                  <c:v>0.20688491393857578</c:v>
                </c:pt>
                <c:pt idx="88">
                  <c:v>-3.1972454500737824E-2</c:v>
                </c:pt>
                <c:pt idx="89">
                  <c:v>-0.22798667301285103</c:v>
                </c:pt>
                <c:pt idx="90">
                  <c:v>-0.25</c:v>
                </c:pt>
                <c:pt idx="91">
                  <c:v>-0.18181818181818182</c:v>
                </c:pt>
                <c:pt idx="92">
                  <c:v>-0.26905829596412556</c:v>
                </c:pt>
                <c:pt idx="93">
                  <c:v>-0.21212121212121213</c:v>
                </c:pt>
                <c:pt idx="94">
                  <c:v>-0.15818431911966988</c:v>
                </c:pt>
                <c:pt idx="95">
                  <c:v>-0.21405455386037911</c:v>
                </c:pt>
                <c:pt idx="96">
                  <c:v>0.58546350477363718</c:v>
                </c:pt>
                <c:pt idx="97">
                  <c:v>0.63157894736842102</c:v>
                </c:pt>
                <c:pt idx="98">
                  <c:v>0.5611601513240857</c:v>
                </c:pt>
                <c:pt idx="99">
                  <c:v>0.53708609271523178</c:v>
                </c:pt>
                <c:pt idx="100">
                  <c:v>0.62427151182721974</c:v>
                </c:pt>
                <c:pt idx="101">
                  <c:v>0.60626249167221857</c:v>
                </c:pt>
                <c:pt idx="102">
                  <c:v>0.61278195488721809</c:v>
                </c:pt>
                <c:pt idx="103">
                  <c:v>0.61068211068211065</c:v>
                </c:pt>
                <c:pt idx="104">
                  <c:v>0.58124598587026333</c:v>
                </c:pt>
                <c:pt idx="105">
                  <c:v>0.53921249593231368</c:v>
                </c:pt>
                <c:pt idx="106">
                  <c:v>0.57505625200900035</c:v>
                </c:pt>
                <c:pt idx="107">
                  <c:v>0.49351491569390404</c:v>
                </c:pt>
                <c:pt idx="108">
                  <c:v>0.62407941082292673</c:v>
                </c:pt>
                <c:pt idx="109">
                  <c:v>0.6123188405797102</c:v>
                </c:pt>
                <c:pt idx="110">
                  <c:v>-0.34365325077399383</c:v>
                </c:pt>
                <c:pt idx="111">
                  <c:v>0.61949685534591192</c:v>
                </c:pt>
                <c:pt idx="112">
                  <c:v>0.61296296296296293</c:v>
                </c:pt>
                <c:pt idx="113">
                  <c:v>0.56488305030438957</c:v>
                </c:pt>
                <c:pt idx="114">
                  <c:v>0.64482980089916508</c:v>
                </c:pt>
                <c:pt idx="115">
                  <c:v>0.64482980089916508</c:v>
                </c:pt>
                <c:pt idx="116">
                  <c:v>-0.15327481431465226</c:v>
                </c:pt>
                <c:pt idx="117">
                  <c:v>0.30939809926082368</c:v>
                </c:pt>
                <c:pt idx="118">
                  <c:v>0.77508090614886727</c:v>
                </c:pt>
                <c:pt idx="119">
                  <c:v>0.79593318809005087</c:v>
                </c:pt>
                <c:pt idx="120">
                  <c:v>0.7694840834248079</c:v>
                </c:pt>
                <c:pt idx="121">
                  <c:v>0.84440619621342516</c:v>
                </c:pt>
                <c:pt idx="122">
                  <c:v>0.80315917375455648</c:v>
                </c:pt>
                <c:pt idx="123">
                  <c:v>0.79920948616600795</c:v>
                </c:pt>
                <c:pt idx="124">
                  <c:v>0.81757508342602891</c:v>
                </c:pt>
                <c:pt idx="125">
                  <c:v>0.80198748619801252</c:v>
                </c:pt>
                <c:pt idx="126">
                  <c:v>0.82705418012199494</c:v>
                </c:pt>
                <c:pt idx="127">
                  <c:v>0.63305654408857259</c:v>
                </c:pt>
                <c:pt idx="128">
                  <c:v>0.79094913896676011</c:v>
                </c:pt>
                <c:pt idx="129">
                  <c:v>0.81561285764747438</c:v>
                </c:pt>
                <c:pt idx="130">
                  <c:v>0.80522925350511554</c:v>
                </c:pt>
                <c:pt idx="131">
                  <c:v>0.83535464902609335</c:v>
                </c:pt>
                <c:pt idx="132">
                  <c:v>0.83052147239263807</c:v>
                </c:pt>
                <c:pt idx="133">
                  <c:v>0.83484848484848484</c:v>
                </c:pt>
                <c:pt idx="134">
                  <c:v>0.7635756056808688</c:v>
                </c:pt>
                <c:pt idx="135">
                  <c:v>0.65486725663716816</c:v>
                </c:pt>
                <c:pt idx="136">
                  <c:v>0.80573613766730401</c:v>
                </c:pt>
                <c:pt idx="137">
                  <c:v>0.79920948616600795</c:v>
                </c:pt>
                <c:pt idx="138">
                  <c:v>0.71880199667221301</c:v>
                </c:pt>
                <c:pt idx="139">
                  <c:v>0.74738626730714897</c:v>
                </c:pt>
                <c:pt idx="140">
                  <c:v>0.73711638679791547</c:v>
                </c:pt>
                <c:pt idx="141">
                  <c:v>0.75665188470066513</c:v>
                </c:pt>
                <c:pt idx="142">
                  <c:v>0.74535809018567645</c:v>
                </c:pt>
                <c:pt idx="143">
                  <c:v>0.75710991544965411</c:v>
                </c:pt>
                <c:pt idx="144">
                  <c:v>0.73775933609958511</c:v>
                </c:pt>
                <c:pt idx="145">
                  <c:v>0.75596816976127323</c:v>
                </c:pt>
                <c:pt idx="146">
                  <c:v>0.61877576910878529</c:v>
                </c:pt>
                <c:pt idx="147">
                  <c:v>-0.13243378310844578</c:v>
                </c:pt>
                <c:pt idx="148">
                  <c:v>-0.12258606213266163</c:v>
                </c:pt>
                <c:pt idx="149">
                  <c:v>-0.14173228346456693</c:v>
                </c:pt>
                <c:pt idx="150">
                  <c:v>-0.24714072600696171</c:v>
                </c:pt>
                <c:pt idx="151">
                  <c:v>-0.25467059980334317</c:v>
                </c:pt>
                <c:pt idx="152">
                  <c:v>-8.7155963302752298E-2</c:v>
                </c:pt>
                <c:pt idx="153">
                  <c:v>-0.23309111235326999</c:v>
                </c:pt>
                <c:pt idx="154">
                  <c:v>-0.125</c:v>
                </c:pt>
                <c:pt idx="155">
                  <c:v>0.81586073500967116</c:v>
                </c:pt>
                <c:pt idx="156">
                  <c:v>0.7989988448209473</c:v>
                </c:pt>
                <c:pt idx="157">
                  <c:v>0.78523489932885904</c:v>
                </c:pt>
                <c:pt idx="158">
                  <c:v>0.77768795472918351</c:v>
                </c:pt>
                <c:pt idx="159">
                  <c:v>0.81709265175718848</c:v>
                </c:pt>
                <c:pt idx="160">
                  <c:v>0.80322828593389706</c:v>
                </c:pt>
                <c:pt idx="161">
                  <c:v>0.7712508638562543</c:v>
                </c:pt>
                <c:pt idx="162">
                  <c:v>0.72237196765498657</c:v>
                </c:pt>
                <c:pt idx="163">
                  <c:v>0.84478021978021978</c:v>
                </c:pt>
                <c:pt idx="164">
                  <c:v>0.78809869375907116</c:v>
                </c:pt>
                <c:pt idx="165">
                  <c:v>0.6553222302679218</c:v>
                </c:pt>
                <c:pt idx="166">
                  <c:v>0.83936324167872645</c:v>
                </c:pt>
                <c:pt idx="167">
                  <c:v>0.65493400377121302</c:v>
                </c:pt>
                <c:pt idx="168">
                  <c:v>0.79699785561115077</c:v>
                </c:pt>
                <c:pt idx="169">
                  <c:v>-0.51770657672849918</c:v>
                </c:pt>
                <c:pt idx="170">
                  <c:v>0.70582362728785353</c:v>
                </c:pt>
                <c:pt idx="171">
                  <c:v>0.78342151675485006</c:v>
                </c:pt>
                <c:pt idx="172">
                  <c:v>0.81849198225861486</c:v>
                </c:pt>
                <c:pt idx="173">
                  <c:v>0.72017281488866736</c:v>
                </c:pt>
                <c:pt idx="174">
                  <c:v>0.70701058201058198</c:v>
                </c:pt>
                <c:pt idx="175">
                  <c:v>-0.18978102189781021</c:v>
                </c:pt>
                <c:pt idx="176">
                  <c:v>0.84841754580788453</c:v>
                </c:pt>
              </c:numCache>
            </c:numRef>
          </c:yVal>
          <c:smooth val="0"/>
          <c:extLst xmlns:c16r2="http://schemas.microsoft.com/office/drawing/2015/06/chart">
            <c:ext xmlns:c16="http://schemas.microsoft.com/office/drawing/2014/chart" uri="{C3380CC4-5D6E-409C-BE32-E72D297353CC}">
              <c16:uniqueId val="{00000001-BBEB-4078-8907-DC44671F123E}"/>
            </c:ext>
          </c:extLst>
        </c:ser>
        <c:dLbls>
          <c:showLegendKey val="0"/>
          <c:showVal val="0"/>
          <c:showCatName val="0"/>
          <c:showSerName val="0"/>
          <c:showPercent val="0"/>
          <c:showBubbleSize val="0"/>
        </c:dLbls>
        <c:axId val="713065296"/>
        <c:axId val="713065688"/>
      </c:scatterChart>
      <c:valAx>
        <c:axId val="713065296"/>
        <c:scaling>
          <c:orientation val="minMax"/>
        </c:scaling>
        <c:delete val="0"/>
        <c:axPos val="b"/>
        <c:title>
          <c:tx>
            <c:rich>
              <a:bodyPr rot="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r>
                  <a:rPr lang="en-US" dirty="0">
                    <a:solidFill>
                      <a:schemeClr val="bg1"/>
                    </a:solidFill>
                  </a:rPr>
                  <a:t>VV</a:t>
                </a:r>
              </a:p>
            </c:rich>
          </c:tx>
          <c:layout/>
          <c:overlay val="0"/>
          <c:spPr>
            <a:noFill/>
            <a:ln>
              <a:noFill/>
            </a:ln>
            <a:effectLst/>
          </c:spPr>
          <c:txPr>
            <a:bodyPr rot="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600" b="1" i="0" u="none" strike="noStrike" kern="1200" baseline="0">
                <a:solidFill>
                  <a:srgbClr val="757070"/>
                </a:solidFill>
                <a:latin typeface="+mn-lt"/>
                <a:ea typeface="+mn-ea"/>
                <a:cs typeface="+mn-cs"/>
              </a:defRPr>
            </a:pPr>
            <a:endParaRPr lang="en-US"/>
          </a:p>
        </c:txPr>
        <c:crossAx val="713065688"/>
        <c:crossesAt val="-1"/>
        <c:crossBetween val="midCat"/>
      </c:valAx>
      <c:valAx>
        <c:axId val="713065688"/>
        <c:scaling>
          <c:orientation val="minMax"/>
          <c:max val="1"/>
        </c:scaling>
        <c:delete val="0"/>
        <c:axPos val="l"/>
        <c:title>
          <c:tx>
            <c:rich>
              <a:bodyPr rot="-5400000" spcFirstLastPara="1" vertOverflow="ellipsis" vert="horz" wrap="square" anchor="ctr" anchorCtr="1"/>
              <a:lstStyle/>
              <a:p>
                <a:pPr>
                  <a:defRPr sz="1600" b="1" i="0" u="none" strike="noStrike" kern="1200" baseline="0">
                    <a:solidFill>
                      <a:srgbClr val="757070"/>
                    </a:solidFill>
                    <a:latin typeface="+mn-lt"/>
                    <a:ea typeface="+mn-ea"/>
                    <a:cs typeface="+mn-cs"/>
                  </a:defRPr>
                </a:pPr>
                <a:r>
                  <a:rPr lang="en-US" sz="1600" dirty="0">
                    <a:solidFill>
                      <a:srgbClr val="757070"/>
                    </a:solidFill>
                  </a:rPr>
                  <a:t>NDVI (MODIS)</a:t>
                </a:r>
              </a:p>
            </c:rich>
          </c:tx>
          <c:layout/>
          <c:overlay val="0"/>
          <c:spPr>
            <a:noFill/>
            <a:ln>
              <a:noFill/>
            </a:ln>
            <a:effectLst/>
          </c:spPr>
          <c:txPr>
            <a:bodyPr rot="-5400000" spcFirstLastPara="1" vertOverflow="ellipsis" vert="horz" wrap="square" anchor="ctr" anchorCtr="1"/>
            <a:lstStyle/>
            <a:p>
              <a:pPr>
                <a:defRPr sz="1600" b="1" i="0" u="none" strike="noStrike" kern="1200" baseline="0">
                  <a:solidFill>
                    <a:srgbClr val="757070"/>
                  </a:solidFill>
                  <a:latin typeface="+mn-lt"/>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600" b="1" i="0" u="none" strike="noStrike" kern="1200" baseline="0">
                <a:solidFill>
                  <a:srgbClr val="757070"/>
                </a:solidFill>
                <a:latin typeface="+mn-lt"/>
                <a:ea typeface="+mn-ea"/>
                <a:cs typeface="+mn-cs"/>
              </a:defRPr>
            </a:pPr>
            <a:endParaRPr lang="en-US"/>
          </a:p>
        </c:txPr>
        <c:crossAx val="713065296"/>
        <c:crosses val="autoZero"/>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400" b="1" i="0" baseline="0">
          <a:solidFill>
            <a:sysClr val="windowText" lastClr="000000"/>
          </a:solidFill>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0" baseline="0">
                <a:solidFill>
                  <a:schemeClr val="tx1">
                    <a:lumMod val="65000"/>
                    <a:lumOff val="35000"/>
                  </a:schemeClr>
                </a:solidFill>
                <a:latin typeface="+mn-lt"/>
                <a:ea typeface="+mn-ea"/>
                <a:cs typeface="+mn-cs"/>
              </a:defRPr>
            </a:pPr>
            <a:r>
              <a:rPr lang="en-US" dirty="0"/>
              <a:t> Mean ET (kg/m2)</a:t>
            </a:r>
          </a:p>
        </c:rich>
      </c:tx>
      <c:layout>
        <c:manualLayout>
          <c:xMode val="edge"/>
          <c:yMode val="edge"/>
          <c:x val="0.3362366593151595"/>
          <c:y val="7.9443395798570335E-2"/>
        </c:manualLayout>
      </c:layout>
      <c:overlay val="0"/>
      <c:spPr>
        <a:noFill/>
        <a:ln>
          <a:noFill/>
        </a:ln>
        <a:effectLst/>
      </c:spPr>
      <c:txPr>
        <a:bodyPr rot="0" spcFirstLastPara="1" vertOverflow="ellipsis" vert="horz" wrap="square" anchor="ctr" anchorCtr="1"/>
        <a:lstStyle/>
        <a:p>
          <a:pPr>
            <a:defRPr sz="144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trendline>
            <c:spPr>
              <a:ln w="25400" cap="rnd">
                <a:solidFill>
                  <a:schemeClr val="accent1"/>
                </a:solidFill>
                <a:prstDash val="sysDot"/>
              </a:ln>
              <a:effectLst/>
            </c:spPr>
            <c:trendlineType val="movingAvg"/>
            <c:period val="2"/>
            <c:dispRSqr val="0"/>
            <c:dispEq val="0"/>
          </c:trendline>
          <c:errBars>
            <c:errBarType val="both"/>
            <c:errValType val="cust"/>
            <c:noEndCap val="0"/>
            <c:plus>
              <c:numRef>
                <c:f>[All_Pixel_Points_ET.xlsx]Sheet6!$A$3:$H$3</c:f>
                <c:numCache>
                  <c:formatCode>General</c:formatCode>
                  <c:ptCount val="8"/>
                  <c:pt idx="0">
                    <c:v>4.1931282572289978</c:v>
                  </c:pt>
                  <c:pt idx="1">
                    <c:v>6.1808433921301322</c:v>
                  </c:pt>
                  <c:pt idx="2">
                    <c:v>9.7808124126328462</c:v>
                  </c:pt>
                  <c:pt idx="3">
                    <c:v>12.949873707242547</c:v>
                  </c:pt>
                  <c:pt idx="4">
                    <c:v>8.2481623859157374</c:v>
                  </c:pt>
                  <c:pt idx="5">
                    <c:v>7.0839213526171179</c:v>
                  </c:pt>
                  <c:pt idx="6">
                    <c:v>3.5356210983561382</c:v>
                  </c:pt>
                  <c:pt idx="7">
                    <c:v>3.3062023266424725</c:v>
                  </c:pt>
                </c:numCache>
              </c:numRef>
            </c:plus>
            <c:minus>
              <c:numRef>
                <c:f>[All_Pixel_Points_ET.xlsx]Sheet6!$A$3:$H$3</c:f>
                <c:numCache>
                  <c:formatCode>General</c:formatCode>
                  <c:ptCount val="8"/>
                  <c:pt idx="0">
                    <c:v>4.1931282572289978</c:v>
                  </c:pt>
                  <c:pt idx="1">
                    <c:v>6.1808433921301322</c:v>
                  </c:pt>
                  <c:pt idx="2">
                    <c:v>9.7808124126328462</c:v>
                  </c:pt>
                  <c:pt idx="3">
                    <c:v>12.949873707242547</c:v>
                  </c:pt>
                  <c:pt idx="4">
                    <c:v>8.2481623859157374</c:v>
                  </c:pt>
                  <c:pt idx="5">
                    <c:v>7.0839213526171179</c:v>
                  </c:pt>
                  <c:pt idx="6">
                    <c:v>3.5356210983561382</c:v>
                  </c:pt>
                  <c:pt idx="7">
                    <c:v>3.3062023266424725</c:v>
                  </c:pt>
                </c:numCache>
              </c:numRef>
            </c:minus>
            <c:spPr>
              <a:noFill/>
              <a:ln w="9525" cap="flat" cmpd="sng" algn="ctr">
                <a:solidFill>
                  <a:schemeClr val="tx1">
                    <a:lumMod val="65000"/>
                    <a:lumOff val="35000"/>
                  </a:schemeClr>
                </a:solidFill>
                <a:round/>
              </a:ln>
              <a:effectLst/>
            </c:spPr>
          </c:errBars>
          <c:cat>
            <c:strRef>
              <c:f>[All_Pixel_Points_ET.xlsx]Sheet6!$A$1:$H$1</c:f>
              <c:strCache>
                <c:ptCount val="8"/>
                <c:pt idx="0">
                  <c:v>Jan</c:v>
                </c:pt>
                <c:pt idx="1">
                  <c:v>Feb</c:v>
                </c:pt>
                <c:pt idx="2">
                  <c:v>Mar</c:v>
                </c:pt>
                <c:pt idx="3">
                  <c:v>Apr</c:v>
                </c:pt>
                <c:pt idx="4">
                  <c:v>May</c:v>
                </c:pt>
                <c:pt idx="5">
                  <c:v>Oct</c:v>
                </c:pt>
                <c:pt idx="6">
                  <c:v>Nov</c:v>
                </c:pt>
                <c:pt idx="7">
                  <c:v>Dec</c:v>
                </c:pt>
              </c:strCache>
            </c:strRef>
          </c:cat>
          <c:val>
            <c:numRef>
              <c:f>[All_Pixel_Points_ET.xlsx]Sheet6!$A$2:$H$2</c:f>
              <c:numCache>
                <c:formatCode>General</c:formatCode>
                <c:ptCount val="8"/>
                <c:pt idx="0">
                  <c:v>82.347384615384598</c:v>
                </c:pt>
                <c:pt idx="1">
                  <c:v>83.709076923076921</c:v>
                </c:pt>
                <c:pt idx="2">
                  <c:v>95.071641025641028</c:v>
                </c:pt>
                <c:pt idx="3">
                  <c:v>88.986974358974336</c:v>
                </c:pt>
                <c:pt idx="4">
                  <c:v>88.906820512820516</c:v>
                </c:pt>
                <c:pt idx="5">
                  <c:v>117.8228205128205</c:v>
                </c:pt>
                <c:pt idx="6">
                  <c:v>95.934307692307712</c:v>
                </c:pt>
                <c:pt idx="7">
                  <c:v>79.385329670329682</c:v>
                </c:pt>
              </c:numCache>
            </c:numRef>
          </c:val>
          <c:extLst xmlns:c16r2="http://schemas.microsoft.com/office/drawing/2015/06/chart">
            <c:ext xmlns:c16="http://schemas.microsoft.com/office/drawing/2014/chart" uri="{C3380CC4-5D6E-409C-BE32-E72D297353CC}">
              <c16:uniqueId val="{00000001-C9D5-40FB-84AE-A591F94A38EC}"/>
            </c:ext>
          </c:extLst>
        </c:ser>
        <c:dLbls>
          <c:showLegendKey val="0"/>
          <c:showVal val="0"/>
          <c:showCatName val="0"/>
          <c:showSerName val="0"/>
          <c:showPercent val="0"/>
          <c:showBubbleSize val="0"/>
        </c:dLbls>
        <c:gapWidth val="219"/>
        <c:overlap val="-27"/>
        <c:axId val="513761632"/>
        <c:axId val="513766336"/>
      </c:barChart>
      <c:catAx>
        <c:axId val="51376163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513766336"/>
        <c:crosses val="autoZero"/>
        <c:auto val="1"/>
        <c:lblAlgn val="ctr"/>
        <c:lblOffset val="100"/>
        <c:noMultiLvlLbl val="0"/>
      </c:catAx>
      <c:valAx>
        <c:axId val="513766336"/>
        <c:scaling>
          <c:orientation val="minMax"/>
        </c:scaling>
        <c:delete val="0"/>
        <c:axPos val="l"/>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513761632"/>
        <c:crosses val="autoZero"/>
        <c:crossBetween val="between"/>
      </c:valAx>
      <c:spPr>
        <a:noFill/>
        <a:ln>
          <a:noFill/>
        </a:ln>
        <a:effectLst/>
      </c:spPr>
    </c:plotArea>
    <c:plotVisOnly val="1"/>
    <c:dispBlanksAs val="gap"/>
    <c:showDLblsOverMax val="0"/>
  </c:chart>
  <c:spPr>
    <a:noFill/>
    <a:ln>
      <a:noFill/>
    </a:ln>
    <a:effectLst/>
  </c:spPr>
  <c:txPr>
    <a:bodyPr/>
    <a:lstStyle/>
    <a:p>
      <a:pPr>
        <a:defRPr sz="1200" b="1" i="0" baseline="0"/>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0" baseline="0">
                <a:solidFill>
                  <a:schemeClr val="tx1">
                    <a:lumMod val="65000"/>
                    <a:lumOff val="35000"/>
                  </a:schemeClr>
                </a:solidFill>
                <a:latin typeface="+mn-lt"/>
                <a:ea typeface="+mn-ea"/>
                <a:cs typeface="+mn-cs"/>
              </a:defRPr>
            </a:pPr>
            <a:r>
              <a:rPr lang="en-US"/>
              <a:t>Precipitation</a:t>
            </a:r>
            <a:r>
              <a:rPr lang="en-US" baseline="0"/>
              <a:t> (mm/hr)</a:t>
            </a:r>
            <a:endParaRPr lang="en-US"/>
          </a:p>
        </c:rich>
      </c:tx>
      <c:layout>
        <c:manualLayout>
          <c:xMode val="edge"/>
          <c:yMode val="edge"/>
          <c:x val="0.38032457427015509"/>
          <c:y val="0.15749482251272448"/>
        </c:manualLayout>
      </c:layout>
      <c:overlay val="0"/>
      <c:spPr>
        <a:noFill/>
        <a:ln>
          <a:noFill/>
        </a:ln>
        <a:effectLst/>
      </c:spPr>
      <c:txPr>
        <a:bodyPr rot="0" spcFirstLastPara="1" vertOverflow="ellipsis" vert="horz" wrap="square" anchor="ctr" anchorCtr="1"/>
        <a:lstStyle/>
        <a:p>
          <a:pPr>
            <a:defRPr sz="144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[Rainfall_Bhitarkanika_Giovanni_SC.xlsx]Sheet3!$B$1</c:f>
              <c:strCache>
                <c:ptCount val="1"/>
                <c:pt idx="0">
                  <c:v>January</c:v>
                </c:pt>
              </c:strCache>
            </c:strRef>
          </c:tx>
          <c:spPr>
            <a:solidFill>
              <a:schemeClr val="accent1"/>
            </a:solidFill>
            <a:ln>
              <a:noFill/>
            </a:ln>
            <a:effectLst/>
          </c:spPr>
          <c:invertIfNegative val="0"/>
          <c:cat>
            <c:numRef>
              <c:f>[Rainfall_Bhitarkanika_Giovanni_SC.xlsx]Sheet3!$A$2:$A$18</c:f>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f>[Rainfall_Bhitarkanika_Giovanni_SC.xlsx]Sheet3!$B$2:$B$18</c:f>
              <c:numCache>
                <c:formatCode>General</c:formatCode>
                <c:ptCount val="17"/>
                <c:pt idx="0">
                  <c:v>0.70400410082399989</c:v>
                </c:pt>
                <c:pt idx="1">
                  <c:v>0</c:v>
                </c:pt>
                <c:pt idx="2">
                  <c:v>22.306038839999999</c:v>
                </c:pt>
                <c:pt idx="3">
                  <c:v>1.9384931606399998</c:v>
                </c:pt>
                <c:pt idx="4">
                  <c:v>2.8636305179999999</c:v>
                </c:pt>
                <c:pt idx="5">
                  <c:v>7.8925437288000007</c:v>
                </c:pt>
                <c:pt idx="6">
                  <c:v>0</c:v>
                </c:pt>
                <c:pt idx="7">
                  <c:v>2.0871151809600001</c:v>
                </c:pt>
                <c:pt idx="8">
                  <c:v>34.178739578399998</c:v>
                </c:pt>
                <c:pt idx="9">
                  <c:v>0</c:v>
                </c:pt>
                <c:pt idx="10">
                  <c:v>1.1894006294399999</c:v>
                </c:pt>
                <c:pt idx="11">
                  <c:v>0</c:v>
                </c:pt>
                <c:pt idx="12">
                  <c:v>39.181958191199996</c:v>
                </c:pt>
                <c:pt idx="13">
                  <c:v>4.8239851663199995E-2</c:v>
                </c:pt>
                <c:pt idx="14">
                  <c:v>8.8033716672000009E-3</c:v>
                </c:pt>
                <c:pt idx="15">
                  <c:v>32.123533694399995</c:v>
                </c:pt>
                <c:pt idx="16">
                  <c:v>7.2948974195999998</c:v>
                </c:pt>
              </c:numCache>
            </c:numRef>
          </c:val>
          <c:extLst xmlns:c16r2="http://schemas.microsoft.com/office/drawing/2015/06/chart">
            <c:ext xmlns:c16="http://schemas.microsoft.com/office/drawing/2014/chart" uri="{C3380CC4-5D6E-409C-BE32-E72D297353CC}">
              <c16:uniqueId val="{00000000-B172-488E-9310-BA8502662CB7}"/>
            </c:ext>
          </c:extLst>
        </c:ser>
        <c:ser>
          <c:idx val="1"/>
          <c:order val="1"/>
          <c:tx>
            <c:strRef>
              <c:f>[Rainfall_Bhitarkanika_Giovanni_SC.xlsx]Sheet3!$C$1</c:f>
              <c:strCache>
                <c:ptCount val="1"/>
                <c:pt idx="0">
                  <c:v>February</c:v>
                </c:pt>
              </c:strCache>
            </c:strRef>
          </c:tx>
          <c:spPr>
            <a:solidFill>
              <a:schemeClr val="accent2"/>
            </a:solidFill>
            <a:ln>
              <a:noFill/>
            </a:ln>
            <a:effectLst/>
          </c:spPr>
          <c:invertIfNegative val="0"/>
          <c:cat>
            <c:numRef>
              <c:f>[Rainfall_Bhitarkanika_Giovanni_SC.xlsx]Sheet3!$A$2:$A$18</c:f>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f>[Rainfall_Bhitarkanika_Giovanni_SC.xlsx]Sheet3!$C$2:$C$18</c:f>
              <c:numCache>
                <c:formatCode>General</c:formatCode>
                <c:ptCount val="17"/>
                <c:pt idx="0">
                  <c:v>43.7450975832</c:v>
                </c:pt>
                <c:pt idx="1">
                  <c:v>5.9500350067200003</c:v>
                </c:pt>
                <c:pt idx="2">
                  <c:v>0</c:v>
                </c:pt>
                <c:pt idx="3">
                  <c:v>11.130061958399999</c:v>
                </c:pt>
                <c:pt idx="4">
                  <c:v>4.7117037319200001</c:v>
                </c:pt>
                <c:pt idx="5">
                  <c:v>4.9933878892799996E-3</c:v>
                </c:pt>
                <c:pt idx="6">
                  <c:v>0.45155583312000003</c:v>
                </c:pt>
                <c:pt idx="7">
                  <c:v>120.053916192</c:v>
                </c:pt>
                <c:pt idx="8">
                  <c:v>18.472170599999998</c:v>
                </c:pt>
                <c:pt idx="9">
                  <c:v>0.96246481632000003</c:v>
                </c:pt>
                <c:pt idx="10">
                  <c:v>8.1642804768000001</c:v>
                </c:pt>
                <c:pt idx="11">
                  <c:v>24.738963244799997</c:v>
                </c:pt>
                <c:pt idx="12">
                  <c:v>0.21072834595199999</c:v>
                </c:pt>
                <c:pt idx="13">
                  <c:v>1.7291259619200001</c:v>
                </c:pt>
                <c:pt idx="14">
                  <c:v>22.455363772800002</c:v>
                </c:pt>
                <c:pt idx="15">
                  <c:v>9.3754405248000001</c:v>
                </c:pt>
                <c:pt idx="16">
                  <c:v>16.382111553599998</c:v>
                </c:pt>
              </c:numCache>
            </c:numRef>
          </c:val>
          <c:extLst xmlns:c16r2="http://schemas.microsoft.com/office/drawing/2015/06/chart">
            <c:ext xmlns:c16="http://schemas.microsoft.com/office/drawing/2014/chart" uri="{C3380CC4-5D6E-409C-BE32-E72D297353CC}">
              <c16:uniqueId val="{00000001-B172-488E-9310-BA8502662CB7}"/>
            </c:ext>
          </c:extLst>
        </c:ser>
        <c:ser>
          <c:idx val="2"/>
          <c:order val="2"/>
          <c:tx>
            <c:strRef>
              <c:f>[Rainfall_Bhitarkanika_Giovanni_SC.xlsx]Sheet3!$D$1</c:f>
              <c:strCache>
                <c:ptCount val="1"/>
                <c:pt idx="0">
                  <c:v>March</c:v>
                </c:pt>
              </c:strCache>
            </c:strRef>
          </c:tx>
          <c:spPr>
            <a:solidFill>
              <a:schemeClr val="accent3"/>
            </a:solidFill>
            <a:ln>
              <a:noFill/>
            </a:ln>
            <a:effectLst/>
          </c:spPr>
          <c:invertIfNegative val="0"/>
          <c:cat>
            <c:numRef>
              <c:f>[Rainfall_Bhitarkanika_Giovanni_SC.xlsx]Sheet3!$A$2:$A$18</c:f>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f>[Rainfall_Bhitarkanika_Giovanni_SC.xlsx]Sheet3!$D$2:$D$18</c:f>
              <c:numCache>
                <c:formatCode>General</c:formatCode>
                <c:ptCount val="17"/>
                <c:pt idx="0">
                  <c:v>1.9253809269600001E-3</c:v>
                </c:pt>
                <c:pt idx="1">
                  <c:v>35.842598858400002</c:v>
                </c:pt>
                <c:pt idx="2">
                  <c:v>12.947849335200001</c:v>
                </c:pt>
                <c:pt idx="3">
                  <c:v>25.823700451200004</c:v>
                </c:pt>
                <c:pt idx="4">
                  <c:v>0.12397707835200002</c:v>
                </c:pt>
                <c:pt idx="5">
                  <c:v>29.458769056800001</c:v>
                </c:pt>
                <c:pt idx="6">
                  <c:v>10.904756812800001</c:v>
                </c:pt>
                <c:pt idx="7">
                  <c:v>20.8143607272</c:v>
                </c:pt>
                <c:pt idx="8">
                  <c:v>2.0295632692799996</c:v>
                </c:pt>
                <c:pt idx="9">
                  <c:v>4.8670896619199997</c:v>
                </c:pt>
                <c:pt idx="10">
                  <c:v>5.6274419709599997</c:v>
                </c:pt>
                <c:pt idx="11">
                  <c:v>5.0412722188799997</c:v>
                </c:pt>
                <c:pt idx="12">
                  <c:v>0.23459228349600003</c:v>
                </c:pt>
                <c:pt idx="13">
                  <c:v>6.3532353460799991</c:v>
                </c:pt>
                <c:pt idx="14">
                  <c:v>26.461144399199998</c:v>
                </c:pt>
                <c:pt idx="15">
                  <c:v>30.085353804</c:v>
                </c:pt>
                <c:pt idx="16">
                  <c:v>7.0061996623200002</c:v>
                </c:pt>
              </c:numCache>
            </c:numRef>
          </c:val>
          <c:extLst xmlns:c16r2="http://schemas.microsoft.com/office/drawing/2015/06/chart">
            <c:ext xmlns:c16="http://schemas.microsoft.com/office/drawing/2014/chart" uri="{C3380CC4-5D6E-409C-BE32-E72D297353CC}">
              <c16:uniqueId val="{00000002-B172-488E-9310-BA8502662CB7}"/>
            </c:ext>
          </c:extLst>
        </c:ser>
        <c:ser>
          <c:idx val="3"/>
          <c:order val="3"/>
          <c:tx>
            <c:strRef>
              <c:f>[Rainfall_Bhitarkanika_Giovanni_SC.xlsx]Sheet3!$E$1</c:f>
              <c:strCache>
                <c:ptCount val="1"/>
                <c:pt idx="0">
                  <c:v>April</c:v>
                </c:pt>
              </c:strCache>
            </c:strRef>
          </c:tx>
          <c:spPr>
            <a:solidFill>
              <a:schemeClr val="accent4"/>
            </a:solidFill>
            <a:ln>
              <a:noFill/>
            </a:ln>
            <a:effectLst/>
          </c:spPr>
          <c:invertIfNegative val="0"/>
          <c:cat>
            <c:numRef>
              <c:f>[Rainfall_Bhitarkanika_Giovanni_SC.xlsx]Sheet3!$A$2:$A$18</c:f>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f>[Rainfall_Bhitarkanika_Giovanni_SC.xlsx]Sheet3!$E$2:$E$18</c:f>
              <c:numCache>
                <c:formatCode>General</c:formatCode>
                <c:ptCount val="17"/>
                <c:pt idx="0">
                  <c:v>17.294345927999998</c:v>
                </c:pt>
                <c:pt idx="1">
                  <c:v>13.996639728000002</c:v>
                </c:pt>
                <c:pt idx="2">
                  <c:v>24.624652896000001</c:v>
                </c:pt>
                <c:pt idx="3">
                  <c:v>0.20630011536000001</c:v>
                </c:pt>
                <c:pt idx="4">
                  <c:v>73.949693760000002</c:v>
                </c:pt>
                <c:pt idx="5">
                  <c:v>67.625023103999993</c:v>
                </c:pt>
                <c:pt idx="6">
                  <c:v>23.037739992000002</c:v>
                </c:pt>
                <c:pt idx="7">
                  <c:v>9.6369999839999991</c:v>
                </c:pt>
                <c:pt idx="8">
                  <c:v>69.879301776000005</c:v>
                </c:pt>
                <c:pt idx="9">
                  <c:v>0.89982278639999991</c:v>
                </c:pt>
                <c:pt idx="10">
                  <c:v>1.1408758416</c:v>
                </c:pt>
                <c:pt idx="11">
                  <c:v>24.929341056000002</c:v>
                </c:pt>
                <c:pt idx="12">
                  <c:v>102.7224576</c:v>
                </c:pt>
                <c:pt idx="13">
                  <c:v>100.03431528</c:v>
                </c:pt>
                <c:pt idx="14">
                  <c:v>15.190819487999999</c:v>
                </c:pt>
                <c:pt idx="15">
                  <c:v>90.981452159999989</c:v>
                </c:pt>
                <c:pt idx="16">
                  <c:v>5.3178699672</c:v>
                </c:pt>
              </c:numCache>
            </c:numRef>
          </c:val>
          <c:extLst xmlns:c16r2="http://schemas.microsoft.com/office/drawing/2015/06/chart">
            <c:ext xmlns:c16="http://schemas.microsoft.com/office/drawing/2014/chart" uri="{C3380CC4-5D6E-409C-BE32-E72D297353CC}">
              <c16:uniqueId val="{00000003-B172-488E-9310-BA8502662CB7}"/>
            </c:ext>
          </c:extLst>
        </c:ser>
        <c:ser>
          <c:idx val="4"/>
          <c:order val="4"/>
          <c:tx>
            <c:strRef>
              <c:f>[Rainfall_Bhitarkanika_Giovanni_SC.xlsx]Sheet3!$F$1</c:f>
              <c:strCache>
                <c:ptCount val="1"/>
                <c:pt idx="0">
                  <c:v>May</c:v>
                </c:pt>
              </c:strCache>
            </c:strRef>
          </c:tx>
          <c:spPr>
            <a:solidFill>
              <a:schemeClr val="accent5"/>
            </a:solidFill>
            <a:ln>
              <a:noFill/>
            </a:ln>
            <a:effectLst/>
          </c:spPr>
          <c:invertIfNegative val="0"/>
          <c:cat>
            <c:numRef>
              <c:f>[Rainfall_Bhitarkanika_Giovanni_SC.xlsx]Sheet3!$A$2:$A$18</c:f>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f>[Rainfall_Bhitarkanika_Giovanni_SC.xlsx]Sheet3!$F$2:$F$18</c:f>
              <c:numCache>
                <c:formatCode>General</c:formatCode>
                <c:ptCount val="17"/>
                <c:pt idx="0">
                  <c:v>125.75772926399998</c:v>
                </c:pt>
                <c:pt idx="1">
                  <c:v>125.74934810400001</c:v>
                </c:pt>
                <c:pt idx="2">
                  <c:v>79.555872383999997</c:v>
                </c:pt>
                <c:pt idx="3">
                  <c:v>38.967934017600001</c:v>
                </c:pt>
                <c:pt idx="4">
                  <c:v>38.667557335200001</c:v>
                </c:pt>
                <c:pt idx="5">
                  <c:v>72.945828415199998</c:v>
                </c:pt>
                <c:pt idx="6">
                  <c:v>105.20616369599999</c:v>
                </c:pt>
                <c:pt idx="7">
                  <c:v>127.26088752</c:v>
                </c:pt>
                <c:pt idx="8">
                  <c:v>115.08390350399999</c:v>
                </c:pt>
                <c:pt idx="9">
                  <c:v>116.09086509600002</c:v>
                </c:pt>
                <c:pt idx="10">
                  <c:v>143.47971924000001</c:v>
                </c:pt>
                <c:pt idx="11">
                  <c:v>183.21726441600001</c:v>
                </c:pt>
                <c:pt idx="12">
                  <c:v>31.7475251712</c:v>
                </c:pt>
                <c:pt idx="13">
                  <c:v>123.530669424</c:v>
                </c:pt>
                <c:pt idx="14">
                  <c:v>214.87467348000001</c:v>
                </c:pt>
                <c:pt idx="15">
                  <c:v>19.743171326399999</c:v>
                </c:pt>
                <c:pt idx="16">
                  <c:v>204.89754271200002</c:v>
                </c:pt>
              </c:numCache>
            </c:numRef>
          </c:val>
          <c:extLst xmlns:c16r2="http://schemas.microsoft.com/office/drawing/2015/06/chart">
            <c:ext xmlns:c16="http://schemas.microsoft.com/office/drawing/2014/chart" uri="{C3380CC4-5D6E-409C-BE32-E72D297353CC}">
              <c16:uniqueId val="{00000004-B172-488E-9310-BA8502662CB7}"/>
            </c:ext>
          </c:extLst>
        </c:ser>
        <c:ser>
          <c:idx val="5"/>
          <c:order val="5"/>
          <c:tx>
            <c:strRef>
              <c:f>[Rainfall_Bhitarkanika_Giovanni_SC.xlsx]Sheet3!$G$1</c:f>
              <c:strCache>
                <c:ptCount val="1"/>
                <c:pt idx="0">
                  <c:v>June</c:v>
                </c:pt>
              </c:strCache>
            </c:strRef>
          </c:tx>
          <c:spPr>
            <a:solidFill>
              <a:schemeClr val="accent6"/>
            </a:solidFill>
            <a:ln>
              <a:noFill/>
            </a:ln>
            <a:effectLst/>
          </c:spPr>
          <c:invertIfNegative val="0"/>
          <c:cat>
            <c:numRef>
              <c:f>[Rainfall_Bhitarkanika_Giovanni_SC.xlsx]Sheet3!$A$2:$A$18</c:f>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f>[Rainfall_Bhitarkanika_Giovanni_SC.xlsx]Sheet3!$G$2:$G$18</c:f>
              <c:numCache>
                <c:formatCode>General</c:formatCode>
                <c:ptCount val="17"/>
                <c:pt idx="0">
                  <c:v>223.28076816000001</c:v>
                </c:pt>
                <c:pt idx="1">
                  <c:v>239.68256256000001</c:v>
                </c:pt>
                <c:pt idx="2">
                  <c:v>194.88068135999998</c:v>
                </c:pt>
                <c:pt idx="3">
                  <c:v>368.37385631999996</c:v>
                </c:pt>
                <c:pt idx="4">
                  <c:v>165.60559296</c:v>
                </c:pt>
                <c:pt idx="5">
                  <c:v>121.15360007999999</c:v>
                </c:pt>
                <c:pt idx="6">
                  <c:v>152.26386695999997</c:v>
                </c:pt>
                <c:pt idx="7">
                  <c:v>228.15108071999998</c:v>
                </c:pt>
                <c:pt idx="8">
                  <c:v>468.45265391999999</c:v>
                </c:pt>
                <c:pt idx="9">
                  <c:v>69.163602624000006</c:v>
                </c:pt>
                <c:pt idx="10">
                  <c:v>124.9728516</c:v>
                </c:pt>
                <c:pt idx="11">
                  <c:v>424.58510375999998</c:v>
                </c:pt>
                <c:pt idx="12">
                  <c:v>143.97306191999999</c:v>
                </c:pt>
                <c:pt idx="13">
                  <c:v>225.73994615999999</c:v>
                </c:pt>
                <c:pt idx="14">
                  <c:v>133.26613416000001</c:v>
                </c:pt>
                <c:pt idx="15">
                  <c:v>145.66520303999999</c:v>
                </c:pt>
                <c:pt idx="16">
                  <c:v>221.61333527999997</c:v>
                </c:pt>
              </c:numCache>
            </c:numRef>
          </c:val>
          <c:extLst xmlns:c16r2="http://schemas.microsoft.com/office/drawing/2015/06/chart">
            <c:ext xmlns:c16="http://schemas.microsoft.com/office/drawing/2014/chart" uri="{C3380CC4-5D6E-409C-BE32-E72D297353CC}">
              <c16:uniqueId val="{00000005-B172-488E-9310-BA8502662CB7}"/>
            </c:ext>
          </c:extLst>
        </c:ser>
        <c:ser>
          <c:idx val="6"/>
          <c:order val="6"/>
          <c:tx>
            <c:strRef>
              <c:f>[Rainfall_Bhitarkanika_Giovanni_SC.xlsx]Sheet3!$H$1</c:f>
              <c:strCache>
                <c:ptCount val="1"/>
                <c:pt idx="0">
                  <c:v>July</c:v>
                </c:pt>
              </c:strCache>
            </c:strRef>
          </c:tx>
          <c:spPr>
            <a:solidFill>
              <a:schemeClr val="accent1">
                <a:lumMod val="60000"/>
              </a:schemeClr>
            </a:solidFill>
            <a:ln>
              <a:noFill/>
            </a:ln>
            <a:effectLst/>
          </c:spPr>
          <c:invertIfNegative val="0"/>
          <c:cat>
            <c:numRef>
              <c:f>[Rainfall_Bhitarkanika_Giovanni_SC.xlsx]Sheet3!$A$2:$A$18</c:f>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f>[Rainfall_Bhitarkanika_Giovanni_SC.xlsx]Sheet3!$H$2:$H$18</c:f>
              <c:numCache>
                <c:formatCode>General</c:formatCode>
                <c:ptCount val="17"/>
                <c:pt idx="0">
                  <c:v>288.48238564799999</c:v>
                </c:pt>
                <c:pt idx="1">
                  <c:v>629.52237093600002</c:v>
                </c:pt>
                <c:pt idx="2">
                  <c:v>197.58327052799999</c:v>
                </c:pt>
                <c:pt idx="3">
                  <c:v>511.72070908799998</c:v>
                </c:pt>
                <c:pt idx="4">
                  <c:v>257.32150655999999</c:v>
                </c:pt>
                <c:pt idx="5">
                  <c:v>439.19017946399998</c:v>
                </c:pt>
                <c:pt idx="6">
                  <c:v>386.74650482400006</c:v>
                </c:pt>
                <c:pt idx="7">
                  <c:v>431.17981046400007</c:v>
                </c:pt>
                <c:pt idx="8">
                  <c:v>235.98917623200001</c:v>
                </c:pt>
                <c:pt idx="9">
                  <c:v>502.87579528800001</c:v>
                </c:pt>
                <c:pt idx="10">
                  <c:v>186.96132909599999</c:v>
                </c:pt>
                <c:pt idx="11">
                  <c:v>234.05026461599999</c:v>
                </c:pt>
                <c:pt idx="12">
                  <c:v>401.82272068800006</c:v>
                </c:pt>
                <c:pt idx="13">
                  <c:v>280.114522416</c:v>
                </c:pt>
                <c:pt idx="14">
                  <c:v>317.53386552000001</c:v>
                </c:pt>
                <c:pt idx="15">
                  <c:v>446.15429771999999</c:v>
                </c:pt>
                <c:pt idx="16">
                  <c:v>354.12267770400001</c:v>
                </c:pt>
              </c:numCache>
            </c:numRef>
          </c:val>
          <c:extLst xmlns:c16r2="http://schemas.microsoft.com/office/drawing/2015/06/chart">
            <c:ext xmlns:c16="http://schemas.microsoft.com/office/drawing/2014/chart" uri="{C3380CC4-5D6E-409C-BE32-E72D297353CC}">
              <c16:uniqueId val="{00000006-B172-488E-9310-BA8502662CB7}"/>
            </c:ext>
          </c:extLst>
        </c:ser>
        <c:ser>
          <c:idx val="7"/>
          <c:order val="7"/>
          <c:tx>
            <c:strRef>
              <c:f>[Rainfall_Bhitarkanika_Giovanni_SC.xlsx]Sheet3!$I$1</c:f>
              <c:strCache>
                <c:ptCount val="1"/>
                <c:pt idx="0">
                  <c:v>August</c:v>
                </c:pt>
              </c:strCache>
            </c:strRef>
          </c:tx>
          <c:spPr>
            <a:solidFill>
              <a:schemeClr val="accent2">
                <a:lumMod val="60000"/>
              </a:schemeClr>
            </a:solidFill>
            <a:ln>
              <a:noFill/>
            </a:ln>
            <a:effectLst/>
          </c:spPr>
          <c:invertIfNegative val="0"/>
          <c:cat>
            <c:numRef>
              <c:f>[Rainfall_Bhitarkanika_Giovanni_SC.xlsx]Sheet3!$A$2:$A$18</c:f>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f>[Rainfall_Bhitarkanika_Giovanni_SC.xlsx]Sheet3!$I$2:$I$18</c:f>
              <c:numCache>
                <c:formatCode>General</c:formatCode>
                <c:ptCount val="17"/>
                <c:pt idx="0">
                  <c:v>184.42736256000001</c:v>
                </c:pt>
                <c:pt idx="1">
                  <c:v>361.33227206399999</c:v>
                </c:pt>
                <c:pt idx="2">
                  <c:v>297.78157840799997</c:v>
                </c:pt>
                <c:pt idx="3">
                  <c:v>229.81020192000003</c:v>
                </c:pt>
                <c:pt idx="4">
                  <c:v>377.69968430400002</c:v>
                </c:pt>
                <c:pt idx="5">
                  <c:v>179.99036083199999</c:v>
                </c:pt>
                <c:pt idx="6">
                  <c:v>412.70736703199992</c:v>
                </c:pt>
                <c:pt idx="7">
                  <c:v>464.12368183200005</c:v>
                </c:pt>
                <c:pt idx="8">
                  <c:v>285.639550488</c:v>
                </c:pt>
                <c:pt idx="9">
                  <c:v>204.78521508000003</c:v>
                </c:pt>
                <c:pt idx="10">
                  <c:v>166.83123804000002</c:v>
                </c:pt>
                <c:pt idx="11">
                  <c:v>252.85771860000003</c:v>
                </c:pt>
                <c:pt idx="12">
                  <c:v>164.11085263200002</c:v>
                </c:pt>
                <c:pt idx="13">
                  <c:v>231.81272776799997</c:v>
                </c:pt>
                <c:pt idx="14">
                  <c:v>443.47416717599998</c:v>
                </c:pt>
                <c:pt idx="15">
                  <c:v>215.81551504800001</c:v>
                </c:pt>
                <c:pt idx="16">
                  <c:v>451.73101072799994</c:v>
                </c:pt>
              </c:numCache>
            </c:numRef>
          </c:val>
          <c:extLst xmlns:c16r2="http://schemas.microsoft.com/office/drawing/2015/06/chart">
            <c:ext xmlns:c16="http://schemas.microsoft.com/office/drawing/2014/chart" uri="{C3380CC4-5D6E-409C-BE32-E72D297353CC}">
              <c16:uniqueId val="{00000007-B172-488E-9310-BA8502662CB7}"/>
            </c:ext>
          </c:extLst>
        </c:ser>
        <c:ser>
          <c:idx val="8"/>
          <c:order val="8"/>
          <c:tx>
            <c:strRef>
              <c:f>[Rainfall_Bhitarkanika_Giovanni_SC.xlsx]Sheet3!$J$1</c:f>
              <c:strCache>
                <c:ptCount val="1"/>
                <c:pt idx="0">
                  <c:v>September</c:v>
                </c:pt>
              </c:strCache>
            </c:strRef>
          </c:tx>
          <c:spPr>
            <a:solidFill>
              <a:schemeClr val="accent3">
                <a:lumMod val="60000"/>
              </a:schemeClr>
            </a:solidFill>
            <a:ln>
              <a:noFill/>
            </a:ln>
            <a:effectLst/>
          </c:spPr>
          <c:invertIfNegative val="0"/>
          <c:cat>
            <c:numRef>
              <c:f>[Rainfall_Bhitarkanika_Giovanni_SC.xlsx]Sheet3!$A$2:$A$18</c:f>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f>[Rainfall_Bhitarkanika_Giovanni_SC.xlsx]Sheet3!$J$2:$J$18</c:f>
              <c:numCache>
                <c:formatCode>General</c:formatCode>
                <c:ptCount val="17"/>
                <c:pt idx="0">
                  <c:v>114.45359255999999</c:v>
                </c:pt>
                <c:pt idx="1">
                  <c:v>117.65595672000001</c:v>
                </c:pt>
                <c:pt idx="2">
                  <c:v>312.41765520000001</c:v>
                </c:pt>
                <c:pt idx="3">
                  <c:v>230.03564328000002</c:v>
                </c:pt>
                <c:pt idx="4">
                  <c:v>138.41506368</c:v>
                </c:pt>
                <c:pt idx="5">
                  <c:v>367.91526312000002</c:v>
                </c:pt>
                <c:pt idx="6">
                  <c:v>274.80593951999998</c:v>
                </c:pt>
                <c:pt idx="7">
                  <c:v>533.02625639999997</c:v>
                </c:pt>
                <c:pt idx="8">
                  <c:v>437.97349007999992</c:v>
                </c:pt>
                <c:pt idx="9">
                  <c:v>381.53080008000001</c:v>
                </c:pt>
                <c:pt idx="10">
                  <c:v>222.44842512</c:v>
                </c:pt>
                <c:pt idx="11">
                  <c:v>316.33865856</c:v>
                </c:pt>
                <c:pt idx="12">
                  <c:v>162.39717720000002</c:v>
                </c:pt>
                <c:pt idx="13">
                  <c:v>288.44754696000001</c:v>
                </c:pt>
                <c:pt idx="14">
                  <c:v>255.73395240000002</c:v>
                </c:pt>
                <c:pt idx="15">
                  <c:v>77.373077039999998</c:v>
                </c:pt>
                <c:pt idx="16">
                  <c:v>296.38838736000002</c:v>
                </c:pt>
              </c:numCache>
            </c:numRef>
          </c:val>
          <c:extLst xmlns:c16r2="http://schemas.microsoft.com/office/drawing/2015/06/chart">
            <c:ext xmlns:c16="http://schemas.microsoft.com/office/drawing/2014/chart" uri="{C3380CC4-5D6E-409C-BE32-E72D297353CC}">
              <c16:uniqueId val="{00000008-B172-488E-9310-BA8502662CB7}"/>
            </c:ext>
          </c:extLst>
        </c:ser>
        <c:ser>
          <c:idx val="9"/>
          <c:order val="9"/>
          <c:tx>
            <c:strRef>
              <c:f>[Rainfall_Bhitarkanika_Giovanni_SC.xlsx]Sheet3!$K$1</c:f>
              <c:strCache>
                <c:ptCount val="1"/>
                <c:pt idx="0">
                  <c:v>October</c:v>
                </c:pt>
              </c:strCache>
            </c:strRef>
          </c:tx>
          <c:spPr>
            <a:solidFill>
              <a:schemeClr val="accent4">
                <a:lumMod val="60000"/>
              </a:schemeClr>
            </a:solidFill>
            <a:ln>
              <a:noFill/>
            </a:ln>
            <a:effectLst/>
          </c:spPr>
          <c:invertIfNegative val="0"/>
          <c:cat>
            <c:numRef>
              <c:f>[Rainfall_Bhitarkanika_Giovanni_SC.xlsx]Sheet3!$A$2:$A$18</c:f>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f>[Rainfall_Bhitarkanika_Giovanni_SC.xlsx]Sheet3!$K$2:$K$18</c:f>
              <c:numCache>
                <c:formatCode>General</c:formatCode>
                <c:ptCount val="17"/>
                <c:pt idx="0">
                  <c:v>39.075478250400003</c:v>
                </c:pt>
                <c:pt idx="1">
                  <c:v>118.196272752</c:v>
                </c:pt>
                <c:pt idx="2">
                  <c:v>67.3798803432</c:v>
                </c:pt>
                <c:pt idx="3">
                  <c:v>623.43080248800004</c:v>
                </c:pt>
                <c:pt idx="4">
                  <c:v>238.72604719200001</c:v>
                </c:pt>
                <c:pt idx="5">
                  <c:v>400.96227873599997</c:v>
                </c:pt>
                <c:pt idx="6">
                  <c:v>50.5774295784</c:v>
                </c:pt>
                <c:pt idx="7">
                  <c:v>67.610257041599993</c:v>
                </c:pt>
                <c:pt idx="8">
                  <c:v>47.311423809600008</c:v>
                </c:pt>
                <c:pt idx="9">
                  <c:v>91.402429631999993</c:v>
                </c:pt>
                <c:pt idx="10">
                  <c:v>196.656708552</c:v>
                </c:pt>
                <c:pt idx="11">
                  <c:v>43.1726861016</c:v>
                </c:pt>
                <c:pt idx="12">
                  <c:v>72.547375346399988</c:v>
                </c:pt>
                <c:pt idx="13">
                  <c:v>601.65042419999997</c:v>
                </c:pt>
                <c:pt idx="14">
                  <c:v>111.33144575999999</c:v>
                </c:pt>
                <c:pt idx="15">
                  <c:v>58.182050961599998</c:v>
                </c:pt>
                <c:pt idx="16">
                  <c:v>87.030715391999991</c:v>
                </c:pt>
              </c:numCache>
            </c:numRef>
          </c:val>
          <c:extLst xmlns:c16r2="http://schemas.microsoft.com/office/drawing/2015/06/chart">
            <c:ext xmlns:c16="http://schemas.microsoft.com/office/drawing/2014/chart" uri="{C3380CC4-5D6E-409C-BE32-E72D297353CC}">
              <c16:uniqueId val="{00000009-B172-488E-9310-BA8502662CB7}"/>
            </c:ext>
          </c:extLst>
        </c:ser>
        <c:ser>
          <c:idx val="10"/>
          <c:order val="10"/>
          <c:tx>
            <c:strRef>
              <c:f>[Rainfall_Bhitarkanika_Giovanni_SC.xlsx]Sheet3!$L$1</c:f>
              <c:strCache>
                <c:ptCount val="1"/>
                <c:pt idx="0">
                  <c:v>November</c:v>
                </c:pt>
              </c:strCache>
            </c:strRef>
          </c:tx>
          <c:spPr>
            <a:solidFill>
              <a:schemeClr val="accent5">
                <a:lumMod val="60000"/>
              </a:schemeClr>
            </a:solidFill>
            <a:ln>
              <a:noFill/>
            </a:ln>
            <a:effectLst/>
          </c:spPr>
          <c:invertIfNegative val="0"/>
          <c:cat>
            <c:numRef>
              <c:f>[Rainfall_Bhitarkanika_Giovanni_SC.xlsx]Sheet3!$A$2:$A$18</c:f>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f>[Rainfall_Bhitarkanika_Giovanni_SC.xlsx]Sheet3!$L$2:$L$18</c:f>
              <c:numCache>
                <c:formatCode>General</c:formatCode>
                <c:ptCount val="17"/>
                <c:pt idx="0">
                  <c:v>17.421886296</c:v>
                </c:pt>
                <c:pt idx="1">
                  <c:v>68.745961223999998</c:v>
                </c:pt>
                <c:pt idx="2">
                  <c:v>112.04224343999999</c:v>
                </c:pt>
                <c:pt idx="3">
                  <c:v>21.734907911999997</c:v>
                </c:pt>
                <c:pt idx="4">
                  <c:v>5.7258624600000001</c:v>
                </c:pt>
                <c:pt idx="5">
                  <c:v>6.8674200047999996</c:v>
                </c:pt>
                <c:pt idx="6">
                  <c:v>36.318958128000006</c:v>
                </c:pt>
                <c:pt idx="7">
                  <c:v>12.40493508</c:v>
                </c:pt>
                <c:pt idx="8">
                  <c:v>10.784020464000001</c:v>
                </c:pt>
                <c:pt idx="9">
                  <c:v>26.866950120000002</c:v>
                </c:pt>
                <c:pt idx="10">
                  <c:v>27.142823304</c:v>
                </c:pt>
                <c:pt idx="11">
                  <c:v>4.3220435471999998</c:v>
                </c:pt>
                <c:pt idx="12">
                  <c:v>184.43487168000001</c:v>
                </c:pt>
                <c:pt idx="13">
                  <c:v>4.5684118223999999</c:v>
                </c:pt>
                <c:pt idx="14">
                  <c:v>6.14436552</c:v>
                </c:pt>
                <c:pt idx="15">
                  <c:v>29.273945688000001</c:v>
                </c:pt>
                <c:pt idx="16">
                  <c:v>88.683148079999995</c:v>
                </c:pt>
              </c:numCache>
            </c:numRef>
          </c:val>
          <c:extLst xmlns:c16r2="http://schemas.microsoft.com/office/drawing/2015/06/chart">
            <c:ext xmlns:c16="http://schemas.microsoft.com/office/drawing/2014/chart" uri="{C3380CC4-5D6E-409C-BE32-E72D297353CC}">
              <c16:uniqueId val="{0000000A-B172-488E-9310-BA8502662CB7}"/>
            </c:ext>
          </c:extLst>
        </c:ser>
        <c:ser>
          <c:idx val="11"/>
          <c:order val="11"/>
          <c:tx>
            <c:strRef>
              <c:f>[Rainfall_Bhitarkanika_Giovanni_SC.xlsx]Sheet3!$M$1</c:f>
              <c:strCache>
                <c:ptCount val="1"/>
                <c:pt idx="0">
                  <c:v>December</c:v>
                </c:pt>
              </c:strCache>
            </c:strRef>
          </c:tx>
          <c:spPr>
            <a:solidFill>
              <a:schemeClr val="accent6">
                <a:lumMod val="60000"/>
              </a:schemeClr>
            </a:solidFill>
            <a:ln>
              <a:noFill/>
            </a:ln>
            <a:effectLst/>
          </c:spPr>
          <c:invertIfNegative val="0"/>
          <c:cat>
            <c:numRef>
              <c:f>[Rainfall_Bhitarkanika_Giovanni_SC.xlsx]Sheet3!$A$2:$A$18</c:f>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f>[Rainfall_Bhitarkanika_Giovanni_SC.xlsx]Sheet3!$M$2:$M$18</c:f>
              <c:numCache>
                <c:formatCode>General</c:formatCode>
                <c:ptCount val="17"/>
                <c:pt idx="0">
                  <c:v>0</c:v>
                </c:pt>
                <c:pt idx="1">
                  <c:v>0.274990816872</c:v>
                </c:pt>
                <c:pt idx="2">
                  <c:v>0</c:v>
                </c:pt>
                <c:pt idx="3">
                  <c:v>21.173427700800001</c:v>
                </c:pt>
                <c:pt idx="4">
                  <c:v>0</c:v>
                </c:pt>
                <c:pt idx="5">
                  <c:v>0.30100013728800001</c:v>
                </c:pt>
                <c:pt idx="6">
                  <c:v>0</c:v>
                </c:pt>
                <c:pt idx="7">
                  <c:v>1.4663201896799998E-2</c:v>
                </c:pt>
                <c:pt idx="8">
                  <c:v>0</c:v>
                </c:pt>
                <c:pt idx="9">
                  <c:v>0</c:v>
                </c:pt>
                <c:pt idx="10">
                  <c:v>43.077727744800001</c:v>
                </c:pt>
                <c:pt idx="11">
                  <c:v>0.86527997568000004</c:v>
                </c:pt>
                <c:pt idx="12">
                  <c:v>6.37317019368</c:v>
                </c:pt>
                <c:pt idx="13">
                  <c:v>0</c:v>
                </c:pt>
                <c:pt idx="14">
                  <c:v>1.98389933184</c:v>
                </c:pt>
                <c:pt idx="15">
                  <c:v>12.913859620799998</c:v>
                </c:pt>
                <c:pt idx="16">
                  <c:v>0</c:v>
                </c:pt>
              </c:numCache>
            </c:numRef>
          </c:val>
          <c:extLst xmlns:c16r2="http://schemas.microsoft.com/office/drawing/2015/06/chart">
            <c:ext xmlns:c16="http://schemas.microsoft.com/office/drawing/2014/chart" uri="{C3380CC4-5D6E-409C-BE32-E72D297353CC}">
              <c16:uniqueId val="{0000000B-B172-488E-9310-BA8502662CB7}"/>
            </c:ext>
          </c:extLst>
        </c:ser>
        <c:dLbls>
          <c:showLegendKey val="0"/>
          <c:showVal val="0"/>
          <c:showCatName val="0"/>
          <c:showSerName val="0"/>
          <c:showPercent val="0"/>
          <c:showBubbleSize val="0"/>
        </c:dLbls>
        <c:gapWidth val="219"/>
        <c:overlap val="-27"/>
        <c:axId val="513760848"/>
        <c:axId val="513762808"/>
      </c:barChart>
      <c:lineChart>
        <c:grouping val="standard"/>
        <c:varyColors val="0"/>
        <c:ser>
          <c:idx val="12"/>
          <c:order val="12"/>
          <c:tx>
            <c:strRef>
              <c:f>[Rainfall_Bhitarkanika_Giovanni_SC.xlsx]Sheet3!$N$1</c:f>
              <c:strCache>
                <c:ptCount val="1"/>
                <c:pt idx="0">
                  <c:v>avg</c:v>
                </c:pt>
              </c:strCache>
            </c:strRef>
          </c:tx>
          <c:spPr>
            <a:ln w="28575" cap="rnd">
              <a:solidFill>
                <a:schemeClr val="accent1">
                  <a:lumMod val="80000"/>
                  <a:lumOff val="20000"/>
                </a:schemeClr>
              </a:solidFill>
              <a:round/>
            </a:ln>
            <a:effectLst/>
          </c:spPr>
          <c:marker>
            <c:symbol val="none"/>
          </c:marker>
          <c:cat>
            <c:numRef>
              <c:f>[Rainfall_Bhitarkanika_Giovanni_SC.xlsx]Sheet3!$A$2:$A$18</c:f>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f>[Rainfall_Bhitarkanika_Giovanni_SC.xlsx]Sheet3!$N$2:$N$18</c:f>
              <c:numCache>
                <c:formatCode>General</c:formatCode>
                <c:ptCount val="17"/>
                <c:pt idx="0">
                  <c:v>87.887047977612568</c:v>
                </c:pt>
                <c:pt idx="1">
                  <c:v>143.07908406416601</c:v>
                </c:pt>
                <c:pt idx="2">
                  <c:v>110.1266435612</c:v>
                </c:pt>
                <c:pt idx="3">
                  <c:v>173.69550320099998</c:v>
                </c:pt>
                <c:pt idx="4">
                  <c:v>108.650859964956</c:v>
                </c:pt>
                <c:pt idx="5">
                  <c:v>141.19227167223141</c:v>
                </c:pt>
                <c:pt idx="6">
                  <c:v>121.08502353135999</c:v>
                </c:pt>
                <c:pt idx="7">
                  <c:v>168.03033036197141</c:v>
                </c:pt>
                <c:pt idx="8">
                  <c:v>143.81616614343997</c:v>
                </c:pt>
                <c:pt idx="9">
                  <c:v>116.62041959871999</c:v>
                </c:pt>
                <c:pt idx="10">
                  <c:v>93.974401801300019</c:v>
                </c:pt>
                <c:pt idx="11">
                  <c:v>126.17654967468</c:v>
                </c:pt>
                <c:pt idx="12">
                  <c:v>109.146374270994</c:v>
                </c:pt>
                <c:pt idx="13">
                  <c:v>155.33576376583861</c:v>
                </c:pt>
                <c:pt idx="14">
                  <c:v>129.0382195316256</c:v>
                </c:pt>
                <c:pt idx="15">
                  <c:v>97.30724171899999</c:v>
                </c:pt>
                <c:pt idx="16">
                  <c:v>145.03899132155999</c:v>
                </c:pt>
              </c:numCache>
            </c:numRef>
          </c:val>
          <c:smooth val="0"/>
          <c:extLst xmlns:c16r2="http://schemas.microsoft.com/office/drawing/2015/06/chart">
            <c:ext xmlns:c16="http://schemas.microsoft.com/office/drawing/2014/chart" uri="{C3380CC4-5D6E-409C-BE32-E72D297353CC}">
              <c16:uniqueId val="{0000000C-B172-488E-9310-BA8502662CB7}"/>
            </c:ext>
          </c:extLst>
        </c:ser>
        <c:dLbls>
          <c:showLegendKey val="0"/>
          <c:showVal val="0"/>
          <c:showCatName val="0"/>
          <c:showSerName val="0"/>
          <c:showPercent val="0"/>
          <c:showBubbleSize val="0"/>
        </c:dLbls>
        <c:marker val="1"/>
        <c:smooth val="0"/>
        <c:axId val="513760848"/>
        <c:axId val="513762808"/>
      </c:lineChart>
      <c:catAx>
        <c:axId val="51376084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513762808"/>
        <c:crosses val="autoZero"/>
        <c:auto val="1"/>
        <c:lblAlgn val="ctr"/>
        <c:lblOffset val="100"/>
        <c:noMultiLvlLbl val="0"/>
      </c:catAx>
      <c:valAx>
        <c:axId val="513762808"/>
        <c:scaling>
          <c:orientation val="minMax"/>
          <c:max val="700"/>
          <c:min val="0"/>
        </c:scaling>
        <c:delete val="0"/>
        <c:axPos val="l"/>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513760848"/>
        <c:crosses val="autoZero"/>
        <c:crossBetween val="between"/>
      </c:valAx>
      <c:spPr>
        <a:noFill/>
        <a:ln>
          <a:noFill/>
        </a:ln>
        <a:effectLst/>
      </c:spPr>
    </c:plotArea>
    <c:plotVisOnly val="1"/>
    <c:dispBlanksAs val="gap"/>
    <c:showDLblsOverMax val="0"/>
  </c:chart>
  <c:spPr>
    <a:noFill/>
    <a:ln>
      <a:noFill/>
    </a:ln>
    <a:effectLst/>
  </c:spPr>
  <c:txPr>
    <a:bodyPr/>
    <a:lstStyle/>
    <a:p>
      <a:pPr>
        <a:defRPr sz="1200" b="1" i="0" baseline="0"/>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0" baseline="0">
                <a:solidFill>
                  <a:schemeClr val="tx1">
                    <a:lumMod val="65000"/>
                    <a:lumOff val="35000"/>
                  </a:schemeClr>
                </a:solidFill>
                <a:latin typeface="+mn-lt"/>
                <a:ea typeface="+mn-ea"/>
                <a:cs typeface="+mn-cs"/>
              </a:defRPr>
            </a:pPr>
            <a:r>
              <a:rPr lang="en-US" dirty="0"/>
              <a:t>Surface Runoff (kg/m</a:t>
            </a:r>
            <a:r>
              <a:rPr lang="en-US" baseline="30000" dirty="0"/>
              <a:t>2</a:t>
            </a:r>
            <a:r>
              <a:rPr lang="en-US" dirty="0"/>
              <a:t>)</a:t>
            </a:r>
          </a:p>
        </c:rich>
      </c:tx>
      <c:layout>
        <c:manualLayout>
          <c:xMode val="edge"/>
          <c:yMode val="edge"/>
          <c:x val="0.36775973199400291"/>
          <c:y val="0.12924470849238967"/>
        </c:manualLayout>
      </c:layout>
      <c:overlay val="0"/>
      <c:spPr>
        <a:noFill/>
        <a:ln>
          <a:noFill/>
        </a:ln>
        <a:effectLst/>
      </c:spPr>
      <c:txPr>
        <a:bodyPr rot="0" spcFirstLastPara="1" vertOverflow="ellipsis" vert="horz" wrap="square" anchor="ctr" anchorCtr="1"/>
        <a:lstStyle/>
        <a:p>
          <a:pPr>
            <a:defRPr sz="144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[Surface_Runoff_Bhitarkanika_Giovanni_SC.xlsx]Graphing!$B$1</c:f>
              <c:strCache>
                <c:ptCount val="1"/>
                <c:pt idx="0">
                  <c:v>January</c:v>
                </c:pt>
              </c:strCache>
            </c:strRef>
          </c:tx>
          <c:spPr>
            <a:solidFill>
              <a:schemeClr val="accent1"/>
            </a:solidFill>
            <a:ln>
              <a:noFill/>
            </a:ln>
            <a:effectLst/>
          </c:spPr>
          <c:invertIfNegative val="0"/>
          <c:cat>
            <c:numRef>
              <c:f>[Surface_Runoff_Bhitarkanika_Giovanni_SC.xlsx]Graphing!$A$2:$A$18</c:f>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f>[Surface_Runoff_Bhitarkanika_Giovanni_SC.xlsx]Graphing!$B$2:$B$18</c:f>
              <c:numCache>
                <c:formatCode>General</c:formatCode>
                <c:ptCount val="17"/>
                <c:pt idx="0">
                  <c:v>1.1549999964000001E-3</c:v>
                </c:pt>
                <c:pt idx="1">
                  <c:v>3.1499999644800001E-4</c:v>
                </c:pt>
                <c:pt idx="2">
                  <c:v>0.64279499762400005</c:v>
                </c:pt>
                <c:pt idx="3">
                  <c:v>3.4709999846399997E-2</c:v>
                </c:pt>
                <c:pt idx="4">
                  <c:v>0.83344501920000003</c:v>
                </c:pt>
                <c:pt idx="5">
                  <c:v>0.25606501034399998</c:v>
                </c:pt>
                <c:pt idx="6">
                  <c:v>8.3174999375999994E-2</c:v>
                </c:pt>
                <c:pt idx="7">
                  <c:v>1.5840000535199999E-2</c:v>
                </c:pt>
                <c:pt idx="8">
                  <c:v>1.5465300187199997</c:v>
                </c:pt>
                <c:pt idx="9">
                  <c:v>1.04999991624E-4</c:v>
                </c:pt>
                <c:pt idx="10">
                  <c:v>3.02099997696E-2</c:v>
                </c:pt>
                <c:pt idx="11">
                  <c:v>1.5299999606400001E-2</c:v>
                </c:pt>
                <c:pt idx="12">
                  <c:v>0.82973997359999996</c:v>
                </c:pt>
                <c:pt idx="13">
                  <c:v>3.0225000074400002E-2</c:v>
                </c:pt>
                <c:pt idx="14">
                  <c:v>2.53500009336E-2</c:v>
                </c:pt>
                <c:pt idx="15">
                  <c:v>0.61972501883999997</c:v>
                </c:pt>
                <c:pt idx="16">
                  <c:v>2.9100000055199998E-2</c:v>
                </c:pt>
              </c:numCache>
            </c:numRef>
          </c:val>
          <c:extLst xmlns:c16r2="http://schemas.microsoft.com/office/drawing/2015/06/chart">
            <c:ext xmlns:c16="http://schemas.microsoft.com/office/drawing/2014/chart" uri="{C3380CC4-5D6E-409C-BE32-E72D297353CC}">
              <c16:uniqueId val="{00000000-8109-4E67-A1F4-A1628CD87DD0}"/>
            </c:ext>
          </c:extLst>
        </c:ser>
        <c:ser>
          <c:idx val="1"/>
          <c:order val="1"/>
          <c:tx>
            <c:strRef>
              <c:f>[Surface_Runoff_Bhitarkanika_Giovanni_SC.xlsx]Graphing!$C$1</c:f>
              <c:strCache>
                <c:ptCount val="1"/>
                <c:pt idx="0">
                  <c:v>February</c:v>
                </c:pt>
              </c:strCache>
            </c:strRef>
          </c:tx>
          <c:spPr>
            <a:solidFill>
              <a:schemeClr val="accent2"/>
            </a:solidFill>
            <a:ln>
              <a:noFill/>
            </a:ln>
            <a:effectLst/>
          </c:spPr>
          <c:invertIfNegative val="0"/>
          <c:cat>
            <c:numRef>
              <c:f>[Surface_Runoff_Bhitarkanika_Giovanni_SC.xlsx]Graphing!$A$2:$A$18</c:f>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f>[Surface_Runoff_Bhitarkanika_Giovanni_SC.xlsx]Graphing!$C$2:$C$18</c:f>
              <c:numCache>
                <c:formatCode>General</c:formatCode>
                <c:ptCount val="17"/>
                <c:pt idx="0">
                  <c:v>0.94401005783999992</c:v>
                </c:pt>
                <c:pt idx="1">
                  <c:v>0.15046499664000001</c:v>
                </c:pt>
                <c:pt idx="2">
                  <c:v>5.62649974656E-2</c:v>
                </c:pt>
                <c:pt idx="3">
                  <c:v>1.6591948732800001</c:v>
                </c:pt>
                <c:pt idx="4">
                  <c:v>0.12405000096000002</c:v>
                </c:pt>
                <c:pt idx="5">
                  <c:v>8.7000001536000002E-3</c:v>
                </c:pt>
                <c:pt idx="6">
                  <c:v>2.2679999126400004E-2</c:v>
                </c:pt>
                <c:pt idx="7">
                  <c:v>4.8277798867200001</c:v>
                </c:pt>
                <c:pt idx="8">
                  <c:v>0.25573499385599996</c:v>
                </c:pt>
                <c:pt idx="9">
                  <c:v>3.7425001017599997E-2</c:v>
                </c:pt>
                <c:pt idx="10">
                  <c:v>9.6000000096000005E-3</c:v>
                </c:pt>
                <c:pt idx="11">
                  <c:v>1.1437049904000001</c:v>
                </c:pt>
                <c:pt idx="12">
                  <c:v>4.9530003825599994E-2</c:v>
                </c:pt>
                <c:pt idx="13">
                  <c:v>5.2455001267199999E-2</c:v>
                </c:pt>
                <c:pt idx="14">
                  <c:v>0.60210000009600007</c:v>
                </c:pt>
                <c:pt idx="15">
                  <c:v>0.41788501305600001</c:v>
                </c:pt>
                <c:pt idx="16">
                  <c:v>0.27064498286400002</c:v>
                </c:pt>
              </c:numCache>
            </c:numRef>
          </c:val>
          <c:extLst xmlns:c16r2="http://schemas.microsoft.com/office/drawing/2015/06/chart">
            <c:ext xmlns:c16="http://schemas.microsoft.com/office/drawing/2014/chart" uri="{C3380CC4-5D6E-409C-BE32-E72D297353CC}">
              <c16:uniqueId val="{00000001-8109-4E67-A1F4-A1628CD87DD0}"/>
            </c:ext>
          </c:extLst>
        </c:ser>
        <c:ser>
          <c:idx val="2"/>
          <c:order val="2"/>
          <c:tx>
            <c:strRef>
              <c:f>[Surface_Runoff_Bhitarkanika_Giovanni_SC.xlsx]Graphing!$D$1</c:f>
              <c:strCache>
                <c:ptCount val="1"/>
                <c:pt idx="0">
                  <c:v>March</c:v>
                </c:pt>
              </c:strCache>
            </c:strRef>
          </c:tx>
          <c:spPr>
            <a:solidFill>
              <a:schemeClr val="accent3"/>
            </a:solidFill>
            <a:ln>
              <a:noFill/>
            </a:ln>
            <a:effectLst/>
          </c:spPr>
          <c:invertIfNegative val="0"/>
          <c:cat>
            <c:numRef>
              <c:f>[Surface_Runoff_Bhitarkanika_Giovanni_SC.xlsx]Graphing!$A$2:$A$18</c:f>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f>[Surface_Runoff_Bhitarkanika_Giovanni_SC.xlsx]Graphing!$D$2:$D$18</c:f>
              <c:numCache>
                <c:formatCode>General</c:formatCode>
                <c:ptCount val="17"/>
                <c:pt idx="0">
                  <c:v>3.5520001872000002E-2</c:v>
                </c:pt>
                <c:pt idx="1">
                  <c:v>0.68469000813600001</c:v>
                </c:pt>
                <c:pt idx="2">
                  <c:v>0.21254998968</c:v>
                </c:pt>
                <c:pt idx="3">
                  <c:v>0.93975000095999994</c:v>
                </c:pt>
                <c:pt idx="4">
                  <c:v>6.1470003539999991E-2</c:v>
                </c:pt>
                <c:pt idx="5">
                  <c:v>2.3244900549600001</c:v>
                </c:pt>
                <c:pt idx="6">
                  <c:v>0.35845500011999998</c:v>
                </c:pt>
                <c:pt idx="7">
                  <c:v>6.2639999042400002E-2</c:v>
                </c:pt>
                <c:pt idx="8">
                  <c:v>9.8295003360000008E-2</c:v>
                </c:pt>
                <c:pt idx="9">
                  <c:v>0.21864000912000001</c:v>
                </c:pt>
                <c:pt idx="10">
                  <c:v>0.13300500052800002</c:v>
                </c:pt>
                <c:pt idx="11">
                  <c:v>0.29311501994400002</c:v>
                </c:pt>
                <c:pt idx="12">
                  <c:v>3.0300001524000003E-3</c:v>
                </c:pt>
                <c:pt idx="13">
                  <c:v>5.6535000576E-2</c:v>
                </c:pt>
                <c:pt idx="14">
                  <c:v>1.5031349985600002</c:v>
                </c:pt>
                <c:pt idx="15">
                  <c:v>0.37388999956799995</c:v>
                </c:pt>
                <c:pt idx="16">
                  <c:v>0.48064498228800007</c:v>
                </c:pt>
              </c:numCache>
            </c:numRef>
          </c:val>
          <c:extLst xmlns:c16r2="http://schemas.microsoft.com/office/drawing/2015/06/chart">
            <c:ext xmlns:c16="http://schemas.microsoft.com/office/drawing/2014/chart" uri="{C3380CC4-5D6E-409C-BE32-E72D297353CC}">
              <c16:uniqueId val="{00000002-8109-4E67-A1F4-A1628CD87DD0}"/>
            </c:ext>
          </c:extLst>
        </c:ser>
        <c:ser>
          <c:idx val="3"/>
          <c:order val="3"/>
          <c:tx>
            <c:strRef>
              <c:f>[Surface_Runoff_Bhitarkanika_Giovanni_SC.xlsx]Graphing!$E$1</c:f>
              <c:strCache>
                <c:ptCount val="1"/>
                <c:pt idx="0">
                  <c:v>April</c:v>
                </c:pt>
              </c:strCache>
            </c:strRef>
          </c:tx>
          <c:spPr>
            <a:solidFill>
              <a:schemeClr val="accent4"/>
            </a:solidFill>
            <a:ln>
              <a:noFill/>
            </a:ln>
            <a:effectLst/>
          </c:spPr>
          <c:invertIfNegative val="0"/>
          <c:cat>
            <c:numRef>
              <c:f>[Surface_Runoff_Bhitarkanika_Giovanni_SC.xlsx]Graphing!$A$2:$A$18</c:f>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f>[Surface_Runoff_Bhitarkanika_Giovanni_SC.xlsx]Graphing!$E$2:$E$18</c:f>
              <c:numCache>
                <c:formatCode>General</c:formatCode>
                <c:ptCount val="17"/>
                <c:pt idx="0">
                  <c:v>1.1309849496</c:v>
                </c:pt>
                <c:pt idx="1">
                  <c:v>0.53989497936000008</c:v>
                </c:pt>
                <c:pt idx="2">
                  <c:v>0.68607000647999994</c:v>
                </c:pt>
                <c:pt idx="3">
                  <c:v>0.18838499183999999</c:v>
                </c:pt>
                <c:pt idx="4">
                  <c:v>3.5610599448000002</c:v>
                </c:pt>
                <c:pt idx="5">
                  <c:v>1.8033150024</c:v>
                </c:pt>
                <c:pt idx="6">
                  <c:v>0.58873498848000005</c:v>
                </c:pt>
                <c:pt idx="7">
                  <c:v>2.1356998776</c:v>
                </c:pt>
                <c:pt idx="8">
                  <c:v>2.0557350072</c:v>
                </c:pt>
                <c:pt idx="9">
                  <c:v>0.52516499975999997</c:v>
                </c:pt>
                <c:pt idx="10">
                  <c:v>0.35701501176</c:v>
                </c:pt>
                <c:pt idx="11">
                  <c:v>1.0258949952</c:v>
                </c:pt>
                <c:pt idx="12">
                  <c:v>8.156519856000001</c:v>
                </c:pt>
                <c:pt idx="13">
                  <c:v>1.9998300599999999</c:v>
                </c:pt>
                <c:pt idx="14">
                  <c:v>6.3720003240000003E-2</c:v>
                </c:pt>
                <c:pt idx="15">
                  <c:v>10.607594832</c:v>
                </c:pt>
                <c:pt idx="16">
                  <c:v>5.9999999832000006E-4</c:v>
                </c:pt>
              </c:numCache>
            </c:numRef>
          </c:val>
          <c:extLst xmlns:c16r2="http://schemas.microsoft.com/office/drawing/2015/06/chart">
            <c:ext xmlns:c16="http://schemas.microsoft.com/office/drawing/2014/chart" uri="{C3380CC4-5D6E-409C-BE32-E72D297353CC}">
              <c16:uniqueId val="{00000003-8109-4E67-A1F4-A1628CD87DD0}"/>
            </c:ext>
          </c:extLst>
        </c:ser>
        <c:ser>
          <c:idx val="4"/>
          <c:order val="4"/>
          <c:tx>
            <c:strRef>
              <c:f>[Surface_Runoff_Bhitarkanika_Giovanni_SC.xlsx]Graphing!$F$1</c:f>
              <c:strCache>
                <c:ptCount val="1"/>
                <c:pt idx="0">
                  <c:v>May</c:v>
                </c:pt>
              </c:strCache>
            </c:strRef>
          </c:tx>
          <c:spPr>
            <a:solidFill>
              <a:schemeClr val="accent5"/>
            </a:solidFill>
            <a:ln>
              <a:noFill/>
            </a:ln>
            <a:effectLst/>
          </c:spPr>
          <c:invertIfNegative val="0"/>
          <c:cat>
            <c:numRef>
              <c:f>[Surface_Runoff_Bhitarkanika_Giovanni_SC.xlsx]Graphing!$A$2:$A$18</c:f>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f>[Surface_Runoff_Bhitarkanika_Giovanni_SC.xlsx]Graphing!$F$2:$F$18</c:f>
              <c:numCache>
                <c:formatCode>General</c:formatCode>
                <c:ptCount val="17"/>
                <c:pt idx="0">
                  <c:v>16.559054364000001</c:v>
                </c:pt>
                <c:pt idx="1">
                  <c:v>9.0529951248000007</c:v>
                </c:pt>
                <c:pt idx="2">
                  <c:v>7.6621351872000005</c:v>
                </c:pt>
                <c:pt idx="3">
                  <c:v>2.9942848416000003</c:v>
                </c:pt>
                <c:pt idx="4">
                  <c:v>2.0008649126400004</c:v>
                </c:pt>
                <c:pt idx="5">
                  <c:v>4.5854099822399998</c:v>
                </c:pt>
                <c:pt idx="6">
                  <c:v>19.672080712800003</c:v>
                </c:pt>
                <c:pt idx="7">
                  <c:v>8.5110298872000012</c:v>
                </c:pt>
                <c:pt idx="8">
                  <c:v>2.4400950292799997</c:v>
                </c:pt>
                <c:pt idx="9">
                  <c:v>10.6944597072</c:v>
                </c:pt>
                <c:pt idx="10">
                  <c:v>19.857300926400001</c:v>
                </c:pt>
                <c:pt idx="11">
                  <c:v>24.733709798399996</c:v>
                </c:pt>
                <c:pt idx="12">
                  <c:v>2.74168495248</c:v>
                </c:pt>
                <c:pt idx="13">
                  <c:v>18.5399393352</c:v>
                </c:pt>
                <c:pt idx="14">
                  <c:v>22.5741303864</c:v>
                </c:pt>
                <c:pt idx="15">
                  <c:v>3.0973650446400001</c:v>
                </c:pt>
                <c:pt idx="16">
                  <c:v>21.693344052</c:v>
                </c:pt>
              </c:numCache>
            </c:numRef>
          </c:val>
          <c:extLst xmlns:c16r2="http://schemas.microsoft.com/office/drawing/2015/06/chart">
            <c:ext xmlns:c16="http://schemas.microsoft.com/office/drawing/2014/chart" uri="{C3380CC4-5D6E-409C-BE32-E72D297353CC}">
              <c16:uniqueId val="{00000004-8109-4E67-A1F4-A1628CD87DD0}"/>
            </c:ext>
          </c:extLst>
        </c:ser>
        <c:ser>
          <c:idx val="5"/>
          <c:order val="5"/>
          <c:tx>
            <c:strRef>
              <c:f>[Surface_Runoff_Bhitarkanika_Giovanni_SC.xlsx]Graphing!$G$1</c:f>
              <c:strCache>
                <c:ptCount val="1"/>
                <c:pt idx="0">
                  <c:v>June</c:v>
                </c:pt>
              </c:strCache>
            </c:strRef>
          </c:tx>
          <c:spPr>
            <a:solidFill>
              <a:schemeClr val="accent6"/>
            </a:solidFill>
            <a:ln>
              <a:noFill/>
            </a:ln>
            <a:effectLst/>
          </c:spPr>
          <c:invertIfNegative val="0"/>
          <c:cat>
            <c:numRef>
              <c:f>[Surface_Runoff_Bhitarkanika_Giovanni_SC.xlsx]Graphing!$A$2:$A$18</c:f>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f>[Surface_Runoff_Bhitarkanika_Giovanni_SC.xlsx]Graphing!$G$2:$G$18</c:f>
              <c:numCache>
                <c:formatCode>General</c:formatCode>
                <c:ptCount val="17"/>
                <c:pt idx="0">
                  <c:v>26.817643080000003</c:v>
                </c:pt>
                <c:pt idx="1">
                  <c:v>65.279248920000001</c:v>
                </c:pt>
                <c:pt idx="2">
                  <c:v>34.937129591999998</c:v>
                </c:pt>
                <c:pt idx="3">
                  <c:v>26.314154855999998</c:v>
                </c:pt>
                <c:pt idx="4">
                  <c:v>28.675019159999998</c:v>
                </c:pt>
                <c:pt idx="5">
                  <c:v>14.351369903999998</c:v>
                </c:pt>
                <c:pt idx="6">
                  <c:v>13.765920119999999</c:v>
                </c:pt>
                <c:pt idx="7">
                  <c:v>14.736960216000002</c:v>
                </c:pt>
                <c:pt idx="8">
                  <c:v>209.16265032000001</c:v>
                </c:pt>
                <c:pt idx="9">
                  <c:v>7.3115850960000008</c:v>
                </c:pt>
                <c:pt idx="10">
                  <c:v>30.242142647999998</c:v>
                </c:pt>
                <c:pt idx="11">
                  <c:v>69.114453768000004</c:v>
                </c:pt>
                <c:pt idx="12">
                  <c:v>18.044999711999999</c:v>
                </c:pt>
                <c:pt idx="13">
                  <c:v>25.082999495999999</c:v>
                </c:pt>
                <c:pt idx="14">
                  <c:v>25.247687111999998</c:v>
                </c:pt>
                <c:pt idx="15">
                  <c:v>21.708434520000001</c:v>
                </c:pt>
                <c:pt idx="16">
                  <c:v>5.4888450335999996</c:v>
                </c:pt>
              </c:numCache>
            </c:numRef>
          </c:val>
          <c:extLst xmlns:c16r2="http://schemas.microsoft.com/office/drawing/2015/06/chart">
            <c:ext xmlns:c16="http://schemas.microsoft.com/office/drawing/2014/chart" uri="{C3380CC4-5D6E-409C-BE32-E72D297353CC}">
              <c16:uniqueId val="{00000005-8109-4E67-A1F4-A1628CD87DD0}"/>
            </c:ext>
          </c:extLst>
        </c:ser>
        <c:ser>
          <c:idx val="6"/>
          <c:order val="6"/>
          <c:tx>
            <c:strRef>
              <c:f>[Surface_Runoff_Bhitarkanika_Giovanni_SC.xlsx]Graphing!$H$1</c:f>
              <c:strCache>
                <c:ptCount val="1"/>
                <c:pt idx="0">
                  <c:v>July</c:v>
                </c:pt>
              </c:strCache>
            </c:strRef>
          </c:tx>
          <c:spPr>
            <a:solidFill>
              <a:schemeClr val="accent1">
                <a:lumMod val="60000"/>
              </a:schemeClr>
            </a:solidFill>
            <a:ln>
              <a:noFill/>
            </a:ln>
            <a:effectLst/>
          </c:spPr>
          <c:invertIfNegative val="0"/>
          <c:cat>
            <c:numRef>
              <c:f>[Surface_Runoff_Bhitarkanika_Giovanni_SC.xlsx]Graphing!$A$2:$A$18</c:f>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f>[Surface_Runoff_Bhitarkanika_Giovanni_SC.xlsx]Graphing!$H$2:$H$18</c:f>
              <c:numCache>
                <c:formatCode>General</c:formatCode>
                <c:ptCount val="17"/>
                <c:pt idx="0">
                  <c:v>107.145718128</c:v>
                </c:pt>
                <c:pt idx="1">
                  <c:v>109.728098976</c:v>
                </c:pt>
                <c:pt idx="2">
                  <c:v>32.781376708800003</c:v>
                </c:pt>
                <c:pt idx="3">
                  <c:v>127.69901349600001</c:v>
                </c:pt>
                <c:pt idx="4">
                  <c:v>29.7957143808</c:v>
                </c:pt>
                <c:pt idx="5">
                  <c:v>216.30212155199999</c:v>
                </c:pt>
                <c:pt idx="6">
                  <c:v>246.29912200800001</c:v>
                </c:pt>
                <c:pt idx="7">
                  <c:v>197.03584276799998</c:v>
                </c:pt>
                <c:pt idx="8">
                  <c:v>87.287821703999995</c:v>
                </c:pt>
                <c:pt idx="9">
                  <c:v>135.08264284800001</c:v>
                </c:pt>
                <c:pt idx="10">
                  <c:v>60.181683170399999</c:v>
                </c:pt>
                <c:pt idx="11">
                  <c:v>110.05259978399999</c:v>
                </c:pt>
                <c:pt idx="12">
                  <c:v>49.220130439199998</c:v>
                </c:pt>
                <c:pt idx="13">
                  <c:v>98.638597439999984</c:v>
                </c:pt>
                <c:pt idx="14">
                  <c:v>88.79314128</c:v>
                </c:pt>
                <c:pt idx="15">
                  <c:v>232.42146335999999</c:v>
                </c:pt>
                <c:pt idx="16">
                  <c:v>16.395285084000001</c:v>
                </c:pt>
              </c:numCache>
            </c:numRef>
          </c:val>
          <c:extLst xmlns:c16r2="http://schemas.microsoft.com/office/drawing/2015/06/chart">
            <c:ext xmlns:c16="http://schemas.microsoft.com/office/drawing/2014/chart" uri="{C3380CC4-5D6E-409C-BE32-E72D297353CC}">
              <c16:uniqueId val="{00000006-8109-4E67-A1F4-A1628CD87DD0}"/>
            </c:ext>
          </c:extLst>
        </c:ser>
        <c:ser>
          <c:idx val="7"/>
          <c:order val="7"/>
          <c:tx>
            <c:strRef>
              <c:f>[Surface_Runoff_Bhitarkanika_Giovanni_SC.xlsx]Graphing!$I$1</c:f>
              <c:strCache>
                <c:ptCount val="1"/>
                <c:pt idx="0">
                  <c:v>August</c:v>
                </c:pt>
              </c:strCache>
            </c:strRef>
          </c:tx>
          <c:spPr>
            <a:solidFill>
              <a:schemeClr val="accent2">
                <a:lumMod val="60000"/>
              </a:schemeClr>
            </a:solidFill>
            <a:ln>
              <a:noFill/>
            </a:ln>
            <a:effectLst/>
          </c:spPr>
          <c:invertIfNegative val="0"/>
          <c:cat>
            <c:numRef>
              <c:f>[Surface_Runoff_Bhitarkanika_Giovanni_SC.xlsx]Graphing!$A$2:$A$18</c:f>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f>[Surface_Runoff_Bhitarkanika_Giovanni_SC.xlsx]Graphing!$I$2:$I$18</c:f>
              <c:numCache>
                <c:formatCode>General</c:formatCode>
                <c:ptCount val="17"/>
                <c:pt idx="0">
                  <c:v>40.340984232000004</c:v>
                </c:pt>
                <c:pt idx="1">
                  <c:v>67.847490741599998</c:v>
                </c:pt>
                <c:pt idx="2">
                  <c:v>58.130820386399996</c:v>
                </c:pt>
                <c:pt idx="3">
                  <c:v>36.4152923376</c:v>
                </c:pt>
                <c:pt idx="4">
                  <c:v>105.926927832</c:v>
                </c:pt>
                <c:pt idx="5">
                  <c:v>51.897600141600002</c:v>
                </c:pt>
                <c:pt idx="6">
                  <c:v>92.747938007999991</c:v>
                </c:pt>
                <c:pt idx="7">
                  <c:v>206.930711688</c:v>
                </c:pt>
                <c:pt idx="8">
                  <c:v>76.786307088000001</c:v>
                </c:pt>
                <c:pt idx="9">
                  <c:v>61.316471476799997</c:v>
                </c:pt>
                <c:pt idx="10">
                  <c:v>44.516249140800007</c:v>
                </c:pt>
                <c:pt idx="11">
                  <c:v>91.246603296000004</c:v>
                </c:pt>
                <c:pt idx="12">
                  <c:v>76.402876272</c:v>
                </c:pt>
                <c:pt idx="13">
                  <c:v>67.982911910399991</c:v>
                </c:pt>
                <c:pt idx="14">
                  <c:v>230.35858274399999</c:v>
                </c:pt>
                <c:pt idx="15">
                  <c:v>125.28320680799999</c:v>
                </c:pt>
                <c:pt idx="16">
                  <c:v>91.866392495999989</c:v>
                </c:pt>
              </c:numCache>
            </c:numRef>
          </c:val>
          <c:extLst xmlns:c16r2="http://schemas.microsoft.com/office/drawing/2015/06/chart">
            <c:ext xmlns:c16="http://schemas.microsoft.com/office/drawing/2014/chart" uri="{C3380CC4-5D6E-409C-BE32-E72D297353CC}">
              <c16:uniqueId val="{00000007-8109-4E67-A1F4-A1628CD87DD0}"/>
            </c:ext>
          </c:extLst>
        </c:ser>
        <c:ser>
          <c:idx val="8"/>
          <c:order val="8"/>
          <c:tx>
            <c:strRef>
              <c:f>[Surface_Runoff_Bhitarkanika_Giovanni_SC.xlsx]Graphing!$J$1</c:f>
              <c:strCache>
                <c:ptCount val="1"/>
                <c:pt idx="0">
                  <c:v>September</c:v>
                </c:pt>
              </c:strCache>
            </c:strRef>
          </c:tx>
          <c:spPr>
            <a:solidFill>
              <a:schemeClr val="accent3">
                <a:lumMod val="60000"/>
              </a:schemeClr>
            </a:solidFill>
            <a:ln>
              <a:noFill/>
            </a:ln>
            <a:effectLst/>
          </c:spPr>
          <c:invertIfNegative val="0"/>
          <c:cat>
            <c:numRef>
              <c:f>[Surface_Runoff_Bhitarkanika_Giovanni_SC.xlsx]Graphing!$A$2:$A$18</c:f>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f>[Surface_Runoff_Bhitarkanika_Giovanni_SC.xlsx]Graphing!$J$2:$J$18</c:f>
              <c:numCache>
                <c:formatCode>General</c:formatCode>
                <c:ptCount val="17"/>
                <c:pt idx="0">
                  <c:v>33.668026343999998</c:v>
                </c:pt>
                <c:pt idx="1">
                  <c:v>62.008166304</c:v>
                </c:pt>
                <c:pt idx="2">
                  <c:v>72.571542479999991</c:v>
                </c:pt>
                <c:pt idx="3">
                  <c:v>30.709303056000003</c:v>
                </c:pt>
                <c:pt idx="4">
                  <c:v>78.479397359999993</c:v>
                </c:pt>
                <c:pt idx="5">
                  <c:v>126.1939752</c:v>
                </c:pt>
                <c:pt idx="6">
                  <c:v>104.52572856</c:v>
                </c:pt>
                <c:pt idx="7">
                  <c:v>120.60110808000002</c:v>
                </c:pt>
                <c:pt idx="8">
                  <c:v>96.658315920000007</c:v>
                </c:pt>
                <c:pt idx="9">
                  <c:v>140.51601648000002</c:v>
                </c:pt>
                <c:pt idx="10">
                  <c:v>29.235793967999996</c:v>
                </c:pt>
                <c:pt idx="11">
                  <c:v>115.38313848000001</c:v>
                </c:pt>
                <c:pt idx="12">
                  <c:v>53.220568320000005</c:v>
                </c:pt>
                <c:pt idx="13">
                  <c:v>59.632651799999998</c:v>
                </c:pt>
                <c:pt idx="14">
                  <c:v>84.431809440000009</c:v>
                </c:pt>
                <c:pt idx="15">
                  <c:v>17.385600096000001</c:v>
                </c:pt>
                <c:pt idx="16">
                  <c:v>32.856523991999993</c:v>
                </c:pt>
              </c:numCache>
            </c:numRef>
          </c:val>
          <c:extLst xmlns:c16r2="http://schemas.microsoft.com/office/drawing/2015/06/chart">
            <c:ext xmlns:c16="http://schemas.microsoft.com/office/drawing/2014/chart" uri="{C3380CC4-5D6E-409C-BE32-E72D297353CC}">
              <c16:uniqueId val="{00000008-8109-4E67-A1F4-A1628CD87DD0}"/>
            </c:ext>
          </c:extLst>
        </c:ser>
        <c:ser>
          <c:idx val="9"/>
          <c:order val="9"/>
          <c:tx>
            <c:strRef>
              <c:f>[Surface_Runoff_Bhitarkanika_Giovanni_SC.xlsx]Graphing!$K$1</c:f>
              <c:strCache>
                <c:ptCount val="1"/>
                <c:pt idx="0">
                  <c:v>October</c:v>
                </c:pt>
              </c:strCache>
            </c:strRef>
          </c:tx>
          <c:spPr>
            <a:solidFill>
              <a:schemeClr val="accent4">
                <a:lumMod val="60000"/>
              </a:schemeClr>
            </a:solidFill>
            <a:ln>
              <a:noFill/>
            </a:ln>
            <a:effectLst/>
          </c:spPr>
          <c:invertIfNegative val="0"/>
          <c:cat>
            <c:numRef>
              <c:f>[Surface_Runoff_Bhitarkanika_Giovanni_SC.xlsx]Graphing!$A$2:$A$18</c:f>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f>[Surface_Runoff_Bhitarkanika_Giovanni_SC.xlsx]Graphing!$K$2:$K$18</c:f>
              <c:numCache>
                <c:formatCode>General</c:formatCode>
                <c:ptCount val="17"/>
                <c:pt idx="0">
                  <c:v>17.367660794399999</c:v>
                </c:pt>
                <c:pt idx="1">
                  <c:v>4.13931007464</c:v>
                </c:pt>
                <c:pt idx="2">
                  <c:v>3.6291449594400005</c:v>
                </c:pt>
                <c:pt idx="3">
                  <c:v>167.837567232</c:v>
                </c:pt>
                <c:pt idx="4">
                  <c:v>55.146133665600004</c:v>
                </c:pt>
                <c:pt idx="5">
                  <c:v>77.555369471999995</c:v>
                </c:pt>
                <c:pt idx="6">
                  <c:v>5.2870199721599995</c:v>
                </c:pt>
                <c:pt idx="7">
                  <c:v>9.0667949855999996</c:v>
                </c:pt>
                <c:pt idx="8">
                  <c:v>25.666364092799999</c:v>
                </c:pt>
                <c:pt idx="9">
                  <c:v>9.7991099447999996</c:v>
                </c:pt>
                <c:pt idx="10">
                  <c:v>78.305041728000006</c:v>
                </c:pt>
                <c:pt idx="11">
                  <c:v>0.83738998247999996</c:v>
                </c:pt>
                <c:pt idx="12">
                  <c:v>13.7618410608</c:v>
                </c:pt>
                <c:pt idx="13">
                  <c:v>126.335344824</c:v>
                </c:pt>
                <c:pt idx="14">
                  <c:v>19.283205007199999</c:v>
                </c:pt>
                <c:pt idx="15">
                  <c:v>15.39367434</c:v>
                </c:pt>
                <c:pt idx="16">
                  <c:v>2.0497950249599999</c:v>
                </c:pt>
              </c:numCache>
            </c:numRef>
          </c:val>
          <c:extLst xmlns:c16r2="http://schemas.microsoft.com/office/drawing/2015/06/chart">
            <c:ext xmlns:c16="http://schemas.microsoft.com/office/drawing/2014/chart" uri="{C3380CC4-5D6E-409C-BE32-E72D297353CC}">
              <c16:uniqueId val="{00000009-8109-4E67-A1F4-A1628CD87DD0}"/>
            </c:ext>
          </c:extLst>
        </c:ser>
        <c:ser>
          <c:idx val="10"/>
          <c:order val="10"/>
          <c:tx>
            <c:strRef>
              <c:f>[Surface_Runoff_Bhitarkanika_Giovanni_SC.xlsx]Graphing!$L$1</c:f>
              <c:strCache>
                <c:ptCount val="1"/>
                <c:pt idx="0">
                  <c:v>November</c:v>
                </c:pt>
              </c:strCache>
            </c:strRef>
          </c:tx>
          <c:spPr>
            <a:solidFill>
              <a:schemeClr val="accent5">
                <a:lumMod val="60000"/>
              </a:schemeClr>
            </a:solidFill>
            <a:ln>
              <a:noFill/>
            </a:ln>
            <a:effectLst/>
          </c:spPr>
          <c:invertIfNegative val="0"/>
          <c:cat>
            <c:numRef>
              <c:f>[Surface_Runoff_Bhitarkanika_Giovanni_SC.xlsx]Graphing!$A$2:$A$18</c:f>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f>[Surface_Runoff_Bhitarkanika_Giovanni_SC.xlsx]Graphing!$L$2:$L$18</c:f>
              <c:numCache>
                <c:formatCode>General</c:formatCode>
                <c:ptCount val="17"/>
                <c:pt idx="0">
                  <c:v>1.0628850024000001</c:v>
                </c:pt>
                <c:pt idx="1">
                  <c:v>6.2371954296000007</c:v>
                </c:pt>
                <c:pt idx="2">
                  <c:v>6.6262049208000002</c:v>
                </c:pt>
                <c:pt idx="3">
                  <c:v>1.8931349735999996</c:v>
                </c:pt>
                <c:pt idx="4">
                  <c:v>2.0114999927999998E-2</c:v>
                </c:pt>
                <c:pt idx="5">
                  <c:v>0.42203997288</c:v>
                </c:pt>
                <c:pt idx="6">
                  <c:v>3.4057499831999998</c:v>
                </c:pt>
                <c:pt idx="7">
                  <c:v>0.95150995920000003</c:v>
                </c:pt>
                <c:pt idx="8">
                  <c:v>0.37820999519999998</c:v>
                </c:pt>
                <c:pt idx="9">
                  <c:v>1.3178249424000001</c:v>
                </c:pt>
                <c:pt idx="10">
                  <c:v>7.2174597120000001</c:v>
                </c:pt>
                <c:pt idx="11">
                  <c:v>2.9999999952000002E-5</c:v>
                </c:pt>
                <c:pt idx="12">
                  <c:v>9.3142504079999995</c:v>
                </c:pt>
                <c:pt idx="13">
                  <c:v>0.53977499279999996</c:v>
                </c:pt>
                <c:pt idx="14">
                  <c:v>5.8079998728000001E-2</c:v>
                </c:pt>
                <c:pt idx="15">
                  <c:v>0.33209999352000003</c:v>
                </c:pt>
                <c:pt idx="16">
                  <c:v>18.832513680000002</c:v>
                </c:pt>
              </c:numCache>
            </c:numRef>
          </c:val>
          <c:extLst xmlns:c16r2="http://schemas.microsoft.com/office/drawing/2015/06/chart">
            <c:ext xmlns:c16="http://schemas.microsoft.com/office/drawing/2014/chart" uri="{C3380CC4-5D6E-409C-BE32-E72D297353CC}">
              <c16:uniqueId val="{0000000A-8109-4E67-A1F4-A1628CD87DD0}"/>
            </c:ext>
          </c:extLst>
        </c:ser>
        <c:ser>
          <c:idx val="11"/>
          <c:order val="11"/>
          <c:tx>
            <c:strRef>
              <c:f>[Surface_Runoff_Bhitarkanika_Giovanni_SC.xlsx]Graphing!$M$1</c:f>
              <c:strCache>
                <c:ptCount val="1"/>
                <c:pt idx="0">
                  <c:v>December</c:v>
                </c:pt>
              </c:strCache>
            </c:strRef>
          </c:tx>
          <c:spPr>
            <a:solidFill>
              <a:schemeClr val="accent6">
                <a:lumMod val="60000"/>
              </a:schemeClr>
            </a:solidFill>
            <a:ln>
              <a:noFill/>
            </a:ln>
            <a:effectLst/>
          </c:spPr>
          <c:invertIfNegative val="0"/>
          <c:cat>
            <c:numRef>
              <c:f>[Surface_Runoff_Bhitarkanika_Giovanni_SC.xlsx]Graphing!$A$2:$A$18</c:f>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f>[Surface_Runoff_Bhitarkanika_Giovanni_SC.xlsx]Graphing!$M$2:$M$18</c:f>
              <c:numCache>
                <c:formatCode>General</c:formatCode>
                <c:ptCount val="17"/>
                <c:pt idx="0">
                  <c:v>5.9999997626400001E-5</c:v>
                </c:pt>
                <c:pt idx="1">
                  <c:v>1.0289999880000001E-2</c:v>
                </c:pt>
                <c:pt idx="2">
                  <c:v>3.7650000959999997E-3</c:v>
                </c:pt>
                <c:pt idx="3">
                  <c:v>1.9725000242400001</c:v>
                </c:pt>
                <c:pt idx="4">
                  <c:v>9.1800001655999997E-3</c:v>
                </c:pt>
                <c:pt idx="5">
                  <c:v>0.298305001008</c:v>
                </c:pt>
                <c:pt idx="6">
                  <c:v>1.7669999181599998E-2</c:v>
                </c:pt>
                <c:pt idx="7">
                  <c:v>2.05499998944E-3</c:v>
                </c:pt>
                <c:pt idx="8">
                  <c:v>2.9999998850400003E-5</c:v>
                </c:pt>
                <c:pt idx="9">
                  <c:v>1.03499996856E-3</c:v>
                </c:pt>
                <c:pt idx="10">
                  <c:v>6.9952053585599998</c:v>
                </c:pt>
                <c:pt idx="11">
                  <c:v>1.08300001392E-2</c:v>
                </c:pt>
                <c:pt idx="12">
                  <c:v>7.2750000175200004E-3</c:v>
                </c:pt>
                <c:pt idx="13">
                  <c:v>0.76171498968000007</c:v>
                </c:pt>
                <c:pt idx="14">
                  <c:v>5.1102151202399995</c:v>
                </c:pt>
                <c:pt idx="15">
                  <c:v>0.55264498262399997</c:v>
                </c:pt>
                <c:pt idx="16">
                  <c:v>4.4999999577599993E-5</c:v>
                </c:pt>
              </c:numCache>
            </c:numRef>
          </c:val>
          <c:extLst xmlns:c16r2="http://schemas.microsoft.com/office/drawing/2015/06/chart">
            <c:ext xmlns:c16="http://schemas.microsoft.com/office/drawing/2014/chart" uri="{C3380CC4-5D6E-409C-BE32-E72D297353CC}">
              <c16:uniqueId val="{0000000B-8109-4E67-A1F4-A1628CD87DD0}"/>
            </c:ext>
          </c:extLst>
        </c:ser>
        <c:dLbls>
          <c:showLegendKey val="0"/>
          <c:showVal val="0"/>
          <c:showCatName val="0"/>
          <c:showSerName val="0"/>
          <c:showPercent val="0"/>
          <c:showBubbleSize val="0"/>
        </c:dLbls>
        <c:gapWidth val="219"/>
        <c:overlap val="-27"/>
        <c:axId val="462540472"/>
        <c:axId val="462540080"/>
      </c:barChart>
      <c:lineChart>
        <c:grouping val="standard"/>
        <c:varyColors val="0"/>
        <c:ser>
          <c:idx val="12"/>
          <c:order val="12"/>
          <c:tx>
            <c:strRef>
              <c:f>[Surface_Runoff_Bhitarkanika_Giovanni_SC.xlsx]Graphing!$N$1</c:f>
              <c:strCache>
                <c:ptCount val="1"/>
                <c:pt idx="0">
                  <c:v>avg</c:v>
                </c:pt>
              </c:strCache>
            </c:strRef>
          </c:tx>
          <c:spPr>
            <a:ln w="28575" cap="rnd">
              <a:solidFill>
                <a:schemeClr val="accent1">
                  <a:lumMod val="80000"/>
                  <a:lumOff val="20000"/>
                </a:schemeClr>
              </a:solidFill>
              <a:round/>
            </a:ln>
            <a:effectLst/>
          </c:spPr>
          <c:marker>
            <c:symbol val="none"/>
          </c:marker>
          <c:cat>
            <c:numRef>
              <c:f>[Surface_Runoff_Bhitarkanika_Giovanni_SC.xlsx]Graphing!$A$2:$A$18</c:f>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f>[Surface_Runoff_Bhitarkanika_Giovanni_SC.xlsx]Graphing!$N$2:$N$18</c:f>
              <c:numCache>
                <c:formatCode>General</c:formatCode>
                <c:ptCount val="17"/>
                <c:pt idx="0">
                  <c:v>20.422808496175502</c:v>
                </c:pt>
                <c:pt idx="1">
                  <c:v>27.139846712887699</c:v>
                </c:pt>
                <c:pt idx="2">
                  <c:v>18.161649935498797</c:v>
                </c:pt>
                <c:pt idx="3">
                  <c:v>33.221440890247202</c:v>
                </c:pt>
                <c:pt idx="4">
                  <c:v>25.386114773302804</c:v>
                </c:pt>
                <c:pt idx="5">
                  <c:v>41.333230107798798</c:v>
                </c:pt>
                <c:pt idx="6">
                  <c:v>40.564522862536997</c:v>
                </c:pt>
                <c:pt idx="7">
                  <c:v>47.073164362323929</c:v>
                </c:pt>
                <c:pt idx="8">
                  <c:v>41.861340764367903</c:v>
                </c:pt>
                <c:pt idx="9">
                  <c:v>30.568373375421487</c:v>
                </c:pt>
                <c:pt idx="10">
                  <c:v>23.090058888685601</c:v>
                </c:pt>
                <c:pt idx="11">
                  <c:v>34.488064176180792</c:v>
                </c:pt>
                <c:pt idx="12">
                  <c:v>19.312703833172964</c:v>
                </c:pt>
                <c:pt idx="13">
                  <c:v>33.304414987499804</c:v>
                </c:pt>
                <c:pt idx="14">
                  <c:v>39.837596340949801</c:v>
                </c:pt>
                <c:pt idx="15">
                  <c:v>35.682798667354</c:v>
                </c:pt>
                <c:pt idx="16">
                  <c:v>15.830311193980423</c:v>
                </c:pt>
              </c:numCache>
            </c:numRef>
          </c:val>
          <c:smooth val="0"/>
          <c:extLst xmlns:c16r2="http://schemas.microsoft.com/office/drawing/2015/06/chart">
            <c:ext xmlns:c16="http://schemas.microsoft.com/office/drawing/2014/chart" uri="{C3380CC4-5D6E-409C-BE32-E72D297353CC}">
              <c16:uniqueId val="{0000000C-8109-4E67-A1F4-A1628CD87DD0}"/>
            </c:ext>
          </c:extLst>
        </c:ser>
        <c:dLbls>
          <c:showLegendKey val="0"/>
          <c:showVal val="0"/>
          <c:showCatName val="0"/>
          <c:showSerName val="0"/>
          <c:showPercent val="0"/>
          <c:showBubbleSize val="0"/>
        </c:dLbls>
        <c:marker val="1"/>
        <c:smooth val="0"/>
        <c:axId val="462540472"/>
        <c:axId val="462540080"/>
      </c:lineChart>
      <c:catAx>
        <c:axId val="46254047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462540080"/>
        <c:crosses val="autoZero"/>
        <c:auto val="1"/>
        <c:lblAlgn val="ctr"/>
        <c:lblOffset val="100"/>
        <c:noMultiLvlLbl val="0"/>
      </c:catAx>
      <c:valAx>
        <c:axId val="462540080"/>
        <c:scaling>
          <c:orientation val="minMax"/>
          <c:max val="250"/>
          <c:min val="0"/>
        </c:scaling>
        <c:delete val="0"/>
        <c:axPos val="l"/>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462540472"/>
        <c:crosses val="autoZero"/>
        <c:crossBetween val="between"/>
      </c:valAx>
      <c:spPr>
        <a:noFill/>
        <a:ln>
          <a:noFill/>
        </a:ln>
        <a:effectLst/>
      </c:spPr>
    </c:plotArea>
    <c:plotVisOnly val="1"/>
    <c:dispBlanksAs val="gap"/>
    <c:showDLblsOverMax val="0"/>
  </c:chart>
  <c:spPr>
    <a:noFill/>
    <a:ln>
      <a:noFill/>
    </a:ln>
    <a:effectLst/>
  </c:spPr>
  <c:txPr>
    <a:bodyPr/>
    <a:lstStyle/>
    <a:p>
      <a:pPr>
        <a:defRPr sz="1200" b="1" i="0" baseline="0"/>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0" baseline="0">
                <a:solidFill>
                  <a:schemeClr val="tx1">
                    <a:lumMod val="65000"/>
                    <a:lumOff val="35000"/>
                  </a:schemeClr>
                </a:solidFill>
                <a:latin typeface="+mn-lt"/>
                <a:ea typeface="+mn-ea"/>
                <a:cs typeface="+mn-cs"/>
              </a:defRPr>
            </a:pPr>
            <a:r>
              <a:rPr lang="en-US" dirty="0"/>
              <a:t>Surface Temperature (</a:t>
            </a:r>
            <a:r>
              <a:rPr lang="en-US" baseline="30000" dirty="0"/>
              <a:t>0</a:t>
            </a:r>
            <a:r>
              <a:rPr lang="en-US" dirty="0"/>
              <a:t>C)</a:t>
            </a:r>
          </a:p>
        </c:rich>
      </c:tx>
      <c:layout>
        <c:manualLayout>
          <c:xMode val="edge"/>
          <c:yMode val="edge"/>
          <c:x val="0.35314932685953676"/>
          <c:y val="0.10748411012466465"/>
        </c:manualLayout>
      </c:layout>
      <c:overlay val="0"/>
      <c:spPr>
        <a:noFill/>
        <a:ln>
          <a:noFill/>
        </a:ln>
        <a:effectLst/>
      </c:spPr>
      <c:txPr>
        <a:bodyPr rot="0" spcFirstLastPara="1" vertOverflow="ellipsis" vert="horz" wrap="square" anchor="ctr" anchorCtr="1"/>
        <a:lstStyle/>
        <a:p>
          <a:pPr>
            <a:defRPr sz="144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[Surface_Temp_Giovanni_Bhitarkanika.xlsx]Graphing!$B$1</c:f>
              <c:strCache>
                <c:ptCount val="1"/>
                <c:pt idx="0">
                  <c:v>January</c:v>
                </c:pt>
              </c:strCache>
            </c:strRef>
          </c:tx>
          <c:spPr>
            <a:solidFill>
              <a:schemeClr val="accent1"/>
            </a:solidFill>
            <a:ln>
              <a:noFill/>
            </a:ln>
            <a:effectLst/>
          </c:spPr>
          <c:invertIfNegative val="0"/>
          <c:cat>
            <c:numRef>
              <c:f>[Surface_Temp_Giovanni_Bhitarkanika.xlsx]Graphing!$A$2:$A$18</c:f>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f>[Surface_Temp_Giovanni_Bhitarkanika.xlsx]Graphing!$B$2:$B$18</c:f>
              <c:numCache>
                <c:formatCode>General</c:formatCode>
                <c:ptCount val="17"/>
                <c:pt idx="0">
                  <c:v>21.421625000000006</c:v>
                </c:pt>
                <c:pt idx="1">
                  <c:v>20.274255000000039</c:v>
                </c:pt>
                <c:pt idx="2">
                  <c:v>21.011621000000048</c:v>
                </c:pt>
                <c:pt idx="3">
                  <c:v>20.282587000000035</c:v>
                </c:pt>
                <c:pt idx="4">
                  <c:v>20.292566000000022</c:v>
                </c:pt>
                <c:pt idx="5">
                  <c:v>21.79677700000002</c:v>
                </c:pt>
                <c:pt idx="6">
                  <c:v>21.404871000000014</c:v>
                </c:pt>
                <c:pt idx="7">
                  <c:v>21.601648000000012</c:v>
                </c:pt>
                <c:pt idx="8">
                  <c:v>21.255853000000002</c:v>
                </c:pt>
                <c:pt idx="9">
                  <c:v>23.427026000000012</c:v>
                </c:pt>
                <c:pt idx="10">
                  <c:v>20.614008000000013</c:v>
                </c:pt>
                <c:pt idx="11">
                  <c:v>20.43578500000001</c:v>
                </c:pt>
                <c:pt idx="12">
                  <c:v>21.265955000000019</c:v>
                </c:pt>
                <c:pt idx="13">
                  <c:v>20.603357000000017</c:v>
                </c:pt>
                <c:pt idx="14">
                  <c:v>20.909204000000045</c:v>
                </c:pt>
                <c:pt idx="15">
                  <c:v>20.882654000000002</c:v>
                </c:pt>
                <c:pt idx="16">
                  <c:v>22.409447999999998</c:v>
                </c:pt>
              </c:numCache>
            </c:numRef>
          </c:val>
          <c:extLst xmlns:c16r2="http://schemas.microsoft.com/office/drawing/2015/06/chart">
            <c:ext xmlns:c16="http://schemas.microsoft.com/office/drawing/2014/chart" uri="{C3380CC4-5D6E-409C-BE32-E72D297353CC}">
              <c16:uniqueId val="{00000000-5938-4300-BB8A-D2962FBC687A}"/>
            </c:ext>
          </c:extLst>
        </c:ser>
        <c:ser>
          <c:idx val="1"/>
          <c:order val="1"/>
          <c:tx>
            <c:strRef>
              <c:f>[Surface_Temp_Giovanni_Bhitarkanika.xlsx]Graphing!$C$1</c:f>
              <c:strCache>
                <c:ptCount val="1"/>
                <c:pt idx="0">
                  <c:v>February</c:v>
                </c:pt>
              </c:strCache>
            </c:strRef>
          </c:tx>
          <c:spPr>
            <a:solidFill>
              <a:schemeClr val="accent2"/>
            </a:solidFill>
            <a:ln>
              <a:noFill/>
            </a:ln>
            <a:effectLst/>
          </c:spPr>
          <c:invertIfNegative val="0"/>
          <c:cat>
            <c:numRef>
              <c:f>[Surface_Temp_Giovanni_Bhitarkanika.xlsx]Graphing!$A$2:$A$18</c:f>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f>[Surface_Temp_Giovanni_Bhitarkanika.xlsx]Graphing!$C$2:$C$18</c:f>
              <c:numCache>
                <c:formatCode>General</c:formatCode>
                <c:ptCount val="17"/>
                <c:pt idx="0">
                  <c:v>23.539513999999997</c:v>
                </c:pt>
                <c:pt idx="1">
                  <c:v>24.698082999999997</c:v>
                </c:pt>
                <c:pt idx="2">
                  <c:v>23.660852000000034</c:v>
                </c:pt>
                <c:pt idx="3">
                  <c:v>24.201013000000046</c:v>
                </c:pt>
                <c:pt idx="4">
                  <c:v>22.772852</c:v>
                </c:pt>
                <c:pt idx="5">
                  <c:v>25.166284000000019</c:v>
                </c:pt>
                <c:pt idx="6">
                  <c:v>26.224084000000005</c:v>
                </c:pt>
                <c:pt idx="7">
                  <c:v>23.889368000000047</c:v>
                </c:pt>
                <c:pt idx="8">
                  <c:v>22.561365000000023</c:v>
                </c:pt>
                <c:pt idx="9">
                  <c:v>26.185938000000021</c:v>
                </c:pt>
                <c:pt idx="10">
                  <c:v>25.333917000000042</c:v>
                </c:pt>
                <c:pt idx="11">
                  <c:v>23.657617000000016</c:v>
                </c:pt>
                <c:pt idx="12">
                  <c:v>23.944116000000008</c:v>
                </c:pt>
                <c:pt idx="13">
                  <c:v>23.307214000000045</c:v>
                </c:pt>
                <c:pt idx="14">
                  <c:v>23.545557000000031</c:v>
                </c:pt>
                <c:pt idx="15">
                  <c:v>24.915399000000036</c:v>
                </c:pt>
                <c:pt idx="16">
                  <c:v>26.796655000000044</c:v>
                </c:pt>
              </c:numCache>
            </c:numRef>
          </c:val>
          <c:extLst xmlns:c16r2="http://schemas.microsoft.com/office/drawing/2015/06/chart">
            <c:ext xmlns:c16="http://schemas.microsoft.com/office/drawing/2014/chart" uri="{C3380CC4-5D6E-409C-BE32-E72D297353CC}">
              <c16:uniqueId val="{00000001-5938-4300-BB8A-D2962FBC687A}"/>
            </c:ext>
          </c:extLst>
        </c:ser>
        <c:ser>
          <c:idx val="2"/>
          <c:order val="2"/>
          <c:tx>
            <c:strRef>
              <c:f>[Surface_Temp_Giovanni_Bhitarkanika.xlsx]Graphing!$D$1</c:f>
              <c:strCache>
                <c:ptCount val="1"/>
                <c:pt idx="0">
                  <c:v>March</c:v>
                </c:pt>
              </c:strCache>
            </c:strRef>
          </c:tx>
          <c:spPr>
            <a:solidFill>
              <a:schemeClr val="accent3"/>
            </a:solidFill>
            <a:ln>
              <a:noFill/>
            </a:ln>
            <a:effectLst/>
          </c:spPr>
          <c:invertIfNegative val="0"/>
          <c:cat>
            <c:numRef>
              <c:f>[Surface_Temp_Giovanni_Bhitarkanika.xlsx]Graphing!$A$2:$A$18</c:f>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f>[Surface_Temp_Giovanni_Bhitarkanika.xlsx]Graphing!$D$2:$D$18</c:f>
              <c:numCache>
                <c:formatCode>General</c:formatCode>
                <c:ptCount val="17"/>
                <c:pt idx="0">
                  <c:v>27.70553000000001</c:v>
                </c:pt>
                <c:pt idx="1">
                  <c:v>28.448602000000051</c:v>
                </c:pt>
                <c:pt idx="2">
                  <c:v>28.24044200000003</c:v>
                </c:pt>
                <c:pt idx="3">
                  <c:v>27.393793000000016</c:v>
                </c:pt>
                <c:pt idx="4">
                  <c:v>28.423730000000035</c:v>
                </c:pt>
                <c:pt idx="5">
                  <c:v>28.928552000000025</c:v>
                </c:pt>
                <c:pt idx="6">
                  <c:v>28.718622000000039</c:v>
                </c:pt>
                <c:pt idx="7">
                  <c:v>27.669092000000035</c:v>
                </c:pt>
                <c:pt idx="8">
                  <c:v>28.502710000000036</c:v>
                </c:pt>
                <c:pt idx="9">
                  <c:v>29.056970000000035</c:v>
                </c:pt>
                <c:pt idx="10">
                  <c:v>30.506035999999995</c:v>
                </c:pt>
                <c:pt idx="11">
                  <c:v>27.754938000000038</c:v>
                </c:pt>
                <c:pt idx="12">
                  <c:v>28.885980000000018</c:v>
                </c:pt>
                <c:pt idx="13">
                  <c:v>28.748376000000007</c:v>
                </c:pt>
                <c:pt idx="14">
                  <c:v>28.189508000000046</c:v>
                </c:pt>
                <c:pt idx="15">
                  <c:v>28.584619000000032</c:v>
                </c:pt>
                <c:pt idx="16">
                  <c:v>29.971216000000027</c:v>
                </c:pt>
              </c:numCache>
            </c:numRef>
          </c:val>
          <c:extLst xmlns:c16r2="http://schemas.microsoft.com/office/drawing/2015/06/chart">
            <c:ext xmlns:c16="http://schemas.microsoft.com/office/drawing/2014/chart" uri="{C3380CC4-5D6E-409C-BE32-E72D297353CC}">
              <c16:uniqueId val="{00000002-5938-4300-BB8A-D2962FBC687A}"/>
            </c:ext>
          </c:extLst>
        </c:ser>
        <c:ser>
          <c:idx val="3"/>
          <c:order val="3"/>
          <c:tx>
            <c:strRef>
              <c:f>[Surface_Temp_Giovanni_Bhitarkanika.xlsx]Graphing!$E$1</c:f>
              <c:strCache>
                <c:ptCount val="1"/>
                <c:pt idx="0">
                  <c:v>April</c:v>
                </c:pt>
              </c:strCache>
            </c:strRef>
          </c:tx>
          <c:spPr>
            <a:solidFill>
              <a:schemeClr val="accent4"/>
            </a:solidFill>
            <a:ln>
              <a:noFill/>
            </a:ln>
            <a:effectLst/>
          </c:spPr>
          <c:invertIfNegative val="0"/>
          <c:cat>
            <c:numRef>
              <c:f>[Surface_Temp_Giovanni_Bhitarkanika.xlsx]Graphing!$A$2:$A$18</c:f>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f>[Surface_Temp_Giovanni_Bhitarkanika.xlsx]Graphing!$E$2:$E$18</c:f>
              <c:numCache>
                <c:formatCode>General</c:formatCode>
                <c:ptCount val="17"/>
                <c:pt idx="0">
                  <c:v>31.635126000000014</c:v>
                </c:pt>
                <c:pt idx="1">
                  <c:v>31.505029000000036</c:v>
                </c:pt>
                <c:pt idx="2">
                  <c:v>31.07802700000002</c:v>
                </c:pt>
                <c:pt idx="3">
                  <c:v>31.980371000000048</c:v>
                </c:pt>
                <c:pt idx="4">
                  <c:v>31.244897000000037</c:v>
                </c:pt>
                <c:pt idx="5">
                  <c:v>31.938013000000012</c:v>
                </c:pt>
                <c:pt idx="6">
                  <c:v>31.895654000000036</c:v>
                </c:pt>
                <c:pt idx="7">
                  <c:v>31.834406000000001</c:v>
                </c:pt>
                <c:pt idx="8">
                  <c:v>31.442407000000003</c:v>
                </c:pt>
                <c:pt idx="9">
                  <c:v>32.606622000000016</c:v>
                </c:pt>
                <c:pt idx="10">
                  <c:v>33.41323200000005</c:v>
                </c:pt>
                <c:pt idx="11">
                  <c:v>30.51918900000004</c:v>
                </c:pt>
                <c:pt idx="12">
                  <c:v>31.553369000000032</c:v>
                </c:pt>
                <c:pt idx="13">
                  <c:v>32.013055000000008</c:v>
                </c:pt>
                <c:pt idx="14">
                  <c:v>33.231133999999997</c:v>
                </c:pt>
                <c:pt idx="15">
                  <c:v>31.630762000000004</c:v>
                </c:pt>
                <c:pt idx="16">
                  <c:v>34.34429300000005</c:v>
                </c:pt>
              </c:numCache>
            </c:numRef>
          </c:val>
          <c:extLst xmlns:c16r2="http://schemas.microsoft.com/office/drawing/2015/06/chart">
            <c:ext xmlns:c16="http://schemas.microsoft.com/office/drawing/2014/chart" uri="{C3380CC4-5D6E-409C-BE32-E72D297353CC}">
              <c16:uniqueId val="{00000003-5938-4300-BB8A-D2962FBC687A}"/>
            </c:ext>
          </c:extLst>
        </c:ser>
        <c:ser>
          <c:idx val="4"/>
          <c:order val="4"/>
          <c:tx>
            <c:strRef>
              <c:f>[Surface_Temp_Giovanni_Bhitarkanika.xlsx]Graphing!$F$1</c:f>
              <c:strCache>
                <c:ptCount val="1"/>
                <c:pt idx="0">
                  <c:v>May</c:v>
                </c:pt>
              </c:strCache>
            </c:strRef>
          </c:tx>
          <c:spPr>
            <a:solidFill>
              <a:schemeClr val="accent5"/>
            </a:solidFill>
            <a:ln>
              <a:noFill/>
            </a:ln>
            <a:effectLst/>
          </c:spPr>
          <c:invertIfNegative val="0"/>
          <c:cat>
            <c:numRef>
              <c:f>[Surface_Temp_Giovanni_Bhitarkanika.xlsx]Graphing!$A$2:$A$18</c:f>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f>[Surface_Temp_Giovanni_Bhitarkanika.xlsx]Graphing!$F$2:$F$18</c:f>
              <c:numCache>
                <c:formatCode>General</c:formatCode>
                <c:ptCount val="17"/>
                <c:pt idx="0">
                  <c:v>32.345667000000049</c:v>
                </c:pt>
                <c:pt idx="1">
                  <c:v>32.192773000000045</c:v>
                </c:pt>
                <c:pt idx="2">
                  <c:v>32.575189000000023</c:v>
                </c:pt>
                <c:pt idx="3">
                  <c:v>33.164850000000001</c:v>
                </c:pt>
                <c:pt idx="4">
                  <c:v>33.523523000000012</c:v>
                </c:pt>
                <c:pt idx="5">
                  <c:v>32.98375900000002</c:v>
                </c:pt>
                <c:pt idx="6">
                  <c:v>32.293604000000016</c:v>
                </c:pt>
                <c:pt idx="7">
                  <c:v>32.517542000000049</c:v>
                </c:pt>
                <c:pt idx="8">
                  <c:v>33.380396000000019</c:v>
                </c:pt>
                <c:pt idx="9">
                  <c:v>32.293359000000009</c:v>
                </c:pt>
                <c:pt idx="10">
                  <c:v>32.861688000000015</c:v>
                </c:pt>
                <c:pt idx="11">
                  <c:v>32.789240000000007</c:v>
                </c:pt>
                <c:pt idx="12">
                  <c:v>32.978784000000019</c:v>
                </c:pt>
                <c:pt idx="13">
                  <c:v>31.785120000000006</c:v>
                </c:pt>
                <c:pt idx="14">
                  <c:v>32.887781000000018</c:v>
                </c:pt>
                <c:pt idx="15">
                  <c:v>33.15954000000005</c:v>
                </c:pt>
                <c:pt idx="16">
                  <c:v>33.959741000000008</c:v>
                </c:pt>
              </c:numCache>
            </c:numRef>
          </c:val>
          <c:extLst xmlns:c16r2="http://schemas.microsoft.com/office/drawing/2015/06/chart">
            <c:ext xmlns:c16="http://schemas.microsoft.com/office/drawing/2014/chart" uri="{C3380CC4-5D6E-409C-BE32-E72D297353CC}">
              <c16:uniqueId val="{00000004-5938-4300-BB8A-D2962FBC687A}"/>
            </c:ext>
          </c:extLst>
        </c:ser>
        <c:ser>
          <c:idx val="9"/>
          <c:order val="9"/>
          <c:tx>
            <c:strRef>
              <c:f>[Surface_Temp_Giovanni_Bhitarkanika.xlsx]Graphing!$K$1</c:f>
              <c:strCache>
                <c:ptCount val="1"/>
                <c:pt idx="0">
                  <c:v>October</c:v>
                </c:pt>
              </c:strCache>
            </c:strRef>
          </c:tx>
          <c:spPr>
            <a:solidFill>
              <a:schemeClr val="accent4">
                <a:lumMod val="60000"/>
              </a:schemeClr>
            </a:solidFill>
            <a:ln>
              <a:noFill/>
            </a:ln>
            <a:effectLst/>
          </c:spPr>
          <c:invertIfNegative val="0"/>
          <c:cat>
            <c:numRef>
              <c:f>[Surface_Temp_Giovanni_Bhitarkanika.xlsx]Graphing!$A$2:$A$18</c:f>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f>[Surface_Temp_Giovanni_Bhitarkanika.xlsx]Graphing!$K$2:$K$18</c:f>
              <c:numCache>
                <c:formatCode>General</c:formatCode>
                <c:ptCount val="17"/>
                <c:pt idx="0">
                  <c:v>26.760522000000037</c:v>
                </c:pt>
                <c:pt idx="1">
                  <c:v>27.199060000000031</c:v>
                </c:pt>
                <c:pt idx="2">
                  <c:v>26.24758300000002</c:v>
                </c:pt>
                <c:pt idx="3">
                  <c:v>26.250513000000012</c:v>
                </c:pt>
                <c:pt idx="4">
                  <c:v>25.213280999999995</c:v>
                </c:pt>
                <c:pt idx="5">
                  <c:v>26.016138000000012</c:v>
                </c:pt>
                <c:pt idx="6">
                  <c:v>26.864771000000019</c:v>
                </c:pt>
                <c:pt idx="7">
                  <c:v>26.143579000000045</c:v>
                </c:pt>
                <c:pt idx="8">
                  <c:v>25.935266000000013</c:v>
                </c:pt>
                <c:pt idx="9">
                  <c:v>25.728418000000033</c:v>
                </c:pt>
                <c:pt idx="10">
                  <c:v>26.348108000000025</c:v>
                </c:pt>
                <c:pt idx="11">
                  <c:v>25.803246999999999</c:v>
                </c:pt>
                <c:pt idx="12">
                  <c:v>24.753320000000031</c:v>
                </c:pt>
                <c:pt idx="13">
                  <c:v>25.55962500000004</c:v>
                </c:pt>
                <c:pt idx="14">
                  <c:v>25.517755000000022</c:v>
                </c:pt>
                <c:pt idx="15">
                  <c:v>26.415308000000039</c:v>
                </c:pt>
                <c:pt idx="16">
                  <c:v>25.680933000000039</c:v>
                </c:pt>
              </c:numCache>
            </c:numRef>
          </c:val>
          <c:extLst xmlns:c16r2="http://schemas.microsoft.com/office/drawing/2015/06/chart">
            <c:ext xmlns:c16="http://schemas.microsoft.com/office/drawing/2014/chart" uri="{C3380CC4-5D6E-409C-BE32-E72D297353CC}">
              <c16:uniqueId val="{00000005-5938-4300-BB8A-D2962FBC687A}"/>
            </c:ext>
          </c:extLst>
        </c:ser>
        <c:ser>
          <c:idx val="10"/>
          <c:order val="10"/>
          <c:tx>
            <c:strRef>
              <c:f>[Surface_Temp_Giovanni_Bhitarkanika.xlsx]Graphing!$L$1</c:f>
              <c:strCache>
                <c:ptCount val="1"/>
                <c:pt idx="0">
                  <c:v>November</c:v>
                </c:pt>
              </c:strCache>
            </c:strRef>
          </c:tx>
          <c:spPr>
            <a:solidFill>
              <a:schemeClr val="accent5">
                <a:lumMod val="60000"/>
              </a:schemeClr>
            </a:solidFill>
            <a:ln>
              <a:noFill/>
            </a:ln>
            <a:effectLst/>
          </c:spPr>
          <c:invertIfNegative val="0"/>
          <c:cat>
            <c:numRef>
              <c:f>[Surface_Temp_Giovanni_Bhitarkanika.xlsx]Graphing!$A$2:$A$18</c:f>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f>[Surface_Temp_Giovanni_Bhitarkanika.xlsx]Graphing!$L$2:$L$18</c:f>
              <c:numCache>
                <c:formatCode>General</c:formatCode>
                <c:ptCount val="17"/>
                <c:pt idx="0">
                  <c:v>23.363367000000039</c:v>
                </c:pt>
                <c:pt idx="1">
                  <c:v>24.69722900000005</c:v>
                </c:pt>
                <c:pt idx="2">
                  <c:v>22.937158000000011</c:v>
                </c:pt>
                <c:pt idx="3">
                  <c:v>22.204279000000042</c:v>
                </c:pt>
                <c:pt idx="4">
                  <c:v>22.452936000000022</c:v>
                </c:pt>
                <c:pt idx="5">
                  <c:v>21.503534000000002</c:v>
                </c:pt>
                <c:pt idx="6">
                  <c:v>23.864343000000019</c:v>
                </c:pt>
                <c:pt idx="7">
                  <c:v>24.069574000000046</c:v>
                </c:pt>
                <c:pt idx="8">
                  <c:v>23.153406000000018</c:v>
                </c:pt>
                <c:pt idx="9">
                  <c:v>23.569025000000011</c:v>
                </c:pt>
                <c:pt idx="10">
                  <c:v>24.263452000000029</c:v>
                </c:pt>
                <c:pt idx="11">
                  <c:v>22.692987000000016</c:v>
                </c:pt>
                <c:pt idx="12">
                  <c:v>22.077905000000044</c:v>
                </c:pt>
                <c:pt idx="13">
                  <c:v>22.058252000000039</c:v>
                </c:pt>
                <c:pt idx="14">
                  <c:v>22.48195800000002</c:v>
                </c:pt>
                <c:pt idx="15">
                  <c:v>23.802392999999995</c:v>
                </c:pt>
                <c:pt idx="16">
                  <c:v>21.577173000000016</c:v>
                </c:pt>
              </c:numCache>
            </c:numRef>
          </c:val>
          <c:extLst xmlns:c16r2="http://schemas.microsoft.com/office/drawing/2015/06/chart">
            <c:ext xmlns:c16="http://schemas.microsoft.com/office/drawing/2014/chart" uri="{C3380CC4-5D6E-409C-BE32-E72D297353CC}">
              <c16:uniqueId val="{00000006-5938-4300-BB8A-D2962FBC687A}"/>
            </c:ext>
          </c:extLst>
        </c:ser>
        <c:ser>
          <c:idx val="11"/>
          <c:order val="11"/>
          <c:tx>
            <c:strRef>
              <c:f>[Surface_Temp_Giovanni_Bhitarkanika.xlsx]Graphing!$M$1</c:f>
              <c:strCache>
                <c:ptCount val="1"/>
                <c:pt idx="0">
                  <c:v>December</c:v>
                </c:pt>
              </c:strCache>
            </c:strRef>
          </c:tx>
          <c:spPr>
            <a:solidFill>
              <a:schemeClr val="accent6">
                <a:lumMod val="60000"/>
              </a:schemeClr>
            </a:solidFill>
            <a:ln>
              <a:noFill/>
            </a:ln>
            <a:effectLst/>
          </c:spPr>
          <c:invertIfNegative val="0"/>
          <c:cat>
            <c:numRef>
              <c:f>[Surface_Temp_Giovanni_Bhitarkanika.xlsx]Graphing!$A$2:$A$18</c:f>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f>[Surface_Temp_Giovanni_Bhitarkanika.xlsx]Graphing!$M$2:$M$18</c:f>
              <c:numCache>
                <c:formatCode>General</c:formatCode>
                <c:ptCount val="17"/>
                <c:pt idx="0">
                  <c:v>19.821924000000024</c:v>
                </c:pt>
                <c:pt idx="1">
                  <c:v>20.622644000000037</c:v>
                </c:pt>
                <c:pt idx="2">
                  <c:v>20.899866000000031</c:v>
                </c:pt>
                <c:pt idx="3">
                  <c:v>20.006677000000025</c:v>
                </c:pt>
                <c:pt idx="4">
                  <c:v>21.393732</c:v>
                </c:pt>
                <c:pt idx="5">
                  <c:v>20.735742000000016</c:v>
                </c:pt>
                <c:pt idx="6">
                  <c:v>21.569299000000001</c:v>
                </c:pt>
                <c:pt idx="7">
                  <c:v>21.631738000000041</c:v>
                </c:pt>
                <c:pt idx="8">
                  <c:v>22.672937000000047</c:v>
                </c:pt>
                <c:pt idx="9">
                  <c:v>21.226648000000012</c:v>
                </c:pt>
                <c:pt idx="10">
                  <c:v>19.715051000000017</c:v>
                </c:pt>
                <c:pt idx="11">
                  <c:v>21.016046000000017</c:v>
                </c:pt>
                <c:pt idx="12">
                  <c:v>20.573510999999996</c:v>
                </c:pt>
                <c:pt idx="13">
                  <c:v>20.576562000000024</c:v>
                </c:pt>
                <c:pt idx="14">
                  <c:v>20.598108000000025</c:v>
                </c:pt>
                <c:pt idx="15">
                  <c:v>22.557275000000004</c:v>
                </c:pt>
                <c:pt idx="16">
                  <c:v>20.833398000000045</c:v>
                </c:pt>
              </c:numCache>
            </c:numRef>
          </c:val>
          <c:extLst xmlns:c16r2="http://schemas.microsoft.com/office/drawing/2015/06/chart">
            <c:ext xmlns:c16="http://schemas.microsoft.com/office/drawing/2014/chart" uri="{C3380CC4-5D6E-409C-BE32-E72D297353CC}">
              <c16:uniqueId val="{00000007-5938-4300-BB8A-D2962FBC687A}"/>
            </c:ext>
          </c:extLst>
        </c:ser>
        <c:dLbls>
          <c:showLegendKey val="0"/>
          <c:showVal val="0"/>
          <c:showCatName val="0"/>
          <c:showSerName val="0"/>
          <c:showPercent val="0"/>
          <c:showBubbleSize val="0"/>
        </c:dLbls>
        <c:gapWidth val="219"/>
        <c:overlap val="-27"/>
        <c:axId val="462541256"/>
        <c:axId val="462537728"/>
        <c:extLst xmlns:c16r2="http://schemas.microsoft.com/office/drawing/2015/06/chart">
          <c:ext xmlns:c15="http://schemas.microsoft.com/office/drawing/2012/chart" uri="{02D57815-91ED-43cb-92C2-25804820EDAC}">
            <c15:filteredBarSeries>
              <c15:ser>
                <c:idx val="5"/>
                <c:order val="5"/>
                <c:tx>
                  <c:strRef>
                    <c:extLst xmlns:c16r2="http://schemas.microsoft.com/office/drawing/2015/06/chart">
                      <c:ext uri="{02D57815-91ED-43cb-92C2-25804820EDAC}">
                        <c15:formulaRef>
                          <c15:sqref>[Surface_Temp_Giovanni_Bhitarkanika.xlsx]Graphing!$G$1</c15:sqref>
                        </c15:formulaRef>
                      </c:ext>
                    </c:extLst>
                    <c:strCache>
                      <c:ptCount val="1"/>
                      <c:pt idx="0">
                        <c:v>June</c:v>
                      </c:pt>
                    </c:strCache>
                  </c:strRef>
                </c:tx>
                <c:spPr>
                  <a:solidFill>
                    <a:schemeClr val="accent6"/>
                  </a:solidFill>
                  <a:ln>
                    <a:noFill/>
                  </a:ln>
                  <a:effectLst/>
                </c:spPr>
                <c:invertIfNegative val="0"/>
                <c:cat>
                  <c:numRef>
                    <c:extLst xmlns:c16r2="http://schemas.microsoft.com/office/drawing/2015/06/chart">
                      <c:ext uri="{02D57815-91ED-43cb-92C2-25804820EDAC}">
                        <c15:formulaRef>
                          <c15:sqref>[Surface_Temp_Giovanni_Bhitarkanika.xlsx]Graphing!$A$2:$A$18</c15:sqref>
                        </c15:formulaRef>
                      </c:ext>
                    </c:extLst>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extLst xmlns:c16r2="http://schemas.microsoft.com/office/drawing/2015/06/chart">
                      <c:ext uri="{02D57815-91ED-43cb-92C2-25804820EDAC}">
                        <c15:formulaRef>
                          <c15:sqref>[Surface_Temp_Giovanni_Bhitarkanika.xlsx]Graphing!$G$2:$G$18</c15:sqref>
                        </c15:formulaRef>
                      </c:ext>
                    </c:extLst>
                    <c:numCache>
                      <c:formatCode>General</c:formatCode>
                      <c:ptCount val="17"/>
                      <c:pt idx="0">
                        <c:v>29.733452999999997</c:v>
                      </c:pt>
                      <c:pt idx="1">
                        <c:v>28.741692999999998</c:v>
                      </c:pt>
                      <c:pt idx="2">
                        <c:v>31.001672000000042</c:v>
                      </c:pt>
                      <c:pt idx="3">
                        <c:v>31.318444999999997</c:v>
                      </c:pt>
                      <c:pt idx="4">
                        <c:v>31.13820800000002</c:v>
                      </c:pt>
                      <c:pt idx="5">
                        <c:v>33.032983000000002</c:v>
                      </c:pt>
                      <c:pt idx="6">
                        <c:v>30.950586000000044</c:v>
                      </c:pt>
                      <c:pt idx="7">
                        <c:v>30.393793000000016</c:v>
                      </c:pt>
                      <c:pt idx="8">
                        <c:v>30.341699000000006</c:v>
                      </c:pt>
                      <c:pt idx="9">
                        <c:v>33.563989000000049</c:v>
                      </c:pt>
                      <c:pt idx="10">
                        <c:v>31.50472400000001</c:v>
                      </c:pt>
                      <c:pt idx="11">
                        <c:v>30.777734000000009</c:v>
                      </c:pt>
                      <c:pt idx="12">
                        <c:v>32.879114000000015</c:v>
                      </c:pt>
                      <c:pt idx="13">
                        <c:v>30.749811000000022</c:v>
                      </c:pt>
                      <c:pt idx="14">
                        <c:v>32.520807000000048</c:v>
                      </c:pt>
                      <c:pt idx="15">
                        <c:v>32.024805000000015</c:v>
                      </c:pt>
                      <c:pt idx="16">
                        <c:v>32.817712000000029</c:v>
                      </c:pt>
                    </c:numCache>
                  </c:numRef>
                </c:val>
                <c:extLst xmlns:c16r2="http://schemas.microsoft.com/office/drawing/2015/06/chart">
                  <c:ext xmlns:c16="http://schemas.microsoft.com/office/drawing/2014/chart" uri="{C3380CC4-5D6E-409C-BE32-E72D297353CC}">
                    <c16:uniqueId val="{00000009-5938-4300-BB8A-D2962FBC687A}"/>
                  </c:ext>
                </c:extLst>
              </c15:ser>
            </c15:filteredBarSeries>
            <c15:filteredBarSeries>
              <c15:ser>
                <c:idx val="6"/>
                <c:order val="6"/>
                <c:tx>
                  <c:strRef>
                    <c:extLst xmlns:c16r2="http://schemas.microsoft.com/office/drawing/2015/06/chart" xmlns:c15="http://schemas.microsoft.com/office/drawing/2012/chart">
                      <c:ext xmlns:c15="http://schemas.microsoft.com/office/drawing/2012/chart" uri="{02D57815-91ED-43cb-92C2-25804820EDAC}">
                        <c15:formulaRef>
                          <c15:sqref>[Surface_Temp_Giovanni_Bhitarkanika.xlsx]Graphing!$H$1</c15:sqref>
                        </c15:formulaRef>
                      </c:ext>
                    </c:extLst>
                    <c:strCache>
                      <c:ptCount val="1"/>
                      <c:pt idx="0">
                        <c:v>July</c:v>
                      </c:pt>
                    </c:strCache>
                  </c:strRef>
                </c:tx>
                <c:spPr>
                  <a:solidFill>
                    <a:schemeClr val="accent1">
                      <a:lumMod val="60000"/>
                    </a:schemeClr>
                  </a:solidFill>
                  <a:ln>
                    <a:noFill/>
                  </a:ln>
                  <a:effectLst/>
                </c:spPr>
                <c:invertIfNegative val="0"/>
                <c:cat>
                  <c:numRef>
                    <c:extLst xmlns:c16r2="http://schemas.microsoft.com/office/drawing/2015/06/chart" xmlns:c15="http://schemas.microsoft.com/office/drawing/2012/chart">
                      <c:ext xmlns:c15="http://schemas.microsoft.com/office/drawing/2012/chart" uri="{02D57815-91ED-43cb-92C2-25804820EDAC}">
                        <c15:formulaRef>
                          <c15:sqref>[Surface_Temp_Giovanni_Bhitarkanika.xlsx]Graphing!$A$2:$A$18</c15:sqref>
                        </c15:formulaRef>
                      </c:ext>
                    </c:extLst>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extLst xmlns:c16r2="http://schemas.microsoft.com/office/drawing/2015/06/chart" xmlns:c15="http://schemas.microsoft.com/office/drawing/2012/chart">
                      <c:ext xmlns:c15="http://schemas.microsoft.com/office/drawing/2012/chart" uri="{02D57815-91ED-43cb-92C2-25804820EDAC}">
                        <c15:formulaRef>
                          <c15:sqref>[Surface_Temp_Giovanni_Bhitarkanika.xlsx]Graphing!$H$2:$H$18</c15:sqref>
                        </c15:formulaRef>
                      </c:ext>
                    </c:extLst>
                    <c:numCache>
                      <c:formatCode>General</c:formatCode>
                      <c:ptCount val="17"/>
                      <c:pt idx="0">
                        <c:v>28.878778000000011</c:v>
                      </c:pt>
                      <c:pt idx="1">
                        <c:v>27.842126000000007</c:v>
                      </c:pt>
                      <c:pt idx="2">
                        <c:v>30.073969000000034</c:v>
                      </c:pt>
                      <c:pt idx="3">
                        <c:v>28.953943000000038</c:v>
                      </c:pt>
                      <c:pt idx="4">
                        <c:v>29.178796000000034</c:v>
                      </c:pt>
                      <c:pt idx="5">
                        <c:v>28.916345000000035</c:v>
                      </c:pt>
                      <c:pt idx="6">
                        <c:v>28.642938000000015</c:v>
                      </c:pt>
                      <c:pt idx="7">
                        <c:v>29.044641000000013</c:v>
                      </c:pt>
                      <c:pt idx="8">
                        <c:v>28.908716000000027</c:v>
                      </c:pt>
                      <c:pt idx="9">
                        <c:v>29.01803000000001</c:v>
                      </c:pt>
                      <c:pt idx="10">
                        <c:v>29.832330000000013</c:v>
                      </c:pt>
                      <c:pt idx="11">
                        <c:v>30.007959000000028</c:v>
                      </c:pt>
                      <c:pt idx="12">
                        <c:v>29.744287000000043</c:v>
                      </c:pt>
                      <c:pt idx="13">
                        <c:v>29.758203000000037</c:v>
                      </c:pt>
                      <c:pt idx="14">
                        <c:v>29.626855000000035</c:v>
                      </c:pt>
                      <c:pt idx="15">
                        <c:v>29.960718000000043</c:v>
                      </c:pt>
                      <c:pt idx="16">
                        <c:v>30.512598000000025</c:v>
                      </c:pt>
                    </c:numCache>
                  </c:numRef>
                </c:val>
                <c:extLst xmlns:c16r2="http://schemas.microsoft.com/office/drawing/2015/06/chart" xmlns:c15="http://schemas.microsoft.com/office/drawing/2012/chart">
                  <c:ext xmlns:c16="http://schemas.microsoft.com/office/drawing/2014/chart" uri="{C3380CC4-5D6E-409C-BE32-E72D297353CC}">
                    <c16:uniqueId val="{0000000A-5938-4300-BB8A-D2962FBC687A}"/>
                  </c:ext>
                </c:extLst>
              </c15:ser>
            </c15:filteredBarSeries>
            <c15:filteredBarSeries>
              <c15:ser>
                <c:idx val="7"/>
                <c:order val="7"/>
                <c:tx>
                  <c:strRef>
                    <c:extLst xmlns:c16r2="http://schemas.microsoft.com/office/drawing/2015/06/chart" xmlns:c15="http://schemas.microsoft.com/office/drawing/2012/chart">
                      <c:ext xmlns:c15="http://schemas.microsoft.com/office/drawing/2012/chart" uri="{02D57815-91ED-43cb-92C2-25804820EDAC}">
                        <c15:formulaRef>
                          <c15:sqref>[Surface_Temp_Giovanni_Bhitarkanika.xlsx]Graphing!$I$1</c15:sqref>
                        </c15:formulaRef>
                      </c:ext>
                    </c:extLst>
                    <c:strCache>
                      <c:ptCount val="1"/>
                      <c:pt idx="0">
                        <c:v>August</c:v>
                      </c:pt>
                    </c:strCache>
                  </c:strRef>
                </c:tx>
                <c:spPr>
                  <a:solidFill>
                    <a:schemeClr val="accent2">
                      <a:lumMod val="60000"/>
                    </a:schemeClr>
                  </a:solidFill>
                  <a:ln>
                    <a:noFill/>
                  </a:ln>
                  <a:effectLst/>
                </c:spPr>
                <c:invertIfNegative val="0"/>
                <c:cat>
                  <c:numRef>
                    <c:extLst xmlns:c16r2="http://schemas.microsoft.com/office/drawing/2015/06/chart" xmlns:c15="http://schemas.microsoft.com/office/drawing/2012/chart">
                      <c:ext xmlns:c15="http://schemas.microsoft.com/office/drawing/2012/chart" uri="{02D57815-91ED-43cb-92C2-25804820EDAC}">
                        <c15:formulaRef>
                          <c15:sqref>[Surface_Temp_Giovanni_Bhitarkanika.xlsx]Graphing!$A$2:$A$18</c15:sqref>
                        </c15:formulaRef>
                      </c:ext>
                    </c:extLst>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extLst xmlns:c16r2="http://schemas.microsoft.com/office/drawing/2015/06/chart" xmlns:c15="http://schemas.microsoft.com/office/drawing/2012/chart">
                      <c:ext xmlns:c15="http://schemas.microsoft.com/office/drawing/2012/chart" uri="{02D57815-91ED-43cb-92C2-25804820EDAC}">
                        <c15:formulaRef>
                          <c15:sqref>[Surface_Temp_Giovanni_Bhitarkanika.xlsx]Graphing!$I$2:$I$18</c15:sqref>
                        </c15:formulaRef>
                      </c:ext>
                    </c:extLst>
                    <c:numCache>
                      <c:formatCode>General</c:formatCode>
                      <c:ptCount val="17"/>
                      <c:pt idx="0">
                        <c:v>29.246606000000043</c:v>
                      </c:pt>
                      <c:pt idx="1">
                        <c:v>28.92614100000003</c:v>
                      </c:pt>
                      <c:pt idx="2">
                        <c:v>28.532219999999995</c:v>
                      </c:pt>
                      <c:pt idx="3">
                        <c:v>28.376794000000018</c:v>
                      </c:pt>
                      <c:pt idx="4">
                        <c:v>28.096185000000048</c:v>
                      </c:pt>
                      <c:pt idx="5">
                        <c:v>29.149194000000023</c:v>
                      </c:pt>
                      <c:pt idx="6">
                        <c:v>27.972437000000014</c:v>
                      </c:pt>
                      <c:pt idx="7">
                        <c:v>28.467645000000005</c:v>
                      </c:pt>
                      <c:pt idx="8">
                        <c:v>29.044305000000008</c:v>
                      </c:pt>
                      <c:pt idx="9">
                        <c:v>29.034265000000005</c:v>
                      </c:pt>
                      <c:pt idx="10">
                        <c:v>29.514612</c:v>
                      </c:pt>
                      <c:pt idx="11">
                        <c:v>29.070520000000045</c:v>
                      </c:pt>
                      <c:pt idx="12">
                        <c:v>28.826929000000007</c:v>
                      </c:pt>
                      <c:pt idx="13">
                        <c:v>29.29241300000001</c:v>
                      </c:pt>
                      <c:pt idx="14">
                        <c:v>29.228235000000041</c:v>
                      </c:pt>
                      <c:pt idx="15">
                        <c:v>30.068262000000004</c:v>
                      </c:pt>
                      <c:pt idx="16">
                        <c:v>28.963098000000002</c:v>
                      </c:pt>
                    </c:numCache>
                  </c:numRef>
                </c:val>
                <c:extLst xmlns:c16r2="http://schemas.microsoft.com/office/drawing/2015/06/chart" xmlns:c15="http://schemas.microsoft.com/office/drawing/2012/chart">
                  <c:ext xmlns:c16="http://schemas.microsoft.com/office/drawing/2014/chart" uri="{C3380CC4-5D6E-409C-BE32-E72D297353CC}">
                    <c16:uniqueId val="{0000000B-5938-4300-BB8A-D2962FBC687A}"/>
                  </c:ext>
                </c:extLst>
              </c15:ser>
            </c15:filteredBarSeries>
            <c15:filteredBarSeries>
              <c15:ser>
                <c:idx val="8"/>
                <c:order val="8"/>
                <c:tx>
                  <c:strRef>
                    <c:extLst xmlns:c16r2="http://schemas.microsoft.com/office/drawing/2015/06/chart" xmlns:c15="http://schemas.microsoft.com/office/drawing/2012/chart">
                      <c:ext xmlns:c15="http://schemas.microsoft.com/office/drawing/2012/chart" uri="{02D57815-91ED-43cb-92C2-25804820EDAC}">
                        <c15:formulaRef>
                          <c15:sqref>[Surface_Temp_Giovanni_Bhitarkanika.xlsx]Graphing!$J$1</c15:sqref>
                        </c15:formulaRef>
                      </c:ext>
                    </c:extLst>
                    <c:strCache>
                      <c:ptCount val="1"/>
                      <c:pt idx="0">
                        <c:v>September</c:v>
                      </c:pt>
                    </c:strCache>
                  </c:strRef>
                </c:tx>
                <c:spPr>
                  <a:solidFill>
                    <a:schemeClr val="accent3">
                      <a:lumMod val="60000"/>
                    </a:schemeClr>
                  </a:solidFill>
                  <a:ln>
                    <a:noFill/>
                  </a:ln>
                  <a:effectLst/>
                </c:spPr>
                <c:invertIfNegative val="0"/>
                <c:cat>
                  <c:numRef>
                    <c:extLst xmlns:c16r2="http://schemas.microsoft.com/office/drawing/2015/06/chart" xmlns:c15="http://schemas.microsoft.com/office/drawing/2012/chart">
                      <c:ext xmlns:c15="http://schemas.microsoft.com/office/drawing/2012/chart" uri="{02D57815-91ED-43cb-92C2-25804820EDAC}">
                        <c15:formulaRef>
                          <c15:sqref>[Surface_Temp_Giovanni_Bhitarkanika.xlsx]Graphing!$A$2:$A$18</c15:sqref>
                        </c15:formulaRef>
                      </c:ext>
                    </c:extLst>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extLst xmlns:c16r2="http://schemas.microsoft.com/office/drawing/2015/06/chart" xmlns:c15="http://schemas.microsoft.com/office/drawing/2012/chart">
                      <c:ext xmlns:c15="http://schemas.microsoft.com/office/drawing/2012/chart" uri="{02D57815-91ED-43cb-92C2-25804820EDAC}">
                        <c15:formulaRef>
                          <c15:sqref>[Surface_Temp_Giovanni_Bhitarkanika.xlsx]Graphing!$J$2:$J$18</c15:sqref>
                        </c15:formulaRef>
                      </c:ext>
                    </c:extLst>
                    <c:numCache>
                      <c:formatCode>General</c:formatCode>
                      <c:ptCount val="17"/>
                      <c:pt idx="0">
                        <c:v>28.287897000000044</c:v>
                      </c:pt>
                      <c:pt idx="1">
                        <c:v>28.726586999999995</c:v>
                      </c:pt>
                      <c:pt idx="2">
                        <c:v>28.373376000000007</c:v>
                      </c:pt>
                      <c:pt idx="3">
                        <c:v>28.07390700000002</c:v>
                      </c:pt>
                      <c:pt idx="4">
                        <c:v>28.605615</c:v>
                      </c:pt>
                      <c:pt idx="5">
                        <c:v>28.144800000000032</c:v>
                      </c:pt>
                      <c:pt idx="6">
                        <c:v>28.468866000000048</c:v>
                      </c:pt>
                      <c:pt idx="7">
                        <c:v>27.925012000000038</c:v>
                      </c:pt>
                      <c:pt idx="8">
                        <c:v>28.163049000000001</c:v>
                      </c:pt>
                      <c:pt idx="9">
                        <c:v>29.219415000000026</c:v>
                      </c:pt>
                      <c:pt idx="10">
                        <c:v>28.273797999999999</c:v>
                      </c:pt>
                      <c:pt idx="11">
                        <c:v>27.803979000000027</c:v>
                      </c:pt>
                      <c:pt idx="12">
                        <c:v>27.970911000000001</c:v>
                      </c:pt>
                      <c:pt idx="13">
                        <c:v>28.689691000000039</c:v>
                      </c:pt>
                      <c:pt idx="14">
                        <c:v>28.037775000000011</c:v>
                      </c:pt>
                      <c:pt idx="15">
                        <c:v>29.216454999999996</c:v>
                      </c:pt>
                      <c:pt idx="16">
                        <c:v>27.973291000000017</c:v>
                      </c:pt>
                    </c:numCache>
                  </c:numRef>
                </c:val>
                <c:extLst xmlns:c16r2="http://schemas.microsoft.com/office/drawing/2015/06/chart" xmlns:c15="http://schemas.microsoft.com/office/drawing/2012/chart">
                  <c:ext xmlns:c16="http://schemas.microsoft.com/office/drawing/2014/chart" uri="{C3380CC4-5D6E-409C-BE32-E72D297353CC}">
                    <c16:uniqueId val="{0000000C-5938-4300-BB8A-D2962FBC687A}"/>
                  </c:ext>
                </c:extLst>
              </c15:ser>
            </c15:filteredBarSeries>
          </c:ext>
        </c:extLst>
      </c:barChart>
      <c:lineChart>
        <c:grouping val="standard"/>
        <c:varyColors val="0"/>
        <c:ser>
          <c:idx val="12"/>
          <c:order val="12"/>
          <c:tx>
            <c:strRef>
              <c:f>[Surface_Temp_Giovanni_Bhitarkanika.xlsx]Graphing!$N$1</c:f>
              <c:strCache>
                <c:ptCount val="1"/>
                <c:pt idx="0">
                  <c:v>avg</c:v>
                </c:pt>
              </c:strCache>
            </c:strRef>
          </c:tx>
          <c:spPr>
            <a:ln w="28575" cap="rnd">
              <a:solidFill>
                <a:schemeClr val="accent1">
                  <a:lumMod val="80000"/>
                  <a:lumOff val="20000"/>
                </a:schemeClr>
              </a:solidFill>
              <a:round/>
            </a:ln>
            <a:effectLst/>
          </c:spPr>
          <c:marker>
            <c:symbol val="none"/>
          </c:marker>
          <c:cat>
            <c:numRef>
              <c:f>[Surface_Temp_Giovanni_Bhitarkanika.xlsx]Graphing!$A$2:$A$18</c:f>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f>[Surface_Temp_Giovanni_Bhitarkanika.xlsx]Graphing!$N$2:$N$18</c:f>
              <c:numCache>
                <c:formatCode>General</c:formatCode>
                <c:ptCount val="17"/>
                <c:pt idx="0">
                  <c:v>26.895000750000023</c:v>
                </c:pt>
                <c:pt idx="1">
                  <c:v>26.989518500000028</c:v>
                </c:pt>
                <c:pt idx="2">
                  <c:v>27.052664583333357</c:v>
                </c:pt>
                <c:pt idx="3">
                  <c:v>26.85059766666669</c:v>
                </c:pt>
                <c:pt idx="4">
                  <c:v>26.861360083333352</c:v>
                </c:pt>
                <c:pt idx="5">
                  <c:v>27.359343416666686</c:v>
                </c:pt>
                <c:pt idx="6">
                  <c:v>27.405839583333357</c:v>
                </c:pt>
                <c:pt idx="7">
                  <c:v>27.099003166666694</c:v>
                </c:pt>
                <c:pt idx="8">
                  <c:v>27.113509083333351</c:v>
                </c:pt>
                <c:pt idx="9">
                  <c:v>27.910808750000019</c:v>
                </c:pt>
                <c:pt idx="10">
                  <c:v>27.681746333333351</c:v>
                </c:pt>
                <c:pt idx="11">
                  <c:v>26.860770083333353</c:v>
                </c:pt>
                <c:pt idx="12">
                  <c:v>27.121181750000019</c:v>
                </c:pt>
                <c:pt idx="13">
                  <c:v>26.928473250000025</c:v>
                </c:pt>
                <c:pt idx="14">
                  <c:v>27.231223083333362</c:v>
                </c:pt>
                <c:pt idx="15">
                  <c:v>27.76818250000002</c:v>
                </c:pt>
                <c:pt idx="16">
                  <c:v>27.98662966666669</c:v>
                </c:pt>
              </c:numCache>
            </c:numRef>
          </c:val>
          <c:smooth val="0"/>
          <c:extLst xmlns:c16r2="http://schemas.microsoft.com/office/drawing/2015/06/chart">
            <c:ext xmlns:c16="http://schemas.microsoft.com/office/drawing/2014/chart" uri="{C3380CC4-5D6E-409C-BE32-E72D297353CC}">
              <c16:uniqueId val="{00000008-5938-4300-BB8A-D2962FBC687A}"/>
            </c:ext>
          </c:extLst>
        </c:ser>
        <c:dLbls>
          <c:showLegendKey val="0"/>
          <c:showVal val="0"/>
          <c:showCatName val="0"/>
          <c:showSerName val="0"/>
          <c:showPercent val="0"/>
          <c:showBubbleSize val="0"/>
        </c:dLbls>
        <c:marker val="1"/>
        <c:smooth val="0"/>
        <c:axId val="462541256"/>
        <c:axId val="462537728"/>
      </c:lineChart>
      <c:catAx>
        <c:axId val="46254125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462537728"/>
        <c:crosses val="autoZero"/>
        <c:auto val="1"/>
        <c:lblAlgn val="ctr"/>
        <c:lblOffset val="100"/>
        <c:noMultiLvlLbl val="0"/>
      </c:catAx>
      <c:valAx>
        <c:axId val="462537728"/>
        <c:scaling>
          <c:orientation val="minMax"/>
          <c:max val="35"/>
          <c:min val="0"/>
        </c:scaling>
        <c:delete val="0"/>
        <c:axPos val="l"/>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462541256"/>
        <c:crosses val="autoZero"/>
        <c:crossBetween val="between"/>
      </c:valAx>
      <c:spPr>
        <a:noFill/>
        <a:ln>
          <a:noFill/>
        </a:ln>
        <a:effectLst/>
      </c:spPr>
    </c:plotArea>
    <c:legend>
      <c:legendPos val="b"/>
      <c:layout>
        <c:manualLayout>
          <c:xMode val="edge"/>
          <c:yMode val="edge"/>
          <c:x val="0"/>
          <c:y val="0.65733510675322437"/>
          <c:w val="0.98253913430182727"/>
          <c:h val="0.26406814661848221"/>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200" b="1" i="0" baseline="0"/>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0" baseline="0">
                <a:solidFill>
                  <a:srgbClr val="757070"/>
                </a:solidFill>
                <a:latin typeface="+mn-lt"/>
                <a:ea typeface="+mn-ea"/>
                <a:cs typeface="+mn-cs"/>
              </a:defRPr>
            </a:pPr>
            <a:r>
              <a:rPr lang="en-US">
                <a:solidFill>
                  <a:srgbClr val="757070"/>
                </a:solidFill>
              </a:rPr>
              <a:t>Mean Precipitation (mm)</a:t>
            </a:r>
          </a:p>
        </c:rich>
      </c:tx>
      <c:layout/>
      <c:overlay val="0"/>
      <c:spPr>
        <a:noFill/>
        <a:ln>
          <a:noFill/>
        </a:ln>
        <a:effectLst/>
      </c:spPr>
      <c:txPr>
        <a:bodyPr rot="0" spcFirstLastPara="1" vertOverflow="ellipsis" vert="horz" wrap="square" anchor="ctr" anchorCtr="1"/>
        <a:lstStyle/>
        <a:p>
          <a:pPr>
            <a:defRPr sz="1440" b="1" i="0" u="none" strike="noStrike" kern="1200" spc="0" baseline="0">
              <a:solidFill>
                <a:srgbClr val="757070"/>
              </a:solidFill>
              <a:latin typeface="+mn-lt"/>
              <a:ea typeface="+mn-ea"/>
              <a:cs typeface="+mn-cs"/>
            </a:defRPr>
          </a:pPr>
          <a:endParaRPr lang="en-US"/>
        </a:p>
      </c:txPr>
    </c:title>
    <c:autoTitleDeleted val="0"/>
    <c:plotArea>
      <c:layout/>
      <c:barChart>
        <c:barDir val="col"/>
        <c:grouping val="clustered"/>
        <c:varyColors val="0"/>
        <c:ser>
          <c:idx val="0"/>
          <c:order val="0"/>
          <c:tx>
            <c:strRef>
              <c:f>AllRainfall!$A$19</c:f>
              <c:strCache>
                <c:ptCount val="1"/>
                <c:pt idx="0">
                  <c:v>avg</c:v>
                </c:pt>
              </c:strCache>
            </c:strRef>
          </c:tx>
          <c:spPr>
            <a:solidFill>
              <a:schemeClr val="accent1"/>
            </a:solidFill>
            <a:ln>
              <a:noFill/>
            </a:ln>
            <a:effectLst/>
          </c:spPr>
          <c:invertIfNegative val="0"/>
          <c:errBars>
            <c:errBarType val="both"/>
            <c:errValType val="cust"/>
            <c:noEndCap val="0"/>
            <c:plus>
              <c:numRef>
                <c:f>AllRainfall!$B$20:$M$20</c:f>
                <c:numCache>
                  <c:formatCode>General</c:formatCode>
                  <c:ptCount val="12"/>
                  <c:pt idx="0">
                    <c:v>13.717762428490728</c:v>
                  </c:pt>
                  <c:pt idx="1">
                    <c:v>29.042346180904126</c:v>
                  </c:pt>
                  <c:pt idx="2">
                    <c:v>12.189339053396054</c:v>
                  </c:pt>
                  <c:pt idx="3">
                    <c:v>37.219038957062949</c:v>
                  </c:pt>
                  <c:pt idx="4">
                    <c:v>58.230175310089422</c:v>
                  </c:pt>
                  <c:pt idx="5">
                    <c:v>110.16742420306451</c:v>
                  </c:pt>
                  <c:pt idx="6">
                    <c:v>124.67962272648143</c:v>
                  </c:pt>
                  <c:pt idx="7">
                    <c:v>107.05264984925989</c:v>
                  </c:pt>
                  <c:pt idx="8">
                    <c:v>122.89812444406751</c:v>
                  </c:pt>
                  <c:pt idx="9">
                    <c:v>189.6384845430899</c:v>
                  </c:pt>
                  <c:pt idx="10">
                    <c:v>48.800408895434344</c:v>
                  </c:pt>
                  <c:pt idx="11">
                    <c:v>11.377693091101566</c:v>
                  </c:pt>
                </c:numCache>
              </c:numRef>
            </c:plus>
            <c:minus>
              <c:numRef>
                <c:f>AllRainfall!$B$20:$M$20</c:f>
                <c:numCache>
                  <c:formatCode>General</c:formatCode>
                  <c:ptCount val="12"/>
                  <c:pt idx="0">
                    <c:v>13.717762428490728</c:v>
                  </c:pt>
                  <c:pt idx="1">
                    <c:v>29.042346180904126</c:v>
                  </c:pt>
                  <c:pt idx="2">
                    <c:v>12.189339053396054</c:v>
                  </c:pt>
                  <c:pt idx="3">
                    <c:v>37.219038957062949</c:v>
                  </c:pt>
                  <c:pt idx="4">
                    <c:v>58.230175310089422</c:v>
                  </c:pt>
                  <c:pt idx="5">
                    <c:v>110.16742420306451</c:v>
                  </c:pt>
                  <c:pt idx="6">
                    <c:v>124.67962272648143</c:v>
                  </c:pt>
                  <c:pt idx="7">
                    <c:v>107.05264984925989</c:v>
                  </c:pt>
                  <c:pt idx="8">
                    <c:v>122.89812444406751</c:v>
                  </c:pt>
                  <c:pt idx="9">
                    <c:v>189.6384845430899</c:v>
                  </c:pt>
                  <c:pt idx="10">
                    <c:v>48.800408895434344</c:v>
                  </c:pt>
                  <c:pt idx="11">
                    <c:v>11.377693091101566</c:v>
                  </c:pt>
                </c:numCache>
              </c:numRef>
            </c:minus>
            <c:spPr>
              <a:noFill/>
              <a:ln w="9525" cap="flat" cmpd="sng" algn="ctr">
                <a:solidFill>
                  <a:schemeClr val="tx1">
                    <a:lumMod val="65000"/>
                    <a:lumOff val="35000"/>
                  </a:schemeClr>
                </a:solidFill>
                <a:round/>
              </a:ln>
              <a:effectLst/>
            </c:spPr>
          </c:errBars>
          <c:cat>
            <c:strRef>
              <c:f>AllRainfall!$B$1:$M$1</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AllRainfall!$B$19:$M$19</c:f>
              <c:numCache>
                <c:formatCode>General</c:formatCode>
                <c:ptCount val="12"/>
                <c:pt idx="0">
                  <c:v>8.9304351920937872</c:v>
                </c:pt>
                <c:pt idx="1">
                  <c:v>16.972824293543603</c:v>
                </c:pt>
                <c:pt idx="2">
                  <c:v>13.154342959824412</c:v>
                </c:pt>
                <c:pt idx="3">
                  <c:v>37.733391262503531</c:v>
                </c:pt>
                <c:pt idx="4">
                  <c:v>109.81039147680001</c:v>
                </c:pt>
                <c:pt idx="5">
                  <c:v>214.75434715199998</c:v>
                </c:pt>
                <c:pt idx="6">
                  <c:v>358.90419922305887</c:v>
                </c:pt>
                <c:pt idx="7">
                  <c:v>289.70179438305883</c:v>
                </c:pt>
                <c:pt idx="8">
                  <c:v>266.31511089882355</c:v>
                </c:pt>
                <c:pt idx="9">
                  <c:v>171.48492389039998</c:v>
                </c:pt>
                <c:pt idx="10">
                  <c:v>39.028397339435287</c:v>
                </c:pt>
                <c:pt idx="11">
                  <c:v>5.1163540425680463</c:v>
                </c:pt>
              </c:numCache>
            </c:numRef>
          </c:val>
          <c:extLst xmlns:c16r2="http://schemas.microsoft.com/office/drawing/2015/06/chart">
            <c:ext xmlns:c16="http://schemas.microsoft.com/office/drawing/2014/chart" uri="{C3380CC4-5D6E-409C-BE32-E72D297353CC}">
              <c16:uniqueId val="{00000000-113F-41D7-8742-761F83726530}"/>
            </c:ext>
          </c:extLst>
        </c:ser>
        <c:dLbls>
          <c:showLegendKey val="0"/>
          <c:showVal val="0"/>
          <c:showCatName val="0"/>
          <c:showSerName val="0"/>
          <c:showPercent val="0"/>
          <c:showBubbleSize val="0"/>
        </c:dLbls>
        <c:gapWidth val="219"/>
        <c:overlap val="-27"/>
        <c:axId val="462538512"/>
        <c:axId val="460575592"/>
      </c:barChart>
      <c:catAx>
        <c:axId val="46253851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rgbClr val="757070"/>
                </a:solidFill>
                <a:latin typeface="+mn-lt"/>
                <a:ea typeface="+mn-ea"/>
                <a:cs typeface="+mn-cs"/>
              </a:defRPr>
            </a:pPr>
            <a:endParaRPr lang="en-US"/>
          </a:p>
        </c:txPr>
        <c:crossAx val="460575592"/>
        <c:crosses val="autoZero"/>
        <c:auto val="1"/>
        <c:lblAlgn val="ctr"/>
        <c:lblOffset val="100"/>
        <c:noMultiLvlLbl val="0"/>
      </c:catAx>
      <c:valAx>
        <c:axId val="460575592"/>
        <c:scaling>
          <c:orientation val="minMax"/>
          <c:max val="500"/>
          <c:min val="0"/>
        </c:scaling>
        <c:delete val="0"/>
        <c:axPos val="l"/>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200" b="1" i="0" u="none" strike="noStrike" kern="1200" baseline="0">
                <a:solidFill>
                  <a:srgbClr val="757070"/>
                </a:solidFill>
                <a:latin typeface="+mn-lt"/>
                <a:ea typeface="+mn-ea"/>
                <a:cs typeface="+mn-cs"/>
              </a:defRPr>
            </a:pPr>
            <a:endParaRPr lang="en-US"/>
          </a:p>
        </c:txPr>
        <c:crossAx val="462538512"/>
        <c:crosses val="autoZero"/>
        <c:crossBetween val="between"/>
      </c:valAx>
      <c:spPr>
        <a:noFill/>
        <a:ln>
          <a:noFill/>
        </a:ln>
        <a:effectLst/>
      </c:spPr>
    </c:plotArea>
    <c:plotVisOnly val="1"/>
    <c:dispBlanksAs val="gap"/>
    <c:showDLblsOverMax val="0"/>
  </c:chart>
  <c:spPr>
    <a:noFill/>
    <a:ln>
      <a:noFill/>
    </a:ln>
    <a:effectLst/>
  </c:spPr>
  <c:txPr>
    <a:bodyPr/>
    <a:lstStyle/>
    <a:p>
      <a:pPr>
        <a:defRPr sz="1200" b="1" i="0" baseline="0">
          <a:solidFill>
            <a:sysClr val="windowText" lastClr="000000"/>
          </a:solidFill>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0" baseline="0">
                <a:solidFill>
                  <a:srgbClr val="757070"/>
                </a:solidFill>
                <a:latin typeface="+mn-lt"/>
                <a:ea typeface="+mn-ea"/>
                <a:cs typeface="+mn-cs"/>
              </a:defRPr>
            </a:pPr>
            <a:r>
              <a:rPr lang="en-US" dirty="0">
                <a:solidFill>
                  <a:srgbClr val="757070"/>
                </a:solidFill>
              </a:rPr>
              <a:t>Mean Surface Runoff (Kg/m</a:t>
            </a:r>
            <a:r>
              <a:rPr lang="en-US" baseline="30000" dirty="0">
                <a:solidFill>
                  <a:srgbClr val="757070"/>
                </a:solidFill>
              </a:rPr>
              <a:t>2</a:t>
            </a:r>
            <a:r>
              <a:rPr lang="en-US" dirty="0">
                <a:solidFill>
                  <a:srgbClr val="757070"/>
                </a:solidFill>
              </a:rPr>
              <a:t>)</a:t>
            </a:r>
          </a:p>
        </c:rich>
      </c:tx>
      <c:layout>
        <c:manualLayout>
          <c:xMode val="edge"/>
          <c:yMode val="edge"/>
          <c:x val="0.21615981630412021"/>
          <c:y val="7.8650530302748801E-3"/>
        </c:manualLayout>
      </c:layout>
      <c:overlay val="0"/>
      <c:spPr>
        <a:noFill/>
        <a:ln>
          <a:noFill/>
        </a:ln>
        <a:effectLst/>
      </c:spPr>
      <c:txPr>
        <a:bodyPr rot="0" spcFirstLastPara="1" vertOverflow="ellipsis" vert="horz" wrap="square" anchor="ctr" anchorCtr="1"/>
        <a:lstStyle/>
        <a:p>
          <a:pPr>
            <a:defRPr sz="1440" b="1" i="0" u="none" strike="noStrike" kern="1200" spc="0" baseline="0">
              <a:solidFill>
                <a:srgbClr val="757070"/>
              </a:solidFill>
              <a:latin typeface="+mn-lt"/>
              <a:ea typeface="+mn-ea"/>
              <a:cs typeface="+mn-cs"/>
            </a:defRPr>
          </a:pPr>
          <a:endParaRPr lang="en-US"/>
        </a:p>
      </c:txPr>
    </c:title>
    <c:autoTitleDeleted val="0"/>
    <c:plotArea>
      <c:layout/>
      <c:barChart>
        <c:barDir val="col"/>
        <c:grouping val="clustered"/>
        <c:varyColors val="0"/>
        <c:ser>
          <c:idx val="0"/>
          <c:order val="0"/>
          <c:tx>
            <c:strRef>
              <c:f>AllSurfaceRunoff!$A$19</c:f>
              <c:strCache>
                <c:ptCount val="1"/>
                <c:pt idx="0">
                  <c:v>avg</c:v>
                </c:pt>
              </c:strCache>
            </c:strRef>
          </c:tx>
          <c:spPr>
            <a:solidFill>
              <a:schemeClr val="accent1"/>
            </a:solidFill>
            <a:ln>
              <a:noFill/>
            </a:ln>
            <a:effectLst/>
          </c:spPr>
          <c:invertIfNegative val="0"/>
          <c:errBars>
            <c:errBarType val="both"/>
            <c:errValType val="cust"/>
            <c:noEndCap val="0"/>
            <c:plus>
              <c:numRef>
                <c:f>AllSurfaceRunoff!$B$20:$M$20</c:f>
                <c:numCache>
                  <c:formatCode>General</c:formatCode>
                  <c:ptCount val="12"/>
                  <c:pt idx="0">
                    <c:v>0.43268370489242464</c:v>
                  </c:pt>
                  <c:pt idx="1">
                    <c:v>1.1462015569417696</c:v>
                  </c:pt>
                  <c:pt idx="2">
                    <c:v>0.59984467429144128</c:v>
                  </c:pt>
                  <c:pt idx="3">
                    <c:v>2.8473745317113761</c:v>
                  </c:pt>
                  <c:pt idx="4">
                    <c:v>7.9827966382496216</c:v>
                  </c:pt>
                  <c:pt idx="5">
                    <c:v>46.082437099125912</c:v>
                  </c:pt>
                  <c:pt idx="6">
                    <c:v>69.234813145383342</c:v>
                  </c:pt>
                  <c:pt idx="7">
                    <c:v>52.532792504922128</c:v>
                  </c:pt>
                  <c:pt idx="8">
                    <c:v>37.411494158100375</c:v>
                  </c:pt>
                  <c:pt idx="9">
                    <c:v>47.19310084264108</c:v>
                  </c:pt>
                  <c:pt idx="10">
                    <c:v>4.8138339200251883</c:v>
                  </c:pt>
                  <c:pt idx="11">
                    <c:v>1.9601338290544077</c:v>
                  </c:pt>
                </c:numCache>
              </c:numRef>
            </c:plus>
            <c:minus>
              <c:numRef>
                <c:f>AllSurfaceRunoff!$B$20:$M$20</c:f>
                <c:numCache>
                  <c:formatCode>General</c:formatCode>
                  <c:ptCount val="12"/>
                  <c:pt idx="0">
                    <c:v>0.43268370489242464</c:v>
                  </c:pt>
                  <c:pt idx="1">
                    <c:v>1.1462015569417696</c:v>
                  </c:pt>
                  <c:pt idx="2">
                    <c:v>0.59984467429144128</c:v>
                  </c:pt>
                  <c:pt idx="3">
                    <c:v>2.8473745317113761</c:v>
                  </c:pt>
                  <c:pt idx="4">
                    <c:v>7.9827966382496216</c:v>
                  </c:pt>
                  <c:pt idx="5">
                    <c:v>46.082437099125912</c:v>
                  </c:pt>
                  <c:pt idx="6">
                    <c:v>69.234813145383342</c:v>
                  </c:pt>
                  <c:pt idx="7">
                    <c:v>52.532792504922128</c:v>
                  </c:pt>
                  <c:pt idx="8">
                    <c:v>37.411494158100375</c:v>
                  </c:pt>
                  <c:pt idx="9">
                    <c:v>47.19310084264108</c:v>
                  </c:pt>
                  <c:pt idx="10">
                    <c:v>4.8138339200251883</c:v>
                  </c:pt>
                  <c:pt idx="11">
                    <c:v>1.9601338290544077</c:v>
                  </c:pt>
                </c:numCache>
              </c:numRef>
            </c:minus>
            <c:spPr>
              <a:noFill/>
              <a:ln w="9525" cap="flat" cmpd="sng" algn="ctr">
                <a:solidFill>
                  <a:schemeClr val="tx1">
                    <a:lumMod val="65000"/>
                    <a:lumOff val="35000"/>
                  </a:schemeClr>
                </a:solidFill>
                <a:round/>
              </a:ln>
              <a:effectLst/>
            </c:spPr>
          </c:errBars>
          <c:cat>
            <c:strRef>
              <c:f>AllSurfaceRunoff!$B$1:$M$1</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AllSurfaceRunoff!$B$19:$M$19</c:f>
              <c:numCache>
                <c:formatCode>General</c:formatCode>
                <c:ptCount val="12"/>
                <c:pt idx="0">
                  <c:v>0.29375206108878071</c:v>
                </c:pt>
                <c:pt idx="1">
                  <c:v>0.62542498815162362</c:v>
                </c:pt>
                <c:pt idx="2">
                  <c:v>0.46116794543569406</c:v>
                </c:pt>
                <c:pt idx="3">
                  <c:v>2.0838952650422544</c:v>
                </c:pt>
                <c:pt idx="4">
                  <c:v>11.612346132028236</c:v>
                </c:pt>
                <c:pt idx="5">
                  <c:v>37.428308444329403</c:v>
                </c:pt>
                <c:pt idx="6">
                  <c:v>114.40355136042353</c:v>
                </c:pt>
                <c:pt idx="7">
                  <c:v>89.764550976423507</c:v>
                </c:pt>
                <c:pt idx="8">
                  <c:v>74.004568581176471</c:v>
                </c:pt>
                <c:pt idx="9">
                  <c:v>37.144751009463519</c:v>
                </c:pt>
                <c:pt idx="10">
                  <c:v>3.4475928802503506</c:v>
                </c:pt>
                <c:pt idx="11">
                  <c:v>0.92663649857564556</c:v>
                </c:pt>
              </c:numCache>
            </c:numRef>
          </c:val>
          <c:extLst xmlns:c16r2="http://schemas.microsoft.com/office/drawing/2015/06/chart">
            <c:ext xmlns:c16="http://schemas.microsoft.com/office/drawing/2014/chart" uri="{C3380CC4-5D6E-409C-BE32-E72D297353CC}">
              <c16:uniqueId val="{00000000-BB0E-4229-B77E-472D077ADF78}"/>
            </c:ext>
          </c:extLst>
        </c:ser>
        <c:dLbls>
          <c:showLegendKey val="0"/>
          <c:showVal val="0"/>
          <c:showCatName val="0"/>
          <c:showSerName val="0"/>
          <c:showPercent val="0"/>
          <c:showBubbleSize val="0"/>
        </c:dLbls>
        <c:gapWidth val="219"/>
        <c:overlap val="-27"/>
        <c:axId val="460580688"/>
        <c:axId val="460573632"/>
      </c:barChart>
      <c:catAx>
        <c:axId val="46058068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rgbClr val="757070"/>
                </a:solidFill>
                <a:latin typeface="+mn-lt"/>
                <a:ea typeface="+mn-ea"/>
                <a:cs typeface="+mn-cs"/>
              </a:defRPr>
            </a:pPr>
            <a:endParaRPr lang="en-US"/>
          </a:p>
        </c:txPr>
        <c:crossAx val="460573632"/>
        <c:crosses val="autoZero"/>
        <c:auto val="1"/>
        <c:lblAlgn val="ctr"/>
        <c:lblOffset val="100"/>
        <c:noMultiLvlLbl val="0"/>
      </c:catAx>
      <c:valAx>
        <c:axId val="460573632"/>
        <c:scaling>
          <c:orientation val="minMax"/>
        </c:scaling>
        <c:delete val="0"/>
        <c:axPos val="l"/>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200" b="1" i="0" u="none" strike="noStrike" kern="1200" baseline="0">
                <a:solidFill>
                  <a:srgbClr val="757070"/>
                </a:solidFill>
                <a:latin typeface="+mn-lt"/>
                <a:ea typeface="+mn-ea"/>
                <a:cs typeface="+mn-cs"/>
              </a:defRPr>
            </a:pPr>
            <a:endParaRPr lang="en-US"/>
          </a:p>
        </c:txPr>
        <c:crossAx val="460580688"/>
        <c:crosses val="autoZero"/>
        <c:crossBetween val="between"/>
      </c:valAx>
      <c:spPr>
        <a:noFill/>
        <a:ln>
          <a:noFill/>
        </a:ln>
        <a:effectLst/>
      </c:spPr>
    </c:plotArea>
    <c:plotVisOnly val="1"/>
    <c:dispBlanksAs val="gap"/>
    <c:showDLblsOverMax val="0"/>
  </c:chart>
  <c:spPr>
    <a:noFill/>
    <a:ln>
      <a:noFill/>
    </a:ln>
    <a:effectLst/>
  </c:spPr>
  <c:txPr>
    <a:bodyPr/>
    <a:lstStyle/>
    <a:p>
      <a:pPr>
        <a:defRPr sz="1200" b="1" i="0" baseline="0">
          <a:solidFill>
            <a:sysClr val="windowText" lastClr="000000"/>
          </a:solidFill>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0" baseline="0">
                <a:solidFill>
                  <a:srgbClr val="757070"/>
                </a:solidFill>
                <a:latin typeface="+mn-lt"/>
                <a:ea typeface="+mn-ea"/>
                <a:cs typeface="+mn-cs"/>
              </a:defRPr>
            </a:pPr>
            <a:r>
              <a:rPr lang="en-US" dirty="0">
                <a:solidFill>
                  <a:srgbClr val="757070"/>
                </a:solidFill>
              </a:rPr>
              <a:t>Mean Surface Temperature (C)</a:t>
            </a:r>
          </a:p>
        </c:rich>
      </c:tx>
      <c:layout>
        <c:manualLayout>
          <c:xMode val="edge"/>
          <c:yMode val="edge"/>
          <c:x val="0.18061419598267911"/>
          <c:y val="9.5305849227647399E-2"/>
        </c:manualLayout>
      </c:layout>
      <c:overlay val="0"/>
      <c:spPr>
        <a:noFill/>
        <a:ln>
          <a:noFill/>
        </a:ln>
        <a:effectLst/>
      </c:spPr>
      <c:txPr>
        <a:bodyPr rot="0" spcFirstLastPara="1" vertOverflow="ellipsis" vert="horz" wrap="square" anchor="ctr" anchorCtr="1"/>
        <a:lstStyle/>
        <a:p>
          <a:pPr>
            <a:defRPr sz="1440" b="1" i="0" u="none" strike="noStrike" kern="1200" spc="0" baseline="0">
              <a:solidFill>
                <a:srgbClr val="757070"/>
              </a:solidFill>
              <a:latin typeface="+mn-lt"/>
              <a:ea typeface="+mn-ea"/>
              <a:cs typeface="+mn-cs"/>
            </a:defRPr>
          </a:pPr>
          <a:endParaRPr lang="en-US"/>
        </a:p>
      </c:txPr>
    </c:title>
    <c:autoTitleDeleted val="0"/>
    <c:plotArea>
      <c:layout/>
      <c:barChart>
        <c:barDir val="col"/>
        <c:grouping val="clustered"/>
        <c:varyColors val="0"/>
        <c:ser>
          <c:idx val="0"/>
          <c:order val="0"/>
          <c:tx>
            <c:strRef>
              <c:f>AllSurfaceTemp!$A$19</c:f>
              <c:strCache>
                <c:ptCount val="1"/>
                <c:pt idx="0">
                  <c:v>avg</c:v>
                </c:pt>
              </c:strCache>
            </c:strRef>
          </c:tx>
          <c:spPr>
            <a:solidFill>
              <a:schemeClr val="accent1"/>
            </a:solidFill>
            <a:ln>
              <a:noFill/>
            </a:ln>
            <a:effectLst/>
          </c:spPr>
          <c:invertIfNegative val="0"/>
          <c:errBars>
            <c:errBarType val="both"/>
            <c:errValType val="cust"/>
            <c:noEndCap val="0"/>
            <c:plus>
              <c:numRef>
                <c:f>AllSurfaceTemp!$B$20:$M$20</c:f>
                <c:numCache>
                  <c:formatCode>General</c:formatCode>
                  <c:ptCount val="12"/>
                  <c:pt idx="0">
                    <c:v>0.83101313589938852</c:v>
                  </c:pt>
                  <c:pt idx="1">
                    <c:v>1.2339924262836948</c:v>
                  </c:pt>
                  <c:pt idx="2">
                    <c:v>0.79576975054000321</c:v>
                  </c:pt>
                  <c:pt idx="3">
                    <c:v>0.93728769403281476</c:v>
                  </c:pt>
                  <c:pt idx="4">
                    <c:v>0.54733169038231333</c:v>
                  </c:pt>
                  <c:pt idx="5">
                    <c:v>1.2850420606797097</c:v>
                  </c:pt>
                  <c:pt idx="6">
                    <c:v>0.66525248588203612</c:v>
                  </c:pt>
                  <c:pt idx="7">
                    <c:v>0.52151301739196987</c:v>
                  </c:pt>
                  <c:pt idx="8">
                    <c:v>0.42342744403934046</c:v>
                  </c:pt>
                  <c:pt idx="9">
                    <c:v>0.61285155131810132</c:v>
                  </c:pt>
                  <c:pt idx="10">
                    <c:v>0.9613807801281522</c:v>
                  </c:pt>
                  <c:pt idx="11">
                    <c:v>0.82667710380786219</c:v>
                  </c:pt>
                </c:numCache>
              </c:numRef>
            </c:plus>
            <c:minus>
              <c:numRef>
                <c:f>AllSurfaceTemp!$B$20:$M$20</c:f>
                <c:numCache>
                  <c:formatCode>General</c:formatCode>
                  <c:ptCount val="12"/>
                  <c:pt idx="0">
                    <c:v>0.83101313589938852</c:v>
                  </c:pt>
                  <c:pt idx="1">
                    <c:v>1.2339924262836948</c:v>
                  </c:pt>
                  <c:pt idx="2">
                    <c:v>0.79576975054000321</c:v>
                  </c:pt>
                  <c:pt idx="3">
                    <c:v>0.93728769403281476</c:v>
                  </c:pt>
                  <c:pt idx="4">
                    <c:v>0.54733169038231333</c:v>
                  </c:pt>
                  <c:pt idx="5">
                    <c:v>1.2850420606797097</c:v>
                  </c:pt>
                  <c:pt idx="6">
                    <c:v>0.66525248588203612</c:v>
                  </c:pt>
                  <c:pt idx="7">
                    <c:v>0.52151301739196987</c:v>
                  </c:pt>
                  <c:pt idx="8">
                    <c:v>0.42342744403934046</c:v>
                  </c:pt>
                  <c:pt idx="9">
                    <c:v>0.61285155131810132</c:v>
                  </c:pt>
                  <c:pt idx="10">
                    <c:v>0.9613807801281522</c:v>
                  </c:pt>
                  <c:pt idx="11">
                    <c:v>0.82667710380786219</c:v>
                  </c:pt>
                </c:numCache>
              </c:numRef>
            </c:minus>
            <c:spPr>
              <a:noFill/>
              <a:ln w="9525" cap="flat" cmpd="sng" algn="ctr">
                <a:solidFill>
                  <a:schemeClr val="tx1">
                    <a:lumMod val="65000"/>
                    <a:lumOff val="35000"/>
                  </a:schemeClr>
                </a:solidFill>
                <a:round/>
              </a:ln>
              <a:effectLst/>
            </c:spPr>
          </c:errBars>
          <c:cat>
            <c:strRef>
              <c:f>AllSurfaceTemp!$B$1:$M$1</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AllSurfaceTemp!$B$19:$M$19</c:f>
              <c:numCache>
                <c:formatCode>General</c:formatCode>
                <c:ptCount val="12"/>
                <c:pt idx="0">
                  <c:v>21.169955294117667</c:v>
                </c:pt>
                <c:pt idx="1">
                  <c:v>24.37646047058826</c:v>
                </c:pt>
                <c:pt idx="2">
                  <c:v>28.572277411764734</c:v>
                </c:pt>
                <c:pt idx="3">
                  <c:v>31.992093294117666</c:v>
                </c:pt>
                <c:pt idx="4">
                  <c:v>32.805444470588256</c:v>
                </c:pt>
                <c:pt idx="5">
                  <c:v>31.381836941176488</c:v>
                </c:pt>
                <c:pt idx="6">
                  <c:v>29.347131294117673</c:v>
                </c:pt>
                <c:pt idx="7">
                  <c:v>28.929991823529431</c:v>
                </c:pt>
                <c:pt idx="8">
                  <c:v>28.350260235294137</c:v>
                </c:pt>
                <c:pt idx="9">
                  <c:v>26.025731000000025</c:v>
                </c:pt>
                <c:pt idx="10">
                  <c:v>22.986410058823555</c:v>
                </c:pt>
                <c:pt idx="11">
                  <c:v>20.967715176470609</c:v>
                </c:pt>
              </c:numCache>
            </c:numRef>
          </c:val>
          <c:extLst xmlns:c16r2="http://schemas.microsoft.com/office/drawing/2015/06/chart">
            <c:ext xmlns:c16="http://schemas.microsoft.com/office/drawing/2014/chart" uri="{C3380CC4-5D6E-409C-BE32-E72D297353CC}">
              <c16:uniqueId val="{00000000-E259-4E8B-8000-C8AE20B173C7}"/>
            </c:ext>
          </c:extLst>
        </c:ser>
        <c:dLbls>
          <c:showLegendKey val="0"/>
          <c:showVal val="0"/>
          <c:showCatName val="0"/>
          <c:showSerName val="0"/>
          <c:showPercent val="0"/>
          <c:showBubbleSize val="0"/>
        </c:dLbls>
        <c:gapWidth val="219"/>
        <c:overlap val="-27"/>
        <c:axId val="460575984"/>
        <c:axId val="460576376"/>
      </c:barChart>
      <c:catAx>
        <c:axId val="46057598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rgbClr val="757070"/>
                </a:solidFill>
                <a:latin typeface="+mn-lt"/>
                <a:ea typeface="+mn-ea"/>
                <a:cs typeface="+mn-cs"/>
              </a:defRPr>
            </a:pPr>
            <a:endParaRPr lang="en-US"/>
          </a:p>
        </c:txPr>
        <c:crossAx val="460576376"/>
        <c:crosses val="autoZero"/>
        <c:auto val="1"/>
        <c:lblAlgn val="ctr"/>
        <c:lblOffset val="100"/>
        <c:noMultiLvlLbl val="0"/>
      </c:catAx>
      <c:valAx>
        <c:axId val="460576376"/>
        <c:scaling>
          <c:orientation val="minMax"/>
          <c:max val="35"/>
          <c:min val="0"/>
        </c:scaling>
        <c:delete val="0"/>
        <c:axPos val="l"/>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200" b="1" i="0" u="none" strike="noStrike" kern="1200" baseline="0">
                <a:solidFill>
                  <a:srgbClr val="757070"/>
                </a:solidFill>
                <a:latin typeface="+mn-lt"/>
                <a:ea typeface="+mn-ea"/>
                <a:cs typeface="+mn-cs"/>
              </a:defRPr>
            </a:pPr>
            <a:endParaRPr lang="en-US"/>
          </a:p>
        </c:txPr>
        <c:crossAx val="460575984"/>
        <c:crosses val="autoZero"/>
        <c:crossBetween val="between"/>
      </c:valAx>
      <c:spPr>
        <a:noFill/>
        <a:ln>
          <a:noFill/>
        </a:ln>
        <a:effectLst/>
      </c:spPr>
    </c:plotArea>
    <c:plotVisOnly val="1"/>
    <c:dispBlanksAs val="gap"/>
    <c:showDLblsOverMax val="0"/>
  </c:chart>
  <c:spPr>
    <a:noFill/>
    <a:ln>
      <a:noFill/>
    </a:ln>
    <a:effectLst/>
  </c:spPr>
  <c:txPr>
    <a:bodyPr/>
    <a:lstStyle/>
    <a:p>
      <a:pPr>
        <a:defRPr sz="1200" b="1" i="0" baseline="0">
          <a:solidFill>
            <a:sysClr val="windowText" lastClr="000000"/>
          </a:solidFill>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'[All GIOVANNI Parameters.xlsx]AllSurfaceTemp'!$A$21</c:f>
              <c:strCache>
                <c:ptCount val="1"/>
                <c:pt idx="0">
                  <c:v>avg_GPP</c:v>
                </c:pt>
              </c:strCache>
            </c:strRef>
          </c:tx>
          <c:spPr>
            <a:ln w="19050" cap="rnd">
              <a:noFill/>
              <a:round/>
            </a:ln>
            <a:effectLst/>
          </c:spPr>
          <c:marker>
            <c:symbol val="circle"/>
            <c:size val="5"/>
            <c:spPr>
              <a:solidFill>
                <a:srgbClr val="00B050"/>
              </a:solidFill>
              <a:ln w="9525">
                <a:solidFill>
                  <a:schemeClr val="accent6">
                    <a:lumMod val="50000"/>
                  </a:schemeClr>
                </a:solidFill>
              </a:ln>
              <a:effectLst/>
            </c:spPr>
          </c:marker>
          <c:trendline>
            <c:spPr>
              <a:ln w="19050" cap="rnd">
                <a:solidFill>
                  <a:srgbClr val="00B050"/>
                </a:solidFill>
                <a:prstDash val="solid"/>
              </a:ln>
              <a:effectLst/>
            </c:spPr>
            <c:trendlineType val="linear"/>
            <c:dispRSqr val="1"/>
            <c:dispEq val="0"/>
            <c:trendlineLbl>
              <c:layout>
                <c:manualLayout>
                  <c:x val="5.2442694663167103E-2"/>
                  <c:y val="-0.22159266550014581"/>
                </c:manualLayout>
              </c:layout>
              <c:numFmt formatCode="General" sourceLinked="0"/>
              <c:spPr>
                <a:noFill/>
                <a:ln>
                  <a:noFill/>
                </a:ln>
                <a:effectLst/>
              </c:spPr>
              <c:txPr>
                <a:bodyPr rot="0" spcFirstLastPara="1" vertOverflow="ellipsis" vert="horz" wrap="square" anchor="ctr" anchorCtr="1"/>
                <a:lstStyle/>
                <a:p>
                  <a:pPr>
                    <a:defRPr sz="1400" b="1" i="0" u="none" strike="noStrike" kern="1200" baseline="0">
                      <a:solidFill>
                        <a:srgbClr val="757070"/>
                      </a:solidFill>
                      <a:latin typeface="+mn-lt"/>
                      <a:ea typeface="+mn-ea"/>
                      <a:cs typeface="+mn-cs"/>
                    </a:defRPr>
                  </a:pPr>
                  <a:endParaRPr lang="en-US"/>
                </a:p>
              </c:txPr>
            </c:trendlineLbl>
          </c:trendline>
          <c:xVal>
            <c:numRef>
              <c:f>'[All GIOVANNI Parameters.xlsx]AllSurfaceTemp'!$B$19:$N$19</c:f>
              <c:numCache>
                <c:formatCode>General</c:formatCode>
                <c:ptCount val="13"/>
                <c:pt idx="0">
                  <c:v>21.169955294117667</c:v>
                </c:pt>
                <c:pt idx="1">
                  <c:v>24.37646047058826</c:v>
                </c:pt>
                <c:pt idx="2">
                  <c:v>28.572277411764734</c:v>
                </c:pt>
                <c:pt idx="3">
                  <c:v>31.992093294117666</c:v>
                </c:pt>
                <c:pt idx="4">
                  <c:v>32.805444470588256</c:v>
                </c:pt>
                <c:pt idx="5">
                  <c:v>31.381836941176488</c:v>
                </c:pt>
                <c:pt idx="6">
                  <c:v>29.347131294117673</c:v>
                </c:pt>
                <c:pt idx="7">
                  <c:v>28.929991823529431</c:v>
                </c:pt>
                <c:pt idx="8">
                  <c:v>28.350260235294137</c:v>
                </c:pt>
                <c:pt idx="9">
                  <c:v>26.025731000000025</c:v>
                </c:pt>
                <c:pt idx="10">
                  <c:v>22.986410058823555</c:v>
                </c:pt>
                <c:pt idx="11">
                  <c:v>20.967715176470609</c:v>
                </c:pt>
              </c:numCache>
            </c:numRef>
          </c:xVal>
          <c:yVal>
            <c:numRef>
              <c:f>'[All GIOVANNI Parameters.xlsx]AllSurfaceTemp'!$B$21:$N$21</c:f>
              <c:numCache>
                <c:formatCode>General</c:formatCode>
                <c:ptCount val="13"/>
                <c:pt idx="0">
                  <c:v>3.8461952110389608E-2</c:v>
                </c:pt>
                <c:pt idx="1">
                  <c:v>3.804045072574485E-2</c:v>
                </c:pt>
                <c:pt idx="2">
                  <c:v>3.4318697478991592E-2</c:v>
                </c:pt>
                <c:pt idx="3">
                  <c:v>3.0891405653170362E-2</c:v>
                </c:pt>
                <c:pt idx="4">
                  <c:v>2.3986401833460652E-2</c:v>
                </c:pt>
                <c:pt idx="9">
                  <c:v>3.863783422459894E-2</c:v>
                </c:pt>
                <c:pt idx="10">
                  <c:v>4.0622676343264573E-2</c:v>
                </c:pt>
                <c:pt idx="11">
                  <c:v>3.4430083874458874E-2</c:v>
                </c:pt>
              </c:numCache>
            </c:numRef>
          </c:yVal>
          <c:smooth val="0"/>
          <c:extLst xmlns:c16r2="http://schemas.microsoft.com/office/drawing/2015/06/chart">
            <c:ext xmlns:c16="http://schemas.microsoft.com/office/drawing/2014/chart" uri="{C3380CC4-5D6E-409C-BE32-E72D297353CC}">
              <c16:uniqueId val="{00000001-5645-4D47-87E8-30023BE94259}"/>
            </c:ext>
          </c:extLst>
        </c:ser>
        <c:dLbls>
          <c:showLegendKey val="0"/>
          <c:showVal val="0"/>
          <c:showCatName val="0"/>
          <c:showSerName val="0"/>
          <c:showPercent val="0"/>
          <c:showBubbleSize val="0"/>
        </c:dLbls>
        <c:axId val="712973144"/>
        <c:axId val="712970008"/>
      </c:scatterChart>
      <c:valAx>
        <c:axId val="712973144"/>
        <c:scaling>
          <c:orientation val="minMax"/>
          <c:max val="35"/>
          <c:min val="20"/>
        </c:scaling>
        <c:delete val="0"/>
        <c:axPos val="b"/>
        <c:title>
          <c:tx>
            <c:rich>
              <a:bodyPr rot="0" spcFirstLastPara="1" vertOverflow="ellipsis" vert="horz" wrap="square" anchor="ctr" anchorCtr="1"/>
              <a:lstStyle/>
              <a:p>
                <a:pPr>
                  <a:defRPr sz="1400" b="1" i="0" u="none" strike="noStrike" kern="1200" baseline="0">
                    <a:solidFill>
                      <a:srgbClr val="757070"/>
                    </a:solidFill>
                    <a:latin typeface="+mn-lt"/>
                    <a:ea typeface="+mn-ea"/>
                    <a:cs typeface="+mn-cs"/>
                  </a:defRPr>
                </a:pPr>
                <a:r>
                  <a:rPr lang="en-US" dirty="0">
                    <a:solidFill>
                      <a:srgbClr val="757070"/>
                    </a:solidFill>
                  </a:rPr>
                  <a:t>Mean Surface Temperature (</a:t>
                </a:r>
                <a:r>
                  <a:rPr lang="en-US" baseline="30000" dirty="0">
                    <a:solidFill>
                      <a:srgbClr val="757070"/>
                    </a:solidFill>
                  </a:rPr>
                  <a:t>0</a:t>
                </a:r>
                <a:r>
                  <a:rPr lang="en-US" dirty="0">
                    <a:solidFill>
                      <a:srgbClr val="757070"/>
                    </a:solidFill>
                  </a:rPr>
                  <a:t>C)</a:t>
                </a:r>
              </a:p>
            </c:rich>
          </c:tx>
          <c:layout/>
          <c:overlay val="0"/>
          <c:spPr>
            <a:noFill/>
            <a:ln>
              <a:noFill/>
            </a:ln>
            <a:effectLst/>
          </c:spPr>
          <c:txPr>
            <a:bodyPr rot="0" spcFirstLastPara="1" vertOverflow="ellipsis" vert="horz" wrap="square" anchor="ctr" anchorCtr="1"/>
            <a:lstStyle/>
            <a:p>
              <a:pPr>
                <a:defRPr sz="1400" b="1" i="0" u="none" strike="noStrike" kern="1200" baseline="0">
                  <a:solidFill>
                    <a:srgbClr val="757070"/>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rgbClr val="757070"/>
                </a:solidFill>
                <a:latin typeface="+mn-lt"/>
                <a:ea typeface="+mn-ea"/>
                <a:cs typeface="+mn-cs"/>
              </a:defRPr>
            </a:pPr>
            <a:endParaRPr lang="en-US"/>
          </a:p>
        </c:txPr>
        <c:crossAx val="712970008"/>
        <c:crosses val="autoZero"/>
        <c:crossBetween val="midCat"/>
      </c:valAx>
      <c:valAx>
        <c:axId val="712970008"/>
        <c:scaling>
          <c:orientation val="minMax"/>
          <c:min val="2.0000000000000004E-2"/>
        </c:scaling>
        <c:delete val="0"/>
        <c:axPos val="l"/>
        <c:title>
          <c:tx>
            <c:rich>
              <a:bodyPr rot="-5400000" spcFirstLastPara="1" vertOverflow="ellipsis" vert="horz" wrap="square" anchor="ctr" anchorCtr="1"/>
              <a:lstStyle/>
              <a:p>
                <a:pPr>
                  <a:defRPr sz="1400" b="1" i="0" u="none" strike="noStrike" kern="1200" baseline="0">
                    <a:solidFill>
                      <a:srgbClr val="757070"/>
                    </a:solidFill>
                    <a:latin typeface="+mn-lt"/>
                    <a:ea typeface="+mn-ea"/>
                    <a:cs typeface="+mn-cs"/>
                  </a:defRPr>
                </a:pPr>
                <a:r>
                  <a:rPr lang="en-US">
                    <a:solidFill>
                      <a:srgbClr val="757070"/>
                    </a:solidFill>
                  </a:rPr>
                  <a:t>Mean GPP (gC/m2)</a:t>
                </a:r>
              </a:p>
            </c:rich>
          </c:tx>
          <c:layout>
            <c:manualLayout>
              <c:xMode val="edge"/>
              <c:yMode val="edge"/>
              <c:x val="2.7777777777777776E-2"/>
              <c:y val="7.8190434529017208E-2"/>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rgbClr val="757070"/>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rgbClr val="757070"/>
                </a:solidFill>
                <a:latin typeface="+mn-lt"/>
                <a:ea typeface="+mn-ea"/>
                <a:cs typeface="+mn-cs"/>
              </a:defRPr>
            </a:pPr>
            <a:endParaRPr lang="en-US"/>
          </a:p>
        </c:txPr>
        <c:crossAx val="712973144"/>
        <c:crosses val="autoZero"/>
        <c:crossBetween val="midCat"/>
      </c:valAx>
      <c:spPr>
        <a:noFill/>
        <a:ln>
          <a:noFill/>
        </a:ln>
        <a:effectLst/>
      </c:spPr>
    </c:plotArea>
    <c:plotVisOnly val="1"/>
    <c:dispBlanksAs val="gap"/>
    <c:showDLblsOverMax val="0"/>
  </c:chart>
  <c:spPr>
    <a:noFill/>
    <a:ln>
      <a:noFill/>
    </a:ln>
    <a:effectLst/>
  </c:spPr>
  <c:txPr>
    <a:bodyPr/>
    <a:lstStyle/>
    <a:p>
      <a:pPr>
        <a:defRPr sz="1400" b="1" i="0" baseline="0">
          <a:solidFill>
            <a:sysClr val="windowText" lastClr="000000"/>
          </a:solidFill>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'[All GIOVANNI Parameters.xlsx]AllSurfaceTemp'!$A$22</c:f>
              <c:strCache>
                <c:ptCount val="1"/>
                <c:pt idx="0">
                  <c:v>avg_LAI</c:v>
                </c:pt>
              </c:strCache>
            </c:strRef>
          </c:tx>
          <c:spPr>
            <a:ln w="19050" cap="rnd">
              <a:noFill/>
              <a:round/>
            </a:ln>
            <a:effectLst/>
          </c:spPr>
          <c:marker>
            <c:symbol val="circle"/>
            <c:size val="5"/>
            <c:spPr>
              <a:solidFill>
                <a:srgbClr val="00B050"/>
              </a:solidFill>
              <a:ln w="9525">
                <a:solidFill>
                  <a:srgbClr val="00B050"/>
                </a:solidFill>
              </a:ln>
              <a:effectLst/>
            </c:spPr>
          </c:marker>
          <c:trendline>
            <c:spPr>
              <a:ln w="19050" cap="rnd">
                <a:solidFill>
                  <a:srgbClr val="00B050"/>
                </a:solidFill>
                <a:prstDash val="solid"/>
              </a:ln>
              <a:effectLst/>
            </c:spPr>
            <c:trendlineType val="linear"/>
            <c:dispRSqr val="1"/>
            <c:dispEq val="0"/>
            <c:trendlineLbl>
              <c:layout>
                <c:manualLayout>
                  <c:x val="6.289982502187226E-2"/>
                  <c:y val="-0.40918307086614175"/>
                </c:manualLayout>
              </c:layout>
              <c:numFmt formatCode="General" sourceLinked="0"/>
              <c:spPr>
                <a:noFill/>
                <a:ln>
                  <a:noFill/>
                </a:ln>
                <a:effectLst/>
              </c:spPr>
              <c:txPr>
                <a:bodyPr rot="0" spcFirstLastPara="1" vertOverflow="ellipsis" vert="horz" wrap="square" anchor="ctr" anchorCtr="1"/>
                <a:lstStyle/>
                <a:p>
                  <a:pPr>
                    <a:defRPr sz="1400" b="1" i="0" u="none" strike="noStrike" kern="1200" baseline="0">
                      <a:solidFill>
                        <a:srgbClr val="757070"/>
                      </a:solidFill>
                      <a:latin typeface="+mn-lt"/>
                      <a:ea typeface="+mn-ea"/>
                      <a:cs typeface="+mn-cs"/>
                    </a:defRPr>
                  </a:pPr>
                  <a:endParaRPr lang="en-US"/>
                </a:p>
              </c:txPr>
            </c:trendlineLbl>
          </c:trendline>
          <c:xVal>
            <c:numRef>
              <c:f>'[All GIOVANNI Parameters.xlsx]AllSurfaceTemp'!$B$19:$N$19</c:f>
              <c:numCache>
                <c:formatCode>General</c:formatCode>
                <c:ptCount val="13"/>
                <c:pt idx="0">
                  <c:v>21.169955294117667</c:v>
                </c:pt>
                <c:pt idx="1">
                  <c:v>24.37646047058826</c:v>
                </c:pt>
                <c:pt idx="2">
                  <c:v>28.572277411764734</c:v>
                </c:pt>
                <c:pt idx="3">
                  <c:v>31.992093294117666</c:v>
                </c:pt>
                <c:pt idx="4">
                  <c:v>32.805444470588256</c:v>
                </c:pt>
                <c:pt idx="5">
                  <c:v>31.381836941176488</c:v>
                </c:pt>
                <c:pt idx="6">
                  <c:v>29.347131294117673</c:v>
                </c:pt>
                <c:pt idx="7">
                  <c:v>28.929991823529431</c:v>
                </c:pt>
                <c:pt idx="8">
                  <c:v>28.350260235294137</c:v>
                </c:pt>
                <c:pt idx="9">
                  <c:v>26.025731000000025</c:v>
                </c:pt>
                <c:pt idx="10">
                  <c:v>22.986410058823555</c:v>
                </c:pt>
                <c:pt idx="11">
                  <c:v>20.967715176470609</c:v>
                </c:pt>
              </c:numCache>
            </c:numRef>
          </c:xVal>
          <c:yVal>
            <c:numRef>
              <c:f>'[All GIOVANNI Parameters.xlsx]AllSurfaceTemp'!$B$22:$N$22</c:f>
              <c:numCache>
                <c:formatCode>General</c:formatCode>
                <c:ptCount val="13"/>
                <c:pt idx="0">
                  <c:v>3.1590773809523807</c:v>
                </c:pt>
                <c:pt idx="1">
                  <c:v>3.1113367569249921</c:v>
                </c:pt>
                <c:pt idx="2">
                  <c:v>3.1995448179271704</c:v>
                </c:pt>
                <c:pt idx="3">
                  <c:v>2.8366635543106136</c:v>
                </c:pt>
                <c:pt idx="4">
                  <c:v>2.1093565203859317</c:v>
                </c:pt>
                <c:pt idx="9">
                  <c:v>3.8221171802054159</c:v>
                </c:pt>
                <c:pt idx="10">
                  <c:v>3.7207944288826633</c:v>
                </c:pt>
                <c:pt idx="11">
                  <c:v>3.3324074074074073</c:v>
                </c:pt>
              </c:numCache>
            </c:numRef>
          </c:yVal>
          <c:smooth val="0"/>
          <c:extLst xmlns:c16r2="http://schemas.microsoft.com/office/drawing/2015/06/chart">
            <c:ext xmlns:c16="http://schemas.microsoft.com/office/drawing/2014/chart" uri="{C3380CC4-5D6E-409C-BE32-E72D297353CC}">
              <c16:uniqueId val="{00000001-FAD5-466F-B177-3F862063D2F6}"/>
            </c:ext>
          </c:extLst>
        </c:ser>
        <c:dLbls>
          <c:showLegendKey val="0"/>
          <c:showVal val="0"/>
          <c:showCatName val="0"/>
          <c:showSerName val="0"/>
          <c:showPercent val="0"/>
          <c:showBubbleSize val="0"/>
        </c:dLbls>
        <c:axId val="712975496"/>
        <c:axId val="712969616"/>
      </c:scatterChart>
      <c:valAx>
        <c:axId val="712975496"/>
        <c:scaling>
          <c:orientation val="minMax"/>
          <c:max val="35"/>
          <c:min val="20"/>
        </c:scaling>
        <c:delete val="0"/>
        <c:axPos val="b"/>
        <c:title>
          <c:tx>
            <c:rich>
              <a:bodyPr rot="0" spcFirstLastPara="1" vertOverflow="ellipsis" vert="horz" wrap="square" anchor="ctr" anchorCtr="1"/>
              <a:lstStyle/>
              <a:p>
                <a:pPr>
                  <a:defRPr sz="1400" b="1" i="0" u="none" strike="noStrike" kern="1200" baseline="0">
                    <a:solidFill>
                      <a:srgbClr val="757070"/>
                    </a:solidFill>
                    <a:latin typeface="+mn-lt"/>
                    <a:ea typeface="+mn-ea"/>
                    <a:cs typeface="+mn-cs"/>
                  </a:defRPr>
                </a:pPr>
                <a:r>
                  <a:rPr lang="en-US" dirty="0">
                    <a:solidFill>
                      <a:srgbClr val="757070"/>
                    </a:solidFill>
                  </a:rPr>
                  <a:t>Mean Surface Temperature (</a:t>
                </a:r>
                <a:r>
                  <a:rPr lang="en-US" baseline="30000" dirty="0">
                    <a:solidFill>
                      <a:srgbClr val="757070"/>
                    </a:solidFill>
                  </a:rPr>
                  <a:t>0</a:t>
                </a:r>
                <a:r>
                  <a:rPr lang="en-US" dirty="0">
                    <a:solidFill>
                      <a:srgbClr val="757070"/>
                    </a:solidFill>
                  </a:rPr>
                  <a:t>C)</a:t>
                </a:r>
              </a:p>
            </c:rich>
          </c:tx>
          <c:layout/>
          <c:overlay val="0"/>
          <c:spPr>
            <a:noFill/>
            <a:ln>
              <a:noFill/>
            </a:ln>
            <a:effectLst/>
          </c:spPr>
          <c:txPr>
            <a:bodyPr rot="0" spcFirstLastPara="1" vertOverflow="ellipsis" vert="horz" wrap="square" anchor="ctr" anchorCtr="1"/>
            <a:lstStyle/>
            <a:p>
              <a:pPr>
                <a:defRPr sz="1400" b="1" i="0" u="none" strike="noStrike" kern="1200" baseline="0">
                  <a:solidFill>
                    <a:srgbClr val="757070"/>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rgbClr val="757070"/>
                </a:solidFill>
                <a:latin typeface="+mn-lt"/>
                <a:ea typeface="+mn-ea"/>
                <a:cs typeface="+mn-cs"/>
              </a:defRPr>
            </a:pPr>
            <a:endParaRPr lang="en-US"/>
          </a:p>
        </c:txPr>
        <c:crossAx val="712969616"/>
        <c:crosses val="autoZero"/>
        <c:crossBetween val="midCat"/>
      </c:valAx>
      <c:valAx>
        <c:axId val="712969616"/>
        <c:scaling>
          <c:orientation val="minMax"/>
          <c:min val="2"/>
        </c:scaling>
        <c:delete val="0"/>
        <c:axPos val="l"/>
        <c:title>
          <c:tx>
            <c:rich>
              <a:bodyPr rot="-5400000" spcFirstLastPara="1" vertOverflow="ellipsis" vert="horz" wrap="square" anchor="ctr" anchorCtr="1"/>
              <a:lstStyle/>
              <a:p>
                <a:pPr>
                  <a:defRPr sz="1400" b="1" i="0" u="none" strike="noStrike" kern="1200" baseline="0">
                    <a:solidFill>
                      <a:srgbClr val="757070"/>
                    </a:solidFill>
                    <a:latin typeface="+mn-lt"/>
                    <a:ea typeface="+mn-ea"/>
                    <a:cs typeface="+mn-cs"/>
                  </a:defRPr>
                </a:pPr>
                <a:r>
                  <a:rPr lang="en-US">
                    <a:solidFill>
                      <a:srgbClr val="757070"/>
                    </a:solidFill>
                  </a:rPr>
                  <a:t>Mean LAI</a:t>
                </a:r>
              </a:p>
            </c:rich>
          </c:tx>
          <c:layout/>
          <c:overlay val="0"/>
          <c:spPr>
            <a:noFill/>
            <a:ln>
              <a:noFill/>
            </a:ln>
            <a:effectLst/>
          </c:spPr>
          <c:txPr>
            <a:bodyPr rot="-5400000" spcFirstLastPara="1" vertOverflow="ellipsis" vert="horz" wrap="square" anchor="ctr" anchorCtr="1"/>
            <a:lstStyle/>
            <a:p>
              <a:pPr>
                <a:defRPr sz="1400" b="1" i="0" u="none" strike="noStrike" kern="1200" baseline="0">
                  <a:solidFill>
                    <a:srgbClr val="757070"/>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rgbClr val="757070"/>
                </a:solidFill>
                <a:latin typeface="+mn-lt"/>
                <a:ea typeface="+mn-ea"/>
                <a:cs typeface="+mn-cs"/>
              </a:defRPr>
            </a:pPr>
            <a:endParaRPr lang="en-US"/>
          </a:p>
        </c:txPr>
        <c:crossAx val="712975496"/>
        <c:crosses val="autoZero"/>
        <c:crossBetween val="midCat"/>
      </c:valAx>
      <c:spPr>
        <a:noFill/>
        <a:ln>
          <a:noFill/>
        </a:ln>
        <a:effectLst/>
      </c:spPr>
    </c:plotArea>
    <c:plotVisOnly val="1"/>
    <c:dispBlanksAs val="gap"/>
    <c:showDLblsOverMax val="0"/>
  </c:chart>
  <c:spPr>
    <a:noFill/>
    <a:ln>
      <a:noFill/>
    </a:ln>
    <a:effectLst/>
  </c:spPr>
  <c:txPr>
    <a:bodyPr/>
    <a:lstStyle/>
    <a:p>
      <a:pPr>
        <a:defRPr sz="1400" b="1" i="0" baseline="0">
          <a:solidFill>
            <a:sysClr val="windowText" lastClr="000000"/>
          </a:solidFill>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AllRainfall!$A$20</c:f>
              <c:strCache>
                <c:ptCount val="1"/>
                <c:pt idx="0">
                  <c:v>avg_ET</c:v>
                </c:pt>
              </c:strCache>
            </c:strRef>
          </c:tx>
          <c:spPr>
            <a:ln w="19050" cap="rnd">
              <a:noFill/>
              <a:round/>
            </a:ln>
            <a:effectLst/>
          </c:spPr>
          <c:marker>
            <c:symbol val="circle"/>
            <c:size val="5"/>
            <c:spPr>
              <a:solidFill>
                <a:srgbClr val="0070C0"/>
              </a:solidFill>
              <a:ln w="9525">
                <a:solidFill>
                  <a:srgbClr val="002060"/>
                </a:solidFill>
              </a:ln>
              <a:effectLst/>
            </c:spPr>
          </c:marker>
          <c:trendline>
            <c:spPr>
              <a:ln w="19050" cap="rnd">
                <a:solidFill>
                  <a:schemeClr val="accent1"/>
                </a:solidFill>
                <a:prstDash val="solid"/>
              </a:ln>
              <a:effectLst/>
            </c:spPr>
            <c:trendlineType val="linear"/>
            <c:dispRSqr val="1"/>
            <c:dispEq val="0"/>
            <c:trendlineLbl>
              <c:layout>
                <c:manualLayout>
                  <c:x val="-5.6484251968503936E-2"/>
                  <c:y val="-3.1709682123067948E-2"/>
                </c:manualLayout>
              </c:layout>
              <c:numFmt formatCode="General" sourceLinked="0"/>
              <c:spPr>
                <a:noFill/>
                <a:ln>
                  <a:noFill/>
                </a:ln>
                <a:effectLst/>
              </c:spPr>
              <c:txPr>
                <a:bodyPr rot="0" spcFirstLastPara="1" vertOverflow="ellipsis" vert="horz" wrap="square" anchor="ctr" anchorCtr="1"/>
                <a:lstStyle/>
                <a:p>
                  <a:pPr>
                    <a:defRPr sz="1400" b="1" i="0" u="none" strike="noStrike" kern="1200" baseline="0">
                      <a:solidFill>
                        <a:srgbClr val="757070"/>
                      </a:solidFill>
                      <a:latin typeface="+mn-lt"/>
                      <a:ea typeface="+mn-ea"/>
                      <a:cs typeface="+mn-cs"/>
                    </a:defRPr>
                  </a:pPr>
                  <a:endParaRPr lang="en-US"/>
                </a:p>
              </c:txPr>
            </c:trendlineLbl>
          </c:trendline>
          <c:xVal>
            <c:numRef>
              <c:f>AllRainfall!$B$19:$M$19</c:f>
              <c:numCache>
                <c:formatCode>General</c:formatCode>
                <c:ptCount val="12"/>
                <c:pt idx="0">
                  <c:v>8.9304351920937872</c:v>
                </c:pt>
                <c:pt idx="1">
                  <c:v>16.972824293543603</c:v>
                </c:pt>
                <c:pt idx="2">
                  <c:v>13.154342959824412</c:v>
                </c:pt>
                <c:pt idx="3">
                  <c:v>37.733391262503531</c:v>
                </c:pt>
                <c:pt idx="4">
                  <c:v>109.81039147680001</c:v>
                </c:pt>
                <c:pt idx="5">
                  <c:v>214.75434715199998</c:v>
                </c:pt>
                <c:pt idx="6">
                  <c:v>358.90419922305887</c:v>
                </c:pt>
                <c:pt idx="7">
                  <c:v>289.70179438305883</c:v>
                </c:pt>
                <c:pt idx="8">
                  <c:v>266.31511089882355</c:v>
                </c:pt>
                <c:pt idx="9">
                  <c:v>171.48492389039998</c:v>
                </c:pt>
                <c:pt idx="10">
                  <c:v>39.028397339435287</c:v>
                </c:pt>
                <c:pt idx="11">
                  <c:v>5.1163540425680463</c:v>
                </c:pt>
              </c:numCache>
            </c:numRef>
          </c:xVal>
          <c:yVal>
            <c:numRef>
              <c:f>AllRainfall!$B$20:$M$20</c:f>
              <c:numCache>
                <c:formatCode>General</c:formatCode>
                <c:ptCount val="12"/>
                <c:pt idx="0">
                  <c:v>82.347384615384598</c:v>
                </c:pt>
                <c:pt idx="1">
                  <c:v>83.709076923076921</c:v>
                </c:pt>
                <c:pt idx="2">
                  <c:v>95.071641025641028</c:v>
                </c:pt>
                <c:pt idx="3">
                  <c:v>88.986974358974336</c:v>
                </c:pt>
                <c:pt idx="4">
                  <c:v>88.906820512820516</c:v>
                </c:pt>
                <c:pt idx="5">
                  <c:v>100.48446153846155</c:v>
                </c:pt>
                <c:pt idx="6">
                  <c:v>117.75348717948721</c:v>
                </c:pt>
                <c:pt idx="7">
                  <c:v>120.40907692307694</c:v>
                </c:pt>
                <c:pt idx="8">
                  <c:v>110.36451282051283</c:v>
                </c:pt>
                <c:pt idx="9">
                  <c:v>117.8228205128205</c:v>
                </c:pt>
                <c:pt idx="10">
                  <c:v>95.934307692307712</c:v>
                </c:pt>
                <c:pt idx="11">
                  <c:v>79.385329670329682</c:v>
                </c:pt>
              </c:numCache>
            </c:numRef>
          </c:yVal>
          <c:smooth val="0"/>
          <c:extLst xmlns:c16r2="http://schemas.microsoft.com/office/drawing/2015/06/chart">
            <c:ext xmlns:c16="http://schemas.microsoft.com/office/drawing/2014/chart" uri="{C3380CC4-5D6E-409C-BE32-E72D297353CC}">
              <c16:uniqueId val="{00000001-64AE-4570-85C6-86A29EACA641}"/>
            </c:ext>
          </c:extLst>
        </c:ser>
        <c:dLbls>
          <c:showLegendKey val="0"/>
          <c:showVal val="0"/>
          <c:showCatName val="0"/>
          <c:showSerName val="0"/>
          <c:showPercent val="0"/>
          <c:showBubbleSize val="0"/>
        </c:dLbls>
        <c:axId val="712973928"/>
        <c:axId val="400055504"/>
      </c:scatterChart>
      <c:valAx>
        <c:axId val="712973928"/>
        <c:scaling>
          <c:orientation val="minMax"/>
        </c:scaling>
        <c:delete val="0"/>
        <c:axPos val="b"/>
        <c:title>
          <c:tx>
            <c:rich>
              <a:bodyPr rot="0" spcFirstLastPara="1" vertOverflow="ellipsis" vert="horz" wrap="square" anchor="ctr" anchorCtr="1"/>
              <a:lstStyle/>
              <a:p>
                <a:pPr>
                  <a:defRPr sz="1400" b="1" i="0" u="none" strike="noStrike" kern="1200" baseline="0">
                    <a:solidFill>
                      <a:srgbClr val="757070"/>
                    </a:solidFill>
                    <a:latin typeface="+mn-lt"/>
                    <a:ea typeface="+mn-ea"/>
                    <a:cs typeface="+mn-cs"/>
                  </a:defRPr>
                </a:pPr>
                <a:r>
                  <a:rPr lang="en-US">
                    <a:solidFill>
                      <a:srgbClr val="757070"/>
                    </a:solidFill>
                  </a:rPr>
                  <a:t>Mean Precipitation (mm/month)</a:t>
                </a:r>
              </a:p>
            </c:rich>
          </c:tx>
          <c:layout/>
          <c:overlay val="0"/>
          <c:spPr>
            <a:noFill/>
            <a:ln>
              <a:noFill/>
            </a:ln>
            <a:effectLst/>
          </c:spPr>
          <c:txPr>
            <a:bodyPr rot="0" spcFirstLastPara="1" vertOverflow="ellipsis" vert="horz" wrap="square" anchor="ctr" anchorCtr="1"/>
            <a:lstStyle/>
            <a:p>
              <a:pPr>
                <a:defRPr sz="1400" b="1" i="0" u="none" strike="noStrike" kern="1200" baseline="0">
                  <a:solidFill>
                    <a:srgbClr val="757070"/>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rgbClr val="757070"/>
                </a:solidFill>
                <a:latin typeface="+mn-lt"/>
                <a:ea typeface="+mn-ea"/>
                <a:cs typeface="+mn-cs"/>
              </a:defRPr>
            </a:pPr>
            <a:endParaRPr lang="en-US"/>
          </a:p>
        </c:txPr>
        <c:crossAx val="400055504"/>
        <c:crosses val="autoZero"/>
        <c:crossBetween val="midCat"/>
      </c:valAx>
      <c:valAx>
        <c:axId val="400055504"/>
        <c:scaling>
          <c:orientation val="minMax"/>
          <c:min val="70"/>
        </c:scaling>
        <c:delete val="0"/>
        <c:axPos val="l"/>
        <c:title>
          <c:tx>
            <c:rich>
              <a:bodyPr rot="-5400000" spcFirstLastPara="1" vertOverflow="ellipsis" vert="horz" wrap="square" anchor="ctr" anchorCtr="1"/>
              <a:lstStyle/>
              <a:p>
                <a:pPr>
                  <a:defRPr sz="1400" b="1" i="0" u="none" strike="noStrike" kern="1200" baseline="0">
                    <a:solidFill>
                      <a:srgbClr val="757070"/>
                    </a:solidFill>
                    <a:latin typeface="+mn-lt"/>
                    <a:ea typeface="+mn-ea"/>
                    <a:cs typeface="+mn-cs"/>
                  </a:defRPr>
                </a:pPr>
                <a:r>
                  <a:rPr lang="en-US">
                    <a:solidFill>
                      <a:srgbClr val="757070"/>
                    </a:solidFill>
                  </a:rPr>
                  <a:t>Mean ET (kg/m2)</a:t>
                </a:r>
              </a:p>
            </c:rich>
          </c:tx>
          <c:layout/>
          <c:overlay val="0"/>
          <c:spPr>
            <a:noFill/>
            <a:ln>
              <a:noFill/>
            </a:ln>
            <a:effectLst/>
          </c:spPr>
          <c:txPr>
            <a:bodyPr rot="-5400000" spcFirstLastPara="1" vertOverflow="ellipsis" vert="horz" wrap="square" anchor="ctr" anchorCtr="1"/>
            <a:lstStyle/>
            <a:p>
              <a:pPr>
                <a:defRPr sz="1400" b="1" i="0" u="none" strike="noStrike" kern="1200" baseline="0">
                  <a:solidFill>
                    <a:srgbClr val="757070"/>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rgbClr val="757070"/>
                </a:solidFill>
                <a:latin typeface="+mn-lt"/>
                <a:ea typeface="+mn-ea"/>
                <a:cs typeface="+mn-cs"/>
              </a:defRPr>
            </a:pPr>
            <a:endParaRPr lang="en-US"/>
          </a:p>
        </c:txPr>
        <c:crossAx val="712973928"/>
        <c:crosses val="autoZero"/>
        <c:crossBetween val="midCat"/>
      </c:valAx>
      <c:spPr>
        <a:noFill/>
        <a:ln>
          <a:noFill/>
        </a:ln>
        <a:effectLst/>
      </c:spPr>
    </c:plotArea>
    <c:plotVisOnly val="1"/>
    <c:dispBlanksAs val="gap"/>
    <c:showDLblsOverMax val="0"/>
  </c:chart>
  <c:spPr>
    <a:noFill/>
    <a:ln>
      <a:noFill/>
    </a:ln>
    <a:effectLst/>
  </c:spPr>
  <c:txPr>
    <a:bodyPr/>
    <a:lstStyle/>
    <a:p>
      <a:pPr>
        <a:defRPr sz="1400" b="1" i="0" baseline="0">
          <a:solidFill>
            <a:sysClr val="windowText" lastClr="000000"/>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scatterChart>
        <c:scatterStyle val="lineMarker"/>
        <c:varyColors val="0"/>
        <c:ser>
          <c:idx val="0"/>
          <c:order val="0"/>
          <c:tx>
            <c:strRef>
              <c:f>Dec_09_Radar_GRD_measurements!$O$1</c:f>
              <c:strCache>
                <c:ptCount val="1"/>
                <c:pt idx="0">
                  <c:v>NDVI</c:v>
                </c:pt>
              </c:strCache>
            </c:strRef>
          </c:tx>
          <c:spPr>
            <a:ln w="25400" cap="rnd">
              <a:noFill/>
              <a:round/>
            </a:ln>
            <a:effectLst>
              <a:outerShdw blurRad="57150" dist="19050" dir="5400000" algn="ctr" rotWithShape="0">
                <a:srgbClr val="000000">
                  <a:alpha val="63000"/>
                </a:srgbClr>
              </a:outerShdw>
            </a:effectLst>
          </c:spPr>
          <c:marker>
            <c:symbol val="circle"/>
            <c:size val="6"/>
            <c:spPr>
              <a:gradFill rotWithShape="1">
                <a:gsLst>
                  <a:gs pos="0">
                    <a:schemeClr val="dk1">
                      <a:tint val="88500"/>
                      <a:satMod val="103000"/>
                      <a:lumMod val="102000"/>
                      <a:tint val="94000"/>
                    </a:schemeClr>
                  </a:gs>
                  <a:gs pos="50000">
                    <a:schemeClr val="dk1">
                      <a:tint val="88500"/>
                      <a:satMod val="110000"/>
                      <a:lumMod val="100000"/>
                      <a:shade val="100000"/>
                    </a:schemeClr>
                  </a:gs>
                  <a:gs pos="100000">
                    <a:schemeClr val="dk1">
                      <a:tint val="88500"/>
                      <a:lumMod val="99000"/>
                      <a:satMod val="120000"/>
                      <a:shade val="78000"/>
                    </a:schemeClr>
                  </a:gs>
                </a:gsLst>
                <a:lin ang="5400000" scaled="0"/>
              </a:gradFill>
              <a:ln w="9525" cap="rnd">
                <a:solidFill>
                  <a:schemeClr val="dk1">
                    <a:tint val="88500"/>
                  </a:schemeClr>
                </a:solidFill>
                <a:round/>
              </a:ln>
              <a:effectLst>
                <a:outerShdw blurRad="57150" dist="19050" dir="5400000" algn="ctr" rotWithShape="0">
                  <a:srgbClr val="000000">
                    <a:alpha val="63000"/>
                  </a:srgbClr>
                </a:outerShdw>
              </a:effectLst>
            </c:spPr>
          </c:marker>
          <c:trendline>
            <c:spPr>
              <a:ln w="19050" cap="rnd">
                <a:solidFill>
                  <a:schemeClr val="dk1">
                    <a:tint val="88500"/>
                  </a:schemeClr>
                </a:solidFill>
              </a:ln>
              <a:effectLst/>
            </c:spPr>
            <c:trendlineType val="log"/>
            <c:dispRSqr val="1"/>
            <c:dispEq val="1"/>
            <c:trendlineLbl>
              <c:layout>
                <c:manualLayout>
                  <c:x val="0.15475437445319334"/>
                  <c:y val="0.22895851560221639"/>
                </c:manualLayout>
              </c:layout>
              <c:numFmt formatCode="General" sourceLinked="0"/>
              <c:spPr>
                <a:noFill/>
                <a:ln>
                  <a:noFill/>
                </a:ln>
                <a:effectLst/>
              </c:spPr>
              <c:txPr>
                <a:bodyPr rot="0" spcFirstLastPara="1" vertOverflow="ellipsis" vert="horz" wrap="square" anchor="ctr" anchorCtr="1"/>
                <a:lstStyle/>
                <a:p>
                  <a:pPr>
                    <a:defRPr sz="1600" b="1" i="0" u="none" strike="noStrike" kern="1200" baseline="0">
                      <a:solidFill>
                        <a:srgbClr val="757070"/>
                      </a:solidFill>
                      <a:latin typeface="+mn-lt"/>
                      <a:ea typeface="+mn-ea"/>
                      <a:cs typeface="+mn-cs"/>
                    </a:defRPr>
                  </a:pPr>
                  <a:endParaRPr lang="en-US"/>
                </a:p>
              </c:txPr>
            </c:trendlineLbl>
          </c:trendline>
          <c:xVal>
            <c:numRef>
              <c:f>Dec_09_Radar_GRD_measurements!$J$2:$J$179</c:f>
              <c:numCache>
                <c:formatCode>General</c:formatCode>
                <c:ptCount val="178"/>
                <c:pt idx="0">
                  <c:v>4.54641915857791E-2</c:v>
                </c:pt>
                <c:pt idx="1">
                  <c:v>3.3052835613489102E-2</c:v>
                </c:pt>
                <c:pt idx="2">
                  <c:v>3.2884329557418802E-2</c:v>
                </c:pt>
                <c:pt idx="3">
                  <c:v>5.3019676357507699E-2</c:v>
                </c:pt>
                <c:pt idx="4">
                  <c:v>3.67577709257602E-2</c:v>
                </c:pt>
                <c:pt idx="5">
                  <c:v>2.7105294167995401E-2</c:v>
                </c:pt>
                <c:pt idx="6">
                  <c:v>3.2762434333562802E-2</c:v>
                </c:pt>
                <c:pt idx="7">
                  <c:v>4.89015877246856E-2</c:v>
                </c:pt>
                <c:pt idx="8">
                  <c:v>2.2881232202053001E-2</c:v>
                </c:pt>
                <c:pt idx="9">
                  <c:v>1.4120733365416501E-2</c:v>
                </c:pt>
                <c:pt idx="10">
                  <c:v>3.4625552594661699E-2</c:v>
                </c:pt>
                <c:pt idx="11">
                  <c:v>4.3418254703283303E-2</c:v>
                </c:pt>
                <c:pt idx="12">
                  <c:v>3.4111671149730599E-2</c:v>
                </c:pt>
                <c:pt idx="13">
                  <c:v>3.8288194686174302E-2</c:v>
                </c:pt>
                <c:pt idx="14">
                  <c:v>4.3519116938114097E-2</c:v>
                </c:pt>
                <c:pt idx="15">
                  <c:v>3.9198916405439301E-2</c:v>
                </c:pt>
                <c:pt idx="16">
                  <c:v>3.4924883395433398E-2</c:v>
                </c:pt>
                <c:pt idx="17">
                  <c:v>1.8904324620962101E-2</c:v>
                </c:pt>
                <c:pt idx="18">
                  <c:v>3.5957027226686401E-2</c:v>
                </c:pt>
                <c:pt idx="19">
                  <c:v>2.7105294167995401E-2</c:v>
                </c:pt>
                <c:pt idx="20">
                  <c:v>4.1091371327638598E-2</c:v>
                </c:pt>
                <c:pt idx="21">
                  <c:v>3.0919611454009999E-2</c:v>
                </c:pt>
                <c:pt idx="22">
                  <c:v>2.0391138270497301E-2</c:v>
                </c:pt>
                <c:pt idx="23">
                  <c:v>3.2917734235525103E-2</c:v>
                </c:pt>
                <c:pt idx="24">
                  <c:v>2.7955142781138399E-2</c:v>
                </c:pt>
                <c:pt idx="25">
                  <c:v>4.0804218500852502E-2</c:v>
                </c:pt>
                <c:pt idx="26">
                  <c:v>3.4991703927516903E-2</c:v>
                </c:pt>
                <c:pt idx="27">
                  <c:v>3.7991706281900399E-2</c:v>
                </c:pt>
                <c:pt idx="28">
                  <c:v>3.5674799233675003E-2</c:v>
                </c:pt>
                <c:pt idx="29">
                  <c:v>3.7254183553159198E-3</c:v>
                </c:pt>
                <c:pt idx="30">
                  <c:v>3.7177745252847602E-3</c:v>
                </c:pt>
                <c:pt idx="31">
                  <c:v>4.6494565904140403E-3</c:v>
                </c:pt>
                <c:pt idx="32">
                  <c:v>3.7894253619015199E-3</c:v>
                </c:pt>
                <c:pt idx="33">
                  <c:v>4.8818737268447798E-3</c:v>
                </c:pt>
                <c:pt idx="34">
                  <c:v>3.7400985602289399E-3</c:v>
                </c:pt>
                <c:pt idx="35">
                  <c:v>4.7204936854541302E-3</c:v>
                </c:pt>
                <c:pt idx="36">
                  <c:v>4.2694597505032999E-3</c:v>
                </c:pt>
                <c:pt idx="37">
                  <c:v>5.1298107951879501E-2</c:v>
                </c:pt>
                <c:pt idx="38">
                  <c:v>3.1753771007060998E-2</c:v>
                </c:pt>
                <c:pt idx="39">
                  <c:v>4.6609904617071103E-2</c:v>
                </c:pt>
                <c:pt idx="40">
                  <c:v>2.9736755415797199E-2</c:v>
                </c:pt>
                <c:pt idx="41">
                  <c:v>3.8992986083030701E-2</c:v>
                </c:pt>
                <c:pt idx="42">
                  <c:v>3.9567708969110001E-2</c:v>
                </c:pt>
                <c:pt idx="43">
                  <c:v>3.6389280110597597E-2</c:v>
                </c:pt>
                <c:pt idx="44">
                  <c:v>2.62540951371192E-2</c:v>
                </c:pt>
                <c:pt idx="45">
                  <c:v>3.7608675658702802E-2</c:v>
                </c:pt>
                <c:pt idx="46">
                  <c:v>3.3000499010085997E-2</c:v>
                </c:pt>
                <c:pt idx="47">
                  <c:v>2.3383852094411801E-2</c:v>
                </c:pt>
                <c:pt idx="48">
                  <c:v>2.9777554795145902E-2</c:v>
                </c:pt>
                <c:pt idx="49">
                  <c:v>4.2178206145763397E-2</c:v>
                </c:pt>
                <c:pt idx="50">
                  <c:v>2.9317097738385201E-2</c:v>
                </c:pt>
                <c:pt idx="51">
                  <c:v>2.9514641501009399E-3</c:v>
                </c:pt>
                <c:pt idx="52">
                  <c:v>3.9594732224941198E-2</c:v>
                </c:pt>
                <c:pt idx="53">
                  <c:v>3.9928648620843797E-2</c:v>
                </c:pt>
                <c:pt idx="54">
                  <c:v>4.0972284972667597E-2</c:v>
                </c:pt>
                <c:pt idx="55">
                  <c:v>4.7777064144611303E-2</c:v>
                </c:pt>
                <c:pt idx="56">
                  <c:v>3.65088358521461E-2</c:v>
                </c:pt>
                <c:pt idx="57">
                  <c:v>3.32221249118447E-3</c:v>
                </c:pt>
                <c:pt idx="58">
                  <c:v>1.96271613240242E-2</c:v>
                </c:pt>
                <c:pt idx="59">
                  <c:v>2.9984150081872898E-2</c:v>
                </c:pt>
                <c:pt idx="60">
                  <c:v>3.3304065465927103E-2</c:v>
                </c:pt>
                <c:pt idx="61">
                  <c:v>3.41110602021217E-2</c:v>
                </c:pt>
                <c:pt idx="62">
                  <c:v>2.8703145682811699E-2</c:v>
                </c:pt>
                <c:pt idx="63">
                  <c:v>2.7758605778217298E-2</c:v>
                </c:pt>
                <c:pt idx="64">
                  <c:v>3.0434776097536E-2</c:v>
                </c:pt>
                <c:pt idx="65">
                  <c:v>5.1339637488126699E-2</c:v>
                </c:pt>
                <c:pt idx="66">
                  <c:v>3.2627429813146501E-2</c:v>
                </c:pt>
                <c:pt idx="67">
                  <c:v>4.9650896340608597E-2</c:v>
                </c:pt>
                <c:pt idx="68">
                  <c:v>4.5659098774194697E-2</c:v>
                </c:pt>
                <c:pt idx="69">
                  <c:v>4.6993631869554499E-2</c:v>
                </c:pt>
                <c:pt idx="70">
                  <c:v>2.8093172237277E-2</c:v>
                </c:pt>
                <c:pt idx="71">
                  <c:v>4.0230121463537202E-2</c:v>
                </c:pt>
                <c:pt idx="72">
                  <c:v>2.82476507127285E-2</c:v>
                </c:pt>
                <c:pt idx="73">
                  <c:v>4.1002620011568E-2</c:v>
                </c:pt>
                <c:pt idx="74">
                  <c:v>3.3693797886371599E-2</c:v>
                </c:pt>
                <c:pt idx="75">
                  <c:v>3.2386206090450197E-2</c:v>
                </c:pt>
                <c:pt idx="76">
                  <c:v>1.5763208270072899E-2</c:v>
                </c:pt>
                <c:pt idx="77">
                  <c:v>4.1335940361022901E-2</c:v>
                </c:pt>
                <c:pt idx="78">
                  <c:v>3.0434776097536E-2</c:v>
                </c:pt>
                <c:pt idx="79">
                  <c:v>3.9193671196699101E-2</c:v>
                </c:pt>
                <c:pt idx="80">
                  <c:v>5.2756564691662702E-3</c:v>
                </c:pt>
                <c:pt idx="81">
                  <c:v>9.9182967096567102E-3</c:v>
                </c:pt>
                <c:pt idx="82">
                  <c:v>7.4156112968921601E-3</c:v>
                </c:pt>
                <c:pt idx="83">
                  <c:v>7.6656560413539401E-3</c:v>
                </c:pt>
                <c:pt idx="84">
                  <c:v>6.5817818976938698E-3</c:v>
                </c:pt>
                <c:pt idx="85">
                  <c:v>7.9451529309153505E-3</c:v>
                </c:pt>
                <c:pt idx="86">
                  <c:v>6.2367841601371696E-3</c:v>
                </c:pt>
                <c:pt idx="87">
                  <c:v>7.5176125392317703E-3</c:v>
                </c:pt>
                <c:pt idx="88">
                  <c:v>3.4902705810964099E-3</c:v>
                </c:pt>
                <c:pt idx="89">
                  <c:v>3.2171087805181698E-3</c:v>
                </c:pt>
                <c:pt idx="90">
                  <c:v>2.9493852052837602E-3</c:v>
                </c:pt>
                <c:pt idx="91">
                  <c:v>3.3364801201969298E-3</c:v>
                </c:pt>
                <c:pt idx="92">
                  <c:v>2.7432839851826399E-3</c:v>
                </c:pt>
                <c:pt idx="93">
                  <c:v>3.4333362709730799E-3</c:v>
                </c:pt>
                <c:pt idx="94">
                  <c:v>3.5771350376307899E-3</c:v>
                </c:pt>
                <c:pt idx="95">
                  <c:v>3.5439345519989699E-3</c:v>
                </c:pt>
                <c:pt idx="96">
                  <c:v>2.8821958228945701E-2</c:v>
                </c:pt>
                <c:pt idx="97">
                  <c:v>3.8923911750316599E-2</c:v>
                </c:pt>
                <c:pt idx="98">
                  <c:v>3.05749624967575E-2</c:v>
                </c:pt>
                <c:pt idx="99">
                  <c:v>3.13951708376407E-2</c:v>
                </c:pt>
                <c:pt idx="100">
                  <c:v>4.48356345295906E-2</c:v>
                </c:pt>
                <c:pt idx="101">
                  <c:v>3.2230697572231203E-2</c:v>
                </c:pt>
                <c:pt idx="102">
                  <c:v>2.9866013675928098E-2</c:v>
                </c:pt>
                <c:pt idx="103">
                  <c:v>1.7389038577675799E-2</c:v>
                </c:pt>
                <c:pt idx="104">
                  <c:v>3.2023631036281502E-2</c:v>
                </c:pt>
                <c:pt idx="105">
                  <c:v>3.9374936372041702E-2</c:v>
                </c:pt>
                <c:pt idx="106">
                  <c:v>1.6397641971707299E-2</c:v>
                </c:pt>
                <c:pt idx="107">
                  <c:v>2.7331750839948599E-2</c:v>
                </c:pt>
                <c:pt idx="108">
                  <c:v>3.3586960285902002E-2</c:v>
                </c:pt>
                <c:pt idx="109">
                  <c:v>4.1293919086456299E-2</c:v>
                </c:pt>
                <c:pt idx="110">
                  <c:v>2.0060134120285498E-3</c:v>
                </c:pt>
                <c:pt idx="111">
                  <c:v>2.85221338272094E-2</c:v>
                </c:pt>
                <c:pt idx="112">
                  <c:v>3.8007348775863599E-2</c:v>
                </c:pt>
                <c:pt idx="113">
                  <c:v>4.0238473564386298E-2</c:v>
                </c:pt>
                <c:pt idx="114">
                  <c:v>3.2464712858199997E-2</c:v>
                </c:pt>
                <c:pt idx="115">
                  <c:v>5.4700698703527402E-2</c:v>
                </c:pt>
                <c:pt idx="116">
                  <c:v>2.8088814578950401E-3</c:v>
                </c:pt>
                <c:pt idx="117">
                  <c:v>7.0615867152810097E-3</c:v>
                </c:pt>
                <c:pt idx="118">
                  <c:v>4.2707107961177798E-2</c:v>
                </c:pt>
                <c:pt idx="119">
                  <c:v>4.0341760963201502E-2</c:v>
                </c:pt>
                <c:pt idx="120">
                  <c:v>4.3515104800462702E-2</c:v>
                </c:pt>
                <c:pt idx="121">
                  <c:v>4.3103836476802798E-2</c:v>
                </c:pt>
                <c:pt idx="122">
                  <c:v>4.5166406780481297E-2</c:v>
                </c:pt>
                <c:pt idx="123">
                  <c:v>3.7716131657361901E-2</c:v>
                </c:pt>
                <c:pt idx="124">
                  <c:v>4.2983394116163198E-2</c:v>
                </c:pt>
                <c:pt idx="125">
                  <c:v>4.4488027691841098E-2</c:v>
                </c:pt>
                <c:pt idx="126">
                  <c:v>2.4643810465931799E-2</c:v>
                </c:pt>
                <c:pt idx="127">
                  <c:v>1.2930837459862199E-2</c:v>
                </c:pt>
                <c:pt idx="128">
                  <c:v>5.7344097644090597E-2</c:v>
                </c:pt>
                <c:pt idx="129">
                  <c:v>3.4648742526769603E-2</c:v>
                </c:pt>
                <c:pt idx="130">
                  <c:v>3.8924701511859797E-2</c:v>
                </c:pt>
                <c:pt idx="131">
                  <c:v>4.3347500264644602E-2</c:v>
                </c:pt>
                <c:pt idx="132">
                  <c:v>4.9698308110237101E-2</c:v>
                </c:pt>
                <c:pt idx="133">
                  <c:v>3.5387646406888899E-2</c:v>
                </c:pt>
                <c:pt idx="134">
                  <c:v>4.6664990484714501E-2</c:v>
                </c:pt>
                <c:pt idx="135">
                  <c:v>2.9255863279104202E-2</c:v>
                </c:pt>
                <c:pt idx="136">
                  <c:v>3.9979852735996198E-2</c:v>
                </c:pt>
                <c:pt idx="137">
                  <c:v>3.7716131657361901E-2</c:v>
                </c:pt>
                <c:pt idx="138">
                  <c:v>3.4635029733181E-2</c:v>
                </c:pt>
                <c:pt idx="139">
                  <c:v>4.98313307762146E-2</c:v>
                </c:pt>
                <c:pt idx="140">
                  <c:v>4.60535883903503E-2</c:v>
                </c:pt>
                <c:pt idx="141">
                  <c:v>3.0036879703402498E-2</c:v>
                </c:pt>
                <c:pt idx="142">
                  <c:v>3.3957097679376602E-2</c:v>
                </c:pt>
                <c:pt idx="143">
                  <c:v>6.6477090120315496E-2</c:v>
                </c:pt>
                <c:pt idx="144">
                  <c:v>6.6236533224582603E-2</c:v>
                </c:pt>
                <c:pt idx="145">
                  <c:v>5.4868236184120102E-2</c:v>
                </c:pt>
                <c:pt idx="146">
                  <c:v>4.5052845031022998E-2</c:v>
                </c:pt>
                <c:pt idx="147">
                  <c:v>3.3138149883597998E-3</c:v>
                </c:pt>
                <c:pt idx="148">
                  <c:v>4.6724374406039697E-3</c:v>
                </c:pt>
                <c:pt idx="149">
                  <c:v>3.55796562507748E-3</c:v>
                </c:pt>
                <c:pt idx="150">
                  <c:v>4.0518860332667802E-3</c:v>
                </c:pt>
                <c:pt idx="151">
                  <c:v>3.3022621646523402E-3</c:v>
                </c:pt>
                <c:pt idx="152">
                  <c:v>4.3350285850465298E-3</c:v>
                </c:pt>
                <c:pt idx="153">
                  <c:v>4.9642752856016098E-3</c:v>
                </c:pt>
                <c:pt idx="154">
                  <c:v>3.8481533993035499E-3</c:v>
                </c:pt>
                <c:pt idx="155">
                  <c:v>4.6994276344776098E-2</c:v>
                </c:pt>
                <c:pt idx="156">
                  <c:v>4.4151905924081802E-2</c:v>
                </c:pt>
                <c:pt idx="157">
                  <c:v>4.2373329401016201E-2</c:v>
                </c:pt>
                <c:pt idx="158">
                  <c:v>3.44134867191314E-2</c:v>
                </c:pt>
                <c:pt idx="159">
                  <c:v>5.4529361426830202E-2</c:v>
                </c:pt>
                <c:pt idx="160">
                  <c:v>4.5274205505847903E-2</c:v>
                </c:pt>
                <c:pt idx="161">
                  <c:v>4.3244712054729399E-2</c:v>
                </c:pt>
                <c:pt idx="162">
                  <c:v>3.0187522992491701E-2</c:v>
                </c:pt>
                <c:pt idx="163">
                  <c:v>4.4790405780076897E-2</c:v>
                </c:pt>
                <c:pt idx="164">
                  <c:v>3.5454470664262702E-2</c:v>
                </c:pt>
                <c:pt idx="165">
                  <c:v>3.0386049300432202E-2</c:v>
                </c:pt>
                <c:pt idx="166">
                  <c:v>3.5642888396978302E-2</c:v>
                </c:pt>
                <c:pt idx="167">
                  <c:v>4.2400311678647898E-2</c:v>
                </c:pt>
                <c:pt idx="168">
                  <c:v>3.7329360842704697E-2</c:v>
                </c:pt>
                <c:pt idx="169">
                  <c:v>2.3156872484833002E-3</c:v>
                </c:pt>
                <c:pt idx="170">
                  <c:v>3.97444255650043E-2</c:v>
                </c:pt>
                <c:pt idx="171">
                  <c:v>3.0239079147577199E-2</c:v>
                </c:pt>
                <c:pt idx="172">
                  <c:v>3.3754985779523801E-2</c:v>
                </c:pt>
                <c:pt idx="173">
                  <c:v>3.9751105010509401E-2</c:v>
                </c:pt>
                <c:pt idx="174">
                  <c:v>3.9804127067327499E-2</c:v>
                </c:pt>
                <c:pt idx="175">
                  <c:v>2.1938655991107199E-3</c:v>
                </c:pt>
                <c:pt idx="176">
                  <c:v>2.9460918158292701E-2</c:v>
                </c:pt>
              </c:numCache>
            </c:numRef>
          </c:xVal>
          <c:yVal>
            <c:numRef>
              <c:f>Dec_09_Radar_GRD_measurements!$O$2:$O$179</c:f>
              <c:numCache>
                <c:formatCode>General</c:formatCode>
                <c:ptCount val="178"/>
                <c:pt idx="0">
                  <c:v>0.74075206358911649</c:v>
                </c:pt>
                <c:pt idx="1">
                  <c:v>0.74464389114070639</c:v>
                </c:pt>
                <c:pt idx="2">
                  <c:v>0.73833543505674648</c:v>
                </c:pt>
                <c:pt idx="3">
                  <c:v>0.80770416024653313</c:v>
                </c:pt>
                <c:pt idx="4">
                  <c:v>0.77690941385435164</c:v>
                </c:pt>
                <c:pt idx="5">
                  <c:v>0.77777777777777779</c:v>
                </c:pt>
                <c:pt idx="6">
                  <c:v>0.77985194721596396</c:v>
                </c:pt>
                <c:pt idx="7">
                  <c:v>0.74486704813194216</c:v>
                </c:pt>
                <c:pt idx="8">
                  <c:v>0.78901644430654672</c:v>
                </c:pt>
                <c:pt idx="9">
                  <c:v>0.70135746606334837</c:v>
                </c:pt>
                <c:pt idx="10">
                  <c:v>0.78402777777777777</c:v>
                </c:pt>
                <c:pt idx="11">
                  <c:v>0.81935069109611058</c:v>
                </c:pt>
                <c:pt idx="12">
                  <c:v>0.80315500685871055</c:v>
                </c:pt>
                <c:pt idx="13">
                  <c:v>0.78803309993634629</c:v>
                </c:pt>
                <c:pt idx="14">
                  <c:v>0.81003704951162003</c:v>
                </c:pt>
                <c:pt idx="15">
                  <c:v>0.79799935463052596</c:v>
                </c:pt>
                <c:pt idx="16">
                  <c:v>0.78599735799207393</c:v>
                </c:pt>
                <c:pt idx="17">
                  <c:v>0.58689340522604727</c:v>
                </c:pt>
                <c:pt idx="18">
                  <c:v>0.79411764705882348</c:v>
                </c:pt>
                <c:pt idx="19">
                  <c:v>0.77777777777777779</c:v>
                </c:pt>
                <c:pt idx="20">
                  <c:v>0.74166347259486398</c:v>
                </c:pt>
                <c:pt idx="21">
                  <c:v>0.39481749791028142</c:v>
                </c:pt>
                <c:pt idx="22">
                  <c:v>0.33746478873239438</c:v>
                </c:pt>
                <c:pt idx="23">
                  <c:v>0.34284898658292889</c:v>
                </c:pt>
                <c:pt idx="24">
                  <c:v>0.33314559279076317</c:v>
                </c:pt>
                <c:pt idx="25">
                  <c:v>0.31896551724137934</c:v>
                </c:pt>
                <c:pt idx="26">
                  <c:v>0.33757623972421108</c:v>
                </c:pt>
                <c:pt idx="27">
                  <c:v>0.42365201631173538</c:v>
                </c:pt>
                <c:pt idx="28">
                  <c:v>0.30313405319989467</c:v>
                </c:pt>
                <c:pt idx="29">
                  <c:v>-0.35051546391752575</c:v>
                </c:pt>
                <c:pt idx="30">
                  <c:v>-0.40652818991097922</c:v>
                </c:pt>
                <c:pt idx="31">
                  <c:v>-0.45906040268456377</c:v>
                </c:pt>
                <c:pt idx="32">
                  <c:v>-0.42032622333751568</c:v>
                </c:pt>
                <c:pt idx="33">
                  <c:v>-0.47774480712166173</c:v>
                </c:pt>
                <c:pt idx="34">
                  <c:v>1.3469577333952624E-2</c:v>
                </c:pt>
                <c:pt idx="35">
                  <c:v>-0.30917327293318231</c:v>
                </c:pt>
                <c:pt idx="36">
                  <c:v>-0.46584699453551914</c:v>
                </c:pt>
                <c:pt idx="37">
                  <c:v>0.77799227799227799</c:v>
                </c:pt>
                <c:pt idx="38">
                  <c:v>0.75308641975308643</c:v>
                </c:pt>
                <c:pt idx="39">
                  <c:v>0.75458486162054017</c:v>
                </c:pt>
                <c:pt idx="40">
                  <c:v>0.77133220910623945</c:v>
                </c:pt>
                <c:pt idx="41">
                  <c:v>0.78402777777777777</c:v>
                </c:pt>
                <c:pt idx="42">
                  <c:v>0.78156772712364708</c:v>
                </c:pt>
                <c:pt idx="43">
                  <c:v>0.78412911903160731</c:v>
                </c:pt>
                <c:pt idx="44">
                  <c:v>0.76405946994182283</c:v>
                </c:pt>
                <c:pt idx="45">
                  <c:v>0.79712085704720459</c:v>
                </c:pt>
                <c:pt idx="46">
                  <c:v>0.78826451412604781</c:v>
                </c:pt>
                <c:pt idx="47">
                  <c:v>0.76390685640362221</c:v>
                </c:pt>
                <c:pt idx="48">
                  <c:v>0.78380165289256198</c:v>
                </c:pt>
                <c:pt idx="49">
                  <c:v>0.83984625240230626</c:v>
                </c:pt>
                <c:pt idx="50">
                  <c:v>0.79348534201954402</c:v>
                </c:pt>
                <c:pt idx="51">
                  <c:v>-0.2289156626506024</c:v>
                </c:pt>
                <c:pt idx="52">
                  <c:v>0.81336777526638682</c:v>
                </c:pt>
                <c:pt idx="53">
                  <c:v>0.80095693779904309</c:v>
                </c:pt>
                <c:pt idx="54">
                  <c:v>0.78826451412604781</c:v>
                </c:pt>
                <c:pt idx="55">
                  <c:v>0.82713754646840154</c:v>
                </c:pt>
                <c:pt idx="56">
                  <c:v>0.82106598984771573</c:v>
                </c:pt>
                <c:pt idx="57">
                  <c:v>-0.54191263282172375</c:v>
                </c:pt>
                <c:pt idx="58">
                  <c:v>0.35297387437465261</c:v>
                </c:pt>
                <c:pt idx="59">
                  <c:v>0.47275494672754947</c:v>
                </c:pt>
                <c:pt idx="60">
                  <c:v>0.49856092101055327</c:v>
                </c:pt>
                <c:pt idx="61">
                  <c:v>0.45076784101174344</c:v>
                </c:pt>
                <c:pt idx="62">
                  <c:v>0.6728152403991533</c:v>
                </c:pt>
                <c:pt idx="63">
                  <c:v>0.64701850582590814</c:v>
                </c:pt>
                <c:pt idx="64">
                  <c:v>0.71353482260183965</c:v>
                </c:pt>
                <c:pt idx="65">
                  <c:v>0.64866666666666661</c:v>
                </c:pt>
                <c:pt idx="66">
                  <c:v>0.62331030339441273</c:v>
                </c:pt>
                <c:pt idx="67">
                  <c:v>0.66034327009936766</c:v>
                </c:pt>
                <c:pt idx="68">
                  <c:v>0.47330677290836654</c:v>
                </c:pt>
                <c:pt idx="69">
                  <c:v>0.62427151182721974</c:v>
                </c:pt>
                <c:pt idx="70">
                  <c:v>0.65737996443390634</c:v>
                </c:pt>
                <c:pt idx="71">
                  <c:v>0.60509554140127386</c:v>
                </c:pt>
                <c:pt idx="72">
                  <c:v>0.62362030905077259</c:v>
                </c:pt>
                <c:pt idx="73">
                  <c:v>0.69011522134627046</c:v>
                </c:pt>
                <c:pt idx="74">
                  <c:v>0.64803804994054692</c:v>
                </c:pt>
                <c:pt idx="75">
                  <c:v>0.66431774503523378</c:v>
                </c:pt>
                <c:pt idx="76">
                  <c:v>0.42691415313225056</c:v>
                </c:pt>
                <c:pt idx="77">
                  <c:v>0.56637717121588094</c:v>
                </c:pt>
                <c:pt idx="78">
                  <c:v>0.71353482260183965</c:v>
                </c:pt>
                <c:pt idx="79">
                  <c:v>0.55826936496859736</c:v>
                </c:pt>
                <c:pt idx="80">
                  <c:v>0.32355816226783968</c:v>
                </c:pt>
                <c:pt idx="81">
                  <c:v>0.27501686530245106</c:v>
                </c:pt>
                <c:pt idx="82">
                  <c:v>0.26288094716071037</c:v>
                </c:pt>
                <c:pt idx="83">
                  <c:v>0.31476615869679453</c:v>
                </c:pt>
                <c:pt idx="84">
                  <c:v>0.32483770137052176</c:v>
                </c:pt>
                <c:pt idx="85">
                  <c:v>0.31094147582697201</c:v>
                </c:pt>
                <c:pt idx="86">
                  <c:v>0.32248664400194271</c:v>
                </c:pt>
                <c:pt idx="87">
                  <c:v>0.20688491393857578</c:v>
                </c:pt>
                <c:pt idx="88">
                  <c:v>-3.1972454500737824E-2</c:v>
                </c:pt>
                <c:pt idx="89">
                  <c:v>-0.22798667301285103</c:v>
                </c:pt>
                <c:pt idx="90">
                  <c:v>-0.25</c:v>
                </c:pt>
                <c:pt idx="91">
                  <c:v>-0.18181818181818182</c:v>
                </c:pt>
                <c:pt idx="92">
                  <c:v>-0.26905829596412556</c:v>
                </c:pt>
                <c:pt idx="93">
                  <c:v>-0.21212121212121213</c:v>
                </c:pt>
                <c:pt idx="94">
                  <c:v>-0.15818431911966988</c:v>
                </c:pt>
                <c:pt idx="95">
                  <c:v>-0.21405455386037911</c:v>
                </c:pt>
                <c:pt idx="96">
                  <c:v>0.58546350477363718</c:v>
                </c:pt>
                <c:pt idx="97">
                  <c:v>0.63157894736842102</c:v>
                </c:pt>
                <c:pt idx="98">
                  <c:v>0.5611601513240857</c:v>
                </c:pt>
                <c:pt idx="99">
                  <c:v>0.53708609271523178</c:v>
                </c:pt>
                <c:pt idx="100">
                  <c:v>0.62427151182721974</c:v>
                </c:pt>
                <c:pt idx="101">
                  <c:v>0.60626249167221857</c:v>
                </c:pt>
                <c:pt idx="102">
                  <c:v>0.61278195488721809</c:v>
                </c:pt>
                <c:pt idx="103">
                  <c:v>0.61068211068211065</c:v>
                </c:pt>
                <c:pt idx="104">
                  <c:v>0.58124598587026333</c:v>
                </c:pt>
                <c:pt idx="105">
                  <c:v>0.53921249593231368</c:v>
                </c:pt>
                <c:pt idx="106">
                  <c:v>0.57505625200900035</c:v>
                </c:pt>
                <c:pt idx="107">
                  <c:v>0.49351491569390404</c:v>
                </c:pt>
                <c:pt idx="108">
                  <c:v>0.62407941082292673</c:v>
                </c:pt>
                <c:pt idx="109">
                  <c:v>0.6123188405797102</c:v>
                </c:pt>
                <c:pt idx="110">
                  <c:v>-0.34365325077399383</c:v>
                </c:pt>
                <c:pt idx="111">
                  <c:v>0.61949685534591192</c:v>
                </c:pt>
                <c:pt idx="112">
                  <c:v>0.61296296296296293</c:v>
                </c:pt>
                <c:pt idx="113">
                  <c:v>0.56488305030438957</c:v>
                </c:pt>
                <c:pt idx="114">
                  <c:v>0.64482980089916508</c:v>
                </c:pt>
                <c:pt idx="115">
                  <c:v>0.64482980089916508</c:v>
                </c:pt>
                <c:pt idx="116">
                  <c:v>-0.15327481431465226</c:v>
                </c:pt>
                <c:pt idx="117">
                  <c:v>0.30939809926082368</c:v>
                </c:pt>
                <c:pt idx="118">
                  <c:v>0.77508090614886727</c:v>
                </c:pt>
                <c:pt idx="119">
                  <c:v>0.79593318809005087</c:v>
                </c:pt>
                <c:pt idx="120">
                  <c:v>0.7694840834248079</c:v>
                </c:pt>
                <c:pt idx="121">
                  <c:v>0.84440619621342516</c:v>
                </c:pt>
                <c:pt idx="122">
                  <c:v>0.80315917375455648</c:v>
                </c:pt>
                <c:pt idx="123">
                  <c:v>0.79920948616600795</c:v>
                </c:pt>
                <c:pt idx="124">
                  <c:v>0.81757508342602891</c:v>
                </c:pt>
                <c:pt idx="125">
                  <c:v>0.80198748619801252</c:v>
                </c:pt>
                <c:pt idx="126">
                  <c:v>0.82705418012199494</c:v>
                </c:pt>
                <c:pt idx="127">
                  <c:v>0.63305654408857259</c:v>
                </c:pt>
                <c:pt idx="128">
                  <c:v>0.79094913896676011</c:v>
                </c:pt>
                <c:pt idx="129">
                  <c:v>0.81561285764747438</c:v>
                </c:pt>
                <c:pt idx="130">
                  <c:v>0.80522925350511554</c:v>
                </c:pt>
                <c:pt idx="131">
                  <c:v>0.83535464902609335</c:v>
                </c:pt>
                <c:pt idx="132">
                  <c:v>0.83052147239263807</c:v>
                </c:pt>
                <c:pt idx="133">
                  <c:v>0.83484848484848484</c:v>
                </c:pt>
                <c:pt idx="134">
                  <c:v>0.7635756056808688</c:v>
                </c:pt>
                <c:pt idx="135">
                  <c:v>0.65486725663716816</c:v>
                </c:pt>
                <c:pt idx="136">
                  <c:v>0.80573613766730401</c:v>
                </c:pt>
                <c:pt idx="137">
                  <c:v>0.79920948616600795</c:v>
                </c:pt>
                <c:pt idx="138">
                  <c:v>0.71880199667221301</c:v>
                </c:pt>
                <c:pt idx="139">
                  <c:v>0.74738626730714897</c:v>
                </c:pt>
                <c:pt idx="140">
                  <c:v>0.73711638679791547</c:v>
                </c:pt>
                <c:pt idx="141">
                  <c:v>0.75665188470066513</c:v>
                </c:pt>
                <c:pt idx="142">
                  <c:v>0.74535809018567645</c:v>
                </c:pt>
                <c:pt idx="143">
                  <c:v>0.75710991544965411</c:v>
                </c:pt>
                <c:pt idx="144">
                  <c:v>0.73775933609958511</c:v>
                </c:pt>
                <c:pt idx="145">
                  <c:v>0.75596816976127323</c:v>
                </c:pt>
                <c:pt idx="146">
                  <c:v>0.61877576910878529</c:v>
                </c:pt>
                <c:pt idx="147">
                  <c:v>-0.13243378310844578</c:v>
                </c:pt>
                <c:pt idx="148">
                  <c:v>-0.12258606213266163</c:v>
                </c:pt>
                <c:pt idx="149">
                  <c:v>-0.14173228346456693</c:v>
                </c:pt>
                <c:pt idx="150">
                  <c:v>-0.24714072600696171</c:v>
                </c:pt>
                <c:pt idx="151">
                  <c:v>-0.25467059980334317</c:v>
                </c:pt>
                <c:pt idx="152">
                  <c:v>-8.7155963302752298E-2</c:v>
                </c:pt>
                <c:pt idx="153">
                  <c:v>-0.23309111235326999</c:v>
                </c:pt>
                <c:pt idx="154">
                  <c:v>-0.125</c:v>
                </c:pt>
                <c:pt idx="155">
                  <c:v>0.81586073500967116</c:v>
                </c:pt>
                <c:pt idx="156">
                  <c:v>0.7989988448209473</c:v>
                </c:pt>
                <c:pt idx="157">
                  <c:v>0.78523489932885904</c:v>
                </c:pt>
                <c:pt idx="158">
                  <c:v>0.77768795472918351</c:v>
                </c:pt>
                <c:pt idx="159">
                  <c:v>0.81709265175718848</c:v>
                </c:pt>
                <c:pt idx="160">
                  <c:v>0.80322828593389706</c:v>
                </c:pt>
                <c:pt idx="161">
                  <c:v>0.7712508638562543</c:v>
                </c:pt>
                <c:pt idx="162">
                  <c:v>0.72237196765498657</c:v>
                </c:pt>
                <c:pt idx="163">
                  <c:v>0.84478021978021978</c:v>
                </c:pt>
                <c:pt idx="164">
                  <c:v>0.78809869375907116</c:v>
                </c:pt>
                <c:pt idx="165">
                  <c:v>0.6553222302679218</c:v>
                </c:pt>
                <c:pt idx="166">
                  <c:v>0.83936324167872645</c:v>
                </c:pt>
                <c:pt idx="167">
                  <c:v>0.65493400377121302</c:v>
                </c:pt>
                <c:pt idx="168">
                  <c:v>0.79699785561115077</c:v>
                </c:pt>
                <c:pt idx="169">
                  <c:v>-0.51770657672849918</c:v>
                </c:pt>
                <c:pt idx="170">
                  <c:v>0.70582362728785353</c:v>
                </c:pt>
                <c:pt idx="171">
                  <c:v>0.78342151675485006</c:v>
                </c:pt>
                <c:pt idx="172">
                  <c:v>0.81849198225861486</c:v>
                </c:pt>
                <c:pt idx="173">
                  <c:v>0.72017281488866736</c:v>
                </c:pt>
                <c:pt idx="174">
                  <c:v>0.70701058201058198</c:v>
                </c:pt>
                <c:pt idx="175">
                  <c:v>-0.18978102189781021</c:v>
                </c:pt>
                <c:pt idx="176">
                  <c:v>0.84841754580788453</c:v>
                </c:pt>
              </c:numCache>
            </c:numRef>
          </c:yVal>
          <c:smooth val="0"/>
          <c:extLst xmlns:c16r2="http://schemas.microsoft.com/office/drawing/2015/06/chart">
            <c:ext xmlns:c16="http://schemas.microsoft.com/office/drawing/2014/chart" uri="{C3380CC4-5D6E-409C-BE32-E72D297353CC}">
              <c16:uniqueId val="{00000001-6590-4D01-8351-AF29DD38302B}"/>
            </c:ext>
          </c:extLst>
        </c:ser>
        <c:dLbls>
          <c:showLegendKey val="0"/>
          <c:showVal val="0"/>
          <c:showCatName val="0"/>
          <c:showSerName val="0"/>
          <c:showPercent val="0"/>
          <c:showBubbleSize val="0"/>
        </c:dLbls>
        <c:axId val="713064120"/>
        <c:axId val="713064512"/>
      </c:scatterChart>
      <c:valAx>
        <c:axId val="713064120"/>
        <c:scaling>
          <c:orientation val="minMax"/>
        </c:scaling>
        <c:delete val="0"/>
        <c:axPos val="b"/>
        <c:title>
          <c:tx>
            <c:rich>
              <a:bodyPr rot="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r>
                  <a:rPr lang="en-US" dirty="0">
                    <a:solidFill>
                      <a:schemeClr val="bg1"/>
                    </a:solidFill>
                  </a:rPr>
                  <a:t>Sigma (VH)</a:t>
                </a:r>
              </a:p>
            </c:rich>
          </c:tx>
          <c:layout/>
          <c:overlay val="0"/>
          <c:spPr>
            <a:noFill/>
            <a:ln>
              <a:noFill/>
            </a:ln>
            <a:effectLst/>
          </c:spPr>
          <c:txPr>
            <a:bodyPr rot="0" spcFirstLastPara="1" vertOverflow="ellipsis" vert="horz" wrap="square" anchor="ctr" anchorCtr="1"/>
            <a:lstStyle/>
            <a:p>
              <a:pPr>
                <a:defRPr sz="1400" b="1" i="0" u="none" strike="noStrike" kern="1200" baseline="0">
                  <a:solidFill>
                    <a:sysClr val="windowText" lastClr="000000"/>
                  </a:solidFill>
                  <a:latin typeface="+mn-lt"/>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600" b="1" i="0" u="none" strike="noStrike" kern="1200" baseline="0">
                <a:solidFill>
                  <a:srgbClr val="757070"/>
                </a:solidFill>
                <a:latin typeface="+mn-lt"/>
                <a:ea typeface="+mn-ea"/>
                <a:cs typeface="+mn-cs"/>
              </a:defRPr>
            </a:pPr>
            <a:endParaRPr lang="en-US"/>
          </a:p>
        </c:txPr>
        <c:crossAx val="713064512"/>
        <c:crossesAt val="-1"/>
        <c:crossBetween val="midCat"/>
      </c:valAx>
      <c:valAx>
        <c:axId val="713064512"/>
        <c:scaling>
          <c:orientation val="minMax"/>
        </c:scaling>
        <c:delete val="0"/>
        <c:axPos val="l"/>
        <c:title>
          <c:tx>
            <c:rich>
              <a:bodyPr rot="-5400000" spcFirstLastPara="1" vertOverflow="ellipsis" vert="horz" wrap="square" anchor="ctr" anchorCtr="1"/>
              <a:lstStyle/>
              <a:p>
                <a:pPr>
                  <a:defRPr sz="1600" b="1" i="0" u="none" strike="noStrike" kern="1200" baseline="0">
                    <a:solidFill>
                      <a:srgbClr val="757070"/>
                    </a:solidFill>
                    <a:latin typeface="+mn-lt"/>
                    <a:ea typeface="+mn-ea"/>
                    <a:cs typeface="+mn-cs"/>
                  </a:defRPr>
                </a:pPr>
                <a:r>
                  <a:rPr lang="en-US" sz="1600" dirty="0">
                    <a:solidFill>
                      <a:srgbClr val="757070"/>
                    </a:solidFill>
                  </a:rPr>
                  <a:t>NDVI (MODIS)</a:t>
                </a:r>
              </a:p>
            </c:rich>
          </c:tx>
          <c:layout/>
          <c:overlay val="0"/>
          <c:spPr>
            <a:noFill/>
            <a:ln>
              <a:noFill/>
            </a:ln>
            <a:effectLst/>
          </c:spPr>
          <c:txPr>
            <a:bodyPr rot="-5400000" spcFirstLastPara="1" vertOverflow="ellipsis" vert="horz" wrap="square" anchor="ctr" anchorCtr="1"/>
            <a:lstStyle/>
            <a:p>
              <a:pPr>
                <a:defRPr sz="1600" b="1" i="0" u="none" strike="noStrike" kern="1200" baseline="0">
                  <a:solidFill>
                    <a:srgbClr val="757070"/>
                  </a:solidFill>
                  <a:latin typeface="+mn-lt"/>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600" b="1" i="0" u="none" strike="noStrike" kern="1200" baseline="0">
                <a:solidFill>
                  <a:srgbClr val="757070"/>
                </a:solidFill>
                <a:latin typeface="+mn-lt"/>
                <a:ea typeface="+mn-ea"/>
                <a:cs typeface="+mn-cs"/>
              </a:defRPr>
            </a:pPr>
            <a:endParaRPr lang="en-US"/>
          </a:p>
        </c:txPr>
        <c:crossAx val="713064120"/>
        <c:crosses val="autoZero"/>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400" b="1" i="0" baseline="0">
          <a:solidFill>
            <a:sysClr val="windowText" lastClr="000000"/>
          </a:solidFill>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tx>
            <c:strRef>
              <c:f>AllSurfaceTemp!$A$21</c:f>
              <c:strCache>
                <c:ptCount val="1"/>
                <c:pt idx="0">
                  <c:v>avg. CHL</c:v>
                </c:pt>
              </c:strCache>
            </c:strRef>
          </c:tx>
          <c:spPr>
            <a:ln w="19050" cap="rnd">
              <a:noFill/>
              <a:round/>
            </a:ln>
            <a:effectLst/>
          </c:spPr>
          <c:marker>
            <c:symbol val="circle"/>
            <c:size val="5"/>
            <c:spPr>
              <a:solidFill>
                <a:srgbClr val="00B050"/>
              </a:solidFill>
              <a:ln w="9525">
                <a:solidFill>
                  <a:srgbClr val="00B050"/>
                </a:solidFill>
              </a:ln>
              <a:effectLst/>
            </c:spPr>
          </c:marker>
          <c:trendline>
            <c:spPr>
              <a:ln w="19050" cap="rnd">
                <a:solidFill>
                  <a:srgbClr val="00B050"/>
                </a:solidFill>
                <a:prstDash val="solid"/>
              </a:ln>
              <a:effectLst/>
            </c:spPr>
            <c:trendlineType val="linear"/>
            <c:dispRSqr val="1"/>
            <c:dispEq val="0"/>
            <c:trendlineLbl>
              <c:layout>
                <c:manualLayout>
                  <c:x val="-1.268241469816273E-2"/>
                  <c:y val="-0.18944663167104112"/>
                </c:manualLayout>
              </c:layout>
              <c:numFmt formatCode="General" sourceLinked="0"/>
              <c:spPr>
                <a:noFill/>
                <a:ln>
                  <a:noFill/>
                </a:ln>
                <a:effectLst/>
              </c:spPr>
              <c:txPr>
                <a:bodyPr rot="0" spcFirstLastPara="1" vertOverflow="ellipsis" vert="horz" wrap="square" anchor="ctr" anchorCtr="1"/>
                <a:lstStyle/>
                <a:p>
                  <a:pPr>
                    <a:defRPr sz="1400" b="1" i="0" u="none" strike="noStrike" kern="1200" baseline="0">
                      <a:solidFill>
                        <a:srgbClr val="757070"/>
                      </a:solidFill>
                      <a:latin typeface="+mn-lt"/>
                      <a:ea typeface="+mn-ea"/>
                      <a:cs typeface="+mn-cs"/>
                    </a:defRPr>
                  </a:pPr>
                  <a:endParaRPr lang="en-US"/>
                </a:p>
              </c:txPr>
            </c:trendlineLbl>
          </c:trendline>
          <c:xVal>
            <c:numRef>
              <c:f>AllSurfaceTemp!$B$19:$M$19</c:f>
              <c:numCache>
                <c:formatCode>General</c:formatCode>
                <c:ptCount val="12"/>
                <c:pt idx="0">
                  <c:v>21.169955294117667</c:v>
                </c:pt>
                <c:pt idx="1">
                  <c:v>24.37646047058826</c:v>
                </c:pt>
                <c:pt idx="2">
                  <c:v>28.572277411764734</c:v>
                </c:pt>
                <c:pt idx="3">
                  <c:v>31.992093294117666</c:v>
                </c:pt>
                <c:pt idx="4">
                  <c:v>32.805444470588256</c:v>
                </c:pt>
                <c:pt idx="5">
                  <c:v>31.381836941176488</c:v>
                </c:pt>
                <c:pt idx="6">
                  <c:v>29.347131294117673</c:v>
                </c:pt>
                <c:pt idx="7">
                  <c:v>28.929991823529431</c:v>
                </c:pt>
                <c:pt idx="8">
                  <c:v>28.350260235294137</c:v>
                </c:pt>
                <c:pt idx="9">
                  <c:v>26.025731000000025</c:v>
                </c:pt>
                <c:pt idx="10">
                  <c:v>22.986410058823555</c:v>
                </c:pt>
                <c:pt idx="11">
                  <c:v>20.967715176470609</c:v>
                </c:pt>
              </c:numCache>
            </c:numRef>
          </c:xVal>
          <c:yVal>
            <c:numRef>
              <c:f>AllSurfaceTemp!$B$21:$M$21</c:f>
              <c:numCache>
                <c:formatCode>General</c:formatCode>
                <c:ptCount val="12"/>
                <c:pt idx="0">
                  <c:v>40.590000000000003</c:v>
                </c:pt>
                <c:pt idx="1">
                  <c:v>39.14</c:v>
                </c:pt>
                <c:pt idx="2">
                  <c:v>33.69</c:v>
                </c:pt>
                <c:pt idx="3">
                  <c:v>28.86</c:v>
                </c:pt>
                <c:pt idx="4">
                  <c:v>24.06</c:v>
                </c:pt>
                <c:pt idx="9">
                  <c:v>47.48</c:v>
                </c:pt>
                <c:pt idx="10">
                  <c:v>47.73</c:v>
                </c:pt>
                <c:pt idx="11">
                  <c:v>43.67</c:v>
                </c:pt>
              </c:numCache>
            </c:numRef>
          </c:yVal>
          <c:smooth val="0"/>
          <c:extLst xmlns:c16r2="http://schemas.microsoft.com/office/drawing/2015/06/chart">
            <c:ext xmlns:c16="http://schemas.microsoft.com/office/drawing/2014/chart" uri="{C3380CC4-5D6E-409C-BE32-E72D297353CC}">
              <c16:uniqueId val="{00000001-7B5B-4855-BDC7-9FC9DA4E949B}"/>
            </c:ext>
          </c:extLst>
        </c:ser>
        <c:dLbls>
          <c:showLegendKey val="0"/>
          <c:showVal val="0"/>
          <c:showCatName val="0"/>
          <c:showSerName val="0"/>
          <c:showPercent val="0"/>
          <c:showBubbleSize val="0"/>
        </c:dLbls>
        <c:axId val="400057856"/>
        <c:axId val="400058640"/>
      </c:scatterChart>
      <c:valAx>
        <c:axId val="400057856"/>
        <c:scaling>
          <c:orientation val="minMax"/>
          <c:min val="20"/>
        </c:scaling>
        <c:delete val="0"/>
        <c:axPos val="b"/>
        <c:title>
          <c:tx>
            <c:rich>
              <a:bodyPr rot="0" spcFirstLastPara="1" vertOverflow="ellipsis" vert="horz" wrap="square" anchor="ctr" anchorCtr="1"/>
              <a:lstStyle/>
              <a:p>
                <a:pPr>
                  <a:defRPr sz="1400" b="1" i="0" u="none" strike="noStrike" kern="1200" baseline="0">
                    <a:solidFill>
                      <a:srgbClr val="757070"/>
                    </a:solidFill>
                    <a:latin typeface="+mn-lt"/>
                    <a:ea typeface="+mn-ea"/>
                    <a:cs typeface="+mn-cs"/>
                  </a:defRPr>
                </a:pPr>
                <a:r>
                  <a:rPr lang="en-US" dirty="0">
                    <a:solidFill>
                      <a:srgbClr val="757070"/>
                    </a:solidFill>
                  </a:rPr>
                  <a:t>Mean Surface Temperature (</a:t>
                </a:r>
                <a:r>
                  <a:rPr lang="en-US" baseline="30000" dirty="0">
                    <a:solidFill>
                      <a:srgbClr val="757070"/>
                    </a:solidFill>
                  </a:rPr>
                  <a:t>0</a:t>
                </a:r>
                <a:r>
                  <a:rPr lang="en-US" dirty="0">
                    <a:solidFill>
                      <a:srgbClr val="757070"/>
                    </a:solidFill>
                  </a:rPr>
                  <a:t>C)</a:t>
                </a:r>
              </a:p>
            </c:rich>
          </c:tx>
          <c:layout/>
          <c:overlay val="0"/>
          <c:spPr>
            <a:noFill/>
            <a:ln>
              <a:noFill/>
            </a:ln>
            <a:effectLst/>
          </c:spPr>
          <c:txPr>
            <a:bodyPr rot="0" spcFirstLastPara="1" vertOverflow="ellipsis" vert="horz" wrap="square" anchor="ctr" anchorCtr="1"/>
            <a:lstStyle/>
            <a:p>
              <a:pPr>
                <a:defRPr sz="1400" b="1" i="0" u="none" strike="noStrike" kern="1200" baseline="0">
                  <a:solidFill>
                    <a:srgbClr val="757070"/>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rgbClr val="757070"/>
                </a:solidFill>
                <a:latin typeface="+mn-lt"/>
                <a:ea typeface="+mn-ea"/>
                <a:cs typeface="+mn-cs"/>
              </a:defRPr>
            </a:pPr>
            <a:endParaRPr lang="en-US"/>
          </a:p>
        </c:txPr>
        <c:crossAx val="400058640"/>
        <c:crosses val="autoZero"/>
        <c:crossBetween val="midCat"/>
      </c:valAx>
      <c:valAx>
        <c:axId val="400058640"/>
        <c:scaling>
          <c:orientation val="minMax"/>
        </c:scaling>
        <c:delete val="0"/>
        <c:axPos val="l"/>
        <c:title>
          <c:tx>
            <c:rich>
              <a:bodyPr rot="-5400000" spcFirstLastPara="1" vertOverflow="ellipsis" vert="horz" wrap="square" anchor="ctr" anchorCtr="1"/>
              <a:lstStyle/>
              <a:p>
                <a:pPr>
                  <a:defRPr sz="1400" b="1" i="0" u="none" strike="noStrike" kern="1200" baseline="0">
                    <a:solidFill>
                      <a:srgbClr val="757070"/>
                    </a:solidFill>
                    <a:latin typeface="+mn-lt"/>
                    <a:ea typeface="+mn-ea"/>
                    <a:cs typeface="+mn-cs"/>
                  </a:defRPr>
                </a:pPr>
                <a:r>
                  <a:rPr lang="en-US" dirty="0">
                    <a:solidFill>
                      <a:srgbClr val="757070"/>
                    </a:solidFill>
                  </a:rPr>
                  <a:t>Mean Chlorophyll (µg/Cm</a:t>
                </a:r>
                <a:r>
                  <a:rPr lang="en-US" baseline="30000" dirty="0">
                    <a:solidFill>
                      <a:srgbClr val="757070"/>
                    </a:solidFill>
                  </a:rPr>
                  <a:t>2</a:t>
                </a:r>
                <a:r>
                  <a:rPr lang="en-US" dirty="0">
                    <a:solidFill>
                      <a:srgbClr val="757070"/>
                    </a:solidFill>
                  </a:rPr>
                  <a:t>)</a:t>
                </a:r>
              </a:p>
            </c:rich>
          </c:tx>
          <c:layout/>
          <c:overlay val="0"/>
          <c:spPr>
            <a:noFill/>
            <a:ln>
              <a:noFill/>
            </a:ln>
            <a:effectLst/>
          </c:spPr>
          <c:txPr>
            <a:bodyPr rot="-5400000" spcFirstLastPara="1" vertOverflow="ellipsis" vert="horz" wrap="square" anchor="ctr" anchorCtr="1"/>
            <a:lstStyle/>
            <a:p>
              <a:pPr>
                <a:defRPr sz="1400" b="1" i="0" u="none" strike="noStrike" kern="1200" baseline="0">
                  <a:solidFill>
                    <a:srgbClr val="757070"/>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400" b="1" i="0" u="none" strike="noStrike" kern="1200" baseline="0">
                <a:solidFill>
                  <a:srgbClr val="757070"/>
                </a:solidFill>
                <a:latin typeface="+mn-lt"/>
                <a:ea typeface="+mn-ea"/>
                <a:cs typeface="+mn-cs"/>
              </a:defRPr>
            </a:pPr>
            <a:endParaRPr lang="en-US"/>
          </a:p>
        </c:txPr>
        <c:crossAx val="400057856"/>
        <c:crosses val="autoZero"/>
        <c:crossBetween val="midCat"/>
      </c:valAx>
      <c:spPr>
        <a:noFill/>
        <a:ln>
          <a:noFill/>
        </a:ln>
        <a:effectLst/>
      </c:spPr>
    </c:plotArea>
    <c:plotVisOnly val="1"/>
    <c:dispBlanksAs val="gap"/>
    <c:showDLblsOverMax val="0"/>
  </c:chart>
  <c:spPr>
    <a:noFill/>
    <a:ln>
      <a:noFill/>
    </a:ln>
    <a:effectLst/>
  </c:spPr>
  <c:txPr>
    <a:bodyPr/>
    <a:lstStyle/>
    <a:p>
      <a:pPr>
        <a:defRPr sz="1400" b="1" i="0" baseline="0">
          <a:solidFill>
            <a:sysClr val="windowText" lastClr="000000"/>
          </a:solidFill>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5448233141737616E-2"/>
          <c:y val="4.5605361447526672E-2"/>
          <c:w val="0.90287728118492228"/>
          <c:h val="0.64756190359925936"/>
        </c:manualLayout>
      </c:layout>
      <c:barChart>
        <c:barDir val="col"/>
        <c:grouping val="clustered"/>
        <c:varyColors val="0"/>
        <c:ser>
          <c:idx val="0"/>
          <c:order val="0"/>
          <c:tx>
            <c:strRef>
              <c:f>'[AprilLandCoverData.xlsx (1).xlsx]Sheet1'!$B$1</c:f>
              <c:strCache>
                <c:ptCount val="1"/>
                <c:pt idx="0">
                  <c:v>Dense Mangrove</c:v>
                </c:pt>
              </c:strCache>
            </c:strRef>
          </c:tx>
          <c:spPr>
            <a:solidFill>
              <a:srgbClr val="4BFD33"/>
            </a:solidFill>
            <a:ln w="19050">
              <a:noFill/>
            </a:ln>
            <a:effectLst/>
          </c:spPr>
          <c:invertIfNegative val="0"/>
          <c:cat>
            <c:numRef>
              <c:f>'[AprilLandCoverData.xlsx (1).xlsx]Sheet1'!$A$2:$A$6</c:f>
              <c:numCache>
                <c:formatCode>General</c:formatCode>
                <c:ptCount val="5"/>
                <c:pt idx="0">
                  <c:v>1995</c:v>
                </c:pt>
                <c:pt idx="1">
                  <c:v>2000</c:v>
                </c:pt>
                <c:pt idx="2">
                  <c:v>2005</c:v>
                </c:pt>
                <c:pt idx="3">
                  <c:v>2010</c:v>
                </c:pt>
                <c:pt idx="4">
                  <c:v>2014</c:v>
                </c:pt>
              </c:numCache>
            </c:numRef>
          </c:cat>
          <c:val>
            <c:numRef>
              <c:f>'[AprilLandCoverData.xlsx (1).xlsx]Sheet1'!$B$2:$B$6</c:f>
              <c:numCache>
                <c:formatCode>General</c:formatCode>
                <c:ptCount val="5"/>
                <c:pt idx="0">
                  <c:v>138.1842</c:v>
                </c:pt>
                <c:pt idx="1">
                  <c:v>131.88059999999999</c:v>
                </c:pt>
                <c:pt idx="2">
                  <c:v>137.78729999999999</c:v>
                </c:pt>
                <c:pt idx="3">
                  <c:v>113.66459999999999</c:v>
                </c:pt>
                <c:pt idx="4">
                  <c:v>107.49420000000001</c:v>
                </c:pt>
              </c:numCache>
            </c:numRef>
          </c:val>
          <c:extLst xmlns:c16r2="http://schemas.microsoft.com/office/drawing/2015/06/chart">
            <c:ext xmlns:c16="http://schemas.microsoft.com/office/drawing/2014/chart" uri="{C3380CC4-5D6E-409C-BE32-E72D297353CC}">
              <c16:uniqueId val="{00000000-92EC-449C-936C-1AC25AA7C7C4}"/>
            </c:ext>
          </c:extLst>
        </c:ser>
        <c:ser>
          <c:idx val="1"/>
          <c:order val="1"/>
          <c:tx>
            <c:strRef>
              <c:f>'[AprilLandCoverData.xlsx (1).xlsx]Sheet1'!$C$1</c:f>
              <c:strCache>
                <c:ptCount val="1"/>
                <c:pt idx="0">
                  <c:v>Open Mangrove</c:v>
                </c:pt>
              </c:strCache>
            </c:strRef>
          </c:tx>
          <c:spPr>
            <a:solidFill>
              <a:schemeClr val="accent6">
                <a:lumMod val="50000"/>
              </a:schemeClr>
            </a:solidFill>
            <a:ln w="19050">
              <a:noFill/>
            </a:ln>
            <a:effectLst/>
          </c:spPr>
          <c:invertIfNegative val="0"/>
          <c:cat>
            <c:numRef>
              <c:f>'[AprilLandCoverData.xlsx (1).xlsx]Sheet1'!$A$2:$A$6</c:f>
              <c:numCache>
                <c:formatCode>General</c:formatCode>
                <c:ptCount val="5"/>
                <c:pt idx="0">
                  <c:v>1995</c:v>
                </c:pt>
                <c:pt idx="1">
                  <c:v>2000</c:v>
                </c:pt>
                <c:pt idx="2">
                  <c:v>2005</c:v>
                </c:pt>
                <c:pt idx="3">
                  <c:v>2010</c:v>
                </c:pt>
                <c:pt idx="4">
                  <c:v>2014</c:v>
                </c:pt>
              </c:numCache>
            </c:numRef>
          </c:cat>
          <c:val>
            <c:numRef>
              <c:f>'[AprilLandCoverData.xlsx (1).xlsx]Sheet1'!$C$2:$C$6</c:f>
              <c:numCache>
                <c:formatCode>General</c:formatCode>
                <c:ptCount val="5"/>
                <c:pt idx="0">
                  <c:v>33.557400000000001</c:v>
                </c:pt>
                <c:pt idx="1">
                  <c:v>37.962899999999998</c:v>
                </c:pt>
                <c:pt idx="2">
                  <c:v>27.7227</c:v>
                </c:pt>
                <c:pt idx="3">
                  <c:v>45.938699999999997</c:v>
                </c:pt>
                <c:pt idx="4">
                  <c:v>91.954800000000006</c:v>
                </c:pt>
              </c:numCache>
            </c:numRef>
          </c:val>
          <c:extLst xmlns:c16r2="http://schemas.microsoft.com/office/drawing/2015/06/chart">
            <c:ext xmlns:c16="http://schemas.microsoft.com/office/drawing/2014/chart" uri="{C3380CC4-5D6E-409C-BE32-E72D297353CC}">
              <c16:uniqueId val="{00000001-92EC-449C-936C-1AC25AA7C7C4}"/>
            </c:ext>
          </c:extLst>
        </c:ser>
        <c:ser>
          <c:idx val="3"/>
          <c:order val="3"/>
          <c:tx>
            <c:strRef>
              <c:f>'[AprilLandCoverData.xlsx (1).xlsx]Sheet1'!$G$1</c:f>
              <c:strCache>
                <c:ptCount val="1"/>
                <c:pt idx="0">
                  <c:v>Mudflat</c:v>
                </c:pt>
              </c:strCache>
            </c:strRef>
          </c:tx>
          <c:spPr>
            <a:solidFill>
              <a:schemeClr val="accent4">
                <a:lumMod val="50000"/>
              </a:schemeClr>
            </a:solidFill>
            <a:ln>
              <a:noFill/>
            </a:ln>
            <a:effectLst/>
          </c:spPr>
          <c:invertIfNegative val="0"/>
          <c:cat>
            <c:numRef>
              <c:f>'[AprilLandCoverData.xlsx (1).xlsx]Sheet1'!$A$2:$A$6</c:f>
              <c:numCache>
                <c:formatCode>General</c:formatCode>
                <c:ptCount val="5"/>
                <c:pt idx="0">
                  <c:v>1995</c:v>
                </c:pt>
                <c:pt idx="1">
                  <c:v>2000</c:v>
                </c:pt>
                <c:pt idx="2">
                  <c:v>2005</c:v>
                </c:pt>
                <c:pt idx="3">
                  <c:v>2010</c:v>
                </c:pt>
                <c:pt idx="4">
                  <c:v>2014</c:v>
                </c:pt>
              </c:numCache>
            </c:numRef>
          </c:cat>
          <c:val>
            <c:numRef>
              <c:f>'[AprilLandCoverData.xlsx (1).xlsx]Sheet1'!$G$2:$G$6</c:f>
              <c:numCache>
                <c:formatCode>General</c:formatCode>
                <c:ptCount val="5"/>
                <c:pt idx="0">
                  <c:v>19.182600000000001</c:v>
                </c:pt>
                <c:pt idx="1">
                  <c:v>26.581499999999998</c:v>
                </c:pt>
                <c:pt idx="2">
                  <c:v>54.773099999999999</c:v>
                </c:pt>
                <c:pt idx="3">
                  <c:v>44.632800000000003</c:v>
                </c:pt>
                <c:pt idx="4">
                  <c:v>27.1539</c:v>
                </c:pt>
              </c:numCache>
            </c:numRef>
          </c:val>
          <c:extLst xmlns:c16r2="http://schemas.microsoft.com/office/drawing/2015/06/chart">
            <c:ext xmlns:c16="http://schemas.microsoft.com/office/drawing/2014/chart" uri="{C3380CC4-5D6E-409C-BE32-E72D297353CC}">
              <c16:uniqueId val="{00000002-92EC-449C-936C-1AC25AA7C7C4}"/>
            </c:ext>
          </c:extLst>
        </c:ser>
        <c:ser>
          <c:idx val="4"/>
          <c:order val="4"/>
          <c:tx>
            <c:strRef>
              <c:f>'[AprilLandCoverData.xlsx (1).xlsx]Sheet1'!$F$1</c:f>
              <c:strCache>
                <c:ptCount val="1"/>
                <c:pt idx="0">
                  <c:v>Sand</c:v>
                </c:pt>
              </c:strCache>
            </c:strRef>
          </c:tx>
          <c:spPr>
            <a:solidFill>
              <a:schemeClr val="accent4">
                <a:lumMod val="40000"/>
                <a:lumOff val="60000"/>
              </a:schemeClr>
            </a:solidFill>
            <a:ln>
              <a:noFill/>
            </a:ln>
            <a:effectLst/>
          </c:spPr>
          <c:invertIfNegative val="0"/>
          <c:cat>
            <c:numRef>
              <c:f>'[AprilLandCoverData.xlsx (1).xlsx]Sheet1'!$A$2:$A$6</c:f>
              <c:numCache>
                <c:formatCode>General</c:formatCode>
                <c:ptCount val="5"/>
                <c:pt idx="0">
                  <c:v>1995</c:v>
                </c:pt>
                <c:pt idx="1">
                  <c:v>2000</c:v>
                </c:pt>
                <c:pt idx="2">
                  <c:v>2005</c:v>
                </c:pt>
                <c:pt idx="3">
                  <c:v>2010</c:v>
                </c:pt>
                <c:pt idx="4">
                  <c:v>2014</c:v>
                </c:pt>
              </c:numCache>
            </c:numRef>
          </c:cat>
          <c:val>
            <c:numRef>
              <c:f>'[AprilLandCoverData.xlsx (1).xlsx]Sheet1'!$F$2:$F$6</c:f>
              <c:numCache>
                <c:formatCode>General</c:formatCode>
                <c:ptCount val="5"/>
                <c:pt idx="0">
                  <c:v>22.821300000000001</c:v>
                </c:pt>
                <c:pt idx="1">
                  <c:v>15.2676</c:v>
                </c:pt>
                <c:pt idx="2">
                  <c:v>11.456099999999999</c:v>
                </c:pt>
                <c:pt idx="3">
                  <c:v>5.4702000000000002</c:v>
                </c:pt>
                <c:pt idx="4">
                  <c:v>11.062799999999999</c:v>
                </c:pt>
              </c:numCache>
            </c:numRef>
          </c:val>
          <c:extLst xmlns:c16r2="http://schemas.microsoft.com/office/drawing/2015/06/chart">
            <c:ext xmlns:c16="http://schemas.microsoft.com/office/drawing/2014/chart" uri="{C3380CC4-5D6E-409C-BE32-E72D297353CC}">
              <c16:uniqueId val="{00000003-92EC-449C-936C-1AC25AA7C7C4}"/>
            </c:ext>
          </c:extLst>
        </c:ser>
        <c:ser>
          <c:idx val="5"/>
          <c:order val="5"/>
          <c:tx>
            <c:strRef>
              <c:f>'[AprilLandCoverData.xlsx (1).xlsx]Sheet1'!$E$1</c:f>
              <c:strCache>
                <c:ptCount val="1"/>
                <c:pt idx="0">
                  <c:v>Water</c:v>
                </c:pt>
              </c:strCache>
            </c:strRef>
          </c:tx>
          <c:spPr>
            <a:solidFill>
              <a:srgbClr val="1200C0"/>
            </a:solidFill>
            <a:ln>
              <a:noFill/>
            </a:ln>
            <a:effectLst/>
          </c:spPr>
          <c:invertIfNegative val="0"/>
          <c:cat>
            <c:numRef>
              <c:f>'[AprilLandCoverData.xlsx (1).xlsx]Sheet1'!$A$2:$A$6</c:f>
              <c:numCache>
                <c:formatCode>General</c:formatCode>
                <c:ptCount val="5"/>
                <c:pt idx="0">
                  <c:v>1995</c:v>
                </c:pt>
                <c:pt idx="1">
                  <c:v>2000</c:v>
                </c:pt>
                <c:pt idx="2">
                  <c:v>2005</c:v>
                </c:pt>
                <c:pt idx="3">
                  <c:v>2010</c:v>
                </c:pt>
                <c:pt idx="4">
                  <c:v>2014</c:v>
                </c:pt>
              </c:numCache>
            </c:numRef>
          </c:cat>
          <c:val>
            <c:numRef>
              <c:f>'[AprilLandCoverData.xlsx (1).xlsx]Sheet1'!$E$2:$E$6</c:f>
              <c:numCache>
                <c:formatCode>General</c:formatCode>
                <c:ptCount val="5"/>
                <c:pt idx="0">
                  <c:v>113.50709999999999</c:v>
                </c:pt>
                <c:pt idx="1">
                  <c:v>114.79949999999999</c:v>
                </c:pt>
                <c:pt idx="2">
                  <c:v>110.7963</c:v>
                </c:pt>
                <c:pt idx="3">
                  <c:v>114.8085</c:v>
                </c:pt>
                <c:pt idx="4">
                  <c:v>116.8866</c:v>
                </c:pt>
              </c:numCache>
            </c:numRef>
          </c:val>
          <c:extLst xmlns:c16r2="http://schemas.microsoft.com/office/drawing/2015/06/chart">
            <c:ext xmlns:c16="http://schemas.microsoft.com/office/drawing/2014/chart" uri="{C3380CC4-5D6E-409C-BE32-E72D297353CC}">
              <c16:uniqueId val="{00000004-92EC-449C-936C-1AC25AA7C7C4}"/>
            </c:ext>
          </c:extLst>
        </c:ser>
        <c:dLbls>
          <c:showLegendKey val="0"/>
          <c:showVal val="0"/>
          <c:showCatName val="0"/>
          <c:showSerName val="0"/>
          <c:showPercent val="0"/>
          <c:showBubbleSize val="0"/>
        </c:dLbls>
        <c:gapWidth val="500"/>
        <c:axId val="713056280"/>
        <c:axId val="713057456"/>
      </c:barChart>
      <c:barChart>
        <c:barDir val="col"/>
        <c:grouping val="clustered"/>
        <c:varyColors val="0"/>
        <c:ser>
          <c:idx val="2"/>
          <c:order val="2"/>
          <c:tx>
            <c:strRef>
              <c:f>'[AprilLandCoverData.xlsx (1).xlsx]Sheet1'!$D$1</c:f>
              <c:strCache>
                <c:ptCount val="1"/>
                <c:pt idx="0">
                  <c:v>Agriculture</c:v>
                </c:pt>
              </c:strCache>
            </c:strRef>
          </c:tx>
          <c:spPr>
            <a:solidFill>
              <a:srgbClr val="B1D674">
                <a:alpha val="25098"/>
              </a:srgbClr>
            </a:solidFill>
            <a:ln w="19050">
              <a:solidFill>
                <a:srgbClr val="B1D674"/>
              </a:solidFill>
            </a:ln>
            <a:effectLst/>
          </c:spPr>
          <c:invertIfNegative val="0"/>
          <c:cat>
            <c:numRef>
              <c:f>'[AprilLandCoverData.xlsx (1).xlsx]Sheet1'!$A$2:$A$6</c:f>
              <c:numCache>
                <c:formatCode>General</c:formatCode>
                <c:ptCount val="5"/>
                <c:pt idx="0">
                  <c:v>1995</c:v>
                </c:pt>
                <c:pt idx="1">
                  <c:v>2000</c:v>
                </c:pt>
                <c:pt idx="2">
                  <c:v>2005</c:v>
                </c:pt>
                <c:pt idx="3">
                  <c:v>2010</c:v>
                </c:pt>
                <c:pt idx="4">
                  <c:v>2014</c:v>
                </c:pt>
              </c:numCache>
            </c:numRef>
          </c:cat>
          <c:val>
            <c:numRef>
              <c:f>'[AprilLandCoverData.xlsx (1).xlsx]Sheet1'!$D$2:$D$6</c:f>
              <c:numCache>
                <c:formatCode>General</c:formatCode>
                <c:ptCount val="5"/>
                <c:pt idx="0">
                  <c:v>387.36720000000003</c:v>
                </c:pt>
                <c:pt idx="1">
                  <c:v>388.1277</c:v>
                </c:pt>
                <c:pt idx="2">
                  <c:v>372.08429999999998</c:v>
                </c:pt>
                <c:pt idx="3">
                  <c:v>390.10500000000002</c:v>
                </c:pt>
                <c:pt idx="4">
                  <c:v>359.45729999999998</c:v>
                </c:pt>
              </c:numCache>
            </c:numRef>
          </c:val>
          <c:extLst xmlns:c16r2="http://schemas.microsoft.com/office/drawing/2015/06/chart">
            <c:ext xmlns:c16="http://schemas.microsoft.com/office/drawing/2014/chart" uri="{C3380CC4-5D6E-409C-BE32-E72D297353CC}">
              <c16:uniqueId val="{00000005-92EC-449C-936C-1AC25AA7C7C4}"/>
            </c:ext>
          </c:extLst>
        </c:ser>
        <c:dLbls>
          <c:showLegendKey val="0"/>
          <c:showVal val="0"/>
          <c:showCatName val="0"/>
          <c:showSerName val="0"/>
          <c:showPercent val="0"/>
          <c:showBubbleSize val="0"/>
        </c:dLbls>
        <c:gapWidth val="500"/>
        <c:overlap val="100"/>
        <c:axId val="462742080"/>
        <c:axId val="462743648"/>
      </c:barChart>
      <c:catAx>
        <c:axId val="713056280"/>
        <c:scaling>
          <c:orientation val="minMax"/>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t"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713057456"/>
        <c:crosses val="autoZero"/>
        <c:auto val="1"/>
        <c:lblAlgn val="ctr"/>
        <c:lblOffset val="100"/>
        <c:noMultiLvlLbl val="0"/>
      </c:catAx>
      <c:valAx>
        <c:axId val="713057456"/>
        <c:scaling>
          <c:orientation val="minMax"/>
        </c:scaling>
        <c:delete val="0"/>
        <c:axPos val="l"/>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713056280"/>
        <c:crosses val="autoZero"/>
        <c:crossBetween val="between"/>
      </c:valAx>
      <c:valAx>
        <c:axId val="462743648"/>
        <c:scaling>
          <c:orientation val="minMax"/>
        </c:scaling>
        <c:delete val="0"/>
        <c:axPos val="r"/>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62742080"/>
        <c:crosses val="max"/>
        <c:crossBetween val="between"/>
      </c:valAx>
      <c:catAx>
        <c:axId val="462742080"/>
        <c:scaling>
          <c:orientation val="minMax"/>
        </c:scaling>
        <c:delete val="1"/>
        <c:axPos val="b"/>
        <c:numFmt formatCode="General" sourceLinked="1"/>
        <c:majorTickMark val="out"/>
        <c:minorTickMark val="none"/>
        <c:tickLblPos val="nextTo"/>
        <c:crossAx val="462743648"/>
        <c:crosses val="autoZero"/>
        <c:auto val="1"/>
        <c:lblAlgn val="ctr"/>
        <c:lblOffset val="100"/>
        <c:noMultiLvlLbl val="0"/>
      </c:catAx>
      <c:spPr>
        <a:noFill/>
        <a:ln>
          <a:noFill/>
        </a:ln>
        <a:effectLst/>
      </c:spPr>
    </c:plotArea>
    <c:legend>
      <c:legendPos val="b"/>
      <c:layout>
        <c:manualLayout>
          <c:xMode val="edge"/>
          <c:yMode val="edge"/>
          <c:x val="6.1969958992567818E-2"/>
          <c:y val="0.79854294860672959"/>
          <c:w val="0.93803001737458869"/>
          <c:h val="0.20145703941057275"/>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400"/>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1" i="0" u="none" strike="noStrike" kern="1200" spc="0" baseline="0">
                <a:solidFill>
                  <a:srgbClr val="757070"/>
                </a:solidFill>
                <a:latin typeface="+mn-lt"/>
                <a:ea typeface="+mn-ea"/>
                <a:cs typeface="+mn-cs"/>
              </a:defRPr>
            </a:pPr>
            <a:r>
              <a:rPr lang="en-US">
                <a:solidFill>
                  <a:srgbClr val="757070"/>
                </a:solidFill>
              </a:rPr>
              <a:t>Mangrove Historical Trend</a:t>
            </a:r>
          </a:p>
        </c:rich>
      </c:tx>
      <c:layout/>
      <c:overlay val="0"/>
      <c:spPr>
        <a:noFill/>
        <a:ln>
          <a:noFill/>
        </a:ln>
        <a:effectLst/>
      </c:spPr>
      <c:txPr>
        <a:bodyPr rot="0" spcFirstLastPara="1" vertOverflow="ellipsis" vert="horz" wrap="square" anchor="ctr" anchorCtr="1"/>
        <a:lstStyle/>
        <a:p>
          <a:pPr>
            <a:defRPr sz="1920" b="1" i="0" u="none" strike="noStrike" kern="1200" spc="0" baseline="0">
              <a:solidFill>
                <a:srgbClr val="757070"/>
              </a:solidFill>
              <a:latin typeface="+mn-lt"/>
              <a:ea typeface="+mn-ea"/>
              <a:cs typeface="+mn-cs"/>
            </a:defRPr>
          </a:pPr>
          <a:endParaRPr lang="en-US"/>
        </a:p>
      </c:txPr>
    </c:title>
    <c:autoTitleDeleted val="0"/>
    <c:plotArea>
      <c:layout>
        <c:manualLayout>
          <c:layoutTarget val="inner"/>
          <c:xMode val="edge"/>
          <c:yMode val="edge"/>
          <c:x val="0.12510477579133764"/>
          <c:y val="0.13195849128469156"/>
          <c:w val="0.8314993392816189"/>
          <c:h val="0.58062293343820581"/>
        </c:manualLayout>
      </c:layout>
      <c:scatterChart>
        <c:scatterStyle val="lineMarker"/>
        <c:varyColors val="0"/>
        <c:ser>
          <c:idx val="0"/>
          <c:order val="0"/>
          <c:tx>
            <c:strRef>
              <c:f>'[AprilLandCoverData.xlsx (2).xlsx]Sheet1'!$M$1</c:f>
              <c:strCache>
                <c:ptCount val="1"/>
                <c:pt idx="0">
                  <c:v>Dense Mangrove</c:v>
                </c:pt>
              </c:strCache>
            </c:strRef>
          </c:tx>
          <c:spPr>
            <a:ln w="19050" cap="rnd">
              <a:noFill/>
              <a:round/>
            </a:ln>
            <a:effectLst/>
          </c:spPr>
          <c:marker>
            <c:symbol val="circle"/>
            <c:size val="5"/>
            <c:spPr>
              <a:solidFill>
                <a:schemeClr val="accent1"/>
              </a:solidFill>
              <a:ln w="9525">
                <a:solidFill>
                  <a:schemeClr val="accent1"/>
                </a:solidFill>
              </a:ln>
              <a:effectLst/>
            </c:spPr>
          </c:marker>
          <c:dPt>
            <c:idx val="0"/>
            <c:marker>
              <c:symbol val="diamond"/>
              <c:size val="12"/>
              <c:spPr>
                <a:solidFill>
                  <a:schemeClr val="tx1"/>
                </a:solidFill>
                <a:ln w="9525">
                  <a:solidFill>
                    <a:schemeClr val="accent1"/>
                  </a:solidFill>
                </a:ln>
                <a:effectLst/>
              </c:spPr>
            </c:marker>
            <c:bubble3D val="0"/>
            <c:extLst xmlns:c16r2="http://schemas.microsoft.com/office/drawing/2015/06/chart">
              <c:ext xmlns:c16="http://schemas.microsoft.com/office/drawing/2014/chart" uri="{C3380CC4-5D6E-409C-BE32-E72D297353CC}">
                <c16:uniqueId val="{00000000-1ABF-4C2A-91CC-52D23AAD57CD}"/>
              </c:ext>
            </c:extLst>
          </c:dPt>
          <c:dPt>
            <c:idx val="1"/>
            <c:marker>
              <c:symbol val="diamond"/>
              <c:size val="12"/>
              <c:spPr>
                <a:solidFill>
                  <a:schemeClr val="tx1"/>
                </a:solidFill>
                <a:ln w="9525">
                  <a:solidFill>
                    <a:schemeClr val="accent1"/>
                  </a:solidFill>
                </a:ln>
                <a:effectLst/>
              </c:spPr>
            </c:marker>
            <c:bubble3D val="0"/>
            <c:extLst xmlns:c16r2="http://schemas.microsoft.com/office/drawing/2015/06/chart">
              <c:ext xmlns:c16="http://schemas.microsoft.com/office/drawing/2014/chart" uri="{C3380CC4-5D6E-409C-BE32-E72D297353CC}">
                <c16:uniqueId val="{00000001-1ABF-4C2A-91CC-52D23AAD57CD}"/>
              </c:ext>
            </c:extLst>
          </c:dPt>
          <c:dPt>
            <c:idx val="2"/>
            <c:marker>
              <c:symbol val="circle"/>
              <c:size val="12"/>
              <c:spPr>
                <a:solidFill>
                  <a:srgbClr val="002060"/>
                </a:solidFill>
                <a:ln w="9525">
                  <a:solidFill>
                    <a:schemeClr val="accent1"/>
                  </a:solidFill>
                </a:ln>
                <a:effectLst/>
              </c:spPr>
            </c:marker>
            <c:bubble3D val="0"/>
            <c:extLst xmlns:c16r2="http://schemas.microsoft.com/office/drawing/2015/06/chart">
              <c:ext xmlns:c16="http://schemas.microsoft.com/office/drawing/2014/chart" uri="{C3380CC4-5D6E-409C-BE32-E72D297353CC}">
                <c16:uniqueId val="{00000008-1ABF-4C2A-91CC-52D23AAD57CD}"/>
              </c:ext>
            </c:extLst>
          </c:dPt>
          <c:dPt>
            <c:idx val="3"/>
            <c:marker>
              <c:symbol val="circle"/>
              <c:size val="12"/>
              <c:spPr>
                <a:solidFill>
                  <a:srgbClr val="002060"/>
                </a:solidFill>
                <a:ln w="9525">
                  <a:solidFill>
                    <a:schemeClr val="accent1"/>
                  </a:solidFill>
                </a:ln>
                <a:effectLst/>
              </c:spPr>
            </c:marker>
            <c:bubble3D val="0"/>
            <c:extLst xmlns:c16r2="http://schemas.microsoft.com/office/drawing/2015/06/chart">
              <c:ext xmlns:c16="http://schemas.microsoft.com/office/drawing/2014/chart" uri="{C3380CC4-5D6E-409C-BE32-E72D297353CC}">
                <c16:uniqueId val="{00000009-1ABF-4C2A-91CC-52D23AAD57CD}"/>
              </c:ext>
            </c:extLst>
          </c:dPt>
          <c:dPt>
            <c:idx val="4"/>
            <c:marker>
              <c:symbol val="diamond"/>
              <c:size val="12"/>
              <c:spPr>
                <a:solidFill>
                  <a:schemeClr val="tx1"/>
                </a:solidFill>
                <a:ln w="9525">
                  <a:solidFill>
                    <a:schemeClr val="accent1"/>
                  </a:solidFill>
                </a:ln>
                <a:effectLst/>
              </c:spPr>
            </c:marker>
            <c:bubble3D val="0"/>
            <c:extLst xmlns:c16r2="http://schemas.microsoft.com/office/drawing/2015/06/chart">
              <c:ext xmlns:c16="http://schemas.microsoft.com/office/drawing/2014/chart" uri="{C3380CC4-5D6E-409C-BE32-E72D297353CC}">
                <c16:uniqueId val="{00000002-1ABF-4C2A-91CC-52D23AAD57CD}"/>
              </c:ext>
            </c:extLst>
          </c:dPt>
          <c:dPt>
            <c:idx val="5"/>
            <c:marker>
              <c:symbol val="circle"/>
              <c:size val="12"/>
              <c:spPr>
                <a:solidFill>
                  <a:srgbClr val="002060"/>
                </a:solidFill>
                <a:ln w="9525">
                  <a:solidFill>
                    <a:schemeClr val="accent1"/>
                  </a:solidFill>
                </a:ln>
                <a:effectLst/>
              </c:spPr>
            </c:marker>
            <c:bubble3D val="0"/>
            <c:extLst xmlns:c16r2="http://schemas.microsoft.com/office/drawing/2015/06/chart">
              <c:ext xmlns:c16="http://schemas.microsoft.com/office/drawing/2014/chart" uri="{C3380CC4-5D6E-409C-BE32-E72D297353CC}">
                <c16:uniqueId val="{0000000A-1ABF-4C2A-91CC-52D23AAD57CD}"/>
              </c:ext>
            </c:extLst>
          </c:dPt>
          <c:dPt>
            <c:idx val="6"/>
            <c:marker>
              <c:symbol val="circle"/>
              <c:size val="12"/>
              <c:spPr>
                <a:solidFill>
                  <a:srgbClr val="002060"/>
                </a:solidFill>
                <a:ln w="9525">
                  <a:solidFill>
                    <a:schemeClr val="accent1"/>
                  </a:solidFill>
                </a:ln>
                <a:effectLst/>
              </c:spPr>
            </c:marker>
            <c:bubble3D val="0"/>
            <c:extLst xmlns:c16r2="http://schemas.microsoft.com/office/drawing/2015/06/chart">
              <c:ext xmlns:c16="http://schemas.microsoft.com/office/drawing/2014/chart" uri="{C3380CC4-5D6E-409C-BE32-E72D297353CC}">
                <c16:uniqueId val="{0000000B-1ABF-4C2A-91CC-52D23AAD57CD}"/>
              </c:ext>
            </c:extLst>
          </c:dPt>
          <c:dPt>
            <c:idx val="7"/>
            <c:marker>
              <c:symbol val="circle"/>
              <c:size val="12"/>
              <c:spPr>
                <a:solidFill>
                  <a:srgbClr val="002060"/>
                </a:solidFill>
                <a:ln w="9525">
                  <a:solidFill>
                    <a:schemeClr val="accent1"/>
                  </a:solidFill>
                </a:ln>
                <a:effectLst/>
              </c:spPr>
            </c:marker>
            <c:bubble3D val="0"/>
            <c:extLst xmlns:c16r2="http://schemas.microsoft.com/office/drawing/2015/06/chart">
              <c:ext xmlns:c16="http://schemas.microsoft.com/office/drawing/2014/chart" uri="{C3380CC4-5D6E-409C-BE32-E72D297353CC}">
                <c16:uniqueId val="{0000000C-1ABF-4C2A-91CC-52D23AAD57CD}"/>
              </c:ext>
            </c:extLst>
          </c:dPt>
          <c:trendline>
            <c:spPr>
              <a:ln w="19050" cap="rnd">
                <a:solidFill>
                  <a:srgbClr val="002060"/>
                </a:solidFill>
                <a:prstDash val="sysDot"/>
              </a:ln>
              <a:effectLst/>
            </c:spPr>
            <c:trendlineType val="linear"/>
            <c:dispRSqr val="0"/>
            <c:dispEq val="0"/>
          </c:trendline>
          <c:xVal>
            <c:numRef>
              <c:f>'[AprilLandCoverData.xlsx (2).xlsx]Sheet1'!$L$2:$L$9</c:f>
              <c:numCache>
                <c:formatCode>General</c:formatCode>
                <c:ptCount val="8"/>
                <c:pt idx="0">
                  <c:v>1973</c:v>
                </c:pt>
                <c:pt idx="1">
                  <c:v>1988</c:v>
                </c:pt>
                <c:pt idx="2">
                  <c:v>1995</c:v>
                </c:pt>
                <c:pt idx="3">
                  <c:v>2000</c:v>
                </c:pt>
                <c:pt idx="4">
                  <c:v>2004</c:v>
                </c:pt>
                <c:pt idx="5">
                  <c:v>2005</c:v>
                </c:pt>
                <c:pt idx="6">
                  <c:v>2010</c:v>
                </c:pt>
                <c:pt idx="7">
                  <c:v>2014</c:v>
                </c:pt>
              </c:numCache>
            </c:numRef>
          </c:xVal>
          <c:yVal>
            <c:numRef>
              <c:f>'[AprilLandCoverData.xlsx (2).xlsx]Sheet1'!$M$2:$M$9</c:f>
              <c:numCache>
                <c:formatCode>General</c:formatCode>
                <c:ptCount val="8"/>
                <c:pt idx="0">
                  <c:v>146.46</c:v>
                </c:pt>
                <c:pt idx="1">
                  <c:v>145.32</c:v>
                </c:pt>
                <c:pt idx="2">
                  <c:v>138.1842</c:v>
                </c:pt>
                <c:pt idx="3">
                  <c:v>131.88059999999999</c:v>
                </c:pt>
                <c:pt idx="4">
                  <c:v>146.30000000000001</c:v>
                </c:pt>
                <c:pt idx="5">
                  <c:v>137.78729999999999</c:v>
                </c:pt>
                <c:pt idx="6">
                  <c:v>113.66459999999999</c:v>
                </c:pt>
                <c:pt idx="7">
                  <c:v>107.49420000000001</c:v>
                </c:pt>
              </c:numCache>
            </c:numRef>
          </c:yVal>
          <c:smooth val="0"/>
          <c:extLst xmlns:c16r2="http://schemas.microsoft.com/office/drawing/2015/06/chart">
            <c:ext xmlns:c16="http://schemas.microsoft.com/office/drawing/2014/chart" uri="{C3380CC4-5D6E-409C-BE32-E72D297353CC}">
              <c16:uniqueId val="{00000001-F1D0-4787-ABD1-FA0B590842C1}"/>
            </c:ext>
          </c:extLst>
        </c:ser>
        <c:ser>
          <c:idx val="1"/>
          <c:order val="1"/>
          <c:tx>
            <c:strRef>
              <c:f>'[AprilLandCoverData.xlsx (2).xlsx]Sheet1'!$N$1</c:f>
              <c:strCache>
                <c:ptCount val="1"/>
                <c:pt idx="0">
                  <c:v>Open Mangrove</c:v>
                </c:pt>
              </c:strCache>
            </c:strRef>
          </c:tx>
          <c:spPr>
            <a:ln w="19050" cap="rnd">
              <a:noFill/>
              <a:round/>
            </a:ln>
            <a:effectLst/>
          </c:spPr>
          <c:marker>
            <c:symbol val="circle"/>
            <c:size val="5"/>
            <c:spPr>
              <a:solidFill>
                <a:schemeClr val="accent2"/>
              </a:solidFill>
              <a:ln w="9525">
                <a:solidFill>
                  <a:schemeClr val="accent2"/>
                </a:solidFill>
              </a:ln>
              <a:effectLst/>
            </c:spPr>
          </c:marker>
          <c:dPt>
            <c:idx val="0"/>
            <c:marker>
              <c:symbol val="diamond"/>
              <c:size val="12"/>
              <c:spPr>
                <a:solidFill>
                  <a:schemeClr val="tx1"/>
                </a:solidFill>
                <a:ln w="9525">
                  <a:solidFill>
                    <a:schemeClr val="accent2"/>
                  </a:solidFill>
                </a:ln>
                <a:effectLst/>
              </c:spPr>
            </c:marker>
            <c:bubble3D val="0"/>
            <c:extLst xmlns:c16r2="http://schemas.microsoft.com/office/drawing/2015/06/chart">
              <c:ext xmlns:c16="http://schemas.microsoft.com/office/drawing/2014/chart" uri="{C3380CC4-5D6E-409C-BE32-E72D297353CC}">
                <c16:uniqueId val="{00000004-1ABF-4C2A-91CC-52D23AAD57CD}"/>
              </c:ext>
            </c:extLst>
          </c:dPt>
          <c:dPt>
            <c:idx val="1"/>
            <c:marker>
              <c:symbol val="diamond"/>
              <c:size val="12"/>
              <c:spPr>
                <a:solidFill>
                  <a:schemeClr val="tx1"/>
                </a:solidFill>
                <a:ln w="9525">
                  <a:solidFill>
                    <a:schemeClr val="accent2"/>
                  </a:solidFill>
                </a:ln>
                <a:effectLst/>
              </c:spPr>
            </c:marker>
            <c:bubble3D val="0"/>
            <c:extLst xmlns:c16r2="http://schemas.microsoft.com/office/drawing/2015/06/chart">
              <c:ext xmlns:c16="http://schemas.microsoft.com/office/drawing/2014/chart" uri="{C3380CC4-5D6E-409C-BE32-E72D297353CC}">
                <c16:uniqueId val="{00000005-1ABF-4C2A-91CC-52D23AAD57CD}"/>
              </c:ext>
            </c:extLst>
          </c:dPt>
          <c:dPt>
            <c:idx val="2"/>
            <c:marker>
              <c:symbol val="circle"/>
              <c:size val="12"/>
              <c:spPr>
                <a:solidFill>
                  <a:srgbClr val="F4901A"/>
                </a:solidFill>
                <a:ln w="9525">
                  <a:solidFill>
                    <a:schemeClr val="accent2"/>
                  </a:solidFill>
                </a:ln>
                <a:effectLst/>
              </c:spPr>
            </c:marker>
            <c:bubble3D val="0"/>
            <c:extLst xmlns:c16r2="http://schemas.microsoft.com/office/drawing/2015/06/chart">
              <c:ext xmlns:c16="http://schemas.microsoft.com/office/drawing/2014/chart" uri="{C3380CC4-5D6E-409C-BE32-E72D297353CC}">
                <c16:uniqueId val="{0000000D-1ABF-4C2A-91CC-52D23AAD57CD}"/>
              </c:ext>
            </c:extLst>
          </c:dPt>
          <c:dPt>
            <c:idx val="3"/>
            <c:marker>
              <c:symbol val="circle"/>
              <c:size val="12"/>
              <c:spPr>
                <a:solidFill>
                  <a:schemeClr val="accent2"/>
                </a:solidFill>
                <a:ln w="9525">
                  <a:solidFill>
                    <a:schemeClr val="accent2"/>
                  </a:solidFill>
                </a:ln>
                <a:effectLst/>
              </c:spPr>
            </c:marker>
            <c:bubble3D val="0"/>
            <c:extLst xmlns:c16r2="http://schemas.microsoft.com/office/drawing/2015/06/chart">
              <c:ext xmlns:c16="http://schemas.microsoft.com/office/drawing/2014/chart" uri="{C3380CC4-5D6E-409C-BE32-E72D297353CC}">
                <c16:uniqueId val="{0000000E-1ABF-4C2A-91CC-52D23AAD57CD}"/>
              </c:ext>
            </c:extLst>
          </c:dPt>
          <c:dPt>
            <c:idx val="4"/>
            <c:marker>
              <c:symbol val="diamond"/>
              <c:size val="12"/>
              <c:spPr>
                <a:solidFill>
                  <a:schemeClr val="tx1"/>
                </a:solidFill>
                <a:ln w="9525">
                  <a:solidFill>
                    <a:schemeClr val="accent2"/>
                  </a:solidFill>
                </a:ln>
                <a:effectLst/>
              </c:spPr>
            </c:marker>
            <c:bubble3D val="0"/>
            <c:extLst xmlns:c16r2="http://schemas.microsoft.com/office/drawing/2015/06/chart">
              <c:ext xmlns:c16="http://schemas.microsoft.com/office/drawing/2014/chart" uri="{C3380CC4-5D6E-409C-BE32-E72D297353CC}">
                <c16:uniqueId val="{00000006-1ABF-4C2A-91CC-52D23AAD57CD}"/>
              </c:ext>
            </c:extLst>
          </c:dPt>
          <c:dPt>
            <c:idx val="5"/>
            <c:marker>
              <c:symbol val="circle"/>
              <c:size val="12"/>
              <c:spPr>
                <a:solidFill>
                  <a:schemeClr val="accent2"/>
                </a:solidFill>
                <a:ln w="9525">
                  <a:solidFill>
                    <a:schemeClr val="accent2"/>
                  </a:solidFill>
                </a:ln>
                <a:effectLst/>
              </c:spPr>
            </c:marker>
            <c:bubble3D val="0"/>
            <c:extLst xmlns:c16r2="http://schemas.microsoft.com/office/drawing/2015/06/chart">
              <c:ext xmlns:c16="http://schemas.microsoft.com/office/drawing/2014/chart" uri="{C3380CC4-5D6E-409C-BE32-E72D297353CC}">
                <c16:uniqueId val="{0000000F-1ABF-4C2A-91CC-52D23AAD57CD}"/>
              </c:ext>
            </c:extLst>
          </c:dPt>
          <c:dPt>
            <c:idx val="6"/>
            <c:marker>
              <c:symbol val="circle"/>
              <c:size val="12"/>
              <c:spPr>
                <a:solidFill>
                  <a:schemeClr val="accent2"/>
                </a:solidFill>
                <a:ln w="9525">
                  <a:solidFill>
                    <a:schemeClr val="accent2"/>
                  </a:solidFill>
                </a:ln>
                <a:effectLst/>
              </c:spPr>
            </c:marker>
            <c:bubble3D val="0"/>
            <c:extLst xmlns:c16r2="http://schemas.microsoft.com/office/drawing/2015/06/chart">
              <c:ext xmlns:c16="http://schemas.microsoft.com/office/drawing/2014/chart" uri="{C3380CC4-5D6E-409C-BE32-E72D297353CC}">
                <c16:uniqueId val="{00000010-1ABF-4C2A-91CC-52D23AAD57CD}"/>
              </c:ext>
            </c:extLst>
          </c:dPt>
          <c:dPt>
            <c:idx val="7"/>
            <c:marker>
              <c:symbol val="circle"/>
              <c:size val="12"/>
              <c:spPr>
                <a:solidFill>
                  <a:schemeClr val="accent2"/>
                </a:solidFill>
                <a:ln w="9525">
                  <a:solidFill>
                    <a:schemeClr val="accent2"/>
                  </a:solidFill>
                </a:ln>
                <a:effectLst/>
              </c:spPr>
            </c:marker>
            <c:bubble3D val="0"/>
            <c:extLst xmlns:c16r2="http://schemas.microsoft.com/office/drawing/2015/06/chart">
              <c:ext xmlns:c16="http://schemas.microsoft.com/office/drawing/2014/chart" uri="{C3380CC4-5D6E-409C-BE32-E72D297353CC}">
                <c16:uniqueId val="{00000011-1ABF-4C2A-91CC-52D23AAD57CD}"/>
              </c:ext>
            </c:extLst>
          </c:dPt>
          <c:trendline>
            <c:spPr>
              <a:ln w="19050" cap="rnd">
                <a:solidFill>
                  <a:schemeClr val="accent2"/>
                </a:solidFill>
                <a:prstDash val="sysDot"/>
              </a:ln>
              <a:effectLst/>
            </c:spPr>
            <c:trendlineType val="linear"/>
            <c:dispRSqr val="0"/>
            <c:dispEq val="0"/>
          </c:trendline>
          <c:xVal>
            <c:numRef>
              <c:f>'[AprilLandCoverData.xlsx (2).xlsx]Sheet1'!$L$2:$L$9</c:f>
              <c:numCache>
                <c:formatCode>General</c:formatCode>
                <c:ptCount val="8"/>
                <c:pt idx="0">
                  <c:v>1973</c:v>
                </c:pt>
                <c:pt idx="1">
                  <c:v>1988</c:v>
                </c:pt>
                <c:pt idx="2">
                  <c:v>1995</c:v>
                </c:pt>
                <c:pt idx="3">
                  <c:v>2000</c:v>
                </c:pt>
                <c:pt idx="4">
                  <c:v>2004</c:v>
                </c:pt>
                <c:pt idx="5">
                  <c:v>2005</c:v>
                </c:pt>
                <c:pt idx="6">
                  <c:v>2010</c:v>
                </c:pt>
                <c:pt idx="7">
                  <c:v>2014</c:v>
                </c:pt>
              </c:numCache>
            </c:numRef>
          </c:xVal>
          <c:yVal>
            <c:numRef>
              <c:f>'[AprilLandCoverData.xlsx (2).xlsx]Sheet1'!$N$2:$N$9</c:f>
              <c:numCache>
                <c:formatCode>General</c:formatCode>
                <c:ptCount val="8"/>
                <c:pt idx="0">
                  <c:v>33.5</c:v>
                </c:pt>
                <c:pt idx="1">
                  <c:v>33.33</c:v>
                </c:pt>
                <c:pt idx="2">
                  <c:v>33.557400000000001</c:v>
                </c:pt>
                <c:pt idx="3">
                  <c:v>37.962899999999998</c:v>
                </c:pt>
                <c:pt idx="4">
                  <c:v>18.32</c:v>
                </c:pt>
                <c:pt idx="5">
                  <c:v>27.7227</c:v>
                </c:pt>
                <c:pt idx="6">
                  <c:v>45.938699999999997</c:v>
                </c:pt>
                <c:pt idx="7">
                  <c:v>91.954800000000006</c:v>
                </c:pt>
              </c:numCache>
            </c:numRef>
          </c:yVal>
          <c:smooth val="0"/>
          <c:extLst xmlns:c16r2="http://schemas.microsoft.com/office/drawing/2015/06/chart">
            <c:ext xmlns:c16="http://schemas.microsoft.com/office/drawing/2014/chart" uri="{C3380CC4-5D6E-409C-BE32-E72D297353CC}">
              <c16:uniqueId val="{00000003-F1D0-4787-ABD1-FA0B590842C1}"/>
            </c:ext>
          </c:extLst>
        </c:ser>
        <c:dLbls>
          <c:showLegendKey val="0"/>
          <c:showVal val="0"/>
          <c:showCatName val="0"/>
          <c:showSerName val="0"/>
          <c:showPercent val="0"/>
          <c:showBubbleSize val="0"/>
        </c:dLbls>
        <c:axId val="465057192"/>
        <c:axId val="465056016"/>
      </c:scatterChart>
      <c:valAx>
        <c:axId val="465057192"/>
        <c:scaling>
          <c:orientation val="minMax"/>
        </c:scaling>
        <c:delete val="0"/>
        <c:axPos val="b"/>
        <c:title>
          <c:tx>
            <c:rich>
              <a:bodyPr rot="0" spcFirstLastPara="1" vertOverflow="ellipsis" vert="horz" wrap="square" anchor="ctr" anchorCtr="1"/>
              <a:lstStyle/>
              <a:p>
                <a:pPr>
                  <a:defRPr sz="1600" b="1" i="0" u="none" strike="noStrike" kern="1200" baseline="0">
                    <a:solidFill>
                      <a:srgbClr val="757070"/>
                    </a:solidFill>
                    <a:latin typeface="+mn-lt"/>
                    <a:ea typeface="+mn-ea"/>
                    <a:cs typeface="+mn-cs"/>
                  </a:defRPr>
                </a:pPr>
                <a:r>
                  <a:rPr lang="en-US" dirty="0">
                    <a:solidFill>
                      <a:srgbClr val="757070"/>
                    </a:solidFill>
                  </a:rPr>
                  <a:t>Year</a:t>
                </a:r>
              </a:p>
            </c:rich>
          </c:tx>
          <c:layout/>
          <c:overlay val="0"/>
          <c:spPr>
            <a:noFill/>
            <a:ln>
              <a:noFill/>
            </a:ln>
            <a:effectLst/>
          </c:spPr>
          <c:txPr>
            <a:bodyPr rot="0" spcFirstLastPara="1" vertOverflow="ellipsis" vert="horz" wrap="square" anchor="ctr" anchorCtr="1"/>
            <a:lstStyle/>
            <a:p>
              <a:pPr>
                <a:defRPr sz="1600" b="1" i="0" u="none" strike="noStrike" kern="1200" baseline="0">
                  <a:solidFill>
                    <a:srgbClr val="75707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1" i="0" u="none" strike="noStrike" kern="1200" baseline="0">
                <a:solidFill>
                  <a:srgbClr val="757070"/>
                </a:solidFill>
                <a:latin typeface="+mn-lt"/>
                <a:ea typeface="+mn-ea"/>
                <a:cs typeface="+mn-cs"/>
              </a:defRPr>
            </a:pPr>
            <a:endParaRPr lang="en-US"/>
          </a:p>
        </c:txPr>
        <c:crossAx val="465056016"/>
        <c:crosses val="autoZero"/>
        <c:crossBetween val="midCat"/>
      </c:valAx>
      <c:valAx>
        <c:axId val="465056016"/>
        <c:scaling>
          <c:orientation val="minMax"/>
        </c:scaling>
        <c:delete val="0"/>
        <c:axPos val="l"/>
        <c:title>
          <c:tx>
            <c:rich>
              <a:bodyPr rot="-5400000" spcFirstLastPara="1" vertOverflow="ellipsis" vert="horz" wrap="square" anchor="ctr" anchorCtr="1"/>
              <a:lstStyle/>
              <a:p>
                <a:pPr>
                  <a:defRPr sz="1600" b="1" i="0" u="none" strike="noStrike" kern="1200" baseline="0">
                    <a:solidFill>
                      <a:srgbClr val="757070"/>
                    </a:solidFill>
                    <a:latin typeface="+mn-lt"/>
                    <a:ea typeface="+mn-ea"/>
                    <a:cs typeface="+mn-cs"/>
                  </a:defRPr>
                </a:pPr>
                <a:r>
                  <a:rPr lang="en-US" dirty="0">
                    <a:solidFill>
                      <a:srgbClr val="757070"/>
                    </a:solidFill>
                  </a:rPr>
                  <a:t>Area (Km</a:t>
                </a:r>
                <a:r>
                  <a:rPr lang="en-US" baseline="30000" dirty="0">
                    <a:solidFill>
                      <a:srgbClr val="757070"/>
                    </a:solidFill>
                  </a:rPr>
                  <a:t>2</a:t>
                </a:r>
                <a:r>
                  <a:rPr lang="en-US" dirty="0">
                    <a:solidFill>
                      <a:srgbClr val="757070"/>
                    </a:solidFill>
                  </a:rPr>
                  <a:t>)</a:t>
                </a:r>
                <a:r>
                  <a:rPr lang="en-US" baseline="0" dirty="0">
                    <a:solidFill>
                      <a:srgbClr val="757070"/>
                    </a:solidFill>
                  </a:rPr>
                  <a:t> </a:t>
                </a:r>
                <a:endParaRPr lang="en-US" dirty="0">
                  <a:solidFill>
                    <a:srgbClr val="757070"/>
                  </a:solidFill>
                </a:endParaRPr>
              </a:p>
            </c:rich>
          </c:tx>
          <c:layout>
            <c:manualLayout>
              <c:xMode val="edge"/>
              <c:yMode val="edge"/>
              <c:x val="8.6322532906621917E-4"/>
              <c:y val="0.36116883785185266"/>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rgbClr val="75707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1" i="0" u="none" strike="noStrike" kern="1200" baseline="0">
                <a:solidFill>
                  <a:srgbClr val="757070"/>
                </a:solidFill>
                <a:latin typeface="+mn-lt"/>
                <a:ea typeface="+mn-ea"/>
                <a:cs typeface="+mn-cs"/>
              </a:defRPr>
            </a:pPr>
            <a:endParaRPr lang="en-US"/>
          </a:p>
        </c:txPr>
        <c:crossAx val="465057192"/>
        <c:crosses val="autoZero"/>
        <c:crossBetween val="midCat"/>
      </c:valAx>
      <c:spPr>
        <a:noFill/>
        <a:ln>
          <a:noFill/>
        </a:ln>
        <a:effectLst/>
      </c:spPr>
    </c:plotArea>
    <c:legend>
      <c:legendPos val="b"/>
      <c:legendEntry>
        <c:idx val="2"/>
        <c:delete val="1"/>
      </c:legendEntry>
      <c:legendEntry>
        <c:idx val="3"/>
        <c:delete val="1"/>
      </c:legendEntry>
      <c:layout>
        <c:manualLayout>
          <c:xMode val="edge"/>
          <c:yMode val="edge"/>
          <c:x val="2.2248735898303965E-2"/>
          <c:y val="0.83030381914864493"/>
          <c:w val="0.96706054947015119"/>
          <c:h val="0.14841258447101885"/>
        </c:manualLayout>
      </c:layout>
      <c:overlay val="0"/>
      <c:spPr>
        <a:noFill/>
        <a:ln>
          <a:noFill/>
        </a:ln>
        <a:effectLst/>
      </c:spPr>
      <c:txPr>
        <a:bodyPr rot="0" spcFirstLastPara="1" vertOverflow="ellipsis" vert="horz" wrap="square" anchor="ctr" anchorCtr="1"/>
        <a:lstStyle/>
        <a:p>
          <a:pPr>
            <a:defRPr sz="1600" b="1" i="0" u="none" strike="noStrike" kern="1200" baseline="0">
              <a:solidFill>
                <a:srgbClr val="757070"/>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b="1" i="0" baseline="0">
          <a:solidFill>
            <a:schemeClr val="tx1"/>
          </a:solidFill>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973623280385459"/>
          <c:y val="6.4746647490623838E-2"/>
          <c:w val="0.87144997119262535"/>
          <c:h val="0.73577136191309422"/>
        </c:manualLayout>
      </c:layout>
      <c:barChart>
        <c:barDir val="col"/>
        <c:grouping val="clustered"/>
        <c:varyColors val="0"/>
        <c:ser>
          <c:idx val="0"/>
          <c:order val="0"/>
          <c:tx>
            <c:strRef>
              <c:f>Sheet1!$A$9</c:f>
              <c:strCache>
                <c:ptCount val="1"/>
                <c:pt idx="0">
                  <c:v>Landsat</c:v>
                </c:pt>
              </c:strCache>
            </c:strRef>
          </c:tx>
          <c:spPr>
            <a:solidFill>
              <a:schemeClr val="accent1"/>
            </a:solidFill>
            <a:ln>
              <a:noFill/>
            </a:ln>
            <a:effectLst/>
          </c:spPr>
          <c:invertIfNegative val="0"/>
          <c:cat>
            <c:strRef>
              <c:f>Sheet1!$B$8:$F$8</c:f>
              <c:strCache>
                <c:ptCount val="5"/>
                <c:pt idx="0">
                  <c:v>Mangrove</c:v>
                </c:pt>
                <c:pt idx="1">
                  <c:v>Agriculture</c:v>
                </c:pt>
                <c:pt idx="2">
                  <c:v>Mudflat</c:v>
                </c:pt>
                <c:pt idx="3">
                  <c:v>Sand</c:v>
                </c:pt>
                <c:pt idx="4">
                  <c:v>Water</c:v>
                </c:pt>
              </c:strCache>
            </c:strRef>
          </c:cat>
          <c:val>
            <c:numRef>
              <c:f>Sheet1!$B$9:$F$9</c:f>
              <c:numCache>
                <c:formatCode>General</c:formatCode>
                <c:ptCount val="5"/>
                <c:pt idx="0">
                  <c:v>199.44900000000001</c:v>
                </c:pt>
                <c:pt idx="1">
                  <c:v>359.45729999999998</c:v>
                </c:pt>
                <c:pt idx="2">
                  <c:v>116.8866</c:v>
                </c:pt>
                <c:pt idx="3">
                  <c:v>11.062799999999999</c:v>
                </c:pt>
                <c:pt idx="4">
                  <c:v>27.1539</c:v>
                </c:pt>
              </c:numCache>
            </c:numRef>
          </c:val>
          <c:extLst xmlns:c16r2="http://schemas.microsoft.com/office/drawing/2015/06/chart">
            <c:ext xmlns:c16="http://schemas.microsoft.com/office/drawing/2014/chart" uri="{C3380CC4-5D6E-409C-BE32-E72D297353CC}">
              <c16:uniqueId val="{00000000-121E-438A-B221-4C49CD1322CF}"/>
            </c:ext>
          </c:extLst>
        </c:ser>
        <c:ser>
          <c:idx val="2"/>
          <c:order val="2"/>
          <c:tx>
            <c:strRef>
              <c:f>Sheet1!$A$11</c:f>
              <c:strCache>
                <c:ptCount val="1"/>
                <c:pt idx="0">
                  <c:v>Sentinel</c:v>
                </c:pt>
              </c:strCache>
            </c:strRef>
          </c:tx>
          <c:spPr>
            <a:solidFill>
              <a:schemeClr val="accent3"/>
            </a:solidFill>
            <a:ln>
              <a:noFill/>
            </a:ln>
            <a:effectLst/>
          </c:spPr>
          <c:invertIfNegative val="0"/>
          <c:cat>
            <c:strRef>
              <c:f>Sheet1!$B$8:$F$8</c:f>
              <c:strCache>
                <c:ptCount val="5"/>
                <c:pt idx="0">
                  <c:v>Mangrove</c:v>
                </c:pt>
                <c:pt idx="1">
                  <c:v>Agriculture</c:v>
                </c:pt>
                <c:pt idx="2">
                  <c:v>Mudflat</c:v>
                </c:pt>
                <c:pt idx="3">
                  <c:v>Sand</c:v>
                </c:pt>
                <c:pt idx="4">
                  <c:v>Water</c:v>
                </c:pt>
              </c:strCache>
            </c:strRef>
          </c:cat>
          <c:val>
            <c:numRef>
              <c:f>Sheet1!$B$11:$F$11</c:f>
              <c:numCache>
                <c:formatCode>General</c:formatCode>
                <c:ptCount val="5"/>
                <c:pt idx="0">
                  <c:v>122.1579</c:v>
                </c:pt>
                <c:pt idx="1">
                  <c:v>435.52620000000002</c:v>
                </c:pt>
                <c:pt idx="2">
                  <c:v>68.9328</c:v>
                </c:pt>
                <c:pt idx="3">
                  <c:v>54.727200000000003</c:v>
                </c:pt>
                <c:pt idx="4">
                  <c:v>74.051100000000005</c:v>
                </c:pt>
              </c:numCache>
            </c:numRef>
          </c:val>
          <c:extLst xmlns:c16r2="http://schemas.microsoft.com/office/drawing/2015/06/chart">
            <c:ext xmlns:c16="http://schemas.microsoft.com/office/drawing/2014/chart" uri="{C3380CC4-5D6E-409C-BE32-E72D297353CC}">
              <c16:uniqueId val="{00000001-121E-438A-B221-4C49CD1322CF}"/>
            </c:ext>
          </c:extLst>
        </c:ser>
        <c:dLbls>
          <c:showLegendKey val="0"/>
          <c:showVal val="0"/>
          <c:showCatName val="0"/>
          <c:showSerName val="0"/>
          <c:showPercent val="0"/>
          <c:showBubbleSize val="0"/>
        </c:dLbls>
        <c:gapWidth val="219"/>
        <c:overlap val="-27"/>
        <c:axId val="465050528"/>
        <c:axId val="465056800"/>
        <c:extLst xmlns:c16r2="http://schemas.microsoft.com/office/drawing/2015/06/chart">
          <c:ext xmlns:c15="http://schemas.microsoft.com/office/drawing/2012/chart" uri="{02D57815-91ED-43cb-92C2-25804820EDAC}">
            <c15:filteredBarSeries>
              <c15:ser>
                <c:idx val="1"/>
                <c:order val="1"/>
                <c:tx>
                  <c:strRef>
                    <c:extLst xmlns:c16r2="http://schemas.microsoft.com/office/drawing/2015/06/chart">
                      <c:ext uri="{02D57815-91ED-43cb-92C2-25804820EDAC}">
                        <c15:formulaRef>
                          <c15:sqref>Sheet1!$A$10</c15:sqref>
                        </c15:formulaRef>
                      </c:ext>
                    </c:extLst>
                    <c:strCache>
                      <c:ptCount val="1"/>
                      <c:pt idx="0">
                        <c:v>Landsat+Sentinel</c:v>
                      </c:pt>
                    </c:strCache>
                  </c:strRef>
                </c:tx>
                <c:spPr>
                  <a:solidFill>
                    <a:schemeClr val="accent2"/>
                  </a:solidFill>
                  <a:ln>
                    <a:noFill/>
                  </a:ln>
                  <a:effectLst/>
                </c:spPr>
                <c:invertIfNegative val="0"/>
                <c:cat>
                  <c:strRef>
                    <c:extLst xmlns:c16r2="http://schemas.microsoft.com/office/drawing/2015/06/chart">
                      <c:ext uri="{02D57815-91ED-43cb-92C2-25804820EDAC}">
                        <c15:formulaRef>
                          <c15:sqref>Sheet1!$B$8:$F$8</c15:sqref>
                        </c15:formulaRef>
                      </c:ext>
                    </c:extLst>
                    <c:strCache>
                      <c:ptCount val="5"/>
                      <c:pt idx="0">
                        <c:v>Mangrove</c:v>
                      </c:pt>
                      <c:pt idx="1">
                        <c:v>Agriculture</c:v>
                      </c:pt>
                      <c:pt idx="2">
                        <c:v>Mudflat</c:v>
                      </c:pt>
                      <c:pt idx="3">
                        <c:v>Sand</c:v>
                      </c:pt>
                      <c:pt idx="4">
                        <c:v>Water</c:v>
                      </c:pt>
                    </c:strCache>
                  </c:strRef>
                </c:cat>
                <c:val>
                  <c:numRef>
                    <c:extLst xmlns:c16r2="http://schemas.microsoft.com/office/drawing/2015/06/chart">
                      <c:ext uri="{02D57815-91ED-43cb-92C2-25804820EDAC}">
                        <c15:formulaRef>
                          <c15:sqref>Sheet1!$B$10:$F$10</c15:sqref>
                        </c15:formulaRef>
                      </c:ext>
                    </c:extLst>
                    <c:numCache>
                      <c:formatCode>General</c:formatCode>
                      <c:ptCount val="5"/>
                      <c:pt idx="0">
                        <c:v>162.5463</c:v>
                      </c:pt>
                      <c:pt idx="1">
                        <c:v>370.62090000000001</c:v>
                      </c:pt>
                      <c:pt idx="2">
                        <c:v>314.62650000000002</c:v>
                      </c:pt>
                      <c:pt idx="3">
                        <c:v>115.5681</c:v>
                      </c:pt>
                      <c:pt idx="4">
                        <c:v>112.5108</c:v>
                      </c:pt>
                    </c:numCache>
                  </c:numRef>
                </c:val>
                <c:extLst xmlns:c16r2="http://schemas.microsoft.com/office/drawing/2015/06/chart">
                  <c:ext xmlns:c16="http://schemas.microsoft.com/office/drawing/2014/chart" uri="{C3380CC4-5D6E-409C-BE32-E72D297353CC}">
                    <c16:uniqueId val="{00000002-121E-438A-B221-4C49CD1322CF}"/>
                  </c:ext>
                </c:extLst>
              </c15:ser>
            </c15:filteredBarSeries>
          </c:ext>
        </c:extLst>
      </c:barChart>
      <c:catAx>
        <c:axId val="4650505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65056800"/>
        <c:crosses val="autoZero"/>
        <c:auto val="1"/>
        <c:lblAlgn val="ctr"/>
        <c:lblOffset val="100"/>
        <c:noMultiLvlLbl val="0"/>
      </c:catAx>
      <c:valAx>
        <c:axId val="465056800"/>
        <c:scaling>
          <c:orientation val="minMax"/>
          <c:max val="45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465050528"/>
        <c:crosses val="autoZero"/>
        <c:crossBetween val="between"/>
      </c:valAx>
      <c:spPr>
        <a:noFill/>
        <a:ln>
          <a:noFill/>
        </a:ln>
        <a:effectLst/>
      </c:spPr>
    </c:plotArea>
    <c:legend>
      <c:legendPos val="b"/>
      <c:layout>
        <c:manualLayout>
          <c:xMode val="edge"/>
          <c:yMode val="edge"/>
          <c:x val="0.31700088085487854"/>
          <c:y val="0.88651687377560573"/>
          <c:w val="0.3659980647911531"/>
          <c:h val="0.10146782232235325"/>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scatterChart>
        <c:scatterStyle val="lineMarker"/>
        <c:varyColors val="0"/>
        <c:ser>
          <c:idx val="0"/>
          <c:order val="0"/>
          <c:tx>
            <c:strRef>
              <c:f>Dec_09_Radar_GRD_measurements!$R$1</c:f>
              <c:strCache>
                <c:ptCount val="1"/>
                <c:pt idx="0">
                  <c:v>EVI2</c:v>
                </c:pt>
              </c:strCache>
            </c:strRef>
          </c:tx>
          <c:spPr>
            <a:ln w="25400" cap="rnd">
              <a:noFill/>
              <a:round/>
            </a:ln>
            <a:effectLst>
              <a:outerShdw blurRad="57150" dist="19050" dir="5400000" algn="ctr" rotWithShape="0">
                <a:srgbClr val="000000">
                  <a:alpha val="63000"/>
                </a:srgbClr>
              </a:outerShdw>
            </a:effectLst>
          </c:spPr>
          <c:marker>
            <c:symbol val="circle"/>
            <c:size val="6"/>
            <c:spPr>
              <a:gradFill rotWithShape="1">
                <a:gsLst>
                  <a:gs pos="0">
                    <a:schemeClr val="dk1">
                      <a:tint val="88500"/>
                      <a:satMod val="103000"/>
                      <a:lumMod val="102000"/>
                      <a:tint val="94000"/>
                    </a:schemeClr>
                  </a:gs>
                  <a:gs pos="50000">
                    <a:schemeClr val="dk1">
                      <a:tint val="88500"/>
                      <a:satMod val="110000"/>
                      <a:lumMod val="100000"/>
                      <a:shade val="100000"/>
                    </a:schemeClr>
                  </a:gs>
                  <a:gs pos="100000">
                    <a:schemeClr val="dk1">
                      <a:tint val="88500"/>
                      <a:lumMod val="99000"/>
                      <a:satMod val="120000"/>
                      <a:shade val="78000"/>
                    </a:schemeClr>
                  </a:gs>
                </a:gsLst>
                <a:lin ang="5400000" scaled="0"/>
              </a:gradFill>
              <a:ln w="9525" cap="rnd">
                <a:solidFill>
                  <a:schemeClr val="dk1">
                    <a:tint val="88500"/>
                  </a:schemeClr>
                </a:solidFill>
                <a:round/>
              </a:ln>
              <a:effectLst>
                <a:outerShdw blurRad="57150" dist="19050" dir="5400000" algn="ctr" rotWithShape="0">
                  <a:srgbClr val="000000">
                    <a:alpha val="63000"/>
                  </a:srgbClr>
                </a:outerShdw>
              </a:effectLst>
            </c:spPr>
          </c:marker>
          <c:trendline>
            <c:spPr>
              <a:ln w="19050" cap="rnd">
                <a:solidFill>
                  <a:schemeClr val="dk1">
                    <a:tint val="88500"/>
                  </a:schemeClr>
                </a:solidFill>
              </a:ln>
              <a:effectLst/>
            </c:spPr>
            <c:trendlineType val="log"/>
            <c:dispRSqr val="1"/>
            <c:dispEq val="1"/>
            <c:trendlineLbl>
              <c:layout>
                <c:manualLayout>
                  <c:x val="0.16030993000874891"/>
                  <c:y val="0.34006962671332752"/>
                </c:manualLayout>
              </c:layout>
              <c:numFmt formatCode="General" sourceLinked="0"/>
              <c:spPr>
                <a:noFill/>
                <a:ln>
                  <a:noFill/>
                </a:ln>
                <a:effectLst/>
              </c:spPr>
              <c:txPr>
                <a:bodyPr rot="0" spcFirstLastPara="1" vertOverflow="ellipsis" vert="horz" wrap="square" anchor="ctr" anchorCtr="1"/>
                <a:lstStyle/>
                <a:p>
                  <a:pPr>
                    <a:defRPr sz="1600" b="1" i="0" u="none" strike="noStrike" kern="1200" baseline="0">
                      <a:solidFill>
                        <a:srgbClr val="757070"/>
                      </a:solidFill>
                      <a:latin typeface="+mn-lt"/>
                      <a:ea typeface="+mn-ea"/>
                      <a:cs typeface="+mn-cs"/>
                    </a:defRPr>
                  </a:pPr>
                  <a:endParaRPr lang="en-US"/>
                </a:p>
              </c:txPr>
            </c:trendlineLbl>
          </c:trendline>
          <c:xVal>
            <c:numRef>
              <c:f>Dec_09_Radar_GRD_measurements!$J$2:$J$179</c:f>
              <c:numCache>
                <c:formatCode>General</c:formatCode>
                <c:ptCount val="178"/>
                <c:pt idx="0">
                  <c:v>4.54641915857791E-2</c:v>
                </c:pt>
                <c:pt idx="1">
                  <c:v>3.3052835613489102E-2</c:v>
                </c:pt>
                <c:pt idx="2">
                  <c:v>3.2884329557418802E-2</c:v>
                </c:pt>
                <c:pt idx="3">
                  <c:v>5.3019676357507699E-2</c:v>
                </c:pt>
                <c:pt idx="4">
                  <c:v>3.67577709257602E-2</c:v>
                </c:pt>
                <c:pt idx="5">
                  <c:v>2.7105294167995401E-2</c:v>
                </c:pt>
                <c:pt idx="6">
                  <c:v>3.2762434333562802E-2</c:v>
                </c:pt>
                <c:pt idx="7">
                  <c:v>4.89015877246856E-2</c:v>
                </c:pt>
                <c:pt idx="8">
                  <c:v>2.2881232202053001E-2</c:v>
                </c:pt>
                <c:pt idx="9">
                  <c:v>1.4120733365416501E-2</c:v>
                </c:pt>
                <c:pt idx="10">
                  <c:v>3.4625552594661699E-2</c:v>
                </c:pt>
                <c:pt idx="11">
                  <c:v>4.3418254703283303E-2</c:v>
                </c:pt>
                <c:pt idx="12">
                  <c:v>3.4111671149730599E-2</c:v>
                </c:pt>
                <c:pt idx="13">
                  <c:v>3.8288194686174302E-2</c:v>
                </c:pt>
                <c:pt idx="14">
                  <c:v>4.3519116938114097E-2</c:v>
                </c:pt>
                <c:pt idx="15">
                  <c:v>3.9198916405439301E-2</c:v>
                </c:pt>
                <c:pt idx="16">
                  <c:v>3.4924883395433398E-2</c:v>
                </c:pt>
                <c:pt idx="17">
                  <c:v>1.8904324620962101E-2</c:v>
                </c:pt>
                <c:pt idx="18">
                  <c:v>3.5957027226686401E-2</c:v>
                </c:pt>
                <c:pt idx="19">
                  <c:v>2.7105294167995401E-2</c:v>
                </c:pt>
                <c:pt idx="20">
                  <c:v>4.1091371327638598E-2</c:v>
                </c:pt>
                <c:pt idx="21">
                  <c:v>3.0919611454009999E-2</c:v>
                </c:pt>
                <c:pt idx="22">
                  <c:v>2.0391138270497301E-2</c:v>
                </c:pt>
                <c:pt idx="23">
                  <c:v>3.2917734235525103E-2</c:v>
                </c:pt>
                <c:pt idx="24">
                  <c:v>2.7955142781138399E-2</c:v>
                </c:pt>
                <c:pt idx="25">
                  <c:v>4.0804218500852502E-2</c:v>
                </c:pt>
                <c:pt idx="26">
                  <c:v>3.4991703927516903E-2</c:v>
                </c:pt>
                <c:pt idx="27">
                  <c:v>3.7991706281900399E-2</c:v>
                </c:pt>
                <c:pt idx="28">
                  <c:v>3.5674799233675003E-2</c:v>
                </c:pt>
                <c:pt idx="29">
                  <c:v>3.7254183553159198E-3</c:v>
                </c:pt>
                <c:pt idx="30">
                  <c:v>3.7177745252847602E-3</c:v>
                </c:pt>
                <c:pt idx="31">
                  <c:v>4.6494565904140403E-3</c:v>
                </c:pt>
                <c:pt idx="32">
                  <c:v>3.7894253619015199E-3</c:v>
                </c:pt>
                <c:pt idx="33">
                  <c:v>4.8818737268447798E-3</c:v>
                </c:pt>
                <c:pt idx="34">
                  <c:v>3.7400985602289399E-3</c:v>
                </c:pt>
                <c:pt idx="35">
                  <c:v>4.7204936854541302E-3</c:v>
                </c:pt>
                <c:pt idx="36">
                  <c:v>4.2694597505032999E-3</c:v>
                </c:pt>
                <c:pt idx="37">
                  <c:v>5.1298107951879501E-2</c:v>
                </c:pt>
                <c:pt idx="38">
                  <c:v>3.1753771007060998E-2</c:v>
                </c:pt>
                <c:pt idx="39">
                  <c:v>4.6609904617071103E-2</c:v>
                </c:pt>
                <c:pt idx="40">
                  <c:v>2.9736755415797199E-2</c:v>
                </c:pt>
                <c:pt idx="41">
                  <c:v>3.8992986083030701E-2</c:v>
                </c:pt>
                <c:pt idx="42">
                  <c:v>3.9567708969110001E-2</c:v>
                </c:pt>
                <c:pt idx="43">
                  <c:v>3.6389280110597597E-2</c:v>
                </c:pt>
                <c:pt idx="44">
                  <c:v>2.62540951371192E-2</c:v>
                </c:pt>
                <c:pt idx="45">
                  <c:v>3.7608675658702802E-2</c:v>
                </c:pt>
                <c:pt idx="46">
                  <c:v>3.3000499010085997E-2</c:v>
                </c:pt>
                <c:pt idx="47">
                  <c:v>2.3383852094411801E-2</c:v>
                </c:pt>
                <c:pt idx="48">
                  <c:v>2.9777554795145902E-2</c:v>
                </c:pt>
                <c:pt idx="49">
                  <c:v>4.2178206145763397E-2</c:v>
                </c:pt>
                <c:pt idx="50">
                  <c:v>2.9317097738385201E-2</c:v>
                </c:pt>
                <c:pt idx="51">
                  <c:v>2.9514641501009399E-3</c:v>
                </c:pt>
                <c:pt idx="52">
                  <c:v>3.9594732224941198E-2</c:v>
                </c:pt>
                <c:pt idx="53">
                  <c:v>3.9928648620843797E-2</c:v>
                </c:pt>
                <c:pt idx="54">
                  <c:v>4.0972284972667597E-2</c:v>
                </c:pt>
                <c:pt idx="55">
                  <c:v>4.7777064144611303E-2</c:v>
                </c:pt>
                <c:pt idx="56">
                  <c:v>3.65088358521461E-2</c:v>
                </c:pt>
                <c:pt idx="57">
                  <c:v>3.32221249118447E-3</c:v>
                </c:pt>
                <c:pt idx="58">
                  <c:v>1.96271613240242E-2</c:v>
                </c:pt>
                <c:pt idx="59">
                  <c:v>2.9984150081872898E-2</c:v>
                </c:pt>
                <c:pt idx="60">
                  <c:v>3.3304065465927103E-2</c:v>
                </c:pt>
                <c:pt idx="61">
                  <c:v>3.41110602021217E-2</c:v>
                </c:pt>
                <c:pt idx="62">
                  <c:v>2.8703145682811699E-2</c:v>
                </c:pt>
                <c:pt idx="63">
                  <c:v>2.7758605778217298E-2</c:v>
                </c:pt>
                <c:pt idx="64">
                  <c:v>3.0434776097536E-2</c:v>
                </c:pt>
                <c:pt idx="65">
                  <c:v>5.1339637488126699E-2</c:v>
                </c:pt>
                <c:pt idx="66">
                  <c:v>3.2627429813146501E-2</c:v>
                </c:pt>
                <c:pt idx="67">
                  <c:v>4.9650896340608597E-2</c:v>
                </c:pt>
                <c:pt idx="68">
                  <c:v>4.5659098774194697E-2</c:v>
                </c:pt>
                <c:pt idx="69">
                  <c:v>4.6993631869554499E-2</c:v>
                </c:pt>
                <c:pt idx="70">
                  <c:v>2.8093172237277E-2</c:v>
                </c:pt>
                <c:pt idx="71">
                  <c:v>4.0230121463537202E-2</c:v>
                </c:pt>
                <c:pt idx="72">
                  <c:v>2.82476507127285E-2</c:v>
                </c:pt>
                <c:pt idx="73">
                  <c:v>4.1002620011568E-2</c:v>
                </c:pt>
                <c:pt idx="74">
                  <c:v>3.3693797886371599E-2</c:v>
                </c:pt>
                <c:pt idx="75">
                  <c:v>3.2386206090450197E-2</c:v>
                </c:pt>
                <c:pt idx="76">
                  <c:v>1.5763208270072899E-2</c:v>
                </c:pt>
                <c:pt idx="77">
                  <c:v>4.1335940361022901E-2</c:v>
                </c:pt>
                <c:pt idx="78">
                  <c:v>3.0434776097536E-2</c:v>
                </c:pt>
                <c:pt idx="79">
                  <c:v>3.9193671196699101E-2</c:v>
                </c:pt>
                <c:pt idx="80">
                  <c:v>5.2756564691662702E-3</c:v>
                </c:pt>
                <c:pt idx="81">
                  <c:v>9.9182967096567102E-3</c:v>
                </c:pt>
                <c:pt idx="82">
                  <c:v>7.4156112968921601E-3</c:v>
                </c:pt>
                <c:pt idx="83">
                  <c:v>7.6656560413539401E-3</c:v>
                </c:pt>
                <c:pt idx="84">
                  <c:v>6.5817818976938698E-3</c:v>
                </c:pt>
                <c:pt idx="85">
                  <c:v>7.9451529309153505E-3</c:v>
                </c:pt>
                <c:pt idx="86">
                  <c:v>6.2367841601371696E-3</c:v>
                </c:pt>
                <c:pt idx="87">
                  <c:v>7.5176125392317703E-3</c:v>
                </c:pt>
                <c:pt idx="88">
                  <c:v>3.4902705810964099E-3</c:v>
                </c:pt>
                <c:pt idx="89">
                  <c:v>3.2171087805181698E-3</c:v>
                </c:pt>
                <c:pt idx="90">
                  <c:v>2.9493852052837602E-3</c:v>
                </c:pt>
                <c:pt idx="91">
                  <c:v>3.3364801201969298E-3</c:v>
                </c:pt>
                <c:pt idx="92">
                  <c:v>2.7432839851826399E-3</c:v>
                </c:pt>
                <c:pt idx="93">
                  <c:v>3.4333362709730799E-3</c:v>
                </c:pt>
                <c:pt idx="94">
                  <c:v>3.5771350376307899E-3</c:v>
                </c:pt>
                <c:pt idx="95">
                  <c:v>3.5439345519989699E-3</c:v>
                </c:pt>
                <c:pt idx="96">
                  <c:v>2.8821958228945701E-2</c:v>
                </c:pt>
                <c:pt idx="97">
                  <c:v>3.8923911750316599E-2</c:v>
                </c:pt>
                <c:pt idx="98">
                  <c:v>3.05749624967575E-2</c:v>
                </c:pt>
                <c:pt idx="99">
                  <c:v>3.13951708376407E-2</c:v>
                </c:pt>
                <c:pt idx="100">
                  <c:v>4.48356345295906E-2</c:v>
                </c:pt>
                <c:pt idx="101">
                  <c:v>3.2230697572231203E-2</c:v>
                </c:pt>
                <c:pt idx="102">
                  <c:v>2.9866013675928098E-2</c:v>
                </c:pt>
                <c:pt idx="103">
                  <c:v>1.7389038577675799E-2</c:v>
                </c:pt>
                <c:pt idx="104">
                  <c:v>3.2023631036281502E-2</c:v>
                </c:pt>
                <c:pt idx="105">
                  <c:v>3.9374936372041702E-2</c:v>
                </c:pt>
                <c:pt idx="106">
                  <c:v>1.6397641971707299E-2</c:v>
                </c:pt>
                <c:pt idx="107">
                  <c:v>2.7331750839948599E-2</c:v>
                </c:pt>
                <c:pt idx="108">
                  <c:v>3.3586960285902002E-2</c:v>
                </c:pt>
                <c:pt idx="109">
                  <c:v>4.1293919086456299E-2</c:v>
                </c:pt>
                <c:pt idx="110">
                  <c:v>2.0060134120285498E-3</c:v>
                </c:pt>
                <c:pt idx="111">
                  <c:v>2.85221338272094E-2</c:v>
                </c:pt>
                <c:pt idx="112">
                  <c:v>3.8007348775863599E-2</c:v>
                </c:pt>
                <c:pt idx="113">
                  <c:v>4.0238473564386298E-2</c:v>
                </c:pt>
                <c:pt idx="114">
                  <c:v>3.2464712858199997E-2</c:v>
                </c:pt>
                <c:pt idx="115">
                  <c:v>5.4700698703527402E-2</c:v>
                </c:pt>
                <c:pt idx="116">
                  <c:v>2.8088814578950401E-3</c:v>
                </c:pt>
                <c:pt idx="117">
                  <c:v>7.0615867152810097E-3</c:v>
                </c:pt>
                <c:pt idx="118">
                  <c:v>4.2707107961177798E-2</c:v>
                </c:pt>
                <c:pt idx="119">
                  <c:v>4.0341760963201502E-2</c:v>
                </c:pt>
                <c:pt idx="120">
                  <c:v>4.3515104800462702E-2</c:v>
                </c:pt>
                <c:pt idx="121">
                  <c:v>4.3103836476802798E-2</c:v>
                </c:pt>
                <c:pt idx="122">
                  <c:v>4.5166406780481297E-2</c:v>
                </c:pt>
                <c:pt idx="123">
                  <c:v>3.7716131657361901E-2</c:v>
                </c:pt>
                <c:pt idx="124">
                  <c:v>4.2983394116163198E-2</c:v>
                </c:pt>
                <c:pt idx="125">
                  <c:v>4.4488027691841098E-2</c:v>
                </c:pt>
                <c:pt idx="126">
                  <c:v>2.4643810465931799E-2</c:v>
                </c:pt>
                <c:pt idx="127">
                  <c:v>1.2930837459862199E-2</c:v>
                </c:pt>
                <c:pt idx="128">
                  <c:v>5.7344097644090597E-2</c:v>
                </c:pt>
                <c:pt idx="129">
                  <c:v>3.4648742526769603E-2</c:v>
                </c:pt>
                <c:pt idx="130">
                  <c:v>3.8924701511859797E-2</c:v>
                </c:pt>
                <c:pt idx="131">
                  <c:v>4.3347500264644602E-2</c:v>
                </c:pt>
                <c:pt idx="132">
                  <c:v>4.9698308110237101E-2</c:v>
                </c:pt>
                <c:pt idx="133">
                  <c:v>3.5387646406888899E-2</c:v>
                </c:pt>
                <c:pt idx="134">
                  <c:v>4.6664990484714501E-2</c:v>
                </c:pt>
                <c:pt idx="135">
                  <c:v>2.9255863279104202E-2</c:v>
                </c:pt>
                <c:pt idx="136">
                  <c:v>3.9979852735996198E-2</c:v>
                </c:pt>
                <c:pt idx="137">
                  <c:v>3.7716131657361901E-2</c:v>
                </c:pt>
                <c:pt idx="138">
                  <c:v>3.4635029733181E-2</c:v>
                </c:pt>
                <c:pt idx="139">
                  <c:v>4.98313307762146E-2</c:v>
                </c:pt>
                <c:pt idx="140">
                  <c:v>4.60535883903503E-2</c:v>
                </c:pt>
                <c:pt idx="141">
                  <c:v>3.0036879703402498E-2</c:v>
                </c:pt>
                <c:pt idx="142">
                  <c:v>3.3957097679376602E-2</c:v>
                </c:pt>
                <c:pt idx="143">
                  <c:v>6.6477090120315496E-2</c:v>
                </c:pt>
                <c:pt idx="144">
                  <c:v>6.6236533224582603E-2</c:v>
                </c:pt>
                <c:pt idx="145">
                  <c:v>5.4868236184120102E-2</c:v>
                </c:pt>
                <c:pt idx="146">
                  <c:v>4.5052845031022998E-2</c:v>
                </c:pt>
                <c:pt idx="147">
                  <c:v>3.3138149883597998E-3</c:v>
                </c:pt>
                <c:pt idx="148">
                  <c:v>4.6724374406039697E-3</c:v>
                </c:pt>
                <c:pt idx="149">
                  <c:v>3.55796562507748E-3</c:v>
                </c:pt>
                <c:pt idx="150">
                  <c:v>4.0518860332667802E-3</c:v>
                </c:pt>
                <c:pt idx="151">
                  <c:v>3.3022621646523402E-3</c:v>
                </c:pt>
                <c:pt idx="152">
                  <c:v>4.3350285850465298E-3</c:v>
                </c:pt>
                <c:pt idx="153">
                  <c:v>4.9642752856016098E-3</c:v>
                </c:pt>
                <c:pt idx="154">
                  <c:v>3.8481533993035499E-3</c:v>
                </c:pt>
                <c:pt idx="155">
                  <c:v>4.6994276344776098E-2</c:v>
                </c:pt>
                <c:pt idx="156">
                  <c:v>4.4151905924081802E-2</c:v>
                </c:pt>
                <c:pt idx="157">
                  <c:v>4.2373329401016201E-2</c:v>
                </c:pt>
                <c:pt idx="158">
                  <c:v>3.44134867191314E-2</c:v>
                </c:pt>
                <c:pt idx="159">
                  <c:v>5.4529361426830202E-2</c:v>
                </c:pt>
                <c:pt idx="160">
                  <c:v>4.5274205505847903E-2</c:v>
                </c:pt>
                <c:pt idx="161">
                  <c:v>4.3244712054729399E-2</c:v>
                </c:pt>
                <c:pt idx="162">
                  <c:v>3.0187522992491701E-2</c:v>
                </c:pt>
                <c:pt idx="163">
                  <c:v>4.4790405780076897E-2</c:v>
                </c:pt>
                <c:pt idx="164">
                  <c:v>3.5454470664262702E-2</c:v>
                </c:pt>
                <c:pt idx="165">
                  <c:v>3.0386049300432202E-2</c:v>
                </c:pt>
                <c:pt idx="166">
                  <c:v>3.5642888396978302E-2</c:v>
                </c:pt>
                <c:pt idx="167">
                  <c:v>4.2400311678647898E-2</c:v>
                </c:pt>
                <c:pt idx="168">
                  <c:v>3.7329360842704697E-2</c:v>
                </c:pt>
                <c:pt idx="169">
                  <c:v>2.3156872484833002E-3</c:v>
                </c:pt>
                <c:pt idx="170">
                  <c:v>3.97444255650043E-2</c:v>
                </c:pt>
                <c:pt idx="171">
                  <c:v>3.0239079147577199E-2</c:v>
                </c:pt>
                <c:pt idx="172">
                  <c:v>3.3754985779523801E-2</c:v>
                </c:pt>
                <c:pt idx="173">
                  <c:v>3.9751105010509401E-2</c:v>
                </c:pt>
                <c:pt idx="174">
                  <c:v>3.9804127067327499E-2</c:v>
                </c:pt>
                <c:pt idx="175">
                  <c:v>2.1938655991107199E-3</c:v>
                </c:pt>
                <c:pt idx="176">
                  <c:v>2.9460918158292701E-2</c:v>
                </c:pt>
              </c:numCache>
            </c:numRef>
          </c:xVal>
          <c:yVal>
            <c:numRef>
              <c:f>Dec_09_Radar_GRD_measurements!$R$2:$R$179</c:f>
              <c:numCache>
                <c:formatCode>General</c:formatCode>
                <c:ptCount val="178"/>
                <c:pt idx="0">
                  <c:v>0.4369040578163092</c:v>
                </c:pt>
                <c:pt idx="1">
                  <c:v>0.45695524254871583</c:v>
                </c:pt>
                <c:pt idx="2">
                  <c:v>0.42572529629898931</c:v>
                </c:pt>
                <c:pt idx="3">
                  <c:v>0.47892090222046813</c:v>
                </c:pt>
                <c:pt idx="4">
                  <c:v>0.41249830247612146</c:v>
                </c:pt>
                <c:pt idx="5">
                  <c:v>0.42115246206441553</c:v>
                </c:pt>
                <c:pt idx="6">
                  <c:v>0.4458699524503526</c:v>
                </c:pt>
                <c:pt idx="7">
                  <c:v>0.40976624992593474</c:v>
                </c:pt>
                <c:pt idx="8">
                  <c:v>0.46408496970581792</c:v>
                </c:pt>
                <c:pt idx="9">
                  <c:v>0.35210201114611095</c:v>
                </c:pt>
                <c:pt idx="10">
                  <c:v>0.4239452063024769</c:v>
                </c:pt>
                <c:pt idx="11">
                  <c:v>0.47188323805574478</c:v>
                </c:pt>
                <c:pt idx="12">
                  <c:v>0.43963717731156793</c:v>
                </c:pt>
                <c:pt idx="13">
                  <c:v>0.45487279728399055</c:v>
                </c:pt>
                <c:pt idx="14">
                  <c:v>0.44990945689100403</c:v>
                </c:pt>
                <c:pt idx="15">
                  <c:v>0.45670448837278022</c:v>
                </c:pt>
                <c:pt idx="16">
                  <c:v>0.44134227391407543</c:v>
                </c:pt>
                <c:pt idx="17">
                  <c:v>0.26986924215376634</c:v>
                </c:pt>
                <c:pt idx="18">
                  <c:v>0.44996666913561967</c:v>
                </c:pt>
                <c:pt idx="19">
                  <c:v>0.42115246206441553</c:v>
                </c:pt>
                <c:pt idx="20">
                  <c:v>0.36981683077487615</c:v>
                </c:pt>
                <c:pt idx="21">
                  <c:v>0.23445669583173395</c:v>
                </c:pt>
                <c:pt idx="22">
                  <c:v>0.19708615198336446</c:v>
                </c:pt>
                <c:pt idx="23">
                  <c:v>0.19865161700100564</c:v>
                </c:pt>
                <c:pt idx="24">
                  <c:v>0.19446234367397394</c:v>
                </c:pt>
                <c:pt idx="25">
                  <c:v>0.19874622413771315</c:v>
                </c:pt>
                <c:pt idx="26">
                  <c:v>0.20506327482667075</c:v>
                </c:pt>
                <c:pt idx="27">
                  <c:v>0.28867290735297746</c:v>
                </c:pt>
                <c:pt idx="28">
                  <c:v>0.18387521406845078</c:v>
                </c:pt>
                <c:pt idx="29">
                  <c:v>-9.4132164723377987E-2</c:v>
                </c:pt>
                <c:pt idx="30">
                  <c:v>-0.12833483213429256</c:v>
                </c:pt>
                <c:pt idx="31">
                  <c:v>-0.13141917336571418</c:v>
                </c:pt>
                <c:pt idx="32">
                  <c:v>-0.12709806659179898</c:v>
                </c:pt>
                <c:pt idx="33">
                  <c:v>-0.12634982420894023</c:v>
                </c:pt>
                <c:pt idx="34">
                  <c:v>5.3153272042112051E-3</c:v>
                </c:pt>
                <c:pt idx="35">
                  <c:v>-0.10198439974896148</c:v>
                </c:pt>
                <c:pt idx="36">
                  <c:v>-0.13149573506501522</c:v>
                </c:pt>
                <c:pt idx="37">
                  <c:v>0.44477963358104622</c:v>
                </c:pt>
                <c:pt idx="38">
                  <c:v>0.40056285178236395</c:v>
                </c:pt>
                <c:pt idx="39">
                  <c:v>0.41863373340634291</c:v>
                </c:pt>
                <c:pt idx="40">
                  <c:v>0.42542188755617727</c:v>
                </c:pt>
                <c:pt idx="41">
                  <c:v>0.4239452063024769</c:v>
                </c:pt>
                <c:pt idx="42">
                  <c:v>0.44079998816147742</c:v>
                </c:pt>
                <c:pt idx="43">
                  <c:v>0.43431619410879507</c:v>
                </c:pt>
                <c:pt idx="44">
                  <c:v>0.43439911797133407</c:v>
                </c:pt>
                <c:pt idx="45">
                  <c:v>0.44384544261512776</c:v>
                </c:pt>
                <c:pt idx="46">
                  <c:v>0.46337528470478295</c:v>
                </c:pt>
                <c:pt idx="47">
                  <c:v>0.43409542012791297</c:v>
                </c:pt>
                <c:pt idx="48">
                  <c:v>0.439634200611149</c:v>
                </c:pt>
                <c:pt idx="49">
                  <c:v>0.48656472684085511</c:v>
                </c:pt>
                <c:pt idx="50">
                  <c:v>0.45065044621054035</c:v>
                </c:pt>
                <c:pt idx="51">
                  <c:v>-9.2154275958404482E-3</c:v>
                </c:pt>
                <c:pt idx="52">
                  <c:v>0.46642620133910062</c:v>
                </c:pt>
                <c:pt idx="53">
                  <c:v>0.46253997259022378</c:v>
                </c:pt>
                <c:pt idx="54">
                  <c:v>0.46337528470478295</c:v>
                </c:pt>
                <c:pt idx="55">
                  <c:v>0.49013848706915553</c:v>
                </c:pt>
                <c:pt idx="56">
                  <c:v>0.47760356689402661</c:v>
                </c:pt>
                <c:pt idx="57">
                  <c:v>-9.7566574839302103E-2</c:v>
                </c:pt>
                <c:pt idx="58">
                  <c:v>0.20850298142845886</c:v>
                </c:pt>
                <c:pt idx="59">
                  <c:v>0.26780664119083419</c:v>
                </c:pt>
                <c:pt idx="60">
                  <c:v>0.27399715984983763</c:v>
                </c:pt>
                <c:pt idx="61">
                  <c:v>0.25637424817438248</c:v>
                </c:pt>
                <c:pt idx="62">
                  <c:v>0.39550211882483433</c:v>
                </c:pt>
                <c:pt idx="63">
                  <c:v>0.34606642715741631</c:v>
                </c:pt>
                <c:pt idx="64">
                  <c:v>0.39767400984298096</c:v>
                </c:pt>
                <c:pt idx="65">
                  <c:v>0.35413239383307371</c:v>
                </c:pt>
                <c:pt idx="66">
                  <c:v>0.36514204465467243</c:v>
                </c:pt>
                <c:pt idx="67">
                  <c:v>0.38853769506612046</c:v>
                </c:pt>
                <c:pt idx="68">
                  <c:v>0.22105780252169641</c:v>
                </c:pt>
                <c:pt idx="69">
                  <c:v>0.33268294821765243</c:v>
                </c:pt>
                <c:pt idx="70">
                  <c:v>0.39095549664391682</c:v>
                </c:pt>
                <c:pt idx="71">
                  <c:v>0.32681276977896234</c:v>
                </c:pt>
                <c:pt idx="72">
                  <c:v>0.38754904381704947</c:v>
                </c:pt>
                <c:pt idx="73">
                  <c:v>0.40603993320678777</c:v>
                </c:pt>
                <c:pt idx="74">
                  <c:v>0.38399751986922942</c:v>
                </c:pt>
                <c:pt idx="75">
                  <c:v>0.37421692312133714</c:v>
                </c:pt>
                <c:pt idx="76">
                  <c:v>0.2025925980298604</c:v>
                </c:pt>
                <c:pt idx="77">
                  <c:v>0.32142002168617012</c:v>
                </c:pt>
                <c:pt idx="78">
                  <c:v>0.39767400984298096</c:v>
                </c:pt>
                <c:pt idx="79">
                  <c:v>0.29086255290062679</c:v>
                </c:pt>
                <c:pt idx="80">
                  <c:v>0.20649298797225132</c:v>
                </c:pt>
                <c:pt idx="81">
                  <c:v>0.18304218201846278</c:v>
                </c:pt>
                <c:pt idx="82">
                  <c:v>0.17721586340632828</c:v>
                </c:pt>
                <c:pt idx="83">
                  <c:v>0.19159906855344302</c:v>
                </c:pt>
                <c:pt idx="84">
                  <c:v>0.20946256031157365</c:v>
                </c:pt>
                <c:pt idx="85">
                  <c:v>0.19304165402891516</c:v>
                </c:pt>
                <c:pt idx="86">
                  <c:v>0.20658328666542214</c:v>
                </c:pt>
                <c:pt idx="87">
                  <c:v>0.10490826944140194</c:v>
                </c:pt>
                <c:pt idx="88">
                  <c:v>-1.2035610594299919E-2</c:v>
                </c:pt>
                <c:pt idx="89">
                  <c:v>-8.6107715538937243E-2</c:v>
                </c:pt>
                <c:pt idx="90">
                  <c:v>-8.411214953271029E-2</c:v>
                </c:pt>
                <c:pt idx="91">
                  <c:v>-6.662664187081753E-2</c:v>
                </c:pt>
                <c:pt idx="92">
                  <c:v>-8.9761235114595189E-2</c:v>
                </c:pt>
                <c:pt idx="93">
                  <c:v>-6.9085939872456731E-2</c:v>
                </c:pt>
                <c:pt idx="94">
                  <c:v>-6.1831502881885672E-2</c:v>
                </c:pt>
                <c:pt idx="95">
                  <c:v>-8.2671485301259881E-2</c:v>
                </c:pt>
                <c:pt idx="96">
                  <c:v>0.33493784004736005</c:v>
                </c:pt>
                <c:pt idx="97">
                  <c:v>0.35960956675609346</c:v>
                </c:pt>
                <c:pt idx="98">
                  <c:v>0.3145676638579426</c:v>
                </c:pt>
                <c:pt idx="99">
                  <c:v>0.28967182432528971</c:v>
                </c:pt>
                <c:pt idx="100">
                  <c:v>0.33268294821765243</c:v>
                </c:pt>
                <c:pt idx="101">
                  <c:v>0.32900921225794322</c:v>
                </c:pt>
                <c:pt idx="102">
                  <c:v>0.34786443957544888</c:v>
                </c:pt>
                <c:pt idx="103">
                  <c:v>0.34002149767108569</c:v>
                </c:pt>
                <c:pt idx="104">
                  <c:v>0.32259674337696409</c:v>
                </c:pt>
                <c:pt idx="105">
                  <c:v>0.29454217090200652</c:v>
                </c:pt>
                <c:pt idx="106">
                  <c:v>0.31863583254965655</c:v>
                </c:pt>
                <c:pt idx="107">
                  <c:v>0.26838489426834261</c:v>
                </c:pt>
                <c:pt idx="108">
                  <c:v>0.34941340141127869</c:v>
                </c:pt>
                <c:pt idx="109">
                  <c:v>0.35677090663439082</c:v>
                </c:pt>
                <c:pt idx="110">
                  <c:v>-2.6113223171603875E-2</c:v>
                </c:pt>
                <c:pt idx="111">
                  <c:v>0.35110857631710268</c:v>
                </c:pt>
                <c:pt idx="112">
                  <c:v>0.35168369009335732</c:v>
                </c:pt>
                <c:pt idx="113">
                  <c:v>0.31321953438130706</c:v>
                </c:pt>
                <c:pt idx="114">
                  <c:v>0.3614579283132443</c:v>
                </c:pt>
                <c:pt idx="115">
                  <c:v>0.3614579283132443</c:v>
                </c:pt>
                <c:pt idx="116">
                  <c:v>-4.4767524415063972E-2</c:v>
                </c:pt>
                <c:pt idx="117">
                  <c:v>0.1875896332718705</c:v>
                </c:pt>
                <c:pt idx="118">
                  <c:v>0.37243803066587877</c:v>
                </c:pt>
                <c:pt idx="119">
                  <c:v>0.41681244960980879</c:v>
                </c:pt>
                <c:pt idx="120">
                  <c:v>0.3990815242143616</c:v>
                </c:pt>
                <c:pt idx="121">
                  <c:v>0.46383136430332644</c:v>
                </c:pt>
                <c:pt idx="122">
                  <c:v>0.38702651219436035</c:v>
                </c:pt>
                <c:pt idx="123">
                  <c:v>0.39229837958651514</c:v>
                </c:pt>
                <c:pt idx="124">
                  <c:v>0.4226923489809376</c:v>
                </c:pt>
                <c:pt idx="125">
                  <c:v>0.41604295228203092</c:v>
                </c:pt>
                <c:pt idx="126">
                  <c:v>0.43906769071348023</c:v>
                </c:pt>
                <c:pt idx="127">
                  <c:v>0.30371207867300021</c:v>
                </c:pt>
                <c:pt idx="128">
                  <c:v>0.383870817265829</c:v>
                </c:pt>
                <c:pt idx="129">
                  <c:v>0.43742990512564028</c:v>
                </c:pt>
                <c:pt idx="130">
                  <c:v>0.40869157152967966</c:v>
                </c:pt>
                <c:pt idx="131">
                  <c:v>0.43595507341997453</c:v>
                </c:pt>
                <c:pt idx="132">
                  <c:v>0.41920200659575457</c:v>
                </c:pt>
                <c:pt idx="133">
                  <c:v>0.42564039180545687</c:v>
                </c:pt>
                <c:pt idx="134">
                  <c:v>0.35730481149630183</c:v>
                </c:pt>
                <c:pt idx="135">
                  <c:v>0.26585977294138313</c:v>
                </c:pt>
                <c:pt idx="136">
                  <c:v>0.40611074275669595</c:v>
                </c:pt>
                <c:pt idx="137">
                  <c:v>0.39229837958651514</c:v>
                </c:pt>
                <c:pt idx="138">
                  <c:v>0.33547665641599106</c:v>
                </c:pt>
                <c:pt idx="139">
                  <c:v>0.46682621710154742</c:v>
                </c:pt>
                <c:pt idx="140">
                  <c:v>0.45175164660458778</c:v>
                </c:pt>
                <c:pt idx="141">
                  <c:v>0.47987006595137327</c:v>
                </c:pt>
                <c:pt idx="142">
                  <c:v>0.4516781208475617</c:v>
                </c:pt>
                <c:pt idx="143">
                  <c:v>0.50715335081625079</c:v>
                </c:pt>
                <c:pt idx="144">
                  <c:v>0.46695754485733887</c:v>
                </c:pt>
                <c:pt idx="145">
                  <c:v>0.49431108644373528</c:v>
                </c:pt>
                <c:pt idx="146">
                  <c:v>0.34853227005087756</c:v>
                </c:pt>
                <c:pt idx="147">
                  <c:v>-4.8759126236457839E-2</c:v>
                </c:pt>
                <c:pt idx="148">
                  <c:v>-5.1214412998638985E-2</c:v>
                </c:pt>
                <c:pt idx="149">
                  <c:v>-5.7393892156168066E-2</c:v>
                </c:pt>
                <c:pt idx="150">
                  <c:v>-9.0254674356776546E-2</c:v>
                </c:pt>
                <c:pt idx="151">
                  <c:v>-9.3702063616103712E-2</c:v>
                </c:pt>
                <c:pt idx="152">
                  <c:v>-3.4323289255003955E-2</c:v>
                </c:pt>
                <c:pt idx="153">
                  <c:v>-7.818828188281883E-2</c:v>
                </c:pt>
                <c:pt idx="154">
                  <c:v>-5.1745258444685367E-2</c:v>
                </c:pt>
                <c:pt idx="155">
                  <c:v>0.40814509761421869</c:v>
                </c:pt>
                <c:pt idx="156">
                  <c:v>0.40019595136703079</c:v>
                </c:pt>
                <c:pt idx="157">
                  <c:v>0.40236297496408158</c:v>
                </c:pt>
                <c:pt idx="158">
                  <c:v>0.37405708064390703</c:v>
                </c:pt>
                <c:pt idx="159">
                  <c:v>0.39884284889977079</c:v>
                </c:pt>
                <c:pt idx="160">
                  <c:v>0.40315113731057683</c:v>
                </c:pt>
                <c:pt idx="161">
                  <c:v>0.41774596852680912</c:v>
                </c:pt>
                <c:pt idx="162">
                  <c:v>0.39572382021144636</c:v>
                </c:pt>
                <c:pt idx="163">
                  <c:v>0.46490883251186838</c:v>
                </c:pt>
                <c:pt idx="164">
                  <c:v>0.41246353913466216</c:v>
                </c:pt>
                <c:pt idx="165">
                  <c:v>0.33697238688153469</c:v>
                </c:pt>
                <c:pt idx="166">
                  <c:v>0.44360143176186251</c:v>
                </c:pt>
                <c:pt idx="167">
                  <c:v>0.37346063968574822</c:v>
                </c:pt>
                <c:pt idx="168">
                  <c:v>0.42248931462002481</c:v>
                </c:pt>
                <c:pt idx="169">
                  <c:v>-6.8386349460928447E-2</c:v>
                </c:pt>
                <c:pt idx="170">
                  <c:v>0.38920859084836823</c:v>
                </c:pt>
                <c:pt idx="171">
                  <c:v>0.41858904770520478</c:v>
                </c:pt>
                <c:pt idx="172">
                  <c:v>0.45082460122976087</c:v>
                </c:pt>
                <c:pt idx="173">
                  <c:v>0.39839245793622774</c:v>
                </c:pt>
                <c:pt idx="174">
                  <c:v>0.39174154585831344</c:v>
                </c:pt>
                <c:pt idx="175">
                  <c:v>-6.7330600648149497E-2</c:v>
                </c:pt>
                <c:pt idx="176">
                  <c:v>0.54633085911242685</c:v>
                </c:pt>
              </c:numCache>
            </c:numRef>
          </c:yVal>
          <c:smooth val="0"/>
          <c:extLst xmlns:c16r2="http://schemas.microsoft.com/office/drawing/2015/06/chart">
            <c:ext xmlns:c16="http://schemas.microsoft.com/office/drawing/2014/chart" uri="{C3380CC4-5D6E-409C-BE32-E72D297353CC}">
              <c16:uniqueId val="{00000001-A692-4736-810E-D5FD127B46C6}"/>
            </c:ext>
          </c:extLst>
        </c:ser>
        <c:dLbls>
          <c:showLegendKey val="0"/>
          <c:showVal val="0"/>
          <c:showCatName val="0"/>
          <c:showSerName val="0"/>
          <c:showPercent val="0"/>
          <c:showBubbleSize val="0"/>
        </c:dLbls>
        <c:axId val="713062552"/>
        <c:axId val="713063728"/>
      </c:scatterChart>
      <c:valAx>
        <c:axId val="713062552"/>
        <c:scaling>
          <c:orientation val="minMax"/>
        </c:scaling>
        <c:delete val="0"/>
        <c:axPos val="b"/>
        <c:title>
          <c:tx>
            <c:rich>
              <a:bodyPr rot="0" spcFirstLastPara="1" vertOverflow="ellipsis" vert="horz" wrap="square" anchor="ctr" anchorCtr="1"/>
              <a:lstStyle/>
              <a:p>
                <a:pPr>
                  <a:defRPr sz="1600" b="1" i="0" u="none" strike="noStrike" kern="1200" baseline="0">
                    <a:solidFill>
                      <a:srgbClr val="757070"/>
                    </a:solidFill>
                    <a:latin typeface="+mn-lt"/>
                    <a:ea typeface="+mn-ea"/>
                    <a:cs typeface="+mn-cs"/>
                  </a:defRPr>
                </a:pPr>
                <a:r>
                  <a:rPr lang="en-US" sz="1600" dirty="0">
                    <a:solidFill>
                      <a:srgbClr val="757070"/>
                    </a:solidFill>
                  </a:rPr>
                  <a:t> </a:t>
                </a:r>
                <a:r>
                  <a:rPr lang="el-GR" sz="1600" dirty="0">
                    <a:solidFill>
                      <a:srgbClr val="757070"/>
                    </a:solidFill>
                    <a:latin typeface="+mn-lt"/>
                    <a:cs typeface="Times New Roman" panose="02020603050405020304" pitchFamily="18" charset="0"/>
                  </a:rPr>
                  <a:t>σ</a:t>
                </a:r>
                <a:r>
                  <a:rPr lang="en-US" sz="1600" baseline="-25000" dirty="0">
                    <a:solidFill>
                      <a:srgbClr val="757070"/>
                    </a:solidFill>
                    <a:latin typeface="+mn-lt"/>
                  </a:rPr>
                  <a:t>VH</a:t>
                </a:r>
                <a:r>
                  <a:rPr lang="en-US" sz="1600" dirty="0">
                    <a:solidFill>
                      <a:srgbClr val="757070"/>
                    </a:solidFill>
                    <a:latin typeface="+mn-lt"/>
                  </a:rPr>
                  <a:t> (Sentinel 1A)</a:t>
                </a:r>
              </a:p>
            </c:rich>
          </c:tx>
          <c:layout/>
          <c:overlay val="0"/>
          <c:spPr>
            <a:noFill/>
            <a:ln>
              <a:noFill/>
            </a:ln>
            <a:effectLst/>
          </c:spPr>
          <c:txPr>
            <a:bodyPr rot="0" spcFirstLastPara="1" vertOverflow="ellipsis" vert="horz" wrap="square" anchor="ctr" anchorCtr="1"/>
            <a:lstStyle/>
            <a:p>
              <a:pPr>
                <a:defRPr sz="1600" b="1" i="0" u="none" strike="noStrike" kern="1200" baseline="0">
                  <a:solidFill>
                    <a:srgbClr val="757070"/>
                  </a:solidFill>
                  <a:latin typeface="+mn-lt"/>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600" b="1" i="0" u="none" strike="noStrike" kern="1200" baseline="0">
                <a:solidFill>
                  <a:srgbClr val="757070"/>
                </a:solidFill>
                <a:latin typeface="+mn-lt"/>
                <a:ea typeface="+mn-ea"/>
                <a:cs typeface="+mn-cs"/>
              </a:defRPr>
            </a:pPr>
            <a:endParaRPr lang="en-US"/>
          </a:p>
        </c:txPr>
        <c:crossAx val="713063728"/>
        <c:crossesAt val="-0.2"/>
        <c:crossBetween val="midCat"/>
      </c:valAx>
      <c:valAx>
        <c:axId val="713063728"/>
        <c:scaling>
          <c:orientation val="minMax"/>
        </c:scaling>
        <c:delete val="0"/>
        <c:axPos val="l"/>
        <c:title>
          <c:tx>
            <c:rich>
              <a:bodyPr rot="-5400000" spcFirstLastPara="1" vertOverflow="ellipsis" vert="horz" wrap="square" anchor="ctr" anchorCtr="1"/>
              <a:lstStyle/>
              <a:p>
                <a:pPr>
                  <a:defRPr sz="1600" b="1" i="0" u="none" strike="noStrike" kern="1200" baseline="0">
                    <a:solidFill>
                      <a:srgbClr val="757070"/>
                    </a:solidFill>
                    <a:latin typeface="+mn-lt"/>
                    <a:ea typeface="+mn-ea"/>
                    <a:cs typeface="+mn-cs"/>
                  </a:defRPr>
                </a:pPr>
                <a:r>
                  <a:rPr lang="en-US" sz="1600" dirty="0">
                    <a:solidFill>
                      <a:srgbClr val="757070"/>
                    </a:solidFill>
                  </a:rPr>
                  <a:t>EVI2 (MODIS)</a:t>
                </a:r>
              </a:p>
            </c:rich>
          </c:tx>
          <c:layout/>
          <c:overlay val="0"/>
          <c:spPr>
            <a:noFill/>
            <a:ln>
              <a:noFill/>
            </a:ln>
            <a:effectLst/>
          </c:spPr>
          <c:txPr>
            <a:bodyPr rot="-5400000" spcFirstLastPara="1" vertOverflow="ellipsis" vert="horz" wrap="square" anchor="ctr" anchorCtr="1"/>
            <a:lstStyle/>
            <a:p>
              <a:pPr>
                <a:defRPr sz="1600" b="1" i="0" u="none" strike="noStrike" kern="1200" baseline="0">
                  <a:solidFill>
                    <a:srgbClr val="757070"/>
                  </a:solidFill>
                  <a:latin typeface="+mn-lt"/>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600" b="1" i="0" u="none" strike="noStrike" kern="1200" baseline="0">
                <a:solidFill>
                  <a:srgbClr val="757070"/>
                </a:solidFill>
                <a:latin typeface="+mn-lt"/>
                <a:ea typeface="+mn-ea"/>
                <a:cs typeface="+mn-cs"/>
              </a:defRPr>
            </a:pPr>
            <a:endParaRPr lang="en-US"/>
          </a:p>
        </c:txPr>
        <c:crossAx val="713062552"/>
        <c:crosses val="autoZero"/>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400" b="1" i="0" baseline="0">
          <a:solidFill>
            <a:sysClr val="windowText" lastClr="000000"/>
          </a:solidFill>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scatterChart>
        <c:scatterStyle val="lineMarker"/>
        <c:varyColors val="0"/>
        <c:ser>
          <c:idx val="0"/>
          <c:order val="0"/>
          <c:tx>
            <c:strRef>
              <c:f>Dec_09_Radar_GRD_measurements!$R$1</c:f>
              <c:strCache>
                <c:ptCount val="1"/>
                <c:pt idx="0">
                  <c:v>EVI2</c:v>
                </c:pt>
              </c:strCache>
            </c:strRef>
          </c:tx>
          <c:spPr>
            <a:ln w="25400" cap="rnd">
              <a:noFill/>
              <a:round/>
            </a:ln>
            <a:effectLst>
              <a:outerShdw blurRad="57150" dist="19050" dir="5400000" algn="ctr" rotWithShape="0">
                <a:srgbClr val="000000">
                  <a:alpha val="63000"/>
                </a:srgbClr>
              </a:outerShdw>
            </a:effectLst>
          </c:spPr>
          <c:marker>
            <c:symbol val="circle"/>
            <c:size val="6"/>
            <c:spPr>
              <a:gradFill rotWithShape="1">
                <a:gsLst>
                  <a:gs pos="0">
                    <a:schemeClr val="dk1">
                      <a:tint val="88500"/>
                      <a:satMod val="103000"/>
                      <a:lumMod val="102000"/>
                      <a:tint val="94000"/>
                    </a:schemeClr>
                  </a:gs>
                  <a:gs pos="50000">
                    <a:schemeClr val="dk1">
                      <a:tint val="88500"/>
                      <a:satMod val="110000"/>
                      <a:lumMod val="100000"/>
                      <a:shade val="100000"/>
                    </a:schemeClr>
                  </a:gs>
                  <a:gs pos="100000">
                    <a:schemeClr val="dk1">
                      <a:tint val="88500"/>
                      <a:lumMod val="99000"/>
                      <a:satMod val="120000"/>
                      <a:shade val="78000"/>
                    </a:schemeClr>
                  </a:gs>
                </a:gsLst>
                <a:lin ang="5400000" scaled="0"/>
              </a:gradFill>
              <a:ln w="9525" cap="rnd">
                <a:solidFill>
                  <a:schemeClr val="dk1">
                    <a:tint val="88500"/>
                  </a:schemeClr>
                </a:solidFill>
                <a:round/>
              </a:ln>
              <a:effectLst>
                <a:outerShdw blurRad="57150" dist="19050" dir="5400000" algn="ctr" rotWithShape="0">
                  <a:srgbClr val="000000">
                    <a:alpha val="63000"/>
                  </a:srgbClr>
                </a:outerShdw>
              </a:effectLst>
            </c:spPr>
          </c:marker>
          <c:trendline>
            <c:spPr>
              <a:ln w="19050" cap="rnd">
                <a:solidFill>
                  <a:schemeClr val="dk1">
                    <a:tint val="88500"/>
                  </a:schemeClr>
                </a:solidFill>
              </a:ln>
              <a:effectLst/>
            </c:spPr>
            <c:trendlineType val="log"/>
            <c:dispRSqr val="1"/>
            <c:dispEq val="1"/>
            <c:trendlineLbl>
              <c:layout>
                <c:manualLayout>
                  <c:x val="0.25156277340332456"/>
                  <c:y val="0.19681722076407115"/>
                </c:manualLayout>
              </c:layout>
              <c:numFmt formatCode="General" sourceLinked="0"/>
              <c:spPr>
                <a:noFill/>
                <a:ln w="19050">
                  <a:solidFill>
                    <a:srgbClr val="FF0000"/>
                  </a:solidFill>
                </a:ln>
                <a:effectLst/>
              </c:spPr>
              <c:txPr>
                <a:bodyPr rot="0" spcFirstLastPara="1" vertOverflow="ellipsis" vert="horz" wrap="square" anchor="ctr" anchorCtr="1"/>
                <a:lstStyle/>
                <a:p>
                  <a:pPr>
                    <a:defRPr sz="1600" b="1" i="0" u="none" strike="noStrike" kern="1200" baseline="0">
                      <a:solidFill>
                        <a:srgbClr val="757070"/>
                      </a:solidFill>
                      <a:latin typeface="+mn-lt"/>
                      <a:ea typeface="+mn-ea"/>
                      <a:cs typeface="+mn-cs"/>
                    </a:defRPr>
                  </a:pPr>
                  <a:endParaRPr lang="en-US"/>
                </a:p>
              </c:txPr>
            </c:trendlineLbl>
          </c:trendline>
          <c:xVal>
            <c:numRef>
              <c:f>Dec_09_Radar_GRD_measurements!$K$2:$K$179</c:f>
              <c:numCache>
                <c:formatCode>General</c:formatCode>
                <c:ptCount val="178"/>
                <c:pt idx="0">
                  <c:v>0.118438839912414</c:v>
                </c:pt>
                <c:pt idx="1">
                  <c:v>0.14092044532299</c:v>
                </c:pt>
                <c:pt idx="2">
                  <c:v>0.143873646855354</c:v>
                </c:pt>
                <c:pt idx="3">
                  <c:v>0.17467668652534399</c:v>
                </c:pt>
                <c:pt idx="4">
                  <c:v>0.13385933637618999</c:v>
                </c:pt>
                <c:pt idx="5">
                  <c:v>0.109384104609489</c:v>
                </c:pt>
                <c:pt idx="6">
                  <c:v>0.120196849107742</c:v>
                </c:pt>
                <c:pt idx="7">
                  <c:v>0.16296899318694999</c:v>
                </c:pt>
                <c:pt idx="8">
                  <c:v>9.3577951192855793E-2</c:v>
                </c:pt>
                <c:pt idx="9">
                  <c:v>4.4616580009460401E-2</c:v>
                </c:pt>
                <c:pt idx="10">
                  <c:v>0.15092694759368799</c:v>
                </c:pt>
                <c:pt idx="11">
                  <c:v>0.16566100716590801</c:v>
                </c:pt>
                <c:pt idx="12">
                  <c:v>0.136052146553993</c:v>
                </c:pt>
                <c:pt idx="13">
                  <c:v>0.155392169952392</c:v>
                </c:pt>
                <c:pt idx="14">
                  <c:v>0.10677559673786099</c:v>
                </c:pt>
                <c:pt idx="15">
                  <c:v>0.162458896636962</c:v>
                </c:pt>
                <c:pt idx="16">
                  <c:v>8.9089497923850999E-2</c:v>
                </c:pt>
                <c:pt idx="17">
                  <c:v>5.71248121559619E-2</c:v>
                </c:pt>
                <c:pt idx="18">
                  <c:v>0.14198635518550801</c:v>
                </c:pt>
                <c:pt idx="19">
                  <c:v>0.109384104609489</c:v>
                </c:pt>
                <c:pt idx="20">
                  <c:v>0.151092439889907</c:v>
                </c:pt>
                <c:pt idx="21">
                  <c:v>0.126705422997474</c:v>
                </c:pt>
                <c:pt idx="22">
                  <c:v>0.128660097718238</c:v>
                </c:pt>
                <c:pt idx="23">
                  <c:v>0.11085037887096399</c:v>
                </c:pt>
                <c:pt idx="24">
                  <c:v>0.113609917461872</c:v>
                </c:pt>
                <c:pt idx="25">
                  <c:v>7.3636047542095101E-2</c:v>
                </c:pt>
                <c:pt idx="26">
                  <c:v>9.6718393266201005E-2</c:v>
                </c:pt>
                <c:pt idx="27">
                  <c:v>0.14420928061008401</c:v>
                </c:pt>
                <c:pt idx="28">
                  <c:v>8.1441648304462405E-2</c:v>
                </c:pt>
                <c:pt idx="29">
                  <c:v>5.6370459496974902E-3</c:v>
                </c:pt>
                <c:pt idx="30">
                  <c:v>5.6714867241680596E-3</c:v>
                </c:pt>
                <c:pt idx="31">
                  <c:v>4.9751913174986796E-3</c:v>
                </c:pt>
                <c:pt idx="32">
                  <c:v>5.6661521084606604E-3</c:v>
                </c:pt>
                <c:pt idx="33">
                  <c:v>6.2997513450682103E-3</c:v>
                </c:pt>
                <c:pt idx="34">
                  <c:v>8.7420195341110195E-3</c:v>
                </c:pt>
                <c:pt idx="35">
                  <c:v>8.63065756857395E-3</c:v>
                </c:pt>
                <c:pt idx="36">
                  <c:v>4.9836793914437199E-3</c:v>
                </c:pt>
                <c:pt idx="37">
                  <c:v>0.16394370794296201</c:v>
                </c:pt>
                <c:pt idx="38">
                  <c:v>0.19269168376922599</c:v>
                </c:pt>
                <c:pt idx="39">
                  <c:v>0.13065281510353</c:v>
                </c:pt>
                <c:pt idx="40">
                  <c:v>0.112100318074226</c:v>
                </c:pt>
                <c:pt idx="41">
                  <c:v>0.16937857866287201</c:v>
                </c:pt>
                <c:pt idx="42">
                  <c:v>0.14829029142856501</c:v>
                </c:pt>
                <c:pt idx="43">
                  <c:v>0.12977342307567499</c:v>
                </c:pt>
                <c:pt idx="44">
                  <c:v>8.8906578719615895E-2</c:v>
                </c:pt>
                <c:pt idx="45">
                  <c:v>7.7593043446540805E-2</c:v>
                </c:pt>
                <c:pt idx="46">
                  <c:v>0.10285798460245101</c:v>
                </c:pt>
                <c:pt idx="47">
                  <c:v>0.11307816952466899</c:v>
                </c:pt>
                <c:pt idx="48">
                  <c:v>8.10118168592453E-2</c:v>
                </c:pt>
                <c:pt idx="49">
                  <c:v>0.15390758216381001</c:v>
                </c:pt>
                <c:pt idx="50">
                  <c:v>8.4533356130123097E-2</c:v>
                </c:pt>
                <c:pt idx="51">
                  <c:v>6.1901048757135799E-3</c:v>
                </c:pt>
                <c:pt idx="52">
                  <c:v>0.12489685416221601</c:v>
                </c:pt>
                <c:pt idx="53">
                  <c:v>0.112031668424606</c:v>
                </c:pt>
                <c:pt idx="54">
                  <c:v>0.160392895340919</c:v>
                </c:pt>
                <c:pt idx="55">
                  <c:v>0.123586200177669</c:v>
                </c:pt>
                <c:pt idx="56">
                  <c:v>0.170411437749862</c:v>
                </c:pt>
                <c:pt idx="57">
                  <c:v>4.7128507867455396E-3</c:v>
                </c:pt>
                <c:pt idx="58">
                  <c:v>7.01177343726158E-2</c:v>
                </c:pt>
                <c:pt idx="59">
                  <c:v>0.122031822800636</c:v>
                </c:pt>
                <c:pt idx="60">
                  <c:v>9.2509672045707703E-2</c:v>
                </c:pt>
                <c:pt idx="61">
                  <c:v>9.6469722688198006E-2</c:v>
                </c:pt>
                <c:pt idx="62">
                  <c:v>0.115580201148986</c:v>
                </c:pt>
                <c:pt idx="63">
                  <c:v>0.112790264189243</c:v>
                </c:pt>
                <c:pt idx="64">
                  <c:v>0.108793370425701</c:v>
                </c:pt>
                <c:pt idx="65">
                  <c:v>0.15468543767928999</c:v>
                </c:pt>
                <c:pt idx="66">
                  <c:v>0.10899612307548499</c:v>
                </c:pt>
                <c:pt idx="67">
                  <c:v>0.12760385870933499</c:v>
                </c:pt>
                <c:pt idx="68">
                  <c:v>0.13779561221599501</c:v>
                </c:pt>
                <c:pt idx="69">
                  <c:v>0.12781992554664601</c:v>
                </c:pt>
                <c:pt idx="70">
                  <c:v>0.16131132841110199</c:v>
                </c:pt>
                <c:pt idx="71">
                  <c:v>0.135252639651298</c:v>
                </c:pt>
                <c:pt idx="72">
                  <c:v>0.138805791735649</c:v>
                </c:pt>
                <c:pt idx="73">
                  <c:v>0.17062225937843301</c:v>
                </c:pt>
                <c:pt idx="74">
                  <c:v>0.13128904998302399</c:v>
                </c:pt>
                <c:pt idx="75">
                  <c:v>9.9951364099979401E-2</c:v>
                </c:pt>
                <c:pt idx="76">
                  <c:v>6.7985735833644798E-2</c:v>
                </c:pt>
                <c:pt idx="77">
                  <c:v>0.128874287009239</c:v>
                </c:pt>
                <c:pt idx="78">
                  <c:v>0.108793370425701</c:v>
                </c:pt>
                <c:pt idx="79">
                  <c:v>0.103805527091026</c:v>
                </c:pt>
                <c:pt idx="80">
                  <c:v>4.4046625494956901E-2</c:v>
                </c:pt>
                <c:pt idx="81">
                  <c:v>4.6946026384830399E-2</c:v>
                </c:pt>
                <c:pt idx="82">
                  <c:v>7.5445152819156605E-2</c:v>
                </c:pt>
                <c:pt idx="83">
                  <c:v>5.5532716214656802E-2</c:v>
                </c:pt>
                <c:pt idx="84">
                  <c:v>4.7410044819116502E-2</c:v>
                </c:pt>
                <c:pt idx="85">
                  <c:v>4.2001407593488603E-2</c:v>
                </c:pt>
                <c:pt idx="86">
                  <c:v>4.6422209590673398E-2</c:v>
                </c:pt>
                <c:pt idx="87">
                  <c:v>3.4791938960552202E-2</c:v>
                </c:pt>
                <c:pt idx="88">
                  <c:v>7.9894447699189099E-3</c:v>
                </c:pt>
                <c:pt idx="89">
                  <c:v>8.7832827121019294E-3</c:v>
                </c:pt>
                <c:pt idx="90">
                  <c:v>1.0068307630717701E-2</c:v>
                </c:pt>
                <c:pt idx="91">
                  <c:v>9.1904615983366897E-3</c:v>
                </c:pt>
                <c:pt idx="92">
                  <c:v>1.0666123591363401E-2</c:v>
                </c:pt>
                <c:pt idx="93">
                  <c:v>7.2886920534074298E-3</c:v>
                </c:pt>
                <c:pt idx="94">
                  <c:v>7.8318938612937893E-3</c:v>
                </c:pt>
                <c:pt idx="95">
                  <c:v>8.35655629634857E-3</c:v>
                </c:pt>
                <c:pt idx="96">
                  <c:v>0.111250787973403</c:v>
                </c:pt>
                <c:pt idx="97">
                  <c:v>0.10760347545146901</c:v>
                </c:pt>
                <c:pt idx="98">
                  <c:v>0.101666823029518</c:v>
                </c:pt>
                <c:pt idx="99">
                  <c:v>9.5715031027793801E-2</c:v>
                </c:pt>
                <c:pt idx="100">
                  <c:v>0.10491544008254999</c:v>
                </c:pt>
                <c:pt idx="101">
                  <c:v>0.16321666538715299</c:v>
                </c:pt>
                <c:pt idx="102">
                  <c:v>8.7641440331935799E-2</c:v>
                </c:pt>
                <c:pt idx="103">
                  <c:v>5.2982896566390901E-2</c:v>
                </c:pt>
                <c:pt idx="104">
                  <c:v>0.108017705380916</c:v>
                </c:pt>
                <c:pt idx="105">
                  <c:v>0.108539603650569</c:v>
                </c:pt>
                <c:pt idx="106">
                  <c:v>6.4193949103355394E-2</c:v>
                </c:pt>
                <c:pt idx="107">
                  <c:v>8.8106095790862995E-2</c:v>
                </c:pt>
                <c:pt idx="108">
                  <c:v>0.105350546538829</c:v>
                </c:pt>
                <c:pt idx="109">
                  <c:v>0.110964797437191</c:v>
                </c:pt>
                <c:pt idx="110">
                  <c:v>1.39491595327854E-2</c:v>
                </c:pt>
                <c:pt idx="111">
                  <c:v>9.1798998415470096E-2</c:v>
                </c:pt>
                <c:pt idx="112">
                  <c:v>7.9408481717109597E-2</c:v>
                </c:pt>
                <c:pt idx="113">
                  <c:v>0.101382538676261</c:v>
                </c:pt>
                <c:pt idx="114">
                  <c:v>0.117905296385288</c:v>
                </c:pt>
                <c:pt idx="115">
                  <c:v>0.14867149293422699</c:v>
                </c:pt>
                <c:pt idx="116">
                  <c:v>8.6885038763284596E-3</c:v>
                </c:pt>
                <c:pt idx="117">
                  <c:v>6.8749837577342904E-2</c:v>
                </c:pt>
                <c:pt idx="118">
                  <c:v>0.15709531307220401</c:v>
                </c:pt>
                <c:pt idx="119">
                  <c:v>0.166386783123016</c:v>
                </c:pt>
                <c:pt idx="120">
                  <c:v>0.14326240122318201</c:v>
                </c:pt>
                <c:pt idx="121">
                  <c:v>0.15044012665748499</c:v>
                </c:pt>
                <c:pt idx="122">
                  <c:v>0.22256769239902399</c:v>
                </c:pt>
                <c:pt idx="123">
                  <c:v>0.118723668158054</c:v>
                </c:pt>
                <c:pt idx="124">
                  <c:v>0.17076420783996499</c:v>
                </c:pt>
                <c:pt idx="125">
                  <c:v>0.16521832346916199</c:v>
                </c:pt>
                <c:pt idx="126">
                  <c:v>8.8094823062419794E-2</c:v>
                </c:pt>
                <c:pt idx="127">
                  <c:v>3.5760939121246303E-2</c:v>
                </c:pt>
                <c:pt idx="128">
                  <c:v>0.194361701607704</c:v>
                </c:pt>
                <c:pt idx="129">
                  <c:v>0.15298080444335899</c:v>
                </c:pt>
                <c:pt idx="130">
                  <c:v>0.156548961997032</c:v>
                </c:pt>
                <c:pt idx="131">
                  <c:v>0.14566092193126601</c:v>
                </c:pt>
                <c:pt idx="132">
                  <c:v>0.14341568946838301</c:v>
                </c:pt>
                <c:pt idx="133">
                  <c:v>0.14024995267391199</c:v>
                </c:pt>
                <c:pt idx="134">
                  <c:v>0.12810327112674699</c:v>
                </c:pt>
                <c:pt idx="135">
                  <c:v>8.1873901188373496E-2</c:v>
                </c:pt>
                <c:pt idx="136">
                  <c:v>0.11908870190382</c:v>
                </c:pt>
                <c:pt idx="137">
                  <c:v>0.118723668158054</c:v>
                </c:pt>
                <c:pt idx="138">
                  <c:v>0.16284132003784099</c:v>
                </c:pt>
                <c:pt idx="139">
                  <c:v>0.13450032472610399</c:v>
                </c:pt>
                <c:pt idx="140">
                  <c:v>0.121094517409801</c:v>
                </c:pt>
                <c:pt idx="141">
                  <c:v>0.13275028765201499</c:v>
                </c:pt>
                <c:pt idx="142">
                  <c:v>0.11165452003479</c:v>
                </c:pt>
                <c:pt idx="143">
                  <c:v>0.29293310642242398</c:v>
                </c:pt>
                <c:pt idx="144">
                  <c:v>0.14429178833961401</c:v>
                </c:pt>
                <c:pt idx="145">
                  <c:v>0.22785280644893599</c:v>
                </c:pt>
                <c:pt idx="146">
                  <c:v>0.14627532660961101</c:v>
                </c:pt>
                <c:pt idx="147">
                  <c:v>6.84520974755287E-3</c:v>
                </c:pt>
                <c:pt idx="148">
                  <c:v>9.3540921807289106E-3</c:v>
                </c:pt>
                <c:pt idx="149">
                  <c:v>6.9675482809543601E-3</c:v>
                </c:pt>
                <c:pt idx="150">
                  <c:v>7.3748272843658898E-3</c:v>
                </c:pt>
                <c:pt idx="151">
                  <c:v>8.9011276140809007E-3</c:v>
                </c:pt>
                <c:pt idx="152">
                  <c:v>1.1470329016447E-2</c:v>
                </c:pt>
                <c:pt idx="153">
                  <c:v>1.13983079791069E-2</c:v>
                </c:pt>
                <c:pt idx="154">
                  <c:v>6.5480954945087398E-3</c:v>
                </c:pt>
                <c:pt idx="155">
                  <c:v>0.16602857410907701</c:v>
                </c:pt>
                <c:pt idx="156">
                  <c:v>0.126410007476806</c:v>
                </c:pt>
                <c:pt idx="157">
                  <c:v>0.18286247551441101</c:v>
                </c:pt>
                <c:pt idx="158">
                  <c:v>9.8834216594696003E-2</c:v>
                </c:pt>
                <c:pt idx="159">
                  <c:v>0.14468334615230499</c:v>
                </c:pt>
                <c:pt idx="160">
                  <c:v>0.21239706873893699</c:v>
                </c:pt>
                <c:pt idx="161">
                  <c:v>0.132734835147857</c:v>
                </c:pt>
                <c:pt idx="162">
                  <c:v>9.03278812766075E-2</c:v>
                </c:pt>
                <c:pt idx="163">
                  <c:v>0.11209781467914499</c:v>
                </c:pt>
                <c:pt idx="164">
                  <c:v>0.178751900792121</c:v>
                </c:pt>
                <c:pt idx="165">
                  <c:v>0.14036093652248299</c:v>
                </c:pt>
                <c:pt idx="166">
                  <c:v>8.3601236343383706E-2</c:v>
                </c:pt>
                <c:pt idx="167">
                  <c:v>0.15312488377094199</c:v>
                </c:pt>
                <c:pt idx="168">
                  <c:v>9.5594145357608795E-2</c:v>
                </c:pt>
                <c:pt idx="169">
                  <c:v>6.4453911036252897E-3</c:v>
                </c:pt>
                <c:pt idx="170">
                  <c:v>0.164017528295516</c:v>
                </c:pt>
                <c:pt idx="171">
                  <c:v>9.58072394132614E-2</c:v>
                </c:pt>
                <c:pt idx="172">
                  <c:v>0.167923688888549</c:v>
                </c:pt>
                <c:pt idx="173">
                  <c:v>0.15004822611808699</c:v>
                </c:pt>
                <c:pt idx="174">
                  <c:v>0.14431384205818101</c:v>
                </c:pt>
                <c:pt idx="175">
                  <c:v>5.9984256513416698E-3</c:v>
                </c:pt>
                <c:pt idx="176">
                  <c:v>7.5907908380031502E-2</c:v>
                </c:pt>
              </c:numCache>
            </c:numRef>
          </c:xVal>
          <c:yVal>
            <c:numRef>
              <c:f>Dec_09_Radar_GRD_measurements!$R$2:$R$179</c:f>
              <c:numCache>
                <c:formatCode>General</c:formatCode>
                <c:ptCount val="178"/>
                <c:pt idx="0">
                  <c:v>0.4369040578163092</c:v>
                </c:pt>
                <c:pt idx="1">
                  <c:v>0.45695524254871583</c:v>
                </c:pt>
                <c:pt idx="2">
                  <c:v>0.42572529629898931</c:v>
                </c:pt>
                <c:pt idx="3">
                  <c:v>0.47892090222046813</c:v>
                </c:pt>
                <c:pt idx="4">
                  <c:v>0.41249830247612146</c:v>
                </c:pt>
                <c:pt idx="5">
                  <c:v>0.42115246206441553</c:v>
                </c:pt>
                <c:pt idx="6">
                  <c:v>0.4458699524503526</c:v>
                </c:pt>
                <c:pt idx="7">
                  <c:v>0.40976624992593474</c:v>
                </c:pt>
                <c:pt idx="8">
                  <c:v>0.46408496970581792</c:v>
                </c:pt>
                <c:pt idx="9">
                  <c:v>0.35210201114611095</c:v>
                </c:pt>
                <c:pt idx="10">
                  <c:v>0.4239452063024769</c:v>
                </c:pt>
                <c:pt idx="11">
                  <c:v>0.47188323805574478</c:v>
                </c:pt>
                <c:pt idx="12">
                  <c:v>0.43963717731156793</c:v>
                </c:pt>
                <c:pt idx="13">
                  <c:v>0.45487279728399055</c:v>
                </c:pt>
                <c:pt idx="14">
                  <c:v>0.44990945689100403</c:v>
                </c:pt>
                <c:pt idx="15">
                  <c:v>0.45670448837278022</c:v>
                </c:pt>
                <c:pt idx="16">
                  <c:v>0.44134227391407543</c:v>
                </c:pt>
                <c:pt idx="17">
                  <c:v>0.26986924215376634</c:v>
                </c:pt>
                <c:pt idx="18">
                  <c:v>0.44996666913561967</c:v>
                </c:pt>
                <c:pt idx="19">
                  <c:v>0.42115246206441553</c:v>
                </c:pt>
                <c:pt idx="20">
                  <c:v>0.36981683077487615</c:v>
                </c:pt>
                <c:pt idx="21">
                  <c:v>0.23445669583173395</c:v>
                </c:pt>
                <c:pt idx="22">
                  <c:v>0.19708615198336446</c:v>
                </c:pt>
                <c:pt idx="23">
                  <c:v>0.19865161700100564</c:v>
                </c:pt>
                <c:pt idx="24">
                  <c:v>0.19446234367397394</c:v>
                </c:pt>
                <c:pt idx="25">
                  <c:v>0.19874622413771315</c:v>
                </c:pt>
                <c:pt idx="26">
                  <c:v>0.20506327482667075</c:v>
                </c:pt>
                <c:pt idx="27">
                  <c:v>0.28867290735297746</c:v>
                </c:pt>
                <c:pt idx="28">
                  <c:v>0.18387521406845078</c:v>
                </c:pt>
                <c:pt idx="29">
                  <c:v>-9.4132164723377987E-2</c:v>
                </c:pt>
                <c:pt idx="30">
                  <c:v>-0.12833483213429256</c:v>
                </c:pt>
                <c:pt idx="31">
                  <c:v>-0.13141917336571418</c:v>
                </c:pt>
                <c:pt idx="32">
                  <c:v>-0.12709806659179898</c:v>
                </c:pt>
                <c:pt idx="33">
                  <c:v>-0.12634982420894023</c:v>
                </c:pt>
                <c:pt idx="34">
                  <c:v>5.3153272042112051E-3</c:v>
                </c:pt>
                <c:pt idx="35">
                  <c:v>-0.10198439974896148</c:v>
                </c:pt>
                <c:pt idx="36">
                  <c:v>-0.13149573506501522</c:v>
                </c:pt>
                <c:pt idx="37">
                  <c:v>0.44477963358104622</c:v>
                </c:pt>
                <c:pt idx="38">
                  <c:v>0.40056285178236395</c:v>
                </c:pt>
                <c:pt idx="39">
                  <c:v>0.41863373340634291</c:v>
                </c:pt>
                <c:pt idx="40">
                  <c:v>0.42542188755617727</c:v>
                </c:pt>
                <c:pt idx="41">
                  <c:v>0.4239452063024769</c:v>
                </c:pt>
                <c:pt idx="42">
                  <c:v>0.44079998816147742</c:v>
                </c:pt>
                <c:pt idx="43">
                  <c:v>0.43431619410879507</c:v>
                </c:pt>
                <c:pt idx="44">
                  <c:v>0.43439911797133407</c:v>
                </c:pt>
                <c:pt idx="45">
                  <c:v>0.44384544261512776</c:v>
                </c:pt>
                <c:pt idx="46">
                  <c:v>0.46337528470478295</c:v>
                </c:pt>
                <c:pt idx="47">
                  <c:v>0.43409542012791297</c:v>
                </c:pt>
                <c:pt idx="48">
                  <c:v>0.439634200611149</c:v>
                </c:pt>
                <c:pt idx="49">
                  <c:v>0.48656472684085511</c:v>
                </c:pt>
                <c:pt idx="50">
                  <c:v>0.45065044621054035</c:v>
                </c:pt>
                <c:pt idx="51">
                  <c:v>-9.2154275958404482E-3</c:v>
                </c:pt>
                <c:pt idx="52">
                  <c:v>0.46642620133910062</c:v>
                </c:pt>
                <c:pt idx="53">
                  <c:v>0.46253997259022378</c:v>
                </c:pt>
                <c:pt idx="54">
                  <c:v>0.46337528470478295</c:v>
                </c:pt>
                <c:pt idx="55">
                  <c:v>0.49013848706915553</c:v>
                </c:pt>
                <c:pt idx="56">
                  <c:v>0.47760356689402661</c:v>
                </c:pt>
                <c:pt idx="57">
                  <c:v>-9.7566574839302103E-2</c:v>
                </c:pt>
                <c:pt idx="58">
                  <c:v>0.20850298142845886</c:v>
                </c:pt>
                <c:pt idx="59">
                  <c:v>0.26780664119083419</c:v>
                </c:pt>
                <c:pt idx="60">
                  <c:v>0.27399715984983763</c:v>
                </c:pt>
                <c:pt idx="61">
                  <c:v>0.25637424817438248</c:v>
                </c:pt>
                <c:pt idx="62">
                  <c:v>0.39550211882483433</c:v>
                </c:pt>
                <c:pt idx="63">
                  <c:v>0.34606642715741631</c:v>
                </c:pt>
                <c:pt idx="64">
                  <c:v>0.39767400984298096</c:v>
                </c:pt>
                <c:pt idx="65">
                  <c:v>0.35413239383307371</c:v>
                </c:pt>
                <c:pt idx="66">
                  <c:v>0.36514204465467243</c:v>
                </c:pt>
                <c:pt idx="67">
                  <c:v>0.38853769506612046</c:v>
                </c:pt>
                <c:pt idx="68">
                  <c:v>0.22105780252169641</c:v>
                </c:pt>
                <c:pt idx="69">
                  <c:v>0.33268294821765243</c:v>
                </c:pt>
                <c:pt idx="70">
                  <c:v>0.39095549664391682</c:v>
                </c:pt>
                <c:pt idx="71">
                  <c:v>0.32681276977896234</c:v>
                </c:pt>
                <c:pt idx="72">
                  <c:v>0.38754904381704947</c:v>
                </c:pt>
                <c:pt idx="73">
                  <c:v>0.40603993320678777</c:v>
                </c:pt>
                <c:pt idx="74">
                  <c:v>0.38399751986922942</c:v>
                </c:pt>
                <c:pt idx="75">
                  <c:v>0.37421692312133714</c:v>
                </c:pt>
                <c:pt idx="76">
                  <c:v>0.2025925980298604</c:v>
                </c:pt>
                <c:pt idx="77">
                  <c:v>0.32142002168617012</c:v>
                </c:pt>
                <c:pt idx="78">
                  <c:v>0.39767400984298096</c:v>
                </c:pt>
                <c:pt idx="79">
                  <c:v>0.29086255290062679</c:v>
                </c:pt>
                <c:pt idx="80">
                  <c:v>0.20649298797225132</c:v>
                </c:pt>
                <c:pt idx="81">
                  <c:v>0.18304218201846278</c:v>
                </c:pt>
                <c:pt idx="82">
                  <c:v>0.17721586340632828</c:v>
                </c:pt>
                <c:pt idx="83">
                  <c:v>0.19159906855344302</c:v>
                </c:pt>
                <c:pt idx="84">
                  <c:v>0.20946256031157365</c:v>
                </c:pt>
                <c:pt idx="85">
                  <c:v>0.19304165402891516</c:v>
                </c:pt>
                <c:pt idx="86">
                  <c:v>0.20658328666542214</c:v>
                </c:pt>
                <c:pt idx="87">
                  <c:v>0.10490826944140194</c:v>
                </c:pt>
                <c:pt idx="88">
                  <c:v>-1.2035610594299919E-2</c:v>
                </c:pt>
                <c:pt idx="89">
                  <c:v>-8.6107715538937243E-2</c:v>
                </c:pt>
                <c:pt idx="90">
                  <c:v>-8.411214953271029E-2</c:v>
                </c:pt>
                <c:pt idx="91">
                  <c:v>-6.662664187081753E-2</c:v>
                </c:pt>
                <c:pt idx="92">
                  <c:v>-8.9761235114595189E-2</c:v>
                </c:pt>
                <c:pt idx="93">
                  <c:v>-6.9085939872456731E-2</c:v>
                </c:pt>
                <c:pt idx="94">
                  <c:v>-6.1831502881885672E-2</c:v>
                </c:pt>
                <c:pt idx="95">
                  <c:v>-8.2671485301259881E-2</c:v>
                </c:pt>
                <c:pt idx="96">
                  <c:v>0.33493784004736005</c:v>
                </c:pt>
                <c:pt idx="97">
                  <c:v>0.35960956675609346</c:v>
                </c:pt>
                <c:pt idx="98">
                  <c:v>0.3145676638579426</c:v>
                </c:pt>
                <c:pt idx="99">
                  <c:v>0.28967182432528971</c:v>
                </c:pt>
                <c:pt idx="100">
                  <c:v>0.33268294821765243</c:v>
                </c:pt>
                <c:pt idx="101">
                  <c:v>0.32900921225794322</c:v>
                </c:pt>
                <c:pt idx="102">
                  <c:v>0.34786443957544888</c:v>
                </c:pt>
                <c:pt idx="103">
                  <c:v>0.34002149767108569</c:v>
                </c:pt>
                <c:pt idx="104">
                  <c:v>0.32259674337696409</c:v>
                </c:pt>
                <c:pt idx="105">
                  <c:v>0.29454217090200652</c:v>
                </c:pt>
                <c:pt idx="106">
                  <c:v>0.31863583254965655</c:v>
                </c:pt>
                <c:pt idx="107">
                  <c:v>0.26838489426834261</c:v>
                </c:pt>
                <c:pt idx="108">
                  <c:v>0.34941340141127869</c:v>
                </c:pt>
                <c:pt idx="109">
                  <c:v>0.35677090663439082</c:v>
                </c:pt>
                <c:pt idx="110">
                  <c:v>-2.6113223171603875E-2</c:v>
                </c:pt>
                <c:pt idx="111">
                  <c:v>0.35110857631710268</c:v>
                </c:pt>
                <c:pt idx="112">
                  <c:v>0.35168369009335732</c:v>
                </c:pt>
                <c:pt idx="113">
                  <c:v>0.31321953438130706</c:v>
                </c:pt>
                <c:pt idx="114">
                  <c:v>0.3614579283132443</c:v>
                </c:pt>
                <c:pt idx="115">
                  <c:v>0.3614579283132443</c:v>
                </c:pt>
                <c:pt idx="116">
                  <c:v>-4.4767524415063972E-2</c:v>
                </c:pt>
                <c:pt idx="117">
                  <c:v>0.1875896332718705</c:v>
                </c:pt>
                <c:pt idx="118">
                  <c:v>0.37243803066587877</c:v>
                </c:pt>
                <c:pt idx="119">
                  <c:v>0.41681244960980879</c:v>
                </c:pt>
                <c:pt idx="120">
                  <c:v>0.3990815242143616</c:v>
                </c:pt>
                <c:pt idx="121">
                  <c:v>0.46383136430332644</c:v>
                </c:pt>
                <c:pt idx="122">
                  <c:v>0.38702651219436035</c:v>
                </c:pt>
                <c:pt idx="123">
                  <c:v>0.39229837958651514</c:v>
                </c:pt>
                <c:pt idx="124">
                  <c:v>0.4226923489809376</c:v>
                </c:pt>
                <c:pt idx="125">
                  <c:v>0.41604295228203092</c:v>
                </c:pt>
                <c:pt idx="126">
                  <c:v>0.43906769071348023</c:v>
                </c:pt>
                <c:pt idx="127">
                  <c:v>0.30371207867300021</c:v>
                </c:pt>
                <c:pt idx="128">
                  <c:v>0.383870817265829</c:v>
                </c:pt>
                <c:pt idx="129">
                  <c:v>0.43742990512564028</c:v>
                </c:pt>
                <c:pt idx="130">
                  <c:v>0.40869157152967966</c:v>
                </c:pt>
                <c:pt idx="131">
                  <c:v>0.43595507341997453</c:v>
                </c:pt>
                <c:pt idx="132">
                  <c:v>0.41920200659575457</c:v>
                </c:pt>
                <c:pt idx="133">
                  <c:v>0.42564039180545687</c:v>
                </c:pt>
                <c:pt idx="134">
                  <c:v>0.35730481149630183</c:v>
                </c:pt>
                <c:pt idx="135">
                  <c:v>0.26585977294138313</c:v>
                </c:pt>
                <c:pt idx="136">
                  <c:v>0.40611074275669595</c:v>
                </c:pt>
                <c:pt idx="137">
                  <c:v>0.39229837958651514</c:v>
                </c:pt>
                <c:pt idx="138">
                  <c:v>0.33547665641599106</c:v>
                </c:pt>
                <c:pt idx="139">
                  <c:v>0.46682621710154742</c:v>
                </c:pt>
                <c:pt idx="140">
                  <c:v>0.45175164660458778</c:v>
                </c:pt>
                <c:pt idx="141">
                  <c:v>0.47987006595137327</c:v>
                </c:pt>
                <c:pt idx="142">
                  <c:v>0.4516781208475617</c:v>
                </c:pt>
                <c:pt idx="143">
                  <c:v>0.50715335081625079</c:v>
                </c:pt>
                <c:pt idx="144">
                  <c:v>0.46695754485733887</c:v>
                </c:pt>
                <c:pt idx="145">
                  <c:v>0.49431108644373528</c:v>
                </c:pt>
                <c:pt idx="146">
                  <c:v>0.34853227005087756</c:v>
                </c:pt>
                <c:pt idx="147">
                  <c:v>-4.8759126236457839E-2</c:v>
                </c:pt>
                <c:pt idx="148">
                  <c:v>-5.1214412998638985E-2</c:v>
                </c:pt>
                <c:pt idx="149">
                  <c:v>-5.7393892156168066E-2</c:v>
                </c:pt>
                <c:pt idx="150">
                  <c:v>-9.0254674356776546E-2</c:v>
                </c:pt>
                <c:pt idx="151">
                  <c:v>-9.3702063616103712E-2</c:v>
                </c:pt>
                <c:pt idx="152">
                  <c:v>-3.4323289255003955E-2</c:v>
                </c:pt>
                <c:pt idx="153">
                  <c:v>-7.818828188281883E-2</c:v>
                </c:pt>
                <c:pt idx="154">
                  <c:v>-5.1745258444685367E-2</c:v>
                </c:pt>
                <c:pt idx="155">
                  <c:v>0.40814509761421869</c:v>
                </c:pt>
                <c:pt idx="156">
                  <c:v>0.40019595136703079</c:v>
                </c:pt>
                <c:pt idx="157">
                  <c:v>0.40236297496408158</c:v>
                </c:pt>
                <c:pt idx="158">
                  <c:v>0.37405708064390703</c:v>
                </c:pt>
                <c:pt idx="159">
                  <c:v>0.39884284889977079</c:v>
                </c:pt>
                <c:pt idx="160">
                  <c:v>0.40315113731057683</c:v>
                </c:pt>
                <c:pt idx="161">
                  <c:v>0.41774596852680912</c:v>
                </c:pt>
                <c:pt idx="162">
                  <c:v>0.39572382021144636</c:v>
                </c:pt>
                <c:pt idx="163">
                  <c:v>0.46490883251186838</c:v>
                </c:pt>
                <c:pt idx="164">
                  <c:v>0.41246353913466216</c:v>
                </c:pt>
                <c:pt idx="165">
                  <c:v>0.33697238688153469</c:v>
                </c:pt>
                <c:pt idx="166">
                  <c:v>0.44360143176186251</c:v>
                </c:pt>
                <c:pt idx="167">
                  <c:v>0.37346063968574822</c:v>
                </c:pt>
                <c:pt idx="168">
                  <c:v>0.42248931462002481</c:v>
                </c:pt>
                <c:pt idx="169">
                  <c:v>-6.8386349460928447E-2</c:v>
                </c:pt>
                <c:pt idx="170">
                  <c:v>0.38920859084836823</c:v>
                </c:pt>
                <c:pt idx="171">
                  <c:v>0.41858904770520478</c:v>
                </c:pt>
                <c:pt idx="172">
                  <c:v>0.45082460122976087</c:v>
                </c:pt>
                <c:pt idx="173">
                  <c:v>0.39839245793622774</c:v>
                </c:pt>
                <c:pt idx="174">
                  <c:v>0.39174154585831344</c:v>
                </c:pt>
                <c:pt idx="175">
                  <c:v>-6.7330600648149497E-2</c:v>
                </c:pt>
                <c:pt idx="176">
                  <c:v>0.54633085911242685</c:v>
                </c:pt>
              </c:numCache>
            </c:numRef>
          </c:yVal>
          <c:smooth val="0"/>
          <c:extLst xmlns:c16r2="http://schemas.microsoft.com/office/drawing/2015/06/chart">
            <c:ext xmlns:c16="http://schemas.microsoft.com/office/drawing/2014/chart" uri="{C3380CC4-5D6E-409C-BE32-E72D297353CC}">
              <c16:uniqueId val="{00000001-82DE-4CE9-A7D7-8E6A1080E58B}"/>
            </c:ext>
          </c:extLst>
        </c:ser>
        <c:dLbls>
          <c:showLegendKey val="0"/>
          <c:showVal val="0"/>
          <c:showCatName val="0"/>
          <c:showSerName val="0"/>
          <c:showPercent val="0"/>
          <c:showBubbleSize val="0"/>
        </c:dLbls>
        <c:axId val="465032872"/>
        <c:axId val="465033656"/>
      </c:scatterChart>
      <c:valAx>
        <c:axId val="465032872"/>
        <c:scaling>
          <c:orientation val="minMax"/>
        </c:scaling>
        <c:delete val="0"/>
        <c:axPos val="b"/>
        <c:title>
          <c:tx>
            <c:rich>
              <a:bodyPr rot="0" spcFirstLastPara="1" vertOverflow="ellipsis" vert="horz" wrap="square" anchor="ctr" anchorCtr="1"/>
              <a:lstStyle/>
              <a:p>
                <a:pPr>
                  <a:defRPr sz="1600" b="1" i="0" u="none" strike="noStrike" kern="1200" baseline="0">
                    <a:solidFill>
                      <a:srgbClr val="757070"/>
                    </a:solidFill>
                    <a:latin typeface="+mn-lt"/>
                    <a:ea typeface="+mn-ea"/>
                    <a:cs typeface="+mn-cs"/>
                  </a:defRPr>
                </a:pPr>
                <a:r>
                  <a:rPr lang="en-US" sz="1600" b="1" i="0" u="none" strike="noStrike" baseline="0" dirty="0">
                    <a:solidFill>
                      <a:srgbClr val="757070"/>
                    </a:solidFill>
                    <a:effectLst/>
                    <a:latin typeface="+mn-lt"/>
                  </a:rPr>
                  <a:t> </a:t>
                </a:r>
                <a:r>
                  <a:rPr lang="el-GR" sz="1600" b="1" i="0" u="none" strike="noStrike" baseline="0" dirty="0">
                    <a:solidFill>
                      <a:srgbClr val="757070"/>
                    </a:solidFill>
                    <a:effectLst/>
                    <a:latin typeface="+mn-lt"/>
                  </a:rPr>
                  <a:t>σ</a:t>
                </a:r>
                <a:r>
                  <a:rPr lang="en-US" sz="1600" b="1" i="0" u="none" strike="noStrike" baseline="-25000" dirty="0">
                    <a:solidFill>
                      <a:srgbClr val="757070"/>
                    </a:solidFill>
                    <a:effectLst/>
                    <a:latin typeface="+mn-lt"/>
                  </a:rPr>
                  <a:t>VV</a:t>
                </a:r>
                <a:r>
                  <a:rPr lang="en-US" sz="1600" b="1" i="0" u="none" strike="noStrike" baseline="0" dirty="0">
                    <a:solidFill>
                      <a:srgbClr val="757070"/>
                    </a:solidFill>
                    <a:effectLst/>
                    <a:latin typeface="+mn-lt"/>
                  </a:rPr>
                  <a:t> </a:t>
                </a:r>
                <a:r>
                  <a:rPr lang="en-US" sz="1600" baseline="0" dirty="0">
                    <a:solidFill>
                      <a:srgbClr val="757070"/>
                    </a:solidFill>
                    <a:latin typeface="+mn-lt"/>
                  </a:rPr>
                  <a:t>(Sentinel 1A)</a:t>
                </a:r>
                <a:endParaRPr lang="en-US" sz="1600" dirty="0">
                  <a:solidFill>
                    <a:srgbClr val="757070"/>
                  </a:solidFill>
                  <a:latin typeface="+mn-lt"/>
                </a:endParaRPr>
              </a:p>
            </c:rich>
          </c:tx>
          <c:layout/>
          <c:overlay val="0"/>
          <c:spPr>
            <a:noFill/>
            <a:ln>
              <a:noFill/>
            </a:ln>
            <a:effectLst/>
          </c:spPr>
          <c:txPr>
            <a:bodyPr rot="0" spcFirstLastPara="1" vertOverflow="ellipsis" vert="horz" wrap="square" anchor="ctr" anchorCtr="1"/>
            <a:lstStyle/>
            <a:p>
              <a:pPr>
                <a:defRPr sz="1600" b="1" i="0" u="none" strike="noStrike" kern="1200" baseline="0">
                  <a:solidFill>
                    <a:srgbClr val="757070"/>
                  </a:solidFill>
                  <a:latin typeface="+mn-lt"/>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600" b="1" i="0" u="none" strike="noStrike" kern="1200" baseline="0">
                <a:solidFill>
                  <a:srgbClr val="757070"/>
                </a:solidFill>
                <a:latin typeface="+mn-lt"/>
                <a:ea typeface="+mn-ea"/>
                <a:cs typeface="+mn-cs"/>
              </a:defRPr>
            </a:pPr>
            <a:endParaRPr lang="en-US"/>
          </a:p>
        </c:txPr>
        <c:crossAx val="465033656"/>
        <c:crossesAt val="-0.2"/>
        <c:crossBetween val="midCat"/>
      </c:valAx>
      <c:valAx>
        <c:axId val="465033656"/>
        <c:scaling>
          <c:orientation val="minMax"/>
        </c:scaling>
        <c:delete val="0"/>
        <c:axPos val="l"/>
        <c:title>
          <c:tx>
            <c:rich>
              <a:bodyPr rot="-5400000" spcFirstLastPara="1" vertOverflow="ellipsis" vert="horz" wrap="square" anchor="ctr" anchorCtr="1"/>
              <a:lstStyle/>
              <a:p>
                <a:pPr>
                  <a:defRPr sz="1600" b="1" i="0" u="none" strike="noStrike" kern="1200" baseline="0">
                    <a:solidFill>
                      <a:srgbClr val="757070"/>
                    </a:solidFill>
                    <a:latin typeface="+mn-lt"/>
                    <a:ea typeface="+mn-ea"/>
                    <a:cs typeface="+mn-cs"/>
                  </a:defRPr>
                </a:pPr>
                <a:r>
                  <a:rPr lang="en-US" sz="1600" dirty="0">
                    <a:solidFill>
                      <a:srgbClr val="757070"/>
                    </a:solidFill>
                  </a:rPr>
                  <a:t>EVI2 (MODIS)</a:t>
                </a:r>
              </a:p>
            </c:rich>
          </c:tx>
          <c:layout/>
          <c:overlay val="0"/>
          <c:spPr>
            <a:noFill/>
            <a:ln>
              <a:noFill/>
            </a:ln>
            <a:effectLst/>
          </c:spPr>
          <c:txPr>
            <a:bodyPr rot="-5400000" spcFirstLastPara="1" vertOverflow="ellipsis" vert="horz" wrap="square" anchor="ctr" anchorCtr="1"/>
            <a:lstStyle/>
            <a:p>
              <a:pPr>
                <a:defRPr sz="1600" b="1" i="0" u="none" strike="noStrike" kern="1200" baseline="0">
                  <a:solidFill>
                    <a:srgbClr val="757070"/>
                  </a:solidFill>
                  <a:latin typeface="+mn-lt"/>
                  <a:ea typeface="+mn-ea"/>
                  <a:cs typeface="+mn-cs"/>
                </a:defRPr>
              </a:pPr>
              <a:endParaRPr lang="en-US"/>
            </a:p>
          </c:txPr>
        </c:title>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600" b="1" i="0" u="none" strike="noStrike" kern="1200" baseline="0">
                <a:solidFill>
                  <a:srgbClr val="757070"/>
                </a:solidFill>
                <a:latin typeface="+mn-lt"/>
                <a:ea typeface="+mn-ea"/>
                <a:cs typeface="+mn-cs"/>
              </a:defRPr>
            </a:pPr>
            <a:endParaRPr lang="en-US"/>
          </a:p>
        </c:txPr>
        <c:crossAx val="465032872"/>
        <c:crosses val="autoZero"/>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400" b="1" i="0" baseline="0">
          <a:solidFill>
            <a:sysClr val="windowText" lastClr="000000"/>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913309046853828E-2"/>
          <c:y val="3.2943206676766951E-2"/>
          <c:w val="0.90754449489434263"/>
          <c:h val="0.85790665296453439"/>
        </c:manualLayout>
      </c:layout>
      <c:barChart>
        <c:barDir val="col"/>
        <c:grouping val="clustered"/>
        <c:varyColors val="0"/>
        <c:ser>
          <c:idx val="0"/>
          <c:order val="0"/>
          <c:tx>
            <c:strRef>
              <c:f>'E:\NASA_DEVELOP17\GPP_Data\[All_Pixel_Points_GPP_Graphing.xlsx]AvgGPP'!$B$1</c:f>
              <c:strCache>
                <c:ptCount val="1"/>
                <c:pt idx="0">
                  <c:v>Jan</c:v>
                </c:pt>
              </c:strCache>
            </c:strRef>
          </c:tx>
          <c:spPr>
            <a:solidFill>
              <a:schemeClr val="accent1"/>
            </a:solidFill>
            <a:ln>
              <a:noFill/>
            </a:ln>
            <a:effectLst/>
          </c:spPr>
          <c:invertIfNegative val="0"/>
          <c:errBars>
            <c:errBarType val="both"/>
            <c:errValType val="cust"/>
            <c:noEndCap val="0"/>
            <c:plus>
              <c:numRef>
                <c:f>[1]AvgGPP!$B$40:$B$56</c:f>
                <c:numCache>
                  <c:formatCode>General</c:formatCode>
                  <c:ptCount val="17"/>
                  <c:pt idx="1">
                    <c:v>9.7105636088091647E-3</c:v>
                  </c:pt>
                  <c:pt idx="2">
                    <c:v>1.1131433203575592E-2</c:v>
                  </c:pt>
                  <c:pt idx="3">
                    <c:v>1.0245372182997993E-2</c:v>
                  </c:pt>
                  <c:pt idx="4">
                    <c:v>1.0465097637545637E-2</c:v>
                  </c:pt>
                  <c:pt idx="5">
                    <c:v>1.0168088424274756E-2</c:v>
                  </c:pt>
                  <c:pt idx="6">
                    <c:v>1.0240230683270003E-2</c:v>
                  </c:pt>
                  <c:pt idx="7">
                    <c:v>9.7598723117271729E-3</c:v>
                  </c:pt>
                  <c:pt idx="8">
                    <c:v>9.8132193351184293E-3</c:v>
                  </c:pt>
                  <c:pt idx="9">
                    <c:v>1.0083355028393016E-2</c:v>
                  </c:pt>
                  <c:pt idx="10">
                    <c:v>8.9519483719028639E-3</c:v>
                  </c:pt>
                  <c:pt idx="11">
                    <c:v>9.5639452281236614E-3</c:v>
                  </c:pt>
                  <c:pt idx="12">
                    <c:v>9.9531879143721497E-3</c:v>
                  </c:pt>
                  <c:pt idx="13">
                    <c:v>8.1950266327696433E-3</c:v>
                  </c:pt>
                  <c:pt idx="14">
                    <c:v>1.0454357371806314E-2</c:v>
                  </c:pt>
                  <c:pt idx="15">
                    <c:v>8.9955964608596749E-3</c:v>
                  </c:pt>
                  <c:pt idx="16">
                    <c:v>1.1082895149966214E-2</c:v>
                  </c:pt>
                </c:numCache>
              </c:numRef>
            </c:plus>
            <c:minus>
              <c:numRef>
                <c:f>[1]AvgGPP!$B$40:$B$56</c:f>
                <c:numCache>
                  <c:formatCode>General</c:formatCode>
                  <c:ptCount val="17"/>
                  <c:pt idx="1">
                    <c:v>9.7105636088091647E-3</c:v>
                  </c:pt>
                  <c:pt idx="2">
                    <c:v>1.1131433203575592E-2</c:v>
                  </c:pt>
                  <c:pt idx="3">
                    <c:v>1.0245372182997993E-2</c:v>
                  </c:pt>
                  <c:pt idx="4">
                    <c:v>1.0465097637545637E-2</c:v>
                  </c:pt>
                  <c:pt idx="5">
                    <c:v>1.0168088424274756E-2</c:v>
                  </c:pt>
                  <c:pt idx="6">
                    <c:v>1.0240230683270003E-2</c:v>
                  </c:pt>
                  <c:pt idx="7">
                    <c:v>9.7598723117271729E-3</c:v>
                  </c:pt>
                  <c:pt idx="8">
                    <c:v>9.8132193351184293E-3</c:v>
                  </c:pt>
                  <c:pt idx="9">
                    <c:v>1.0083355028393016E-2</c:v>
                  </c:pt>
                  <c:pt idx="10">
                    <c:v>8.9519483719028639E-3</c:v>
                  </c:pt>
                  <c:pt idx="11">
                    <c:v>9.5639452281236614E-3</c:v>
                  </c:pt>
                  <c:pt idx="12">
                    <c:v>9.9531879143721497E-3</c:v>
                  </c:pt>
                  <c:pt idx="13">
                    <c:v>8.1950266327696433E-3</c:v>
                  </c:pt>
                  <c:pt idx="14">
                    <c:v>1.0454357371806314E-2</c:v>
                  </c:pt>
                  <c:pt idx="15">
                    <c:v>8.9955964608596749E-3</c:v>
                  </c:pt>
                  <c:pt idx="16">
                    <c:v>1.1082895149966214E-2</c:v>
                  </c:pt>
                </c:numCache>
              </c:numRef>
            </c:minus>
            <c:spPr>
              <a:noFill/>
              <a:ln w="9525" cap="flat" cmpd="sng" algn="ctr">
                <a:solidFill>
                  <a:schemeClr val="tx1">
                    <a:lumMod val="65000"/>
                    <a:lumOff val="35000"/>
                  </a:schemeClr>
                </a:solidFill>
                <a:round/>
              </a:ln>
              <a:effectLst/>
            </c:spPr>
          </c:errBars>
          <c:cat>
            <c:numRef>
              <c:f>[1]AvgGPP!$A$2:$A$18</c:f>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f>[1]AvgGPP!$B$2:$B$18</c:f>
              <c:numCache>
                <c:formatCode>General</c:formatCode>
                <c:ptCount val="17"/>
                <c:pt idx="1">
                  <c:v>3.6621753246753243E-2</c:v>
                </c:pt>
                <c:pt idx="2">
                  <c:v>4.0508766233766244E-2</c:v>
                </c:pt>
                <c:pt idx="3">
                  <c:v>4.1782142857142865E-2</c:v>
                </c:pt>
                <c:pt idx="4">
                  <c:v>4.4120129870129879E-2</c:v>
                </c:pt>
                <c:pt idx="5">
                  <c:v>3.5460064935064942E-2</c:v>
                </c:pt>
                <c:pt idx="6">
                  <c:v>3.7991558441558437E-2</c:v>
                </c:pt>
                <c:pt idx="7">
                  <c:v>3.663766233766233E-2</c:v>
                </c:pt>
                <c:pt idx="8">
                  <c:v>3.84974025974026E-2</c:v>
                </c:pt>
                <c:pt idx="9">
                  <c:v>3.6342857142857142E-2</c:v>
                </c:pt>
                <c:pt idx="10">
                  <c:v>3.4059740259740255E-2</c:v>
                </c:pt>
                <c:pt idx="11">
                  <c:v>4.0321753246753245E-2</c:v>
                </c:pt>
                <c:pt idx="12">
                  <c:v>3.8112987012987008E-2</c:v>
                </c:pt>
                <c:pt idx="13">
                  <c:v>3.2692207792207807E-2</c:v>
                </c:pt>
                <c:pt idx="14">
                  <c:v>4.1545779220779226E-2</c:v>
                </c:pt>
                <c:pt idx="15">
                  <c:v>4.0182142857142847E-2</c:v>
                </c:pt>
                <c:pt idx="16">
                  <c:v>4.0514285714285711E-2</c:v>
                </c:pt>
              </c:numCache>
            </c:numRef>
          </c:val>
          <c:extLst xmlns:c16r2="http://schemas.microsoft.com/office/drawing/2015/06/chart">
            <c:ext xmlns:c16="http://schemas.microsoft.com/office/drawing/2014/chart" uri="{C3380CC4-5D6E-409C-BE32-E72D297353CC}">
              <c16:uniqueId val="{00000000-79A7-46A4-9023-9018A408C58A}"/>
            </c:ext>
          </c:extLst>
        </c:ser>
        <c:ser>
          <c:idx val="1"/>
          <c:order val="1"/>
          <c:tx>
            <c:strRef>
              <c:f>'E:\NASA_DEVELOP17\GPP_Data\[All_Pixel_Points_GPP_Graphing.xlsx]AvgGPP'!$C$1</c:f>
              <c:strCache>
                <c:ptCount val="1"/>
                <c:pt idx="0">
                  <c:v>Feb</c:v>
                </c:pt>
              </c:strCache>
            </c:strRef>
          </c:tx>
          <c:spPr>
            <a:solidFill>
              <a:schemeClr val="accent2"/>
            </a:solidFill>
            <a:ln>
              <a:noFill/>
            </a:ln>
            <a:effectLst/>
          </c:spPr>
          <c:invertIfNegative val="0"/>
          <c:errBars>
            <c:errBarType val="both"/>
            <c:errValType val="cust"/>
            <c:noEndCap val="0"/>
            <c:plus>
              <c:numRef>
                <c:f>[1]AvgGPP!$C$40:$C$56</c:f>
                <c:numCache>
                  <c:formatCode>General</c:formatCode>
                  <c:ptCount val="17"/>
                  <c:pt idx="0">
                    <c:v>9.7577643165119975E-3</c:v>
                  </c:pt>
                  <c:pt idx="1">
                    <c:v>1.0906658668497562E-2</c:v>
                  </c:pt>
                  <c:pt idx="2">
                    <c:v>1.1007901916254835E-2</c:v>
                  </c:pt>
                  <c:pt idx="3">
                    <c:v>1.2173752333102899E-2</c:v>
                  </c:pt>
                  <c:pt idx="4">
                    <c:v>1.0684468274657638E-2</c:v>
                  </c:pt>
                  <c:pt idx="5">
                    <c:v>9.4099694891561728E-3</c:v>
                  </c:pt>
                  <c:pt idx="6">
                    <c:v>9.707314629551175E-3</c:v>
                  </c:pt>
                  <c:pt idx="7">
                    <c:v>1.2525791313944211E-2</c:v>
                  </c:pt>
                  <c:pt idx="8">
                    <c:v>1.1007027814422142E-2</c:v>
                  </c:pt>
                  <c:pt idx="9">
                    <c:v>9.5330305637689339E-3</c:v>
                  </c:pt>
                  <c:pt idx="10">
                    <c:v>1.0422062598531534E-2</c:v>
                  </c:pt>
                  <c:pt idx="11">
                    <c:v>9.3432214630549178E-3</c:v>
                  </c:pt>
                  <c:pt idx="12">
                    <c:v>9.5233309424257746E-3</c:v>
                  </c:pt>
                  <c:pt idx="13">
                    <c:v>8.2711293077117626E-3</c:v>
                  </c:pt>
                  <c:pt idx="14">
                    <c:v>1.1595870463283715E-2</c:v>
                  </c:pt>
                  <c:pt idx="15">
                    <c:v>9.3681490540344897E-3</c:v>
                  </c:pt>
                  <c:pt idx="16">
                    <c:v>9.2172495340910425E-3</c:v>
                  </c:pt>
                </c:numCache>
              </c:numRef>
            </c:plus>
            <c:minus>
              <c:numRef>
                <c:f>[1]AvgGPP!$C$40:$C$56</c:f>
                <c:numCache>
                  <c:formatCode>General</c:formatCode>
                  <c:ptCount val="17"/>
                  <c:pt idx="0">
                    <c:v>9.7577643165119975E-3</c:v>
                  </c:pt>
                  <c:pt idx="1">
                    <c:v>1.0906658668497562E-2</c:v>
                  </c:pt>
                  <c:pt idx="2">
                    <c:v>1.1007901916254835E-2</c:v>
                  </c:pt>
                  <c:pt idx="3">
                    <c:v>1.2173752333102899E-2</c:v>
                  </c:pt>
                  <c:pt idx="4">
                    <c:v>1.0684468274657638E-2</c:v>
                  </c:pt>
                  <c:pt idx="5">
                    <c:v>9.4099694891561728E-3</c:v>
                  </c:pt>
                  <c:pt idx="6">
                    <c:v>9.707314629551175E-3</c:v>
                  </c:pt>
                  <c:pt idx="7">
                    <c:v>1.2525791313944211E-2</c:v>
                  </c:pt>
                  <c:pt idx="8">
                    <c:v>1.1007027814422142E-2</c:v>
                  </c:pt>
                  <c:pt idx="9">
                    <c:v>9.5330305637689339E-3</c:v>
                  </c:pt>
                  <c:pt idx="10">
                    <c:v>1.0422062598531534E-2</c:v>
                  </c:pt>
                  <c:pt idx="11">
                    <c:v>9.3432214630549178E-3</c:v>
                  </c:pt>
                  <c:pt idx="12">
                    <c:v>9.5233309424257746E-3</c:v>
                  </c:pt>
                  <c:pt idx="13">
                    <c:v>8.2711293077117626E-3</c:v>
                  </c:pt>
                  <c:pt idx="14">
                    <c:v>1.1595870463283715E-2</c:v>
                  </c:pt>
                  <c:pt idx="15">
                    <c:v>9.3681490540344897E-3</c:v>
                  </c:pt>
                  <c:pt idx="16">
                    <c:v>9.2172495340910425E-3</c:v>
                  </c:pt>
                </c:numCache>
              </c:numRef>
            </c:minus>
            <c:spPr>
              <a:noFill/>
              <a:ln w="9525" cap="flat" cmpd="sng" algn="ctr">
                <a:solidFill>
                  <a:schemeClr val="tx1">
                    <a:lumMod val="65000"/>
                    <a:lumOff val="35000"/>
                  </a:schemeClr>
                </a:solidFill>
                <a:round/>
              </a:ln>
              <a:effectLst/>
            </c:spPr>
          </c:errBars>
          <c:cat>
            <c:numRef>
              <c:f>[1]AvgGPP!$A$2:$A$18</c:f>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f>[1]AvgGPP!$C$2:$C$18</c:f>
              <c:numCache>
                <c:formatCode>General</c:formatCode>
                <c:ptCount val="17"/>
                <c:pt idx="0">
                  <c:v>3.6470129870129882E-2</c:v>
                </c:pt>
                <c:pt idx="1">
                  <c:v>3.7407467532467542E-2</c:v>
                </c:pt>
                <c:pt idx="2">
                  <c:v>4.5674350649350659E-2</c:v>
                </c:pt>
                <c:pt idx="3">
                  <c:v>4.1229545454545449E-2</c:v>
                </c:pt>
                <c:pt idx="4">
                  <c:v>4.4546428571428563E-2</c:v>
                </c:pt>
                <c:pt idx="5">
                  <c:v>3.5635064935064936E-2</c:v>
                </c:pt>
                <c:pt idx="6">
                  <c:v>3.5533766233766237E-2</c:v>
                </c:pt>
                <c:pt idx="7">
                  <c:v>4.1620779220779218E-2</c:v>
                </c:pt>
                <c:pt idx="8">
                  <c:v>4.1438311688311677E-2</c:v>
                </c:pt>
                <c:pt idx="9">
                  <c:v>3.2842532467532465E-2</c:v>
                </c:pt>
                <c:pt idx="10">
                  <c:v>3.0237662337662341E-2</c:v>
                </c:pt>
                <c:pt idx="11">
                  <c:v>3.6799999999999999E-2</c:v>
                </c:pt>
                <c:pt idx="12">
                  <c:v>3.6271753246753247E-2</c:v>
                </c:pt>
                <c:pt idx="13">
                  <c:v>3.4122077922077915E-2</c:v>
                </c:pt>
                <c:pt idx="14">
                  <c:v>3.9117532467532468E-2</c:v>
                </c:pt>
                <c:pt idx="15">
                  <c:v>4.088474025974026E-2</c:v>
                </c:pt>
                <c:pt idx="16">
                  <c:v>3.6855519480519475E-2</c:v>
                </c:pt>
              </c:numCache>
            </c:numRef>
          </c:val>
          <c:extLst xmlns:c16r2="http://schemas.microsoft.com/office/drawing/2015/06/chart">
            <c:ext xmlns:c16="http://schemas.microsoft.com/office/drawing/2014/chart" uri="{C3380CC4-5D6E-409C-BE32-E72D297353CC}">
              <c16:uniqueId val="{00000001-79A7-46A4-9023-9018A408C58A}"/>
            </c:ext>
          </c:extLst>
        </c:ser>
        <c:ser>
          <c:idx val="2"/>
          <c:order val="2"/>
          <c:tx>
            <c:strRef>
              <c:f>'E:\NASA_DEVELOP17\GPP_Data\[All_Pixel_Points_GPP_Graphing.xlsx]AvgGPP'!$D$1</c:f>
              <c:strCache>
                <c:ptCount val="1"/>
                <c:pt idx="0">
                  <c:v>Mar</c:v>
                </c:pt>
              </c:strCache>
            </c:strRef>
          </c:tx>
          <c:spPr>
            <a:solidFill>
              <a:schemeClr val="accent3"/>
            </a:solidFill>
            <a:ln>
              <a:noFill/>
            </a:ln>
            <a:effectLst/>
          </c:spPr>
          <c:invertIfNegative val="0"/>
          <c:errBars>
            <c:errBarType val="both"/>
            <c:errValType val="fixedVal"/>
            <c:noEndCap val="0"/>
            <c:val val="0.01"/>
            <c:spPr>
              <a:noFill/>
              <a:ln w="9525" cap="flat" cmpd="sng" algn="ctr">
                <a:solidFill>
                  <a:schemeClr val="tx1">
                    <a:lumMod val="65000"/>
                    <a:lumOff val="35000"/>
                  </a:schemeClr>
                </a:solidFill>
                <a:round/>
              </a:ln>
              <a:effectLst/>
            </c:spPr>
          </c:errBars>
          <c:cat>
            <c:numRef>
              <c:f>[1]AvgGPP!$A$2:$A$18</c:f>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f>[1]AvgGPP!$D$2:$D$18</c:f>
              <c:numCache>
                <c:formatCode>General</c:formatCode>
                <c:ptCount val="17"/>
                <c:pt idx="0">
                  <c:v>3.5453571428571432E-2</c:v>
                </c:pt>
                <c:pt idx="1">
                  <c:v>3.3817207792207787E-2</c:v>
                </c:pt>
                <c:pt idx="2">
                  <c:v>4.1595454545454547E-2</c:v>
                </c:pt>
                <c:pt idx="3">
                  <c:v>3.8160064935064936E-2</c:v>
                </c:pt>
                <c:pt idx="4">
                  <c:v>3.1352272727272729E-2</c:v>
                </c:pt>
                <c:pt idx="5">
                  <c:v>3.7209090909090914E-2</c:v>
                </c:pt>
                <c:pt idx="6">
                  <c:v>3.4586363636363637E-2</c:v>
                </c:pt>
                <c:pt idx="7">
                  <c:v>4.0372402597402594E-2</c:v>
                </c:pt>
                <c:pt idx="8">
                  <c:v>3.4794805194805198E-2</c:v>
                </c:pt>
                <c:pt idx="9">
                  <c:v>2.8812987012987012E-2</c:v>
                </c:pt>
                <c:pt idx="10">
                  <c:v>2.6646428571428571E-2</c:v>
                </c:pt>
                <c:pt idx="11">
                  <c:v>3.7708441558441566E-2</c:v>
                </c:pt>
                <c:pt idx="12">
                  <c:v>3.1077597402597402E-2</c:v>
                </c:pt>
                <c:pt idx="13">
                  <c:v>3.0109415584415586E-2</c:v>
                </c:pt>
                <c:pt idx="14">
                  <c:v>3.2014935064935066E-2</c:v>
                </c:pt>
                <c:pt idx="15">
                  <c:v>3.7534090909090906E-2</c:v>
                </c:pt>
                <c:pt idx="16">
                  <c:v>3.217272727272727E-2</c:v>
                </c:pt>
              </c:numCache>
            </c:numRef>
          </c:val>
          <c:extLst xmlns:c16r2="http://schemas.microsoft.com/office/drawing/2015/06/chart">
            <c:ext xmlns:c16="http://schemas.microsoft.com/office/drawing/2014/chart" uri="{C3380CC4-5D6E-409C-BE32-E72D297353CC}">
              <c16:uniqueId val="{00000002-79A7-46A4-9023-9018A408C58A}"/>
            </c:ext>
          </c:extLst>
        </c:ser>
        <c:ser>
          <c:idx val="3"/>
          <c:order val="3"/>
          <c:tx>
            <c:strRef>
              <c:f>'E:\NASA_DEVELOP17\GPP_Data\[All_Pixel_Points_GPP_Graphing.xlsx]AvgGPP'!$E$1</c:f>
              <c:strCache>
                <c:ptCount val="1"/>
                <c:pt idx="0">
                  <c:v>Apr</c:v>
                </c:pt>
              </c:strCache>
            </c:strRef>
          </c:tx>
          <c:spPr>
            <a:solidFill>
              <a:schemeClr val="accent4"/>
            </a:solidFill>
            <a:ln>
              <a:noFill/>
            </a:ln>
            <a:effectLst/>
          </c:spPr>
          <c:invertIfNegative val="0"/>
          <c:errBars>
            <c:errBarType val="both"/>
            <c:errValType val="cust"/>
            <c:noEndCap val="0"/>
            <c:plus>
              <c:numRef>
                <c:f>[1]AvgGPP!$E$40:$E$56</c:f>
                <c:numCache>
                  <c:formatCode>General</c:formatCode>
                  <c:ptCount val="17"/>
                  <c:pt idx="0">
                    <c:v>1.0340608836332329E-2</c:v>
                  </c:pt>
                  <c:pt idx="1">
                    <c:v>9.7208692592037297E-3</c:v>
                  </c:pt>
                  <c:pt idx="2">
                    <c:v>1.1952716744069483E-2</c:v>
                  </c:pt>
                  <c:pt idx="3">
                    <c:v>1.098551266061038E-2</c:v>
                  </c:pt>
                  <c:pt idx="4">
                    <c:v>1.2320397658108939E-2</c:v>
                  </c:pt>
                  <c:pt idx="5">
                    <c:v>9.3939381903936081E-3</c:v>
                  </c:pt>
                  <c:pt idx="6">
                    <c:v>1.1453855469554316E-2</c:v>
                  </c:pt>
                  <c:pt idx="7">
                    <c:v>1.172265715699803E-2</c:v>
                  </c:pt>
                  <c:pt idx="8">
                    <c:v>9.2253134304204655E-3</c:v>
                  </c:pt>
                  <c:pt idx="9">
                    <c:v>8.6565609883726569E-3</c:v>
                  </c:pt>
                  <c:pt idx="10">
                    <c:v>8.4651260956498612E-3</c:v>
                  </c:pt>
                  <c:pt idx="11">
                    <c:v>1.0260686750514525E-2</c:v>
                  </c:pt>
                  <c:pt idx="12">
                    <c:v>1.0725601244254099E-2</c:v>
                  </c:pt>
                  <c:pt idx="13">
                    <c:v>1.0225839547497203E-2</c:v>
                  </c:pt>
                  <c:pt idx="14">
                    <c:v>9.1858326743354691E-3</c:v>
                  </c:pt>
                  <c:pt idx="15">
                    <c:v>8.9723270101210641E-3</c:v>
                  </c:pt>
                  <c:pt idx="16">
                    <c:v>8.8737900319568151E-3</c:v>
                  </c:pt>
                </c:numCache>
              </c:numRef>
            </c:plus>
            <c:minus>
              <c:numRef>
                <c:f>[1]AvgGPP!$E$40:$E$56</c:f>
                <c:numCache>
                  <c:formatCode>General</c:formatCode>
                  <c:ptCount val="17"/>
                  <c:pt idx="0">
                    <c:v>1.0340608836332329E-2</c:v>
                  </c:pt>
                  <c:pt idx="1">
                    <c:v>9.7208692592037297E-3</c:v>
                  </c:pt>
                  <c:pt idx="2">
                    <c:v>1.1952716744069483E-2</c:v>
                  </c:pt>
                  <c:pt idx="3">
                    <c:v>1.098551266061038E-2</c:v>
                  </c:pt>
                  <c:pt idx="4">
                    <c:v>1.2320397658108939E-2</c:v>
                  </c:pt>
                  <c:pt idx="5">
                    <c:v>9.3939381903936081E-3</c:v>
                  </c:pt>
                  <c:pt idx="6">
                    <c:v>1.1453855469554316E-2</c:v>
                  </c:pt>
                  <c:pt idx="7">
                    <c:v>1.172265715699803E-2</c:v>
                  </c:pt>
                  <c:pt idx="8">
                    <c:v>9.2253134304204655E-3</c:v>
                  </c:pt>
                  <c:pt idx="9">
                    <c:v>8.6565609883726569E-3</c:v>
                  </c:pt>
                  <c:pt idx="10">
                    <c:v>8.4651260956498612E-3</c:v>
                  </c:pt>
                  <c:pt idx="11">
                    <c:v>1.0260686750514525E-2</c:v>
                  </c:pt>
                  <c:pt idx="12">
                    <c:v>1.0725601244254099E-2</c:v>
                  </c:pt>
                  <c:pt idx="13">
                    <c:v>1.0225839547497203E-2</c:v>
                  </c:pt>
                  <c:pt idx="14">
                    <c:v>9.1858326743354691E-3</c:v>
                  </c:pt>
                  <c:pt idx="15">
                    <c:v>8.9723270101210641E-3</c:v>
                  </c:pt>
                  <c:pt idx="16">
                    <c:v>8.8737900319568151E-3</c:v>
                  </c:pt>
                </c:numCache>
              </c:numRef>
            </c:minus>
            <c:spPr>
              <a:noFill/>
              <a:ln w="9525" cap="flat" cmpd="sng" algn="ctr">
                <a:solidFill>
                  <a:schemeClr val="tx1">
                    <a:lumMod val="65000"/>
                    <a:lumOff val="35000"/>
                  </a:schemeClr>
                </a:solidFill>
                <a:round/>
              </a:ln>
              <a:effectLst/>
            </c:spPr>
          </c:errBars>
          <c:cat>
            <c:numRef>
              <c:f>[1]AvgGPP!$A$2:$A$18</c:f>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f>[1]AvgGPP!$E$2:$E$18</c:f>
              <c:numCache>
                <c:formatCode>General</c:formatCode>
                <c:ptCount val="17"/>
                <c:pt idx="0">
                  <c:v>2.7276623376623378E-2</c:v>
                </c:pt>
                <c:pt idx="1">
                  <c:v>2.916017316017315E-2</c:v>
                </c:pt>
                <c:pt idx="2">
                  <c:v>3.5722077922077919E-2</c:v>
                </c:pt>
                <c:pt idx="3">
                  <c:v>3.5716450216450209E-2</c:v>
                </c:pt>
                <c:pt idx="4">
                  <c:v>3.4883766233766232E-2</c:v>
                </c:pt>
                <c:pt idx="5">
                  <c:v>2.9926839826839819E-2</c:v>
                </c:pt>
                <c:pt idx="6">
                  <c:v>2.976103896103896E-2</c:v>
                </c:pt>
                <c:pt idx="7">
                  <c:v>3.6829004329004322E-2</c:v>
                </c:pt>
                <c:pt idx="8">
                  <c:v>3.0467857142857147E-2</c:v>
                </c:pt>
                <c:pt idx="9">
                  <c:v>2.6398701298701296E-2</c:v>
                </c:pt>
                <c:pt idx="10">
                  <c:v>2.3885281385281388E-2</c:v>
                </c:pt>
                <c:pt idx="11">
                  <c:v>3.5625108225108226E-2</c:v>
                </c:pt>
                <c:pt idx="12">
                  <c:v>3.5278246753246763E-2</c:v>
                </c:pt>
                <c:pt idx="13">
                  <c:v>3.1886147186147192E-2</c:v>
                </c:pt>
                <c:pt idx="14">
                  <c:v>2.6032034632034639E-2</c:v>
                </c:pt>
                <c:pt idx="15">
                  <c:v>2.9932467532467529E-2</c:v>
                </c:pt>
                <c:pt idx="16">
                  <c:v>2.6372077922077922E-2</c:v>
                </c:pt>
              </c:numCache>
            </c:numRef>
          </c:val>
          <c:extLst xmlns:c16r2="http://schemas.microsoft.com/office/drawing/2015/06/chart">
            <c:ext xmlns:c16="http://schemas.microsoft.com/office/drawing/2014/chart" uri="{C3380CC4-5D6E-409C-BE32-E72D297353CC}">
              <c16:uniqueId val="{00000003-79A7-46A4-9023-9018A408C58A}"/>
            </c:ext>
          </c:extLst>
        </c:ser>
        <c:ser>
          <c:idx val="4"/>
          <c:order val="4"/>
          <c:tx>
            <c:strRef>
              <c:f>'E:\NASA_DEVELOP17\GPP_Data\[All_Pixel_Points_GPP_Graphing.xlsx]AvgGPP'!$F$1</c:f>
              <c:strCache>
                <c:ptCount val="1"/>
                <c:pt idx="0">
                  <c:v>May</c:v>
                </c:pt>
              </c:strCache>
            </c:strRef>
          </c:tx>
          <c:spPr>
            <a:solidFill>
              <a:schemeClr val="accent5"/>
            </a:solidFill>
            <a:ln>
              <a:noFill/>
            </a:ln>
            <a:effectLst/>
          </c:spPr>
          <c:invertIfNegative val="0"/>
          <c:errBars>
            <c:errBarType val="both"/>
            <c:errValType val="cust"/>
            <c:noEndCap val="0"/>
            <c:plus>
              <c:numRef>
                <c:f>[1]AvgGPP!$F$40:$F$56</c:f>
                <c:numCache>
                  <c:formatCode>General</c:formatCode>
                  <c:ptCount val="17"/>
                  <c:pt idx="0">
                    <c:v>8.7865777988724043E-3</c:v>
                  </c:pt>
                  <c:pt idx="1">
                    <c:v>9.4194015408568602E-3</c:v>
                  </c:pt>
                  <c:pt idx="2">
                    <c:v>9.8667954041863747E-3</c:v>
                  </c:pt>
                  <c:pt idx="3">
                    <c:v>9.2135090120820367E-3</c:v>
                  </c:pt>
                  <c:pt idx="4">
                    <c:v>9.3033865739725885E-3</c:v>
                  </c:pt>
                  <c:pt idx="5">
                    <c:v>9.9386835644277444E-3</c:v>
                  </c:pt>
                  <c:pt idx="6">
                    <c:v>8.1062257344992929E-3</c:v>
                  </c:pt>
                  <c:pt idx="7">
                    <c:v>9.0381488810910224E-3</c:v>
                  </c:pt>
                  <c:pt idx="8">
                    <c:v>9.3945443963185955E-3</c:v>
                  </c:pt>
                  <c:pt idx="9">
                    <c:v>9.8012412713970997E-3</c:v>
                  </c:pt>
                  <c:pt idx="10">
                    <c:v>8.4591840684405881E-3</c:v>
                  </c:pt>
                  <c:pt idx="11">
                    <c:v>1.0378264929868757E-2</c:v>
                  </c:pt>
                  <c:pt idx="12">
                    <c:v>9.081107070315066E-3</c:v>
                  </c:pt>
                  <c:pt idx="13">
                    <c:v>1.0292488451373373E-2</c:v>
                  </c:pt>
                  <c:pt idx="14">
                    <c:v>1.0116412397491463E-2</c:v>
                  </c:pt>
                  <c:pt idx="15">
                    <c:v>9.2414619393041686E-3</c:v>
                  </c:pt>
                  <c:pt idx="16">
                    <c:v>1.0669537744580265E-2</c:v>
                  </c:pt>
                </c:numCache>
              </c:numRef>
            </c:plus>
            <c:minus>
              <c:numRef>
                <c:f>[1]AvgGPP!$F$40:$F$56</c:f>
                <c:numCache>
                  <c:formatCode>General</c:formatCode>
                  <c:ptCount val="17"/>
                  <c:pt idx="0">
                    <c:v>8.7865777988724043E-3</c:v>
                  </c:pt>
                  <c:pt idx="1">
                    <c:v>9.4194015408568602E-3</c:v>
                  </c:pt>
                  <c:pt idx="2">
                    <c:v>9.8667954041863747E-3</c:v>
                  </c:pt>
                  <c:pt idx="3">
                    <c:v>9.2135090120820367E-3</c:v>
                  </c:pt>
                  <c:pt idx="4">
                    <c:v>9.3033865739725885E-3</c:v>
                  </c:pt>
                  <c:pt idx="5">
                    <c:v>9.9386835644277444E-3</c:v>
                  </c:pt>
                  <c:pt idx="6">
                    <c:v>8.1062257344992929E-3</c:v>
                  </c:pt>
                  <c:pt idx="7">
                    <c:v>9.0381488810910224E-3</c:v>
                  </c:pt>
                  <c:pt idx="8">
                    <c:v>9.3945443963185955E-3</c:v>
                  </c:pt>
                  <c:pt idx="9">
                    <c:v>9.8012412713970997E-3</c:v>
                  </c:pt>
                  <c:pt idx="10">
                    <c:v>8.4591840684405881E-3</c:v>
                  </c:pt>
                  <c:pt idx="11">
                    <c:v>1.0378264929868757E-2</c:v>
                  </c:pt>
                  <c:pt idx="12">
                    <c:v>9.081107070315066E-3</c:v>
                  </c:pt>
                  <c:pt idx="13">
                    <c:v>1.0292488451373373E-2</c:v>
                  </c:pt>
                  <c:pt idx="14">
                    <c:v>1.0116412397491463E-2</c:v>
                  </c:pt>
                  <c:pt idx="15">
                    <c:v>9.2414619393041686E-3</c:v>
                  </c:pt>
                  <c:pt idx="16">
                    <c:v>1.0669537744580265E-2</c:v>
                  </c:pt>
                </c:numCache>
              </c:numRef>
            </c:minus>
            <c:spPr>
              <a:noFill/>
              <a:ln w="9525" cap="flat" cmpd="sng" algn="ctr">
                <a:solidFill>
                  <a:schemeClr val="tx1">
                    <a:lumMod val="65000"/>
                    <a:lumOff val="35000"/>
                  </a:schemeClr>
                </a:solidFill>
                <a:round/>
              </a:ln>
              <a:effectLst/>
            </c:spPr>
          </c:errBars>
          <c:cat>
            <c:numRef>
              <c:f>[1]AvgGPP!$A$2:$A$18</c:f>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f>[1]AvgGPP!$F$2:$F$18</c:f>
              <c:numCache>
                <c:formatCode>General</c:formatCode>
                <c:ptCount val="17"/>
                <c:pt idx="0">
                  <c:v>2.4642857142857143E-2</c:v>
                </c:pt>
                <c:pt idx="1">
                  <c:v>2.5566233766233768E-2</c:v>
                </c:pt>
                <c:pt idx="2">
                  <c:v>2.4875000000000001E-2</c:v>
                </c:pt>
                <c:pt idx="3">
                  <c:v>2.2567207792207791E-2</c:v>
                </c:pt>
                <c:pt idx="4">
                  <c:v>2.1448917748917745E-2</c:v>
                </c:pt>
                <c:pt idx="5">
                  <c:v>2.8310389610389605E-2</c:v>
                </c:pt>
                <c:pt idx="6">
                  <c:v>2.216201298701298E-2</c:v>
                </c:pt>
                <c:pt idx="7">
                  <c:v>2.3729545454545455E-2</c:v>
                </c:pt>
                <c:pt idx="8">
                  <c:v>2.0445454545454548E-2</c:v>
                </c:pt>
                <c:pt idx="9">
                  <c:v>2.5028571428571428E-2</c:v>
                </c:pt>
                <c:pt idx="10">
                  <c:v>2.0594480519480519E-2</c:v>
                </c:pt>
                <c:pt idx="11">
                  <c:v>2.7120779220779219E-2</c:v>
                </c:pt>
                <c:pt idx="12">
                  <c:v>2.2051082251082255E-2</c:v>
                </c:pt>
                <c:pt idx="13">
                  <c:v>2.0387662337662336E-2</c:v>
                </c:pt>
                <c:pt idx="14">
                  <c:v>2.9176298701298703E-2</c:v>
                </c:pt>
                <c:pt idx="15">
                  <c:v>2.7853246753246755E-2</c:v>
                </c:pt>
                <c:pt idx="16">
                  <c:v>2.1809090909090906E-2</c:v>
                </c:pt>
              </c:numCache>
            </c:numRef>
          </c:val>
          <c:extLst xmlns:c16r2="http://schemas.microsoft.com/office/drawing/2015/06/chart">
            <c:ext xmlns:c16="http://schemas.microsoft.com/office/drawing/2014/chart" uri="{C3380CC4-5D6E-409C-BE32-E72D297353CC}">
              <c16:uniqueId val="{00000004-79A7-46A4-9023-9018A408C58A}"/>
            </c:ext>
          </c:extLst>
        </c:ser>
        <c:ser>
          <c:idx val="5"/>
          <c:order val="5"/>
          <c:tx>
            <c:strRef>
              <c:f>'E:\NASA_DEVELOP17\GPP_Data\[All_Pixel_Points_GPP_Graphing.xlsx]AvgGPP'!$G$1</c:f>
              <c:strCache>
                <c:ptCount val="1"/>
                <c:pt idx="0">
                  <c:v>Oct</c:v>
                </c:pt>
              </c:strCache>
            </c:strRef>
          </c:tx>
          <c:spPr>
            <a:solidFill>
              <a:schemeClr val="accent6"/>
            </a:solidFill>
            <a:ln>
              <a:noFill/>
            </a:ln>
            <a:effectLst/>
          </c:spPr>
          <c:invertIfNegative val="0"/>
          <c:errBars>
            <c:errBarType val="both"/>
            <c:errValType val="cust"/>
            <c:noEndCap val="0"/>
            <c:plus>
              <c:numRef>
                <c:f>[1]AvgGPP!$G$40:$G$56</c:f>
                <c:numCache>
                  <c:formatCode>General</c:formatCode>
                  <c:ptCount val="17"/>
                  <c:pt idx="0">
                    <c:v>8.9465660920165155E-3</c:v>
                  </c:pt>
                  <c:pt idx="1">
                    <c:v>8.4679937347488157E-3</c:v>
                  </c:pt>
                  <c:pt idx="2">
                    <c:v>9.3942969320337591E-3</c:v>
                  </c:pt>
                  <c:pt idx="3">
                    <c:v>8.3784211115724323E-3</c:v>
                  </c:pt>
                  <c:pt idx="4">
                    <c:v>9.1238669900664572E-3</c:v>
                  </c:pt>
                  <c:pt idx="5">
                    <c:v>9.8958106926351815E-3</c:v>
                  </c:pt>
                  <c:pt idx="6">
                    <c:v>7.07509319179746E-3</c:v>
                  </c:pt>
                  <c:pt idx="7">
                    <c:v>7.2946482579348444E-3</c:v>
                  </c:pt>
                  <c:pt idx="8">
                    <c:v>8.1059121011504524E-3</c:v>
                  </c:pt>
                  <c:pt idx="9">
                    <c:v>7.2085553419771508E-3</c:v>
                  </c:pt>
                  <c:pt idx="10">
                    <c:v>9.5656198858588438E-3</c:v>
                  </c:pt>
                  <c:pt idx="11">
                    <c:v>1.0739240766242643E-2</c:v>
                  </c:pt>
                  <c:pt idx="12">
                    <c:v>9.7280540250782727E-3</c:v>
                  </c:pt>
                  <c:pt idx="13">
                    <c:v>8.8754251474361927E-3</c:v>
                  </c:pt>
                  <c:pt idx="14">
                    <c:v>9.2961719876128168E-3</c:v>
                  </c:pt>
                  <c:pt idx="15">
                    <c:v>7.6381338481507554E-3</c:v>
                  </c:pt>
                  <c:pt idx="16">
                    <c:v>8.6484637213925381E-3</c:v>
                  </c:pt>
                </c:numCache>
              </c:numRef>
            </c:plus>
            <c:minus>
              <c:numRef>
                <c:f>[1]AvgGPP!$G$40:$G$56</c:f>
                <c:numCache>
                  <c:formatCode>General</c:formatCode>
                  <c:ptCount val="17"/>
                  <c:pt idx="0">
                    <c:v>8.9465660920165155E-3</c:v>
                  </c:pt>
                  <c:pt idx="1">
                    <c:v>8.4679937347488157E-3</c:v>
                  </c:pt>
                  <c:pt idx="2">
                    <c:v>9.3942969320337591E-3</c:v>
                  </c:pt>
                  <c:pt idx="3">
                    <c:v>8.3784211115724323E-3</c:v>
                  </c:pt>
                  <c:pt idx="4">
                    <c:v>9.1238669900664572E-3</c:v>
                  </c:pt>
                  <c:pt idx="5">
                    <c:v>9.8958106926351815E-3</c:v>
                  </c:pt>
                  <c:pt idx="6">
                    <c:v>7.07509319179746E-3</c:v>
                  </c:pt>
                  <c:pt idx="7">
                    <c:v>7.2946482579348444E-3</c:v>
                  </c:pt>
                  <c:pt idx="8">
                    <c:v>8.1059121011504524E-3</c:v>
                  </c:pt>
                  <c:pt idx="9">
                    <c:v>7.2085553419771508E-3</c:v>
                  </c:pt>
                  <c:pt idx="10">
                    <c:v>9.5656198858588438E-3</c:v>
                  </c:pt>
                  <c:pt idx="11">
                    <c:v>1.0739240766242643E-2</c:v>
                  </c:pt>
                  <c:pt idx="12">
                    <c:v>9.7280540250782727E-3</c:v>
                  </c:pt>
                  <c:pt idx="13">
                    <c:v>8.8754251474361927E-3</c:v>
                  </c:pt>
                  <c:pt idx="14">
                    <c:v>9.2961719876128168E-3</c:v>
                  </c:pt>
                  <c:pt idx="15">
                    <c:v>7.6381338481507554E-3</c:v>
                  </c:pt>
                  <c:pt idx="16">
                    <c:v>8.6484637213925381E-3</c:v>
                  </c:pt>
                </c:numCache>
              </c:numRef>
            </c:minus>
            <c:spPr>
              <a:noFill/>
              <a:ln w="9525" cap="flat" cmpd="sng" algn="ctr">
                <a:solidFill>
                  <a:schemeClr val="tx1">
                    <a:lumMod val="65000"/>
                    <a:lumOff val="35000"/>
                  </a:schemeClr>
                </a:solidFill>
                <a:round/>
              </a:ln>
              <a:effectLst/>
            </c:spPr>
          </c:errBars>
          <c:cat>
            <c:numRef>
              <c:f>[1]AvgGPP!$A$2:$A$18</c:f>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f>[1]AvgGPP!$G$2:$G$18</c:f>
              <c:numCache>
                <c:formatCode>General</c:formatCode>
                <c:ptCount val="17"/>
                <c:pt idx="0">
                  <c:v>4.1260064935064941E-2</c:v>
                </c:pt>
                <c:pt idx="1">
                  <c:v>4.1396969696969689E-2</c:v>
                </c:pt>
                <c:pt idx="2">
                  <c:v>3.5480952380952384E-2</c:v>
                </c:pt>
                <c:pt idx="3">
                  <c:v>3.4422077922077923E-2</c:v>
                </c:pt>
                <c:pt idx="4">
                  <c:v>4.3394480519480534E-2</c:v>
                </c:pt>
                <c:pt idx="5">
                  <c:v>1.9609956709956713E-2</c:v>
                </c:pt>
                <c:pt idx="6">
                  <c:v>4.0498701298701291E-2</c:v>
                </c:pt>
                <c:pt idx="7">
                  <c:v>4.6054112554112563E-2</c:v>
                </c:pt>
                <c:pt idx="8">
                  <c:v>3.8839935064935063E-2</c:v>
                </c:pt>
                <c:pt idx="9">
                  <c:v>4.1937662337662329E-2</c:v>
                </c:pt>
                <c:pt idx="10">
                  <c:v>3.741558441558443E-2</c:v>
                </c:pt>
                <c:pt idx="11">
                  <c:v>3.7702597402597404E-2</c:v>
                </c:pt>
                <c:pt idx="12">
                  <c:v>4.2691883116883121E-2</c:v>
                </c:pt>
                <c:pt idx="13">
                  <c:v>2.921774891774892E-2</c:v>
                </c:pt>
                <c:pt idx="14">
                  <c:v>4.3129004329004343E-2</c:v>
                </c:pt>
                <c:pt idx="15">
                  <c:v>4.1594372294372302E-2</c:v>
                </c:pt>
                <c:pt idx="16">
                  <c:v>4.2197077922077914E-2</c:v>
                </c:pt>
              </c:numCache>
            </c:numRef>
          </c:val>
          <c:extLst xmlns:c16r2="http://schemas.microsoft.com/office/drawing/2015/06/chart">
            <c:ext xmlns:c16="http://schemas.microsoft.com/office/drawing/2014/chart" uri="{C3380CC4-5D6E-409C-BE32-E72D297353CC}">
              <c16:uniqueId val="{00000005-79A7-46A4-9023-9018A408C58A}"/>
            </c:ext>
          </c:extLst>
        </c:ser>
        <c:ser>
          <c:idx val="6"/>
          <c:order val="6"/>
          <c:tx>
            <c:strRef>
              <c:f>'E:\NASA_DEVELOP17\GPP_Data\[All_Pixel_Points_GPP_Graphing.xlsx]AvgGPP'!$H$1</c:f>
              <c:strCache>
                <c:ptCount val="1"/>
                <c:pt idx="0">
                  <c:v>Nov</c:v>
                </c:pt>
              </c:strCache>
            </c:strRef>
          </c:tx>
          <c:spPr>
            <a:solidFill>
              <a:schemeClr val="accent1">
                <a:lumMod val="60000"/>
              </a:schemeClr>
            </a:solidFill>
            <a:ln>
              <a:noFill/>
            </a:ln>
            <a:effectLst/>
          </c:spPr>
          <c:invertIfNegative val="0"/>
          <c:errBars>
            <c:errBarType val="both"/>
            <c:errValType val="cust"/>
            <c:noEndCap val="0"/>
            <c:plus>
              <c:numRef>
                <c:f>[1]AvgGPP!$H$40:$H$56</c:f>
                <c:numCache>
                  <c:formatCode>General</c:formatCode>
                  <c:ptCount val="17"/>
                  <c:pt idx="0">
                    <c:v>8.4162606443126519E-3</c:v>
                  </c:pt>
                  <c:pt idx="1">
                    <c:v>8.8843186083471682E-3</c:v>
                  </c:pt>
                  <c:pt idx="2">
                    <c:v>8.9456820322050042E-3</c:v>
                  </c:pt>
                  <c:pt idx="3">
                    <c:v>8.1561000857416979E-3</c:v>
                  </c:pt>
                  <c:pt idx="4">
                    <c:v>8.673605955669907E-3</c:v>
                  </c:pt>
                  <c:pt idx="5">
                    <c:v>7.9828680251656965E-3</c:v>
                  </c:pt>
                  <c:pt idx="6">
                    <c:v>8.6713561768656522E-3</c:v>
                  </c:pt>
                  <c:pt idx="7">
                    <c:v>1.1500110661407405E-2</c:v>
                  </c:pt>
                  <c:pt idx="8">
                    <c:v>8.2277279155581612E-3</c:v>
                  </c:pt>
                  <c:pt idx="9">
                    <c:v>7.8908470056109903E-3</c:v>
                  </c:pt>
                  <c:pt idx="10">
                    <c:v>9.3055442487683746E-3</c:v>
                  </c:pt>
                  <c:pt idx="11">
                    <c:v>7.1881035890423266E-3</c:v>
                  </c:pt>
                  <c:pt idx="12">
                    <c:v>7.6250587422882037E-3</c:v>
                  </c:pt>
                  <c:pt idx="13">
                    <c:v>8.5169033057030906E-3</c:v>
                  </c:pt>
                  <c:pt idx="14">
                    <c:v>7.0253701263159737E-3</c:v>
                  </c:pt>
                  <c:pt idx="15">
                    <c:v>7.5361395301613877E-3</c:v>
                  </c:pt>
                  <c:pt idx="16">
                    <c:v>8.3650014099765635E-3</c:v>
                  </c:pt>
                </c:numCache>
              </c:numRef>
            </c:plus>
            <c:minus>
              <c:numRef>
                <c:f>[1]AvgGPP!$H$40:$H$56</c:f>
                <c:numCache>
                  <c:formatCode>General</c:formatCode>
                  <c:ptCount val="17"/>
                  <c:pt idx="0">
                    <c:v>8.4162606443126519E-3</c:v>
                  </c:pt>
                  <c:pt idx="1">
                    <c:v>8.8843186083471682E-3</c:v>
                  </c:pt>
                  <c:pt idx="2">
                    <c:v>8.9456820322050042E-3</c:v>
                  </c:pt>
                  <c:pt idx="3">
                    <c:v>8.1561000857416979E-3</c:v>
                  </c:pt>
                  <c:pt idx="4">
                    <c:v>8.673605955669907E-3</c:v>
                  </c:pt>
                  <c:pt idx="5">
                    <c:v>7.9828680251656965E-3</c:v>
                  </c:pt>
                  <c:pt idx="6">
                    <c:v>8.6713561768656522E-3</c:v>
                  </c:pt>
                  <c:pt idx="7">
                    <c:v>1.1500110661407405E-2</c:v>
                  </c:pt>
                  <c:pt idx="8">
                    <c:v>8.2277279155581612E-3</c:v>
                  </c:pt>
                  <c:pt idx="9">
                    <c:v>7.8908470056109903E-3</c:v>
                  </c:pt>
                  <c:pt idx="10">
                    <c:v>9.3055442487683746E-3</c:v>
                  </c:pt>
                  <c:pt idx="11">
                    <c:v>7.1881035890423266E-3</c:v>
                  </c:pt>
                  <c:pt idx="12">
                    <c:v>7.6250587422882037E-3</c:v>
                  </c:pt>
                  <c:pt idx="13">
                    <c:v>8.5169033057030906E-3</c:v>
                  </c:pt>
                  <c:pt idx="14">
                    <c:v>7.0253701263159737E-3</c:v>
                  </c:pt>
                  <c:pt idx="15">
                    <c:v>7.5361395301613877E-3</c:v>
                  </c:pt>
                  <c:pt idx="16">
                    <c:v>8.3650014099765635E-3</c:v>
                  </c:pt>
                </c:numCache>
              </c:numRef>
            </c:minus>
            <c:spPr>
              <a:noFill/>
              <a:ln w="9525" cap="flat" cmpd="sng" algn="ctr">
                <a:solidFill>
                  <a:schemeClr val="tx1">
                    <a:lumMod val="65000"/>
                    <a:lumOff val="35000"/>
                  </a:schemeClr>
                </a:solidFill>
                <a:round/>
              </a:ln>
              <a:effectLst/>
            </c:spPr>
          </c:errBars>
          <c:cat>
            <c:numRef>
              <c:f>[1]AvgGPP!$A$2:$A$18</c:f>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f>[1]AvgGPP!$H$2:$H$18</c:f>
              <c:numCache>
                <c:formatCode>General</c:formatCode>
                <c:ptCount val="17"/>
                <c:pt idx="0">
                  <c:v>3.4959307359307364E-2</c:v>
                </c:pt>
                <c:pt idx="1">
                  <c:v>3.5424999999999998E-2</c:v>
                </c:pt>
                <c:pt idx="2">
                  <c:v>4.1701298701298697E-2</c:v>
                </c:pt>
                <c:pt idx="3">
                  <c:v>4.219318181818181E-2</c:v>
                </c:pt>
                <c:pt idx="4">
                  <c:v>3.9996103896103904E-2</c:v>
                </c:pt>
                <c:pt idx="5">
                  <c:v>4.1634415584415579E-2</c:v>
                </c:pt>
                <c:pt idx="6">
                  <c:v>3.9960064935064932E-2</c:v>
                </c:pt>
                <c:pt idx="7">
                  <c:v>4.1312012987012994E-2</c:v>
                </c:pt>
                <c:pt idx="8">
                  <c:v>3.9886147186147185E-2</c:v>
                </c:pt>
                <c:pt idx="9">
                  <c:v>4.0351948051948056E-2</c:v>
                </c:pt>
                <c:pt idx="10">
                  <c:v>4.2183116883116892E-2</c:v>
                </c:pt>
                <c:pt idx="11">
                  <c:v>3.9317207792207778E-2</c:v>
                </c:pt>
                <c:pt idx="12">
                  <c:v>4.0773593073593066E-2</c:v>
                </c:pt>
                <c:pt idx="13">
                  <c:v>4.7134415584415577E-2</c:v>
                </c:pt>
                <c:pt idx="14">
                  <c:v>4.0141125541125554E-2</c:v>
                </c:pt>
                <c:pt idx="15">
                  <c:v>4.0651623376623369E-2</c:v>
                </c:pt>
                <c:pt idx="16">
                  <c:v>4.296493506493506E-2</c:v>
                </c:pt>
              </c:numCache>
            </c:numRef>
          </c:val>
          <c:extLst xmlns:c16r2="http://schemas.microsoft.com/office/drawing/2015/06/chart">
            <c:ext xmlns:c16="http://schemas.microsoft.com/office/drawing/2014/chart" uri="{C3380CC4-5D6E-409C-BE32-E72D297353CC}">
              <c16:uniqueId val="{00000006-79A7-46A4-9023-9018A408C58A}"/>
            </c:ext>
          </c:extLst>
        </c:ser>
        <c:ser>
          <c:idx val="7"/>
          <c:order val="7"/>
          <c:tx>
            <c:strRef>
              <c:f>'E:\NASA_DEVELOP17\GPP_Data\[All_Pixel_Points_GPP_Graphing.xlsx]AvgGPP'!$I$1</c:f>
              <c:strCache>
                <c:ptCount val="1"/>
                <c:pt idx="0">
                  <c:v>Dec</c:v>
                </c:pt>
              </c:strCache>
            </c:strRef>
          </c:tx>
          <c:spPr>
            <a:solidFill>
              <a:schemeClr val="accent2">
                <a:lumMod val="60000"/>
              </a:schemeClr>
            </a:solidFill>
            <a:ln>
              <a:noFill/>
            </a:ln>
            <a:effectLst/>
          </c:spPr>
          <c:invertIfNegative val="0"/>
          <c:errBars>
            <c:errBarType val="both"/>
            <c:errValType val="cust"/>
            <c:noEndCap val="0"/>
            <c:plus>
              <c:numRef>
                <c:f>[1]AvgGPP!$I$40:$I$56</c:f>
                <c:numCache>
                  <c:formatCode>General</c:formatCode>
                  <c:ptCount val="17"/>
                  <c:pt idx="0">
                    <c:v>8.1108288890640104E-3</c:v>
                  </c:pt>
                  <c:pt idx="1">
                    <c:v>8.4853777066244557E-3</c:v>
                  </c:pt>
                  <c:pt idx="2">
                    <c:v>7.6164900867085761E-3</c:v>
                  </c:pt>
                  <c:pt idx="3">
                    <c:v>9.696416285274739E-3</c:v>
                  </c:pt>
                  <c:pt idx="4">
                    <c:v>8.9265371990381055E-3</c:v>
                  </c:pt>
                  <c:pt idx="5">
                    <c:v>8.4108219787087015E-3</c:v>
                  </c:pt>
                  <c:pt idx="6">
                    <c:v>7.9681481939502755E-3</c:v>
                  </c:pt>
                  <c:pt idx="7">
                    <c:v>8.227118954037162E-3</c:v>
                  </c:pt>
                  <c:pt idx="8">
                    <c:v>8.9150597506598029E-3</c:v>
                  </c:pt>
                  <c:pt idx="9">
                    <c:v>7.0970853686856501E-3</c:v>
                  </c:pt>
                  <c:pt idx="10">
                    <c:v>7.0661776035671354E-3</c:v>
                  </c:pt>
                  <c:pt idx="11">
                    <c:v>8.0053890313052795E-3</c:v>
                  </c:pt>
                  <c:pt idx="12">
                    <c:v>7.692267322053907E-3</c:v>
                  </c:pt>
                  <c:pt idx="13">
                    <c:v>9.4979190024274841E-3</c:v>
                  </c:pt>
                  <c:pt idx="14">
                    <c:v>6.9235767126452847E-3</c:v>
                  </c:pt>
                  <c:pt idx="16">
                    <c:v>1.1291119981297395E-2</c:v>
                  </c:pt>
                </c:numCache>
              </c:numRef>
            </c:plus>
            <c:minus>
              <c:numRef>
                <c:f>[1]AvgGPP!$I$40:$I$56</c:f>
                <c:numCache>
                  <c:formatCode>General</c:formatCode>
                  <c:ptCount val="17"/>
                  <c:pt idx="0">
                    <c:v>8.1108288890640104E-3</c:v>
                  </c:pt>
                  <c:pt idx="1">
                    <c:v>8.4853777066244557E-3</c:v>
                  </c:pt>
                  <c:pt idx="2">
                    <c:v>7.6164900867085761E-3</c:v>
                  </c:pt>
                  <c:pt idx="3">
                    <c:v>9.696416285274739E-3</c:v>
                  </c:pt>
                  <c:pt idx="4">
                    <c:v>8.9265371990381055E-3</c:v>
                  </c:pt>
                  <c:pt idx="5">
                    <c:v>8.4108219787087015E-3</c:v>
                  </c:pt>
                  <c:pt idx="6">
                    <c:v>7.9681481939502755E-3</c:v>
                  </c:pt>
                  <c:pt idx="7">
                    <c:v>8.227118954037162E-3</c:v>
                  </c:pt>
                  <c:pt idx="8">
                    <c:v>8.9150597506598029E-3</c:v>
                  </c:pt>
                  <c:pt idx="9">
                    <c:v>7.0970853686856501E-3</c:v>
                  </c:pt>
                  <c:pt idx="10">
                    <c:v>7.0661776035671354E-3</c:v>
                  </c:pt>
                  <c:pt idx="11">
                    <c:v>8.0053890313052795E-3</c:v>
                  </c:pt>
                  <c:pt idx="12">
                    <c:v>7.692267322053907E-3</c:v>
                  </c:pt>
                  <c:pt idx="13">
                    <c:v>9.4979190024274841E-3</c:v>
                  </c:pt>
                  <c:pt idx="14">
                    <c:v>6.9235767126452847E-3</c:v>
                  </c:pt>
                  <c:pt idx="16">
                    <c:v>1.1291119981297395E-2</c:v>
                  </c:pt>
                </c:numCache>
              </c:numRef>
            </c:minus>
            <c:spPr>
              <a:noFill/>
              <a:ln w="9525" cap="flat" cmpd="sng" algn="ctr">
                <a:solidFill>
                  <a:schemeClr val="tx1">
                    <a:lumMod val="65000"/>
                    <a:lumOff val="35000"/>
                  </a:schemeClr>
                </a:solidFill>
                <a:round/>
              </a:ln>
              <a:effectLst/>
            </c:spPr>
          </c:errBars>
          <c:cat>
            <c:numRef>
              <c:f>[1]AvgGPP!$A$2:$A$18</c:f>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f>[1]AvgGPP!$I$2:$I$18</c:f>
              <c:numCache>
                <c:formatCode>General</c:formatCode>
                <c:ptCount val="17"/>
                <c:pt idx="0">
                  <c:v>3.4729870129870118E-2</c:v>
                </c:pt>
                <c:pt idx="1">
                  <c:v>3.5140584415584417E-2</c:v>
                </c:pt>
                <c:pt idx="2">
                  <c:v>3.5843831168831164E-2</c:v>
                </c:pt>
                <c:pt idx="3">
                  <c:v>3.1874025974025978E-2</c:v>
                </c:pt>
                <c:pt idx="4">
                  <c:v>3.3349675324675324E-2</c:v>
                </c:pt>
                <c:pt idx="5">
                  <c:v>3.3856493506493508E-2</c:v>
                </c:pt>
                <c:pt idx="6">
                  <c:v>3.433733766233768E-2</c:v>
                </c:pt>
                <c:pt idx="7">
                  <c:v>3.2962662337662346E-2</c:v>
                </c:pt>
                <c:pt idx="8">
                  <c:v>3.2693181818181823E-2</c:v>
                </c:pt>
                <c:pt idx="9">
                  <c:v>3.0576623376623369E-2</c:v>
                </c:pt>
                <c:pt idx="10">
                  <c:v>3.1766233766233762E-2</c:v>
                </c:pt>
                <c:pt idx="11">
                  <c:v>3.0837987012987005E-2</c:v>
                </c:pt>
                <c:pt idx="12">
                  <c:v>3.4375649350649351E-2</c:v>
                </c:pt>
                <c:pt idx="13">
                  <c:v>3.9510129870129869E-2</c:v>
                </c:pt>
                <c:pt idx="14">
                  <c:v>2.9674675324675326E-2</c:v>
                </c:pt>
                <c:pt idx="16">
                  <c:v>4.9352380952380946E-2</c:v>
                </c:pt>
              </c:numCache>
            </c:numRef>
          </c:val>
          <c:extLst xmlns:c16r2="http://schemas.microsoft.com/office/drawing/2015/06/chart">
            <c:ext xmlns:c16="http://schemas.microsoft.com/office/drawing/2014/chart" uri="{C3380CC4-5D6E-409C-BE32-E72D297353CC}">
              <c16:uniqueId val="{00000007-79A7-46A4-9023-9018A408C58A}"/>
            </c:ext>
          </c:extLst>
        </c:ser>
        <c:dLbls>
          <c:showLegendKey val="0"/>
          <c:showVal val="0"/>
          <c:showCatName val="0"/>
          <c:showSerName val="0"/>
          <c:showPercent val="0"/>
          <c:showBubbleSize val="0"/>
        </c:dLbls>
        <c:gapWidth val="219"/>
        <c:axId val="465034048"/>
        <c:axId val="465031304"/>
      </c:barChart>
      <c:lineChart>
        <c:grouping val="standard"/>
        <c:varyColors val="0"/>
        <c:ser>
          <c:idx val="8"/>
          <c:order val="8"/>
          <c:tx>
            <c:strRef>
              <c:f>'E:\NASA_DEVELOP17\GPP_Data\[All_Pixel_Points_GPP_Graphing.xlsx]AvgGPP'!$J$1</c:f>
              <c:strCache>
                <c:ptCount val="1"/>
                <c:pt idx="0">
                  <c:v>Avg</c:v>
                </c:pt>
              </c:strCache>
            </c:strRef>
          </c:tx>
          <c:spPr>
            <a:ln w="28575" cap="rnd">
              <a:solidFill>
                <a:schemeClr val="accent1"/>
              </a:solidFill>
              <a:round/>
            </a:ln>
            <a:effectLst/>
          </c:spPr>
          <c:marker>
            <c:symbol val="none"/>
          </c:marker>
          <c:cat>
            <c:numRef>
              <c:f>[1]AvgGPP!$A$2:$A$18</c:f>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f>[1]AvgGPP!$J$2:$J$18</c:f>
              <c:numCache>
                <c:formatCode>General</c:formatCode>
                <c:ptCount val="17"/>
                <c:pt idx="0">
                  <c:v>3.3541774891774893E-2</c:v>
                </c:pt>
                <c:pt idx="1">
                  <c:v>3.4316923701298699E-2</c:v>
                </c:pt>
                <c:pt idx="2">
                  <c:v>3.7675216450216459E-2</c:v>
                </c:pt>
                <c:pt idx="3">
                  <c:v>3.5993087121212124E-2</c:v>
                </c:pt>
                <c:pt idx="4">
                  <c:v>3.6636471861471863E-2</c:v>
                </c:pt>
                <c:pt idx="5">
                  <c:v>3.2705289502164503E-2</c:v>
                </c:pt>
                <c:pt idx="6">
                  <c:v>3.4353855519480517E-2</c:v>
                </c:pt>
                <c:pt idx="7">
                  <c:v>3.7439772727272724E-2</c:v>
                </c:pt>
                <c:pt idx="8">
                  <c:v>3.4632886904761906E-2</c:v>
                </c:pt>
                <c:pt idx="9">
                  <c:v>3.278648538961039E-2</c:v>
                </c:pt>
                <c:pt idx="10">
                  <c:v>3.0848566017316024E-2</c:v>
                </c:pt>
                <c:pt idx="11">
                  <c:v>3.5679234307359302E-2</c:v>
                </c:pt>
                <c:pt idx="12">
                  <c:v>3.5079099025974031E-2</c:v>
                </c:pt>
                <c:pt idx="13">
                  <c:v>3.3132475649350651E-2</c:v>
                </c:pt>
                <c:pt idx="14">
                  <c:v>3.5103923160173169E-2</c:v>
                </c:pt>
                <c:pt idx="15">
                  <c:v>3.6947526283240564E-2</c:v>
                </c:pt>
                <c:pt idx="16">
                  <c:v>3.6529761904761905E-2</c:v>
                </c:pt>
              </c:numCache>
            </c:numRef>
          </c:val>
          <c:smooth val="0"/>
          <c:extLst xmlns:c16r2="http://schemas.microsoft.com/office/drawing/2015/06/chart">
            <c:ext xmlns:c16="http://schemas.microsoft.com/office/drawing/2014/chart" uri="{C3380CC4-5D6E-409C-BE32-E72D297353CC}">
              <c16:uniqueId val="{00000008-79A7-46A4-9023-9018A408C58A}"/>
            </c:ext>
          </c:extLst>
        </c:ser>
        <c:dLbls>
          <c:showLegendKey val="0"/>
          <c:showVal val="0"/>
          <c:showCatName val="0"/>
          <c:showSerName val="0"/>
          <c:showPercent val="0"/>
          <c:showBubbleSize val="0"/>
        </c:dLbls>
        <c:marker val="1"/>
        <c:smooth val="0"/>
        <c:axId val="465034048"/>
        <c:axId val="465031304"/>
      </c:lineChart>
      <c:catAx>
        <c:axId val="46503404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465031304"/>
        <c:crosses val="autoZero"/>
        <c:auto val="1"/>
        <c:lblAlgn val="ctr"/>
        <c:lblOffset val="100"/>
        <c:noMultiLvlLbl val="0"/>
      </c:catAx>
      <c:valAx>
        <c:axId val="465031304"/>
        <c:scaling>
          <c:orientation val="minMax"/>
          <c:max val="6.0000000000000012E-2"/>
        </c:scaling>
        <c:delete val="0"/>
        <c:axPos val="l"/>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465034048"/>
        <c:crosses val="autoZero"/>
        <c:crossBetween val="between"/>
      </c:valAx>
      <c:spPr>
        <a:noFill/>
        <a:ln>
          <a:noFill/>
        </a:ln>
        <a:effectLst/>
      </c:spPr>
    </c:plotArea>
    <c:plotVisOnly val="1"/>
    <c:dispBlanksAs val="gap"/>
    <c:showDLblsOverMax val="0"/>
  </c:chart>
  <c:spPr>
    <a:noFill/>
    <a:ln>
      <a:noFill/>
    </a:ln>
    <a:effectLst/>
  </c:spPr>
  <c:txPr>
    <a:bodyPr/>
    <a:lstStyle/>
    <a:p>
      <a:pPr>
        <a:defRPr sz="1200" b="1" i="0" baseline="0"/>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[AllPointsLAI_Graph.xlsx]Sheet1!$B$1</c:f>
              <c:strCache>
                <c:ptCount val="1"/>
                <c:pt idx="0">
                  <c:v>January</c:v>
                </c:pt>
              </c:strCache>
            </c:strRef>
          </c:tx>
          <c:spPr>
            <a:solidFill>
              <a:schemeClr val="accent1"/>
            </a:solidFill>
            <a:ln>
              <a:noFill/>
            </a:ln>
            <a:effectLst/>
          </c:spPr>
          <c:invertIfNegative val="0"/>
          <c:cat>
            <c:numRef>
              <c:f>[AllPointsLAI_Graph.xlsx]Sheet1!$A$2:$A$18</c:f>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f>[AllPointsLAI_Graph.xlsx]Sheet1!$B$2:$B$18</c:f>
              <c:numCache>
                <c:formatCode>General</c:formatCode>
                <c:ptCount val="17"/>
                <c:pt idx="1">
                  <c:v>3.1291666666666664</c:v>
                </c:pt>
                <c:pt idx="2">
                  <c:v>3.3595238095238096</c:v>
                </c:pt>
                <c:pt idx="3">
                  <c:v>3.5394841269841275</c:v>
                </c:pt>
                <c:pt idx="4">
                  <c:v>3.5321428571428575</c:v>
                </c:pt>
                <c:pt idx="5">
                  <c:v>2.9912698412698417</c:v>
                </c:pt>
                <c:pt idx="6">
                  <c:v>3.4164682539682536</c:v>
                </c:pt>
                <c:pt idx="7">
                  <c:v>2.9777777777777779</c:v>
                </c:pt>
                <c:pt idx="8">
                  <c:v>3.308531746031746</c:v>
                </c:pt>
                <c:pt idx="9">
                  <c:v>2.8091269841269839</c:v>
                </c:pt>
                <c:pt idx="10">
                  <c:v>3.0505952380952381</c:v>
                </c:pt>
                <c:pt idx="11">
                  <c:v>3.3801587301587293</c:v>
                </c:pt>
                <c:pt idx="12">
                  <c:v>3.1113095238095227</c:v>
                </c:pt>
                <c:pt idx="13">
                  <c:v>2.93015873015873</c:v>
                </c:pt>
                <c:pt idx="14">
                  <c:v>3.1325396825396825</c:v>
                </c:pt>
                <c:pt idx="15">
                  <c:v>3.2914682539682532</c:v>
                </c:pt>
                <c:pt idx="16">
                  <c:v>2.5855158730158725</c:v>
                </c:pt>
              </c:numCache>
            </c:numRef>
          </c:val>
          <c:extLst xmlns:c16r2="http://schemas.microsoft.com/office/drawing/2015/06/chart">
            <c:ext xmlns:c16="http://schemas.microsoft.com/office/drawing/2014/chart" uri="{C3380CC4-5D6E-409C-BE32-E72D297353CC}">
              <c16:uniqueId val="{00000000-CF80-469E-B493-60FA32AFB184}"/>
            </c:ext>
          </c:extLst>
        </c:ser>
        <c:ser>
          <c:idx val="1"/>
          <c:order val="1"/>
          <c:tx>
            <c:strRef>
              <c:f>[AllPointsLAI_Graph.xlsx]Sheet1!$C$1</c:f>
              <c:strCache>
                <c:ptCount val="1"/>
                <c:pt idx="0">
                  <c:v>February</c:v>
                </c:pt>
              </c:strCache>
            </c:strRef>
          </c:tx>
          <c:spPr>
            <a:solidFill>
              <a:schemeClr val="accent2"/>
            </a:solidFill>
            <a:ln>
              <a:noFill/>
            </a:ln>
            <a:effectLst/>
          </c:spPr>
          <c:invertIfNegative val="0"/>
          <c:errBars>
            <c:errBarType val="both"/>
            <c:errValType val="cust"/>
            <c:noEndCap val="0"/>
            <c:plus>
              <c:numRef>
                <c:f>[AllPointsLAI_Graph.xlsx]Sheet1!$C$22:$C$38</c:f>
                <c:numCache>
                  <c:formatCode>General</c:formatCode>
                  <c:ptCount val="17"/>
                  <c:pt idx="0">
                    <c:v>1.9362067317144893</c:v>
                  </c:pt>
                  <c:pt idx="1">
                    <c:v>1.6522278361595004</c:v>
                  </c:pt>
                  <c:pt idx="2">
                    <c:v>1.7670978085928015</c:v>
                  </c:pt>
                  <c:pt idx="3">
                    <c:v>1.7550482219042087</c:v>
                  </c:pt>
                  <c:pt idx="4">
                    <c:v>1.7473311688686284</c:v>
                  </c:pt>
                  <c:pt idx="5">
                    <c:v>1.7383059393962368</c:v>
                  </c:pt>
                  <c:pt idx="6">
                    <c:v>1.7641666528438684</c:v>
                  </c:pt>
                  <c:pt idx="7">
                    <c:v>1.7170195740320953</c:v>
                  </c:pt>
                  <c:pt idx="8">
                    <c:v>1.5491380185020858</c:v>
                  </c:pt>
                  <c:pt idx="9">
                    <c:v>1.5549776419640791</c:v>
                  </c:pt>
                  <c:pt idx="10">
                    <c:v>1.7188172697362167</c:v>
                  </c:pt>
                  <c:pt idx="11">
                    <c:v>1.5564513317841115</c:v>
                  </c:pt>
                  <c:pt idx="12">
                    <c:v>1.7647123536745379</c:v>
                  </c:pt>
                  <c:pt idx="13">
                    <c:v>1.6821100691995561</c:v>
                  </c:pt>
                  <c:pt idx="14">
                    <c:v>1.6662222427687992</c:v>
                  </c:pt>
                  <c:pt idx="15">
                    <c:v>1.7343755738465916</c:v>
                  </c:pt>
                  <c:pt idx="16">
                    <c:v>1.5335013729585842</c:v>
                  </c:pt>
                </c:numCache>
              </c:numRef>
            </c:plus>
            <c:minus>
              <c:numRef>
                <c:f>[AllPointsLAI_Graph.xlsx]Sheet1!$C$22:$C$38</c:f>
                <c:numCache>
                  <c:formatCode>General</c:formatCode>
                  <c:ptCount val="17"/>
                  <c:pt idx="0">
                    <c:v>1.9362067317144893</c:v>
                  </c:pt>
                  <c:pt idx="1">
                    <c:v>1.6522278361595004</c:v>
                  </c:pt>
                  <c:pt idx="2">
                    <c:v>1.7670978085928015</c:v>
                  </c:pt>
                  <c:pt idx="3">
                    <c:v>1.7550482219042087</c:v>
                  </c:pt>
                  <c:pt idx="4">
                    <c:v>1.7473311688686284</c:v>
                  </c:pt>
                  <c:pt idx="5">
                    <c:v>1.7383059393962368</c:v>
                  </c:pt>
                  <c:pt idx="6">
                    <c:v>1.7641666528438684</c:v>
                  </c:pt>
                  <c:pt idx="7">
                    <c:v>1.7170195740320953</c:v>
                  </c:pt>
                  <c:pt idx="8">
                    <c:v>1.5491380185020858</c:v>
                  </c:pt>
                  <c:pt idx="9">
                    <c:v>1.5549776419640791</c:v>
                  </c:pt>
                  <c:pt idx="10">
                    <c:v>1.7188172697362167</c:v>
                  </c:pt>
                  <c:pt idx="11">
                    <c:v>1.5564513317841115</c:v>
                  </c:pt>
                  <c:pt idx="12">
                    <c:v>1.7647123536745379</c:v>
                  </c:pt>
                  <c:pt idx="13">
                    <c:v>1.6821100691995561</c:v>
                  </c:pt>
                  <c:pt idx="14">
                    <c:v>1.6662222427687992</c:v>
                  </c:pt>
                  <c:pt idx="15">
                    <c:v>1.7343755738465916</c:v>
                  </c:pt>
                  <c:pt idx="16">
                    <c:v>1.5335013729585842</c:v>
                  </c:pt>
                </c:numCache>
              </c:numRef>
            </c:minus>
            <c:spPr>
              <a:noFill/>
              <a:ln w="9525" cap="flat" cmpd="sng" algn="ctr">
                <a:solidFill>
                  <a:schemeClr val="tx1">
                    <a:lumMod val="65000"/>
                    <a:lumOff val="35000"/>
                  </a:schemeClr>
                </a:solidFill>
                <a:round/>
              </a:ln>
              <a:effectLst/>
            </c:spPr>
          </c:errBars>
          <c:cat>
            <c:numRef>
              <c:f>[AllPointsLAI_Graph.xlsx]Sheet1!$A$2:$A$18</c:f>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f>[AllPointsLAI_Graph.xlsx]Sheet1!$C$2:$C$18</c:f>
              <c:numCache>
                <c:formatCode>General</c:formatCode>
                <c:ptCount val="17"/>
                <c:pt idx="0">
                  <c:v>3.607936507936508</c:v>
                </c:pt>
                <c:pt idx="1">
                  <c:v>2.8589285714285713</c:v>
                </c:pt>
                <c:pt idx="2">
                  <c:v>3.486243386243387</c:v>
                </c:pt>
                <c:pt idx="3">
                  <c:v>3.0337301587301582</c:v>
                </c:pt>
                <c:pt idx="4">
                  <c:v>3.3972222222222221</c:v>
                </c:pt>
                <c:pt idx="5">
                  <c:v>3.2319444444444447</c:v>
                </c:pt>
                <c:pt idx="6">
                  <c:v>3.2130952380952391</c:v>
                </c:pt>
                <c:pt idx="7">
                  <c:v>3.021031746031746</c:v>
                </c:pt>
                <c:pt idx="8">
                  <c:v>2.9704365079365065</c:v>
                </c:pt>
                <c:pt idx="9">
                  <c:v>2.8194444444444438</c:v>
                </c:pt>
                <c:pt idx="10">
                  <c:v>2.8587301587301583</c:v>
                </c:pt>
                <c:pt idx="11">
                  <c:v>2.97718253968254</c:v>
                </c:pt>
                <c:pt idx="12">
                  <c:v>3.2388888888888889</c:v>
                </c:pt>
                <c:pt idx="13">
                  <c:v>3.1855158730158721</c:v>
                </c:pt>
                <c:pt idx="14">
                  <c:v>2.8589285714285717</c:v>
                </c:pt>
                <c:pt idx="15">
                  <c:v>3.3718253968253968</c:v>
                </c:pt>
                <c:pt idx="16">
                  <c:v>2.7616402116402115</c:v>
                </c:pt>
              </c:numCache>
            </c:numRef>
          </c:val>
          <c:extLst xmlns:c16r2="http://schemas.microsoft.com/office/drawing/2015/06/chart">
            <c:ext xmlns:c16="http://schemas.microsoft.com/office/drawing/2014/chart" uri="{C3380CC4-5D6E-409C-BE32-E72D297353CC}">
              <c16:uniqueId val="{00000001-CF80-469E-B493-60FA32AFB184}"/>
            </c:ext>
          </c:extLst>
        </c:ser>
        <c:ser>
          <c:idx val="2"/>
          <c:order val="2"/>
          <c:tx>
            <c:strRef>
              <c:f>[AllPointsLAI_Graph.xlsx]Sheet1!$D$1</c:f>
              <c:strCache>
                <c:ptCount val="1"/>
                <c:pt idx="0">
                  <c:v>March</c:v>
                </c:pt>
              </c:strCache>
            </c:strRef>
          </c:tx>
          <c:spPr>
            <a:solidFill>
              <a:schemeClr val="accent3"/>
            </a:solidFill>
            <a:ln>
              <a:noFill/>
            </a:ln>
            <a:effectLst/>
          </c:spPr>
          <c:invertIfNegative val="0"/>
          <c:errBars>
            <c:errBarType val="both"/>
            <c:errValType val="cust"/>
            <c:noEndCap val="0"/>
            <c:plus>
              <c:numRef>
                <c:f>[AllPointsLAI_Graph.xlsx]Sheet1!$D$22:$D$38</c:f>
                <c:numCache>
                  <c:formatCode>General</c:formatCode>
                  <c:ptCount val="17"/>
                  <c:pt idx="0">
                    <c:v>1.8192015029973589</c:v>
                  </c:pt>
                  <c:pt idx="1">
                    <c:v>2.0013129947471184</c:v>
                  </c:pt>
                  <c:pt idx="2">
                    <c:v>1.9035298695153937</c:v>
                  </c:pt>
                  <c:pt idx="3">
                    <c:v>2.136539219934849</c:v>
                  </c:pt>
                  <c:pt idx="4">
                    <c:v>1.8379678833014015</c:v>
                  </c:pt>
                  <c:pt idx="5">
                    <c:v>1.9453501122797336</c:v>
                  </c:pt>
                  <c:pt idx="6">
                    <c:v>2.1253475447231542</c:v>
                  </c:pt>
                  <c:pt idx="7">
                    <c:v>1.9745685292349386</c:v>
                  </c:pt>
                  <c:pt idx="8">
                    <c:v>1.8940902172568232</c:v>
                  </c:pt>
                  <c:pt idx="9">
                    <c:v>1.7436747446629626</c:v>
                  </c:pt>
                  <c:pt idx="10">
                    <c:v>1.6090251846059318</c:v>
                  </c:pt>
                  <c:pt idx="11">
                    <c:v>1.8971640865599382</c:v>
                  </c:pt>
                  <c:pt idx="12">
                    <c:v>1.8088322663923373</c:v>
                  </c:pt>
                  <c:pt idx="13">
                    <c:v>1.7785761361962193</c:v>
                  </c:pt>
                  <c:pt idx="14">
                    <c:v>1.7348575284395205</c:v>
                  </c:pt>
                  <c:pt idx="15">
                    <c:v>1.8694136403053652</c:v>
                  </c:pt>
                  <c:pt idx="16">
                    <c:v>1.5799946200771595</c:v>
                  </c:pt>
                </c:numCache>
              </c:numRef>
            </c:plus>
            <c:minus>
              <c:numRef>
                <c:f>[AllPointsLAI_Graph.xlsx]Sheet1!$D$22:$D$38</c:f>
                <c:numCache>
                  <c:formatCode>General</c:formatCode>
                  <c:ptCount val="17"/>
                  <c:pt idx="0">
                    <c:v>1.8192015029973589</c:v>
                  </c:pt>
                  <c:pt idx="1">
                    <c:v>2.0013129947471184</c:v>
                  </c:pt>
                  <c:pt idx="2">
                    <c:v>1.9035298695153937</c:v>
                  </c:pt>
                  <c:pt idx="3">
                    <c:v>2.136539219934849</c:v>
                  </c:pt>
                  <c:pt idx="4">
                    <c:v>1.8379678833014015</c:v>
                  </c:pt>
                  <c:pt idx="5">
                    <c:v>1.9453501122797336</c:v>
                  </c:pt>
                  <c:pt idx="6">
                    <c:v>2.1253475447231542</c:v>
                  </c:pt>
                  <c:pt idx="7">
                    <c:v>1.9745685292349386</c:v>
                  </c:pt>
                  <c:pt idx="8">
                    <c:v>1.8940902172568232</c:v>
                  </c:pt>
                  <c:pt idx="9">
                    <c:v>1.7436747446629626</c:v>
                  </c:pt>
                  <c:pt idx="10">
                    <c:v>1.6090251846059318</c:v>
                  </c:pt>
                  <c:pt idx="11">
                    <c:v>1.8971640865599382</c:v>
                  </c:pt>
                  <c:pt idx="12">
                    <c:v>1.8088322663923373</c:v>
                  </c:pt>
                  <c:pt idx="13">
                    <c:v>1.7785761361962193</c:v>
                  </c:pt>
                  <c:pt idx="14">
                    <c:v>1.7348575284395205</c:v>
                  </c:pt>
                  <c:pt idx="15">
                    <c:v>1.8694136403053652</c:v>
                  </c:pt>
                  <c:pt idx="16">
                    <c:v>1.5799946200771595</c:v>
                  </c:pt>
                </c:numCache>
              </c:numRef>
            </c:minus>
            <c:spPr>
              <a:noFill/>
              <a:ln w="9525" cap="flat" cmpd="sng" algn="ctr">
                <a:solidFill>
                  <a:schemeClr val="tx1">
                    <a:lumMod val="65000"/>
                    <a:lumOff val="35000"/>
                  </a:schemeClr>
                </a:solidFill>
                <a:round/>
              </a:ln>
              <a:effectLst/>
            </c:spPr>
          </c:errBars>
          <c:cat>
            <c:numRef>
              <c:f>[AllPointsLAI_Graph.xlsx]Sheet1!$A$2:$A$18</c:f>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f>[AllPointsLAI_Graph.xlsx]Sheet1!$D$2:$D$18</c:f>
              <c:numCache>
                <c:formatCode>General</c:formatCode>
                <c:ptCount val="17"/>
                <c:pt idx="0">
                  <c:v>3.1837301587301585</c:v>
                </c:pt>
                <c:pt idx="1">
                  <c:v>3.3990079365079358</c:v>
                </c:pt>
                <c:pt idx="2">
                  <c:v>3.3420634920634917</c:v>
                </c:pt>
                <c:pt idx="3">
                  <c:v>3.4557539682539673</c:v>
                </c:pt>
                <c:pt idx="4">
                  <c:v>2.9478174603174594</c:v>
                </c:pt>
                <c:pt idx="5">
                  <c:v>3.2785714285714276</c:v>
                </c:pt>
                <c:pt idx="6">
                  <c:v>3.6863095238095225</c:v>
                </c:pt>
                <c:pt idx="7">
                  <c:v>3.4482142857142852</c:v>
                </c:pt>
                <c:pt idx="8">
                  <c:v>3.2190476190476187</c:v>
                </c:pt>
                <c:pt idx="9">
                  <c:v>2.8855158730158728</c:v>
                </c:pt>
                <c:pt idx="10">
                  <c:v>2.3666666666666663</c:v>
                </c:pt>
                <c:pt idx="11">
                  <c:v>3.2621031746031734</c:v>
                </c:pt>
                <c:pt idx="12">
                  <c:v>2.9958333333333327</c:v>
                </c:pt>
                <c:pt idx="13">
                  <c:v>3.2565476190476197</c:v>
                </c:pt>
                <c:pt idx="14">
                  <c:v>3.3325396825396822</c:v>
                </c:pt>
                <c:pt idx="15">
                  <c:v>3.5263888888888881</c:v>
                </c:pt>
                <c:pt idx="16">
                  <c:v>2.8061507936507937</c:v>
                </c:pt>
              </c:numCache>
            </c:numRef>
          </c:val>
          <c:extLst xmlns:c16r2="http://schemas.microsoft.com/office/drawing/2015/06/chart">
            <c:ext xmlns:c16="http://schemas.microsoft.com/office/drawing/2014/chart" uri="{C3380CC4-5D6E-409C-BE32-E72D297353CC}">
              <c16:uniqueId val="{00000002-CF80-469E-B493-60FA32AFB184}"/>
            </c:ext>
          </c:extLst>
        </c:ser>
        <c:ser>
          <c:idx val="3"/>
          <c:order val="3"/>
          <c:tx>
            <c:strRef>
              <c:f>[AllPointsLAI_Graph.xlsx]Sheet1!$E$1</c:f>
              <c:strCache>
                <c:ptCount val="1"/>
                <c:pt idx="0">
                  <c:v>April</c:v>
                </c:pt>
              </c:strCache>
            </c:strRef>
          </c:tx>
          <c:spPr>
            <a:solidFill>
              <a:schemeClr val="accent4"/>
            </a:solidFill>
            <a:ln>
              <a:noFill/>
            </a:ln>
            <a:effectLst/>
          </c:spPr>
          <c:invertIfNegative val="0"/>
          <c:errBars>
            <c:errBarType val="both"/>
            <c:errValType val="cust"/>
            <c:noEndCap val="0"/>
            <c:plus>
              <c:numRef>
                <c:f>[AllPointsLAI_Graph.xlsx]Sheet1!$E$22:$E$38</c:f>
                <c:numCache>
                  <c:formatCode>General</c:formatCode>
                  <c:ptCount val="17"/>
                  <c:pt idx="0">
                    <c:v>1.5047158669210088</c:v>
                  </c:pt>
                  <c:pt idx="1">
                    <c:v>1.9774754244362811</c:v>
                  </c:pt>
                  <c:pt idx="2">
                    <c:v>1.8358066489477383</c:v>
                  </c:pt>
                  <c:pt idx="3">
                    <c:v>1.9583797718807077</c:v>
                  </c:pt>
                  <c:pt idx="4">
                    <c:v>2.0914187429153972</c:v>
                  </c:pt>
                  <c:pt idx="5">
                    <c:v>1.9272586954864968</c:v>
                  </c:pt>
                  <c:pt idx="6">
                    <c:v>1.7645639747390096</c:v>
                  </c:pt>
                  <c:pt idx="7">
                    <c:v>1.8730194186087843</c:v>
                  </c:pt>
                  <c:pt idx="8">
                    <c:v>1.8350849840786219</c:v>
                  </c:pt>
                  <c:pt idx="9">
                    <c:v>1.4981414783587061</c:v>
                  </c:pt>
                  <c:pt idx="10">
                    <c:v>1.2335491096143791</c:v>
                  </c:pt>
                  <c:pt idx="11">
                    <c:v>1.8569524245510813</c:v>
                  </c:pt>
                  <c:pt idx="12">
                    <c:v>1.9288099777605661</c:v>
                  </c:pt>
                  <c:pt idx="13">
                    <c:v>1.8242523216725191</c:v>
                  </c:pt>
                  <c:pt idx="14">
                    <c:v>1.9836332614390406</c:v>
                  </c:pt>
                  <c:pt idx="15">
                    <c:v>1.5466396337784214</c:v>
                  </c:pt>
                  <c:pt idx="16">
                    <c:v>1.6149226513501518</c:v>
                  </c:pt>
                </c:numCache>
              </c:numRef>
            </c:plus>
            <c:minus>
              <c:numRef>
                <c:f>[AllPointsLAI_Graph.xlsx]Sheet1!$E$22:$E$38</c:f>
                <c:numCache>
                  <c:formatCode>General</c:formatCode>
                  <c:ptCount val="17"/>
                  <c:pt idx="0">
                    <c:v>1.5047158669210088</c:v>
                  </c:pt>
                  <c:pt idx="1">
                    <c:v>1.9774754244362811</c:v>
                  </c:pt>
                  <c:pt idx="2">
                    <c:v>1.8358066489477383</c:v>
                  </c:pt>
                  <c:pt idx="3">
                    <c:v>1.9583797718807077</c:v>
                  </c:pt>
                  <c:pt idx="4">
                    <c:v>2.0914187429153972</c:v>
                  </c:pt>
                  <c:pt idx="5">
                    <c:v>1.9272586954864968</c:v>
                  </c:pt>
                  <c:pt idx="6">
                    <c:v>1.7645639747390096</c:v>
                  </c:pt>
                  <c:pt idx="7">
                    <c:v>1.8730194186087843</c:v>
                  </c:pt>
                  <c:pt idx="8">
                    <c:v>1.8350849840786219</c:v>
                  </c:pt>
                  <c:pt idx="9">
                    <c:v>1.4981414783587061</c:v>
                  </c:pt>
                  <c:pt idx="10">
                    <c:v>1.2335491096143791</c:v>
                  </c:pt>
                  <c:pt idx="11">
                    <c:v>1.8569524245510813</c:v>
                  </c:pt>
                  <c:pt idx="12">
                    <c:v>1.9288099777605661</c:v>
                  </c:pt>
                  <c:pt idx="13">
                    <c:v>1.8242523216725191</c:v>
                  </c:pt>
                  <c:pt idx="14">
                    <c:v>1.9836332614390406</c:v>
                  </c:pt>
                  <c:pt idx="15">
                    <c:v>1.5466396337784214</c:v>
                  </c:pt>
                  <c:pt idx="16">
                    <c:v>1.6149226513501518</c:v>
                  </c:pt>
                </c:numCache>
              </c:numRef>
            </c:minus>
            <c:spPr>
              <a:noFill/>
              <a:ln w="9525" cap="flat" cmpd="sng" algn="ctr">
                <a:solidFill>
                  <a:schemeClr val="tx1">
                    <a:lumMod val="65000"/>
                    <a:lumOff val="35000"/>
                  </a:schemeClr>
                </a:solidFill>
                <a:round/>
              </a:ln>
              <a:effectLst/>
            </c:spPr>
          </c:errBars>
          <c:cat>
            <c:numRef>
              <c:f>[AllPointsLAI_Graph.xlsx]Sheet1!$A$2:$A$18</c:f>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f>[AllPointsLAI_Graph.xlsx]Sheet1!$E$2:$E$18</c:f>
              <c:numCache>
                <c:formatCode>General</c:formatCode>
                <c:ptCount val="17"/>
                <c:pt idx="0">
                  <c:v>2.1569444444444441</c:v>
                </c:pt>
                <c:pt idx="1">
                  <c:v>3.3076719576719569</c:v>
                </c:pt>
                <c:pt idx="2">
                  <c:v>3.0119047619047623</c:v>
                </c:pt>
                <c:pt idx="3">
                  <c:v>3.242592592592592</c:v>
                </c:pt>
                <c:pt idx="4">
                  <c:v>3.1422619047619049</c:v>
                </c:pt>
                <c:pt idx="5">
                  <c:v>2.9592592592592601</c:v>
                </c:pt>
                <c:pt idx="6">
                  <c:v>2.7161375661375664</c:v>
                </c:pt>
                <c:pt idx="7">
                  <c:v>2.9574074074074073</c:v>
                </c:pt>
                <c:pt idx="8">
                  <c:v>2.8956349206349201</c:v>
                </c:pt>
                <c:pt idx="9">
                  <c:v>2.502116402116402</c:v>
                </c:pt>
                <c:pt idx="10">
                  <c:v>1.756613756613757</c:v>
                </c:pt>
                <c:pt idx="11">
                  <c:v>3.2410052910052904</c:v>
                </c:pt>
                <c:pt idx="12">
                  <c:v>3.0823412698412693</c:v>
                </c:pt>
                <c:pt idx="13">
                  <c:v>2.9203703703703696</c:v>
                </c:pt>
                <c:pt idx="14">
                  <c:v>3.5063492063492068</c:v>
                </c:pt>
                <c:pt idx="15">
                  <c:v>2.2780423280423281</c:v>
                </c:pt>
                <c:pt idx="16">
                  <c:v>2.5466269841269846</c:v>
                </c:pt>
              </c:numCache>
            </c:numRef>
          </c:val>
          <c:extLst xmlns:c16r2="http://schemas.microsoft.com/office/drawing/2015/06/chart">
            <c:ext xmlns:c16="http://schemas.microsoft.com/office/drawing/2014/chart" uri="{C3380CC4-5D6E-409C-BE32-E72D297353CC}">
              <c16:uniqueId val="{00000003-CF80-469E-B493-60FA32AFB184}"/>
            </c:ext>
          </c:extLst>
        </c:ser>
        <c:ser>
          <c:idx val="4"/>
          <c:order val="4"/>
          <c:tx>
            <c:strRef>
              <c:f>[AllPointsLAI_Graph.xlsx]Sheet1!$F$1</c:f>
              <c:strCache>
                <c:ptCount val="1"/>
                <c:pt idx="0">
                  <c:v>May</c:v>
                </c:pt>
              </c:strCache>
            </c:strRef>
          </c:tx>
          <c:spPr>
            <a:solidFill>
              <a:schemeClr val="accent5"/>
            </a:solidFill>
            <a:ln>
              <a:noFill/>
            </a:ln>
            <a:effectLst/>
          </c:spPr>
          <c:invertIfNegative val="0"/>
          <c:errBars>
            <c:errBarType val="both"/>
            <c:errValType val="cust"/>
            <c:noEndCap val="0"/>
            <c:plus>
              <c:numRef>
                <c:f>[AllPointsLAI_Graph.xlsx]Sheet1!$F$22:$F$38</c:f>
                <c:numCache>
                  <c:formatCode>General</c:formatCode>
                  <c:ptCount val="17"/>
                  <c:pt idx="0">
                    <c:v>1.8841789305722791</c:v>
                  </c:pt>
                  <c:pt idx="1">
                    <c:v>1.4687203930300692</c:v>
                  </c:pt>
                  <c:pt idx="2">
                    <c:v>1.3643538174852825</c:v>
                  </c:pt>
                  <c:pt idx="3">
                    <c:v>1.2044162677934875</c:v>
                  </c:pt>
                  <c:pt idx="4">
                    <c:v>1.7055640563935999</c:v>
                  </c:pt>
                  <c:pt idx="5">
                    <c:v>1.7731634699871792</c:v>
                  </c:pt>
                  <c:pt idx="6">
                    <c:v>1.2049225966344821</c:v>
                  </c:pt>
                  <c:pt idx="7">
                    <c:v>1.3890194220467114</c:v>
                  </c:pt>
                  <c:pt idx="8">
                    <c:v>1.6034401375738137</c:v>
                  </c:pt>
                  <c:pt idx="9">
                    <c:v>1.4722779019601799</c:v>
                  </c:pt>
                  <c:pt idx="10">
                    <c:v>1.170473878407249</c:v>
                  </c:pt>
                  <c:pt idx="11">
                    <c:v>1.5991113527725838</c:v>
                  </c:pt>
                  <c:pt idx="12">
                    <c:v>1.707625838291625</c:v>
                  </c:pt>
                  <c:pt idx="13">
                    <c:v>1.2752757637071364</c:v>
                  </c:pt>
                  <c:pt idx="14">
                    <c:v>1.8287517569968688</c:v>
                  </c:pt>
                  <c:pt idx="15">
                    <c:v>1.6580315350582457</c:v>
                  </c:pt>
                  <c:pt idx="16">
                    <c:v>1.3355681722485262</c:v>
                  </c:pt>
                </c:numCache>
              </c:numRef>
            </c:plus>
            <c:minus>
              <c:numRef>
                <c:f>[AllPointsLAI_Graph.xlsx]Sheet1!$F$22:$F$38</c:f>
                <c:numCache>
                  <c:formatCode>General</c:formatCode>
                  <c:ptCount val="17"/>
                  <c:pt idx="0">
                    <c:v>1.8841789305722791</c:v>
                  </c:pt>
                  <c:pt idx="1">
                    <c:v>1.4687203930300692</c:v>
                  </c:pt>
                  <c:pt idx="2">
                    <c:v>1.3643538174852825</c:v>
                  </c:pt>
                  <c:pt idx="3">
                    <c:v>1.2044162677934875</c:v>
                  </c:pt>
                  <c:pt idx="4">
                    <c:v>1.7055640563935999</c:v>
                  </c:pt>
                  <c:pt idx="5">
                    <c:v>1.7731634699871792</c:v>
                  </c:pt>
                  <c:pt idx="6">
                    <c:v>1.2049225966344821</c:v>
                  </c:pt>
                  <c:pt idx="7">
                    <c:v>1.3890194220467114</c:v>
                  </c:pt>
                  <c:pt idx="8">
                    <c:v>1.6034401375738137</c:v>
                  </c:pt>
                  <c:pt idx="9">
                    <c:v>1.4722779019601799</c:v>
                  </c:pt>
                  <c:pt idx="10">
                    <c:v>1.170473878407249</c:v>
                  </c:pt>
                  <c:pt idx="11">
                    <c:v>1.5991113527725838</c:v>
                  </c:pt>
                  <c:pt idx="12">
                    <c:v>1.707625838291625</c:v>
                  </c:pt>
                  <c:pt idx="13">
                    <c:v>1.2752757637071364</c:v>
                  </c:pt>
                  <c:pt idx="14">
                    <c:v>1.8287517569968688</c:v>
                  </c:pt>
                  <c:pt idx="15">
                    <c:v>1.6580315350582457</c:v>
                  </c:pt>
                  <c:pt idx="16">
                    <c:v>1.3355681722485262</c:v>
                  </c:pt>
                </c:numCache>
              </c:numRef>
            </c:minus>
            <c:spPr>
              <a:noFill/>
              <a:ln w="9525" cap="flat" cmpd="sng" algn="ctr">
                <a:solidFill>
                  <a:schemeClr val="tx1">
                    <a:lumMod val="65000"/>
                    <a:lumOff val="35000"/>
                  </a:schemeClr>
                </a:solidFill>
                <a:round/>
              </a:ln>
              <a:effectLst/>
            </c:spPr>
          </c:errBars>
          <c:cat>
            <c:numRef>
              <c:f>[AllPointsLAI_Graph.xlsx]Sheet1!$A$2:$A$18</c:f>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f>[AllPointsLAI_Graph.xlsx]Sheet1!$F$2:$F$18</c:f>
              <c:numCache>
                <c:formatCode>General</c:formatCode>
                <c:ptCount val="17"/>
                <c:pt idx="0">
                  <c:v>3.0166666666666675</c:v>
                </c:pt>
                <c:pt idx="1">
                  <c:v>2.0632936507936503</c:v>
                </c:pt>
                <c:pt idx="2">
                  <c:v>1.8799603174603168</c:v>
                </c:pt>
                <c:pt idx="3">
                  <c:v>1.5603174603174597</c:v>
                </c:pt>
                <c:pt idx="4">
                  <c:v>2.1589947089947086</c:v>
                </c:pt>
                <c:pt idx="5">
                  <c:v>2.6855158730158726</c:v>
                </c:pt>
                <c:pt idx="6">
                  <c:v>1.7212301587301586</c:v>
                </c:pt>
                <c:pt idx="7">
                  <c:v>1.9672619047619049</c:v>
                </c:pt>
                <c:pt idx="8">
                  <c:v>2.1425925925925919</c:v>
                </c:pt>
                <c:pt idx="9">
                  <c:v>2.139880952380953</c:v>
                </c:pt>
                <c:pt idx="10">
                  <c:v>1.4783730158730157</c:v>
                </c:pt>
                <c:pt idx="11">
                  <c:v>2.2775793650793652</c:v>
                </c:pt>
                <c:pt idx="12">
                  <c:v>2.1936507936507934</c:v>
                </c:pt>
                <c:pt idx="13">
                  <c:v>1.4908730158730157</c:v>
                </c:pt>
                <c:pt idx="14">
                  <c:v>2.8942460317460319</c:v>
                </c:pt>
                <c:pt idx="15">
                  <c:v>2.6634920634920634</c:v>
                </c:pt>
                <c:pt idx="16">
                  <c:v>1.5251322751322753</c:v>
                </c:pt>
              </c:numCache>
            </c:numRef>
          </c:val>
          <c:extLst xmlns:c16r2="http://schemas.microsoft.com/office/drawing/2015/06/chart">
            <c:ext xmlns:c16="http://schemas.microsoft.com/office/drawing/2014/chart" uri="{C3380CC4-5D6E-409C-BE32-E72D297353CC}">
              <c16:uniqueId val="{00000004-CF80-469E-B493-60FA32AFB184}"/>
            </c:ext>
          </c:extLst>
        </c:ser>
        <c:ser>
          <c:idx val="9"/>
          <c:order val="9"/>
          <c:tx>
            <c:strRef>
              <c:f>[AllPointsLAI_Graph.xlsx]Sheet1!$K$1</c:f>
              <c:strCache>
                <c:ptCount val="1"/>
                <c:pt idx="0">
                  <c:v>October</c:v>
                </c:pt>
              </c:strCache>
            </c:strRef>
          </c:tx>
          <c:spPr>
            <a:solidFill>
              <a:schemeClr val="accent4">
                <a:lumMod val="60000"/>
              </a:schemeClr>
            </a:solidFill>
            <a:ln>
              <a:noFill/>
            </a:ln>
            <a:effectLst/>
          </c:spPr>
          <c:invertIfNegative val="0"/>
          <c:errBars>
            <c:errBarType val="both"/>
            <c:errValType val="cust"/>
            <c:noEndCap val="0"/>
            <c:plus>
              <c:numRef>
                <c:f>[AllPointsLAI_Graph.xlsx]Sheet1!$K$22:$K$38</c:f>
                <c:numCache>
                  <c:formatCode>General</c:formatCode>
                  <c:ptCount val="17"/>
                  <c:pt idx="0">
                    <c:v>1.8461854608455284</c:v>
                  </c:pt>
                  <c:pt idx="1">
                    <c:v>2.0133516423777311</c:v>
                  </c:pt>
                  <c:pt idx="2">
                    <c:v>1.8602783686652222</c:v>
                  </c:pt>
                  <c:pt idx="3">
                    <c:v>2.0146266454154902</c:v>
                  </c:pt>
                  <c:pt idx="4">
                    <c:v>1.8536618481476905</c:v>
                  </c:pt>
                  <c:pt idx="5">
                    <c:v>1.225775496919369</c:v>
                  </c:pt>
                  <c:pt idx="6">
                    <c:v>1.8151692385639926</c:v>
                  </c:pt>
                  <c:pt idx="7">
                    <c:v>1.7988238780175163</c:v>
                  </c:pt>
                  <c:pt idx="8">
                    <c:v>1.8274195253077377</c:v>
                  </c:pt>
                  <c:pt idx="9">
                    <c:v>1.7409428074352882</c:v>
                  </c:pt>
                  <c:pt idx="10">
                    <c:v>2.025568926702602</c:v>
                  </c:pt>
                  <c:pt idx="11">
                    <c:v>2.1319745566090758</c:v>
                  </c:pt>
                  <c:pt idx="12">
                    <c:v>1.7449880194190523</c:v>
                  </c:pt>
                  <c:pt idx="13">
                    <c:v>1.6062332541032192</c:v>
                  </c:pt>
                  <c:pt idx="14">
                    <c:v>1.8529496388784354</c:v>
                  </c:pt>
                  <c:pt idx="15">
                    <c:v>1.7053203486596844</c:v>
                  </c:pt>
                  <c:pt idx="16">
                    <c:v>1.726720631285787</c:v>
                  </c:pt>
                </c:numCache>
              </c:numRef>
            </c:plus>
            <c:minus>
              <c:numRef>
                <c:f>[AllPointsLAI_Graph.xlsx]Sheet1!$K$22:$K$38</c:f>
                <c:numCache>
                  <c:formatCode>General</c:formatCode>
                  <c:ptCount val="17"/>
                  <c:pt idx="0">
                    <c:v>1.8461854608455284</c:v>
                  </c:pt>
                  <c:pt idx="1">
                    <c:v>2.0133516423777311</c:v>
                  </c:pt>
                  <c:pt idx="2">
                    <c:v>1.8602783686652222</c:v>
                  </c:pt>
                  <c:pt idx="3">
                    <c:v>2.0146266454154902</c:v>
                  </c:pt>
                  <c:pt idx="4">
                    <c:v>1.8536618481476905</c:v>
                  </c:pt>
                  <c:pt idx="5">
                    <c:v>1.225775496919369</c:v>
                  </c:pt>
                  <c:pt idx="6">
                    <c:v>1.8151692385639926</c:v>
                  </c:pt>
                  <c:pt idx="7">
                    <c:v>1.7988238780175163</c:v>
                  </c:pt>
                  <c:pt idx="8">
                    <c:v>1.8274195253077377</c:v>
                  </c:pt>
                  <c:pt idx="9">
                    <c:v>1.7409428074352882</c:v>
                  </c:pt>
                  <c:pt idx="10">
                    <c:v>2.025568926702602</c:v>
                  </c:pt>
                  <c:pt idx="11">
                    <c:v>2.1319745566090758</c:v>
                  </c:pt>
                  <c:pt idx="12">
                    <c:v>1.7449880194190523</c:v>
                  </c:pt>
                  <c:pt idx="13">
                    <c:v>1.6062332541032192</c:v>
                  </c:pt>
                  <c:pt idx="14">
                    <c:v>1.8529496388784354</c:v>
                  </c:pt>
                  <c:pt idx="15">
                    <c:v>1.7053203486596844</c:v>
                  </c:pt>
                  <c:pt idx="16">
                    <c:v>1.726720631285787</c:v>
                  </c:pt>
                </c:numCache>
              </c:numRef>
            </c:minus>
            <c:spPr>
              <a:noFill/>
              <a:ln w="9525" cap="flat" cmpd="sng" algn="ctr">
                <a:solidFill>
                  <a:schemeClr val="tx1">
                    <a:lumMod val="65000"/>
                    <a:lumOff val="35000"/>
                  </a:schemeClr>
                </a:solidFill>
                <a:round/>
              </a:ln>
              <a:effectLst/>
            </c:spPr>
          </c:errBars>
          <c:cat>
            <c:numRef>
              <c:f>[AllPointsLAI_Graph.xlsx]Sheet1!$A$2:$A$18</c:f>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f>[AllPointsLAI_Graph.xlsx]Sheet1!$K$2:$K$18</c:f>
              <c:numCache>
                <c:formatCode>General</c:formatCode>
                <c:ptCount val="17"/>
                <c:pt idx="0">
                  <c:v>3.8984126984126988</c:v>
                </c:pt>
                <c:pt idx="1">
                  <c:v>4.0880952380952396</c:v>
                </c:pt>
                <c:pt idx="2">
                  <c:v>3.7989417989418004</c:v>
                </c:pt>
                <c:pt idx="3">
                  <c:v>3.9666666666666663</c:v>
                </c:pt>
                <c:pt idx="4">
                  <c:v>4.1107142857142867</c:v>
                </c:pt>
                <c:pt idx="5">
                  <c:v>1.6087301587301586</c:v>
                </c:pt>
                <c:pt idx="6">
                  <c:v>4.416137566137567</c:v>
                </c:pt>
                <c:pt idx="7">
                  <c:v>4.5322751322751325</c:v>
                </c:pt>
                <c:pt idx="8">
                  <c:v>3.9946428571428578</c:v>
                </c:pt>
                <c:pt idx="9">
                  <c:v>4.6391534391534401</c:v>
                </c:pt>
                <c:pt idx="10">
                  <c:v>3.653439153439153</c:v>
                </c:pt>
                <c:pt idx="11">
                  <c:v>3.7756613756613753</c:v>
                </c:pt>
                <c:pt idx="12">
                  <c:v>3.6918650793650798</c:v>
                </c:pt>
                <c:pt idx="13">
                  <c:v>2.568253968253968</c:v>
                </c:pt>
                <c:pt idx="14">
                  <c:v>3.8888888888888897</c:v>
                </c:pt>
                <c:pt idx="15">
                  <c:v>4.260582010582012</c:v>
                </c:pt>
                <c:pt idx="16">
                  <c:v>4.0835317460317455</c:v>
                </c:pt>
              </c:numCache>
            </c:numRef>
          </c:val>
          <c:extLst xmlns:c16r2="http://schemas.microsoft.com/office/drawing/2015/06/chart">
            <c:ext xmlns:c16="http://schemas.microsoft.com/office/drawing/2014/chart" uri="{C3380CC4-5D6E-409C-BE32-E72D297353CC}">
              <c16:uniqueId val="{00000005-CF80-469E-B493-60FA32AFB184}"/>
            </c:ext>
          </c:extLst>
        </c:ser>
        <c:ser>
          <c:idx val="10"/>
          <c:order val="10"/>
          <c:tx>
            <c:strRef>
              <c:f>[AllPointsLAI_Graph.xlsx]Sheet1!$L$1</c:f>
              <c:strCache>
                <c:ptCount val="1"/>
                <c:pt idx="0">
                  <c:v>November</c:v>
                </c:pt>
              </c:strCache>
            </c:strRef>
          </c:tx>
          <c:spPr>
            <a:solidFill>
              <a:schemeClr val="accent5">
                <a:lumMod val="60000"/>
              </a:schemeClr>
            </a:solidFill>
            <a:ln>
              <a:noFill/>
            </a:ln>
            <a:effectLst/>
          </c:spPr>
          <c:invertIfNegative val="0"/>
          <c:errBars>
            <c:errBarType val="both"/>
            <c:errValType val="cust"/>
            <c:noEndCap val="0"/>
            <c:plus>
              <c:numRef>
                <c:f>[AllPointsLAI_Graph.xlsx]Sheet1!$L$22:$L$38</c:f>
                <c:numCache>
                  <c:formatCode>General</c:formatCode>
                  <c:ptCount val="17"/>
                  <c:pt idx="0">
                    <c:v>1.6407076964955476</c:v>
                  </c:pt>
                  <c:pt idx="1">
                    <c:v>1.7907473928796196</c:v>
                  </c:pt>
                  <c:pt idx="2">
                    <c:v>1.7242370427291749</c:v>
                  </c:pt>
                  <c:pt idx="3">
                    <c:v>1.8249896761033533</c:v>
                  </c:pt>
                  <c:pt idx="4">
                    <c:v>1.816260794891023</c:v>
                  </c:pt>
                  <c:pt idx="5">
                    <c:v>1.7990760352383734</c:v>
                  </c:pt>
                  <c:pt idx="6">
                    <c:v>1.8414375457582095</c:v>
                  </c:pt>
                  <c:pt idx="7">
                    <c:v>1.8555706479754315</c:v>
                  </c:pt>
                  <c:pt idx="8">
                    <c:v>1.8182730606586726</c:v>
                  </c:pt>
                  <c:pt idx="9">
                    <c:v>1.8332140589185595</c:v>
                  </c:pt>
                  <c:pt idx="10">
                    <c:v>1.8009813950375007</c:v>
                  </c:pt>
                  <c:pt idx="11">
                    <c:v>1.8302188632432264</c:v>
                  </c:pt>
                  <c:pt idx="12">
                    <c:v>1.7311855683302078</c:v>
                  </c:pt>
                  <c:pt idx="13">
                    <c:v>1.7657959889114569</c:v>
                  </c:pt>
                  <c:pt idx="14">
                    <c:v>1.643164801057776</c:v>
                  </c:pt>
                  <c:pt idx="15">
                    <c:v>1.616351211844365</c:v>
                  </c:pt>
                  <c:pt idx="16">
                    <c:v>1.6933723197108725</c:v>
                  </c:pt>
                </c:numCache>
              </c:numRef>
            </c:plus>
            <c:minus>
              <c:numRef>
                <c:f>[AllPointsLAI_Graph.xlsx]Sheet1!$L$22:$L$38</c:f>
                <c:numCache>
                  <c:formatCode>General</c:formatCode>
                  <c:ptCount val="17"/>
                  <c:pt idx="0">
                    <c:v>1.6407076964955476</c:v>
                  </c:pt>
                  <c:pt idx="1">
                    <c:v>1.7907473928796196</c:v>
                  </c:pt>
                  <c:pt idx="2">
                    <c:v>1.7242370427291749</c:v>
                  </c:pt>
                  <c:pt idx="3">
                    <c:v>1.8249896761033533</c:v>
                  </c:pt>
                  <c:pt idx="4">
                    <c:v>1.816260794891023</c:v>
                  </c:pt>
                  <c:pt idx="5">
                    <c:v>1.7990760352383734</c:v>
                  </c:pt>
                  <c:pt idx="6">
                    <c:v>1.8414375457582095</c:v>
                  </c:pt>
                  <c:pt idx="7">
                    <c:v>1.8555706479754315</c:v>
                  </c:pt>
                  <c:pt idx="8">
                    <c:v>1.8182730606586726</c:v>
                  </c:pt>
                  <c:pt idx="9">
                    <c:v>1.8332140589185595</c:v>
                  </c:pt>
                  <c:pt idx="10">
                    <c:v>1.8009813950375007</c:v>
                  </c:pt>
                  <c:pt idx="11">
                    <c:v>1.8302188632432264</c:v>
                  </c:pt>
                  <c:pt idx="12">
                    <c:v>1.7311855683302078</c:v>
                  </c:pt>
                  <c:pt idx="13">
                    <c:v>1.7657959889114569</c:v>
                  </c:pt>
                  <c:pt idx="14">
                    <c:v>1.643164801057776</c:v>
                  </c:pt>
                  <c:pt idx="15">
                    <c:v>1.616351211844365</c:v>
                  </c:pt>
                  <c:pt idx="16">
                    <c:v>1.6933723197108725</c:v>
                  </c:pt>
                </c:numCache>
              </c:numRef>
            </c:minus>
            <c:spPr>
              <a:noFill/>
              <a:ln w="9525" cap="flat" cmpd="sng" algn="ctr">
                <a:solidFill>
                  <a:schemeClr val="tx1">
                    <a:lumMod val="65000"/>
                    <a:lumOff val="35000"/>
                  </a:schemeClr>
                </a:solidFill>
                <a:round/>
              </a:ln>
              <a:effectLst/>
            </c:spPr>
          </c:errBars>
          <c:cat>
            <c:numRef>
              <c:f>[AllPointsLAI_Graph.xlsx]Sheet1!$A$2:$A$18</c:f>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f>[AllPointsLAI_Graph.xlsx]Sheet1!$L$2:$L$18</c:f>
              <c:numCache>
                <c:formatCode>General</c:formatCode>
                <c:ptCount val="17"/>
                <c:pt idx="0">
                  <c:v>3.4632275132275132</c:v>
                </c:pt>
                <c:pt idx="1">
                  <c:v>3.5896825396825394</c:v>
                </c:pt>
                <c:pt idx="2">
                  <c:v>3.7996031746031753</c:v>
                </c:pt>
                <c:pt idx="3">
                  <c:v>4.054960317460317</c:v>
                </c:pt>
                <c:pt idx="4">
                  <c:v>3.6460317460317468</c:v>
                </c:pt>
                <c:pt idx="5">
                  <c:v>4.0511904761904756</c:v>
                </c:pt>
                <c:pt idx="6">
                  <c:v>3.742261904761905</c:v>
                </c:pt>
                <c:pt idx="7">
                  <c:v>3.3462301587301595</c:v>
                </c:pt>
                <c:pt idx="8">
                  <c:v>3.7809523809523804</c:v>
                </c:pt>
                <c:pt idx="9">
                  <c:v>3.9474206349206349</c:v>
                </c:pt>
                <c:pt idx="10">
                  <c:v>3.6472222222222217</c:v>
                </c:pt>
                <c:pt idx="11">
                  <c:v>4.0152777777777775</c:v>
                </c:pt>
                <c:pt idx="12">
                  <c:v>3.7134920634920641</c:v>
                </c:pt>
                <c:pt idx="13">
                  <c:v>3.8678571428571433</c:v>
                </c:pt>
                <c:pt idx="14">
                  <c:v>3.681746031746032</c:v>
                </c:pt>
                <c:pt idx="15">
                  <c:v>3.5095238095238095</c:v>
                </c:pt>
                <c:pt idx="16">
                  <c:v>3.3968253968253963</c:v>
                </c:pt>
              </c:numCache>
            </c:numRef>
          </c:val>
          <c:extLst xmlns:c16r2="http://schemas.microsoft.com/office/drawing/2015/06/chart">
            <c:ext xmlns:c16="http://schemas.microsoft.com/office/drawing/2014/chart" uri="{C3380CC4-5D6E-409C-BE32-E72D297353CC}">
              <c16:uniqueId val="{00000006-CF80-469E-B493-60FA32AFB184}"/>
            </c:ext>
          </c:extLst>
        </c:ser>
        <c:ser>
          <c:idx val="11"/>
          <c:order val="11"/>
          <c:tx>
            <c:strRef>
              <c:f>[AllPointsLAI_Graph.xlsx]Sheet1!$M$1</c:f>
              <c:strCache>
                <c:ptCount val="1"/>
                <c:pt idx="0">
                  <c:v>December</c:v>
                </c:pt>
              </c:strCache>
            </c:strRef>
          </c:tx>
          <c:spPr>
            <a:solidFill>
              <a:schemeClr val="accent6">
                <a:lumMod val="60000"/>
              </a:schemeClr>
            </a:solidFill>
            <a:ln>
              <a:noFill/>
            </a:ln>
            <a:effectLst/>
          </c:spPr>
          <c:invertIfNegative val="0"/>
          <c:errBars>
            <c:errBarType val="both"/>
            <c:errValType val="cust"/>
            <c:noEndCap val="0"/>
            <c:plus>
              <c:numRef>
                <c:f>[AllPointsLAI_Graph.xlsx]Sheet1!$M$22:$M$38</c:f>
                <c:numCache>
                  <c:formatCode>General</c:formatCode>
                  <c:ptCount val="17"/>
                  <c:pt idx="0">
                    <c:v>1.6333639573931438</c:v>
                  </c:pt>
                  <c:pt idx="1">
                    <c:v>1.8114393884471527</c:v>
                  </c:pt>
                  <c:pt idx="2">
                    <c:v>1.8002110359998638</c:v>
                  </c:pt>
                  <c:pt idx="3">
                    <c:v>1.7317393601175195</c:v>
                  </c:pt>
                  <c:pt idx="4">
                    <c:v>1.6265258029768574</c:v>
                  </c:pt>
                  <c:pt idx="5">
                    <c:v>1.7961437703645515</c:v>
                  </c:pt>
                  <c:pt idx="6">
                    <c:v>1.6950304068581894</c:v>
                  </c:pt>
                  <c:pt idx="7">
                    <c:v>1.7363371940184895</c:v>
                  </c:pt>
                  <c:pt idx="8">
                    <c:v>1.6213972009278381</c:v>
                  </c:pt>
                  <c:pt idx="9">
                    <c:v>1.7970321933454132</c:v>
                  </c:pt>
                  <c:pt idx="10">
                    <c:v>1.7076022361230123</c:v>
                  </c:pt>
                  <c:pt idx="11">
                    <c:v>1.666578435133365</c:v>
                  </c:pt>
                  <c:pt idx="12">
                    <c:v>1.8382860822469986</c:v>
                  </c:pt>
                  <c:pt idx="13">
                    <c:v>1.6236000374661792</c:v>
                  </c:pt>
                  <c:pt idx="14">
                    <c:v>1.6210718200617635</c:v>
                  </c:pt>
                  <c:pt idx="15">
                    <c:v>1.5417978468041897</c:v>
                  </c:pt>
                  <c:pt idx="16">
                    <c:v>1.5908651278173076</c:v>
                  </c:pt>
                </c:numCache>
              </c:numRef>
            </c:plus>
            <c:minus>
              <c:numRef>
                <c:f>[AllPointsLAI_Graph.xlsx]Sheet1!$M$22:$M$38</c:f>
                <c:numCache>
                  <c:formatCode>General</c:formatCode>
                  <c:ptCount val="17"/>
                  <c:pt idx="0">
                    <c:v>1.6333639573931438</c:v>
                  </c:pt>
                  <c:pt idx="1">
                    <c:v>1.8114393884471527</c:v>
                  </c:pt>
                  <c:pt idx="2">
                    <c:v>1.8002110359998638</c:v>
                  </c:pt>
                  <c:pt idx="3">
                    <c:v>1.7317393601175195</c:v>
                  </c:pt>
                  <c:pt idx="4">
                    <c:v>1.6265258029768574</c:v>
                  </c:pt>
                  <c:pt idx="5">
                    <c:v>1.7961437703645515</c:v>
                  </c:pt>
                  <c:pt idx="6">
                    <c:v>1.6950304068581894</c:v>
                  </c:pt>
                  <c:pt idx="7">
                    <c:v>1.7363371940184895</c:v>
                  </c:pt>
                  <c:pt idx="8">
                    <c:v>1.6213972009278381</c:v>
                  </c:pt>
                  <c:pt idx="9">
                    <c:v>1.7970321933454132</c:v>
                  </c:pt>
                  <c:pt idx="10">
                    <c:v>1.7076022361230123</c:v>
                  </c:pt>
                  <c:pt idx="11">
                    <c:v>1.666578435133365</c:v>
                  </c:pt>
                  <c:pt idx="12">
                    <c:v>1.8382860822469986</c:v>
                  </c:pt>
                  <c:pt idx="13">
                    <c:v>1.6236000374661792</c:v>
                  </c:pt>
                  <c:pt idx="14">
                    <c:v>1.6210718200617635</c:v>
                  </c:pt>
                  <c:pt idx="15">
                    <c:v>1.5417978468041897</c:v>
                  </c:pt>
                  <c:pt idx="16">
                    <c:v>1.5908651278173076</c:v>
                  </c:pt>
                </c:numCache>
              </c:numRef>
            </c:minus>
            <c:spPr>
              <a:noFill/>
              <a:ln w="9525" cap="flat" cmpd="sng" algn="ctr">
                <a:solidFill>
                  <a:schemeClr val="tx1">
                    <a:lumMod val="65000"/>
                    <a:lumOff val="35000"/>
                  </a:schemeClr>
                </a:solidFill>
                <a:round/>
              </a:ln>
              <a:effectLst/>
            </c:spPr>
          </c:errBars>
          <c:cat>
            <c:numRef>
              <c:f>[AllPointsLAI_Graph.xlsx]Sheet1!$A$2:$A$18</c:f>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f>[AllPointsLAI_Graph.xlsx]Sheet1!$M$2:$M$18</c:f>
              <c:numCache>
                <c:formatCode>General</c:formatCode>
                <c:ptCount val="17"/>
                <c:pt idx="0">
                  <c:v>3.3390873015873019</c:v>
                </c:pt>
                <c:pt idx="1">
                  <c:v>3.5724206349206353</c:v>
                </c:pt>
                <c:pt idx="2">
                  <c:v>3.7311507936507939</c:v>
                </c:pt>
                <c:pt idx="3">
                  <c:v>3.0345238095238103</c:v>
                </c:pt>
                <c:pt idx="4">
                  <c:v>3.083333333333333</c:v>
                </c:pt>
                <c:pt idx="5">
                  <c:v>3.5900793650793652</c:v>
                </c:pt>
                <c:pt idx="6">
                  <c:v>3.3704365079365095</c:v>
                </c:pt>
                <c:pt idx="7">
                  <c:v>3.4386904761904762</c:v>
                </c:pt>
                <c:pt idx="8">
                  <c:v>3.1075396825396817</c:v>
                </c:pt>
                <c:pt idx="9">
                  <c:v>3.5192460317460319</c:v>
                </c:pt>
                <c:pt idx="10">
                  <c:v>3.4232142857142858</c:v>
                </c:pt>
                <c:pt idx="11">
                  <c:v>3.1640211640211633</c:v>
                </c:pt>
                <c:pt idx="12">
                  <c:v>3.6138888888888889</c:v>
                </c:pt>
                <c:pt idx="13">
                  <c:v>3.2972222222222216</c:v>
                </c:pt>
                <c:pt idx="14">
                  <c:v>3.1593253968253965</c:v>
                </c:pt>
                <c:pt idx="15">
                  <c:v>3.0083333333333329</c:v>
                </c:pt>
                <c:pt idx="16">
                  <c:v>3.1984126984126982</c:v>
                </c:pt>
              </c:numCache>
            </c:numRef>
          </c:val>
          <c:extLst xmlns:c16r2="http://schemas.microsoft.com/office/drawing/2015/06/chart">
            <c:ext xmlns:c16="http://schemas.microsoft.com/office/drawing/2014/chart" uri="{C3380CC4-5D6E-409C-BE32-E72D297353CC}">
              <c16:uniqueId val="{00000007-CF80-469E-B493-60FA32AFB184}"/>
            </c:ext>
          </c:extLst>
        </c:ser>
        <c:dLbls>
          <c:showLegendKey val="0"/>
          <c:showVal val="0"/>
          <c:showCatName val="0"/>
          <c:showSerName val="0"/>
          <c:showPercent val="0"/>
          <c:showBubbleSize val="0"/>
        </c:dLbls>
        <c:gapWidth val="219"/>
        <c:overlap val="-27"/>
        <c:axId val="465035224"/>
        <c:axId val="465028168"/>
        <c:extLst xmlns:c16r2="http://schemas.microsoft.com/office/drawing/2015/06/chart">
          <c:ext xmlns:c15="http://schemas.microsoft.com/office/drawing/2012/chart" uri="{02D57815-91ED-43cb-92C2-25804820EDAC}">
            <c15:filteredBarSeries>
              <c15:ser>
                <c:idx val="5"/>
                <c:order val="5"/>
                <c:tx>
                  <c:strRef>
                    <c:extLst xmlns:c16r2="http://schemas.microsoft.com/office/drawing/2015/06/chart">
                      <c:ext uri="{02D57815-91ED-43cb-92C2-25804820EDAC}">
                        <c15:formulaRef>
                          <c15:sqref>[AllPointsLAI_Graph.xlsx]Sheet1!$G$1</c15:sqref>
                        </c15:formulaRef>
                      </c:ext>
                    </c:extLst>
                    <c:strCache>
                      <c:ptCount val="1"/>
                      <c:pt idx="0">
                        <c:v>June</c:v>
                      </c:pt>
                    </c:strCache>
                  </c:strRef>
                </c:tx>
                <c:spPr>
                  <a:solidFill>
                    <a:schemeClr val="accent6"/>
                  </a:solidFill>
                  <a:ln>
                    <a:noFill/>
                  </a:ln>
                  <a:effectLst/>
                </c:spPr>
                <c:invertIfNegative val="0"/>
                <c:cat>
                  <c:numRef>
                    <c:extLst xmlns:c16r2="http://schemas.microsoft.com/office/drawing/2015/06/chart">
                      <c:ext uri="{02D57815-91ED-43cb-92C2-25804820EDAC}">
                        <c15:formulaRef>
                          <c15:sqref>[AllPointsLAI_Graph.xlsx]Sheet1!$A$2:$A$18</c15:sqref>
                        </c15:formulaRef>
                      </c:ext>
                    </c:extLst>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extLst xmlns:c16r2="http://schemas.microsoft.com/office/drawing/2015/06/chart">
                      <c:ext uri="{02D57815-91ED-43cb-92C2-25804820EDAC}">
                        <c15:formulaRef>
                          <c15:sqref>[AllPointsLAI_Graph.xlsx]Sheet1!$G$2:$G$18</c15:sqref>
                        </c15:formulaRef>
                      </c:ext>
                    </c:extLst>
                    <c:numCache>
                      <c:formatCode>General</c:formatCode>
                      <c:ptCount val="17"/>
                      <c:pt idx="0">
                        <c:v>2.2988095238095245</c:v>
                      </c:pt>
                      <c:pt idx="1">
                        <c:v>0.82698412698412693</c:v>
                      </c:pt>
                      <c:pt idx="2">
                        <c:v>1.2408730158730159</c:v>
                      </c:pt>
                      <c:pt idx="3">
                        <c:v>0.80376984126984141</c:v>
                      </c:pt>
                      <c:pt idx="4">
                        <c:v>2.0623015873015866</c:v>
                      </c:pt>
                      <c:pt idx="5">
                        <c:v>0.85714285714285665</c:v>
                      </c:pt>
                      <c:pt idx="6">
                        <c:v>1.7900793650793649</c:v>
                      </c:pt>
                      <c:pt idx="7">
                        <c:v>1.894047619047619</c:v>
                      </c:pt>
                      <c:pt idx="8">
                        <c:v>0.84265873015873005</c:v>
                      </c:pt>
                      <c:pt idx="9">
                        <c:v>1.6079365079365078</c:v>
                      </c:pt>
                      <c:pt idx="10">
                        <c:v>2.3134920634920637</c:v>
                      </c:pt>
                      <c:pt idx="11">
                        <c:v>2.1130952380952381</c:v>
                      </c:pt>
                      <c:pt idx="12">
                        <c:v>0.64682539682539675</c:v>
                      </c:pt>
                      <c:pt idx="13">
                        <c:v>2.2690476190476199</c:v>
                      </c:pt>
                      <c:pt idx="14">
                        <c:v>1.4105158730158724</c:v>
                      </c:pt>
                      <c:pt idx="15">
                        <c:v>1.915674603174603</c:v>
                      </c:pt>
                      <c:pt idx="16">
                        <c:v>2.3531746031746033</c:v>
                      </c:pt>
                    </c:numCache>
                  </c:numRef>
                </c:val>
                <c:extLst xmlns:c16r2="http://schemas.microsoft.com/office/drawing/2015/06/chart">
                  <c:ext xmlns:c16="http://schemas.microsoft.com/office/drawing/2014/chart" uri="{C3380CC4-5D6E-409C-BE32-E72D297353CC}">
                    <c16:uniqueId val="{00000009-CF80-469E-B493-60FA32AFB184}"/>
                  </c:ext>
                </c:extLst>
              </c15:ser>
            </c15:filteredBarSeries>
            <c15:filteredBarSeries>
              <c15:ser>
                <c:idx val="6"/>
                <c:order val="6"/>
                <c:tx>
                  <c:strRef>
                    <c:extLst xmlns:c16r2="http://schemas.microsoft.com/office/drawing/2015/06/chart" xmlns:c15="http://schemas.microsoft.com/office/drawing/2012/chart">
                      <c:ext xmlns:c15="http://schemas.microsoft.com/office/drawing/2012/chart" uri="{02D57815-91ED-43cb-92C2-25804820EDAC}">
                        <c15:formulaRef>
                          <c15:sqref>[AllPointsLAI_Graph.xlsx]Sheet1!$H$1</c15:sqref>
                        </c15:formulaRef>
                      </c:ext>
                    </c:extLst>
                    <c:strCache>
                      <c:ptCount val="1"/>
                      <c:pt idx="0">
                        <c:v>July</c:v>
                      </c:pt>
                    </c:strCache>
                  </c:strRef>
                </c:tx>
                <c:spPr>
                  <a:solidFill>
                    <a:schemeClr val="accent1">
                      <a:lumMod val="60000"/>
                    </a:schemeClr>
                  </a:solidFill>
                  <a:ln>
                    <a:noFill/>
                  </a:ln>
                  <a:effectLst/>
                </c:spPr>
                <c:invertIfNegative val="0"/>
                <c:cat>
                  <c:numRef>
                    <c:extLst xmlns:c16r2="http://schemas.microsoft.com/office/drawing/2015/06/chart" xmlns:c15="http://schemas.microsoft.com/office/drawing/2012/chart">
                      <c:ext xmlns:c15="http://schemas.microsoft.com/office/drawing/2012/chart" uri="{02D57815-91ED-43cb-92C2-25804820EDAC}">
                        <c15:formulaRef>
                          <c15:sqref>[AllPointsLAI_Graph.xlsx]Sheet1!$A$2:$A$18</c15:sqref>
                        </c15:formulaRef>
                      </c:ext>
                    </c:extLst>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extLst xmlns:c16r2="http://schemas.microsoft.com/office/drawing/2015/06/chart" xmlns:c15="http://schemas.microsoft.com/office/drawing/2012/chart">
                      <c:ext xmlns:c15="http://schemas.microsoft.com/office/drawing/2012/chart" uri="{02D57815-91ED-43cb-92C2-25804820EDAC}">
                        <c15:formulaRef>
                          <c15:sqref>[AllPointsLAI_Graph.xlsx]Sheet1!$H$2:$H$18</c15:sqref>
                        </c15:formulaRef>
                      </c:ext>
                    </c:extLst>
                    <c:numCache>
                      <c:formatCode>General</c:formatCode>
                      <c:ptCount val="17"/>
                      <c:pt idx="0">
                        <c:v>1.7325396825396826</c:v>
                      </c:pt>
                      <c:pt idx="1">
                        <c:v>1.0926587301587301</c:v>
                      </c:pt>
                      <c:pt idx="2">
                        <c:v>1.7591269841269841</c:v>
                      </c:pt>
                      <c:pt idx="3">
                        <c:v>1.4932539682539681</c:v>
                      </c:pt>
                      <c:pt idx="4">
                        <c:v>1.5900793650793652</c:v>
                      </c:pt>
                      <c:pt idx="5">
                        <c:v>1.4672619047619049</c:v>
                      </c:pt>
                      <c:pt idx="6">
                        <c:v>1.3581349206349205</c:v>
                      </c:pt>
                      <c:pt idx="7">
                        <c:v>2.1688492063492064</c:v>
                      </c:pt>
                      <c:pt idx="8">
                        <c:v>0.74656084656084676</c:v>
                      </c:pt>
                      <c:pt idx="9">
                        <c:v>1.7227513227513231</c:v>
                      </c:pt>
                      <c:pt idx="10">
                        <c:v>2.3126984126984125</c:v>
                      </c:pt>
                      <c:pt idx="11">
                        <c:v>2.3462301587301595</c:v>
                      </c:pt>
                      <c:pt idx="12">
                        <c:v>0.89682539682539675</c:v>
                      </c:pt>
                      <c:pt idx="13">
                        <c:v>2.6492063492063491</c:v>
                      </c:pt>
                      <c:pt idx="14">
                        <c:v>1.0061507936507939</c:v>
                      </c:pt>
                      <c:pt idx="15">
                        <c:v>1.7055555555555557</c:v>
                      </c:pt>
                      <c:pt idx="16">
                        <c:v>0.94960317460317456</c:v>
                      </c:pt>
                    </c:numCache>
                  </c:numRef>
                </c:val>
                <c:extLst xmlns:c16r2="http://schemas.microsoft.com/office/drawing/2015/06/chart" xmlns:c15="http://schemas.microsoft.com/office/drawing/2012/chart">
                  <c:ext xmlns:c16="http://schemas.microsoft.com/office/drawing/2014/chart" uri="{C3380CC4-5D6E-409C-BE32-E72D297353CC}">
                    <c16:uniqueId val="{0000000A-CF80-469E-B493-60FA32AFB184}"/>
                  </c:ext>
                </c:extLst>
              </c15:ser>
            </c15:filteredBarSeries>
            <c15:filteredBarSeries>
              <c15:ser>
                <c:idx val="7"/>
                <c:order val="7"/>
                <c:tx>
                  <c:strRef>
                    <c:extLst xmlns:c16r2="http://schemas.microsoft.com/office/drawing/2015/06/chart" xmlns:c15="http://schemas.microsoft.com/office/drawing/2012/chart">
                      <c:ext xmlns:c15="http://schemas.microsoft.com/office/drawing/2012/chart" uri="{02D57815-91ED-43cb-92C2-25804820EDAC}">
                        <c15:formulaRef>
                          <c15:sqref>[AllPointsLAI_Graph.xlsx]Sheet1!$I$1</c15:sqref>
                        </c15:formulaRef>
                      </c:ext>
                    </c:extLst>
                    <c:strCache>
                      <c:ptCount val="1"/>
                      <c:pt idx="0">
                        <c:v>August</c:v>
                      </c:pt>
                    </c:strCache>
                  </c:strRef>
                </c:tx>
                <c:spPr>
                  <a:solidFill>
                    <a:schemeClr val="accent2">
                      <a:lumMod val="60000"/>
                    </a:schemeClr>
                  </a:solidFill>
                  <a:ln>
                    <a:noFill/>
                  </a:ln>
                  <a:effectLst/>
                </c:spPr>
                <c:invertIfNegative val="0"/>
                <c:cat>
                  <c:numRef>
                    <c:extLst xmlns:c16r2="http://schemas.microsoft.com/office/drawing/2015/06/chart" xmlns:c15="http://schemas.microsoft.com/office/drawing/2012/chart">
                      <c:ext xmlns:c15="http://schemas.microsoft.com/office/drawing/2012/chart" uri="{02D57815-91ED-43cb-92C2-25804820EDAC}">
                        <c15:formulaRef>
                          <c15:sqref>[AllPointsLAI_Graph.xlsx]Sheet1!$A$2:$A$18</c15:sqref>
                        </c15:formulaRef>
                      </c:ext>
                    </c:extLst>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extLst xmlns:c16r2="http://schemas.microsoft.com/office/drawing/2015/06/chart" xmlns:c15="http://schemas.microsoft.com/office/drawing/2012/chart">
                      <c:ext xmlns:c15="http://schemas.microsoft.com/office/drawing/2012/chart" uri="{02D57815-91ED-43cb-92C2-25804820EDAC}">
                        <c15:formulaRef>
                          <c15:sqref>[AllPointsLAI_Graph.xlsx]Sheet1!$I$2:$I$18</c15:sqref>
                        </c15:formulaRef>
                      </c:ext>
                    </c:extLst>
                    <c:numCache>
                      <c:formatCode>General</c:formatCode>
                      <c:ptCount val="17"/>
                      <c:pt idx="0">
                        <c:v>2.0457671957671959</c:v>
                      </c:pt>
                      <c:pt idx="1">
                        <c:v>1.4248015873015878</c:v>
                      </c:pt>
                      <c:pt idx="2">
                        <c:v>2.3103174603174601</c:v>
                      </c:pt>
                      <c:pt idx="3">
                        <c:v>2.0669312169312168</c:v>
                      </c:pt>
                      <c:pt idx="4">
                        <c:v>1.9974206349206349</c:v>
                      </c:pt>
                      <c:pt idx="5">
                        <c:v>1.5644841269841268</c:v>
                      </c:pt>
                      <c:pt idx="6">
                        <c:v>2.7428571428571424</c:v>
                      </c:pt>
                      <c:pt idx="7">
                        <c:v>1.4811507936507933</c:v>
                      </c:pt>
                      <c:pt idx="8">
                        <c:v>1.7496031746031746</c:v>
                      </c:pt>
                      <c:pt idx="9">
                        <c:v>1.6170634920634923</c:v>
                      </c:pt>
                      <c:pt idx="10">
                        <c:v>2.4882936507936506</c:v>
                      </c:pt>
                      <c:pt idx="11">
                        <c:v>0.71031746031746046</c:v>
                      </c:pt>
                      <c:pt idx="12">
                        <c:v>1.6109126984126987</c:v>
                      </c:pt>
                      <c:pt idx="13">
                        <c:v>2.0146825396825396</c:v>
                      </c:pt>
                      <c:pt idx="14">
                        <c:v>2.3317460317460332</c:v>
                      </c:pt>
                      <c:pt idx="15">
                        <c:v>2.943253968253968</c:v>
                      </c:pt>
                      <c:pt idx="16">
                        <c:v>2.0474206349206345</c:v>
                      </c:pt>
                    </c:numCache>
                  </c:numRef>
                </c:val>
                <c:extLst xmlns:c16r2="http://schemas.microsoft.com/office/drawing/2015/06/chart" xmlns:c15="http://schemas.microsoft.com/office/drawing/2012/chart">
                  <c:ext xmlns:c16="http://schemas.microsoft.com/office/drawing/2014/chart" uri="{C3380CC4-5D6E-409C-BE32-E72D297353CC}">
                    <c16:uniqueId val="{0000000B-CF80-469E-B493-60FA32AFB184}"/>
                  </c:ext>
                </c:extLst>
              </c15:ser>
            </c15:filteredBarSeries>
            <c15:filteredBarSeries>
              <c15:ser>
                <c:idx val="8"/>
                <c:order val="8"/>
                <c:tx>
                  <c:strRef>
                    <c:extLst xmlns:c16r2="http://schemas.microsoft.com/office/drawing/2015/06/chart" xmlns:c15="http://schemas.microsoft.com/office/drawing/2012/chart">
                      <c:ext xmlns:c15="http://schemas.microsoft.com/office/drawing/2012/chart" uri="{02D57815-91ED-43cb-92C2-25804820EDAC}">
                        <c15:formulaRef>
                          <c15:sqref>[AllPointsLAI_Graph.xlsx]Sheet1!$J$1</c15:sqref>
                        </c15:formulaRef>
                      </c:ext>
                    </c:extLst>
                    <c:strCache>
                      <c:ptCount val="1"/>
                      <c:pt idx="0">
                        <c:v>September</c:v>
                      </c:pt>
                    </c:strCache>
                  </c:strRef>
                </c:tx>
                <c:spPr>
                  <a:solidFill>
                    <a:schemeClr val="accent3">
                      <a:lumMod val="60000"/>
                    </a:schemeClr>
                  </a:solidFill>
                  <a:ln>
                    <a:noFill/>
                  </a:ln>
                  <a:effectLst/>
                </c:spPr>
                <c:invertIfNegative val="0"/>
                <c:cat>
                  <c:numRef>
                    <c:extLst xmlns:c16r2="http://schemas.microsoft.com/office/drawing/2015/06/chart" xmlns:c15="http://schemas.microsoft.com/office/drawing/2012/chart">
                      <c:ext xmlns:c15="http://schemas.microsoft.com/office/drawing/2012/chart" uri="{02D57815-91ED-43cb-92C2-25804820EDAC}">
                        <c15:formulaRef>
                          <c15:sqref>[AllPointsLAI_Graph.xlsx]Sheet1!$A$2:$A$18</c15:sqref>
                        </c15:formulaRef>
                      </c:ext>
                    </c:extLst>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extLst xmlns:c16r2="http://schemas.microsoft.com/office/drawing/2015/06/chart" xmlns:c15="http://schemas.microsoft.com/office/drawing/2012/chart">
                      <c:ext xmlns:c15="http://schemas.microsoft.com/office/drawing/2012/chart" uri="{02D57815-91ED-43cb-92C2-25804820EDAC}">
                        <c15:formulaRef>
                          <c15:sqref>[AllPointsLAI_Graph.xlsx]Sheet1!$J$2:$J$18</c15:sqref>
                        </c15:formulaRef>
                      </c:ext>
                    </c:extLst>
                    <c:numCache>
                      <c:formatCode>General</c:formatCode>
                      <c:ptCount val="17"/>
                      <c:pt idx="0">
                        <c:v>3.434126984126983</c:v>
                      </c:pt>
                      <c:pt idx="1">
                        <c:v>3.9359126984127002</c:v>
                      </c:pt>
                      <c:pt idx="2">
                        <c:v>3.0744047619047628</c:v>
                      </c:pt>
                      <c:pt idx="3">
                        <c:v>2.8402777777777781</c:v>
                      </c:pt>
                      <c:pt idx="4">
                        <c:v>3.1950396825396821</c:v>
                      </c:pt>
                      <c:pt idx="5">
                        <c:v>3.039484126984128</c:v>
                      </c:pt>
                      <c:pt idx="6">
                        <c:v>3.7025793650793646</c:v>
                      </c:pt>
                      <c:pt idx="7">
                        <c:v>1.8174603174603177</c:v>
                      </c:pt>
                      <c:pt idx="8">
                        <c:v>2.4694444444444454</c:v>
                      </c:pt>
                      <c:pt idx="9">
                        <c:v>3.6791666666666667</c:v>
                      </c:pt>
                      <c:pt idx="10">
                        <c:v>2.935515873015873</c:v>
                      </c:pt>
                      <c:pt idx="11">
                        <c:v>2.7982142857142867</c:v>
                      </c:pt>
                      <c:pt idx="12">
                        <c:v>3.0180555555555566</c:v>
                      </c:pt>
                      <c:pt idx="13">
                        <c:v>2.5246031746031745</c:v>
                      </c:pt>
                      <c:pt idx="14">
                        <c:v>4.0660714285714299</c:v>
                      </c:pt>
                      <c:pt idx="15">
                        <c:v>3.5291666666666663</c:v>
                      </c:pt>
                      <c:pt idx="16">
                        <c:v>3.2257936507936504</c:v>
                      </c:pt>
                    </c:numCache>
                  </c:numRef>
                </c:val>
                <c:extLst xmlns:c16r2="http://schemas.microsoft.com/office/drawing/2015/06/chart" xmlns:c15="http://schemas.microsoft.com/office/drawing/2012/chart">
                  <c:ext xmlns:c16="http://schemas.microsoft.com/office/drawing/2014/chart" uri="{C3380CC4-5D6E-409C-BE32-E72D297353CC}">
                    <c16:uniqueId val="{0000000C-CF80-469E-B493-60FA32AFB184}"/>
                  </c:ext>
                </c:extLst>
              </c15:ser>
            </c15:filteredBarSeries>
          </c:ext>
        </c:extLst>
      </c:barChart>
      <c:lineChart>
        <c:grouping val="standard"/>
        <c:varyColors val="0"/>
        <c:ser>
          <c:idx val="12"/>
          <c:order val="12"/>
          <c:tx>
            <c:strRef>
              <c:f>[AllPointsLAI_Graph.xlsx]Sheet1!$N$1</c:f>
              <c:strCache>
                <c:ptCount val="1"/>
                <c:pt idx="0">
                  <c:v>avg</c:v>
                </c:pt>
              </c:strCache>
            </c:strRef>
          </c:tx>
          <c:spPr>
            <a:ln w="28575" cap="rnd">
              <a:solidFill>
                <a:schemeClr val="accent1">
                  <a:lumMod val="80000"/>
                  <a:lumOff val="20000"/>
                </a:schemeClr>
              </a:solidFill>
              <a:round/>
            </a:ln>
            <a:effectLst/>
          </c:spPr>
          <c:marker>
            <c:symbol val="none"/>
          </c:marker>
          <c:cat>
            <c:numRef>
              <c:f>[AllPointsLAI_Graph.xlsx]Sheet1!$A$2:$A$18</c:f>
              <c:numCache>
                <c:formatCode>General</c:formatCode>
                <c:ptCount val="17"/>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f>[AllPointsLAI_Graph.xlsx]Sheet1!$N$2:$N$18</c:f>
              <c:numCache>
                <c:formatCode>General</c:formatCode>
                <c:ptCount val="17"/>
                <c:pt idx="0">
                  <c:v>2.9252044252044254</c:v>
                </c:pt>
                <c:pt idx="1">
                  <c:v>2.7740520282186947</c:v>
                </c:pt>
                <c:pt idx="2">
                  <c:v>2.8995094797178127</c:v>
                </c:pt>
                <c:pt idx="3">
                  <c:v>2.7576884920634921</c:v>
                </c:pt>
                <c:pt idx="4">
                  <c:v>2.9052799823633157</c:v>
                </c:pt>
                <c:pt idx="5">
                  <c:v>2.6104111552028217</c:v>
                </c:pt>
                <c:pt idx="6">
                  <c:v>2.989643959435627</c:v>
                </c:pt>
                <c:pt idx="7">
                  <c:v>2.7541997354497352</c:v>
                </c:pt>
                <c:pt idx="8">
                  <c:v>2.6023037918871248</c:v>
                </c:pt>
                <c:pt idx="9">
                  <c:v>2.8240685626102295</c:v>
                </c:pt>
                <c:pt idx="10">
                  <c:v>2.6904045414462079</c:v>
                </c:pt>
                <c:pt idx="11">
                  <c:v>2.8384038800705471</c:v>
                </c:pt>
                <c:pt idx="12">
                  <c:v>2.6511574074074074</c:v>
                </c:pt>
                <c:pt idx="13">
                  <c:v>2.7478615520282186</c:v>
                </c:pt>
                <c:pt idx="14">
                  <c:v>2.9390873015873016</c:v>
                </c:pt>
                <c:pt idx="15">
                  <c:v>3.0002755731922401</c:v>
                </c:pt>
                <c:pt idx="16">
                  <c:v>2.6233190035273366</c:v>
                </c:pt>
              </c:numCache>
            </c:numRef>
          </c:val>
          <c:smooth val="0"/>
          <c:extLst xmlns:c16r2="http://schemas.microsoft.com/office/drawing/2015/06/chart">
            <c:ext xmlns:c16="http://schemas.microsoft.com/office/drawing/2014/chart" uri="{C3380CC4-5D6E-409C-BE32-E72D297353CC}">
              <c16:uniqueId val="{00000008-CF80-469E-B493-60FA32AFB184}"/>
            </c:ext>
          </c:extLst>
        </c:ser>
        <c:dLbls>
          <c:showLegendKey val="0"/>
          <c:showVal val="0"/>
          <c:showCatName val="0"/>
          <c:showSerName val="0"/>
          <c:showPercent val="0"/>
          <c:showBubbleSize val="0"/>
        </c:dLbls>
        <c:marker val="1"/>
        <c:smooth val="0"/>
        <c:axId val="465035224"/>
        <c:axId val="465028168"/>
      </c:lineChart>
      <c:catAx>
        <c:axId val="465035224"/>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465028168"/>
        <c:crosses val="autoZero"/>
        <c:auto val="1"/>
        <c:lblAlgn val="ctr"/>
        <c:lblOffset val="100"/>
        <c:noMultiLvlLbl val="0"/>
      </c:catAx>
      <c:valAx>
        <c:axId val="465028168"/>
        <c:scaling>
          <c:orientation val="minMax"/>
        </c:scaling>
        <c:delete val="0"/>
        <c:axPos val="l"/>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465035224"/>
        <c:crosses val="autoZero"/>
        <c:crossBetween val="between"/>
      </c:valAx>
      <c:spPr>
        <a:noFill/>
        <a:ln>
          <a:noFill/>
        </a:ln>
        <a:effectLst/>
      </c:spPr>
    </c:plotArea>
    <c:plotVisOnly val="1"/>
    <c:dispBlanksAs val="gap"/>
    <c:showDLblsOverMax val="0"/>
  </c:chart>
  <c:spPr>
    <a:noFill/>
    <a:ln>
      <a:noFill/>
    </a:ln>
    <a:effectLst/>
  </c:spPr>
  <c:txPr>
    <a:bodyPr/>
    <a:lstStyle/>
    <a:p>
      <a:pPr>
        <a:defRPr sz="1200" b="1" i="0" baseline="0"/>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[All_Pixel_Points_ET.xlsx]Sheet4!$B$1</c:f>
              <c:strCache>
                <c:ptCount val="1"/>
                <c:pt idx="0">
                  <c:v>Jan</c:v>
                </c:pt>
              </c:strCache>
            </c:strRef>
          </c:tx>
          <c:spPr>
            <a:solidFill>
              <a:schemeClr val="accent1"/>
            </a:solidFill>
            <a:ln>
              <a:noFill/>
            </a:ln>
            <a:effectLst/>
          </c:spPr>
          <c:invertIfNegative val="0"/>
          <c:errBars>
            <c:errBarType val="both"/>
            <c:errValType val="cust"/>
            <c:noEndCap val="0"/>
            <c:plus>
              <c:numRef>
                <c:f>[All_Pixel_Points_ET.xlsx]Sheet4!$B$25:$B$39</c:f>
                <c:numCache>
                  <c:formatCode>General</c:formatCode>
                  <c:ptCount val="15"/>
                  <c:pt idx="0">
                    <c:v>27.10794117333754</c:v>
                  </c:pt>
                  <c:pt idx="1">
                    <c:v>28.796250925810341</c:v>
                  </c:pt>
                  <c:pt idx="2">
                    <c:v>23.774269851601279</c:v>
                  </c:pt>
                  <c:pt idx="3">
                    <c:v>26.753762434705092</c:v>
                  </c:pt>
                  <c:pt idx="4">
                    <c:v>25.202278401227897</c:v>
                  </c:pt>
                  <c:pt idx="5">
                    <c:v>26.814804871306084</c:v>
                  </c:pt>
                  <c:pt idx="6">
                    <c:v>27.919236330972772</c:v>
                  </c:pt>
                  <c:pt idx="7">
                    <c:v>26.927453543237235</c:v>
                  </c:pt>
                  <c:pt idx="8">
                    <c:v>25.70523711746991</c:v>
                  </c:pt>
                  <c:pt idx="9">
                    <c:v>26.884358250570621</c:v>
                  </c:pt>
                  <c:pt idx="10">
                    <c:v>28.263601756634188</c:v>
                  </c:pt>
                  <c:pt idx="11">
                    <c:v>23.878801261203211</c:v>
                  </c:pt>
                  <c:pt idx="12">
                    <c:v>21.966453471502337</c:v>
                  </c:pt>
                  <c:pt idx="13">
                    <c:v>25.694993015573289</c:v>
                  </c:pt>
                  <c:pt idx="14">
                    <c:v>25.915264528831131</c:v>
                  </c:pt>
                </c:numCache>
              </c:numRef>
            </c:plus>
            <c:minus>
              <c:numRef>
                <c:f>[All_Pixel_Points_ET.xlsx]Sheet4!$B$25:$B$39</c:f>
                <c:numCache>
                  <c:formatCode>General</c:formatCode>
                  <c:ptCount val="15"/>
                  <c:pt idx="0">
                    <c:v>27.10794117333754</c:v>
                  </c:pt>
                  <c:pt idx="1">
                    <c:v>28.796250925810341</c:v>
                  </c:pt>
                  <c:pt idx="2">
                    <c:v>23.774269851601279</c:v>
                  </c:pt>
                  <c:pt idx="3">
                    <c:v>26.753762434705092</c:v>
                  </c:pt>
                  <c:pt idx="4">
                    <c:v>25.202278401227897</c:v>
                  </c:pt>
                  <c:pt idx="5">
                    <c:v>26.814804871306084</c:v>
                  </c:pt>
                  <c:pt idx="6">
                    <c:v>27.919236330972772</c:v>
                  </c:pt>
                  <c:pt idx="7">
                    <c:v>26.927453543237235</c:v>
                  </c:pt>
                  <c:pt idx="8">
                    <c:v>25.70523711746991</c:v>
                  </c:pt>
                  <c:pt idx="9">
                    <c:v>26.884358250570621</c:v>
                  </c:pt>
                  <c:pt idx="10">
                    <c:v>28.263601756634188</c:v>
                  </c:pt>
                  <c:pt idx="11">
                    <c:v>23.878801261203211</c:v>
                  </c:pt>
                  <c:pt idx="12">
                    <c:v>21.966453471502337</c:v>
                  </c:pt>
                  <c:pt idx="13">
                    <c:v>25.694993015573289</c:v>
                  </c:pt>
                  <c:pt idx="14">
                    <c:v>25.915264528831131</c:v>
                  </c:pt>
                </c:numCache>
              </c:numRef>
            </c:minus>
            <c:spPr>
              <a:noFill/>
              <a:ln w="9525" cap="flat" cmpd="sng" algn="ctr">
                <a:solidFill>
                  <a:schemeClr val="tx1">
                    <a:lumMod val="65000"/>
                    <a:lumOff val="35000"/>
                  </a:schemeClr>
                </a:solidFill>
                <a:round/>
              </a:ln>
              <a:effectLst/>
            </c:spPr>
          </c:errBars>
          <c:cat>
            <c:numRef>
              <c:f>[All_Pixel_Points_ET.xlsx]Sheet4!$A$2:$A$16</c:f>
              <c:numCache>
                <c:formatCode>General</c:formatCode>
                <c:ptCount val="15"/>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numCache>
            </c:numRef>
          </c:cat>
          <c:val>
            <c:numRef>
              <c:f>[All_Pixel_Points_ET.xlsx]Sheet4!$B$2:$B$16</c:f>
              <c:numCache>
                <c:formatCode>General</c:formatCode>
                <c:ptCount val="15"/>
                <c:pt idx="0">
                  <c:v>85.7553846153846</c:v>
                </c:pt>
                <c:pt idx="1">
                  <c:v>81.851538461538453</c:v>
                </c:pt>
                <c:pt idx="2">
                  <c:v>87.659999999999926</c:v>
                </c:pt>
                <c:pt idx="3">
                  <c:v>85.776923076923097</c:v>
                </c:pt>
                <c:pt idx="4">
                  <c:v>88.240769230769246</c:v>
                </c:pt>
                <c:pt idx="5">
                  <c:v>83.993846153846192</c:v>
                </c:pt>
                <c:pt idx="6">
                  <c:v>82.851538461538468</c:v>
                </c:pt>
                <c:pt idx="7">
                  <c:v>82.512307692307672</c:v>
                </c:pt>
                <c:pt idx="8">
                  <c:v>84.503076923076918</c:v>
                </c:pt>
                <c:pt idx="9">
                  <c:v>84.671538461538447</c:v>
                </c:pt>
                <c:pt idx="10">
                  <c:v>76.816923076923032</c:v>
                </c:pt>
                <c:pt idx="11">
                  <c:v>79.092307692307671</c:v>
                </c:pt>
                <c:pt idx="12">
                  <c:v>81.213846153846177</c:v>
                </c:pt>
                <c:pt idx="13">
                  <c:v>75.279230769230807</c:v>
                </c:pt>
                <c:pt idx="14">
                  <c:v>74.991538461538411</c:v>
                </c:pt>
              </c:numCache>
            </c:numRef>
          </c:val>
          <c:extLst xmlns:c16r2="http://schemas.microsoft.com/office/drawing/2015/06/chart">
            <c:ext xmlns:c16="http://schemas.microsoft.com/office/drawing/2014/chart" uri="{C3380CC4-5D6E-409C-BE32-E72D297353CC}">
              <c16:uniqueId val="{00000000-9638-4B1A-A0ED-C0B399479EA1}"/>
            </c:ext>
          </c:extLst>
        </c:ser>
        <c:ser>
          <c:idx val="1"/>
          <c:order val="1"/>
          <c:tx>
            <c:strRef>
              <c:f>[All_Pixel_Points_ET.xlsx]Sheet4!$C$1</c:f>
              <c:strCache>
                <c:ptCount val="1"/>
                <c:pt idx="0">
                  <c:v>Feb</c:v>
                </c:pt>
              </c:strCache>
            </c:strRef>
          </c:tx>
          <c:spPr>
            <a:solidFill>
              <a:schemeClr val="accent2"/>
            </a:solidFill>
            <a:ln>
              <a:noFill/>
            </a:ln>
            <a:effectLst/>
          </c:spPr>
          <c:invertIfNegative val="0"/>
          <c:errBars>
            <c:errBarType val="both"/>
            <c:errValType val="cust"/>
            <c:noEndCap val="0"/>
            <c:plus>
              <c:numRef>
                <c:f>[All_Pixel_Points_ET.xlsx]Sheet4!$C$25:$C$39</c:f>
                <c:numCache>
                  <c:formatCode>General</c:formatCode>
                  <c:ptCount val="15"/>
                  <c:pt idx="0">
                    <c:v>27.105653275198019</c:v>
                  </c:pt>
                  <c:pt idx="1">
                    <c:v>31.067506508311926</c:v>
                  </c:pt>
                  <c:pt idx="2">
                    <c:v>28.408749649514185</c:v>
                  </c:pt>
                  <c:pt idx="3">
                    <c:v>27.159812598645921</c:v>
                  </c:pt>
                  <c:pt idx="4">
                    <c:v>28.360948021695862</c:v>
                  </c:pt>
                  <c:pt idx="5">
                    <c:v>30.854425501815943</c:v>
                  </c:pt>
                  <c:pt idx="6">
                    <c:v>30.012850358518325</c:v>
                  </c:pt>
                  <c:pt idx="7">
                    <c:v>27.199543177702999</c:v>
                  </c:pt>
                  <c:pt idx="8">
                    <c:v>27.788236444132448</c:v>
                  </c:pt>
                  <c:pt idx="9">
                    <c:v>27.075454275226669</c:v>
                  </c:pt>
                  <c:pt idx="10">
                    <c:v>30.41202093404485</c:v>
                  </c:pt>
                  <c:pt idx="11">
                    <c:v>28.457704903873712</c:v>
                  </c:pt>
                  <c:pt idx="12">
                    <c:v>28.792463743069078</c:v>
                  </c:pt>
                  <c:pt idx="13">
                    <c:v>27.430122735301396</c:v>
                  </c:pt>
                  <c:pt idx="14">
                    <c:v>27.273106367777824</c:v>
                  </c:pt>
                </c:numCache>
              </c:numRef>
            </c:plus>
            <c:minus>
              <c:numRef>
                <c:f>[All_Pixel_Points_ET.xlsx]Sheet4!$C$25:$C$39</c:f>
                <c:numCache>
                  <c:formatCode>General</c:formatCode>
                  <c:ptCount val="15"/>
                  <c:pt idx="0">
                    <c:v>27.105653275198019</c:v>
                  </c:pt>
                  <c:pt idx="1">
                    <c:v>31.067506508311926</c:v>
                  </c:pt>
                  <c:pt idx="2">
                    <c:v>28.408749649514185</c:v>
                  </c:pt>
                  <c:pt idx="3">
                    <c:v>27.159812598645921</c:v>
                  </c:pt>
                  <c:pt idx="4">
                    <c:v>28.360948021695862</c:v>
                  </c:pt>
                  <c:pt idx="5">
                    <c:v>30.854425501815943</c:v>
                  </c:pt>
                  <c:pt idx="6">
                    <c:v>30.012850358518325</c:v>
                  </c:pt>
                  <c:pt idx="7">
                    <c:v>27.199543177702999</c:v>
                  </c:pt>
                  <c:pt idx="8">
                    <c:v>27.788236444132448</c:v>
                  </c:pt>
                  <c:pt idx="9">
                    <c:v>27.075454275226669</c:v>
                  </c:pt>
                  <c:pt idx="10">
                    <c:v>30.41202093404485</c:v>
                  </c:pt>
                  <c:pt idx="11">
                    <c:v>28.457704903873712</c:v>
                  </c:pt>
                  <c:pt idx="12">
                    <c:v>28.792463743069078</c:v>
                  </c:pt>
                  <c:pt idx="13">
                    <c:v>27.430122735301396</c:v>
                  </c:pt>
                  <c:pt idx="14">
                    <c:v>27.273106367777824</c:v>
                  </c:pt>
                </c:numCache>
              </c:numRef>
            </c:minus>
            <c:spPr>
              <a:noFill/>
              <a:ln w="9525" cap="flat" cmpd="sng" algn="ctr">
                <a:solidFill>
                  <a:schemeClr val="tx1">
                    <a:lumMod val="65000"/>
                    <a:lumOff val="35000"/>
                  </a:schemeClr>
                </a:solidFill>
                <a:round/>
              </a:ln>
              <a:effectLst/>
            </c:spPr>
          </c:errBars>
          <c:cat>
            <c:numRef>
              <c:f>[All_Pixel_Points_ET.xlsx]Sheet4!$A$2:$A$16</c:f>
              <c:numCache>
                <c:formatCode>General</c:formatCode>
                <c:ptCount val="15"/>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numCache>
            </c:numRef>
          </c:cat>
          <c:val>
            <c:numRef>
              <c:f>[All_Pixel_Points_ET.xlsx]Sheet4!$C$2:$C$16</c:f>
              <c:numCache>
                <c:formatCode>General</c:formatCode>
                <c:ptCount val="15"/>
                <c:pt idx="0">
                  <c:v>89.191538461538457</c:v>
                </c:pt>
                <c:pt idx="1">
                  <c:v>82.649230769230783</c:v>
                </c:pt>
                <c:pt idx="2">
                  <c:v>90.827692307692345</c:v>
                </c:pt>
                <c:pt idx="3">
                  <c:v>90.415384615384596</c:v>
                </c:pt>
                <c:pt idx="4">
                  <c:v>90.786153846153795</c:v>
                </c:pt>
                <c:pt idx="5">
                  <c:v>83.209230769230757</c:v>
                </c:pt>
                <c:pt idx="6">
                  <c:v>73.953846153846158</c:v>
                </c:pt>
                <c:pt idx="7">
                  <c:v>87.434615384615384</c:v>
                </c:pt>
                <c:pt idx="8">
                  <c:v>90.249230769230778</c:v>
                </c:pt>
                <c:pt idx="9">
                  <c:v>74.090769230769297</c:v>
                </c:pt>
                <c:pt idx="10">
                  <c:v>83.155384615384634</c:v>
                </c:pt>
                <c:pt idx="11">
                  <c:v>83.049230769230689</c:v>
                </c:pt>
                <c:pt idx="12">
                  <c:v>80.260769230769242</c:v>
                </c:pt>
                <c:pt idx="13">
                  <c:v>73.731538461538491</c:v>
                </c:pt>
                <c:pt idx="14">
                  <c:v>82.631538461538454</c:v>
                </c:pt>
              </c:numCache>
            </c:numRef>
          </c:val>
          <c:extLst xmlns:c16r2="http://schemas.microsoft.com/office/drawing/2015/06/chart">
            <c:ext xmlns:c16="http://schemas.microsoft.com/office/drawing/2014/chart" uri="{C3380CC4-5D6E-409C-BE32-E72D297353CC}">
              <c16:uniqueId val="{00000001-9638-4B1A-A0ED-C0B399479EA1}"/>
            </c:ext>
          </c:extLst>
        </c:ser>
        <c:ser>
          <c:idx val="2"/>
          <c:order val="2"/>
          <c:tx>
            <c:strRef>
              <c:f>[All_Pixel_Points_ET.xlsx]Sheet4!$D$1</c:f>
              <c:strCache>
                <c:ptCount val="1"/>
                <c:pt idx="0">
                  <c:v>Mar</c:v>
                </c:pt>
              </c:strCache>
            </c:strRef>
          </c:tx>
          <c:spPr>
            <a:solidFill>
              <a:schemeClr val="accent3"/>
            </a:solidFill>
            <a:ln>
              <a:noFill/>
            </a:ln>
            <a:effectLst/>
          </c:spPr>
          <c:invertIfNegative val="0"/>
          <c:errBars>
            <c:errBarType val="both"/>
            <c:errValType val="cust"/>
            <c:noEndCap val="0"/>
            <c:plus>
              <c:numRef>
                <c:f>[All_Pixel_Points_ET.xlsx]Sheet4!$D$25:$D$39</c:f>
                <c:numCache>
                  <c:formatCode>General</c:formatCode>
                  <c:ptCount val="15"/>
                  <c:pt idx="0">
                    <c:v>43.631701970193063</c:v>
                  </c:pt>
                  <c:pt idx="1">
                    <c:v>39.053111313692597</c:v>
                  </c:pt>
                  <c:pt idx="2">
                    <c:v>39.385356346916936</c:v>
                  </c:pt>
                  <c:pt idx="3">
                    <c:v>36.180645092484241</c:v>
                  </c:pt>
                  <c:pt idx="4">
                    <c:v>35.560923300036713</c:v>
                  </c:pt>
                  <c:pt idx="5">
                    <c:v>37.124862090136936</c:v>
                  </c:pt>
                  <c:pt idx="6">
                    <c:v>37.193905036369856</c:v>
                  </c:pt>
                  <c:pt idx="7">
                    <c:v>40.164680414175095</c:v>
                  </c:pt>
                  <c:pt idx="8">
                    <c:v>40.497563550761967</c:v>
                  </c:pt>
                  <c:pt idx="9">
                    <c:v>35.869032467589605</c:v>
                  </c:pt>
                  <c:pt idx="10">
                    <c:v>40.51632430124581</c:v>
                  </c:pt>
                  <c:pt idx="11">
                    <c:v>37.32102309766772</c:v>
                  </c:pt>
                  <c:pt idx="12">
                    <c:v>40.555691988345281</c:v>
                  </c:pt>
                  <c:pt idx="13">
                    <c:v>37.727042413611812</c:v>
                  </c:pt>
                  <c:pt idx="14">
                    <c:v>34.172399705171593</c:v>
                  </c:pt>
                </c:numCache>
              </c:numRef>
            </c:plus>
            <c:minus>
              <c:numRef>
                <c:f>[All_Pixel_Points_ET.xlsx]Sheet4!$D$25:$D$39</c:f>
                <c:numCache>
                  <c:formatCode>General</c:formatCode>
                  <c:ptCount val="15"/>
                  <c:pt idx="0">
                    <c:v>43.631701970193063</c:v>
                  </c:pt>
                  <c:pt idx="1">
                    <c:v>39.053111313692597</c:v>
                  </c:pt>
                  <c:pt idx="2">
                    <c:v>39.385356346916936</c:v>
                  </c:pt>
                  <c:pt idx="3">
                    <c:v>36.180645092484241</c:v>
                  </c:pt>
                  <c:pt idx="4">
                    <c:v>35.560923300036713</c:v>
                  </c:pt>
                  <c:pt idx="5">
                    <c:v>37.124862090136936</c:v>
                  </c:pt>
                  <c:pt idx="6">
                    <c:v>37.193905036369856</c:v>
                  </c:pt>
                  <c:pt idx="7">
                    <c:v>40.164680414175095</c:v>
                  </c:pt>
                  <c:pt idx="8">
                    <c:v>40.497563550761967</c:v>
                  </c:pt>
                  <c:pt idx="9">
                    <c:v>35.869032467589605</c:v>
                  </c:pt>
                  <c:pt idx="10">
                    <c:v>40.51632430124581</c:v>
                  </c:pt>
                  <c:pt idx="11">
                    <c:v>37.32102309766772</c:v>
                  </c:pt>
                  <c:pt idx="12">
                    <c:v>40.555691988345281</c:v>
                  </c:pt>
                  <c:pt idx="13">
                    <c:v>37.727042413611812</c:v>
                  </c:pt>
                  <c:pt idx="14">
                    <c:v>34.172399705171593</c:v>
                  </c:pt>
                </c:numCache>
              </c:numRef>
            </c:minus>
            <c:spPr>
              <a:noFill/>
              <a:ln w="9525" cap="flat" cmpd="sng" algn="ctr">
                <a:solidFill>
                  <a:schemeClr val="tx1">
                    <a:lumMod val="65000"/>
                    <a:lumOff val="35000"/>
                  </a:schemeClr>
                </a:solidFill>
                <a:round/>
              </a:ln>
              <a:effectLst/>
            </c:spPr>
          </c:errBars>
          <c:cat>
            <c:numRef>
              <c:f>[All_Pixel_Points_ET.xlsx]Sheet4!$A$2:$A$16</c:f>
              <c:numCache>
                <c:formatCode>General</c:formatCode>
                <c:ptCount val="15"/>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numCache>
            </c:numRef>
          </c:cat>
          <c:val>
            <c:numRef>
              <c:f>[All_Pixel_Points_ET.xlsx]Sheet4!$D$2:$D$16</c:f>
              <c:numCache>
                <c:formatCode>General</c:formatCode>
                <c:ptCount val="15"/>
                <c:pt idx="0">
                  <c:v>99.443076923076902</c:v>
                </c:pt>
                <c:pt idx="1">
                  <c:v>102.40076923076923</c:v>
                </c:pt>
                <c:pt idx="2">
                  <c:v>105.74000000000005</c:v>
                </c:pt>
                <c:pt idx="3">
                  <c:v>105.57538461538458</c:v>
                </c:pt>
                <c:pt idx="4">
                  <c:v>84.937692307692359</c:v>
                </c:pt>
                <c:pt idx="5">
                  <c:v>100.44846153846154</c:v>
                </c:pt>
                <c:pt idx="6">
                  <c:v>91.013076923076923</c:v>
                </c:pt>
                <c:pt idx="7">
                  <c:v>113.08769230769227</c:v>
                </c:pt>
                <c:pt idx="8">
                  <c:v>97.207692307692312</c:v>
                </c:pt>
                <c:pt idx="9">
                  <c:v>77.094615384615395</c:v>
                </c:pt>
                <c:pt idx="10">
                  <c:v>90.890000000000015</c:v>
                </c:pt>
                <c:pt idx="11">
                  <c:v>96.091538461538491</c:v>
                </c:pt>
                <c:pt idx="12">
                  <c:v>92.918461538461614</c:v>
                </c:pt>
                <c:pt idx="13">
                  <c:v>84.693846153846167</c:v>
                </c:pt>
                <c:pt idx="14">
                  <c:v>84.532307692307711</c:v>
                </c:pt>
              </c:numCache>
            </c:numRef>
          </c:val>
          <c:extLst xmlns:c16r2="http://schemas.microsoft.com/office/drawing/2015/06/chart">
            <c:ext xmlns:c16="http://schemas.microsoft.com/office/drawing/2014/chart" uri="{C3380CC4-5D6E-409C-BE32-E72D297353CC}">
              <c16:uniqueId val="{00000002-9638-4B1A-A0ED-C0B399479EA1}"/>
            </c:ext>
          </c:extLst>
        </c:ser>
        <c:ser>
          <c:idx val="3"/>
          <c:order val="3"/>
          <c:tx>
            <c:strRef>
              <c:f>[All_Pixel_Points_ET.xlsx]Sheet4!$E$1</c:f>
              <c:strCache>
                <c:ptCount val="1"/>
                <c:pt idx="0">
                  <c:v>Apr</c:v>
                </c:pt>
              </c:strCache>
            </c:strRef>
          </c:tx>
          <c:spPr>
            <a:solidFill>
              <a:schemeClr val="accent4"/>
            </a:solidFill>
            <a:ln>
              <a:noFill/>
            </a:ln>
            <a:effectLst/>
          </c:spPr>
          <c:invertIfNegative val="0"/>
          <c:errBars>
            <c:errBarType val="both"/>
            <c:errValType val="cust"/>
            <c:noEndCap val="0"/>
            <c:plus>
              <c:numRef>
                <c:f>[All_Pixel_Points_ET.xlsx]Sheet4!$E$25:$E$39</c:f>
                <c:numCache>
                  <c:formatCode>General</c:formatCode>
                  <c:ptCount val="15"/>
                  <c:pt idx="0">
                    <c:v>38.093587552784186</c:v>
                  </c:pt>
                  <c:pt idx="1">
                    <c:v>38.345259786858321</c:v>
                  </c:pt>
                  <c:pt idx="2">
                    <c:v>38.075740519393435</c:v>
                  </c:pt>
                  <c:pt idx="3">
                    <c:v>38.637164407659611</c:v>
                  </c:pt>
                  <c:pt idx="4">
                    <c:v>36.611426508453611</c:v>
                  </c:pt>
                  <c:pt idx="5">
                    <c:v>35.130228494626763</c:v>
                  </c:pt>
                  <c:pt idx="6">
                    <c:v>38.468853775399687</c:v>
                  </c:pt>
                  <c:pt idx="7">
                    <c:v>31.482911106048963</c:v>
                  </c:pt>
                  <c:pt idx="8">
                    <c:v>34.372435436399698</c:v>
                  </c:pt>
                  <c:pt idx="9">
                    <c:v>32.794999300646488</c:v>
                  </c:pt>
                  <c:pt idx="10">
                    <c:v>33.100598450327631</c:v>
                  </c:pt>
                  <c:pt idx="11">
                    <c:v>34.547006511631828</c:v>
                  </c:pt>
                  <c:pt idx="12">
                    <c:v>38.292441426001453</c:v>
                  </c:pt>
                  <c:pt idx="13">
                    <c:v>35.718827601137129</c:v>
                  </c:pt>
                  <c:pt idx="14">
                    <c:v>36.683598158876585</c:v>
                  </c:pt>
                </c:numCache>
              </c:numRef>
            </c:plus>
            <c:minus>
              <c:numRef>
                <c:f>[All_Pixel_Points_ET.xlsx]Sheet4!$E$25:$E$39</c:f>
                <c:numCache>
                  <c:formatCode>General</c:formatCode>
                  <c:ptCount val="15"/>
                  <c:pt idx="0">
                    <c:v>38.093587552784186</c:v>
                  </c:pt>
                  <c:pt idx="1">
                    <c:v>38.345259786858321</c:v>
                  </c:pt>
                  <c:pt idx="2">
                    <c:v>38.075740519393435</c:v>
                  </c:pt>
                  <c:pt idx="3">
                    <c:v>38.637164407659611</c:v>
                  </c:pt>
                  <c:pt idx="4">
                    <c:v>36.611426508453611</c:v>
                  </c:pt>
                  <c:pt idx="5">
                    <c:v>35.130228494626763</c:v>
                  </c:pt>
                  <c:pt idx="6">
                    <c:v>38.468853775399687</c:v>
                  </c:pt>
                  <c:pt idx="7">
                    <c:v>31.482911106048963</c:v>
                  </c:pt>
                  <c:pt idx="8">
                    <c:v>34.372435436399698</c:v>
                  </c:pt>
                  <c:pt idx="9">
                    <c:v>32.794999300646488</c:v>
                  </c:pt>
                  <c:pt idx="10">
                    <c:v>33.100598450327631</c:v>
                  </c:pt>
                  <c:pt idx="11">
                    <c:v>34.547006511631828</c:v>
                  </c:pt>
                  <c:pt idx="12">
                    <c:v>38.292441426001453</c:v>
                  </c:pt>
                  <c:pt idx="13">
                    <c:v>35.718827601137129</c:v>
                  </c:pt>
                  <c:pt idx="14">
                    <c:v>36.683598158876585</c:v>
                  </c:pt>
                </c:numCache>
              </c:numRef>
            </c:minus>
            <c:spPr>
              <a:noFill/>
              <a:ln w="9525" cap="flat" cmpd="sng" algn="ctr">
                <a:solidFill>
                  <a:schemeClr val="tx1">
                    <a:lumMod val="65000"/>
                    <a:lumOff val="35000"/>
                  </a:schemeClr>
                </a:solidFill>
                <a:round/>
              </a:ln>
              <a:effectLst/>
            </c:spPr>
          </c:errBars>
          <c:cat>
            <c:numRef>
              <c:f>[All_Pixel_Points_ET.xlsx]Sheet4!$A$2:$A$16</c:f>
              <c:numCache>
                <c:formatCode>General</c:formatCode>
                <c:ptCount val="15"/>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numCache>
            </c:numRef>
          </c:cat>
          <c:val>
            <c:numRef>
              <c:f>[All_Pixel_Points_ET.xlsx]Sheet4!$E$2:$E$16</c:f>
              <c:numCache>
                <c:formatCode>General</c:formatCode>
                <c:ptCount val="15"/>
                <c:pt idx="0">
                  <c:v>94.714615384615328</c:v>
                </c:pt>
                <c:pt idx="1">
                  <c:v>101.33230769230765</c:v>
                </c:pt>
                <c:pt idx="2">
                  <c:v>97.843846153846144</c:v>
                </c:pt>
                <c:pt idx="3">
                  <c:v>105.03384615384617</c:v>
                </c:pt>
                <c:pt idx="4">
                  <c:v>95.213846153846163</c:v>
                </c:pt>
                <c:pt idx="5">
                  <c:v>93.966153846153802</c:v>
                </c:pt>
                <c:pt idx="6">
                  <c:v>87.80153846153847</c:v>
                </c:pt>
                <c:pt idx="7">
                  <c:v>95.694615384615417</c:v>
                </c:pt>
                <c:pt idx="8">
                  <c:v>89.789999999999949</c:v>
                </c:pt>
                <c:pt idx="9">
                  <c:v>71.762307692307658</c:v>
                </c:pt>
                <c:pt idx="10">
                  <c:v>76.308461538461515</c:v>
                </c:pt>
                <c:pt idx="11">
                  <c:v>96.299999999999983</c:v>
                </c:pt>
                <c:pt idx="12">
                  <c:v>96.303846153846109</c:v>
                </c:pt>
                <c:pt idx="13">
                  <c:v>74.384615384615429</c:v>
                </c:pt>
                <c:pt idx="14">
                  <c:v>58.354615384615371</c:v>
                </c:pt>
              </c:numCache>
            </c:numRef>
          </c:val>
          <c:extLst xmlns:c16r2="http://schemas.microsoft.com/office/drawing/2015/06/chart">
            <c:ext xmlns:c16="http://schemas.microsoft.com/office/drawing/2014/chart" uri="{C3380CC4-5D6E-409C-BE32-E72D297353CC}">
              <c16:uniqueId val="{00000003-9638-4B1A-A0ED-C0B399479EA1}"/>
            </c:ext>
          </c:extLst>
        </c:ser>
        <c:ser>
          <c:idx val="4"/>
          <c:order val="4"/>
          <c:tx>
            <c:strRef>
              <c:f>[All_Pixel_Points_ET.xlsx]Sheet4!$F$1</c:f>
              <c:strCache>
                <c:ptCount val="1"/>
                <c:pt idx="0">
                  <c:v>May</c:v>
                </c:pt>
              </c:strCache>
            </c:strRef>
          </c:tx>
          <c:spPr>
            <a:solidFill>
              <a:schemeClr val="accent5"/>
            </a:solidFill>
            <a:ln>
              <a:noFill/>
            </a:ln>
            <a:effectLst/>
          </c:spPr>
          <c:invertIfNegative val="0"/>
          <c:errBars>
            <c:errBarType val="both"/>
            <c:errValType val="cust"/>
            <c:noEndCap val="0"/>
            <c:plus>
              <c:numRef>
                <c:f>[All_Pixel_Points_ET.xlsx]Sheet4!$F$25:$F$39</c:f>
                <c:numCache>
                  <c:formatCode>General</c:formatCode>
                  <c:ptCount val="15"/>
                  <c:pt idx="0">
                    <c:v>19.327989350461234</c:v>
                  </c:pt>
                  <c:pt idx="1">
                    <c:v>17.523117110654088</c:v>
                  </c:pt>
                  <c:pt idx="2">
                    <c:v>33.223446550825663</c:v>
                  </c:pt>
                  <c:pt idx="3">
                    <c:v>33.876462832605462</c:v>
                  </c:pt>
                  <c:pt idx="4">
                    <c:v>26.384790628421893</c:v>
                  </c:pt>
                  <c:pt idx="5">
                    <c:v>30.945558443149604</c:v>
                  </c:pt>
                  <c:pt idx="6">
                    <c:v>22.465555905578697</c:v>
                  </c:pt>
                  <c:pt idx="7">
                    <c:v>18.335046876065586</c:v>
                  </c:pt>
                  <c:pt idx="8">
                    <c:v>27.645168591491807</c:v>
                  </c:pt>
                  <c:pt idx="9">
                    <c:v>16.328741173539925</c:v>
                  </c:pt>
                  <c:pt idx="10">
                    <c:v>18.523934218696077</c:v>
                  </c:pt>
                  <c:pt idx="11">
                    <c:v>16.81948645551681</c:v>
                  </c:pt>
                  <c:pt idx="12">
                    <c:v>27.577207323164213</c:v>
                  </c:pt>
                  <c:pt idx="13">
                    <c:v>25.178845982943852</c:v>
                  </c:pt>
                  <c:pt idx="14">
                    <c:v>32.708192312705684</c:v>
                  </c:pt>
                </c:numCache>
              </c:numRef>
            </c:plus>
            <c:minus>
              <c:numRef>
                <c:f>[All_Pixel_Points_ET.xlsx]Sheet4!$F$25:$F$39</c:f>
                <c:numCache>
                  <c:formatCode>General</c:formatCode>
                  <c:ptCount val="15"/>
                  <c:pt idx="0">
                    <c:v>19.327989350461234</c:v>
                  </c:pt>
                  <c:pt idx="1">
                    <c:v>17.523117110654088</c:v>
                  </c:pt>
                  <c:pt idx="2">
                    <c:v>33.223446550825663</c:v>
                  </c:pt>
                  <c:pt idx="3">
                    <c:v>33.876462832605462</c:v>
                  </c:pt>
                  <c:pt idx="4">
                    <c:v>26.384790628421893</c:v>
                  </c:pt>
                  <c:pt idx="5">
                    <c:v>30.945558443149604</c:v>
                  </c:pt>
                  <c:pt idx="6">
                    <c:v>22.465555905578697</c:v>
                  </c:pt>
                  <c:pt idx="7">
                    <c:v>18.335046876065586</c:v>
                  </c:pt>
                  <c:pt idx="8">
                    <c:v>27.645168591491807</c:v>
                  </c:pt>
                  <c:pt idx="9">
                    <c:v>16.328741173539925</c:v>
                  </c:pt>
                  <c:pt idx="10">
                    <c:v>18.523934218696077</c:v>
                  </c:pt>
                  <c:pt idx="11">
                    <c:v>16.81948645551681</c:v>
                  </c:pt>
                  <c:pt idx="12">
                    <c:v>27.577207323164213</c:v>
                  </c:pt>
                  <c:pt idx="13">
                    <c:v>25.178845982943852</c:v>
                  </c:pt>
                  <c:pt idx="14">
                    <c:v>32.708192312705684</c:v>
                  </c:pt>
                </c:numCache>
              </c:numRef>
            </c:minus>
            <c:spPr>
              <a:noFill/>
              <a:ln w="9525" cap="flat" cmpd="sng" algn="ctr">
                <a:solidFill>
                  <a:schemeClr val="tx1">
                    <a:lumMod val="65000"/>
                    <a:lumOff val="35000"/>
                  </a:schemeClr>
                </a:solidFill>
                <a:round/>
              </a:ln>
              <a:effectLst/>
            </c:spPr>
          </c:errBars>
          <c:cat>
            <c:numRef>
              <c:f>[All_Pixel_Points_ET.xlsx]Sheet4!$A$2:$A$16</c:f>
              <c:numCache>
                <c:formatCode>General</c:formatCode>
                <c:ptCount val="15"/>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numCache>
            </c:numRef>
          </c:cat>
          <c:val>
            <c:numRef>
              <c:f>[All_Pixel_Points_ET.xlsx]Sheet4!$F$2:$F$16</c:f>
              <c:numCache>
                <c:formatCode>General</c:formatCode>
                <c:ptCount val="15"/>
                <c:pt idx="0">
                  <c:v>100.17538461538462</c:v>
                </c:pt>
                <c:pt idx="1">
                  <c:v>100.28846153846158</c:v>
                </c:pt>
                <c:pt idx="2">
                  <c:v>82.871538461538421</c:v>
                </c:pt>
                <c:pt idx="3">
                  <c:v>75.468461538461511</c:v>
                </c:pt>
                <c:pt idx="4">
                  <c:v>88.426923076923103</c:v>
                </c:pt>
                <c:pt idx="5">
                  <c:v>94.956923076923047</c:v>
                </c:pt>
                <c:pt idx="6">
                  <c:v>88.093846153846187</c:v>
                </c:pt>
                <c:pt idx="7">
                  <c:v>97.803076923076944</c:v>
                </c:pt>
                <c:pt idx="8">
                  <c:v>78.121538461538421</c:v>
                </c:pt>
                <c:pt idx="9">
                  <c:v>83.928461538461562</c:v>
                </c:pt>
                <c:pt idx="10">
                  <c:v>82.980769230769212</c:v>
                </c:pt>
                <c:pt idx="11">
                  <c:v>94.933846153846133</c:v>
                </c:pt>
                <c:pt idx="12">
                  <c:v>78.810769230769239</c:v>
                </c:pt>
                <c:pt idx="13">
                  <c:v>95.363076923076903</c:v>
                </c:pt>
                <c:pt idx="14">
                  <c:v>91.379230769230773</c:v>
                </c:pt>
              </c:numCache>
            </c:numRef>
          </c:val>
          <c:extLst xmlns:c16r2="http://schemas.microsoft.com/office/drawing/2015/06/chart">
            <c:ext xmlns:c16="http://schemas.microsoft.com/office/drawing/2014/chart" uri="{C3380CC4-5D6E-409C-BE32-E72D297353CC}">
              <c16:uniqueId val="{00000004-9638-4B1A-A0ED-C0B399479EA1}"/>
            </c:ext>
          </c:extLst>
        </c:ser>
        <c:ser>
          <c:idx val="9"/>
          <c:order val="9"/>
          <c:tx>
            <c:strRef>
              <c:f>[All_Pixel_Points_ET.xlsx]Sheet4!$K$1</c:f>
              <c:strCache>
                <c:ptCount val="1"/>
                <c:pt idx="0">
                  <c:v>Oct</c:v>
                </c:pt>
              </c:strCache>
            </c:strRef>
          </c:tx>
          <c:spPr>
            <a:solidFill>
              <a:schemeClr val="accent4">
                <a:lumMod val="60000"/>
              </a:schemeClr>
            </a:solidFill>
            <a:ln>
              <a:noFill/>
            </a:ln>
            <a:effectLst/>
          </c:spPr>
          <c:invertIfNegative val="0"/>
          <c:errBars>
            <c:errBarType val="both"/>
            <c:errValType val="cust"/>
            <c:noEndCap val="0"/>
            <c:plus>
              <c:numRef>
                <c:f>[All_Pixel_Points_ET.xlsx]Sheet4!$K$25:$K$39</c:f>
                <c:numCache>
                  <c:formatCode>General</c:formatCode>
                  <c:ptCount val="15"/>
                  <c:pt idx="0">
                    <c:v>18.395547103847147</c:v>
                  </c:pt>
                  <c:pt idx="1">
                    <c:v>15.733451026918752</c:v>
                  </c:pt>
                  <c:pt idx="2">
                    <c:v>16.946016641790735</c:v>
                  </c:pt>
                  <c:pt idx="3">
                    <c:v>13.312040003838998</c:v>
                  </c:pt>
                  <c:pt idx="4">
                    <c:v>18.650621287737515</c:v>
                  </c:pt>
                  <c:pt idx="5">
                    <c:v>12.014255198164241</c:v>
                  </c:pt>
                  <c:pt idx="6">
                    <c:v>16.50384238161492</c:v>
                  </c:pt>
                  <c:pt idx="7">
                    <c:v>18.948105778203733</c:v>
                  </c:pt>
                  <c:pt idx="8">
                    <c:v>17.990358910120896</c:v>
                  </c:pt>
                  <c:pt idx="9">
                    <c:v>20.461976022150822</c:v>
                  </c:pt>
                  <c:pt idx="10">
                    <c:v>14.412035320354521</c:v>
                  </c:pt>
                  <c:pt idx="11">
                    <c:v>18.170662890022804</c:v>
                  </c:pt>
                  <c:pt idx="12">
                    <c:v>17.609193132191734</c:v>
                  </c:pt>
                  <c:pt idx="13">
                    <c:v>11.908703090694317</c:v>
                  </c:pt>
                  <c:pt idx="14">
                    <c:v>17.286811145914733</c:v>
                  </c:pt>
                </c:numCache>
              </c:numRef>
            </c:plus>
            <c:minus>
              <c:numRef>
                <c:f>[All_Pixel_Points_ET.xlsx]Sheet4!$K$25:$K$39</c:f>
                <c:numCache>
                  <c:formatCode>General</c:formatCode>
                  <c:ptCount val="15"/>
                  <c:pt idx="0">
                    <c:v>18.395547103847147</c:v>
                  </c:pt>
                  <c:pt idx="1">
                    <c:v>15.733451026918752</c:v>
                  </c:pt>
                  <c:pt idx="2">
                    <c:v>16.946016641790735</c:v>
                  </c:pt>
                  <c:pt idx="3">
                    <c:v>13.312040003838998</c:v>
                  </c:pt>
                  <c:pt idx="4">
                    <c:v>18.650621287737515</c:v>
                  </c:pt>
                  <c:pt idx="5">
                    <c:v>12.014255198164241</c:v>
                  </c:pt>
                  <c:pt idx="6">
                    <c:v>16.50384238161492</c:v>
                  </c:pt>
                  <c:pt idx="7">
                    <c:v>18.948105778203733</c:v>
                  </c:pt>
                  <c:pt idx="8">
                    <c:v>17.990358910120896</c:v>
                  </c:pt>
                  <c:pt idx="9">
                    <c:v>20.461976022150822</c:v>
                  </c:pt>
                  <c:pt idx="10">
                    <c:v>14.412035320354521</c:v>
                  </c:pt>
                  <c:pt idx="11">
                    <c:v>18.170662890022804</c:v>
                  </c:pt>
                  <c:pt idx="12">
                    <c:v>17.609193132191734</c:v>
                  </c:pt>
                  <c:pt idx="13">
                    <c:v>11.908703090694317</c:v>
                  </c:pt>
                  <c:pt idx="14">
                    <c:v>17.286811145914733</c:v>
                  </c:pt>
                </c:numCache>
              </c:numRef>
            </c:minus>
            <c:spPr>
              <a:noFill/>
              <a:ln w="9525" cap="flat" cmpd="sng" algn="ctr">
                <a:solidFill>
                  <a:schemeClr val="tx1">
                    <a:lumMod val="65000"/>
                    <a:lumOff val="35000"/>
                  </a:schemeClr>
                </a:solidFill>
                <a:round/>
              </a:ln>
              <a:effectLst/>
            </c:spPr>
          </c:errBars>
          <c:cat>
            <c:numRef>
              <c:f>[All_Pixel_Points_ET.xlsx]Sheet4!$A$2:$A$16</c:f>
              <c:numCache>
                <c:formatCode>General</c:formatCode>
                <c:ptCount val="15"/>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numCache>
            </c:numRef>
          </c:cat>
          <c:val>
            <c:numRef>
              <c:f>[All_Pixel_Points_ET.xlsx]Sheet4!$K$2:$K$16</c:f>
              <c:numCache>
                <c:formatCode>General</c:formatCode>
                <c:ptCount val="15"/>
                <c:pt idx="0">
                  <c:v>122.79307692307691</c:v>
                </c:pt>
                <c:pt idx="1">
                  <c:v>118.17384615384621</c:v>
                </c:pt>
                <c:pt idx="2">
                  <c:v>116.95076923076924</c:v>
                </c:pt>
                <c:pt idx="3">
                  <c:v>111.26307692307688</c:v>
                </c:pt>
                <c:pt idx="4">
                  <c:v>117.15999999999995</c:v>
                </c:pt>
                <c:pt idx="5">
                  <c:v>99.772307692307663</c:v>
                </c:pt>
                <c:pt idx="6">
                  <c:v>121.20923076923073</c:v>
                </c:pt>
                <c:pt idx="7">
                  <c:v>123.91923076923074</c:v>
                </c:pt>
                <c:pt idx="8">
                  <c:v>122.90307692307692</c:v>
                </c:pt>
                <c:pt idx="9">
                  <c:v>117.33846153846153</c:v>
                </c:pt>
                <c:pt idx="10">
                  <c:v>120.49230769230765</c:v>
                </c:pt>
                <c:pt idx="11">
                  <c:v>124.15846153846152</c:v>
                </c:pt>
                <c:pt idx="12">
                  <c:v>119.48615384615388</c:v>
                </c:pt>
                <c:pt idx="13">
                  <c:v>106.50000000000006</c:v>
                </c:pt>
                <c:pt idx="14">
                  <c:v>125.22230769230767</c:v>
                </c:pt>
              </c:numCache>
            </c:numRef>
          </c:val>
          <c:extLst xmlns:c16r2="http://schemas.microsoft.com/office/drawing/2015/06/chart">
            <c:ext xmlns:c16="http://schemas.microsoft.com/office/drawing/2014/chart" uri="{C3380CC4-5D6E-409C-BE32-E72D297353CC}">
              <c16:uniqueId val="{00000005-9638-4B1A-A0ED-C0B399479EA1}"/>
            </c:ext>
          </c:extLst>
        </c:ser>
        <c:ser>
          <c:idx val="10"/>
          <c:order val="10"/>
          <c:tx>
            <c:strRef>
              <c:f>[All_Pixel_Points_ET.xlsx]Sheet4!$L$1</c:f>
              <c:strCache>
                <c:ptCount val="1"/>
                <c:pt idx="0">
                  <c:v>Nov</c:v>
                </c:pt>
              </c:strCache>
            </c:strRef>
          </c:tx>
          <c:spPr>
            <a:solidFill>
              <a:schemeClr val="accent5">
                <a:lumMod val="60000"/>
              </a:schemeClr>
            </a:solidFill>
            <a:ln>
              <a:noFill/>
            </a:ln>
            <a:effectLst/>
          </c:spPr>
          <c:invertIfNegative val="0"/>
          <c:errBars>
            <c:errBarType val="both"/>
            <c:errValType val="cust"/>
            <c:noEndCap val="0"/>
            <c:plus>
              <c:numRef>
                <c:f>[All_Pixel_Points_ET.xlsx]Sheet4!$L$25:$L$38</c:f>
                <c:numCache>
                  <c:formatCode>General</c:formatCode>
                  <c:ptCount val="14"/>
                  <c:pt idx="0">
                    <c:v>23.027704089532079</c:v>
                  </c:pt>
                  <c:pt idx="1">
                    <c:v>18.473057045681387</c:v>
                  </c:pt>
                  <c:pt idx="2">
                    <c:v>20.099737728837106</c:v>
                  </c:pt>
                  <c:pt idx="3">
                    <c:v>22.939924185703099</c:v>
                  </c:pt>
                  <c:pt idx="4">
                    <c:v>25.362293520455893</c:v>
                  </c:pt>
                  <c:pt idx="5">
                    <c:v>21.658805431352167</c:v>
                  </c:pt>
                  <c:pt idx="6">
                    <c:v>17.266517745701151</c:v>
                  </c:pt>
                  <c:pt idx="7">
                    <c:v>20.21433459691869</c:v>
                  </c:pt>
                  <c:pt idx="8">
                    <c:v>22.673030745716009</c:v>
                  </c:pt>
                  <c:pt idx="9">
                    <c:v>17.780197439563555</c:v>
                  </c:pt>
                  <c:pt idx="10">
                    <c:v>17.562673546105152</c:v>
                  </c:pt>
                  <c:pt idx="11">
                    <c:v>24.723071627965652</c:v>
                  </c:pt>
                  <c:pt idx="12">
                    <c:v>17.347651344076258</c:v>
                  </c:pt>
                  <c:pt idx="13">
                    <c:v>19.702609182206466</c:v>
                  </c:pt>
                </c:numCache>
              </c:numRef>
            </c:plus>
            <c:minus>
              <c:numRef>
                <c:f>[All_Pixel_Points_ET.xlsx]Sheet4!$L$25:$L$39</c:f>
                <c:numCache>
                  <c:formatCode>General</c:formatCode>
                  <c:ptCount val="15"/>
                  <c:pt idx="0">
                    <c:v>23.027704089532079</c:v>
                  </c:pt>
                  <c:pt idx="1">
                    <c:v>18.473057045681387</c:v>
                  </c:pt>
                  <c:pt idx="2">
                    <c:v>20.099737728837106</c:v>
                  </c:pt>
                  <c:pt idx="3">
                    <c:v>22.939924185703099</c:v>
                  </c:pt>
                  <c:pt idx="4">
                    <c:v>25.362293520455893</c:v>
                  </c:pt>
                  <c:pt idx="5">
                    <c:v>21.658805431352167</c:v>
                  </c:pt>
                  <c:pt idx="6">
                    <c:v>17.266517745701151</c:v>
                  </c:pt>
                  <c:pt idx="7">
                    <c:v>20.21433459691869</c:v>
                  </c:pt>
                  <c:pt idx="8">
                    <c:v>22.673030745716009</c:v>
                  </c:pt>
                  <c:pt idx="9">
                    <c:v>17.780197439563555</c:v>
                  </c:pt>
                  <c:pt idx="10">
                    <c:v>17.562673546105152</c:v>
                  </c:pt>
                  <c:pt idx="11">
                    <c:v>24.723071627965652</c:v>
                  </c:pt>
                  <c:pt idx="12">
                    <c:v>17.347651344076258</c:v>
                  </c:pt>
                  <c:pt idx="13">
                    <c:v>19.702609182206466</c:v>
                  </c:pt>
                  <c:pt idx="14">
                    <c:v>21.078190026948938</c:v>
                  </c:pt>
                </c:numCache>
              </c:numRef>
            </c:minus>
            <c:spPr>
              <a:noFill/>
              <a:ln w="9525" cap="flat" cmpd="sng" algn="ctr">
                <a:solidFill>
                  <a:schemeClr val="tx1">
                    <a:lumMod val="65000"/>
                    <a:lumOff val="35000"/>
                  </a:schemeClr>
                </a:solidFill>
                <a:round/>
              </a:ln>
              <a:effectLst/>
            </c:spPr>
          </c:errBars>
          <c:cat>
            <c:numRef>
              <c:f>[All_Pixel_Points_ET.xlsx]Sheet4!$A$2:$A$16</c:f>
              <c:numCache>
                <c:formatCode>General</c:formatCode>
                <c:ptCount val="15"/>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numCache>
            </c:numRef>
          </c:cat>
          <c:val>
            <c:numRef>
              <c:f>[All_Pixel_Points_ET.xlsx]Sheet4!$L$2:$L$16</c:f>
              <c:numCache>
                <c:formatCode>General</c:formatCode>
                <c:ptCount val="15"/>
                <c:pt idx="0">
                  <c:v>94.706153846153896</c:v>
                </c:pt>
                <c:pt idx="1">
                  <c:v>96.349230769230772</c:v>
                </c:pt>
                <c:pt idx="2">
                  <c:v>97.739230769230787</c:v>
                </c:pt>
                <c:pt idx="3">
                  <c:v>98.318461538461492</c:v>
                </c:pt>
                <c:pt idx="4">
                  <c:v>92.422307692307726</c:v>
                </c:pt>
                <c:pt idx="5">
                  <c:v>90.090000000000046</c:v>
                </c:pt>
                <c:pt idx="6">
                  <c:v>95.200769230769225</c:v>
                </c:pt>
                <c:pt idx="7">
                  <c:v>102.0884615384615</c:v>
                </c:pt>
                <c:pt idx="8">
                  <c:v>94.118461538461546</c:v>
                </c:pt>
                <c:pt idx="9">
                  <c:v>98.302307692307693</c:v>
                </c:pt>
                <c:pt idx="10">
                  <c:v>102.06692307692309</c:v>
                </c:pt>
                <c:pt idx="11">
                  <c:v>96.289230769230798</c:v>
                </c:pt>
                <c:pt idx="12">
                  <c:v>91.760769230769242</c:v>
                </c:pt>
                <c:pt idx="13">
                  <c:v>97.307692307692278</c:v>
                </c:pt>
                <c:pt idx="14">
                  <c:v>92.254615384615377</c:v>
                </c:pt>
              </c:numCache>
            </c:numRef>
          </c:val>
          <c:extLst xmlns:c16r2="http://schemas.microsoft.com/office/drawing/2015/06/chart">
            <c:ext xmlns:c16="http://schemas.microsoft.com/office/drawing/2014/chart" uri="{C3380CC4-5D6E-409C-BE32-E72D297353CC}">
              <c16:uniqueId val="{00000006-9638-4B1A-A0ED-C0B399479EA1}"/>
            </c:ext>
          </c:extLst>
        </c:ser>
        <c:ser>
          <c:idx val="11"/>
          <c:order val="11"/>
          <c:tx>
            <c:strRef>
              <c:f>[All_Pixel_Points_ET.xlsx]Sheet4!$M$1</c:f>
              <c:strCache>
                <c:ptCount val="1"/>
                <c:pt idx="0">
                  <c:v>Dec</c:v>
                </c:pt>
              </c:strCache>
            </c:strRef>
          </c:tx>
          <c:spPr>
            <a:solidFill>
              <a:schemeClr val="accent6">
                <a:lumMod val="60000"/>
              </a:schemeClr>
            </a:solidFill>
            <a:ln>
              <a:noFill/>
            </a:ln>
            <a:effectLst/>
          </c:spPr>
          <c:invertIfNegative val="0"/>
          <c:errBars>
            <c:errBarType val="both"/>
            <c:errValType val="cust"/>
            <c:noEndCap val="0"/>
            <c:plus>
              <c:numRef>
                <c:f>[All_Pixel_Points_ET.xlsx]Sheet4!$M$25:$M$39</c:f>
                <c:numCache>
                  <c:formatCode>General</c:formatCode>
                  <c:ptCount val="15"/>
                  <c:pt idx="0">
                    <c:v>23.988761046154941</c:v>
                  </c:pt>
                  <c:pt idx="1">
                    <c:v>22.176400250849234</c:v>
                  </c:pt>
                  <c:pt idx="2">
                    <c:v>23.014668276418444</c:v>
                  </c:pt>
                  <c:pt idx="3">
                    <c:v>21.182148344006706</c:v>
                  </c:pt>
                  <c:pt idx="5">
                    <c:v>20.994881123572934</c:v>
                  </c:pt>
                  <c:pt idx="6">
                    <c:v>23.604766669908766</c:v>
                  </c:pt>
                  <c:pt idx="7">
                    <c:v>24.865180852814433</c:v>
                  </c:pt>
                  <c:pt idx="8">
                    <c:v>25.068525476950914</c:v>
                  </c:pt>
                  <c:pt idx="9">
                    <c:v>23.956485148697865</c:v>
                  </c:pt>
                  <c:pt idx="10">
                    <c:v>16.631733951687472</c:v>
                  </c:pt>
                  <c:pt idx="11">
                    <c:v>22.485399967257379</c:v>
                  </c:pt>
                  <c:pt idx="12">
                    <c:v>22.031260871212808</c:v>
                  </c:pt>
                  <c:pt idx="13">
                    <c:v>22.329845311863629</c:v>
                  </c:pt>
                  <c:pt idx="14">
                    <c:v>23.158255797194247</c:v>
                  </c:pt>
                </c:numCache>
              </c:numRef>
            </c:plus>
            <c:minus>
              <c:numRef>
                <c:f>[All_Pixel_Points_ET.xlsx]Sheet4!$M$25:$M$39</c:f>
                <c:numCache>
                  <c:formatCode>General</c:formatCode>
                  <c:ptCount val="15"/>
                  <c:pt idx="0">
                    <c:v>23.988761046154941</c:v>
                  </c:pt>
                  <c:pt idx="1">
                    <c:v>22.176400250849234</c:v>
                  </c:pt>
                  <c:pt idx="2">
                    <c:v>23.014668276418444</c:v>
                  </c:pt>
                  <c:pt idx="3">
                    <c:v>21.182148344006706</c:v>
                  </c:pt>
                  <c:pt idx="5">
                    <c:v>20.994881123572934</c:v>
                  </c:pt>
                  <c:pt idx="6">
                    <c:v>23.604766669908766</c:v>
                  </c:pt>
                  <c:pt idx="7">
                    <c:v>24.865180852814433</c:v>
                  </c:pt>
                  <c:pt idx="8">
                    <c:v>25.068525476950914</c:v>
                  </c:pt>
                  <c:pt idx="9">
                    <c:v>23.956485148697865</c:v>
                  </c:pt>
                  <c:pt idx="10">
                    <c:v>16.631733951687472</c:v>
                  </c:pt>
                  <c:pt idx="11">
                    <c:v>22.485399967257379</c:v>
                  </c:pt>
                  <c:pt idx="12">
                    <c:v>22.031260871212808</c:v>
                  </c:pt>
                  <c:pt idx="13">
                    <c:v>22.329845311863629</c:v>
                  </c:pt>
                  <c:pt idx="14">
                    <c:v>23.158255797194247</c:v>
                  </c:pt>
                </c:numCache>
              </c:numRef>
            </c:minus>
            <c:spPr>
              <a:noFill/>
              <a:ln w="9525" cap="flat" cmpd="sng" algn="ctr">
                <a:solidFill>
                  <a:schemeClr val="tx1">
                    <a:lumMod val="65000"/>
                    <a:lumOff val="35000"/>
                  </a:schemeClr>
                </a:solidFill>
                <a:round/>
              </a:ln>
              <a:effectLst/>
            </c:spPr>
          </c:errBars>
          <c:cat>
            <c:numRef>
              <c:f>[All_Pixel_Points_ET.xlsx]Sheet4!$A$2:$A$16</c:f>
              <c:numCache>
                <c:formatCode>General</c:formatCode>
                <c:ptCount val="15"/>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numCache>
            </c:numRef>
          </c:cat>
          <c:val>
            <c:numRef>
              <c:f>[All_Pixel_Points_ET.xlsx]Sheet4!$M$2:$M$16</c:f>
              <c:numCache>
                <c:formatCode>General</c:formatCode>
                <c:ptCount val="15"/>
                <c:pt idx="0">
                  <c:v>77.948461538461515</c:v>
                </c:pt>
                <c:pt idx="1">
                  <c:v>78.580769230769263</c:v>
                </c:pt>
                <c:pt idx="2">
                  <c:v>84.082307692307708</c:v>
                </c:pt>
                <c:pt idx="3">
                  <c:v>80.201538461538448</c:v>
                </c:pt>
                <c:pt idx="5">
                  <c:v>79.982307692307714</c:v>
                </c:pt>
                <c:pt idx="6">
                  <c:v>82.074615384615427</c:v>
                </c:pt>
                <c:pt idx="7">
                  <c:v>80.455384615384631</c:v>
                </c:pt>
                <c:pt idx="8">
                  <c:v>82.806153846153919</c:v>
                </c:pt>
                <c:pt idx="9">
                  <c:v>82.412307692307706</c:v>
                </c:pt>
                <c:pt idx="10">
                  <c:v>79.743846153846164</c:v>
                </c:pt>
                <c:pt idx="11">
                  <c:v>75.432307692307702</c:v>
                </c:pt>
                <c:pt idx="12">
                  <c:v>79.036923076923088</c:v>
                </c:pt>
                <c:pt idx="13">
                  <c:v>77.469230769230762</c:v>
                </c:pt>
                <c:pt idx="14">
                  <c:v>71.168461538461528</c:v>
                </c:pt>
              </c:numCache>
            </c:numRef>
          </c:val>
          <c:extLst xmlns:c16r2="http://schemas.microsoft.com/office/drawing/2015/06/chart">
            <c:ext xmlns:c16="http://schemas.microsoft.com/office/drawing/2014/chart" uri="{C3380CC4-5D6E-409C-BE32-E72D297353CC}">
              <c16:uniqueId val="{00000007-9638-4B1A-A0ED-C0B399479EA1}"/>
            </c:ext>
          </c:extLst>
        </c:ser>
        <c:dLbls>
          <c:showLegendKey val="0"/>
          <c:showVal val="0"/>
          <c:showCatName val="0"/>
          <c:showSerName val="0"/>
          <c:showPercent val="0"/>
          <c:showBubbleSize val="0"/>
        </c:dLbls>
        <c:gapWidth val="219"/>
        <c:overlap val="-27"/>
        <c:axId val="465030128"/>
        <c:axId val="465028560"/>
        <c:extLst xmlns:c16r2="http://schemas.microsoft.com/office/drawing/2015/06/chart">
          <c:ext xmlns:c15="http://schemas.microsoft.com/office/drawing/2012/chart" uri="{02D57815-91ED-43cb-92C2-25804820EDAC}">
            <c15:filteredBarSeries>
              <c15:ser>
                <c:idx val="5"/>
                <c:order val="5"/>
                <c:tx>
                  <c:strRef>
                    <c:extLst xmlns:c16r2="http://schemas.microsoft.com/office/drawing/2015/06/chart">
                      <c:ext uri="{02D57815-91ED-43cb-92C2-25804820EDAC}">
                        <c15:formulaRef>
                          <c15:sqref>[All_Pixel_Points_ET.xlsx]Sheet4!$G$1</c15:sqref>
                        </c15:formulaRef>
                      </c:ext>
                    </c:extLst>
                    <c:strCache>
                      <c:ptCount val="1"/>
                      <c:pt idx="0">
                        <c:v>Jun</c:v>
                      </c:pt>
                    </c:strCache>
                  </c:strRef>
                </c:tx>
                <c:spPr>
                  <a:solidFill>
                    <a:schemeClr val="accent6"/>
                  </a:solidFill>
                  <a:ln>
                    <a:noFill/>
                  </a:ln>
                  <a:effectLst/>
                </c:spPr>
                <c:invertIfNegative val="0"/>
                <c:errBars>
                  <c:errBarType val="both"/>
                  <c:errValType val="cust"/>
                  <c:noEndCap val="0"/>
                  <c:plus>
                    <c:numRef>
                      <c:extLst xmlns:c16r2="http://schemas.microsoft.com/office/drawing/2015/06/chart">
                        <c:ext uri="{02D57815-91ED-43cb-92C2-25804820EDAC}">
                          <c15:formulaRef>
                            <c15:sqref>[All_Pixel_Points_ET.xlsx]Sheet4!$G$25:$G$39</c15:sqref>
                          </c15:formulaRef>
                        </c:ext>
                      </c:extLst>
                      <c:numCache>
                        <c:formatCode>General</c:formatCode>
                        <c:ptCount val="15"/>
                        <c:pt idx="0">
                          <c:v>12.307841526003612</c:v>
                        </c:pt>
                        <c:pt idx="1">
                          <c:v>9.4951642903959321</c:v>
                        </c:pt>
                        <c:pt idx="2">
                          <c:v>11.261123275939468</c:v>
                        </c:pt>
                        <c:pt idx="3">
                          <c:v>9.7483348730264847</c:v>
                        </c:pt>
                        <c:pt idx="4">
                          <c:v>9.9340709506700318</c:v>
                        </c:pt>
                        <c:pt idx="5">
                          <c:v>16.530561151927436</c:v>
                        </c:pt>
                        <c:pt idx="6">
                          <c:v>11.122259265220801</c:v>
                        </c:pt>
                        <c:pt idx="7">
                          <c:v>10.980220874245585</c:v>
                        </c:pt>
                        <c:pt idx="8">
                          <c:v>10.206975528211782</c:v>
                        </c:pt>
                        <c:pt idx="9">
                          <c:v>13.549575837151497</c:v>
                        </c:pt>
                        <c:pt idx="10">
                          <c:v>11.051772132240789</c:v>
                        </c:pt>
                        <c:pt idx="11">
                          <c:v>9.5808149396370812</c:v>
                        </c:pt>
                        <c:pt idx="12">
                          <c:v>15.659483039480918</c:v>
                        </c:pt>
                        <c:pt idx="13">
                          <c:v>11.201475646037784</c:v>
                        </c:pt>
                        <c:pt idx="14">
                          <c:v>15.058367775810453</c:v>
                        </c:pt>
                      </c:numCache>
                    </c:numRef>
                  </c:plus>
                  <c:minus>
                    <c:numRef>
                      <c:extLst xmlns:c16r2="http://schemas.microsoft.com/office/drawing/2015/06/chart">
                        <c:ext uri="{02D57815-91ED-43cb-92C2-25804820EDAC}">
                          <c15:formulaRef>
                            <c15:sqref>[All_Pixel_Points_ET.xlsx]Sheet4!$G$25:$G$39</c15:sqref>
                          </c15:formulaRef>
                        </c:ext>
                      </c:extLst>
                      <c:numCache>
                        <c:formatCode>General</c:formatCode>
                        <c:ptCount val="15"/>
                        <c:pt idx="0">
                          <c:v>12.307841526003612</c:v>
                        </c:pt>
                        <c:pt idx="1">
                          <c:v>9.4951642903959321</c:v>
                        </c:pt>
                        <c:pt idx="2">
                          <c:v>11.261123275939468</c:v>
                        </c:pt>
                        <c:pt idx="3">
                          <c:v>9.7483348730264847</c:v>
                        </c:pt>
                        <c:pt idx="4">
                          <c:v>9.9340709506700318</c:v>
                        </c:pt>
                        <c:pt idx="5">
                          <c:v>16.530561151927436</c:v>
                        </c:pt>
                        <c:pt idx="6">
                          <c:v>11.122259265220801</c:v>
                        </c:pt>
                        <c:pt idx="7">
                          <c:v>10.980220874245585</c:v>
                        </c:pt>
                        <c:pt idx="8">
                          <c:v>10.206975528211782</c:v>
                        </c:pt>
                        <c:pt idx="9">
                          <c:v>13.549575837151497</c:v>
                        </c:pt>
                        <c:pt idx="10">
                          <c:v>11.051772132240789</c:v>
                        </c:pt>
                        <c:pt idx="11">
                          <c:v>9.5808149396370812</c:v>
                        </c:pt>
                        <c:pt idx="12">
                          <c:v>15.659483039480918</c:v>
                        </c:pt>
                        <c:pt idx="13">
                          <c:v>11.201475646037784</c:v>
                        </c:pt>
                        <c:pt idx="14">
                          <c:v>15.058367775810453</c:v>
                        </c:pt>
                      </c:numCache>
                    </c:numRef>
                  </c:minus>
                  <c:spPr>
                    <a:noFill/>
                    <a:ln w="9525" cap="flat" cmpd="sng" algn="ctr">
                      <a:solidFill>
                        <a:schemeClr val="tx1">
                          <a:lumMod val="65000"/>
                          <a:lumOff val="35000"/>
                        </a:schemeClr>
                      </a:solidFill>
                      <a:round/>
                    </a:ln>
                    <a:effectLst/>
                  </c:spPr>
                </c:errBars>
                <c:cat>
                  <c:numRef>
                    <c:extLst xmlns:c16r2="http://schemas.microsoft.com/office/drawing/2015/06/chart">
                      <c:ext uri="{02D57815-91ED-43cb-92C2-25804820EDAC}">
                        <c15:formulaRef>
                          <c15:sqref>[All_Pixel_Points_ET.xlsx]Sheet4!$A$2:$A$16</c15:sqref>
                        </c15:formulaRef>
                      </c:ext>
                    </c:extLst>
                    <c:numCache>
                      <c:formatCode>General</c:formatCode>
                      <c:ptCount val="15"/>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numCache>
                  </c:numRef>
                </c:cat>
                <c:val>
                  <c:numRef>
                    <c:extLst xmlns:c16r2="http://schemas.microsoft.com/office/drawing/2015/06/chart">
                      <c:ext uri="{02D57815-91ED-43cb-92C2-25804820EDAC}">
                        <c15:formulaRef>
                          <c15:sqref>[All_Pixel_Points_ET.xlsx]Sheet4!$G$2:$G$16</c15:sqref>
                        </c15:formulaRef>
                      </c:ext>
                    </c:extLst>
                    <c:numCache>
                      <c:formatCode>General</c:formatCode>
                      <c:ptCount val="15"/>
                      <c:pt idx="0">
                        <c:v>122.38538461538464</c:v>
                      </c:pt>
                      <c:pt idx="1">
                        <c:v>107.89153846153842</c:v>
                      </c:pt>
                      <c:pt idx="2">
                        <c:v>99.846923076923048</c:v>
                      </c:pt>
                      <c:pt idx="3">
                        <c:v>82.565384615384588</c:v>
                      </c:pt>
                      <c:pt idx="4">
                        <c:v>96.346923076923105</c:v>
                      </c:pt>
                      <c:pt idx="5">
                        <c:v>92.79769230769233</c:v>
                      </c:pt>
                      <c:pt idx="6">
                        <c:v>106.9</c:v>
                      </c:pt>
                      <c:pt idx="7">
                        <c:v>101.94230769230772</c:v>
                      </c:pt>
                      <c:pt idx="8">
                        <c:v>97.953846153846143</c:v>
                      </c:pt>
                      <c:pt idx="9">
                        <c:v>107.09846153846159</c:v>
                      </c:pt>
                      <c:pt idx="10">
                        <c:v>96.193846153846138</c:v>
                      </c:pt>
                      <c:pt idx="11">
                        <c:v>101.36076923076924</c:v>
                      </c:pt>
                      <c:pt idx="12">
                        <c:v>82.753076923076975</c:v>
                      </c:pt>
                      <c:pt idx="13">
                        <c:v>111.64769230769235</c:v>
                      </c:pt>
                      <c:pt idx="14">
                        <c:v>99.583076923076888</c:v>
                      </c:pt>
                    </c:numCache>
                  </c:numRef>
                </c:val>
                <c:extLst xmlns:c16r2="http://schemas.microsoft.com/office/drawing/2015/06/chart">
                  <c:ext xmlns:c16="http://schemas.microsoft.com/office/drawing/2014/chart" uri="{C3380CC4-5D6E-409C-BE32-E72D297353CC}">
                    <c16:uniqueId val="{00000009-9638-4B1A-A0ED-C0B399479EA1}"/>
                  </c:ext>
                </c:extLst>
              </c15:ser>
            </c15:filteredBarSeries>
            <c15:filteredBarSeries>
              <c15:ser>
                <c:idx val="6"/>
                <c:order val="6"/>
                <c:tx>
                  <c:strRef>
                    <c:extLst xmlns:c16r2="http://schemas.microsoft.com/office/drawing/2015/06/chart" xmlns:c15="http://schemas.microsoft.com/office/drawing/2012/chart">
                      <c:ext xmlns:c15="http://schemas.microsoft.com/office/drawing/2012/chart" uri="{02D57815-91ED-43cb-92C2-25804820EDAC}">
                        <c15:formulaRef>
                          <c15:sqref>[All_Pixel_Points_ET.xlsx]Sheet4!$H$1</c15:sqref>
                        </c15:formulaRef>
                      </c:ext>
                    </c:extLst>
                    <c:strCache>
                      <c:ptCount val="1"/>
                      <c:pt idx="0">
                        <c:v>Jul</c:v>
                      </c:pt>
                    </c:strCache>
                  </c:strRef>
                </c:tx>
                <c:spPr>
                  <a:solidFill>
                    <a:schemeClr val="accent1">
                      <a:lumMod val="60000"/>
                    </a:schemeClr>
                  </a:solidFill>
                  <a:ln>
                    <a:noFill/>
                  </a:ln>
                  <a:effectLst/>
                </c:spPr>
                <c:invertIfNegative val="0"/>
                <c:errBars>
                  <c:errBarType val="both"/>
                  <c:errValType val="cust"/>
                  <c:noEndCap val="0"/>
                  <c:plus>
                    <c:numRef>
                      <c:extLst xmlns:c16r2="http://schemas.microsoft.com/office/drawing/2015/06/chart" xmlns:c15="http://schemas.microsoft.com/office/drawing/2012/chart">
                        <c:ext xmlns:c15="http://schemas.microsoft.com/office/drawing/2012/chart" uri="{02D57815-91ED-43cb-92C2-25804820EDAC}">
                          <c15:formulaRef>
                            <c15:sqref>[All_Pixel_Points_ET.xlsx]Sheet4!$H$25:$H$39</c15:sqref>
                          </c15:formulaRef>
                        </c:ext>
                      </c:extLst>
                      <c:numCache>
                        <c:formatCode>General</c:formatCode>
                        <c:ptCount val="15"/>
                        <c:pt idx="0">
                          <c:v>12.996302487792592</c:v>
                        </c:pt>
                        <c:pt idx="1">
                          <c:v>9.5587372576425587</c:v>
                        </c:pt>
                        <c:pt idx="2">
                          <c:v>10.888557314062956</c:v>
                        </c:pt>
                        <c:pt idx="3">
                          <c:v>9.602698636795985</c:v>
                        </c:pt>
                        <c:pt idx="4">
                          <c:v>9.7315648383975528</c:v>
                        </c:pt>
                        <c:pt idx="5">
                          <c:v>10.823122402204223</c:v>
                        </c:pt>
                        <c:pt idx="6">
                          <c:v>11.91432504692534</c:v>
                        </c:pt>
                        <c:pt idx="7">
                          <c:v>11.529033015216489</c:v>
                        </c:pt>
                        <c:pt idx="8">
                          <c:v>9.0705148538423419</c:v>
                        </c:pt>
                        <c:pt idx="9">
                          <c:v>11.524383550517548</c:v>
                        </c:pt>
                        <c:pt idx="10">
                          <c:v>10.609639860082151</c:v>
                        </c:pt>
                        <c:pt idx="11">
                          <c:v>12.553954160209793</c:v>
                        </c:pt>
                        <c:pt idx="12">
                          <c:v>9.2906653866862658</c:v>
                        </c:pt>
                        <c:pt idx="13">
                          <c:v>13.843925925573952</c:v>
                        </c:pt>
                        <c:pt idx="14">
                          <c:v>11.018840698002972</c:v>
                        </c:pt>
                      </c:numCache>
                    </c:numRef>
                  </c:plus>
                  <c:minus>
                    <c:numRef>
                      <c:extLst xmlns:c16r2="http://schemas.microsoft.com/office/drawing/2015/06/chart" xmlns:c15="http://schemas.microsoft.com/office/drawing/2012/chart">
                        <c:ext xmlns:c15="http://schemas.microsoft.com/office/drawing/2012/chart" uri="{02D57815-91ED-43cb-92C2-25804820EDAC}">
                          <c15:formulaRef>
                            <c15:sqref>[All_Pixel_Points_ET.xlsx]Sheet4!$H$25:$H$39</c15:sqref>
                          </c15:formulaRef>
                        </c:ext>
                      </c:extLst>
                      <c:numCache>
                        <c:formatCode>General</c:formatCode>
                        <c:ptCount val="15"/>
                        <c:pt idx="0">
                          <c:v>12.996302487792592</c:v>
                        </c:pt>
                        <c:pt idx="1">
                          <c:v>9.5587372576425587</c:v>
                        </c:pt>
                        <c:pt idx="2">
                          <c:v>10.888557314062956</c:v>
                        </c:pt>
                        <c:pt idx="3">
                          <c:v>9.602698636795985</c:v>
                        </c:pt>
                        <c:pt idx="4">
                          <c:v>9.7315648383975528</c:v>
                        </c:pt>
                        <c:pt idx="5">
                          <c:v>10.823122402204223</c:v>
                        </c:pt>
                        <c:pt idx="6">
                          <c:v>11.91432504692534</c:v>
                        </c:pt>
                        <c:pt idx="7">
                          <c:v>11.529033015216489</c:v>
                        </c:pt>
                        <c:pt idx="8">
                          <c:v>9.0705148538423419</c:v>
                        </c:pt>
                        <c:pt idx="9">
                          <c:v>11.524383550517548</c:v>
                        </c:pt>
                        <c:pt idx="10">
                          <c:v>10.609639860082151</c:v>
                        </c:pt>
                        <c:pt idx="11">
                          <c:v>12.553954160209793</c:v>
                        </c:pt>
                        <c:pt idx="12">
                          <c:v>9.2906653866862658</c:v>
                        </c:pt>
                        <c:pt idx="13">
                          <c:v>13.843925925573952</c:v>
                        </c:pt>
                        <c:pt idx="14">
                          <c:v>11.018840698002972</c:v>
                        </c:pt>
                      </c:numCache>
                    </c:numRef>
                  </c:minus>
                  <c:spPr>
                    <a:noFill/>
                    <a:ln w="9525" cap="flat" cmpd="sng" algn="ctr">
                      <a:solidFill>
                        <a:schemeClr val="tx1">
                          <a:lumMod val="65000"/>
                          <a:lumOff val="35000"/>
                        </a:schemeClr>
                      </a:solidFill>
                      <a:round/>
                    </a:ln>
                    <a:effectLst/>
                  </c:spPr>
                </c:errBars>
                <c:cat>
                  <c:numRef>
                    <c:extLst xmlns:c16r2="http://schemas.microsoft.com/office/drawing/2015/06/chart" xmlns:c15="http://schemas.microsoft.com/office/drawing/2012/chart">
                      <c:ext xmlns:c15="http://schemas.microsoft.com/office/drawing/2012/chart" uri="{02D57815-91ED-43cb-92C2-25804820EDAC}">
                        <c15:formulaRef>
                          <c15:sqref>[All_Pixel_Points_ET.xlsx]Sheet4!$A$2:$A$16</c15:sqref>
                        </c15:formulaRef>
                      </c:ext>
                    </c:extLst>
                    <c:numCache>
                      <c:formatCode>General</c:formatCode>
                      <c:ptCount val="15"/>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numCache>
                  </c:numRef>
                </c:cat>
                <c:val>
                  <c:numRef>
                    <c:extLst xmlns:c16r2="http://schemas.microsoft.com/office/drawing/2015/06/chart" xmlns:c15="http://schemas.microsoft.com/office/drawing/2012/chart">
                      <c:ext xmlns:c15="http://schemas.microsoft.com/office/drawing/2012/chart" uri="{02D57815-91ED-43cb-92C2-25804820EDAC}">
                        <c15:formulaRef>
                          <c15:sqref>[All_Pixel_Points_ET.xlsx]Sheet4!$H$2:$H$16</c15:sqref>
                        </c15:formulaRef>
                      </c:ext>
                    </c:extLst>
                    <c:numCache>
                      <c:formatCode>General</c:formatCode>
                      <c:ptCount val="15"/>
                      <c:pt idx="0">
                        <c:v>131.21230769230772</c:v>
                      </c:pt>
                      <c:pt idx="1">
                        <c:v>117.46384615384619</c:v>
                      </c:pt>
                      <c:pt idx="2">
                        <c:v>113.2130769230769</c:v>
                      </c:pt>
                      <c:pt idx="3">
                        <c:v>116.95076923076928</c:v>
                      </c:pt>
                      <c:pt idx="4">
                        <c:v>110.6115384615385</c:v>
                      </c:pt>
                      <c:pt idx="5">
                        <c:v>111.20461538461541</c:v>
                      </c:pt>
                      <c:pt idx="6">
                        <c:v>118.49538461538462</c:v>
                      </c:pt>
                      <c:pt idx="7">
                        <c:v>106.87846153846156</c:v>
                      </c:pt>
                      <c:pt idx="8">
                        <c:v>105.83076923076929</c:v>
                      </c:pt>
                      <c:pt idx="9">
                        <c:v>117.61153846153853</c:v>
                      </c:pt>
                      <c:pt idx="10">
                        <c:v>126.08615384615388</c:v>
                      </c:pt>
                      <c:pt idx="11">
                        <c:v>125.13846153846157</c:v>
                      </c:pt>
                      <c:pt idx="12">
                        <c:v>112.90692307692309</c:v>
                      </c:pt>
                      <c:pt idx="13">
                        <c:v>132.01692307692315</c:v>
                      </c:pt>
                      <c:pt idx="14">
                        <c:v>120.68153846153851</c:v>
                      </c:pt>
                    </c:numCache>
                  </c:numRef>
                </c:val>
                <c:extLst xmlns:c16r2="http://schemas.microsoft.com/office/drawing/2015/06/chart" xmlns:c15="http://schemas.microsoft.com/office/drawing/2012/chart">
                  <c:ext xmlns:c16="http://schemas.microsoft.com/office/drawing/2014/chart" uri="{C3380CC4-5D6E-409C-BE32-E72D297353CC}">
                    <c16:uniqueId val="{0000000A-9638-4B1A-A0ED-C0B399479EA1}"/>
                  </c:ext>
                </c:extLst>
              </c15:ser>
            </c15:filteredBarSeries>
            <c15:filteredBarSeries>
              <c15:ser>
                <c:idx val="7"/>
                <c:order val="7"/>
                <c:tx>
                  <c:strRef>
                    <c:extLst xmlns:c16r2="http://schemas.microsoft.com/office/drawing/2015/06/chart" xmlns:c15="http://schemas.microsoft.com/office/drawing/2012/chart">
                      <c:ext xmlns:c15="http://schemas.microsoft.com/office/drawing/2012/chart" uri="{02D57815-91ED-43cb-92C2-25804820EDAC}">
                        <c15:formulaRef>
                          <c15:sqref>[All_Pixel_Points_ET.xlsx]Sheet4!$I$1</c15:sqref>
                        </c15:formulaRef>
                      </c:ext>
                    </c:extLst>
                    <c:strCache>
                      <c:ptCount val="1"/>
                      <c:pt idx="0">
                        <c:v>Aug</c:v>
                      </c:pt>
                    </c:strCache>
                  </c:strRef>
                </c:tx>
                <c:spPr>
                  <a:solidFill>
                    <a:schemeClr val="accent2">
                      <a:lumMod val="60000"/>
                    </a:schemeClr>
                  </a:solidFill>
                  <a:ln>
                    <a:noFill/>
                  </a:ln>
                  <a:effectLst/>
                </c:spPr>
                <c:invertIfNegative val="0"/>
                <c:errBars>
                  <c:errBarType val="both"/>
                  <c:errValType val="cust"/>
                  <c:noEndCap val="0"/>
                  <c:plus>
                    <c:numRef>
                      <c:extLst xmlns:c16r2="http://schemas.microsoft.com/office/drawing/2015/06/chart" xmlns:c15="http://schemas.microsoft.com/office/drawing/2012/chart">
                        <c:ext xmlns:c15="http://schemas.microsoft.com/office/drawing/2012/chart" uri="{02D57815-91ED-43cb-92C2-25804820EDAC}">
                          <c15:formulaRef>
                            <c15:sqref>[All_Pixel_Points_ET.xlsx]Sheet4!$I$25:$I$39</c15:sqref>
                          </c15:formulaRef>
                        </c:ext>
                      </c:extLst>
                      <c:numCache>
                        <c:formatCode>General</c:formatCode>
                        <c:ptCount val="15"/>
                        <c:pt idx="0">
                          <c:v>12.015984087197378</c:v>
                        </c:pt>
                        <c:pt idx="1">
                          <c:v>11.606695397745753</c:v>
                        </c:pt>
                        <c:pt idx="2">
                          <c:v>11.205454869980619</c:v>
                        </c:pt>
                        <c:pt idx="3">
                          <c:v>10.797029920232227</c:v>
                        </c:pt>
                        <c:pt idx="4">
                          <c:v>10.911281082433391</c:v>
                        </c:pt>
                        <c:pt idx="5">
                          <c:v>12.088082339444599</c:v>
                        </c:pt>
                        <c:pt idx="6">
                          <c:v>11.312050239463886</c:v>
                        </c:pt>
                        <c:pt idx="7">
                          <c:v>12.682186667771781</c:v>
                        </c:pt>
                        <c:pt idx="8">
                          <c:v>12.231433668566876</c:v>
                        </c:pt>
                        <c:pt idx="9">
                          <c:v>11.51524671801452</c:v>
                        </c:pt>
                        <c:pt idx="10">
                          <c:v>11.955449527512114</c:v>
                        </c:pt>
                        <c:pt idx="11">
                          <c:v>11.762390566656686</c:v>
                        </c:pt>
                        <c:pt idx="12">
                          <c:v>10.726900519373446</c:v>
                        </c:pt>
                        <c:pt idx="13">
                          <c:v>13.036026430336307</c:v>
                        </c:pt>
                        <c:pt idx="14">
                          <c:v>11.90732009791172</c:v>
                        </c:pt>
                      </c:numCache>
                    </c:numRef>
                  </c:plus>
                  <c:minus>
                    <c:numRef>
                      <c:extLst xmlns:c16r2="http://schemas.microsoft.com/office/drawing/2015/06/chart" xmlns:c15="http://schemas.microsoft.com/office/drawing/2012/chart">
                        <c:ext xmlns:c15="http://schemas.microsoft.com/office/drawing/2012/chart" uri="{02D57815-91ED-43cb-92C2-25804820EDAC}">
                          <c15:formulaRef>
                            <c15:sqref>[All_Pixel_Points_ET.xlsx]Sheet4!$I$25:$I$39</c15:sqref>
                          </c15:formulaRef>
                        </c:ext>
                      </c:extLst>
                      <c:numCache>
                        <c:formatCode>General</c:formatCode>
                        <c:ptCount val="15"/>
                        <c:pt idx="0">
                          <c:v>12.015984087197378</c:v>
                        </c:pt>
                        <c:pt idx="1">
                          <c:v>11.606695397745753</c:v>
                        </c:pt>
                        <c:pt idx="2">
                          <c:v>11.205454869980619</c:v>
                        </c:pt>
                        <c:pt idx="3">
                          <c:v>10.797029920232227</c:v>
                        </c:pt>
                        <c:pt idx="4">
                          <c:v>10.911281082433391</c:v>
                        </c:pt>
                        <c:pt idx="5">
                          <c:v>12.088082339444599</c:v>
                        </c:pt>
                        <c:pt idx="6">
                          <c:v>11.312050239463886</c:v>
                        </c:pt>
                        <c:pt idx="7">
                          <c:v>12.682186667771781</c:v>
                        </c:pt>
                        <c:pt idx="8">
                          <c:v>12.231433668566876</c:v>
                        </c:pt>
                        <c:pt idx="9">
                          <c:v>11.51524671801452</c:v>
                        </c:pt>
                        <c:pt idx="10">
                          <c:v>11.955449527512114</c:v>
                        </c:pt>
                        <c:pt idx="11">
                          <c:v>11.762390566656686</c:v>
                        </c:pt>
                        <c:pt idx="12">
                          <c:v>10.726900519373446</c:v>
                        </c:pt>
                        <c:pt idx="13">
                          <c:v>13.036026430336307</c:v>
                        </c:pt>
                        <c:pt idx="14">
                          <c:v>11.90732009791172</c:v>
                        </c:pt>
                      </c:numCache>
                    </c:numRef>
                  </c:minus>
                  <c:spPr>
                    <a:noFill/>
                    <a:ln w="9525" cap="flat" cmpd="sng" algn="ctr">
                      <a:solidFill>
                        <a:schemeClr val="tx1">
                          <a:lumMod val="65000"/>
                          <a:lumOff val="35000"/>
                        </a:schemeClr>
                      </a:solidFill>
                      <a:round/>
                    </a:ln>
                    <a:effectLst/>
                  </c:spPr>
                </c:errBars>
                <c:cat>
                  <c:numRef>
                    <c:extLst xmlns:c16r2="http://schemas.microsoft.com/office/drawing/2015/06/chart" xmlns:c15="http://schemas.microsoft.com/office/drawing/2012/chart">
                      <c:ext xmlns:c15="http://schemas.microsoft.com/office/drawing/2012/chart" uri="{02D57815-91ED-43cb-92C2-25804820EDAC}">
                        <c15:formulaRef>
                          <c15:sqref>[All_Pixel_Points_ET.xlsx]Sheet4!$A$2:$A$16</c15:sqref>
                        </c15:formulaRef>
                      </c:ext>
                    </c:extLst>
                    <c:numCache>
                      <c:formatCode>General</c:formatCode>
                      <c:ptCount val="15"/>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numCache>
                  </c:numRef>
                </c:cat>
                <c:val>
                  <c:numRef>
                    <c:extLst xmlns:c16r2="http://schemas.microsoft.com/office/drawing/2015/06/chart" xmlns:c15="http://schemas.microsoft.com/office/drawing/2012/chart">
                      <c:ext xmlns:c15="http://schemas.microsoft.com/office/drawing/2012/chart" uri="{02D57815-91ED-43cb-92C2-25804820EDAC}">
                        <c15:formulaRef>
                          <c15:sqref>[All_Pixel_Points_ET.xlsx]Sheet4!$I$2:$I$16</c15:sqref>
                        </c15:formulaRef>
                      </c:ext>
                    </c:extLst>
                    <c:numCache>
                      <c:formatCode>General</c:formatCode>
                      <c:ptCount val="15"/>
                      <c:pt idx="0">
                        <c:v>131.69846153846157</c:v>
                      </c:pt>
                      <c:pt idx="1">
                        <c:v>120.2069230769231</c:v>
                      </c:pt>
                      <c:pt idx="2">
                        <c:v>118.39461538461534</c:v>
                      </c:pt>
                      <c:pt idx="3">
                        <c:v>121.62230769230779</c:v>
                      </c:pt>
                      <c:pt idx="4">
                        <c:v>114.57384615384615</c:v>
                      </c:pt>
                      <c:pt idx="5">
                        <c:v>111.55307692307692</c:v>
                      </c:pt>
                      <c:pt idx="6">
                        <c:v>121.40000000000008</c:v>
                      </c:pt>
                      <c:pt idx="7">
                        <c:v>119.7530769230769</c:v>
                      </c:pt>
                      <c:pt idx="8">
                        <c:v>120.70384615384617</c:v>
                      </c:pt>
                      <c:pt idx="9">
                        <c:v>123.28999999999999</c:v>
                      </c:pt>
                      <c:pt idx="10">
                        <c:v>127.3869230769231</c:v>
                      </c:pt>
                      <c:pt idx="11">
                        <c:v>114.13230769230769</c:v>
                      </c:pt>
                      <c:pt idx="12">
                        <c:v>119.45076923076927</c:v>
                      </c:pt>
                      <c:pt idx="13">
                        <c:v>119.03615384615384</c:v>
                      </c:pt>
                      <c:pt idx="14">
                        <c:v>122.93384615384615</c:v>
                      </c:pt>
                    </c:numCache>
                  </c:numRef>
                </c:val>
                <c:extLst xmlns:c16r2="http://schemas.microsoft.com/office/drawing/2015/06/chart" xmlns:c15="http://schemas.microsoft.com/office/drawing/2012/chart">
                  <c:ext xmlns:c16="http://schemas.microsoft.com/office/drawing/2014/chart" uri="{C3380CC4-5D6E-409C-BE32-E72D297353CC}">
                    <c16:uniqueId val="{0000000B-9638-4B1A-A0ED-C0B399479EA1}"/>
                  </c:ext>
                </c:extLst>
              </c15:ser>
            </c15:filteredBarSeries>
            <c15:filteredBarSeries>
              <c15:ser>
                <c:idx val="8"/>
                <c:order val="8"/>
                <c:tx>
                  <c:strRef>
                    <c:extLst xmlns:c16r2="http://schemas.microsoft.com/office/drawing/2015/06/chart" xmlns:c15="http://schemas.microsoft.com/office/drawing/2012/chart">
                      <c:ext xmlns:c15="http://schemas.microsoft.com/office/drawing/2012/chart" uri="{02D57815-91ED-43cb-92C2-25804820EDAC}">
                        <c15:formulaRef>
                          <c15:sqref>[All_Pixel_Points_ET.xlsx]Sheet4!$J$1</c15:sqref>
                        </c15:formulaRef>
                      </c:ext>
                    </c:extLst>
                    <c:strCache>
                      <c:ptCount val="1"/>
                      <c:pt idx="0">
                        <c:v>Sep</c:v>
                      </c:pt>
                    </c:strCache>
                  </c:strRef>
                </c:tx>
                <c:spPr>
                  <a:solidFill>
                    <a:schemeClr val="accent3">
                      <a:lumMod val="60000"/>
                    </a:schemeClr>
                  </a:solidFill>
                  <a:ln>
                    <a:noFill/>
                  </a:ln>
                  <a:effectLst/>
                </c:spPr>
                <c:invertIfNegative val="0"/>
                <c:errBars>
                  <c:errBarType val="both"/>
                  <c:errValType val="cust"/>
                  <c:noEndCap val="0"/>
                  <c:plus>
                    <c:numRef>
                      <c:extLst xmlns:c16r2="http://schemas.microsoft.com/office/drawing/2015/06/chart" xmlns:c15="http://schemas.microsoft.com/office/drawing/2012/chart">
                        <c:ext xmlns:c15="http://schemas.microsoft.com/office/drawing/2012/chart" uri="{02D57815-91ED-43cb-92C2-25804820EDAC}">
                          <c15:formulaRef>
                            <c15:sqref>[All_Pixel_Points_ET.xlsx]Sheet4!$J$25:$J$39</c15:sqref>
                          </c15:formulaRef>
                        </c:ext>
                      </c:extLst>
                      <c:numCache>
                        <c:formatCode>General</c:formatCode>
                        <c:ptCount val="15"/>
                        <c:pt idx="0">
                          <c:v>10.926759726272138</c:v>
                        </c:pt>
                        <c:pt idx="1">
                          <c:v>11.842475551649311</c:v>
                        </c:pt>
                        <c:pt idx="2">
                          <c:v>10.956653250296101</c:v>
                        </c:pt>
                        <c:pt idx="3">
                          <c:v>11.581070468749903</c:v>
                        </c:pt>
                        <c:pt idx="4">
                          <c:v>14.276552222130645</c:v>
                        </c:pt>
                        <c:pt idx="5">
                          <c:v>11.662158017977317</c:v>
                        </c:pt>
                        <c:pt idx="6">
                          <c:v>11.563126396834603</c:v>
                        </c:pt>
                        <c:pt idx="7">
                          <c:v>11.560582175071481</c:v>
                        </c:pt>
                        <c:pt idx="8">
                          <c:v>12.935306761023822</c:v>
                        </c:pt>
                        <c:pt idx="9">
                          <c:v>10.952847411889735</c:v>
                        </c:pt>
                        <c:pt idx="10">
                          <c:v>11.395230906743766</c:v>
                        </c:pt>
                        <c:pt idx="11">
                          <c:v>13.189212108407052</c:v>
                        </c:pt>
                        <c:pt idx="12">
                          <c:v>10.946175137876963</c:v>
                        </c:pt>
                        <c:pt idx="13">
                          <c:v>12.252049443399494</c:v>
                        </c:pt>
                        <c:pt idx="14">
                          <c:v>13.392923130597994</c:v>
                        </c:pt>
                      </c:numCache>
                    </c:numRef>
                  </c:plus>
                  <c:minus>
                    <c:numRef>
                      <c:extLst xmlns:c16r2="http://schemas.microsoft.com/office/drawing/2015/06/chart" xmlns:c15="http://schemas.microsoft.com/office/drawing/2012/chart">
                        <c:ext xmlns:c15="http://schemas.microsoft.com/office/drawing/2012/chart" uri="{02D57815-91ED-43cb-92C2-25804820EDAC}">
                          <c15:formulaRef>
                            <c15:sqref>[All_Pixel_Points_ET.xlsx]Sheet4!$J$25:$J$39</c15:sqref>
                          </c15:formulaRef>
                        </c:ext>
                      </c:extLst>
                      <c:numCache>
                        <c:formatCode>General</c:formatCode>
                        <c:ptCount val="15"/>
                        <c:pt idx="0">
                          <c:v>10.926759726272138</c:v>
                        </c:pt>
                        <c:pt idx="1">
                          <c:v>11.842475551649311</c:v>
                        </c:pt>
                        <c:pt idx="2">
                          <c:v>10.956653250296101</c:v>
                        </c:pt>
                        <c:pt idx="3">
                          <c:v>11.581070468749903</c:v>
                        </c:pt>
                        <c:pt idx="4">
                          <c:v>14.276552222130645</c:v>
                        </c:pt>
                        <c:pt idx="5">
                          <c:v>11.662158017977317</c:v>
                        </c:pt>
                        <c:pt idx="6">
                          <c:v>11.563126396834603</c:v>
                        </c:pt>
                        <c:pt idx="7">
                          <c:v>11.560582175071481</c:v>
                        </c:pt>
                        <c:pt idx="8">
                          <c:v>12.935306761023822</c:v>
                        </c:pt>
                        <c:pt idx="9">
                          <c:v>10.952847411889735</c:v>
                        </c:pt>
                        <c:pt idx="10">
                          <c:v>11.395230906743766</c:v>
                        </c:pt>
                        <c:pt idx="11">
                          <c:v>13.189212108407052</c:v>
                        </c:pt>
                        <c:pt idx="12">
                          <c:v>10.946175137876963</c:v>
                        </c:pt>
                        <c:pt idx="13">
                          <c:v>12.252049443399494</c:v>
                        </c:pt>
                        <c:pt idx="14">
                          <c:v>13.392923130597994</c:v>
                        </c:pt>
                      </c:numCache>
                    </c:numRef>
                  </c:minus>
                  <c:spPr>
                    <a:noFill/>
                    <a:ln w="9525" cap="flat" cmpd="sng" algn="ctr">
                      <a:solidFill>
                        <a:schemeClr val="tx1">
                          <a:lumMod val="65000"/>
                          <a:lumOff val="35000"/>
                        </a:schemeClr>
                      </a:solidFill>
                      <a:round/>
                    </a:ln>
                    <a:effectLst/>
                  </c:spPr>
                </c:errBars>
                <c:cat>
                  <c:numRef>
                    <c:extLst xmlns:c16r2="http://schemas.microsoft.com/office/drawing/2015/06/chart" xmlns:c15="http://schemas.microsoft.com/office/drawing/2012/chart">
                      <c:ext xmlns:c15="http://schemas.microsoft.com/office/drawing/2012/chart" uri="{02D57815-91ED-43cb-92C2-25804820EDAC}">
                        <c15:formulaRef>
                          <c15:sqref>[All_Pixel_Points_ET.xlsx]Sheet4!$A$2:$A$16</c15:sqref>
                        </c15:formulaRef>
                      </c:ext>
                    </c:extLst>
                    <c:numCache>
                      <c:formatCode>General</c:formatCode>
                      <c:ptCount val="15"/>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numCache>
                  </c:numRef>
                </c:cat>
                <c:val>
                  <c:numRef>
                    <c:extLst xmlns:c16r2="http://schemas.microsoft.com/office/drawing/2015/06/chart" xmlns:c15="http://schemas.microsoft.com/office/drawing/2012/chart">
                      <c:ext xmlns:c15="http://schemas.microsoft.com/office/drawing/2012/chart" uri="{02D57815-91ED-43cb-92C2-25804820EDAC}">
                        <c15:formulaRef>
                          <c15:sqref>[All_Pixel_Points_ET.xlsx]Sheet4!$J$2:$J$16</c15:sqref>
                        </c15:formulaRef>
                      </c:ext>
                    </c:extLst>
                    <c:numCache>
                      <c:formatCode>General</c:formatCode>
                      <c:ptCount val="15"/>
                      <c:pt idx="0">
                        <c:v>114.48384615384619</c:v>
                      </c:pt>
                      <c:pt idx="1">
                        <c:v>111.63769230769233</c:v>
                      </c:pt>
                      <c:pt idx="2">
                        <c:v>104.23230769230773</c:v>
                      </c:pt>
                      <c:pt idx="3">
                        <c:v>113.25923076923075</c:v>
                      </c:pt>
                      <c:pt idx="4">
                        <c:v>112.08846153846153</c:v>
                      </c:pt>
                      <c:pt idx="5">
                        <c:v>100.54923076923069</c:v>
                      </c:pt>
                      <c:pt idx="6">
                        <c:v>112.25615384615385</c:v>
                      </c:pt>
                      <c:pt idx="7">
                        <c:v>100.82307692307697</c:v>
                      </c:pt>
                      <c:pt idx="8">
                        <c:v>107.39692307692307</c:v>
                      </c:pt>
                      <c:pt idx="9">
                        <c:v>106.98692307692312</c:v>
                      </c:pt>
                      <c:pt idx="10">
                        <c:v>115.92384615384618</c:v>
                      </c:pt>
                      <c:pt idx="11">
                        <c:v>116.32692307692307</c:v>
                      </c:pt>
                      <c:pt idx="12">
                        <c:v>113.30307692307696</c:v>
                      </c:pt>
                      <c:pt idx="13">
                        <c:v>102.88769230769232</c:v>
                      </c:pt>
                      <c:pt idx="14">
                        <c:v>123.31230769230771</c:v>
                      </c:pt>
                    </c:numCache>
                  </c:numRef>
                </c:val>
                <c:extLst xmlns:c16r2="http://schemas.microsoft.com/office/drawing/2015/06/chart" xmlns:c15="http://schemas.microsoft.com/office/drawing/2012/chart">
                  <c:ext xmlns:c16="http://schemas.microsoft.com/office/drawing/2014/chart" uri="{C3380CC4-5D6E-409C-BE32-E72D297353CC}">
                    <c16:uniqueId val="{0000000C-9638-4B1A-A0ED-C0B399479EA1}"/>
                  </c:ext>
                </c:extLst>
              </c15:ser>
            </c15:filteredBarSeries>
          </c:ext>
        </c:extLst>
      </c:barChart>
      <c:lineChart>
        <c:grouping val="standard"/>
        <c:varyColors val="0"/>
        <c:ser>
          <c:idx val="12"/>
          <c:order val="12"/>
          <c:tx>
            <c:strRef>
              <c:f>[All_Pixel_Points_ET.xlsx]Sheet4!$N$1</c:f>
              <c:strCache>
                <c:ptCount val="1"/>
                <c:pt idx="0">
                  <c:v>avg</c:v>
                </c:pt>
              </c:strCache>
            </c:strRef>
          </c:tx>
          <c:spPr>
            <a:ln w="28575" cap="rnd">
              <a:solidFill>
                <a:schemeClr val="accent1">
                  <a:lumMod val="80000"/>
                  <a:lumOff val="20000"/>
                </a:schemeClr>
              </a:solidFill>
              <a:round/>
            </a:ln>
            <a:effectLst/>
          </c:spPr>
          <c:marker>
            <c:symbol val="none"/>
          </c:marker>
          <c:cat>
            <c:numRef>
              <c:f>[All_Pixel_Points_ET.xlsx]Sheet4!$A$2:$A$16</c:f>
              <c:numCache>
                <c:formatCode>General</c:formatCode>
                <c:ptCount val="15"/>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numCache>
            </c:numRef>
          </c:cat>
          <c:val>
            <c:numRef>
              <c:f>[All_Pixel_Points_ET.xlsx]Sheet4!$N$2:$N$16</c:f>
              <c:numCache>
                <c:formatCode>General</c:formatCode>
                <c:ptCount val="15"/>
                <c:pt idx="0">
                  <c:v>105.37564102564103</c:v>
                </c:pt>
                <c:pt idx="1">
                  <c:v>101.56884615384617</c:v>
                </c:pt>
                <c:pt idx="2">
                  <c:v>99.950192307692305</c:v>
                </c:pt>
                <c:pt idx="3">
                  <c:v>98.870897435897419</c:v>
                </c:pt>
                <c:pt idx="4">
                  <c:v>99.164405594405608</c:v>
                </c:pt>
                <c:pt idx="5">
                  <c:v>95.21032051282053</c:v>
                </c:pt>
                <c:pt idx="6">
                  <c:v>98.437500000000043</c:v>
                </c:pt>
                <c:pt idx="7">
                  <c:v>101.0326923076923</c:v>
                </c:pt>
                <c:pt idx="8">
                  <c:v>97.632051282051279</c:v>
                </c:pt>
                <c:pt idx="9">
                  <c:v>95.382307692307691</c:v>
                </c:pt>
                <c:pt idx="10">
                  <c:v>98.170448717948702</c:v>
                </c:pt>
                <c:pt idx="11">
                  <c:v>100.19211538461536</c:v>
                </c:pt>
                <c:pt idx="12">
                  <c:v>95.683782051282094</c:v>
                </c:pt>
                <c:pt idx="13">
                  <c:v>95.859807692307712</c:v>
                </c:pt>
                <c:pt idx="14">
                  <c:v>95.587115384615387</c:v>
                </c:pt>
              </c:numCache>
            </c:numRef>
          </c:val>
          <c:smooth val="0"/>
          <c:extLst xmlns:c16r2="http://schemas.microsoft.com/office/drawing/2015/06/chart">
            <c:ext xmlns:c16="http://schemas.microsoft.com/office/drawing/2014/chart" uri="{C3380CC4-5D6E-409C-BE32-E72D297353CC}">
              <c16:uniqueId val="{00000008-9638-4B1A-A0ED-C0B399479EA1}"/>
            </c:ext>
          </c:extLst>
        </c:ser>
        <c:dLbls>
          <c:showLegendKey val="0"/>
          <c:showVal val="0"/>
          <c:showCatName val="0"/>
          <c:showSerName val="0"/>
          <c:showPercent val="0"/>
          <c:showBubbleSize val="0"/>
        </c:dLbls>
        <c:marker val="1"/>
        <c:smooth val="0"/>
        <c:axId val="465030128"/>
        <c:axId val="465028560"/>
      </c:lineChart>
      <c:catAx>
        <c:axId val="46503012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465028560"/>
        <c:crosses val="autoZero"/>
        <c:auto val="1"/>
        <c:lblAlgn val="ctr"/>
        <c:lblOffset val="100"/>
        <c:noMultiLvlLbl val="0"/>
      </c:catAx>
      <c:valAx>
        <c:axId val="465028560"/>
        <c:scaling>
          <c:orientation val="minMax"/>
          <c:max val="160"/>
          <c:min val="0"/>
        </c:scaling>
        <c:delete val="0"/>
        <c:axPos val="l"/>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465030128"/>
        <c:crosses val="autoZero"/>
        <c:crossBetween val="between"/>
      </c:valAx>
      <c:spPr>
        <a:noFill/>
        <a:ln w="25400">
          <a:noFill/>
        </a:ln>
        <a:effectLst/>
      </c:spPr>
    </c:plotArea>
    <c:legend>
      <c:legendPos val="b"/>
      <c:layout>
        <c:manualLayout>
          <c:xMode val="edge"/>
          <c:yMode val="edge"/>
          <c:x val="0.13444731095300524"/>
          <c:y val="0.83621366205658676"/>
          <c:w val="0.80156012488686168"/>
          <c:h val="9.2515577258626955E-2"/>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200" b="1" i="0" baseline="0"/>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0" baseline="0">
                <a:solidFill>
                  <a:schemeClr val="tx1">
                    <a:lumMod val="65000"/>
                    <a:lumOff val="35000"/>
                  </a:schemeClr>
                </a:solidFill>
                <a:latin typeface="+mn-lt"/>
                <a:ea typeface="+mn-ea"/>
                <a:cs typeface="+mn-cs"/>
              </a:defRPr>
            </a:pPr>
            <a:r>
              <a:rPr lang="en-US" dirty="0"/>
              <a:t> Mean GPP (gC/m</a:t>
            </a:r>
            <a:r>
              <a:rPr lang="en-US" baseline="30000" dirty="0"/>
              <a:t>2</a:t>
            </a:r>
            <a:r>
              <a:rPr lang="en-US" dirty="0"/>
              <a:t>)</a:t>
            </a:r>
          </a:p>
        </c:rich>
      </c:tx>
      <c:layout/>
      <c:overlay val="0"/>
      <c:spPr>
        <a:noFill/>
        <a:ln>
          <a:noFill/>
        </a:ln>
        <a:effectLst/>
      </c:spPr>
      <c:txPr>
        <a:bodyPr rot="0" spcFirstLastPara="1" vertOverflow="ellipsis" vert="horz" wrap="square" anchor="ctr" anchorCtr="1"/>
        <a:lstStyle/>
        <a:p>
          <a:pPr>
            <a:defRPr sz="144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Sheet2!$A$2</c:f>
              <c:strCache>
                <c:ptCount val="1"/>
                <c:pt idx="0">
                  <c:v>avg</c:v>
                </c:pt>
              </c:strCache>
            </c:strRef>
          </c:tx>
          <c:spPr>
            <a:solidFill>
              <a:schemeClr val="accent1"/>
            </a:solidFill>
            <a:ln>
              <a:noFill/>
            </a:ln>
            <a:effectLst/>
          </c:spPr>
          <c:invertIfNegative val="0"/>
          <c:trendline>
            <c:spPr>
              <a:ln w="25400" cap="rnd">
                <a:solidFill>
                  <a:schemeClr val="accent1"/>
                </a:solidFill>
                <a:prstDash val="sysDot"/>
              </a:ln>
              <a:effectLst/>
            </c:spPr>
            <c:trendlineType val="movingAvg"/>
            <c:period val="2"/>
            <c:dispRSqr val="0"/>
            <c:dispEq val="0"/>
          </c:trendline>
          <c:errBars>
            <c:errBarType val="both"/>
            <c:errValType val="cust"/>
            <c:noEndCap val="0"/>
            <c:plus>
              <c:numRef>
                <c:f>Sheet2!$B$3:$I$3</c:f>
                <c:numCache>
                  <c:formatCode>General</c:formatCode>
                  <c:ptCount val="8"/>
                  <c:pt idx="0">
                    <c:v>9.9258868465945168E-3</c:v>
                  </c:pt>
                  <c:pt idx="1">
                    <c:v>1.0262040746058871E-2</c:v>
                  </c:pt>
                  <c:pt idx="2">
                    <c:v>1.0172307714457422E-2</c:v>
                  </c:pt>
                  <c:pt idx="3">
                    <c:v>1.0145978455787824E-2</c:v>
                  </c:pt>
                  <c:pt idx="4">
                    <c:v>9.4768806340633938E-3</c:v>
                  </c:pt>
                  <c:pt idx="5">
                    <c:v>8.7283690486885373E-3</c:v>
                  </c:pt>
                  <c:pt idx="6">
                    <c:v>8.4065292978317795E-3</c:v>
                  </c:pt>
                  <c:pt idx="7">
                    <c:v>8.370645879127999E-3</c:v>
                  </c:pt>
                </c:numCache>
              </c:numRef>
            </c:plus>
            <c:minus>
              <c:numRef>
                <c:f>Sheet2!$B$3:$I$3</c:f>
                <c:numCache>
                  <c:formatCode>General</c:formatCode>
                  <c:ptCount val="8"/>
                  <c:pt idx="0">
                    <c:v>9.9258868465945168E-3</c:v>
                  </c:pt>
                  <c:pt idx="1">
                    <c:v>1.0262040746058871E-2</c:v>
                  </c:pt>
                  <c:pt idx="2">
                    <c:v>1.0172307714457422E-2</c:v>
                  </c:pt>
                  <c:pt idx="3">
                    <c:v>1.0145978455787824E-2</c:v>
                  </c:pt>
                  <c:pt idx="4">
                    <c:v>9.4768806340633938E-3</c:v>
                  </c:pt>
                  <c:pt idx="5">
                    <c:v>8.7283690486885373E-3</c:v>
                  </c:pt>
                  <c:pt idx="6">
                    <c:v>8.4065292978317795E-3</c:v>
                  </c:pt>
                  <c:pt idx="7">
                    <c:v>8.370645879127999E-3</c:v>
                  </c:pt>
                </c:numCache>
              </c:numRef>
            </c:minus>
            <c:spPr>
              <a:noFill/>
              <a:ln w="9525" cap="flat" cmpd="sng" algn="ctr">
                <a:solidFill>
                  <a:schemeClr val="tx1">
                    <a:lumMod val="65000"/>
                    <a:lumOff val="35000"/>
                  </a:schemeClr>
                </a:solidFill>
                <a:round/>
              </a:ln>
              <a:effectLst/>
            </c:spPr>
          </c:errBars>
          <c:cat>
            <c:strRef>
              <c:f>Sheet2!$B$1:$I$1</c:f>
              <c:strCache>
                <c:ptCount val="8"/>
                <c:pt idx="0">
                  <c:v>Jan</c:v>
                </c:pt>
                <c:pt idx="1">
                  <c:v>Feb</c:v>
                </c:pt>
                <c:pt idx="2">
                  <c:v>Mar</c:v>
                </c:pt>
                <c:pt idx="3">
                  <c:v>Apr</c:v>
                </c:pt>
                <c:pt idx="4">
                  <c:v>May</c:v>
                </c:pt>
                <c:pt idx="5">
                  <c:v>Oct</c:v>
                </c:pt>
                <c:pt idx="6">
                  <c:v>Nov</c:v>
                </c:pt>
                <c:pt idx="7">
                  <c:v>Dec</c:v>
                </c:pt>
              </c:strCache>
            </c:strRef>
          </c:cat>
          <c:val>
            <c:numRef>
              <c:f>Sheet2!$B$2:$I$2</c:f>
              <c:numCache>
                <c:formatCode>General</c:formatCode>
                <c:ptCount val="8"/>
                <c:pt idx="0">
                  <c:v>3.8461952110389608E-2</c:v>
                </c:pt>
                <c:pt idx="1">
                  <c:v>3.804045072574485E-2</c:v>
                </c:pt>
                <c:pt idx="2">
                  <c:v>3.4318697478991592E-2</c:v>
                </c:pt>
                <c:pt idx="3">
                  <c:v>3.0891405653170362E-2</c:v>
                </c:pt>
                <c:pt idx="4">
                  <c:v>2.3986401833460652E-2</c:v>
                </c:pt>
                <c:pt idx="5">
                  <c:v>3.863783422459894E-2</c:v>
                </c:pt>
                <c:pt idx="6">
                  <c:v>4.0622676343264573E-2</c:v>
                </c:pt>
                <c:pt idx="7">
                  <c:v>3.4430083874458874E-2</c:v>
                </c:pt>
              </c:numCache>
            </c:numRef>
          </c:val>
          <c:extLst xmlns:c16r2="http://schemas.microsoft.com/office/drawing/2015/06/chart">
            <c:ext xmlns:c16="http://schemas.microsoft.com/office/drawing/2014/chart" uri="{C3380CC4-5D6E-409C-BE32-E72D297353CC}">
              <c16:uniqueId val="{00000001-5938-483F-A31F-A6D6BB79ADB7}"/>
            </c:ext>
          </c:extLst>
        </c:ser>
        <c:dLbls>
          <c:showLegendKey val="0"/>
          <c:showVal val="0"/>
          <c:showCatName val="0"/>
          <c:showSerName val="0"/>
          <c:showPercent val="0"/>
          <c:showBubbleSize val="0"/>
        </c:dLbls>
        <c:gapWidth val="219"/>
        <c:overlap val="-27"/>
        <c:axId val="465029736"/>
        <c:axId val="465030520"/>
      </c:barChart>
      <c:catAx>
        <c:axId val="46502973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465030520"/>
        <c:crosses val="autoZero"/>
        <c:auto val="1"/>
        <c:lblAlgn val="ctr"/>
        <c:lblOffset val="100"/>
        <c:noMultiLvlLbl val="0"/>
      </c:catAx>
      <c:valAx>
        <c:axId val="465030520"/>
        <c:scaling>
          <c:orientation val="minMax"/>
        </c:scaling>
        <c:delete val="0"/>
        <c:axPos val="l"/>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465029736"/>
        <c:crosses val="autoZero"/>
        <c:crossBetween val="between"/>
      </c:valAx>
      <c:spPr>
        <a:noFill/>
        <a:ln>
          <a:noFill/>
        </a:ln>
        <a:effectLst/>
      </c:spPr>
    </c:plotArea>
    <c:plotVisOnly val="1"/>
    <c:dispBlanksAs val="gap"/>
    <c:showDLblsOverMax val="0"/>
  </c:chart>
  <c:spPr>
    <a:noFill/>
    <a:ln>
      <a:noFill/>
    </a:ln>
    <a:effectLst/>
  </c:spPr>
  <c:txPr>
    <a:bodyPr/>
    <a:lstStyle/>
    <a:p>
      <a:pPr>
        <a:defRPr sz="1200" b="1" i="0" baseline="0"/>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1" i="0" u="none" strike="noStrike" kern="1200" spc="0" baseline="0">
                <a:solidFill>
                  <a:schemeClr val="tx1">
                    <a:lumMod val="65000"/>
                    <a:lumOff val="35000"/>
                  </a:schemeClr>
                </a:solidFill>
                <a:latin typeface="+mn-lt"/>
                <a:ea typeface="+mn-ea"/>
                <a:cs typeface="+mn-cs"/>
              </a:defRPr>
            </a:pPr>
            <a:r>
              <a:rPr lang="en-US" dirty="0"/>
              <a:t> Mean LAI</a:t>
            </a:r>
          </a:p>
        </c:rich>
      </c:tx>
      <c:layout>
        <c:manualLayout>
          <c:xMode val="edge"/>
          <c:yMode val="edge"/>
          <c:x val="0.28284037064700662"/>
          <c:y val="7.2684966062928597E-2"/>
        </c:manualLayout>
      </c:layout>
      <c:overlay val="0"/>
      <c:spPr>
        <a:noFill/>
        <a:ln>
          <a:noFill/>
        </a:ln>
        <a:effectLst/>
      </c:spPr>
      <c:txPr>
        <a:bodyPr rot="0" spcFirstLastPara="1" vertOverflow="ellipsis" vert="horz" wrap="square" anchor="ctr" anchorCtr="1"/>
        <a:lstStyle/>
        <a:p>
          <a:pPr>
            <a:defRPr sz="144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Sheet4!$A$2</c:f>
              <c:strCache>
                <c:ptCount val="1"/>
                <c:pt idx="0">
                  <c:v>avg</c:v>
                </c:pt>
              </c:strCache>
            </c:strRef>
          </c:tx>
          <c:spPr>
            <a:solidFill>
              <a:schemeClr val="accent1"/>
            </a:solidFill>
            <a:ln>
              <a:noFill/>
            </a:ln>
            <a:effectLst/>
          </c:spPr>
          <c:invertIfNegative val="0"/>
          <c:trendline>
            <c:spPr>
              <a:ln w="25400" cap="rnd">
                <a:solidFill>
                  <a:schemeClr val="accent1"/>
                </a:solidFill>
                <a:prstDash val="sysDot"/>
              </a:ln>
              <a:effectLst/>
            </c:spPr>
            <c:trendlineType val="movingAvg"/>
            <c:period val="2"/>
            <c:dispRSqr val="0"/>
            <c:dispEq val="0"/>
          </c:trendline>
          <c:errBars>
            <c:errBarType val="both"/>
            <c:errValType val="cust"/>
            <c:noEndCap val="0"/>
            <c:plus>
              <c:numRef>
                <c:f>Sheet4!$B$3:$M$3</c:f>
                <c:numCache>
                  <c:formatCode>General</c:formatCode>
                  <c:ptCount val="8"/>
                  <c:pt idx="0">
                    <c:v>0.26577894075203695</c:v>
                  </c:pt>
                  <c:pt idx="1">
                    <c:v>0.25423548402333213</c:v>
                  </c:pt>
                  <c:pt idx="2">
                    <c:v>0.31770602753015253</c:v>
                  </c:pt>
                  <c:pt idx="3">
                    <c:v>0.459231821529619</c:v>
                  </c:pt>
                  <c:pt idx="4">
                    <c:v>0.4852315857116965</c:v>
                  </c:pt>
                  <c:pt idx="5">
                    <c:v>0.72971148843287625</c:v>
                  </c:pt>
                  <c:pt idx="6">
                    <c:v>0.2203445364234714</c:v>
                  </c:pt>
                  <c:pt idx="7">
                    <c:v>0.22389125493746076</c:v>
                  </c:pt>
                </c:numCache>
              </c:numRef>
            </c:plus>
            <c:minus>
              <c:numRef>
                <c:f>Sheet4!$B$3:$M$3</c:f>
                <c:numCache>
                  <c:formatCode>General</c:formatCode>
                  <c:ptCount val="8"/>
                  <c:pt idx="0">
                    <c:v>0.26577894075203695</c:v>
                  </c:pt>
                  <c:pt idx="1">
                    <c:v>0.25423548402333213</c:v>
                  </c:pt>
                  <c:pt idx="2">
                    <c:v>0.31770602753015253</c:v>
                  </c:pt>
                  <c:pt idx="3">
                    <c:v>0.459231821529619</c:v>
                  </c:pt>
                  <c:pt idx="4">
                    <c:v>0.4852315857116965</c:v>
                  </c:pt>
                  <c:pt idx="5">
                    <c:v>0.72971148843287625</c:v>
                  </c:pt>
                  <c:pt idx="6">
                    <c:v>0.2203445364234714</c:v>
                  </c:pt>
                  <c:pt idx="7">
                    <c:v>0.22389125493746076</c:v>
                  </c:pt>
                </c:numCache>
              </c:numRef>
            </c:minus>
            <c:spPr>
              <a:noFill/>
              <a:ln w="9525" cap="flat" cmpd="sng" algn="ctr">
                <a:solidFill>
                  <a:schemeClr val="tx1">
                    <a:lumMod val="65000"/>
                    <a:lumOff val="35000"/>
                  </a:schemeClr>
                </a:solidFill>
                <a:round/>
              </a:ln>
              <a:effectLst/>
            </c:spPr>
          </c:errBars>
          <c:cat>
            <c:strRef>
              <c:f>Sheet4!$B$1:$M$1</c:f>
              <c:strCache>
                <c:ptCount val="8"/>
                <c:pt idx="0">
                  <c:v>Jan</c:v>
                </c:pt>
                <c:pt idx="1">
                  <c:v>Feb</c:v>
                </c:pt>
                <c:pt idx="2">
                  <c:v>Mar</c:v>
                </c:pt>
                <c:pt idx="3">
                  <c:v>Apr</c:v>
                </c:pt>
                <c:pt idx="4">
                  <c:v>May</c:v>
                </c:pt>
                <c:pt idx="5">
                  <c:v>Oct</c:v>
                </c:pt>
                <c:pt idx="6">
                  <c:v>Nov</c:v>
                </c:pt>
                <c:pt idx="7">
                  <c:v>Dec</c:v>
                </c:pt>
              </c:strCache>
            </c:strRef>
          </c:cat>
          <c:val>
            <c:numRef>
              <c:f>Sheet4!$B$2:$M$2</c:f>
              <c:numCache>
                <c:formatCode>General</c:formatCode>
                <c:ptCount val="8"/>
                <c:pt idx="0">
                  <c:v>3.1590773809523807</c:v>
                </c:pt>
                <c:pt idx="1">
                  <c:v>3.1113367569249921</c:v>
                </c:pt>
                <c:pt idx="2">
                  <c:v>3.1995448179271704</c:v>
                </c:pt>
                <c:pt idx="3">
                  <c:v>2.8366635543106136</c:v>
                </c:pt>
                <c:pt idx="4">
                  <c:v>2.1093565203859317</c:v>
                </c:pt>
                <c:pt idx="5">
                  <c:v>3.8221171802054159</c:v>
                </c:pt>
                <c:pt idx="6">
                  <c:v>3.7207944288826633</c:v>
                </c:pt>
                <c:pt idx="7">
                  <c:v>3.3324074074074073</c:v>
                </c:pt>
              </c:numCache>
            </c:numRef>
          </c:val>
          <c:extLst xmlns:c16r2="http://schemas.microsoft.com/office/drawing/2015/06/chart">
            <c:ext xmlns:c16="http://schemas.microsoft.com/office/drawing/2014/chart" uri="{C3380CC4-5D6E-409C-BE32-E72D297353CC}">
              <c16:uniqueId val="{00000001-40E5-458D-8B11-381C4C09620C}"/>
            </c:ext>
          </c:extLst>
        </c:ser>
        <c:dLbls>
          <c:showLegendKey val="0"/>
          <c:showVal val="0"/>
          <c:showCatName val="0"/>
          <c:showSerName val="0"/>
          <c:showPercent val="0"/>
          <c:showBubbleSize val="0"/>
        </c:dLbls>
        <c:gapWidth val="219"/>
        <c:overlap val="-27"/>
        <c:axId val="513767512"/>
        <c:axId val="513765160"/>
      </c:barChart>
      <c:catAx>
        <c:axId val="51376751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513765160"/>
        <c:crosses val="autoZero"/>
        <c:auto val="1"/>
        <c:lblAlgn val="ctr"/>
        <c:lblOffset val="100"/>
        <c:noMultiLvlLbl val="0"/>
      </c:catAx>
      <c:valAx>
        <c:axId val="513765160"/>
        <c:scaling>
          <c:orientation val="minMax"/>
          <c:max val="5"/>
        </c:scaling>
        <c:delete val="0"/>
        <c:axPos val="l"/>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513767512"/>
        <c:crosses val="autoZero"/>
        <c:crossBetween val="between"/>
      </c:valAx>
      <c:spPr>
        <a:noFill/>
        <a:ln>
          <a:noFill/>
        </a:ln>
        <a:effectLst/>
      </c:spPr>
    </c:plotArea>
    <c:plotVisOnly val="1"/>
    <c:dispBlanksAs val="gap"/>
    <c:showDLblsOverMax val="0"/>
  </c:chart>
  <c:spPr>
    <a:noFill/>
    <a:ln>
      <a:noFill/>
    </a:ln>
    <a:effectLst/>
  </c:spPr>
  <c:txPr>
    <a:bodyPr/>
    <a:lstStyle/>
    <a:p>
      <a:pPr>
        <a:defRPr sz="1200" b="1" i="0" baseline="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3">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43">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43">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343">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B7D24-6C88-410E-ACB5-D95ED598E96E}" type="datetimeFigureOut">
              <a:rPr lang="en-US" smtClean="0"/>
              <a:t>3/31/2017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CE636-EDCB-4E8F-A496-90D3D4BBB61E}" type="slidenum">
              <a:rPr lang="en-US" smtClean="0"/>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rgbClr val="FF0000"/>
                </a:solidFill>
              </a:rPr>
              <a:t>Your project VPS Image should be placed behind the top aperture shape. An example shape has been placed in this position for your reference. Delete the example VPS image, insert your image, right click your image and select the “Send to Back” option. Position and adjust the size of your image so that it lines up with the provided margin rulers.</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a:t>
            </a:fld>
            <a:endParaRPr lang="en-US"/>
          </a:p>
        </p:txBody>
      </p:sp>
    </p:spTree>
    <p:extLst>
      <p:ext uri="{BB962C8B-B14F-4D97-AF65-F5344CB8AC3E}">
        <p14:creationId xmlns:p14="http://schemas.microsoft.com/office/powerpoint/2010/main" val="159561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Long-term biophysical products derived after creating composites of these MODIS products (2000 -2016) also showed similar seasonal patterns which verified the seasonality shown by radar data. There are many bad pixels encountered for all years in MODIS GPP product for the study area (red color inside mangrove patches) and excluded from quantitative analysis.</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10</a:t>
            </a:fld>
            <a:endParaRPr lang="en-US"/>
          </a:p>
        </p:txBody>
      </p:sp>
    </p:spTree>
    <p:extLst>
      <p:ext uri="{BB962C8B-B14F-4D97-AF65-F5344CB8AC3E}">
        <p14:creationId xmlns:p14="http://schemas.microsoft.com/office/powerpoint/2010/main" val="6064018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long-term quantitative data (2000 – 2016)  for all the biophysical parameters did not show much annual variability but seasonal variability was clearly observed. The monsoon months (June, July, August, September) were excluded from analysis because of heavy cloud cover and lack of quality data.</a:t>
            </a:r>
          </a:p>
        </p:txBody>
      </p:sp>
      <p:sp>
        <p:nvSpPr>
          <p:cNvPr id="4" name="Slide Number Placeholder 3"/>
          <p:cNvSpPr>
            <a:spLocks noGrp="1"/>
          </p:cNvSpPr>
          <p:nvPr>
            <p:ph type="sldNum" sz="quarter" idx="10"/>
          </p:nvPr>
        </p:nvSpPr>
        <p:spPr/>
        <p:txBody>
          <a:bodyPr/>
          <a:lstStyle/>
          <a:p>
            <a:fld id="{DFFCE636-EDCB-4E8F-A496-90D3D4BBB61E}" type="slidenum">
              <a:rPr lang="en-US" smtClean="0"/>
              <a:t>11</a:t>
            </a:fld>
            <a:endParaRPr lang="en-US"/>
          </a:p>
        </p:txBody>
      </p:sp>
    </p:spTree>
    <p:extLst>
      <p:ext uri="{BB962C8B-B14F-4D97-AF65-F5344CB8AC3E}">
        <p14:creationId xmlns:p14="http://schemas.microsoft.com/office/powerpoint/2010/main" val="23718889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long term analysis of meteorological and physical parameters derived from NASA’s Giovanni web based interactive tool showed that seasonal variability was dominant compared to inter-annual variability.</a:t>
            </a:r>
          </a:p>
        </p:txBody>
      </p:sp>
      <p:sp>
        <p:nvSpPr>
          <p:cNvPr id="4" name="Slide Number Placeholder 3"/>
          <p:cNvSpPr>
            <a:spLocks noGrp="1"/>
          </p:cNvSpPr>
          <p:nvPr>
            <p:ph type="sldNum" sz="quarter" idx="10"/>
          </p:nvPr>
        </p:nvSpPr>
        <p:spPr/>
        <p:txBody>
          <a:bodyPr/>
          <a:lstStyle/>
          <a:p>
            <a:fld id="{DFFCE636-EDCB-4E8F-A496-90D3D4BBB61E}" type="slidenum">
              <a:rPr lang="en-US" smtClean="0"/>
              <a:t>12</a:t>
            </a:fld>
            <a:endParaRPr lang="en-US"/>
          </a:p>
        </p:txBody>
      </p:sp>
    </p:spTree>
    <p:extLst>
      <p:ext uri="{BB962C8B-B14F-4D97-AF65-F5344CB8AC3E}">
        <p14:creationId xmlns:p14="http://schemas.microsoft.com/office/powerpoint/2010/main" val="32914926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correlation analysis between biophysical parameters and meteorological variables revealed that surface temperature is highly correlated with most of the parameters. However, precipitation only showed good correlation with ET. Surface runoff did not show good correlation with any parameters.</a:t>
            </a:r>
          </a:p>
        </p:txBody>
      </p:sp>
      <p:sp>
        <p:nvSpPr>
          <p:cNvPr id="4" name="Slide Number Placeholder 3"/>
          <p:cNvSpPr>
            <a:spLocks noGrp="1"/>
          </p:cNvSpPr>
          <p:nvPr>
            <p:ph type="sldNum" sz="quarter" idx="10"/>
          </p:nvPr>
        </p:nvSpPr>
        <p:spPr/>
        <p:txBody>
          <a:bodyPr/>
          <a:lstStyle/>
          <a:p>
            <a:fld id="{DFFCE636-EDCB-4E8F-A496-90D3D4BBB61E}" type="slidenum">
              <a:rPr lang="en-US" smtClean="0"/>
              <a:t>13</a:t>
            </a:fld>
            <a:endParaRPr lang="en-US"/>
          </a:p>
        </p:txBody>
      </p:sp>
    </p:spTree>
    <p:extLst>
      <p:ext uri="{BB962C8B-B14F-4D97-AF65-F5344CB8AC3E}">
        <p14:creationId xmlns:p14="http://schemas.microsoft.com/office/powerpoint/2010/main" val="6401922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Landsat based supervised classification revealed a decreasing trend in dense mangrove area and increasing trend in open mangrove area. Cloud free images from same months were selected to avoid any seasonal bias in classification. However, change in sensor specification between Landsat 5 and Landsat 8 could induce some error in transferring one classification to other. The area estimates of each classes were found to be consistent with previous studies. </a:t>
            </a:r>
          </a:p>
        </p:txBody>
      </p:sp>
      <p:sp>
        <p:nvSpPr>
          <p:cNvPr id="4" name="Slide Number Placeholder 3"/>
          <p:cNvSpPr>
            <a:spLocks noGrp="1"/>
          </p:cNvSpPr>
          <p:nvPr>
            <p:ph type="sldNum" sz="quarter" idx="10"/>
          </p:nvPr>
        </p:nvSpPr>
        <p:spPr/>
        <p:txBody>
          <a:bodyPr/>
          <a:lstStyle/>
          <a:p>
            <a:fld id="{DFFCE636-EDCB-4E8F-A496-90D3D4BBB61E}" type="slidenum">
              <a:rPr lang="en-US" smtClean="0"/>
              <a:t>14</a:t>
            </a:fld>
            <a:endParaRPr lang="en-US"/>
          </a:p>
        </p:txBody>
      </p:sp>
    </p:spTree>
    <p:extLst>
      <p:ext uri="{BB962C8B-B14F-4D97-AF65-F5344CB8AC3E}">
        <p14:creationId xmlns:p14="http://schemas.microsoft.com/office/powerpoint/2010/main" val="20278913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trend line for dense and open mangroves extending back to past with previous study data (included as diamond marker) showed </a:t>
            </a:r>
            <a:r>
              <a:rPr lang="en-US" dirty="0" err="1"/>
              <a:t>consistentdecrease</a:t>
            </a:r>
            <a:r>
              <a:rPr lang="en-US" dirty="0"/>
              <a:t> in dense mangrove area and increase in open mangrove area. The accuracy result produced from confusion matrix also showed consistent result for the period of data </a:t>
            </a:r>
            <a:r>
              <a:rPr lang="en-US" dirty="0" err="1"/>
              <a:t>analysed</a:t>
            </a:r>
            <a:r>
              <a:rPr lang="en-US" dirty="0"/>
              <a:t> (1995 – 2014).</a:t>
            </a:r>
          </a:p>
        </p:txBody>
      </p:sp>
      <p:sp>
        <p:nvSpPr>
          <p:cNvPr id="4" name="Slide Number Placeholder 3"/>
          <p:cNvSpPr>
            <a:spLocks noGrp="1"/>
          </p:cNvSpPr>
          <p:nvPr>
            <p:ph type="sldNum" sz="quarter" idx="10"/>
          </p:nvPr>
        </p:nvSpPr>
        <p:spPr/>
        <p:txBody>
          <a:bodyPr/>
          <a:lstStyle/>
          <a:p>
            <a:fld id="{DFFCE636-EDCB-4E8F-A496-90D3D4BBB61E}" type="slidenum">
              <a:rPr lang="en-US" smtClean="0"/>
              <a:t>15</a:t>
            </a:fld>
            <a:endParaRPr lang="en-US"/>
          </a:p>
        </p:txBody>
      </p:sp>
    </p:spTree>
    <p:extLst>
      <p:ext uri="{BB962C8B-B14F-4D97-AF65-F5344CB8AC3E}">
        <p14:creationId xmlns:p14="http://schemas.microsoft.com/office/powerpoint/2010/main" val="11878047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experimented to classify radar data separately as well as in combination with Landsat 8 to improve the classification accuracy. However, classification result from individual radar data showed poor result and also limited classes. Also, combining radar data after resampling to Landsat data showed improvement compared to separate radar data. More combinations need to be investigated in future to utilize advantage of radar data in classification.</a:t>
            </a:r>
          </a:p>
        </p:txBody>
      </p:sp>
      <p:sp>
        <p:nvSpPr>
          <p:cNvPr id="4" name="Slide Number Placeholder 3"/>
          <p:cNvSpPr>
            <a:spLocks noGrp="1"/>
          </p:cNvSpPr>
          <p:nvPr>
            <p:ph type="sldNum" sz="quarter" idx="10"/>
          </p:nvPr>
        </p:nvSpPr>
        <p:spPr/>
        <p:txBody>
          <a:bodyPr/>
          <a:lstStyle/>
          <a:p>
            <a:fld id="{DFFCE636-EDCB-4E8F-A496-90D3D4BBB61E}" type="slidenum">
              <a:rPr lang="en-US" smtClean="0"/>
              <a:t>16</a:t>
            </a:fld>
            <a:endParaRPr lang="en-US"/>
          </a:p>
        </p:txBody>
      </p:sp>
    </p:spTree>
    <p:extLst>
      <p:ext uri="{BB962C8B-B14F-4D97-AF65-F5344CB8AC3E}">
        <p14:creationId xmlns:p14="http://schemas.microsoft.com/office/powerpoint/2010/main" val="9575318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50000"/>
                    <a:lumOff val="50000"/>
                  </a:schemeClr>
                </a:solidFill>
                <a:latin typeface="Century Gothic" panose="020B0502020202020204" pitchFamily="34" charset="0"/>
              </a:rPr>
              <a:t>Multi-sensor remote sensing tools can be effectively utilized to capture </a:t>
            </a:r>
            <a:r>
              <a:rPr lang="en-US" sz="1200" b="1" dirty="0">
                <a:solidFill>
                  <a:schemeClr val="tx1">
                    <a:lumMod val="50000"/>
                    <a:lumOff val="50000"/>
                  </a:schemeClr>
                </a:solidFill>
                <a:latin typeface="Century Gothic" panose="020B0502020202020204" pitchFamily="34" charset="0"/>
              </a:rPr>
              <a:t>seasonal</a:t>
            </a:r>
            <a:r>
              <a:rPr lang="en-US" sz="1200" dirty="0">
                <a:solidFill>
                  <a:schemeClr val="tx1">
                    <a:lumMod val="50000"/>
                    <a:lumOff val="50000"/>
                  </a:schemeClr>
                </a:solidFill>
                <a:latin typeface="Century Gothic" panose="020B0502020202020204" pitchFamily="34" charset="0"/>
              </a:rPr>
              <a:t> and </a:t>
            </a:r>
            <a:r>
              <a:rPr lang="en-US" sz="1200" b="1" dirty="0">
                <a:solidFill>
                  <a:schemeClr val="tx1">
                    <a:lumMod val="50000"/>
                    <a:lumOff val="50000"/>
                  </a:schemeClr>
                </a:solidFill>
                <a:latin typeface="Century Gothic" panose="020B0502020202020204" pitchFamily="34" charset="0"/>
              </a:rPr>
              <a:t>inter-annual</a:t>
            </a:r>
            <a:r>
              <a:rPr lang="en-US" sz="1200" dirty="0">
                <a:solidFill>
                  <a:schemeClr val="tx1">
                    <a:lumMod val="50000"/>
                    <a:lumOff val="50000"/>
                  </a:schemeClr>
                </a:solidFill>
                <a:latin typeface="Century Gothic" panose="020B0502020202020204" pitchFamily="34" charset="0"/>
              </a:rPr>
              <a:t> variability of mangroves biophysical parameters. </a:t>
            </a:r>
            <a:r>
              <a:rPr lang="en-US" dirty="0"/>
              <a:t>All biophysical parameters followed </a:t>
            </a:r>
            <a:r>
              <a:rPr lang="en-US" b="1" dirty="0"/>
              <a:t>a similar seasonal pattern</a:t>
            </a:r>
            <a:r>
              <a:rPr lang="en-US" dirty="0"/>
              <a:t> reaching peak values in the fall season, moderate values in the winter and spring seasons, and low values in the summer season. </a:t>
            </a:r>
            <a:r>
              <a:rPr lang="en-US" sz="1200" dirty="0">
                <a:solidFill>
                  <a:schemeClr val="tx1">
                    <a:lumMod val="50000"/>
                    <a:lumOff val="50000"/>
                  </a:schemeClr>
                </a:solidFill>
                <a:latin typeface="Century Gothic" panose="020B0502020202020204" pitchFamily="34" charset="0"/>
              </a:rPr>
              <a:t>Integration of </a:t>
            </a:r>
            <a:r>
              <a:rPr lang="en-US" sz="1200" b="1" dirty="0">
                <a:solidFill>
                  <a:schemeClr val="tx1">
                    <a:lumMod val="50000"/>
                    <a:lumOff val="50000"/>
                  </a:schemeClr>
                </a:solidFill>
                <a:latin typeface="Century Gothic" panose="020B0502020202020204" pitchFamily="34" charset="0"/>
              </a:rPr>
              <a:t>radar data </a:t>
            </a:r>
            <a:r>
              <a:rPr lang="en-US" sz="1200" dirty="0">
                <a:solidFill>
                  <a:schemeClr val="tx1">
                    <a:lumMod val="50000"/>
                    <a:lumOff val="50000"/>
                  </a:schemeClr>
                </a:solidFill>
                <a:latin typeface="Century Gothic" panose="020B0502020202020204" pitchFamily="34" charset="0"/>
              </a:rPr>
              <a:t>with </a:t>
            </a:r>
            <a:r>
              <a:rPr lang="en-US" sz="1200" b="1" dirty="0">
                <a:solidFill>
                  <a:schemeClr val="tx1">
                    <a:lumMod val="50000"/>
                    <a:lumOff val="50000"/>
                  </a:schemeClr>
                </a:solidFill>
                <a:latin typeface="Century Gothic" panose="020B0502020202020204" pitchFamily="34" charset="0"/>
              </a:rPr>
              <a:t>optical sensor </a:t>
            </a:r>
            <a:r>
              <a:rPr lang="en-US" sz="1200" dirty="0">
                <a:solidFill>
                  <a:schemeClr val="tx1">
                    <a:lumMod val="50000"/>
                    <a:lumOff val="50000"/>
                  </a:schemeClr>
                </a:solidFill>
                <a:latin typeface="Century Gothic" panose="020B0502020202020204" pitchFamily="34" charset="0"/>
              </a:rPr>
              <a:t>showed promising results and can be utilized for monitoring the mangroves health in future even during </a:t>
            </a:r>
            <a:r>
              <a:rPr lang="en-US" sz="1200" b="1" dirty="0">
                <a:solidFill>
                  <a:schemeClr val="tx1">
                    <a:lumMod val="50000"/>
                    <a:lumOff val="50000"/>
                  </a:schemeClr>
                </a:solidFill>
                <a:latin typeface="Century Gothic" panose="020B0502020202020204" pitchFamily="34" charset="0"/>
              </a:rPr>
              <a:t>cloud cover</a:t>
            </a:r>
            <a:r>
              <a:rPr lang="en-US" sz="1200" dirty="0">
                <a:solidFill>
                  <a:schemeClr val="tx1">
                    <a:lumMod val="50000"/>
                    <a:lumOff val="50000"/>
                  </a:schemeClr>
                </a:solidFill>
                <a:latin typeface="Century Gothic" panose="020B0502020202020204" pitchFamily="34" charset="0"/>
              </a:rPr>
              <a:t>. </a:t>
            </a:r>
            <a:r>
              <a:rPr lang="en-US" sz="1200" b="1" dirty="0">
                <a:solidFill>
                  <a:schemeClr val="tx1">
                    <a:lumMod val="50000"/>
                    <a:lumOff val="50000"/>
                  </a:schemeClr>
                </a:solidFill>
                <a:latin typeface="Century Gothic" panose="020B0502020202020204" pitchFamily="34" charset="0"/>
              </a:rPr>
              <a:t>Decrease </a:t>
            </a:r>
            <a:r>
              <a:rPr lang="en-US" sz="1200" dirty="0">
                <a:solidFill>
                  <a:schemeClr val="tx1">
                    <a:lumMod val="50000"/>
                    <a:lumOff val="50000"/>
                  </a:schemeClr>
                </a:solidFill>
                <a:latin typeface="Century Gothic" panose="020B0502020202020204" pitchFamily="34" charset="0"/>
              </a:rPr>
              <a:t>in </a:t>
            </a:r>
            <a:r>
              <a:rPr lang="en-US" sz="1200" b="1" dirty="0">
                <a:solidFill>
                  <a:schemeClr val="tx1">
                    <a:lumMod val="50000"/>
                    <a:lumOff val="50000"/>
                  </a:schemeClr>
                </a:solidFill>
                <a:latin typeface="Century Gothic" panose="020B0502020202020204" pitchFamily="34" charset="0"/>
              </a:rPr>
              <a:t>dense mangrove </a:t>
            </a:r>
            <a:r>
              <a:rPr lang="en-US" sz="1200" dirty="0">
                <a:solidFill>
                  <a:schemeClr val="tx1">
                    <a:lumMod val="50000"/>
                    <a:lumOff val="50000"/>
                  </a:schemeClr>
                </a:solidFill>
                <a:latin typeface="Century Gothic" panose="020B0502020202020204" pitchFamily="34" charset="0"/>
              </a:rPr>
              <a:t>and </a:t>
            </a:r>
            <a:r>
              <a:rPr lang="en-US" sz="1200" b="1" dirty="0">
                <a:solidFill>
                  <a:schemeClr val="tx1">
                    <a:lumMod val="50000"/>
                    <a:lumOff val="50000"/>
                  </a:schemeClr>
                </a:solidFill>
                <a:latin typeface="Century Gothic" panose="020B0502020202020204" pitchFamily="34" charset="0"/>
              </a:rPr>
              <a:t>increase</a:t>
            </a:r>
            <a:r>
              <a:rPr lang="en-US" sz="1200" dirty="0">
                <a:solidFill>
                  <a:schemeClr val="tx1">
                    <a:lumMod val="50000"/>
                    <a:lumOff val="50000"/>
                  </a:schemeClr>
                </a:solidFill>
                <a:latin typeface="Century Gothic" panose="020B0502020202020204" pitchFamily="34" charset="0"/>
              </a:rPr>
              <a:t> in </a:t>
            </a:r>
            <a:r>
              <a:rPr lang="en-US" sz="1200" b="1" dirty="0">
                <a:solidFill>
                  <a:schemeClr val="tx1">
                    <a:lumMod val="50000"/>
                    <a:lumOff val="50000"/>
                  </a:schemeClr>
                </a:solidFill>
                <a:latin typeface="Century Gothic" panose="020B0502020202020204" pitchFamily="34" charset="0"/>
              </a:rPr>
              <a:t>open mangrove </a:t>
            </a:r>
            <a:r>
              <a:rPr lang="en-US" sz="1200" dirty="0">
                <a:solidFill>
                  <a:schemeClr val="tx1">
                    <a:lumMod val="50000"/>
                    <a:lumOff val="50000"/>
                  </a:schemeClr>
                </a:solidFill>
                <a:latin typeface="Century Gothic" panose="020B0502020202020204" pitchFamily="34" charset="0"/>
              </a:rPr>
              <a:t>area indicated need for proper management practices.  The </a:t>
            </a:r>
            <a:r>
              <a:rPr lang="en-US" sz="1200" b="1" dirty="0">
                <a:solidFill>
                  <a:schemeClr val="tx1">
                    <a:lumMod val="50000"/>
                    <a:lumOff val="50000"/>
                  </a:schemeClr>
                </a:solidFill>
                <a:latin typeface="Century Gothic" panose="020B0502020202020204" pitchFamily="34" charset="0"/>
              </a:rPr>
              <a:t>accuracy</a:t>
            </a:r>
            <a:r>
              <a:rPr lang="en-US" sz="1200" dirty="0">
                <a:solidFill>
                  <a:schemeClr val="tx1">
                    <a:lumMod val="50000"/>
                    <a:lumOff val="50000"/>
                  </a:schemeClr>
                </a:solidFill>
                <a:latin typeface="Century Gothic" panose="020B0502020202020204" pitchFamily="34" charset="0"/>
              </a:rPr>
              <a:t> of biophysical models can be further improved  by incorporating field data.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lumMod val="50000"/>
                  <a:lumOff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lumMod val="50000"/>
                  <a:lumOff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lumMod val="50000"/>
                  <a:lumOff val="50000"/>
                </a:schemeClr>
              </a:solidFill>
              <a:latin typeface="Century Gothic" panose="020B0502020202020204" pitchFamily="34" charset="0"/>
            </a:endParaRP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17</a:t>
            </a:fld>
            <a:endParaRPr lang="en-US"/>
          </a:p>
        </p:txBody>
      </p:sp>
    </p:spTree>
    <p:extLst>
      <p:ext uri="{BB962C8B-B14F-4D97-AF65-F5344CB8AC3E}">
        <p14:creationId xmlns:p14="http://schemas.microsoft.com/office/powerpoint/2010/main" val="20113752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Incorporate field data to improve predictive accuracy of biophysical models. </a:t>
            </a:r>
            <a:r>
              <a:rPr lang="en-US" sz="1200" dirty="0">
                <a:solidFill>
                  <a:schemeClr val="tx1">
                    <a:lumMod val="50000"/>
                    <a:lumOff val="50000"/>
                  </a:schemeClr>
                </a:solidFill>
                <a:latin typeface="Century Gothic" panose="020B0502020202020204" pitchFamily="34" charset="0"/>
              </a:rPr>
              <a:t>Analyze more radar data from past (apart from Sentinel 1A) and future. Improve integration of radar and optical sensor for land use land cover classification by experimenting various combinations. Classify different types of mangrove in the study area using hyperspectral data. Forecast mangroves biophysical parameters based on </a:t>
            </a:r>
            <a:r>
              <a:rPr lang="en-US" sz="1200" dirty="0" err="1">
                <a:solidFill>
                  <a:schemeClr val="tx1">
                    <a:lumMod val="50000"/>
                    <a:lumOff val="50000"/>
                  </a:schemeClr>
                </a:solidFill>
                <a:latin typeface="Century Gothic" panose="020B0502020202020204" pitchFamily="34" charset="0"/>
              </a:rPr>
              <a:t>phenological</a:t>
            </a:r>
            <a:r>
              <a:rPr lang="en-US" sz="1200" dirty="0">
                <a:solidFill>
                  <a:schemeClr val="tx1">
                    <a:lumMod val="50000"/>
                    <a:lumOff val="50000"/>
                  </a:schemeClr>
                </a:solidFill>
                <a:latin typeface="Century Gothic" panose="020B0502020202020204" pitchFamily="34" charset="0"/>
              </a:rPr>
              <a:t> pattern and meteorological variables such as surface temperature. Explore the biophysical parameters of similar mangrove forest in other part of India and around the world to implement and improve the tools developed in this project.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lumMod val="50000"/>
                  <a:lumOff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lumMod val="50000"/>
                  <a:lumOff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lumMod val="50000"/>
                  <a:lumOff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lumMod val="50000"/>
                  <a:lumOff val="50000"/>
                </a:scheme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18</a:t>
            </a:fld>
            <a:endParaRPr lang="en-US"/>
          </a:p>
        </p:txBody>
      </p:sp>
    </p:spTree>
    <p:extLst>
      <p:ext uri="{BB962C8B-B14F-4D97-AF65-F5344CB8AC3E}">
        <p14:creationId xmlns:p14="http://schemas.microsoft.com/office/powerpoint/2010/main" val="13366262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19</a:t>
            </a:fld>
            <a:endParaRPr lang="en-US"/>
          </a:p>
        </p:txBody>
      </p:sp>
    </p:spTree>
    <p:extLst>
      <p:ext uri="{BB962C8B-B14F-4D97-AF65-F5344CB8AC3E}">
        <p14:creationId xmlns:p14="http://schemas.microsoft.com/office/powerpoint/2010/main" val="2301208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err="1">
                <a:solidFill>
                  <a:schemeClr val="tx1"/>
                </a:solidFill>
                <a:effectLst/>
                <a:latin typeface="+mn-lt"/>
                <a:ea typeface="+mn-ea"/>
                <a:cs typeface="+mn-cs"/>
              </a:rPr>
              <a:t>Chilika</a:t>
            </a:r>
            <a:r>
              <a:rPr lang="en-US" sz="1200" kern="1200" dirty="0">
                <a:solidFill>
                  <a:schemeClr val="tx1"/>
                </a:solidFill>
                <a:effectLst/>
                <a:latin typeface="+mn-lt"/>
                <a:ea typeface="+mn-ea"/>
                <a:cs typeface="+mn-cs"/>
              </a:rPr>
              <a:t> Lagoon and </a:t>
            </a:r>
            <a:r>
              <a:rPr lang="en-US" sz="1200" kern="1200" dirty="0" err="1">
                <a:solidFill>
                  <a:schemeClr val="tx1"/>
                </a:solidFill>
                <a:effectLst/>
                <a:latin typeface="+mn-lt"/>
                <a:ea typeface="+mn-ea"/>
                <a:cs typeface="+mn-cs"/>
              </a:rPr>
              <a:t>Bhitarkanika</a:t>
            </a:r>
            <a:r>
              <a:rPr lang="en-US" sz="1200" kern="1200" dirty="0">
                <a:solidFill>
                  <a:schemeClr val="tx1"/>
                </a:solidFill>
                <a:effectLst/>
                <a:latin typeface="+mn-lt"/>
                <a:ea typeface="+mn-ea"/>
                <a:cs typeface="+mn-cs"/>
              </a:rPr>
              <a:t> Wildlife Sanctuary are two notable east coast wetland sites recognized by the </a:t>
            </a:r>
            <a:r>
              <a:rPr lang="en-US" sz="1200" kern="1200" dirty="0" err="1">
                <a:solidFill>
                  <a:schemeClr val="tx1"/>
                </a:solidFill>
                <a:effectLst/>
                <a:latin typeface="+mn-lt"/>
                <a:ea typeface="+mn-ea"/>
                <a:cs typeface="+mn-cs"/>
              </a:rPr>
              <a:t>Ramsar</a:t>
            </a:r>
            <a:r>
              <a:rPr lang="en-US" sz="1200" kern="1200" dirty="0">
                <a:solidFill>
                  <a:schemeClr val="tx1"/>
                </a:solidFill>
                <a:effectLst/>
                <a:latin typeface="+mn-lt"/>
                <a:ea typeface="+mn-ea"/>
                <a:cs typeface="+mn-cs"/>
              </a:rPr>
              <a:t> Convention on Wetlands and both situated in the state of Odisha. As the world’s second largest lagoon, </a:t>
            </a:r>
            <a:r>
              <a:rPr lang="en-US" sz="1200" kern="1200" dirty="0" err="1">
                <a:solidFill>
                  <a:schemeClr val="tx1"/>
                </a:solidFill>
                <a:effectLst/>
                <a:latin typeface="+mn-lt"/>
                <a:ea typeface="+mn-ea"/>
                <a:cs typeface="+mn-cs"/>
              </a:rPr>
              <a:t>Chilika</a:t>
            </a:r>
            <a:r>
              <a:rPr lang="en-US" sz="1200" kern="1200" dirty="0">
                <a:solidFill>
                  <a:schemeClr val="tx1"/>
                </a:solidFill>
                <a:effectLst/>
                <a:latin typeface="+mn-lt"/>
                <a:ea typeface="+mn-ea"/>
                <a:cs typeface="+mn-cs"/>
              </a:rPr>
              <a:t> Lagoon holds three small, but distinct mangrove patches near the opening to the Bay of Bengal. </a:t>
            </a:r>
            <a:r>
              <a:rPr lang="en-US" sz="1200" kern="1200" dirty="0" err="1">
                <a:solidFill>
                  <a:schemeClr val="tx1"/>
                </a:solidFill>
                <a:effectLst/>
                <a:latin typeface="+mn-lt"/>
                <a:ea typeface="+mn-ea"/>
                <a:cs typeface="+mn-cs"/>
              </a:rPr>
              <a:t>Bhitarkanika</a:t>
            </a:r>
            <a:r>
              <a:rPr lang="en-US" sz="1200" kern="1200" dirty="0">
                <a:solidFill>
                  <a:schemeClr val="tx1"/>
                </a:solidFill>
                <a:effectLst/>
                <a:latin typeface="+mn-lt"/>
                <a:ea typeface="+mn-ea"/>
                <a:cs typeface="+mn-cs"/>
              </a:rPr>
              <a:t> Wildlife Sanctuary lies north of </a:t>
            </a:r>
            <a:r>
              <a:rPr lang="en-US" sz="1200" kern="1200" dirty="0" err="1">
                <a:solidFill>
                  <a:schemeClr val="tx1"/>
                </a:solidFill>
                <a:effectLst/>
                <a:latin typeface="+mn-lt"/>
                <a:ea typeface="+mn-ea"/>
                <a:cs typeface="+mn-cs"/>
              </a:rPr>
              <a:t>Chilika</a:t>
            </a:r>
            <a:r>
              <a:rPr lang="en-US" sz="1200" kern="1200" dirty="0">
                <a:solidFill>
                  <a:schemeClr val="tx1"/>
                </a:solidFill>
                <a:effectLst/>
                <a:latin typeface="+mn-lt"/>
                <a:ea typeface="+mn-ea"/>
                <a:cs typeface="+mn-cs"/>
              </a:rPr>
              <a:t> Lagoon on a delta formed by </a:t>
            </a:r>
            <a:r>
              <a:rPr lang="en-US" sz="1200" kern="1200" dirty="0" err="1">
                <a:solidFill>
                  <a:schemeClr val="tx1"/>
                </a:solidFill>
                <a:effectLst/>
                <a:latin typeface="+mn-lt"/>
                <a:ea typeface="+mn-ea"/>
                <a:cs typeface="+mn-cs"/>
              </a:rPr>
              <a:t>Brahmani</a:t>
            </a:r>
            <a:r>
              <a:rPr lang="en-US" sz="1200" kern="1200" dirty="0">
                <a:solidFill>
                  <a:schemeClr val="tx1"/>
                </a:solidFill>
                <a:effectLst/>
                <a:latin typeface="+mn-lt"/>
                <a:ea typeface="+mn-ea"/>
                <a:cs typeface="+mn-cs"/>
              </a:rPr>
              <a:t> and Baitarani rivers and has several large and dense patches of mangroves. </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NOTE: For every image on the slide include an image source in the speaker notes (ex. URL; Name, Affiliation, etc.)</a:t>
            </a:r>
          </a:p>
          <a:p>
            <a:endParaRPr lang="en-US" baseline="0" dirty="0"/>
          </a:p>
          <a:p>
            <a:r>
              <a:rPr lang="en-US" dirty="0"/>
              <a:t>Image Source: </a:t>
            </a:r>
            <a:r>
              <a:rPr lang="en-US" dirty="0" err="1"/>
              <a:t>Esri</a:t>
            </a:r>
            <a:r>
              <a:rPr lang="en-US" dirty="0"/>
              <a:t> </a:t>
            </a:r>
            <a:r>
              <a:rPr lang="en-US" dirty="0" err="1"/>
              <a:t>basemap</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2</a:t>
            </a:fld>
            <a:endParaRPr lang="en-US"/>
          </a:p>
        </p:txBody>
      </p:sp>
    </p:spTree>
    <p:extLst>
      <p:ext uri="{BB962C8B-B14F-4D97-AF65-F5344CB8AC3E}">
        <p14:creationId xmlns:p14="http://schemas.microsoft.com/office/powerpoint/2010/main" val="1437073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Residents from </a:t>
            </a:r>
            <a:r>
              <a:rPr lang="en-US" sz="1200" b="1" dirty="0"/>
              <a:t>36 nearby villages </a:t>
            </a:r>
            <a:r>
              <a:rPr lang="en-US" sz="1200" dirty="0"/>
              <a:t>receive valuable resources and services from the mangroves, including food, raw materials, medicinal and ornamental products and vacation/leisure sites.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Mangroves have been </a:t>
            </a:r>
            <a:r>
              <a:rPr lang="en-US" sz="1200" b="1" dirty="0"/>
              <a:t>overexploited</a:t>
            </a:r>
            <a:r>
              <a:rPr lang="en-US" sz="1200" dirty="0"/>
              <a:t> or </a:t>
            </a:r>
            <a:r>
              <a:rPr lang="en-US" sz="1200" b="1" dirty="0"/>
              <a:t>converted</a:t>
            </a:r>
            <a:r>
              <a:rPr lang="en-US" sz="1200" dirty="0"/>
              <a:t> to various other forms of land use, including agriculture, aquaculture, salt ponds, terrestrial forestry, and urban and industrial developments. </a:t>
            </a:r>
          </a:p>
          <a:p>
            <a:r>
              <a:rPr lang="en-US" sz="1200" dirty="0" err="1"/>
              <a:t>Bhitarkanika</a:t>
            </a:r>
            <a:r>
              <a:rPr lang="en-US" sz="1200" dirty="0"/>
              <a:t> Wildlife Sanctuary and </a:t>
            </a:r>
            <a:r>
              <a:rPr lang="en-US" sz="1200" dirty="0" err="1"/>
              <a:t>Chilika</a:t>
            </a:r>
            <a:r>
              <a:rPr lang="en-US" sz="1200" dirty="0"/>
              <a:t> Lagoon supports </a:t>
            </a:r>
            <a:r>
              <a:rPr lang="en-US" sz="1200" b="1" dirty="0"/>
              <a:t>several populations </a:t>
            </a:r>
            <a:r>
              <a:rPr lang="en-US" sz="1200" dirty="0"/>
              <a:t>of crocodiles, lizards, migratory birds, and several rare and endangered mammals. </a:t>
            </a:r>
          </a:p>
          <a:p>
            <a:endParaRPr lang="en-US" sz="1200" dirty="0"/>
          </a:p>
          <a:p>
            <a:r>
              <a:rPr lang="en-US" sz="1200" dirty="0"/>
              <a:t>Image Source: http://irade.org/eerc/pdf/WB_FR_RuchiBadola.pdf</a:t>
            </a:r>
          </a:p>
          <a:p>
            <a:endParaRPr lang="en-US" sz="1200" dirty="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7513141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primary objective of the study is to integrate multiple satellites including Terra, Landsat 5 and 8, and Sentinel-1 to estimate biophysical characteristics of mangroves. The secondary objective is to </a:t>
            </a:r>
            <a:r>
              <a:rPr lang="en-US" sz="1200" baseline="0" dirty="0">
                <a:solidFill>
                  <a:schemeClr val="bg2">
                    <a:lumMod val="50000"/>
                  </a:schemeClr>
                </a:solidFill>
              </a:rPr>
              <a:t>p</a:t>
            </a:r>
            <a:r>
              <a:rPr lang="en-US" sz="1200" dirty="0">
                <a:solidFill>
                  <a:schemeClr val="bg2">
                    <a:lumMod val="50000"/>
                  </a:schemeClr>
                </a:solidFill>
              </a:rPr>
              <a:t>roduce land use/land cover time series maps to observe changes in mangrove cover over the past 20 years. Lastly, this project aims</a:t>
            </a:r>
            <a:r>
              <a:rPr lang="en-US" sz="1200" baseline="0" dirty="0">
                <a:solidFill>
                  <a:schemeClr val="bg2">
                    <a:lumMod val="50000"/>
                  </a:schemeClr>
                </a:solidFill>
              </a:rPr>
              <a:t> to i</a:t>
            </a:r>
            <a:r>
              <a:rPr lang="en-US" sz="1200" dirty="0">
                <a:solidFill>
                  <a:schemeClr val="bg2">
                    <a:lumMod val="50000"/>
                  </a:schemeClr>
                </a:solidFill>
              </a:rPr>
              <a:t>ntegrate high resolution radar data to enhance future seasonal analyses of mangrove characteristics.</a:t>
            </a:r>
          </a:p>
          <a:p>
            <a:r>
              <a:rPr lang="en-US" baseline="0" dirty="0"/>
              <a:t>The end-products and results will be used by the Ministry of Environment and Forests, Odisha and </a:t>
            </a:r>
            <a:r>
              <a:rPr lang="en-US" baseline="0" dirty="0" err="1"/>
              <a:t>Chilika</a:t>
            </a:r>
            <a:r>
              <a:rPr lang="en-US" baseline="0" dirty="0"/>
              <a:t> Development Authority to improve conservation efforts.</a:t>
            </a:r>
          </a:p>
          <a:p>
            <a:endParaRPr lang="en-US" baseline="0" dirty="0"/>
          </a:p>
          <a:p>
            <a:r>
              <a:rPr lang="en-US" baseline="0" dirty="0"/>
              <a:t>Satellite Image Source: NASA’s </a:t>
            </a:r>
            <a:r>
              <a:rPr lang="en-US" baseline="0" dirty="0" err="1"/>
              <a:t>Developedia</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4</a:t>
            </a:fld>
            <a:endParaRPr lang="en-US"/>
          </a:p>
        </p:txBody>
      </p:sp>
    </p:spTree>
    <p:extLst>
      <p:ext uri="{BB962C8B-B14F-4D97-AF65-F5344CB8AC3E}">
        <p14:creationId xmlns:p14="http://schemas.microsoft.com/office/powerpoint/2010/main" val="2556042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overall process and data involved in different stages of this study is shown in this</a:t>
            </a:r>
            <a:r>
              <a:rPr lang="en-US" sz="1200" kern="1200" baseline="0" dirty="0">
                <a:solidFill>
                  <a:schemeClr val="tx1"/>
                </a:solidFill>
                <a:effectLst/>
                <a:latin typeface="+mn-lt"/>
                <a:ea typeface="+mn-ea"/>
                <a:cs typeface="+mn-cs"/>
              </a:rPr>
              <a:t> flowchart. </a:t>
            </a:r>
            <a:r>
              <a:rPr lang="en-US" sz="1200" kern="1200" dirty="0">
                <a:solidFill>
                  <a:schemeClr val="tx1"/>
                </a:solidFill>
                <a:effectLst/>
                <a:latin typeface="+mn-lt"/>
                <a:ea typeface="+mn-ea"/>
                <a:cs typeface="+mn-cs"/>
              </a:rPr>
              <a:t>Satellite data from multiple sensors were downloaded from April 1995 to February 2017. Additionally, we incorporated meteorological</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products from the NASA Giovanni web-based application tool. Radar data (Sentinel 1) were downloaded from the European Space Agency (ESA) Scientific Data Hub website. We used ERDAS for LULC, SNAP for radar data processing, ArcMap</a:t>
            </a:r>
            <a:r>
              <a:rPr lang="en-US" sz="1200" kern="1200" baseline="0" dirty="0">
                <a:solidFill>
                  <a:schemeClr val="tx1"/>
                </a:solidFill>
                <a:effectLst/>
                <a:latin typeface="+mn-lt"/>
                <a:ea typeface="+mn-ea"/>
                <a:cs typeface="+mn-cs"/>
              </a:rPr>
              <a:t> and ENVI for MODIS datasets. Finally, a long term analysis was carried out to examine changes in biophysical characteristics as well as LULC change.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5</a:t>
            </a:fld>
            <a:endParaRPr lang="en-US"/>
          </a:p>
        </p:txBody>
      </p:sp>
    </p:spTree>
    <p:extLst>
      <p:ext uri="{BB962C8B-B14F-4D97-AF65-F5344CB8AC3E}">
        <p14:creationId xmlns:p14="http://schemas.microsoft.com/office/powerpoint/2010/main" val="18381302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Integration of Sentinel 1A radar data with MODIS showed significant correlation between calibrated backscattering coefficients (VV, VH) and MODIS based vegetation indices. VV polarized signal showed better relationship than VH backscatter and further used to create biophysical products (LAI, CHL, and GPP) using the Eastern India biophysical models from Sentinel 1A data.</a:t>
            </a:r>
          </a:p>
        </p:txBody>
      </p:sp>
      <p:sp>
        <p:nvSpPr>
          <p:cNvPr id="4" name="Slide Number Placeholder 3"/>
          <p:cNvSpPr>
            <a:spLocks noGrp="1"/>
          </p:cNvSpPr>
          <p:nvPr>
            <p:ph type="sldNum" sz="quarter" idx="10"/>
          </p:nvPr>
        </p:nvSpPr>
        <p:spPr/>
        <p:txBody>
          <a:bodyPr/>
          <a:lstStyle/>
          <a:p>
            <a:fld id="{DFFCE636-EDCB-4E8F-A496-90D3D4BBB61E}" type="slidenum">
              <a:rPr lang="en-US" smtClean="0"/>
              <a:t>6</a:t>
            </a:fld>
            <a:endParaRPr lang="en-US"/>
          </a:p>
        </p:txBody>
      </p:sp>
    </p:spTree>
    <p:extLst>
      <p:ext uri="{BB962C8B-B14F-4D97-AF65-F5344CB8AC3E}">
        <p14:creationId xmlns:p14="http://schemas.microsoft.com/office/powerpoint/2010/main" val="19003941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Both Chlorophyll and LAI showed similar seasonal variability such as peaked during Fall, moderate during Winter and Spring, and lowest during summer season. This is consistent with our previous term results and additional improvement with radar data is to capture monsoon season as well which was not possible because of cloud cover using optical sensors. The seasonal variability in agriculture surrounding the mangroves can also be noticed easily in these spatial maps.</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7</a:t>
            </a:fld>
            <a:endParaRPr lang="en-US"/>
          </a:p>
        </p:txBody>
      </p:sp>
    </p:spTree>
    <p:extLst>
      <p:ext uri="{BB962C8B-B14F-4D97-AF65-F5344CB8AC3E}">
        <p14:creationId xmlns:p14="http://schemas.microsoft.com/office/powerpoint/2010/main" val="25520457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Gross primary productivity and MODIS derived evapotranspiration (ET) maps also showed similar seasonal patterns. Variability in ET was most consistent with rainfall, such as highest ET was observed during monsoon season and lowest during Winter and Summer season.</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8</a:t>
            </a:fld>
            <a:endParaRPr lang="en-US"/>
          </a:p>
        </p:txBody>
      </p:sp>
    </p:spTree>
    <p:extLst>
      <p:ext uri="{BB962C8B-B14F-4D97-AF65-F5344CB8AC3E}">
        <p14:creationId xmlns:p14="http://schemas.microsoft.com/office/powerpoint/2010/main" val="12425775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similar seasonal variability in all the biophysical parameters (CHL, LAI, and GPP) was observed for small mangrove patches of </a:t>
            </a:r>
            <a:r>
              <a:rPr lang="en-US" dirty="0" err="1"/>
              <a:t>Chilika</a:t>
            </a:r>
            <a:r>
              <a:rPr lang="en-US" dirty="0"/>
              <a:t>. Additionally, during monsoon season, increase in water level submersed the outer swamps and change in areal coverage is visible in spatial biophysical product maps.</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t>9</a:t>
            </a:fld>
            <a:endParaRPr lang="en-US"/>
          </a:p>
        </p:txBody>
      </p:sp>
    </p:spTree>
    <p:extLst>
      <p:ext uri="{BB962C8B-B14F-4D97-AF65-F5344CB8AC3E}">
        <p14:creationId xmlns:p14="http://schemas.microsoft.com/office/powerpoint/2010/main" val="1441555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Authors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3751" y="238125"/>
            <a:ext cx="870608" cy="741586"/>
          </a:xfrm>
          <a:prstGeom prst="rect">
            <a:avLst/>
          </a:prstGeom>
        </p:spPr>
      </p:pic>
      <p:sp>
        <p:nvSpPr>
          <p:cNvPr id="8" name="TextBox 7"/>
          <p:cNvSpPr txBox="1"/>
          <p:nvPr userDrawn="1"/>
        </p:nvSpPr>
        <p:spPr>
          <a:xfrm>
            <a:off x="8047038" y="442912"/>
            <a:ext cx="1962150" cy="415498"/>
          </a:xfrm>
          <a:prstGeom prst="rect">
            <a:avLst/>
          </a:prstGeom>
          <a:noFill/>
        </p:spPr>
        <p:txBody>
          <a:bodyPr wrap="square" rtlCol="0">
            <a:spAutoFit/>
          </a:bodyPr>
          <a:lstStyle/>
          <a:p>
            <a:pPr algn="r"/>
            <a:r>
              <a:rPr lang="en-US" sz="1050" dirty="0">
                <a:latin typeface="Arial" panose="020B0604020202020204" pitchFamily="34" charset="0"/>
                <a:cs typeface="Arial" panose="020B0604020202020204" pitchFamily="34" charset="0"/>
              </a:rPr>
              <a:t>National</a:t>
            </a:r>
            <a:r>
              <a:rPr lang="en-US" sz="1050" baseline="0" dirty="0">
                <a:latin typeface="Arial" panose="020B0604020202020204" pitchFamily="34" charset="0"/>
                <a:cs typeface="Arial" panose="020B0604020202020204" pitchFamily="34" charset="0"/>
              </a:rPr>
              <a:t> Aeronautics and</a:t>
            </a:r>
          </a:p>
          <a:p>
            <a:pPr algn="r"/>
            <a:r>
              <a:rPr lang="en-US" sz="1050" baseline="0" dirty="0">
                <a:latin typeface="Arial" panose="020B0604020202020204" pitchFamily="34" charset="0"/>
                <a:cs typeface="Arial" panose="020B0604020202020204" pitchFamily="34" charset="0"/>
              </a:rPr>
              <a:t>Space Administration</a:t>
            </a:r>
            <a:endParaRPr lang="en-US" sz="1050"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475913" y="30480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29891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5"/>
            <a:ext cx="12192000" cy="107095"/>
          </a:xfrm>
          <a:prstGeom prst="rect">
            <a:avLst/>
          </a:prstGeom>
        </p:spPr>
      </p:pic>
    </p:spTree>
    <p:extLst>
      <p:ext uri="{BB962C8B-B14F-4D97-AF65-F5344CB8AC3E}">
        <p14:creationId xmlns:p14="http://schemas.microsoft.com/office/powerpoint/2010/main" val="16661520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eft Image Right Text Slide">
    <p:spTree>
      <p:nvGrpSpPr>
        <p:cNvPr id="1" name=""/>
        <p:cNvGrpSpPr/>
        <p:nvPr/>
      </p:nvGrpSpPr>
      <p:grpSpPr>
        <a:xfrm>
          <a:off x="0" y="0"/>
          <a:ext cx="0" cy="0"/>
          <a:chOff x="0" y="0"/>
          <a:chExt cx="0" cy="0"/>
        </a:xfrm>
      </p:grpSpPr>
      <p:sp>
        <p:nvSpPr>
          <p:cNvPr id="4" name="Rectangle 3"/>
          <p:cNvSpPr/>
          <p:nvPr userDrawn="1"/>
        </p:nvSpPr>
        <p:spPr>
          <a:xfrm>
            <a:off x="0" y="388649"/>
            <a:ext cx="12192000" cy="840076"/>
          </a:xfrm>
          <a:prstGeom prst="rect">
            <a:avLst/>
          </a:prstGeom>
          <a:solidFill>
            <a:srgbClr val="21875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2" name="Oval 1"/>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             </a:t>
            </a:r>
          </a:p>
        </p:txBody>
      </p:sp>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a:t>Body Text Here</a:t>
            </a:r>
          </a:p>
        </p:txBody>
      </p:sp>
      <p:sp>
        <p:nvSpPr>
          <p:cNvPr id="26"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27"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a:t>Image Credit: Source</a:t>
            </a:r>
            <a:endParaRPr lang="en-US" dirty="0"/>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5"/>
            <a:ext cx="12192000" cy="107095"/>
          </a:xfrm>
          <a:prstGeom prst="rect">
            <a:avLst/>
          </a:prstGeom>
        </p:spPr>
      </p:pic>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spTree>
    <p:extLst>
      <p:ext uri="{BB962C8B-B14F-4D97-AF65-F5344CB8AC3E}">
        <p14:creationId xmlns:p14="http://schemas.microsoft.com/office/powerpoint/2010/main" val="3101945958"/>
      </p:ext>
    </p:extLst>
  </p:cSld>
  <p:clrMapOvr>
    <a:masterClrMapping/>
  </p:clrMapOvr>
  <p:extLst mod="1">
    <p:ext uri="{DCECCB84-F9BA-43D5-87BE-67443E8EF086}">
      <p15:sldGuideLst xmlns:p15="http://schemas.microsoft.com/office/powerpoint/2012/main">
        <p15:guide id="1" orient="horz" pos="307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cknowledgements Slide - Logo">
    <p:spTree>
      <p:nvGrpSpPr>
        <p:cNvPr id="1" name=""/>
        <p:cNvGrpSpPr/>
        <p:nvPr/>
      </p:nvGrpSpPr>
      <p:grpSpPr>
        <a:xfrm>
          <a:off x="0" y="0"/>
          <a:ext cx="0" cy="0"/>
          <a:chOff x="0" y="0"/>
          <a:chExt cx="0" cy="0"/>
        </a:xfrm>
      </p:grpSpPr>
      <p:sp>
        <p:nvSpPr>
          <p:cNvPr id="4" name="Rectangle 3"/>
          <p:cNvSpPr/>
          <p:nvPr userDrawn="1"/>
        </p:nvSpPr>
        <p:spPr>
          <a:xfrm>
            <a:off x="0" y="388649"/>
            <a:ext cx="12192000" cy="840076"/>
          </a:xfrm>
          <a:prstGeom prst="rect">
            <a:avLst/>
          </a:prstGeom>
          <a:solidFill>
            <a:srgbClr val="21875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2" name="Oval 1"/>
          <p:cNvSpPr/>
          <p:nvPr userDrawn="1"/>
        </p:nvSpPr>
        <p:spPr>
          <a:xfrm>
            <a:off x="10313901"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             </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9836" y="239654"/>
            <a:ext cx="1124648" cy="1138066"/>
          </a:xfrm>
          <a:prstGeom prst="rect">
            <a:avLst/>
          </a:prstGeom>
        </p:spPr>
      </p:pic>
      <p:sp>
        <p:nvSpPr>
          <p:cNvPr id="15" name="TextBox 14"/>
          <p:cNvSpPr txBox="1"/>
          <p:nvPr userDrawn="1"/>
        </p:nvSpPr>
        <p:spPr>
          <a:xfrm>
            <a:off x="717899" y="366406"/>
            <a:ext cx="8878104" cy="830997"/>
          </a:xfrm>
          <a:prstGeom prst="rect">
            <a:avLst/>
          </a:prstGeom>
          <a:noFill/>
        </p:spPr>
        <p:txBody>
          <a:bodyPr wrap="square" rtlCol="0">
            <a:spAutoFit/>
          </a:bodyPr>
          <a:lstStyle/>
          <a:p>
            <a:r>
              <a:rPr lang="en-US" sz="4800" dirty="0">
                <a:solidFill>
                  <a:prstClr val="white"/>
                </a:solidFill>
              </a:rPr>
              <a:t>Acknowledgements</a:t>
            </a:r>
          </a:p>
        </p:txBody>
      </p:sp>
      <p:sp>
        <p:nvSpPr>
          <p:cNvPr id="16" name="Text Placeholder 4"/>
          <p:cNvSpPr>
            <a:spLocks noGrp="1"/>
          </p:cNvSpPr>
          <p:nvPr>
            <p:ph type="body" sz="quarter" idx="10" hasCustomPrompt="1"/>
          </p:nvPr>
        </p:nvSpPr>
        <p:spPr>
          <a:xfrm>
            <a:off x="761611" y="2056134"/>
            <a:ext cx="10732874" cy="704088"/>
          </a:xfrm>
          <a:prstGeom prst="rect">
            <a:avLst/>
          </a:prstGeom>
        </p:spPr>
        <p:txBody>
          <a:bodyPr>
            <a:normAutofit/>
          </a:bodyPr>
          <a:lstStyle>
            <a:lvl1pPr marL="0" indent="0">
              <a:buNone/>
              <a:defRPr sz="2000" baseline="0">
                <a:solidFill>
                  <a:schemeClr val="tx1">
                    <a:lumMod val="50000"/>
                    <a:lumOff val="50000"/>
                  </a:schemeClr>
                </a:solidFill>
              </a:defRPr>
            </a:lvl1pPr>
          </a:lstStyle>
          <a:p>
            <a:pPr lvl="0"/>
            <a:r>
              <a:rPr lang="en-US" dirty="0"/>
              <a:t>Name, Affiliation</a:t>
            </a:r>
          </a:p>
        </p:txBody>
      </p:sp>
      <p:sp>
        <p:nvSpPr>
          <p:cNvPr id="24" name="Text Placeholder 4"/>
          <p:cNvSpPr>
            <a:spLocks noGrp="1"/>
          </p:cNvSpPr>
          <p:nvPr>
            <p:ph type="body" sz="quarter" idx="11" hasCustomPrompt="1"/>
          </p:nvPr>
        </p:nvSpPr>
        <p:spPr>
          <a:xfrm>
            <a:off x="761610" y="3646687"/>
            <a:ext cx="10732874" cy="704088"/>
          </a:xfrm>
          <a:prstGeom prst="rect">
            <a:avLst/>
          </a:prstGeom>
        </p:spPr>
        <p:txBody>
          <a:bodyPr>
            <a:normAutofit/>
          </a:bodyPr>
          <a:lstStyle>
            <a:lvl1pPr marL="0" indent="0">
              <a:buNone/>
              <a:defRPr sz="2000" baseline="0">
                <a:solidFill>
                  <a:schemeClr val="tx1">
                    <a:lumMod val="50000"/>
                    <a:lumOff val="50000"/>
                  </a:schemeClr>
                </a:solidFill>
              </a:defRPr>
            </a:lvl1pPr>
          </a:lstStyle>
          <a:p>
            <a:pPr lvl="0"/>
            <a:r>
              <a:rPr lang="en-US" dirty="0"/>
              <a:t>Name, Affiliation</a:t>
            </a:r>
          </a:p>
        </p:txBody>
      </p:sp>
      <p:sp>
        <p:nvSpPr>
          <p:cNvPr id="26" name="Text Placeholder 4"/>
          <p:cNvSpPr>
            <a:spLocks noGrp="1"/>
          </p:cNvSpPr>
          <p:nvPr>
            <p:ph type="body" sz="quarter" idx="12" hasCustomPrompt="1"/>
          </p:nvPr>
        </p:nvSpPr>
        <p:spPr>
          <a:xfrm>
            <a:off x="761611" y="5263567"/>
            <a:ext cx="10732873" cy="704088"/>
          </a:xfrm>
          <a:prstGeom prst="rect">
            <a:avLst/>
          </a:prstGeom>
        </p:spPr>
        <p:txBody>
          <a:bodyPr>
            <a:normAutofit/>
          </a:bodyPr>
          <a:lstStyle>
            <a:lvl1pPr marL="0" indent="0">
              <a:buNone/>
              <a:defRPr sz="2000" baseline="0">
                <a:solidFill>
                  <a:schemeClr val="tx1">
                    <a:lumMod val="50000"/>
                    <a:lumOff val="50000"/>
                  </a:schemeClr>
                </a:solidFill>
              </a:defRPr>
            </a:lvl1pPr>
          </a:lstStyle>
          <a:p>
            <a:pPr lvl="0"/>
            <a:r>
              <a:rPr lang="en-US" dirty="0"/>
              <a:t>Name, Affiliation</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750905"/>
            <a:ext cx="12192000" cy="107095"/>
          </a:xfrm>
          <a:prstGeom prst="rect">
            <a:avLst/>
          </a:prstGeom>
        </p:spPr>
      </p:pic>
      <p:sp>
        <p:nvSpPr>
          <p:cNvPr id="11" name="contract info"/>
          <p:cNvSpPr/>
          <p:nvPr userDrawn="1"/>
        </p:nvSpPr>
        <p:spPr>
          <a:xfrm>
            <a:off x="0" y="6566239"/>
            <a:ext cx="12192000" cy="184666"/>
          </a:xfrm>
          <a:prstGeom prst="rect">
            <a:avLst/>
          </a:prstGeom>
        </p:spPr>
        <p:txBody>
          <a:bodyPr wrap="square">
            <a:spAutoFit/>
          </a:bodyPr>
          <a:lstStyle/>
          <a:p>
            <a:pPr algn="ctr">
              <a:buClr>
                <a:prstClr val="black"/>
              </a:buClr>
              <a:buSzPct val="25000"/>
            </a:pPr>
            <a:r>
              <a:rPr lang="en-US" sz="600" i="1" dirty="0">
                <a:solidFill>
                  <a:prstClr val="white">
                    <a:lumMod val="50000"/>
                  </a:prstClr>
                </a:solidFill>
                <a:latin typeface="Arial" panose="020B0604020202020204" pitchFamily="34" charset="0"/>
                <a:ea typeface="Questrial"/>
                <a:cs typeface="Arial" panose="020B0604020202020204" pitchFamily="34" charset="0"/>
                <a:sym typeface="Questrial"/>
              </a:rPr>
              <a:t>This material is based upon work supported by NASA through contract NNL11AA00B and cooperative agreement NNX14AB60A. </a:t>
            </a:r>
            <a:r>
              <a:rPr lang="en-US" sz="600" i="1" dirty="0">
                <a:solidFill>
                  <a:prstClr val="white">
                    <a:lumMod val="50000"/>
                  </a:prstClr>
                </a:solidFill>
                <a:latin typeface="Arial" panose="020B0604020202020204" pitchFamily="34" charset="0"/>
                <a:cs typeface="Arial" panose="020B0604020202020204" pitchFamily="34" charset="0"/>
              </a:rPr>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200045729"/>
      </p:ext>
    </p:extLst>
  </p:cSld>
  <p:clrMapOvr>
    <a:masterClrMapping/>
  </p:clrMapOvr>
  <p:extLst mod="1">
    <p:ext uri="{DCECCB84-F9BA-43D5-87BE-67443E8EF086}">
      <p15:sldGuideLst xmlns:p15="http://schemas.microsoft.com/office/powerpoint/2012/main">
        <p15:guide id="1" orient="horz" pos="307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Right text, Left image">
    <p:spTree>
      <p:nvGrpSpPr>
        <p:cNvPr id="1" name=""/>
        <p:cNvGrpSpPr/>
        <p:nvPr/>
      </p:nvGrpSpPr>
      <p:grpSpPr>
        <a:xfrm>
          <a:off x="0" y="0"/>
          <a:ext cx="0" cy="0"/>
          <a:chOff x="0" y="0"/>
          <a:chExt cx="0" cy="0"/>
        </a:xfrm>
      </p:grpSpPr>
      <p:sp>
        <p:nvSpPr>
          <p:cNvPr id="8" name="Rectangle 7"/>
          <p:cNvSpPr/>
          <p:nvPr userDrawn="1"/>
        </p:nvSpPr>
        <p:spPr>
          <a:xfrm>
            <a:off x="0" y="388649"/>
            <a:ext cx="12192000" cy="840076"/>
          </a:xfrm>
          <a:prstGeom prst="rect">
            <a:avLst/>
          </a:prstGeom>
          <a:solidFill>
            <a:srgbClr val="21875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1" name="Oval 10"/>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             </a:t>
            </a:r>
          </a:p>
        </p:txBody>
      </p:sp>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a:t>Body Text Here</a:t>
            </a:r>
          </a:p>
        </p:txBody>
      </p:sp>
      <p:sp>
        <p:nvSpPr>
          <p:cNvPr id="18"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19"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a:t>Image Credit: Source</a:t>
            </a:r>
            <a:endParaRPr lang="en-US" dirty="0"/>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5"/>
            <a:ext cx="12192000" cy="107095"/>
          </a:xfrm>
          <a:prstGeom prst="rect">
            <a:avLst/>
          </a:prstGeom>
        </p:spPr>
      </p:pic>
      <p:pic>
        <p:nvPicPr>
          <p:cNvPr id="23" name="Pictur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spTree>
    <p:extLst>
      <p:ext uri="{BB962C8B-B14F-4D97-AF65-F5344CB8AC3E}">
        <p14:creationId xmlns:p14="http://schemas.microsoft.com/office/powerpoint/2010/main" val="34245480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15" name="Imagery"/>
          <p:cNvSpPr>
            <a:spLocks noGrp="1"/>
          </p:cNvSpPr>
          <p:nvPr>
            <p:ph type="pic" sz="quarter" idx="12" hasCustomPrompt="1"/>
          </p:nvPr>
        </p:nvSpPr>
        <p:spPr>
          <a:xfrm>
            <a:off x="0" y="117988"/>
            <a:ext cx="12192000" cy="3311012"/>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17" name="Image Credit"/>
          <p:cNvSpPr>
            <a:spLocks noGrp="1"/>
          </p:cNvSpPr>
          <p:nvPr>
            <p:ph type="body" sz="quarter" idx="13" hasCustomPrompt="1"/>
          </p:nvPr>
        </p:nvSpPr>
        <p:spPr>
          <a:xfrm>
            <a:off x="8253984" y="3429000"/>
            <a:ext cx="3060192" cy="274320"/>
          </a:xfrm>
          <a:prstGeom prst="rect">
            <a:avLst/>
          </a:prstGeom>
        </p:spPr>
        <p:txBody>
          <a:bodyPr>
            <a:normAutofit/>
          </a:bodyPr>
          <a:lstStyle>
            <a:lvl1pPr marL="0" indent="0" algn="r">
              <a:buNone/>
              <a:defRPr sz="1200" baseline="0">
                <a:solidFill>
                  <a:schemeClr val="bg2">
                    <a:lumMod val="65000"/>
                  </a:schemeClr>
                </a:solidFill>
              </a:defRPr>
            </a:lvl1pPr>
          </a:lstStyle>
          <a:p>
            <a:pPr lvl="0"/>
            <a:r>
              <a:rPr lang="en-US" sz="1200" dirty="0"/>
              <a:t>Image Credit: Source</a:t>
            </a:r>
            <a:endParaRPr lang="en-US" dirty="0"/>
          </a:p>
        </p:txBody>
      </p:sp>
      <p:sp>
        <p:nvSpPr>
          <p:cNvPr id="9" name="Section Body Text"/>
          <p:cNvSpPr>
            <a:spLocks noGrp="1"/>
          </p:cNvSpPr>
          <p:nvPr>
            <p:ph type="body" sz="quarter" idx="11" hasCustomPrompt="1"/>
          </p:nvPr>
        </p:nvSpPr>
        <p:spPr>
          <a:xfrm>
            <a:off x="6010656" y="4540968"/>
            <a:ext cx="5303520" cy="1627632"/>
          </a:xfrm>
          <a:prstGeom prst="rect">
            <a:avLst/>
          </a:prstGeom>
        </p:spPr>
        <p:txBody>
          <a:bodyPr anchor="ctr">
            <a:normAutofit/>
          </a:bodyPr>
          <a:lstStyle>
            <a:lvl1pPr marL="0" indent="0">
              <a:buNone/>
              <a:defRPr sz="2000" baseline="0">
                <a:solidFill>
                  <a:schemeClr val="tx1">
                    <a:lumMod val="50000"/>
                    <a:lumOff val="50000"/>
                  </a:schemeClr>
                </a:solidFill>
              </a:defRPr>
            </a:lvl1pPr>
          </a:lstStyle>
          <a:p>
            <a:pPr lvl="0"/>
            <a:r>
              <a:rPr lang="en-US" dirty="0"/>
              <a:t>Body Text Here</a:t>
            </a:r>
          </a:p>
        </p:txBody>
      </p:sp>
      <p:sp>
        <p:nvSpPr>
          <p:cNvPr id="10" name="Section Head"/>
          <p:cNvSpPr>
            <a:spLocks noGrp="1"/>
          </p:cNvSpPr>
          <p:nvPr>
            <p:ph type="body" sz="quarter" idx="14" hasCustomPrompt="1"/>
          </p:nvPr>
        </p:nvSpPr>
        <p:spPr>
          <a:xfrm>
            <a:off x="890016" y="4466510"/>
            <a:ext cx="4145280" cy="1830106"/>
          </a:xfrm>
          <a:prstGeom prst="rect">
            <a:avLst/>
          </a:prstGeom>
        </p:spPr>
        <p:txBody>
          <a:bodyPr anchor="ctr">
            <a:noAutofit/>
          </a:bodyPr>
          <a:lstStyle>
            <a:lvl1pPr marL="0" indent="0" algn="r">
              <a:buNone/>
              <a:defRPr sz="4800" b="1" baseline="0">
                <a:solidFill>
                  <a:srgbClr val="218754"/>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a:t>Section Head</a:t>
            </a:r>
          </a:p>
        </p:txBody>
      </p:sp>
      <p:cxnSp>
        <p:nvCxnSpPr>
          <p:cNvPr id="11" name="Straight Connector 10"/>
          <p:cNvCxnSpPr/>
          <p:nvPr userDrawn="1"/>
        </p:nvCxnSpPr>
        <p:spPr>
          <a:xfrm>
            <a:off x="5474589" y="454096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5"/>
          </a:xfrm>
          <a:prstGeom prst="rect">
            <a:avLst/>
          </a:prstGeom>
        </p:spPr>
      </p:pic>
    </p:spTree>
    <p:extLst>
      <p:ext uri="{BB962C8B-B14F-4D97-AF65-F5344CB8AC3E}">
        <p14:creationId xmlns:p14="http://schemas.microsoft.com/office/powerpoint/2010/main" val="19348792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108192" y="750018"/>
            <a:ext cx="5303520" cy="1627632"/>
          </a:xfrm>
          <a:prstGeom prst="rect">
            <a:avLst/>
          </a:prstGeom>
        </p:spPr>
        <p:txBody>
          <a:bodyPr anchor="ctr">
            <a:normAutofit/>
          </a:bodyPr>
          <a:lstStyle>
            <a:lvl1pPr marL="0" indent="0">
              <a:buNone/>
              <a:defRPr sz="2000" baseline="0">
                <a:solidFill>
                  <a:schemeClr val="tx1">
                    <a:lumMod val="50000"/>
                    <a:lumOff val="50000"/>
                  </a:schemeClr>
                </a:solidFill>
              </a:defRPr>
            </a:lvl1pPr>
          </a:lstStyle>
          <a:p>
            <a:pPr lvl="0"/>
            <a:r>
              <a:rPr lang="en-US" dirty="0"/>
              <a:t>Body Text Here</a:t>
            </a:r>
          </a:p>
        </p:txBody>
      </p:sp>
      <p:sp>
        <p:nvSpPr>
          <p:cNvPr id="3" name="Section Head"/>
          <p:cNvSpPr>
            <a:spLocks noGrp="1"/>
          </p:cNvSpPr>
          <p:nvPr>
            <p:ph type="body" sz="quarter" idx="14" hasCustomPrompt="1"/>
          </p:nvPr>
        </p:nvSpPr>
        <p:spPr>
          <a:xfrm>
            <a:off x="987552" y="675560"/>
            <a:ext cx="4145280" cy="1830106"/>
          </a:xfrm>
          <a:prstGeom prst="rect">
            <a:avLst/>
          </a:prstGeom>
        </p:spPr>
        <p:txBody>
          <a:bodyPr anchor="ctr">
            <a:noAutofit/>
          </a:bodyPr>
          <a:lstStyle>
            <a:lvl1pPr marL="0" indent="0" algn="r">
              <a:buNone/>
              <a:defRPr sz="4800" b="1" baseline="0">
                <a:solidFill>
                  <a:srgbClr val="218754"/>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a:t>Section Head</a:t>
            </a:r>
          </a:p>
        </p:txBody>
      </p:sp>
      <p:sp>
        <p:nvSpPr>
          <p:cNvPr id="15" name="Imagery"/>
          <p:cNvSpPr>
            <a:spLocks noGrp="1"/>
          </p:cNvSpPr>
          <p:nvPr>
            <p:ph type="pic" sz="quarter" idx="12" hasCustomPrompt="1"/>
          </p:nvPr>
        </p:nvSpPr>
        <p:spPr>
          <a:xfrm>
            <a:off x="0" y="3429000"/>
            <a:ext cx="12192000" cy="3429000"/>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17" name="Image Credit"/>
          <p:cNvSpPr>
            <a:spLocks noGrp="1"/>
          </p:cNvSpPr>
          <p:nvPr>
            <p:ph type="body" sz="quarter" idx="13" hasCustomPrompt="1"/>
          </p:nvPr>
        </p:nvSpPr>
        <p:spPr>
          <a:xfrm>
            <a:off x="8253984" y="3154680"/>
            <a:ext cx="3060192" cy="274320"/>
          </a:xfrm>
          <a:prstGeom prst="rect">
            <a:avLst/>
          </a:prstGeom>
        </p:spPr>
        <p:txBody>
          <a:bodyPr>
            <a:normAutofit/>
          </a:bodyPr>
          <a:lstStyle>
            <a:lvl1pPr marL="0" indent="0" algn="r">
              <a:buNone/>
              <a:defRPr sz="1200" baseline="0">
                <a:solidFill>
                  <a:schemeClr val="bg2">
                    <a:lumMod val="65000"/>
                  </a:schemeClr>
                </a:solidFill>
                <a:latin typeface="Century Gothic" panose="020B0502020202020204" pitchFamily="34" charset="0"/>
              </a:defRPr>
            </a:lvl1pPr>
          </a:lstStyle>
          <a:p>
            <a:pPr lvl="0"/>
            <a:r>
              <a:rPr lang="en-US" sz="1200" dirty="0"/>
              <a:t>Image Credit: Source</a:t>
            </a:r>
            <a:endParaRPr lang="en-US" dirty="0"/>
          </a:p>
        </p:txBody>
      </p:sp>
      <p:cxnSp>
        <p:nvCxnSpPr>
          <p:cNvPr id="9" name="Straight Connector 8"/>
          <p:cNvCxnSpPr/>
          <p:nvPr userDrawn="1"/>
        </p:nvCxnSpPr>
        <p:spPr>
          <a:xfrm>
            <a:off x="5572125" y="75001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5"/>
          </a:xfrm>
          <a:prstGeom prst="rect">
            <a:avLst/>
          </a:prstGeom>
        </p:spPr>
      </p:pic>
    </p:spTree>
    <p:extLst>
      <p:ext uri="{BB962C8B-B14F-4D97-AF65-F5344CB8AC3E}">
        <p14:creationId xmlns:p14="http://schemas.microsoft.com/office/powerpoint/2010/main" val="8569388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999744" y="2255520"/>
            <a:ext cx="10204704" cy="3706368"/>
          </a:xfrm>
          <a:prstGeom prst="rect">
            <a:avLst/>
          </a:prstGeom>
        </p:spPr>
        <p:txBody>
          <a:bodyPr>
            <a:normAutofit/>
          </a:bodyPr>
          <a:lstStyle>
            <a:lvl1pPr marL="0" indent="0" algn="ctr">
              <a:buNone/>
              <a:defRPr sz="4800" b="0" baseline="0">
                <a:solidFill>
                  <a:schemeClr val="tx1">
                    <a:lumMod val="50000"/>
                    <a:lumOff val="50000"/>
                  </a:schemeClr>
                </a:solidFill>
                <a:latin typeface="Century Gothic" panose="020B0502020202020204" pitchFamily="34" charset="0"/>
              </a:defRPr>
            </a:lvl1pPr>
          </a:lstStyle>
          <a:p>
            <a:pPr lvl="0"/>
            <a:r>
              <a:rPr lang="en-US" dirty="0"/>
              <a:t>Spell out the components</a:t>
            </a:r>
          </a:p>
        </p:txBody>
      </p:sp>
      <p:sp>
        <p:nvSpPr>
          <p:cNvPr id="6" name="Rectangle 5"/>
          <p:cNvSpPr/>
          <p:nvPr userDrawn="1"/>
        </p:nvSpPr>
        <p:spPr>
          <a:xfrm>
            <a:off x="0" y="388649"/>
            <a:ext cx="12192000" cy="840076"/>
          </a:xfrm>
          <a:prstGeom prst="rect">
            <a:avLst/>
          </a:prstGeom>
          <a:solidFill>
            <a:srgbClr val="21875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8" name="TextBox 7"/>
          <p:cNvSpPr txBox="1"/>
          <p:nvPr userDrawn="1"/>
        </p:nvSpPr>
        <p:spPr>
          <a:xfrm>
            <a:off x="2743199" y="397728"/>
            <a:ext cx="8461249" cy="830997"/>
          </a:xfrm>
          <a:prstGeom prst="rect">
            <a:avLst/>
          </a:prstGeom>
          <a:noFill/>
        </p:spPr>
        <p:txBody>
          <a:bodyPr wrap="square" rtlCol="0">
            <a:spAutoFit/>
          </a:bodyPr>
          <a:lstStyle/>
          <a:p>
            <a:pPr algn="ctr"/>
            <a:r>
              <a:rPr lang="en-US" sz="4800" dirty="0">
                <a:solidFill>
                  <a:prstClr val="white"/>
                </a:solidFill>
              </a:rPr>
              <a:t>Acronym</a:t>
            </a:r>
          </a:p>
        </p:txBody>
      </p:sp>
      <p:sp>
        <p:nvSpPr>
          <p:cNvPr id="9" name="Oval 8"/>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rPr>
              <a:t>             </a:t>
            </a:r>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5"/>
            <a:ext cx="12192000" cy="107095"/>
          </a:xfrm>
          <a:prstGeom prst="rect">
            <a:avLst/>
          </a:prstGeom>
        </p:spPr>
      </p:pic>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spTree>
    <p:extLst>
      <p:ext uri="{BB962C8B-B14F-4D97-AF65-F5344CB8AC3E}">
        <p14:creationId xmlns:p14="http://schemas.microsoft.com/office/powerpoint/2010/main" val="523001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5"/>
            <a:ext cx="12192000" cy="107095"/>
          </a:xfrm>
          <a:prstGeom prst="rect">
            <a:avLst/>
          </a:prstGeom>
        </p:spPr>
      </p:pic>
    </p:spTree>
    <p:extLst>
      <p:ext uri="{BB962C8B-B14F-4D97-AF65-F5344CB8AC3E}">
        <p14:creationId xmlns:p14="http://schemas.microsoft.com/office/powerpoint/2010/main" val="21822795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eft Image Right Text Slide">
    <p:spTree>
      <p:nvGrpSpPr>
        <p:cNvPr id="1" name=""/>
        <p:cNvGrpSpPr/>
        <p:nvPr/>
      </p:nvGrpSpPr>
      <p:grpSpPr>
        <a:xfrm>
          <a:off x="0" y="0"/>
          <a:ext cx="0" cy="0"/>
          <a:chOff x="0" y="0"/>
          <a:chExt cx="0" cy="0"/>
        </a:xfrm>
      </p:grpSpPr>
      <p:sp>
        <p:nvSpPr>
          <p:cNvPr id="4" name="Rectangle 3"/>
          <p:cNvSpPr/>
          <p:nvPr userDrawn="1"/>
        </p:nvSpPr>
        <p:spPr>
          <a:xfrm>
            <a:off x="0" y="388649"/>
            <a:ext cx="12192000" cy="840076"/>
          </a:xfrm>
          <a:prstGeom prst="rect">
            <a:avLst/>
          </a:prstGeom>
          <a:solidFill>
            <a:srgbClr val="21875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2" name="Oval 1"/>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a:t>Body Text Here</a:t>
            </a:r>
          </a:p>
        </p:txBody>
      </p:sp>
      <p:sp>
        <p:nvSpPr>
          <p:cNvPr id="26"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27"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a:t>Image Credit: Source</a:t>
            </a:r>
            <a:endParaRPr lang="en-US" dirty="0"/>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5"/>
            <a:ext cx="12192000" cy="107095"/>
          </a:xfrm>
          <a:prstGeom prst="rect">
            <a:avLst/>
          </a:prstGeom>
        </p:spPr>
      </p:pic>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spTree>
    <p:extLst>
      <p:ext uri="{BB962C8B-B14F-4D97-AF65-F5344CB8AC3E}">
        <p14:creationId xmlns:p14="http://schemas.microsoft.com/office/powerpoint/2010/main" val="1027618381"/>
      </p:ext>
    </p:extLst>
  </p:cSld>
  <p:clrMapOvr>
    <a:masterClrMapping/>
  </p:clrMapOvr>
  <p:extLst mod="1">
    <p:ext uri="{DCECCB84-F9BA-43D5-87BE-67443E8EF086}">
      <p15:sldGuideLst xmlns:p15="http://schemas.microsoft.com/office/powerpoint/2012/main">
        <p15:guide id="1" orient="horz" pos="307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Left text, Right image">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94944" y="1676400"/>
            <a:ext cx="4791456" cy="4780280"/>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a:t>Body Text Here</a:t>
            </a:r>
          </a:p>
        </p:txBody>
      </p:sp>
      <p:sp>
        <p:nvSpPr>
          <p:cNvPr id="15" name="Imagery"/>
          <p:cNvSpPr>
            <a:spLocks noGrp="1"/>
          </p:cNvSpPr>
          <p:nvPr>
            <p:ph type="pic" sz="quarter" idx="12" hasCustomPrompt="1"/>
          </p:nvPr>
        </p:nvSpPr>
        <p:spPr>
          <a:xfrm>
            <a:off x="6096000" y="1228722"/>
            <a:ext cx="6096000" cy="5629278"/>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17" name="Image Credit"/>
          <p:cNvSpPr>
            <a:spLocks noGrp="1"/>
          </p:cNvSpPr>
          <p:nvPr>
            <p:ph type="body" sz="quarter" idx="13" hasCustomPrompt="1"/>
          </p:nvPr>
        </p:nvSpPr>
        <p:spPr>
          <a:xfrm>
            <a:off x="6096000" y="6456680"/>
            <a:ext cx="2657856" cy="274320"/>
          </a:xfrm>
          <a:prstGeom prst="rect">
            <a:avLst/>
          </a:prstGeom>
        </p:spPr>
        <p:txBody>
          <a:bodyPr>
            <a:normAutofit/>
          </a:bodyPr>
          <a:lstStyle>
            <a:lvl1pPr marL="0" indent="0">
              <a:buNone/>
              <a:defRPr sz="1200" baseline="0">
                <a:latin typeface="Century Gothic" panose="020B0502020202020204" pitchFamily="34" charset="0"/>
              </a:defRPr>
            </a:lvl1pPr>
          </a:lstStyle>
          <a:p>
            <a:pPr lvl="0"/>
            <a:r>
              <a:rPr lang="en-US" sz="1200" dirty="0"/>
              <a:t>Image Credit: Source</a:t>
            </a:r>
            <a:endParaRPr lang="en-US" dirty="0"/>
          </a:p>
        </p:txBody>
      </p:sp>
      <p:sp>
        <p:nvSpPr>
          <p:cNvPr id="8" name="Rectangle 7"/>
          <p:cNvSpPr/>
          <p:nvPr userDrawn="1"/>
        </p:nvSpPr>
        <p:spPr>
          <a:xfrm>
            <a:off x="0" y="388649"/>
            <a:ext cx="12192000" cy="840076"/>
          </a:xfrm>
          <a:prstGeom prst="rect">
            <a:avLst/>
          </a:prstGeom>
          <a:solidFill>
            <a:srgbClr val="21875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1" name="Oval 10"/>
          <p:cNvSpPr/>
          <p:nvPr userDrawn="1"/>
        </p:nvSpPr>
        <p:spPr>
          <a:xfrm>
            <a:off x="103234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5"/>
            <a:ext cx="12192000" cy="107095"/>
          </a:xfrm>
          <a:prstGeom prst="rect">
            <a:avLst/>
          </a:prstGeom>
        </p:spPr>
      </p:pic>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23424" y="190426"/>
            <a:ext cx="1236520" cy="1236520"/>
          </a:xfrm>
          <a:prstGeom prst="rect">
            <a:avLst/>
          </a:prstGeom>
        </p:spPr>
      </p:pic>
    </p:spTree>
    <p:extLst>
      <p:ext uri="{BB962C8B-B14F-4D97-AF65-F5344CB8AC3E}">
        <p14:creationId xmlns:p14="http://schemas.microsoft.com/office/powerpoint/2010/main" val="41359166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Right text, Left image">
    <p:spTree>
      <p:nvGrpSpPr>
        <p:cNvPr id="1" name=""/>
        <p:cNvGrpSpPr/>
        <p:nvPr/>
      </p:nvGrpSpPr>
      <p:grpSpPr>
        <a:xfrm>
          <a:off x="0" y="0"/>
          <a:ext cx="0" cy="0"/>
          <a:chOff x="0" y="0"/>
          <a:chExt cx="0" cy="0"/>
        </a:xfrm>
      </p:grpSpPr>
      <p:sp>
        <p:nvSpPr>
          <p:cNvPr id="8" name="Rectangle 7"/>
          <p:cNvSpPr/>
          <p:nvPr userDrawn="1"/>
        </p:nvSpPr>
        <p:spPr>
          <a:xfrm>
            <a:off x="0" y="388649"/>
            <a:ext cx="12192000" cy="840076"/>
          </a:xfrm>
          <a:prstGeom prst="rect">
            <a:avLst/>
          </a:prstGeom>
          <a:solidFill>
            <a:srgbClr val="21875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11" name="Oval 10"/>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16" name="Section Body Text"/>
          <p:cNvSpPr>
            <a:spLocks noGrp="1"/>
          </p:cNvSpPr>
          <p:nvPr>
            <p:ph type="body" sz="quarter" idx="11" hasCustomPrompt="1"/>
          </p:nvPr>
        </p:nvSpPr>
        <p:spPr>
          <a:xfrm>
            <a:off x="6748272" y="1722501"/>
            <a:ext cx="4791456" cy="4529963"/>
          </a:xfrm>
          <a:prstGeom prst="rect">
            <a:avLst/>
          </a:prstGeom>
        </p:spPr>
        <p:txBody>
          <a:bodyPr>
            <a:normAutofit/>
          </a:bodyPr>
          <a:lstStyle>
            <a:lvl1pPr marL="0" indent="0">
              <a:buNone/>
              <a:defRPr sz="2000" baseline="0">
                <a:solidFill>
                  <a:schemeClr val="tx1">
                    <a:lumMod val="50000"/>
                    <a:lumOff val="50000"/>
                  </a:schemeClr>
                </a:solidFill>
                <a:latin typeface="Century Gothic" panose="020B0502020202020204" pitchFamily="34" charset="0"/>
              </a:defRPr>
            </a:lvl1pPr>
          </a:lstStyle>
          <a:p>
            <a:pPr lvl="0"/>
            <a:r>
              <a:rPr lang="en-US" dirty="0"/>
              <a:t>Body Text Here</a:t>
            </a:r>
          </a:p>
        </p:txBody>
      </p:sp>
      <p:sp>
        <p:nvSpPr>
          <p:cNvPr id="18" name="Imagery"/>
          <p:cNvSpPr>
            <a:spLocks noGrp="1"/>
          </p:cNvSpPr>
          <p:nvPr>
            <p:ph type="pic" sz="quarter" idx="12" hasCustomPrompt="1"/>
          </p:nvPr>
        </p:nvSpPr>
        <p:spPr>
          <a:xfrm>
            <a:off x="0" y="1228724"/>
            <a:ext cx="6096000" cy="5629275"/>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19" name="Image Credit"/>
          <p:cNvSpPr>
            <a:spLocks noGrp="1"/>
          </p:cNvSpPr>
          <p:nvPr>
            <p:ph type="body" sz="quarter" idx="13" hasCustomPrompt="1"/>
          </p:nvPr>
        </p:nvSpPr>
        <p:spPr>
          <a:xfrm>
            <a:off x="3438144" y="6456680"/>
            <a:ext cx="2657856" cy="274320"/>
          </a:xfrm>
          <a:prstGeom prst="rect">
            <a:avLst/>
          </a:prstGeom>
        </p:spPr>
        <p:txBody>
          <a:bodyPr>
            <a:normAutofit/>
          </a:bodyPr>
          <a:lstStyle>
            <a:lvl1pPr marL="0" indent="0" algn="r">
              <a:buNone/>
              <a:defRPr sz="1200" baseline="0">
                <a:latin typeface="Century Gothic" panose="020B0502020202020204" pitchFamily="34" charset="0"/>
              </a:defRPr>
            </a:lvl1pPr>
          </a:lstStyle>
          <a:p>
            <a:pPr lvl="0"/>
            <a:r>
              <a:rPr lang="en-US" sz="1200" dirty="0"/>
              <a:t>Image Credit: Source</a:t>
            </a:r>
            <a:endParaRPr lang="en-US" dirty="0"/>
          </a:p>
        </p:txBody>
      </p:sp>
      <p:pic>
        <p:nvPicPr>
          <p:cNvPr id="22" name="Picture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5"/>
            <a:ext cx="12192000" cy="107095"/>
          </a:xfrm>
          <a:prstGeom prst="rect">
            <a:avLst/>
          </a:prstGeom>
        </p:spPr>
      </p:pic>
      <p:pic>
        <p:nvPicPr>
          <p:cNvPr id="23" name="Picture 2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spTree>
    <p:extLst>
      <p:ext uri="{BB962C8B-B14F-4D97-AF65-F5344CB8AC3E}">
        <p14:creationId xmlns:p14="http://schemas.microsoft.com/office/powerpoint/2010/main" val="3012135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15" name="Imagery"/>
          <p:cNvSpPr>
            <a:spLocks noGrp="1"/>
          </p:cNvSpPr>
          <p:nvPr>
            <p:ph type="pic" sz="quarter" idx="12" hasCustomPrompt="1"/>
          </p:nvPr>
        </p:nvSpPr>
        <p:spPr>
          <a:xfrm>
            <a:off x="0" y="117988"/>
            <a:ext cx="12192000" cy="3311012"/>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17" name="Image Credit"/>
          <p:cNvSpPr>
            <a:spLocks noGrp="1"/>
          </p:cNvSpPr>
          <p:nvPr>
            <p:ph type="body" sz="quarter" idx="13" hasCustomPrompt="1"/>
          </p:nvPr>
        </p:nvSpPr>
        <p:spPr>
          <a:xfrm>
            <a:off x="8253984" y="3429000"/>
            <a:ext cx="3060192" cy="274320"/>
          </a:xfrm>
          <a:prstGeom prst="rect">
            <a:avLst/>
          </a:prstGeom>
        </p:spPr>
        <p:txBody>
          <a:bodyPr>
            <a:normAutofit/>
          </a:bodyPr>
          <a:lstStyle>
            <a:lvl1pPr marL="0" indent="0" algn="r">
              <a:buNone/>
              <a:defRPr sz="1200" baseline="0">
                <a:solidFill>
                  <a:schemeClr val="bg2">
                    <a:lumMod val="65000"/>
                  </a:schemeClr>
                </a:solidFill>
              </a:defRPr>
            </a:lvl1pPr>
          </a:lstStyle>
          <a:p>
            <a:pPr lvl="0"/>
            <a:r>
              <a:rPr lang="en-US" sz="1200" dirty="0"/>
              <a:t>Image Credit: Source</a:t>
            </a:r>
            <a:endParaRPr lang="en-US" dirty="0"/>
          </a:p>
        </p:txBody>
      </p:sp>
      <p:sp>
        <p:nvSpPr>
          <p:cNvPr id="9" name="Section Body Text"/>
          <p:cNvSpPr>
            <a:spLocks noGrp="1"/>
          </p:cNvSpPr>
          <p:nvPr>
            <p:ph type="body" sz="quarter" idx="11" hasCustomPrompt="1"/>
          </p:nvPr>
        </p:nvSpPr>
        <p:spPr>
          <a:xfrm>
            <a:off x="6010656" y="4540968"/>
            <a:ext cx="5303520" cy="1627632"/>
          </a:xfrm>
          <a:prstGeom prst="rect">
            <a:avLst/>
          </a:prstGeom>
        </p:spPr>
        <p:txBody>
          <a:bodyPr anchor="ctr">
            <a:normAutofit/>
          </a:bodyPr>
          <a:lstStyle>
            <a:lvl1pPr marL="0" indent="0">
              <a:buNone/>
              <a:defRPr sz="2000" baseline="0">
                <a:solidFill>
                  <a:schemeClr val="tx1">
                    <a:lumMod val="50000"/>
                    <a:lumOff val="50000"/>
                  </a:schemeClr>
                </a:solidFill>
              </a:defRPr>
            </a:lvl1pPr>
          </a:lstStyle>
          <a:p>
            <a:pPr lvl="0"/>
            <a:r>
              <a:rPr lang="en-US" dirty="0"/>
              <a:t>Body Text Here</a:t>
            </a:r>
          </a:p>
        </p:txBody>
      </p:sp>
      <p:sp>
        <p:nvSpPr>
          <p:cNvPr id="10" name="Section Head"/>
          <p:cNvSpPr>
            <a:spLocks noGrp="1"/>
          </p:cNvSpPr>
          <p:nvPr>
            <p:ph type="body" sz="quarter" idx="14" hasCustomPrompt="1"/>
          </p:nvPr>
        </p:nvSpPr>
        <p:spPr>
          <a:xfrm>
            <a:off x="890016" y="4466510"/>
            <a:ext cx="4145280" cy="1830106"/>
          </a:xfrm>
          <a:prstGeom prst="rect">
            <a:avLst/>
          </a:prstGeom>
        </p:spPr>
        <p:txBody>
          <a:bodyPr anchor="ctr">
            <a:noAutofit/>
          </a:bodyPr>
          <a:lstStyle>
            <a:lvl1pPr marL="0" indent="0" algn="r">
              <a:buNone/>
              <a:defRPr sz="4800" b="1" baseline="0">
                <a:solidFill>
                  <a:srgbClr val="218754"/>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a:t>Section Head</a:t>
            </a:r>
          </a:p>
        </p:txBody>
      </p:sp>
      <p:cxnSp>
        <p:nvCxnSpPr>
          <p:cNvPr id="11" name="Straight Connector 10"/>
          <p:cNvCxnSpPr/>
          <p:nvPr userDrawn="1"/>
        </p:nvCxnSpPr>
        <p:spPr>
          <a:xfrm>
            <a:off x="5474589" y="454096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5"/>
          </a:xfrm>
          <a:prstGeom prst="rect">
            <a:avLst/>
          </a:prstGeom>
        </p:spPr>
      </p:pic>
    </p:spTree>
    <p:extLst>
      <p:ext uri="{BB962C8B-B14F-4D97-AF65-F5344CB8AC3E}">
        <p14:creationId xmlns:p14="http://schemas.microsoft.com/office/powerpoint/2010/main" val="4206170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6108192" y="750018"/>
            <a:ext cx="5303520" cy="1627632"/>
          </a:xfrm>
          <a:prstGeom prst="rect">
            <a:avLst/>
          </a:prstGeom>
        </p:spPr>
        <p:txBody>
          <a:bodyPr anchor="ctr">
            <a:normAutofit/>
          </a:bodyPr>
          <a:lstStyle>
            <a:lvl1pPr marL="0" indent="0">
              <a:buNone/>
              <a:defRPr sz="2000" baseline="0">
                <a:solidFill>
                  <a:schemeClr val="tx1">
                    <a:lumMod val="50000"/>
                    <a:lumOff val="50000"/>
                  </a:schemeClr>
                </a:solidFill>
              </a:defRPr>
            </a:lvl1pPr>
          </a:lstStyle>
          <a:p>
            <a:pPr lvl="0"/>
            <a:r>
              <a:rPr lang="en-US" dirty="0"/>
              <a:t>Body Text Here</a:t>
            </a:r>
          </a:p>
        </p:txBody>
      </p:sp>
      <p:sp>
        <p:nvSpPr>
          <p:cNvPr id="3" name="Section Head"/>
          <p:cNvSpPr>
            <a:spLocks noGrp="1"/>
          </p:cNvSpPr>
          <p:nvPr>
            <p:ph type="body" sz="quarter" idx="14" hasCustomPrompt="1"/>
          </p:nvPr>
        </p:nvSpPr>
        <p:spPr>
          <a:xfrm>
            <a:off x="987552" y="675560"/>
            <a:ext cx="4145280" cy="1830106"/>
          </a:xfrm>
          <a:prstGeom prst="rect">
            <a:avLst/>
          </a:prstGeom>
        </p:spPr>
        <p:txBody>
          <a:bodyPr anchor="ctr">
            <a:noAutofit/>
          </a:bodyPr>
          <a:lstStyle>
            <a:lvl1pPr marL="0" indent="0" algn="r">
              <a:buNone/>
              <a:defRPr sz="4800" b="1" baseline="0">
                <a:solidFill>
                  <a:srgbClr val="218754"/>
                </a:solidFill>
                <a:latin typeface="Century Gothic" panose="020B0502020202020204" pitchFamily="34" charset="0"/>
              </a:defRPr>
            </a:lvl1pPr>
            <a:lvl2pPr>
              <a:defRPr sz="6000"/>
            </a:lvl2pPr>
            <a:lvl3pPr>
              <a:defRPr sz="6000"/>
            </a:lvl3pPr>
            <a:lvl4pPr>
              <a:defRPr sz="6000"/>
            </a:lvl4pPr>
            <a:lvl5pPr>
              <a:defRPr sz="6000"/>
            </a:lvl5pPr>
          </a:lstStyle>
          <a:p>
            <a:pPr lvl="0"/>
            <a:r>
              <a:rPr lang="en-US" dirty="0"/>
              <a:t>Section Head</a:t>
            </a:r>
          </a:p>
        </p:txBody>
      </p:sp>
      <p:sp>
        <p:nvSpPr>
          <p:cNvPr id="15" name="Imagery"/>
          <p:cNvSpPr>
            <a:spLocks noGrp="1"/>
          </p:cNvSpPr>
          <p:nvPr>
            <p:ph type="pic" sz="quarter" idx="12" hasCustomPrompt="1"/>
          </p:nvPr>
        </p:nvSpPr>
        <p:spPr>
          <a:xfrm>
            <a:off x="0" y="3429000"/>
            <a:ext cx="12192000" cy="3429000"/>
          </a:xfrm>
          <a:prstGeom prst="rect">
            <a:avLst/>
          </a:prstGeom>
        </p:spPr>
        <p:txBody>
          <a:bodyPr anchor="ctr">
            <a:normAutofit/>
          </a:bodyPr>
          <a:lstStyle>
            <a:lvl1pPr marL="0" indent="0" algn="ctr">
              <a:buNone/>
              <a:defRPr sz="6000" b="1">
                <a:solidFill>
                  <a:schemeClr val="bg2">
                    <a:lumMod val="75000"/>
                  </a:schemeClr>
                </a:solidFill>
              </a:defRPr>
            </a:lvl1pPr>
          </a:lstStyle>
          <a:p>
            <a:r>
              <a:rPr lang="en-US" dirty="0"/>
              <a:t>Imagery</a:t>
            </a:r>
          </a:p>
        </p:txBody>
      </p:sp>
      <p:sp>
        <p:nvSpPr>
          <p:cNvPr id="17" name="Image Credit"/>
          <p:cNvSpPr>
            <a:spLocks noGrp="1"/>
          </p:cNvSpPr>
          <p:nvPr>
            <p:ph type="body" sz="quarter" idx="13" hasCustomPrompt="1"/>
          </p:nvPr>
        </p:nvSpPr>
        <p:spPr>
          <a:xfrm>
            <a:off x="8253984" y="3154680"/>
            <a:ext cx="3060192" cy="274320"/>
          </a:xfrm>
          <a:prstGeom prst="rect">
            <a:avLst/>
          </a:prstGeom>
        </p:spPr>
        <p:txBody>
          <a:bodyPr>
            <a:normAutofit/>
          </a:bodyPr>
          <a:lstStyle>
            <a:lvl1pPr marL="0" indent="0" algn="r">
              <a:buNone/>
              <a:defRPr sz="1200" baseline="0">
                <a:solidFill>
                  <a:schemeClr val="bg2">
                    <a:lumMod val="65000"/>
                  </a:schemeClr>
                </a:solidFill>
                <a:latin typeface="Century Gothic" panose="020B0502020202020204" pitchFamily="34" charset="0"/>
              </a:defRPr>
            </a:lvl1pPr>
          </a:lstStyle>
          <a:p>
            <a:pPr lvl="0"/>
            <a:r>
              <a:rPr lang="en-US" sz="1200" dirty="0"/>
              <a:t>Image Credit: Source</a:t>
            </a:r>
            <a:endParaRPr lang="en-US" dirty="0"/>
          </a:p>
        </p:txBody>
      </p:sp>
      <p:cxnSp>
        <p:nvCxnSpPr>
          <p:cNvPr id="9" name="Straight Connector 8"/>
          <p:cNvCxnSpPr/>
          <p:nvPr userDrawn="1"/>
        </p:nvCxnSpPr>
        <p:spPr>
          <a:xfrm>
            <a:off x="5572125" y="750018"/>
            <a:ext cx="0" cy="1627632"/>
          </a:xfrm>
          <a:prstGeom prst="line">
            <a:avLst/>
          </a:prstGeom>
        </p:spPr>
        <p:style>
          <a:lnRef idx="1">
            <a:schemeClr val="accent3"/>
          </a:lnRef>
          <a:fillRef idx="0">
            <a:schemeClr val="accent3"/>
          </a:fillRef>
          <a:effectRef idx="0">
            <a:schemeClr val="accent3"/>
          </a:effectRef>
          <a:fontRef idx="minor">
            <a:schemeClr val="tx1"/>
          </a:fontRef>
        </p:style>
      </p:cxn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07095"/>
          </a:xfrm>
          <a:prstGeom prst="rect">
            <a:avLst/>
          </a:prstGeom>
        </p:spPr>
      </p:pic>
    </p:spTree>
    <p:extLst>
      <p:ext uri="{BB962C8B-B14F-4D97-AF65-F5344CB8AC3E}">
        <p14:creationId xmlns:p14="http://schemas.microsoft.com/office/powerpoint/2010/main" val="1235481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12" name="Section Body Text"/>
          <p:cNvSpPr>
            <a:spLocks noGrp="1"/>
          </p:cNvSpPr>
          <p:nvPr>
            <p:ph type="body" sz="quarter" idx="11" hasCustomPrompt="1"/>
          </p:nvPr>
        </p:nvSpPr>
        <p:spPr>
          <a:xfrm>
            <a:off x="999744" y="2255520"/>
            <a:ext cx="10204704" cy="3706368"/>
          </a:xfrm>
          <a:prstGeom prst="rect">
            <a:avLst/>
          </a:prstGeom>
        </p:spPr>
        <p:txBody>
          <a:bodyPr>
            <a:normAutofit/>
          </a:bodyPr>
          <a:lstStyle>
            <a:lvl1pPr marL="0" indent="0" algn="ctr">
              <a:buNone/>
              <a:defRPr sz="4800" b="0" baseline="0">
                <a:solidFill>
                  <a:schemeClr val="tx1">
                    <a:lumMod val="50000"/>
                    <a:lumOff val="50000"/>
                  </a:schemeClr>
                </a:solidFill>
                <a:latin typeface="Century Gothic" panose="020B0502020202020204" pitchFamily="34" charset="0"/>
              </a:defRPr>
            </a:lvl1pPr>
          </a:lstStyle>
          <a:p>
            <a:pPr lvl="0"/>
            <a:r>
              <a:rPr lang="en-US" dirty="0"/>
              <a:t>Spell out the components</a:t>
            </a:r>
          </a:p>
        </p:txBody>
      </p:sp>
      <p:sp>
        <p:nvSpPr>
          <p:cNvPr id="6" name="Rectangle 5"/>
          <p:cNvSpPr/>
          <p:nvPr userDrawn="1"/>
        </p:nvSpPr>
        <p:spPr>
          <a:xfrm>
            <a:off x="0" y="388649"/>
            <a:ext cx="12192000" cy="840076"/>
          </a:xfrm>
          <a:prstGeom prst="rect">
            <a:avLst/>
          </a:prstGeom>
          <a:solidFill>
            <a:srgbClr val="21875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a:p>
        </p:txBody>
      </p:sp>
      <p:sp>
        <p:nvSpPr>
          <p:cNvPr id="8" name="TextBox 7"/>
          <p:cNvSpPr txBox="1"/>
          <p:nvPr userDrawn="1"/>
        </p:nvSpPr>
        <p:spPr>
          <a:xfrm>
            <a:off x="2743199" y="397728"/>
            <a:ext cx="8461249" cy="830997"/>
          </a:xfrm>
          <a:prstGeom prst="rect">
            <a:avLst/>
          </a:prstGeom>
          <a:noFill/>
        </p:spPr>
        <p:txBody>
          <a:bodyPr wrap="square" rtlCol="0">
            <a:spAutoFit/>
          </a:bodyPr>
          <a:lstStyle/>
          <a:p>
            <a:pPr algn="ctr"/>
            <a:r>
              <a:rPr lang="en-US" sz="4800" dirty="0">
                <a:solidFill>
                  <a:schemeClr val="bg1"/>
                </a:solidFill>
                <a:latin typeface="Century Gothic" panose="020B0502020202020204" pitchFamily="34" charset="0"/>
              </a:rPr>
              <a:t>Acronym</a:t>
            </a:r>
          </a:p>
        </p:txBody>
      </p:sp>
      <p:sp>
        <p:nvSpPr>
          <p:cNvPr id="9" name="Oval 8"/>
          <p:cNvSpPr/>
          <p:nvPr userDrawn="1"/>
        </p:nvSpPr>
        <p:spPr>
          <a:xfrm>
            <a:off x="607926" y="190428"/>
            <a:ext cx="1236518" cy="12365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750905"/>
            <a:ext cx="12192000" cy="107095"/>
          </a:xfrm>
          <a:prstGeom prst="rect">
            <a:avLst/>
          </a:prstGeom>
        </p:spPr>
      </p:pic>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7924" y="190426"/>
            <a:ext cx="1236520" cy="1236520"/>
          </a:xfrm>
          <a:prstGeom prst="rect">
            <a:avLst/>
          </a:prstGeom>
        </p:spPr>
      </p:pic>
    </p:spTree>
    <p:extLst>
      <p:ext uri="{BB962C8B-B14F-4D97-AF65-F5344CB8AC3E}">
        <p14:creationId xmlns:p14="http://schemas.microsoft.com/office/powerpoint/2010/main" val="1382651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Authors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53751" y="238125"/>
            <a:ext cx="870608" cy="741586"/>
          </a:xfrm>
          <a:prstGeom prst="rect">
            <a:avLst/>
          </a:prstGeom>
        </p:spPr>
      </p:pic>
      <p:sp>
        <p:nvSpPr>
          <p:cNvPr id="8" name="TextBox 7"/>
          <p:cNvSpPr txBox="1"/>
          <p:nvPr userDrawn="1"/>
        </p:nvSpPr>
        <p:spPr>
          <a:xfrm>
            <a:off x="8047038" y="442912"/>
            <a:ext cx="1962150" cy="415498"/>
          </a:xfrm>
          <a:prstGeom prst="rect">
            <a:avLst/>
          </a:prstGeom>
          <a:noFill/>
        </p:spPr>
        <p:txBody>
          <a:bodyPr wrap="square" rtlCol="0">
            <a:spAutoFit/>
          </a:bodyPr>
          <a:lstStyle/>
          <a:p>
            <a:pPr algn="r"/>
            <a:r>
              <a:rPr lang="en-US" sz="1050" dirty="0">
                <a:solidFill>
                  <a:prstClr val="black"/>
                </a:solidFill>
                <a:latin typeface="Arial" panose="020B0604020202020204" pitchFamily="34" charset="0"/>
                <a:cs typeface="Arial" panose="020B0604020202020204" pitchFamily="34" charset="0"/>
              </a:rPr>
              <a:t>National Aeronautics and</a:t>
            </a:r>
          </a:p>
          <a:p>
            <a:pPr algn="r"/>
            <a:r>
              <a:rPr lang="en-US" sz="1050" dirty="0">
                <a:solidFill>
                  <a:prstClr val="black"/>
                </a:solidFill>
                <a:latin typeface="Arial" panose="020B0604020202020204" pitchFamily="34" charset="0"/>
                <a:cs typeface="Arial" panose="020B0604020202020204" pitchFamily="34" charset="0"/>
              </a:rPr>
              <a:t>Space Administration</a:t>
            </a:r>
          </a:p>
        </p:txBody>
      </p:sp>
      <p:cxnSp>
        <p:nvCxnSpPr>
          <p:cNvPr id="9" name="Straight Connector 8"/>
          <p:cNvCxnSpPr/>
          <p:nvPr userDrawn="1"/>
        </p:nvCxnSpPr>
        <p:spPr>
          <a:xfrm>
            <a:off x="10475913" y="304800"/>
            <a:ext cx="0" cy="61695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79678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0631815"/>
      </p:ext>
    </p:extLst>
  </p:cSld>
  <p:clrMap bg1="lt1" tx1="dk1" bg2="lt2" tx2="dk2" accent1="accent1" accent2="accent2" accent3="accent3" accent4="accent4" accent5="accent5" accent6="accent6" hlink="hlink" folHlink="folHlink"/>
  <p:sldLayoutIdLst>
    <p:sldLayoutId id="2147483674" r:id="rId1"/>
    <p:sldLayoutId id="2147483673" r:id="rId2"/>
    <p:sldLayoutId id="2147483692" r:id="rId3"/>
    <p:sldLayoutId id="2147483685" r:id="rId4"/>
    <p:sldLayoutId id="2147483686" r:id="rId5"/>
    <p:sldLayoutId id="2147483664" r:id="rId6"/>
    <p:sldLayoutId id="2147483665" r:id="rId7"/>
    <p:sldLayoutId id="2147483668"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8287575"/>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11.xml.rels><?xml version="1.0" encoding="UTF-8" standalone="yes"?>
<Relationships xmlns="http://schemas.openxmlformats.org/package/2006/relationships"><Relationship Id="rId8" Type="http://schemas.openxmlformats.org/officeDocument/2006/relationships/chart" Target="../charts/chart10.xml"/><Relationship Id="rId3" Type="http://schemas.openxmlformats.org/officeDocument/2006/relationships/chart" Target="../charts/chart5.xml"/><Relationship Id="rId7" Type="http://schemas.openxmlformats.org/officeDocument/2006/relationships/chart" Target="../charts/chart9.xml"/><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12.xml.rels><?xml version="1.0" encoding="UTF-8" standalone="yes"?>
<Relationships xmlns="http://schemas.openxmlformats.org/package/2006/relationships"><Relationship Id="rId8" Type="http://schemas.openxmlformats.org/officeDocument/2006/relationships/chart" Target="../charts/chart16.xml"/><Relationship Id="rId3" Type="http://schemas.openxmlformats.org/officeDocument/2006/relationships/chart" Target="../charts/chart11.xml"/><Relationship Id="rId7" Type="http://schemas.openxmlformats.org/officeDocument/2006/relationships/chart" Target="../charts/chart15.xml"/><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chart" Target="../charts/chart14.xml"/><Relationship Id="rId5" Type="http://schemas.openxmlformats.org/officeDocument/2006/relationships/chart" Target="../charts/chart13.xml"/><Relationship Id="rId4" Type="http://schemas.openxmlformats.org/officeDocument/2006/relationships/chart" Target="../charts/chart12.xml"/></Relationships>
</file>

<file path=ppt/slides/_rels/slide13.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chart" Target="../charts/chart18.xml"/></Relationships>
</file>

<file path=ppt/slides/_rels/slide14.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61.png"/><Relationship Id="rId5" Type="http://schemas.openxmlformats.org/officeDocument/2006/relationships/image" Target="../media/image60.png"/><Relationship Id="rId10" Type="http://schemas.openxmlformats.org/officeDocument/2006/relationships/chart" Target="../charts/chart21.xml"/><Relationship Id="rId4" Type="http://schemas.openxmlformats.org/officeDocument/2006/relationships/image" Target="../media/image59.png"/><Relationship Id="rId9" Type="http://schemas.openxmlformats.org/officeDocument/2006/relationships/image" Target="../media/image64.png"/></Relationships>
</file>

<file path=ppt/slides/_rels/slide15.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5.PNG"/><Relationship Id="rId7"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67.jpg"/><Relationship Id="rId5" Type="http://schemas.openxmlformats.org/officeDocument/2006/relationships/chart" Target="../charts/chart23.xml"/><Relationship Id="rId4" Type="http://schemas.openxmlformats.org/officeDocument/2006/relationships/image" Target="../media/image66.png"/></Relationships>
</file>

<file path=ppt/slides/_rels/slide1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18.xml"/><Relationship Id="rId1" Type="http://schemas.openxmlformats.org/officeDocument/2006/relationships/slideLayout" Target="../slideLayouts/slideLayout11.xml"/><Relationship Id="rId5" Type="http://schemas.microsoft.com/office/2007/relationships/hdphoto" Target="../media/hdphoto1.wdp"/><Relationship Id="rId4" Type="http://schemas.openxmlformats.org/officeDocument/2006/relationships/image" Target="../media/image7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9.jpg"/></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6.png"/><Relationship Id="rId3" Type="http://schemas.openxmlformats.org/officeDocument/2006/relationships/image" Target="../media/image16.jpeg"/><Relationship Id="rId7" Type="http://schemas.openxmlformats.org/officeDocument/2006/relationships/image" Target="../media/image20.jpeg"/><Relationship Id="rId12"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19.jpeg"/><Relationship Id="rId11" Type="http://schemas.openxmlformats.org/officeDocument/2006/relationships/image" Target="../media/image24.jpeg"/><Relationship Id="rId5" Type="http://schemas.openxmlformats.org/officeDocument/2006/relationships/image" Target="../media/image18.jpeg"/><Relationship Id="rId10" Type="http://schemas.openxmlformats.org/officeDocument/2006/relationships/image" Target="../media/image23.jpeg"/><Relationship Id="rId4" Type="http://schemas.openxmlformats.org/officeDocument/2006/relationships/image" Target="../media/image17.jpeg"/><Relationship Id="rId9" Type="http://schemas.openxmlformats.org/officeDocument/2006/relationships/image" Target="../media/image22.jpeg"/></Relationships>
</file>

<file path=ppt/slides/_rels/slide8.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30.png"/><Relationship Id="rId11" Type="http://schemas.openxmlformats.org/officeDocument/2006/relationships/image" Target="../media/image35.jpeg"/><Relationship Id="rId5" Type="http://schemas.openxmlformats.org/officeDocument/2006/relationships/image" Target="../media/image29.png"/><Relationship Id="rId10" Type="http://schemas.openxmlformats.org/officeDocument/2006/relationships/image" Target="../media/image34.jpeg"/><Relationship Id="rId4" Type="http://schemas.openxmlformats.org/officeDocument/2006/relationships/image" Target="../media/image28.png"/><Relationship Id="rId9" Type="http://schemas.openxmlformats.org/officeDocument/2006/relationships/image" Target="../media/image33.jpeg"/><Relationship Id="rId14"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image" Target="../media/image48.jpeg"/><Relationship Id="rId18" Type="http://schemas.openxmlformats.org/officeDocument/2006/relationships/image" Target="../media/image26.png"/><Relationship Id="rId3" Type="http://schemas.openxmlformats.org/officeDocument/2006/relationships/image" Target="../media/image38.jpeg"/><Relationship Id="rId7" Type="http://schemas.openxmlformats.org/officeDocument/2006/relationships/image" Target="../media/image42.jpeg"/><Relationship Id="rId12" Type="http://schemas.openxmlformats.org/officeDocument/2006/relationships/image" Target="../media/image47.jpeg"/><Relationship Id="rId17" Type="http://schemas.openxmlformats.org/officeDocument/2006/relationships/image" Target="../media/image52.jpeg"/><Relationship Id="rId2" Type="http://schemas.openxmlformats.org/officeDocument/2006/relationships/notesSlide" Target="../notesSlides/notesSlide9.xml"/><Relationship Id="rId16" Type="http://schemas.openxmlformats.org/officeDocument/2006/relationships/image" Target="../media/image51.jpeg"/><Relationship Id="rId1" Type="http://schemas.openxmlformats.org/officeDocument/2006/relationships/slideLayout" Target="../slideLayouts/slideLayout11.xml"/><Relationship Id="rId6" Type="http://schemas.openxmlformats.org/officeDocument/2006/relationships/image" Target="../media/image41.jpeg"/><Relationship Id="rId11" Type="http://schemas.openxmlformats.org/officeDocument/2006/relationships/image" Target="../media/image46.jpeg"/><Relationship Id="rId5" Type="http://schemas.openxmlformats.org/officeDocument/2006/relationships/image" Target="../media/image40.jpeg"/><Relationship Id="rId15" Type="http://schemas.openxmlformats.org/officeDocument/2006/relationships/image" Target="../media/image50.jpeg"/><Relationship Id="rId10" Type="http://schemas.openxmlformats.org/officeDocument/2006/relationships/image" Target="../media/image45.jpeg"/><Relationship Id="rId4" Type="http://schemas.openxmlformats.org/officeDocument/2006/relationships/image" Target="../media/image39.jpeg"/><Relationship Id="rId9" Type="http://schemas.openxmlformats.org/officeDocument/2006/relationships/image" Target="../media/image44.jpeg"/><Relationship Id="rId14" Type="http://schemas.openxmlformats.org/officeDocument/2006/relationships/image" Target="../media/image4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1528" t="14927" r="21549" b="30431"/>
          <a:stretch/>
        </p:blipFill>
        <p:spPr>
          <a:xfrm>
            <a:off x="3792682" y="-1142"/>
            <a:ext cx="4135582" cy="3461316"/>
          </a:xfrm>
          <a:prstGeom prst="rect">
            <a:avLst/>
          </a:prstGeom>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0148" y="0"/>
            <a:ext cx="8134274" cy="6927575"/>
          </a:xfrm>
          <a:prstGeom prst="rect">
            <a:avLst/>
          </a:prstGeom>
        </p:spPr>
      </p:pic>
      <p:sp>
        <p:nvSpPr>
          <p:cNvPr id="18" name="Text Placeholder 18"/>
          <p:cNvSpPr txBox="1">
            <a:spLocks/>
          </p:cNvSpPr>
          <p:nvPr/>
        </p:nvSpPr>
        <p:spPr>
          <a:xfrm>
            <a:off x="8416031" y="2947389"/>
            <a:ext cx="3204840" cy="36933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US" sz="1800" dirty="0">
                <a:solidFill>
                  <a:schemeClr val="bg2">
                    <a:lumMod val="50000"/>
                  </a:schemeClr>
                </a:solidFill>
                <a:latin typeface="Century Gothic" panose="020B0502020202020204" pitchFamily="34" charset="0"/>
              </a:rPr>
              <a:t>Roger Bledsoe</a:t>
            </a:r>
          </a:p>
        </p:txBody>
      </p:sp>
      <p:sp>
        <p:nvSpPr>
          <p:cNvPr id="19" name="Text Placeholder 19"/>
          <p:cNvSpPr txBox="1">
            <a:spLocks/>
          </p:cNvSpPr>
          <p:nvPr/>
        </p:nvSpPr>
        <p:spPr>
          <a:xfrm>
            <a:off x="8416030" y="3354226"/>
            <a:ext cx="3434085" cy="36933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30000"/>
              </a:lnSpc>
              <a:buNone/>
            </a:pPr>
            <a:r>
              <a:rPr lang="en-US" sz="1800" dirty="0">
                <a:solidFill>
                  <a:schemeClr val="bg2">
                    <a:lumMod val="50000"/>
                  </a:schemeClr>
                </a:solidFill>
                <a:latin typeface="Century Gothic" panose="020B0502020202020204" pitchFamily="34" charset="0"/>
              </a:rPr>
              <a:t>Christopher Cameron</a:t>
            </a:r>
          </a:p>
        </p:txBody>
      </p:sp>
      <p:sp>
        <p:nvSpPr>
          <p:cNvPr id="20" name="Text Placeholder 20"/>
          <p:cNvSpPr txBox="1">
            <a:spLocks/>
          </p:cNvSpPr>
          <p:nvPr/>
        </p:nvSpPr>
        <p:spPr>
          <a:xfrm>
            <a:off x="8416031" y="3753515"/>
            <a:ext cx="3204840" cy="37466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00" dirty="0" err="1">
                <a:solidFill>
                  <a:schemeClr val="bg2">
                    <a:lumMod val="50000"/>
                  </a:schemeClr>
                </a:solidFill>
                <a:latin typeface="Century Gothic" panose="020B0502020202020204" pitchFamily="34" charset="0"/>
              </a:rPr>
              <a:t>Subash</a:t>
            </a:r>
            <a:r>
              <a:rPr lang="en-US" sz="1800" dirty="0">
                <a:solidFill>
                  <a:schemeClr val="bg2">
                    <a:lumMod val="50000"/>
                  </a:schemeClr>
                </a:solidFill>
                <a:latin typeface="Century Gothic" panose="020B0502020202020204" pitchFamily="34" charset="0"/>
              </a:rPr>
              <a:t> </a:t>
            </a:r>
            <a:r>
              <a:rPr lang="en-US" sz="1800" dirty="0" err="1">
                <a:solidFill>
                  <a:schemeClr val="bg2">
                    <a:lumMod val="50000"/>
                  </a:schemeClr>
                </a:solidFill>
                <a:latin typeface="Century Gothic" panose="020B0502020202020204" pitchFamily="34" charset="0"/>
              </a:rPr>
              <a:t>Dahal</a:t>
            </a:r>
            <a:endParaRPr lang="en-US" sz="1800" dirty="0">
              <a:solidFill>
                <a:schemeClr val="bg2">
                  <a:lumMod val="50000"/>
                </a:schemeClr>
              </a:solidFill>
              <a:latin typeface="Century Gothic" panose="020B0502020202020204" pitchFamily="34" charset="0"/>
            </a:endParaRPr>
          </a:p>
        </p:txBody>
      </p:sp>
      <p:sp>
        <p:nvSpPr>
          <p:cNvPr id="21" name="Text Placeholder 21"/>
          <p:cNvSpPr txBox="1">
            <a:spLocks/>
          </p:cNvSpPr>
          <p:nvPr/>
        </p:nvSpPr>
        <p:spPr>
          <a:xfrm>
            <a:off x="8416030" y="4155851"/>
            <a:ext cx="3775970" cy="36933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US" sz="1800" dirty="0" err="1">
                <a:solidFill>
                  <a:schemeClr val="bg2">
                    <a:lumMod val="50000"/>
                  </a:schemeClr>
                </a:solidFill>
                <a:latin typeface="Century Gothic" panose="020B0502020202020204" pitchFamily="34" charset="0"/>
              </a:rPr>
              <a:t>María</a:t>
            </a:r>
            <a:r>
              <a:rPr lang="en-US" sz="1800" dirty="0">
                <a:solidFill>
                  <a:schemeClr val="bg2">
                    <a:lumMod val="50000"/>
                  </a:schemeClr>
                </a:solidFill>
                <a:latin typeface="Century Gothic" panose="020B0502020202020204" pitchFamily="34" charset="0"/>
              </a:rPr>
              <a:t> José Rivera Araya</a:t>
            </a:r>
          </a:p>
        </p:txBody>
      </p:sp>
      <p:sp>
        <p:nvSpPr>
          <p:cNvPr id="22" name="Text Placeholder 22"/>
          <p:cNvSpPr txBox="1">
            <a:spLocks/>
          </p:cNvSpPr>
          <p:nvPr/>
        </p:nvSpPr>
        <p:spPr>
          <a:xfrm>
            <a:off x="8416031" y="4552854"/>
            <a:ext cx="3204840" cy="36933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70000"/>
              </a:lnSpc>
              <a:buNone/>
            </a:pPr>
            <a:r>
              <a:rPr lang="en-US" sz="1800" dirty="0">
                <a:solidFill>
                  <a:schemeClr val="bg2">
                    <a:lumMod val="50000"/>
                  </a:schemeClr>
                </a:solidFill>
                <a:latin typeface="Century Gothic" panose="020B0502020202020204" pitchFamily="34" charset="0"/>
              </a:rPr>
              <a:t>Caren </a:t>
            </a:r>
            <a:r>
              <a:rPr lang="en-US" sz="1800" dirty="0" err="1">
                <a:solidFill>
                  <a:schemeClr val="bg2">
                    <a:lumMod val="50000"/>
                  </a:schemeClr>
                </a:solidFill>
                <a:latin typeface="Century Gothic" panose="020B0502020202020204" pitchFamily="34" charset="0"/>
              </a:rPr>
              <a:t>Remillard</a:t>
            </a:r>
            <a:endParaRPr lang="en-US" sz="1800" dirty="0">
              <a:solidFill>
                <a:schemeClr val="bg2">
                  <a:lumMod val="50000"/>
                </a:schemeClr>
              </a:solidFill>
              <a:latin typeface="Century Gothic" panose="020B0502020202020204" pitchFamily="34" charset="0"/>
            </a:endParaRPr>
          </a:p>
        </p:txBody>
      </p:sp>
      <p:sp>
        <p:nvSpPr>
          <p:cNvPr id="13" name="TextBox 12"/>
          <p:cNvSpPr txBox="1"/>
          <p:nvPr/>
        </p:nvSpPr>
        <p:spPr>
          <a:xfrm>
            <a:off x="451108" y="3232624"/>
            <a:ext cx="6853327" cy="523220"/>
          </a:xfrm>
          <a:prstGeom prst="rect">
            <a:avLst/>
          </a:prstGeom>
          <a:noFill/>
        </p:spPr>
        <p:txBody>
          <a:bodyPr wrap="square" rtlCol="0">
            <a:spAutoFit/>
          </a:bodyPr>
          <a:lstStyle/>
          <a:p>
            <a:pPr algn="ctr"/>
            <a:r>
              <a:rPr lang="en-US" sz="2800" b="1" dirty="0">
                <a:solidFill>
                  <a:schemeClr val="bg1"/>
                </a:solidFill>
                <a:latin typeface="Century Gothic" panose="020B0502020202020204" pitchFamily="34" charset="0"/>
              </a:rPr>
              <a:t>Eastern India Ecological Forecasting II</a:t>
            </a:r>
            <a:endParaRPr lang="en-US" sz="2800" dirty="0"/>
          </a:p>
        </p:txBody>
      </p:sp>
      <p:sp>
        <p:nvSpPr>
          <p:cNvPr id="14" name="Title 16"/>
          <p:cNvSpPr txBox="1">
            <a:spLocks/>
          </p:cNvSpPr>
          <p:nvPr/>
        </p:nvSpPr>
        <p:spPr>
          <a:xfrm>
            <a:off x="785309" y="3755844"/>
            <a:ext cx="6400800" cy="1425191"/>
          </a:xfrm>
          <a:prstGeom prst="rect">
            <a:avLst/>
          </a:prstGeom>
        </p:spPr>
        <p:txBody>
          <a:bodyP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dirty="0">
                <a:solidFill>
                  <a:schemeClr val="bg1"/>
                </a:solidFill>
                <a:latin typeface="Century Gothic" panose="020B0502020202020204" pitchFamily="34" charset="0"/>
              </a:rPr>
              <a:t>A Multi-Sensor Approach to Enhance the Prediction of Mangrove Biophysical Characteristics in </a:t>
            </a:r>
            <a:r>
              <a:rPr lang="en-US" sz="2400" dirty="0" err="1">
                <a:solidFill>
                  <a:schemeClr val="bg1"/>
                </a:solidFill>
                <a:latin typeface="Century Gothic" panose="020B0502020202020204" pitchFamily="34" charset="0"/>
              </a:rPr>
              <a:t>Chilika</a:t>
            </a:r>
            <a:r>
              <a:rPr lang="en-US" sz="2400" dirty="0">
                <a:solidFill>
                  <a:schemeClr val="bg1"/>
                </a:solidFill>
                <a:latin typeface="Century Gothic" panose="020B0502020202020204" pitchFamily="34" charset="0"/>
              </a:rPr>
              <a:t> Lagoon and </a:t>
            </a:r>
            <a:r>
              <a:rPr lang="en-US" sz="2400" dirty="0" err="1">
                <a:solidFill>
                  <a:schemeClr val="bg1"/>
                </a:solidFill>
                <a:latin typeface="Century Gothic" panose="020B0502020202020204" pitchFamily="34" charset="0"/>
              </a:rPr>
              <a:t>Bhitarkanika</a:t>
            </a:r>
            <a:r>
              <a:rPr lang="en-US" sz="2400" dirty="0">
                <a:solidFill>
                  <a:schemeClr val="bg1"/>
                </a:solidFill>
                <a:latin typeface="Century Gothic" panose="020B0502020202020204" pitchFamily="34" charset="0"/>
              </a:rPr>
              <a:t> Wildlife Sanctuary, Odisha, India</a:t>
            </a:r>
          </a:p>
        </p:txBody>
      </p:sp>
      <p:sp>
        <p:nvSpPr>
          <p:cNvPr id="16" name="TextBox 15"/>
          <p:cNvSpPr txBox="1"/>
          <p:nvPr/>
        </p:nvSpPr>
        <p:spPr>
          <a:xfrm>
            <a:off x="8186785" y="5532375"/>
            <a:ext cx="3663331" cy="738664"/>
          </a:xfrm>
          <a:prstGeom prst="rect">
            <a:avLst/>
          </a:prstGeom>
          <a:noFill/>
        </p:spPr>
        <p:txBody>
          <a:bodyPr wrap="square" rtlCol="0">
            <a:spAutoFit/>
          </a:bodyPr>
          <a:lstStyle/>
          <a:p>
            <a:pPr algn="r"/>
            <a:r>
              <a:rPr lang="en-US" sz="1400" b="1" dirty="0"/>
              <a:t>University of Georgia</a:t>
            </a:r>
          </a:p>
          <a:p>
            <a:pPr algn="r"/>
            <a:endParaRPr lang="en-US" sz="1400" b="1" dirty="0"/>
          </a:p>
          <a:p>
            <a:pPr algn="r"/>
            <a:r>
              <a:rPr lang="en-US" sz="1400" i="1" dirty="0"/>
              <a:t>2017 Spring</a:t>
            </a:r>
          </a:p>
        </p:txBody>
      </p:sp>
      <p:sp>
        <p:nvSpPr>
          <p:cNvPr id="17" name="Text Placeholder 22"/>
          <p:cNvSpPr txBox="1">
            <a:spLocks/>
          </p:cNvSpPr>
          <p:nvPr/>
        </p:nvSpPr>
        <p:spPr>
          <a:xfrm>
            <a:off x="8416031" y="4922186"/>
            <a:ext cx="3204840" cy="36933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90000"/>
              </a:lnSpc>
              <a:buNone/>
            </a:pPr>
            <a:r>
              <a:rPr lang="en-US" sz="1800" dirty="0">
                <a:solidFill>
                  <a:schemeClr val="bg2">
                    <a:lumMod val="50000"/>
                  </a:schemeClr>
                </a:solidFill>
                <a:latin typeface="Century Gothic" panose="020B0502020202020204" pitchFamily="34" charset="0"/>
              </a:rPr>
              <a:t>Austin Stone</a:t>
            </a:r>
          </a:p>
        </p:txBody>
      </p:sp>
      <p:sp>
        <p:nvSpPr>
          <p:cNvPr id="23" name="Text Placeholder 17"/>
          <p:cNvSpPr txBox="1">
            <a:spLocks/>
          </p:cNvSpPr>
          <p:nvPr/>
        </p:nvSpPr>
        <p:spPr>
          <a:xfrm>
            <a:off x="8416030" y="2522659"/>
            <a:ext cx="3736633" cy="3199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solidFill>
                  <a:schemeClr val="bg2">
                    <a:lumMod val="50000"/>
                  </a:schemeClr>
                </a:solidFill>
                <a:latin typeface="Century Gothic" panose="020B0502020202020204" pitchFamily="34" charset="0"/>
              </a:rPr>
              <a:t>Abhishek Kumar (Project Lead)</a:t>
            </a:r>
          </a:p>
        </p:txBody>
      </p:sp>
    </p:spTree>
    <p:extLst>
      <p:ext uri="{BB962C8B-B14F-4D97-AF65-F5344CB8AC3E}">
        <p14:creationId xmlns:p14="http://schemas.microsoft.com/office/powerpoint/2010/main" val="4397128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0"/>
          <p:cNvPicPr>
            <a:picLocks noChangeAspect="1"/>
          </p:cNvPicPr>
          <p:nvPr/>
        </p:nvPicPr>
        <p:blipFill rotWithShape="1">
          <a:blip r:embed="rId3" cstate="print">
            <a:extLst>
              <a:ext uri="{28A0092B-C50C-407E-A947-70E740481C1C}">
                <a14:useLocalDpi xmlns:a14="http://schemas.microsoft.com/office/drawing/2010/main" val="0"/>
              </a:ext>
            </a:extLst>
          </a:blip>
          <a:srcRect l="5641" t="36424" r="64208" b="45611"/>
          <a:stretch/>
        </p:blipFill>
        <p:spPr>
          <a:xfrm>
            <a:off x="8246000" y="1740762"/>
            <a:ext cx="2333369" cy="1799224"/>
          </a:xfrm>
          <a:prstGeom prst="rect">
            <a:avLst/>
          </a:prstGeom>
        </p:spPr>
      </p:pic>
      <p:pic>
        <p:nvPicPr>
          <p:cNvPr id="45" name="Picture 44"/>
          <p:cNvPicPr>
            <a:picLocks noChangeAspect="1"/>
          </p:cNvPicPr>
          <p:nvPr/>
        </p:nvPicPr>
        <p:blipFill rotWithShape="1">
          <a:blip r:embed="rId4" cstate="print">
            <a:extLst>
              <a:ext uri="{28A0092B-C50C-407E-A947-70E740481C1C}">
                <a14:useLocalDpi xmlns:a14="http://schemas.microsoft.com/office/drawing/2010/main" val="0"/>
              </a:ext>
            </a:extLst>
          </a:blip>
          <a:srcRect l="3330" t="37550" r="64159" b="42099"/>
          <a:stretch/>
        </p:blipFill>
        <p:spPr>
          <a:xfrm>
            <a:off x="2029141" y="1689353"/>
            <a:ext cx="2318282" cy="1877938"/>
          </a:xfrm>
          <a:prstGeom prst="rect">
            <a:avLst/>
          </a:prstGeom>
        </p:spPr>
      </p:pic>
      <p:pic>
        <p:nvPicPr>
          <p:cNvPr id="56" name="Picture 55"/>
          <p:cNvPicPr>
            <a:picLocks noChangeAspect="1"/>
          </p:cNvPicPr>
          <p:nvPr/>
        </p:nvPicPr>
        <p:blipFill rotWithShape="1">
          <a:blip r:embed="rId4" cstate="print">
            <a:extLst>
              <a:ext uri="{28A0092B-C50C-407E-A947-70E740481C1C}">
                <a14:useLocalDpi xmlns:a14="http://schemas.microsoft.com/office/drawing/2010/main" val="0"/>
              </a:ext>
            </a:extLst>
          </a:blip>
          <a:srcRect l="3512" t="64521" r="63795" b="15409"/>
          <a:stretch/>
        </p:blipFill>
        <p:spPr>
          <a:xfrm>
            <a:off x="3680498" y="2979907"/>
            <a:ext cx="2364769" cy="1878678"/>
          </a:xfrm>
          <a:prstGeom prst="rect">
            <a:avLst/>
          </a:prstGeom>
        </p:spPr>
      </p:pic>
      <p:pic>
        <p:nvPicPr>
          <p:cNvPr id="62" name="Picture 61"/>
          <p:cNvPicPr>
            <a:picLocks noChangeAspect="1"/>
          </p:cNvPicPr>
          <p:nvPr/>
        </p:nvPicPr>
        <p:blipFill rotWithShape="1">
          <a:blip r:embed="rId3" cstate="print">
            <a:extLst>
              <a:ext uri="{28A0092B-C50C-407E-A947-70E740481C1C}">
                <a14:useLocalDpi xmlns:a14="http://schemas.microsoft.com/office/drawing/2010/main" val="0"/>
              </a:ext>
            </a:extLst>
          </a:blip>
          <a:srcRect l="5822" t="64238" r="64027" b="17236"/>
          <a:stretch/>
        </p:blipFill>
        <p:spPr>
          <a:xfrm>
            <a:off x="9893799" y="3091014"/>
            <a:ext cx="2265358" cy="1801368"/>
          </a:xfrm>
          <a:prstGeom prst="rect">
            <a:avLst/>
          </a:prstGeom>
        </p:spPr>
      </p:pic>
      <p:pic>
        <p:nvPicPr>
          <p:cNvPr id="60" name="Picture 59"/>
          <p:cNvPicPr>
            <a:picLocks noChangeAspect="1"/>
          </p:cNvPicPr>
          <p:nvPr/>
        </p:nvPicPr>
        <p:blipFill rotWithShape="1">
          <a:blip r:embed="rId3" cstate="print">
            <a:extLst>
              <a:ext uri="{28A0092B-C50C-407E-A947-70E740481C1C}">
                <a14:useLocalDpi xmlns:a14="http://schemas.microsoft.com/office/drawing/2010/main" val="0"/>
              </a:ext>
            </a:extLst>
          </a:blip>
          <a:srcRect l="37681" t="9922" r="32895" b="72394"/>
          <a:stretch/>
        </p:blipFill>
        <p:spPr>
          <a:xfrm>
            <a:off x="6511702" y="3480876"/>
            <a:ext cx="1775244" cy="1380744"/>
          </a:xfrm>
          <a:prstGeom prst="rect">
            <a:avLst/>
          </a:prstGeom>
        </p:spPr>
      </p:pic>
      <p:pic>
        <p:nvPicPr>
          <p:cNvPr id="59" name="Picture 58"/>
          <p:cNvPicPr>
            <a:picLocks noChangeAspect="1"/>
          </p:cNvPicPr>
          <p:nvPr/>
        </p:nvPicPr>
        <p:blipFill rotWithShape="1">
          <a:blip r:embed="rId3" cstate="print">
            <a:extLst>
              <a:ext uri="{28A0092B-C50C-407E-A947-70E740481C1C}">
                <a14:useLocalDpi xmlns:a14="http://schemas.microsoft.com/office/drawing/2010/main" val="0"/>
              </a:ext>
            </a:extLst>
          </a:blip>
          <a:srcRect l="6549" t="10038" r="64572" b="72838"/>
          <a:stretch/>
        </p:blipFill>
        <p:spPr>
          <a:xfrm>
            <a:off x="8384493" y="4965479"/>
            <a:ext cx="1799494" cy="1380744"/>
          </a:xfrm>
          <a:prstGeom prst="rect">
            <a:avLst/>
          </a:prstGeom>
        </p:spPr>
      </p:pic>
      <p:pic>
        <p:nvPicPr>
          <p:cNvPr id="44" name="Picture 43"/>
          <p:cNvPicPr>
            <a:picLocks noChangeAspect="1"/>
          </p:cNvPicPr>
          <p:nvPr/>
        </p:nvPicPr>
        <p:blipFill rotWithShape="1">
          <a:blip r:embed="rId5" cstate="print">
            <a:extLst>
              <a:ext uri="{28A0092B-C50C-407E-A947-70E740481C1C}">
                <a14:useLocalDpi xmlns:a14="http://schemas.microsoft.com/office/drawing/2010/main" val="0"/>
              </a:ext>
            </a:extLst>
          </a:blip>
          <a:srcRect l="34570" t="9083" r="32918" b="70005"/>
          <a:stretch/>
        </p:blipFill>
        <p:spPr>
          <a:xfrm>
            <a:off x="317555" y="3337847"/>
            <a:ext cx="1705989" cy="1420069"/>
          </a:xfrm>
          <a:prstGeom prst="rect">
            <a:avLst/>
          </a:prstGeom>
        </p:spPr>
      </p:pic>
      <p:pic>
        <p:nvPicPr>
          <p:cNvPr id="43" name="Picture 42"/>
          <p:cNvPicPr>
            <a:picLocks noChangeAspect="1"/>
          </p:cNvPicPr>
          <p:nvPr/>
        </p:nvPicPr>
        <p:blipFill rotWithShape="1">
          <a:blip r:embed="rId4" cstate="print">
            <a:extLst>
              <a:ext uri="{28A0092B-C50C-407E-A947-70E740481C1C}">
                <a14:useLocalDpi xmlns:a14="http://schemas.microsoft.com/office/drawing/2010/main" val="0"/>
              </a:ext>
            </a:extLst>
          </a:blip>
          <a:srcRect l="2724" t="9317" r="64945" b="70613"/>
          <a:stretch/>
        </p:blipFill>
        <p:spPr>
          <a:xfrm>
            <a:off x="1996901" y="4831622"/>
            <a:ext cx="1713297" cy="1376412"/>
          </a:xfrm>
          <a:prstGeom prst="rect">
            <a:avLst/>
          </a:prstGeom>
        </p:spPr>
      </p:pic>
      <p:sp>
        <p:nvSpPr>
          <p:cNvPr id="5" name="Text Placeholder 2"/>
          <p:cNvSpPr txBox="1">
            <a:spLocks/>
          </p:cNvSpPr>
          <p:nvPr/>
        </p:nvSpPr>
        <p:spPr>
          <a:xfrm>
            <a:off x="1619535" y="491034"/>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 Results: MODIS Composites</a:t>
            </a:r>
          </a:p>
        </p:txBody>
      </p:sp>
      <p:sp>
        <p:nvSpPr>
          <p:cNvPr id="117" name="TextBox 116"/>
          <p:cNvSpPr txBox="1"/>
          <p:nvPr/>
        </p:nvSpPr>
        <p:spPr>
          <a:xfrm>
            <a:off x="-79694" y="6377400"/>
            <a:ext cx="5176803" cy="369332"/>
          </a:xfrm>
          <a:prstGeom prst="rect">
            <a:avLst/>
          </a:prstGeom>
          <a:solidFill>
            <a:schemeClr val="bg1"/>
          </a:solidFill>
        </p:spPr>
        <p:txBody>
          <a:bodyPr wrap="square" rtlCol="0">
            <a:spAutoFit/>
          </a:bodyPr>
          <a:lstStyle/>
          <a:p>
            <a:r>
              <a:rPr lang="en-US" b="1" dirty="0">
                <a:solidFill>
                  <a:srgbClr val="757070"/>
                </a:solidFill>
              </a:rPr>
              <a:t> 2001-16</a:t>
            </a:r>
          </a:p>
        </p:txBody>
      </p:sp>
      <p:sp>
        <p:nvSpPr>
          <p:cNvPr id="118" name="TextBox 117"/>
          <p:cNvSpPr txBox="1"/>
          <p:nvPr/>
        </p:nvSpPr>
        <p:spPr>
          <a:xfrm>
            <a:off x="2690627" y="5786488"/>
            <a:ext cx="1338199" cy="338554"/>
          </a:xfrm>
          <a:prstGeom prst="rect">
            <a:avLst/>
          </a:prstGeom>
          <a:noFill/>
        </p:spPr>
        <p:txBody>
          <a:bodyPr wrap="square" rtlCol="0">
            <a:spAutoFit/>
          </a:bodyPr>
          <a:lstStyle/>
          <a:p>
            <a:r>
              <a:rPr lang="en-US" sz="1600" dirty="0">
                <a:solidFill>
                  <a:srgbClr val="757070"/>
                </a:solidFill>
              </a:rPr>
              <a:t>Winter </a:t>
            </a:r>
          </a:p>
        </p:txBody>
      </p:sp>
      <p:sp>
        <p:nvSpPr>
          <p:cNvPr id="9" name="TextBox 8"/>
          <p:cNvSpPr txBox="1"/>
          <p:nvPr/>
        </p:nvSpPr>
        <p:spPr>
          <a:xfrm>
            <a:off x="1042453" y="4335365"/>
            <a:ext cx="1032424" cy="338554"/>
          </a:xfrm>
          <a:prstGeom prst="rect">
            <a:avLst/>
          </a:prstGeom>
          <a:noFill/>
        </p:spPr>
        <p:txBody>
          <a:bodyPr wrap="square" rtlCol="0">
            <a:spAutoFit/>
          </a:bodyPr>
          <a:lstStyle/>
          <a:p>
            <a:r>
              <a:rPr lang="en-US" sz="1600" dirty="0">
                <a:solidFill>
                  <a:srgbClr val="757070"/>
                </a:solidFill>
              </a:rPr>
              <a:t>Spring </a:t>
            </a:r>
          </a:p>
        </p:txBody>
      </p:sp>
      <p:sp>
        <p:nvSpPr>
          <p:cNvPr id="11" name="TextBox 10"/>
          <p:cNvSpPr txBox="1"/>
          <p:nvPr/>
        </p:nvSpPr>
        <p:spPr>
          <a:xfrm>
            <a:off x="3147745" y="2894596"/>
            <a:ext cx="1199677" cy="338554"/>
          </a:xfrm>
          <a:prstGeom prst="rect">
            <a:avLst/>
          </a:prstGeom>
          <a:noFill/>
        </p:spPr>
        <p:txBody>
          <a:bodyPr wrap="square" rtlCol="0">
            <a:spAutoFit/>
          </a:bodyPr>
          <a:lstStyle/>
          <a:p>
            <a:r>
              <a:rPr lang="en-US" sz="1600" dirty="0">
                <a:solidFill>
                  <a:srgbClr val="757070"/>
                </a:solidFill>
              </a:rPr>
              <a:t>Summer</a:t>
            </a:r>
          </a:p>
        </p:txBody>
      </p:sp>
      <p:sp>
        <p:nvSpPr>
          <p:cNvPr id="16" name="Rectangle 15"/>
          <p:cNvSpPr/>
          <p:nvPr/>
        </p:nvSpPr>
        <p:spPr>
          <a:xfrm>
            <a:off x="26628" y="1729575"/>
            <a:ext cx="5976809" cy="4984414"/>
          </a:xfrm>
          <a:prstGeom prst="rect">
            <a:avLst/>
          </a:prstGeom>
          <a:noFill/>
          <a:ln w="19050">
            <a:solidFill>
              <a:srgbClr val="218754"/>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57070"/>
              </a:solidFill>
            </a:endParaRPr>
          </a:p>
        </p:txBody>
      </p:sp>
      <p:sp>
        <p:nvSpPr>
          <p:cNvPr id="26" name="Rectangle 25"/>
          <p:cNvSpPr/>
          <p:nvPr/>
        </p:nvSpPr>
        <p:spPr>
          <a:xfrm>
            <a:off x="6145338" y="1729574"/>
            <a:ext cx="5976809" cy="4984413"/>
          </a:xfrm>
          <a:prstGeom prst="rect">
            <a:avLst/>
          </a:prstGeom>
          <a:noFill/>
          <a:ln w="1905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57070"/>
              </a:solidFill>
            </a:endParaRPr>
          </a:p>
        </p:txBody>
      </p:sp>
      <p:sp>
        <p:nvSpPr>
          <p:cNvPr id="46" name="TextBox 45"/>
          <p:cNvSpPr txBox="1"/>
          <p:nvPr/>
        </p:nvSpPr>
        <p:spPr>
          <a:xfrm>
            <a:off x="6057559" y="6332707"/>
            <a:ext cx="4997794" cy="400110"/>
          </a:xfrm>
          <a:prstGeom prst="rect">
            <a:avLst/>
          </a:prstGeom>
          <a:noFill/>
        </p:spPr>
        <p:txBody>
          <a:bodyPr wrap="square" rtlCol="0">
            <a:spAutoFit/>
          </a:bodyPr>
          <a:lstStyle/>
          <a:p>
            <a:r>
              <a:rPr lang="en-US" sz="2000" dirty="0">
                <a:solidFill>
                  <a:srgbClr val="757070"/>
                </a:solidFill>
              </a:rPr>
              <a:t> </a:t>
            </a:r>
            <a:r>
              <a:rPr lang="en-US" b="1" dirty="0">
                <a:solidFill>
                  <a:srgbClr val="757070"/>
                </a:solidFill>
              </a:rPr>
              <a:t>2001-16</a:t>
            </a:r>
          </a:p>
        </p:txBody>
      </p:sp>
      <p:sp>
        <p:nvSpPr>
          <p:cNvPr id="47" name="Curved Left Arrow 46"/>
          <p:cNvSpPr/>
          <p:nvPr/>
        </p:nvSpPr>
        <p:spPr>
          <a:xfrm flipH="1" flipV="1">
            <a:off x="2147603" y="3565785"/>
            <a:ext cx="606665" cy="122191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57070"/>
              </a:solidFill>
            </a:endParaRPr>
          </a:p>
        </p:txBody>
      </p:sp>
      <p:sp>
        <p:nvSpPr>
          <p:cNvPr id="48" name="Curved Left Arrow 47"/>
          <p:cNvSpPr/>
          <p:nvPr/>
        </p:nvSpPr>
        <p:spPr>
          <a:xfrm>
            <a:off x="2914478" y="3620716"/>
            <a:ext cx="606665" cy="122191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57070"/>
              </a:solidFill>
            </a:endParaRPr>
          </a:p>
        </p:txBody>
      </p:sp>
      <p:sp>
        <p:nvSpPr>
          <p:cNvPr id="49" name="Curved Left Arrow 48"/>
          <p:cNvSpPr/>
          <p:nvPr/>
        </p:nvSpPr>
        <p:spPr>
          <a:xfrm flipH="1" flipV="1">
            <a:off x="8341684" y="3650526"/>
            <a:ext cx="606665" cy="122191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57070"/>
              </a:solidFill>
            </a:endParaRPr>
          </a:p>
        </p:txBody>
      </p:sp>
      <p:sp>
        <p:nvSpPr>
          <p:cNvPr id="50" name="Curved Left Arrow 49"/>
          <p:cNvSpPr/>
          <p:nvPr/>
        </p:nvSpPr>
        <p:spPr>
          <a:xfrm>
            <a:off x="9108559" y="3705457"/>
            <a:ext cx="606665" cy="122191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57070"/>
              </a:solidFill>
            </a:endParaRPr>
          </a:p>
        </p:txBody>
      </p:sp>
      <p:sp>
        <p:nvSpPr>
          <p:cNvPr id="51" name="TextBox 50"/>
          <p:cNvSpPr txBox="1"/>
          <p:nvPr/>
        </p:nvSpPr>
        <p:spPr>
          <a:xfrm>
            <a:off x="9201576" y="5841559"/>
            <a:ext cx="1338199" cy="338554"/>
          </a:xfrm>
          <a:prstGeom prst="rect">
            <a:avLst/>
          </a:prstGeom>
          <a:noFill/>
        </p:spPr>
        <p:txBody>
          <a:bodyPr wrap="square" rtlCol="0">
            <a:spAutoFit/>
          </a:bodyPr>
          <a:lstStyle/>
          <a:p>
            <a:r>
              <a:rPr lang="en-US" sz="1600" dirty="0">
                <a:solidFill>
                  <a:srgbClr val="757070"/>
                </a:solidFill>
              </a:rPr>
              <a:t>Winter </a:t>
            </a:r>
          </a:p>
        </p:txBody>
      </p:sp>
      <p:sp>
        <p:nvSpPr>
          <p:cNvPr id="52" name="TextBox 51"/>
          <p:cNvSpPr txBox="1"/>
          <p:nvPr/>
        </p:nvSpPr>
        <p:spPr>
          <a:xfrm>
            <a:off x="7304854" y="4387718"/>
            <a:ext cx="1032424" cy="338554"/>
          </a:xfrm>
          <a:prstGeom prst="rect">
            <a:avLst/>
          </a:prstGeom>
          <a:noFill/>
        </p:spPr>
        <p:txBody>
          <a:bodyPr wrap="square" rtlCol="0">
            <a:spAutoFit/>
          </a:bodyPr>
          <a:lstStyle/>
          <a:p>
            <a:r>
              <a:rPr lang="en-US" sz="1600" dirty="0">
                <a:solidFill>
                  <a:srgbClr val="757070"/>
                </a:solidFill>
              </a:rPr>
              <a:t>Spring </a:t>
            </a:r>
          </a:p>
        </p:txBody>
      </p:sp>
      <p:sp>
        <p:nvSpPr>
          <p:cNvPr id="53" name="TextBox 52"/>
          <p:cNvSpPr txBox="1"/>
          <p:nvPr/>
        </p:nvSpPr>
        <p:spPr>
          <a:xfrm>
            <a:off x="9334637" y="2894596"/>
            <a:ext cx="1199677" cy="338554"/>
          </a:xfrm>
          <a:prstGeom prst="rect">
            <a:avLst/>
          </a:prstGeom>
          <a:noFill/>
        </p:spPr>
        <p:txBody>
          <a:bodyPr wrap="square" rtlCol="0">
            <a:spAutoFit/>
          </a:bodyPr>
          <a:lstStyle/>
          <a:p>
            <a:r>
              <a:rPr lang="en-US" sz="1600" dirty="0">
                <a:solidFill>
                  <a:srgbClr val="757070"/>
                </a:solidFill>
              </a:rPr>
              <a:t>Summer</a:t>
            </a:r>
          </a:p>
        </p:txBody>
      </p:sp>
      <p:sp>
        <p:nvSpPr>
          <p:cNvPr id="55" name="TextBox 54"/>
          <p:cNvSpPr txBox="1"/>
          <p:nvPr/>
        </p:nvSpPr>
        <p:spPr>
          <a:xfrm>
            <a:off x="10890644" y="4387718"/>
            <a:ext cx="1184661" cy="338554"/>
          </a:xfrm>
          <a:prstGeom prst="rect">
            <a:avLst/>
          </a:prstGeom>
          <a:noFill/>
        </p:spPr>
        <p:txBody>
          <a:bodyPr wrap="square" rtlCol="0">
            <a:spAutoFit/>
          </a:bodyPr>
          <a:lstStyle/>
          <a:p>
            <a:r>
              <a:rPr lang="en-US" sz="1600" dirty="0">
                <a:solidFill>
                  <a:srgbClr val="757070"/>
                </a:solidFill>
              </a:rPr>
              <a:t>Fall</a:t>
            </a:r>
          </a:p>
        </p:txBody>
      </p:sp>
      <p:sp>
        <p:nvSpPr>
          <p:cNvPr id="23" name="TextBox 22"/>
          <p:cNvSpPr txBox="1"/>
          <p:nvPr/>
        </p:nvSpPr>
        <p:spPr>
          <a:xfrm>
            <a:off x="4690131" y="4315969"/>
            <a:ext cx="1184661" cy="584775"/>
          </a:xfrm>
          <a:prstGeom prst="rect">
            <a:avLst/>
          </a:prstGeom>
          <a:noFill/>
        </p:spPr>
        <p:txBody>
          <a:bodyPr wrap="square" rtlCol="0">
            <a:spAutoFit/>
          </a:bodyPr>
          <a:lstStyle/>
          <a:p>
            <a:r>
              <a:rPr lang="en-US" sz="1600" dirty="0">
                <a:solidFill>
                  <a:srgbClr val="757070"/>
                </a:solidFill>
              </a:rPr>
              <a:t>Fall</a:t>
            </a:r>
          </a:p>
          <a:p>
            <a:endParaRPr lang="en-US" sz="1600" dirty="0">
              <a:solidFill>
                <a:srgbClr val="757070"/>
              </a:solidFill>
            </a:endParaRPr>
          </a:p>
        </p:txBody>
      </p:sp>
      <p:pic>
        <p:nvPicPr>
          <p:cNvPr id="57" name="Picture 56"/>
          <p:cNvPicPr>
            <a:picLocks noChangeAspect="1"/>
          </p:cNvPicPr>
          <p:nvPr/>
        </p:nvPicPr>
        <p:blipFill rotWithShape="1">
          <a:blip r:embed="rId6" cstate="print">
            <a:extLst>
              <a:ext uri="{28A0092B-C50C-407E-A947-70E740481C1C}">
                <a14:useLocalDpi xmlns:a14="http://schemas.microsoft.com/office/drawing/2010/main" val="0"/>
              </a:ext>
            </a:extLst>
          </a:blip>
          <a:srcRect l="77042" t="57543" r="2071" b="5965"/>
          <a:stretch/>
        </p:blipFill>
        <p:spPr>
          <a:xfrm>
            <a:off x="4946100" y="4532273"/>
            <a:ext cx="960444" cy="2171439"/>
          </a:xfrm>
          <a:prstGeom prst="rect">
            <a:avLst/>
          </a:prstGeom>
        </p:spPr>
      </p:pic>
      <p:pic>
        <p:nvPicPr>
          <p:cNvPr id="58" name="Picture 57"/>
          <p:cNvPicPr>
            <a:picLocks noChangeAspect="1"/>
          </p:cNvPicPr>
          <p:nvPr/>
        </p:nvPicPr>
        <p:blipFill rotWithShape="1">
          <a:blip r:embed="rId7" cstate="print">
            <a:extLst>
              <a:ext uri="{28A0092B-C50C-407E-A947-70E740481C1C}">
                <a14:useLocalDpi xmlns:a14="http://schemas.microsoft.com/office/drawing/2010/main" val="0"/>
              </a:ext>
            </a:extLst>
          </a:blip>
          <a:srcRect l="72844" t="64659" r="2817" b="10779"/>
          <a:stretch/>
        </p:blipFill>
        <p:spPr>
          <a:xfrm>
            <a:off x="10806048" y="4952866"/>
            <a:ext cx="1316099" cy="1718786"/>
          </a:xfrm>
          <a:prstGeom prst="rect">
            <a:avLst/>
          </a:prstGeom>
        </p:spPr>
      </p:pic>
      <p:sp>
        <p:nvSpPr>
          <p:cNvPr id="63" name="TextBox 62"/>
          <p:cNvSpPr txBox="1"/>
          <p:nvPr/>
        </p:nvSpPr>
        <p:spPr>
          <a:xfrm>
            <a:off x="7273066" y="1354648"/>
            <a:ext cx="3985540" cy="369332"/>
          </a:xfrm>
          <a:prstGeom prst="rect">
            <a:avLst/>
          </a:prstGeom>
          <a:noFill/>
        </p:spPr>
        <p:txBody>
          <a:bodyPr wrap="square" rtlCol="0">
            <a:spAutoFit/>
          </a:bodyPr>
          <a:lstStyle/>
          <a:p>
            <a:r>
              <a:rPr lang="en-US" b="1" dirty="0">
                <a:solidFill>
                  <a:srgbClr val="757070"/>
                </a:solidFill>
              </a:rPr>
              <a:t>MODIS Biophysical Product (GPP)</a:t>
            </a:r>
          </a:p>
        </p:txBody>
      </p:sp>
      <p:sp>
        <p:nvSpPr>
          <p:cNvPr id="64" name="TextBox 63"/>
          <p:cNvSpPr txBox="1"/>
          <p:nvPr/>
        </p:nvSpPr>
        <p:spPr>
          <a:xfrm>
            <a:off x="1189369" y="1360242"/>
            <a:ext cx="3916753" cy="369332"/>
          </a:xfrm>
          <a:prstGeom prst="rect">
            <a:avLst/>
          </a:prstGeom>
          <a:noFill/>
        </p:spPr>
        <p:txBody>
          <a:bodyPr wrap="square" rtlCol="0">
            <a:spAutoFit/>
          </a:bodyPr>
          <a:lstStyle/>
          <a:p>
            <a:r>
              <a:rPr lang="en-US" b="1" dirty="0">
                <a:solidFill>
                  <a:srgbClr val="757070"/>
                </a:solidFill>
              </a:rPr>
              <a:t>MODIS Biophysical Product (LAI)</a:t>
            </a:r>
          </a:p>
        </p:txBody>
      </p:sp>
    </p:spTree>
    <p:extLst>
      <p:ext uri="{BB962C8B-B14F-4D97-AF65-F5344CB8AC3E}">
        <p14:creationId xmlns:p14="http://schemas.microsoft.com/office/powerpoint/2010/main" val="26277963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1762699" y="491034"/>
            <a:ext cx="990416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Results: Inter-Annual &amp; Seasonal Trends</a:t>
            </a:r>
          </a:p>
        </p:txBody>
      </p:sp>
      <p:graphicFrame>
        <p:nvGraphicFramePr>
          <p:cNvPr id="6" name="Chart 5">
            <a:extLst/>
          </p:cNvPr>
          <p:cNvGraphicFramePr>
            <a:graphicFrameLocks/>
          </p:cNvGraphicFramePr>
          <p:nvPr>
            <p:extLst>
              <p:ext uri="{D42A27DB-BD31-4B8C-83A1-F6EECF244321}">
                <p14:modId xmlns:p14="http://schemas.microsoft.com/office/powerpoint/2010/main" val="153528890"/>
              </p:ext>
            </p:extLst>
          </p:nvPr>
        </p:nvGraphicFramePr>
        <p:xfrm>
          <a:off x="379609" y="1473542"/>
          <a:ext cx="8229832" cy="166716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p:cNvPr>
          <p:cNvGraphicFramePr>
            <a:graphicFrameLocks/>
          </p:cNvGraphicFramePr>
          <p:nvPr>
            <p:extLst>
              <p:ext uri="{D42A27DB-BD31-4B8C-83A1-F6EECF244321}">
                <p14:modId xmlns:p14="http://schemas.microsoft.com/office/powerpoint/2010/main" val="720064608"/>
              </p:ext>
            </p:extLst>
          </p:nvPr>
        </p:nvGraphicFramePr>
        <p:xfrm>
          <a:off x="501499" y="3125337"/>
          <a:ext cx="7988472" cy="175776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a:extLst/>
          </p:cNvPr>
          <p:cNvGraphicFramePr>
            <a:graphicFrameLocks/>
          </p:cNvGraphicFramePr>
          <p:nvPr>
            <p:extLst>
              <p:ext uri="{D42A27DB-BD31-4B8C-83A1-F6EECF244321}">
                <p14:modId xmlns:p14="http://schemas.microsoft.com/office/powerpoint/2010/main" val="3815732532"/>
              </p:ext>
            </p:extLst>
          </p:nvPr>
        </p:nvGraphicFramePr>
        <p:xfrm>
          <a:off x="341199" y="4768763"/>
          <a:ext cx="8152245" cy="215174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Chart 8"/>
          <p:cNvGraphicFramePr>
            <a:graphicFrameLocks/>
          </p:cNvGraphicFramePr>
          <p:nvPr>
            <p:extLst>
              <p:ext uri="{D42A27DB-BD31-4B8C-83A1-F6EECF244321}">
                <p14:modId xmlns:p14="http://schemas.microsoft.com/office/powerpoint/2010/main" val="3065315137"/>
              </p:ext>
            </p:extLst>
          </p:nvPr>
        </p:nvGraphicFramePr>
        <p:xfrm>
          <a:off x="8555791" y="1458175"/>
          <a:ext cx="3441407" cy="1607291"/>
        </p:xfrm>
        <a:graphic>
          <a:graphicData uri="http://schemas.openxmlformats.org/drawingml/2006/chart">
            <c:chart xmlns:c="http://schemas.openxmlformats.org/drawingml/2006/chart" xmlns:r="http://schemas.openxmlformats.org/officeDocument/2006/relationships" r:id="rId6"/>
          </a:graphicData>
        </a:graphic>
      </p:graphicFrame>
      <p:sp>
        <p:nvSpPr>
          <p:cNvPr id="2" name="TextBox 1"/>
          <p:cNvSpPr txBox="1"/>
          <p:nvPr/>
        </p:nvSpPr>
        <p:spPr>
          <a:xfrm rot="16200000">
            <a:off x="-643596" y="1924407"/>
            <a:ext cx="1815153" cy="338554"/>
          </a:xfrm>
          <a:prstGeom prst="rect">
            <a:avLst/>
          </a:prstGeom>
          <a:noFill/>
        </p:spPr>
        <p:txBody>
          <a:bodyPr wrap="square" rtlCol="0">
            <a:spAutoFit/>
          </a:bodyPr>
          <a:lstStyle/>
          <a:p>
            <a:r>
              <a:rPr lang="en-US" sz="1600" dirty="0">
                <a:solidFill>
                  <a:srgbClr val="757070"/>
                </a:solidFill>
              </a:rPr>
              <a:t>GPP (gC/m</a:t>
            </a:r>
            <a:r>
              <a:rPr lang="en-US" sz="1600" baseline="30000" dirty="0">
                <a:solidFill>
                  <a:srgbClr val="757070"/>
                </a:solidFill>
              </a:rPr>
              <a:t>2</a:t>
            </a:r>
            <a:r>
              <a:rPr lang="en-US" sz="1600" dirty="0">
                <a:solidFill>
                  <a:srgbClr val="757070"/>
                </a:solidFill>
              </a:rPr>
              <a:t>)</a:t>
            </a:r>
          </a:p>
        </p:txBody>
      </p:sp>
      <p:sp>
        <p:nvSpPr>
          <p:cNvPr id="10" name="TextBox 9"/>
          <p:cNvSpPr txBox="1"/>
          <p:nvPr/>
        </p:nvSpPr>
        <p:spPr>
          <a:xfrm rot="16200000">
            <a:off x="-8573" y="3913432"/>
            <a:ext cx="519470" cy="338554"/>
          </a:xfrm>
          <a:prstGeom prst="rect">
            <a:avLst/>
          </a:prstGeom>
          <a:noFill/>
        </p:spPr>
        <p:txBody>
          <a:bodyPr wrap="square" rtlCol="0">
            <a:spAutoFit/>
          </a:bodyPr>
          <a:lstStyle/>
          <a:p>
            <a:r>
              <a:rPr lang="en-US" sz="1600" dirty="0">
                <a:solidFill>
                  <a:srgbClr val="757070"/>
                </a:solidFill>
              </a:rPr>
              <a:t>LAI</a:t>
            </a:r>
          </a:p>
        </p:txBody>
      </p:sp>
      <p:sp>
        <p:nvSpPr>
          <p:cNvPr id="11" name="TextBox 10"/>
          <p:cNvSpPr txBox="1"/>
          <p:nvPr/>
        </p:nvSpPr>
        <p:spPr>
          <a:xfrm rot="16200000">
            <a:off x="-349451" y="5464565"/>
            <a:ext cx="1201227" cy="338554"/>
          </a:xfrm>
          <a:prstGeom prst="rect">
            <a:avLst/>
          </a:prstGeom>
          <a:noFill/>
        </p:spPr>
        <p:txBody>
          <a:bodyPr wrap="square" rtlCol="0">
            <a:spAutoFit/>
          </a:bodyPr>
          <a:lstStyle/>
          <a:p>
            <a:r>
              <a:rPr lang="en-US" sz="1600" dirty="0">
                <a:solidFill>
                  <a:srgbClr val="757070"/>
                </a:solidFill>
              </a:rPr>
              <a:t>ET (kg/m</a:t>
            </a:r>
            <a:r>
              <a:rPr lang="en-US" sz="1600" baseline="30000" dirty="0">
                <a:solidFill>
                  <a:srgbClr val="757070"/>
                </a:solidFill>
              </a:rPr>
              <a:t>2</a:t>
            </a:r>
            <a:r>
              <a:rPr lang="en-US" sz="1600" dirty="0">
                <a:solidFill>
                  <a:srgbClr val="757070"/>
                </a:solidFill>
              </a:rPr>
              <a:t>)</a:t>
            </a:r>
          </a:p>
        </p:txBody>
      </p:sp>
      <p:graphicFrame>
        <p:nvGraphicFramePr>
          <p:cNvPr id="13" name="Chart 12"/>
          <p:cNvGraphicFramePr>
            <a:graphicFrameLocks/>
          </p:cNvGraphicFramePr>
          <p:nvPr>
            <p:extLst>
              <p:ext uri="{D42A27DB-BD31-4B8C-83A1-F6EECF244321}">
                <p14:modId xmlns:p14="http://schemas.microsoft.com/office/powerpoint/2010/main" val="2261963578"/>
              </p:ext>
            </p:extLst>
          </p:nvPr>
        </p:nvGraphicFramePr>
        <p:xfrm>
          <a:off x="8615668" y="3020708"/>
          <a:ext cx="3321651" cy="1967023"/>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4" name="Chart 13"/>
          <p:cNvGraphicFramePr>
            <a:graphicFrameLocks/>
          </p:cNvGraphicFramePr>
          <p:nvPr>
            <p:extLst>
              <p:ext uri="{D42A27DB-BD31-4B8C-83A1-F6EECF244321}">
                <p14:modId xmlns:p14="http://schemas.microsoft.com/office/powerpoint/2010/main" val="4189188300"/>
              </p:ext>
            </p:extLst>
          </p:nvPr>
        </p:nvGraphicFramePr>
        <p:xfrm>
          <a:off x="8534390" y="4883104"/>
          <a:ext cx="3433763" cy="191834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574079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xmlns="" id="{833F0F7D-86CF-48BA-B6CC-DF73A41D019C}"/>
              </a:ext>
            </a:extLst>
          </p:cNvPr>
          <p:cNvGraphicFramePr>
            <a:graphicFrameLocks/>
          </p:cNvGraphicFramePr>
          <p:nvPr>
            <p:extLst>
              <p:ext uri="{D42A27DB-BD31-4B8C-83A1-F6EECF244321}">
                <p14:modId xmlns:p14="http://schemas.microsoft.com/office/powerpoint/2010/main" val="2826949558"/>
              </p:ext>
            </p:extLst>
          </p:nvPr>
        </p:nvGraphicFramePr>
        <p:xfrm>
          <a:off x="109181" y="952660"/>
          <a:ext cx="8379727" cy="225785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xmlns="" id="{66292B34-6FCE-46B5-832E-8995969CB018}"/>
              </a:ext>
            </a:extLst>
          </p:cNvPr>
          <p:cNvGraphicFramePr>
            <a:graphicFrameLocks/>
          </p:cNvGraphicFramePr>
          <p:nvPr>
            <p:extLst>
              <p:ext uri="{D42A27DB-BD31-4B8C-83A1-F6EECF244321}">
                <p14:modId xmlns:p14="http://schemas.microsoft.com/office/powerpoint/2010/main" val="1036346289"/>
              </p:ext>
            </p:extLst>
          </p:nvPr>
        </p:nvGraphicFramePr>
        <p:xfrm>
          <a:off x="109180" y="2944108"/>
          <a:ext cx="8379727" cy="198983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hart 6">
            <a:extLst>
              <a:ext uri="{FF2B5EF4-FFF2-40B4-BE49-F238E27FC236}">
                <a16:creationId xmlns:a16="http://schemas.microsoft.com/office/drawing/2014/main" xmlns="" id="{6F1C36F2-7845-4546-8062-FB9614231660}"/>
              </a:ext>
            </a:extLst>
          </p:cNvPr>
          <p:cNvGraphicFramePr>
            <a:graphicFrameLocks/>
          </p:cNvGraphicFramePr>
          <p:nvPr>
            <p:extLst>
              <p:ext uri="{D42A27DB-BD31-4B8C-83A1-F6EECF244321}">
                <p14:modId xmlns:p14="http://schemas.microsoft.com/office/powerpoint/2010/main" val="3729952796"/>
              </p:ext>
            </p:extLst>
          </p:nvPr>
        </p:nvGraphicFramePr>
        <p:xfrm>
          <a:off x="109181" y="4667533"/>
          <a:ext cx="8379727" cy="238484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Chart 8">
            <a:extLst>
              <a:ext uri="{FF2B5EF4-FFF2-40B4-BE49-F238E27FC236}">
                <a16:creationId xmlns:a16="http://schemas.microsoft.com/office/drawing/2014/main" xmlns="" id="{A1C5C627-7CAC-4AC5-A390-2E821F6CF503}"/>
              </a:ext>
            </a:extLst>
          </p:cNvPr>
          <p:cNvGraphicFramePr>
            <a:graphicFrameLocks/>
          </p:cNvGraphicFramePr>
          <p:nvPr>
            <p:extLst>
              <p:ext uri="{D42A27DB-BD31-4B8C-83A1-F6EECF244321}">
                <p14:modId xmlns:p14="http://schemas.microsoft.com/office/powerpoint/2010/main" val="48693729"/>
              </p:ext>
            </p:extLst>
          </p:nvPr>
        </p:nvGraphicFramePr>
        <p:xfrm>
          <a:off x="8443415" y="1549557"/>
          <a:ext cx="3748585" cy="170438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0" name="Chart 9">
            <a:extLst>
              <a:ext uri="{FF2B5EF4-FFF2-40B4-BE49-F238E27FC236}">
                <a16:creationId xmlns:a16="http://schemas.microsoft.com/office/drawing/2014/main" xmlns="" id="{6FF9E318-855D-4D11-B8CA-CBE891279CC9}"/>
              </a:ext>
            </a:extLst>
          </p:cNvPr>
          <p:cNvGraphicFramePr>
            <a:graphicFrameLocks/>
          </p:cNvGraphicFramePr>
          <p:nvPr>
            <p:extLst>
              <p:ext uri="{D42A27DB-BD31-4B8C-83A1-F6EECF244321}">
                <p14:modId xmlns:p14="http://schemas.microsoft.com/office/powerpoint/2010/main" val="1905583370"/>
              </p:ext>
            </p:extLst>
          </p:nvPr>
        </p:nvGraphicFramePr>
        <p:xfrm>
          <a:off x="8591266" y="3244434"/>
          <a:ext cx="3600734" cy="1614738"/>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1" name="Chart 10">
            <a:extLst>
              <a:ext uri="{FF2B5EF4-FFF2-40B4-BE49-F238E27FC236}">
                <a16:creationId xmlns:a16="http://schemas.microsoft.com/office/drawing/2014/main" xmlns="" id="{233BACF7-D22C-4558-9845-3CEDA04D4BE9}"/>
              </a:ext>
            </a:extLst>
          </p:cNvPr>
          <p:cNvGraphicFramePr>
            <a:graphicFrameLocks/>
          </p:cNvGraphicFramePr>
          <p:nvPr>
            <p:extLst>
              <p:ext uri="{D42A27DB-BD31-4B8C-83A1-F6EECF244321}">
                <p14:modId xmlns:p14="http://schemas.microsoft.com/office/powerpoint/2010/main" val="3095903238"/>
              </p:ext>
            </p:extLst>
          </p:nvPr>
        </p:nvGraphicFramePr>
        <p:xfrm>
          <a:off x="8723869" y="4667533"/>
          <a:ext cx="3570489" cy="1998828"/>
        </p:xfrm>
        <a:graphic>
          <a:graphicData uri="http://schemas.openxmlformats.org/drawingml/2006/chart">
            <c:chart xmlns:c="http://schemas.openxmlformats.org/drawingml/2006/chart" xmlns:r="http://schemas.openxmlformats.org/officeDocument/2006/relationships" r:id="rId8"/>
          </a:graphicData>
        </a:graphic>
      </p:graphicFrame>
      <p:sp>
        <p:nvSpPr>
          <p:cNvPr id="12" name="Text Placeholder 2"/>
          <p:cNvSpPr txBox="1">
            <a:spLocks/>
          </p:cNvSpPr>
          <p:nvPr/>
        </p:nvSpPr>
        <p:spPr>
          <a:xfrm>
            <a:off x="1762699" y="491034"/>
            <a:ext cx="990416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Results: Inter-Annual &amp; Seasonal Trends</a:t>
            </a:r>
          </a:p>
        </p:txBody>
      </p:sp>
    </p:spTree>
    <p:extLst>
      <p:ext uri="{BB962C8B-B14F-4D97-AF65-F5344CB8AC3E}">
        <p14:creationId xmlns:p14="http://schemas.microsoft.com/office/powerpoint/2010/main" val="40379220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1619535" y="491034"/>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Results: Correlation</a:t>
            </a:r>
          </a:p>
        </p:txBody>
      </p:sp>
      <p:graphicFrame>
        <p:nvGraphicFramePr>
          <p:cNvPr id="9" name="Chart 8">
            <a:extLst>
              <a:ext uri="{FF2B5EF4-FFF2-40B4-BE49-F238E27FC236}">
                <a16:creationId xmlns:a16="http://schemas.microsoft.com/office/drawing/2014/main" xmlns="" id="{8E8F6DED-E51A-439A-B1EE-B6D7E542C7D7}"/>
              </a:ext>
            </a:extLst>
          </p:cNvPr>
          <p:cNvGraphicFramePr>
            <a:graphicFrameLocks/>
          </p:cNvGraphicFramePr>
          <p:nvPr>
            <p:extLst>
              <p:ext uri="{D42A27DB-BD31-4B8C-83A1-F6EECF244321}">
                <p14:modId xmlns:p14="http://schemas.microsoft.com/office/powerpoint/2010/main" val="2998010083"/>
              </p:ext>
            </p:extLst>
          </p:nvPr>
        </p:nvGraphicFramePr>
        <p:xfrm>
          <a:off x="1240536" y="1415949"/>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a:extLst>
              <a:ext uri="{FF2B5EF4-FFF2-40B4-BE49-F238E27FC236}">
                <a16:creationId xmlns:a16="http://schemas.microsoft.com/office/drawing/2014/main" xmlns="" id="{1EF5AFFD-934C-4C3A-B8D0-3169614E3751}"/>
              </a:ext>
            </a:extLst>
          </p:cNvPr>
          <p:cNvGraphicFramePr>
            <a:graphicFrameLocks/>
          </p:cNvGraphicFramePr>
          <p:nvPr>
            <p:extLst>
              <p:ext uri="{D42A27DB-BD31-4B8C-83A1-F6EECF244321}">
                <p14:modId xmlns:p14="http://schemas.microsoft.com/office/powerpoint/2010/main" val="2670881610"/>
              </p:ext>
            </p:extLst>
          </p:nvPr>
        </p:nvGraphicFramePr>
        <p:xfrm>
          <a:off x="6235616" y="1415949"/>
          <a:ext cx="457200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Chart 10">
            <a:extLst>
              <a:ext uri="{FF2B5EF4-FFF2-40B4-BE49-F238E27FC236}">
                <a16:creationId xmlns:a16="http://schemas.microsoft.com/office/drawing/2014/main" xmlns="" id="{103DD2DF-AF5B-444D-B41A-05CB287F4B58}"/>
              </a:ext>
            </a:extLst>
          </p:cNvPr>
          <p:cNvGraphicFramePr>
            <a:graphicFrameLocks/>
          </p:cNvGraphicFramePr>
          <p:nvPr>
            <p:extLst>
              <p:ext uri="{D42A27DB-BD31-4B8C-83A1-F6EECF244321}">
                <p14:modId xmlns:p14="http://schemas.microsoft.com/office/powerpoint/2010/main" val="704886133"/>
              </p:ext>
            </p:extLst>
          </p:nvPr>
        </p:nvGraphicFramePr>
        <p:xfrm>
          <a:off x="6235616" y="4114800"/>
          <a:ext cx="4572000" cy="27432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 name="Chart 5">
            <a:extLst>
              <a:ext uri="{FF2B5EF4-FFF2-40B4-BE49-F238E27FC236}">
                <a16:creationId xmlns:a16="http://schemas.microsoft.com/office/drawing/2014/main" xmlns="" id="{6F5B5F45-B75F-4A74-90B1-43F4DFAA3B3F}"/>
              </a:ext>
            </a:extLst>
          </p:cNvPr>
          <p:cNvGraphicFramePr>
            <a:graphicFrameLocks/>
          </p:cNvGraphicFramePr>
          <p:nvPr>
            <p:extLst>
              <p:ext uri="{D42A27DB-BD31-4B8C-83A1-F6EECF244321}">
                <p14:modId xmlns:p14="http://schemas.microsoft.com/office/powerpoint/2010/main" val="2424255616"/>
              </p:ext>
            </p:extLst>
          </p:nvPr>
        </p:nvGraphicFramePr>
        <p:xfrm>
          <a:off x="1240536" y="4114800"/>
          <a:ext cx="4572000" cy="27432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4056973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1619535" y="491034"/>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Results: Land Use Land Cover Trends</a:t>
            </a:r>
          </a:p>
        </p:txBody>
      </p:sp>
      <p:pic>
        <p:nvPicPr>
          <p:cNvPr id="3" name="Picture 8" descr="https://lh5.googleusercontent.com/ORf7XgIJ_BAbbG1fbKHRiyKdmv2FufA3uZXzp21m0jNz6spnvrACLn5WaG_Ye9eeP37IlDjTcditvwZYP4SK_vTzZ-Rs0q0LtPYDhE-4H3FpIskznYgQkhkiCvxUIazPRRsPZ55Ye_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8783" t="-422" r="3483" b="4550"/>
          <a:stretch/>
        </p:blipFill>
        <p:spPr bwMode="auto">
          <a:xfrm>
            <a:off x="56088" y="1521563"/>
            <a:ext cx="2968276" cy="23073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746372" y="3179218"/>
            <a:ext cx="1282455" cy="923330"/>
          </a:xfrm>
          <a:prstGeom prst="rect">
            <a:avLst/>
          </a:prstGeom>
        </p:spPr>
        <p:txBody>
          <a:bodyPr wrap="square">
            <a:spAutoFit/>
          </a:bodyPr>
          <a:lstStyle/>
          <a:p>
            <a:r>
              <a:rPr lang="en-US" dirty="0">
                <a:solidFill>
                  <a:srgbClr val="FFFFFF"/>
                </a:solidFill>
                <a:latin typeface="Arial" panose="020B0604020202020204" pitchFamily="34" charset="0"/>
              </a:rPr>
              <a:t>April 1995</a:t>
            </a:r>
            <a:endParaRPr lang="en-US" b="0" dirty="0">
              <a:effectLst/>
            </a:endParaRPr>
          </a:p>
          <a:p>
            <a:r>
              <a:rPr lang="en-US" dirty="0"/>
              <a:t/>
            </a:r>
            <a:br>
              <a:rPr lang="en-US" dirty="0"/>
            </a:br>
            <a:endParaRPr lang="en-US" dirty="0"/>
          </a:p>
        </p:txBody>
      </p:sp>
      <p:pic>
        <p:nvPicPr>
          <p:cNvPr id="6" name="Picture 10" descr="https://lh3.googleusercontent.com/yhjBddts4IFgwlPNB5yDTqXmMkElPMqYksfVtOs4B8gl6i2hl7K_RjFJvjZQ10g_5wVNoT7WNDK608OF8-_QO9-GCNQ_mXCQkOSh6zM7qhSJZDPAJJGvOPwvwZ1b1N2P5wEFMoaTk8M"/>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435" r="2434" b="4127"/>
          <a:stretch/>
        </p:blipFill>
        <p:spPr bwMode="auto">
          <a:xfrm>
            <a:off x="3038231" y="1521563"/>
            <a:ext cx="3055620" cy="230732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697129" y="3222108"/>
            <a:ext cx="1339850" cy="923330"/>
          </a:xfrm>
          <a:prstGeom prst="rect">
            <a:avLst/>
          </a:prstGeom>
        </p:spPr>
        <p:txBody>
          <a:bodyPr wrap="square">
            <a:spAutoFit/>
          </a:bodyPr>
          <a:lstStyle/>
          <a:p>
            <a:r>
              <a:rPr lang="en-US" dirty="0">
                <a:solidFill>
                  <a:srgbClr val="FFFFFF"/>
                </a:solidFill>
                <a:latin typeface="Arial" panose="020B0604020202020204" pitchFamily="34" charset="0"/>
              </a:rPr>
              <a:t>April 2000</a:t>
            </a:r>
            <a:endParaRPr lang="en-US" b="0" dirty="0">
              <a:effectLst/>
            </a:endParaRPr>
          </a:p>
          <a:p>
            <a:r>
              <a:rPr lang="en-US" dirty="0"/>
              <a:t/>
            </a:r>
            <a:br>
              <a:rPr lang="en-US" dirty="0"/>
            </a:br>
            <a:endParaRPr lang="en-US" dirty="0"/>
          </a:p>
        </p:txBody>
      </p:sp>
      <p:pic>
        <p:nvPicPr>
          <p:cNvPr id="8" name="Picture 12" descr="https://lh4.googleusercontent.com/Je0cZ5uhtJa8sIBtC2CKhSmxBIOJAVcHZ5PxDfyNmh3w2a6oBtpArZH5h7FCRbM0v8nmFbtynJqVYhdA28jMRpJ3qdLZfCfBUiV_ZzQ-LfBKEqFNM1K2Fufsmi0u_3o7lPWf6lnfc_4"/>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677" t="2467" r="4102" b="4129"/>
          <a:stretch/>
        </p:blipFill>
        <p:spPr bwMode="auto">
          <a:xfrm>
            <a:off x="6107718" y="1521563"/>
            <a:ext cx="2906037" cy="230515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7401920" y="3222108"/>
            <a:ext cx="1252783" cy="923330"/>
          </a:xfrm>
          <a:prstGeom prst="rect">
            <a:avLst/>
          </a:prstGeom>
        </p:spPr>
        <p:txBody>
          <a:bodyPr wrap="square">
            <a:spAutoFit/>
          </a:bodyPr>
          <a:lstStyle/>
          <a:p>
            <a:r>
              <a:rPr lang="en-US" dirty="0">
                <a:solidFill>
                  <a:srgbClr val="FFFFFF"/>
                </a:solidFill>
                <a:latin typeface="Arial" panose="020B0604020202020204" pitchFamily="34" charset="0"/>
              </a:rPr>
              <a:t>April 2005</a:t>
            </a:r>
            <a:endParaRPr lang="en-US" b="0" dirty="0">
              <a:effectLst/>
            </a:endParaRPr>
          </a:p>
          <a:p>
            <a:r>
              <a:rPr lang="en-US" dirty="0"/>
              <a:t/>
            </a:r>
            <a:br>
              <a:rPr lang="en-US" dirty="0"/>
            </a:br>
            <a:endParaRPr lang="en-US" dirty="0"/>
          </a:p>
        </p:txBody>
      </p:sp>
      <p:pic>
        <p:nvPicPr>
          <p:cNvPr id="10" name="Picture 16" descr="https://lh6.googleusercontent.com/ThpiO7AXdBIncZ0RqLStMb3ASklRCUHOYzVxw6SlkZO8A-Bo-By9quc9Z7n4SoWwAedKo7rdVkZg4kgY0Ya7l9U4ATGtamEnZi2vehRXjS5jC1IMKqJrVr_ROwY39Vy4Hzp3ZSZH9qE"/>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790" t="2462" r="3318" b="4483"/>
          <a:stretch/>
        </p:blipFill>
        <p:spPr bwMode="auto">
          <a:xfrm>
            <a:off x="9024149" y="1521562"/>
            <a:ext cx="3042616" cy="230515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0655583" y="3222108"/>
            <a:ext cx="1346200" cy="923330"/>
          </a:xfrm>
          <a:prstGeom prst="rect">
            <a:avLst/>
          </a:prstGeom>
        </p:spPr>
        <p:txBody>
          <a:bodyPr wrap="square">
            <a:spAutoFit/>
          </a:bodyPr>
          <a:lstStyle/>
          <a:p>
            <a:r>
              <a:rPr lang="en-US" dirty="0">
                <a:solidFill>
                  <a:srgbClr val="FFFFFF"/>
                </a:solidFill>
                <a:latin typeface="Arial" panose="020B0604020202020204" pitchFamily="34" charset="0"/>
              </a:rPr>
              <a:t>April 2010</a:t>
            </a:r>
            <a:endParaRPr lang="en-US" b="0" dirty="0">
              <a:effectLst/>
            </a:endParaRPr>
          </a:p>
          <a:p>
            <a:r>
              <a:rPr lang="en-US" dirty="0"/>
              <a:t/>
            </a:r>
            <a:br>
              <a:rPr lang="en-US" dirty="0"/>
            </a:br>
            <a:endParaRPr lang="en-US" dirty="0"/>
          </a:p>
        </p:txBody>
      </p:sp>
      <p:pic>
        <p:nvPicPr>
          <p:cNvPr id="12" name="Picture 18" descr="https://lh3.googleusercontent.com/yo4Lf8oMBPeXa7Oednkq9YgxAVegcOZbo2zkPl91wWQ6_DY0vBcKe1KEdg6olGhtW25g5XjouZyKCVSZ2AKxpPEpGKG2zNHovsmjksajeyooUCDuujRCDlmlLWQ0OPkK0Dxh1PpjM8M"/>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6702" t="-1125" r="4037"/>
          <a:stretch/>
        </p:blipFill>
        <p:spPr bwMode="auto">
          <a:xfrm>
            <a:off x="56088" y="3822627"/>
            <a:ext cx="3009439" cy="238680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1725544" y="5481551"/>
            <a:ext cx="1521460" cy="923330"/>
          </a:xfrm>
          <a:prstGeom prst="rect">
            <a:avLst/>
          </a:prstGeom>
        </p:spPr>
        <p:txBody>
          <a:bodyPr wrap="square">
            <a:spAutoFit/>
          </a:bodyPr>
          <a:lstStyle/>
          <a:p>
            <a:r>
              <a:rPr lang="en-US" dirty="0">
                <a:solidFill>
                  <a:srgbClr val="FFFFFF"/>
                </a:solidFill>
                <a:latin typeface="Arial" panose="020B0604020202020204" pitchFamily="34" charset="0"/>
              </a:rPr>
              <a:t>April 2014</a:t>
            </a:r>
            <a:endParaRPr lang="en-US" b="0" dirty="0">
              <a:effectLst/>
            </a:endParaRPr>
          </a:p>
          <a:p>
            <a:r>
              <a:rPr lang="en-US" dirty="0"/>
              <a:t/>
            </a:r>
            <a:br>
              <a:rPr lang="en-US" dirty="0"/>
            </a:br>
            <a:endParaRPr lang="en-US" dirty="0"/>
          </a:p>
        </p:txBody>
      </p:sp>
      <p:sp>
        <p:nvSpPr>
          <p:cNvPr id="14" name="TextBox 13"/>
          <p:cNvSpPr txBox="1"/>
          <p:nvPr/>
        </p:nvSpPr>
        <p:spPr>
          <a:xfrm>
            <a:off x="3375335" y="3842950"/>
            <a:ext cx="2207962" cy="830997"/>
          </a:xfrm>
          <a:prstGeom prst="rect">
            <a:avLst/>
          </a:prstGeom>
          <a:noFill/>
        </p:spPr>
        <p:txBody>
          <a:bodyPr wrap="square" rtlCol="0">
            <a:spAutoFit/>
          </a:bodyPr>
          <a:lstStyle/>
          <a:p>
            <a:r>
              <a:rPr lang="en-US" sz="1600" dirty="0">
                <a:solidFill>
                  <a:srgbClr val="757070"/>
                </a:solidFill>
              </a:rPr>
              <a:t>Dense Mangrove</a:t>
            </a:r>
          </a:p>
          <a:p>
            <a:r>
              <a:rPr lang="en-US" sz="1600" dirty="0">
                <a:solidFill>
                  <a:srgbClr val="757070"/>
                </a:solidFill>
              </a:rPr>
              <a:t>Open Mangrove</a:t>
            </a:r>
          </a:p>
          <a:p>
            <a:r>
              <a:rPr lang="en-US" sz="1600" dirty="0">
                <a:solidFill>
                  <a:srgbClr val="757070"/>
                </a:solidFill>
              </a:rPr>
              <a:t>Agriculture</a:t>
            </a:r>
          </a:p>
        </p:txBody>
      </p:sp>
      <p:sp>
        <p:nvSpPr>
          <p:cNvPr id="15" name="TextBox 14"/>
          <p:cNvSpPr txBox="1"/>
          <p:nvPr/>
        </p:nvSpPr>
        <p:spPr>
          <a:xfrm>
            <a:off x="3366925" y="4594768"/>
            <a:ext cx="1330204" cy="861774"/>
          </a:xfrm>
          <a:prstGeom prst="rect">
            <a:avLst/>
          </a:prstGeom>
          <a:noFill/>
        </p:spPr>
        <p:txBody>
          <a:bodyPr wrap="square" rtlCol="0">
            <a:spAutoFit/>
          </a:bodyPr>
          <a:lstStyle/>
          <a:p>
            <a:r>
              <a:rPr lang="en-US" sz="1600" dirty="0">
                <a:solidFill>
                  <a:srgbClr val="757070"/>
                </a:solidFill>
              </a:rPr>
              <a:t>Mudflat</a:t>
            </a:r>
          </a:p>
          <a:p>
            <a:r>
              <a:rPr lang="en-US" sz="1600" dirty="0">
                <a:solidFill>
                  <a:srgbClr val="757070"/>
                </a:solidFill>
              </a:rPr>
              <a:t>Water</a:t>
            </a:r>
          </a:p>
          <a:p>
            <a:r>
              <a:rPr lang="en-US" sz="1600" dirty="0">
                <a:solidFill>
                  <a:srgbClr val="757070"/>
                </a:solidFill>
              </a:rPr>
              <a:t>Sand</a:t>
            </a:r>
          </a:p>
        </p:txBody>
      </p:sp>
      <p:pic>
        <p:nvPicPr>
          <p:cNvPr id="16" name="Picture 15"/>
          <p:cNvPicPr>
            <a:picLocks noChangeAspect="1"/>
          </p:cNvPicPr>
          <p:nvPr/>
        </p:nvPicPr>
        <p:blipFill rotWithShape="1">
          <a:blip r:embed="rId8"/>
          <a:srcRect l="-50470" t="1711" r="55525" b="56010"/>
          <a:stretch/>
        </p:blipFill>
        <p:spPr>
          <a:xfrm>
            <a:off x="2766060" y="3915954"/>
            <a:ext cx="655839" cy="739265"/>
          </a:xfrm>
          <a:prstGeom prst="rect">
            <a:avLst/>
          </a:prstGeom>
        </p:spPr>
      </p:pic>
      <p:pic>
        <p:nvPicPr>
          <p:cNvPr id="17" name="Picture 16"/>
          <p:cNvPicPr>
            <a:picLocks noChangeAspect="1"/>
          </p:cNvPicPr>
          <p:nvPr/>
        </p:nvPicPr>
        <p:blipFill rotWithShape="1">
          <a:blip r:embed="rId9"/>
          <a:srcRect l="-48934" t="360" r="48934" b="-360"/>
          <a:stretch/>
        </p:blipFill>
        <p:spPr>
          <a:xfrm>
            <a:off x="2823864" y="4655219"/>
            <a:ext cx="598035" cy="776313"/>
          </a:xfrm>
          <a:prstGeom prst="rect">
            <a:avLst/>
          </a:prstGeom>
        </p:spPr>
      </p:pic>
      <p:graphicFrame>
        <p:nvGraphicFramePr>
          <p:cNvPr id="18" name="Chart 17">
            <a:extLst/>
          </p:cNvPr>
          <p:cNvGraphicFramePr>
            <a:graphicFrameLocks/>
          </p:cNvGraphicFramePr>
          <p:nvPr>
            <p:extLst>
              <p:ext uri="{D42A27DB-BD31-4B8C-83A1-F6EECF244321}">
                <p14:modId xmlns:p14="http://schemas.microsoft.com/office/powerpoint/2010/main" val="1386462190"/>
              </p:ext>
            </p:extLst>
          </p:nvPr>
        </p:nvGraphicFramePr>
        <p:xfrm>
          <a:off x="5367054" y="3999123"/>
          <a:ext cx="6128889" cy="2666082"/>
        </p:xfrm>
        <a:graphic>
          <a:graphicData uri="http://schemas.openxmlformats.org/drawingml/2006/chart">
            <c:chart xmlns:c="http://schemas.openxmlformats.org/drawingml/2006/chart" xmlns:r="http://schemas.openxmlformats.org/officeDocument/2006/relationships" r:id="rId10"/>
          </a:graphicData>
        </a:graphic>
      </p:graphicFrame>
      <p:sp>
        <p:nvSpPr>
          <p:cNvPr id="2" name="TextBox 1"/>
          <p:cNvSpPr txBox="1"/>
          <p:nvPr/>
        </p:nvSpPr>
        <p:spPr>
          <a:xfrm rot="16200000">
            <a:off x="4430892" y="4764953"/>
            <a:ext cx="1669142" cy="338554"/>
          </a:xfrm>
          <a:prstGeom prst="rect">
            <a:avLst/>
          </a:prstGeom>
          <a:noFill/>
        </p:spPr>
        <p:txBody>
          <a:bodyPr wrap="square" rtlCol="0">
            <a:spAutoFit/>
          </a:bodyPr>
          <a:lstStyle/>
          <a:p>
            <a:r>
              <a:rPr lang="en-US" sz="1600" dirty="0">
                <a:solidFill>
                  <a:srgbClr val="757070"/>
                </a:solidFill>
              </a:rPr>
              <a:t>Area (Km </a:t>
            </a:r>
            <a:r>
              <a:rPr lang="en-US" sz="1600" baseline="30000" dirty="0">
                <a:solidFill>
                  <a:srgbClr val="757070"/>
                </a:solidFill>
              </a:rPr>
              <a:t>2 </a:t>
            </a:r>
            <a:r>
              <a:rPr lang="en-US" sz="1600" dirty="0">
                <a:solidFill>
                  <a:srgbClr val="757070"/>
                </a:solidFill>
              </a:rPr>
              <a:t>)</a:t>
            </a:r>
          </a:p>
        </p:txBody>
      </p:sp>
      <p:sp>
        <p:nvSpPr>
          <p:cNvPr id="19" name="TextBox 18"/>
          <p:cNvSpPr txBox="1"/>
          <p:nvPr/>
        </p:nvSpPr>
        <p:spPr>
          <a:xfrm rot="16200000">
            <a:off x="10771182" y="4820607"/>
            <a:ext cx="1808575" cy="338554"/>
          </a:xfrm>
          <a:prstGeom prst="rect">
            <a:avLst/>
          </a:prstGeom>
          <a:noFill/>
        </p:spPr>
        <p:txBody>
          <a:bodyPr wrap="square" rtlCol="0">
            <a:spAutoFit/>
          </a:bodyPr>
          <a:lstStyle/>
          <a:p>
            <a:r>
              <a:rPr lang="en-US" sz="1600" dirty="0">
                <a:solidFill>
                  <a:srgbClr val="757070"/>
                </a:solidFill>
              </a:rPr>
              <a:t>Ag. Area (Km </a:t>
            </a:r>
            <a:r>
              <a:rPr lang="en-US" sz="1600" baseline="30000" dirty="0">
                <a:solidFill>
                  <a:srgbClr val="757070"/>
                </a:solidFill>
              </a:rPr>
              <a:t>2 </a:t>
            </a:r>
            <a:r>
              <a:rPr lang="en-US" sz="1600" dirty="0">
                <a:solidFill>
                  <a:srgbClr val="757070"/>
                </a:solidFill>
              </a:rPr>
              <a:t>)</a:t>
            </a:r>
          </a:p>
        </p:txBody>
      </p:sp>
      <p:sp>
        <p:nvSpPr>
          <p:cNvPr id="20" name="Rectangle 19"/>
          <p:cNvSpPr/>
          <p:nvPr/>
        </p:nvSpPr>
        <p:spPr>
          <a:xfrm>
            <a:off x="83687" y="6295827"/>
            <a:ext cx="2682373" cy="646331"/>
          </a:xfrm>
          <a:prstGeom prst="rect">
            <a:avLst/>
          </a:prstGeom>
        </p:spPr>
        <p:txBody>
          <a:bodyPr wrap="square">
            <a:spAutoFit/>
          </a:bodyPr>
          <a:lstStyle/>
          <a:p>
            <a:r>
              <a:rPr lang="en-US" b="1" dirty="0">
                <a:solidFill>
                  <a:srgbClr val="757070"/>
                </a:solidFill>
              </a:rPr>
              <a:t>Source: Landsat 5 &amp; 8</a:t>
            </a:r>
            <a:endParaRPr lang="en-US" b="1" dirty="0">
              <a:solidFill>
                <a:srgbClr val="757070"/>
              </a:solidFill>
              <a:effectLst/>
            </a:endParaRPr>
          </a:p>
          <a:p>
            <a:endParaRPr lang="en-US" b="1" dirty="0">
              <a:solidFill>
                <a:srgbClr val="757070"/>
              </a:solidFill>
            </a:endParaRPr>
          </a:p>
        </p:txBody>
      </p:sp>
    </p:spTree>
    <p:extLst>
      <p:ext uri="{BB962C8B-B14F-4D97-AF65-F5344CB8AC3E}">
        <p14:creationId xmlns:p14="http://schemas.microsoft.com/office/powerpoint/2010/main" val="37535284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1619535" y="491034"/>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Results: LULC Accuracy Assessment</a:t>
            </a:r>
          </a:p>
        </p:txBody>
      </p:sp>
      <p:graphicFrame>
        <p:nvGraphicFramePr>
          <p:cNvPr id="4" name="Table 3"/>
          <p:cNvGraphicFramePr>
            <a:graphicFrameLocks noGrp="1"/>
          </p:cNvGraphicFramePr>
          <p:nvPr>
            <p:extLst>
              <p:ext uri="{D42A27DB-BD31-4B8C-83A1-F6EECF244321}">
                <p14:modId xmlns:p14="http://schemas.microsoft.com/office/powerpoint/2010/main" val="3420925204"/>
              </p:ext>
            </p:extLst>
          </p:nvPr>
        </p:nvGraphicFramePr>
        <p:xfrm>
          <a:off x="7537622" y="1804087"/>
          <a:ext cx="4547285" cy="4090087"/>
        </p:xfrm>
        <a:graphic>
          <a:graphicData uri="http://schemas.openxmlformats.org/drawingml/2006/table">
            <a:tbl>
              <a:tblPr/>
              <a:tblGrid>
                <a:gridCol w="1164889">
                  <a:extLst>
                    <a:ext uri="{9D8B030D-6E8A-4147-A177-3AD203B41FA5}">
                      <a16:colId xmlns:a16="http://schemas.microsoft.com/office/drawing/2014/main" xmlns="" val="2343556323"/>
                    </a:ext>
                  </a:extLst>
                </a:gridCol>
                <a:gridCol w="1642076">
                  <a:extLst>
                    <a:ext uri="{9D8B030D-6E8A-4147-A177-3AD203B41FA5}">
                      <a16:colId xmlns:a16="http://schemas.microsoft.com/office/drawing/2014/main" xmlns="" val="1679804696"/>
                    </a:ext>
                  </a:extLst>
                </a:gridCol>
                <a:gridCol w="1740320">
                  <a:extLst>
                    <a:ext uri="{9D8B030D-6E8A-4147-A177-3AD203B41FA5}">
                      <a16:colId xmlns:a16="http://schemas.microsoft.com/office/drawing/2014/main" xmlns="" val="1638793898"/>
                    </a:ext>
                  </a:extLst>
                </a:gridCol>
              </a:tblGrid>
              <a:tr h="524370">
                <a:tc gridSpan="3">
                  <a:txBody>
                    <a:bodyPr/>
                    <a:lstStyle/>
                    <a:p>
                      <a:pPr algn="ctr" rtl="0" fontAlgn="t">
                        <a:spcBef>
                          <a:spcPts val="0"/>
                        </a:spcBef>
                        <a:spcAft>
                          <a:spcPts val="0"/>
                        </a:spcAft>
                      </a:pPr>
                      <a:r>
                        <a:rPr lang="en-US" sz="2000" b="1" i="0" u="none" strike="noStrike" dirty="0">
                          <a:solidFill>
                            <a:srgbClr val="757070"/>
                          </a:solidFill>
                          <a:effectLst/>
                          <a:latin typeface="+mn-lt"/>
                        </a:rPr>
                        <a:t>Classification Strength</a:t>
                      </a:r>
                      <a:endParaRPr lang="en-US" sz="2000" b="1" dirty="0">
                        <a:solidFill>
                          <a:srgbClr val="757070"/>
                        </a:solidFill>
                        <a:effectLst/>
                        <a:latin typeface="+mn-lt"/>
                      </a:endParaRPr>
                    </a:p>
                  </a:txBody>
                  <a:tcPr marL="26670" marR="26670" marT="38100" marB="38100">
                    <a:lnL w="5079" cap="flat" cmpd="sng" algn="ctr">
                      <a:solidFill>
                        <a:srgbClr val="000000"/>
                      </a:solidFill>
                      <a:prstDash val="solid"/>
                      <a:round/>
                      <a:headEnd type="none" w="med" len="med"/>
                      <a:tailEnd type="none" w="med" len="med"/>
                    </a:lnL>
                    <a:lnR w="5079" cap="flat" cmpd="sng" algn="ctr">
                      <a:solidFill>
                        <a:srgbClr val="000000"/>
                      </a:solidFill>
                      <a:prstDash val="solid"/>
                      <a:round/>
                      <a:headEnd type="none" w="med" len="med"/>
                      <a:tailEnd type="none" w="med" len="med"/>
                    </a:lnR>
                    <a:lnT w="5079" cap="flat" cmpd="sng" algn="ctr">
                      <a:solidFill>
                        <a:srgbClr val="000000"/>
                      </a:solidFill>
                      <a:prstDash val="solid"/>
                      <a:round/>
                      <a:headEnd type="none" w="med" len="med"/>
                      <a:tailEnd type="none" w="med" len="med"/>
                    </a:lnT>
                    <a:lnB w="5079" cap="flat" cmpd="sng" algn="ctr">
                      <a:solidFill>
                        <a:srgbClr val="000000"/>
                      </a:solidFill>
                      <a:prstDash val="solid"/>
                      <a:round/>
                      <a:headEnd type="none" w="med" len="med"/>
                      <a:tailEnd type="none" w="med" len="med"/>
                    </a:lnB>
                    <a:solidFill>
                      <a:srgbClr val="FBD4B4"/>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221529303"/>
                  </a:ext>
                </a:extLst>
              </a:tr>
              <a:tr h="943867">
                <a:tc>
                  <a:txBody>
                    <a:bodyPr/>
                    <a:lstStyle/>
                    <a:p>
                      <a:pPr algn="ctr" rtl="0" fontAlgn="t">
                        <a:spcBef>
                          <a:spcPts val="0"/>
                        </a:spcBef>
                        <a:spcAft>
                          <a:spcPts val="0"/>
                        </a:spcAft>
                      </a:pPr>
                      <a:r>
                        <a:rPr lang="en-US" sz="2000" b="1" i="0" u="none" strike="noStrike" dirty="0">
                          <a:solidFill>
                            <a:srgbClr val="757070"/>
                          </a:solidFill>
                          <a:effectLst/>
                          <a:latin typeface="+mn-lt"/>
                        </a:rPr>
                        <a:t>Year</a:t>
                      </a:r>
                      <a:endParaRPr lang="en-US" sz="2000" b="1" dirty="0">
                        <a:solidFill>
                          <a:srgbClr val="757070"/>
                        </a:solidFill>
                        <a:effectLst/>
                        <a:latin typeface="+mn-lt"/>
                      </a:endParaRPr>
                    </a:p>
                  </a:txBody>
                  <a:tcPr marL="26670" marR="26670" marT="38100" marB="38100">
                    <a:lnL w="5079" cap="flat" cmpd="sng" algn="ctr">
                      <a:solidFill>
                        <a:srgbClr val="000000"/>
                      </a:solidFill>
                      <a:prstDash val="solid"/>
                      <a:round/>
                      <a:headEnd type="none" w="med" len="med"/>
                      <a:tailEnd type="none" w="med" len="med"/>
                    </a:lnL>
                    <a:lnR w="5079" cap="flat" cmpd="sng" algn="ctr">
                      <a:solidFill>
                        <a:srgbClr val="000000"/>
                      </a:solidFill>
                      <a:prstDash val="solid"/>
                      <a:round/>
                      <a:headEnd type="none" w="med" len="med"/>
                      <a:tailEnd type="none" w="med" len="med"/>
                    </a:lnR>
                    <a:lnT w="5079" cap="flat" cmpd="sng" algn="ctr">
                      <a:solidFill>
                        <a:srgbClr val="000000"/>
                      </a:solidFill>
                      <a:prstDash val="solid"/>
                      <a:round/>
                      <a:headEnd type="none" w="med" len="med"/>
                      <a:tailEnd type="none" w="med" len="med"/>
                    </a:lnT>
                    <a:lnB w="5079"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2000" b="1" i="0" u="none" strike="noStrike">
                          <a:solidFill>
                            <a:srgbClr val="757070"/>
                          </a:solidFill>
                          <a:effectLst/>
                          <a:latin typeface="+mn-lt"/>
                        </a:rPr>
                        <a:t>Overall Accuracy</a:t>
                      </a:r>
                      <a:endParaRPr lang="en-US" sz="2000" b="1">
                        <a:solidFill>
                          <a:srgbClr val="757070"/>
                        </a:solidFill>
                        <a:effectLst/>
                        <a:latin typeface="+mn-lt"/>
                      </a:endParaRPr>
                    </a:p>
                  </a:txBody>
                  <a:tcPr marL="26670" marR="26670" marT="38100" marB="38100">
                    <a:lnL w="5079" cap="flat" cmpd="sng" algn="ctr">
                      <a:solidFill>
                        <a:srgbClr val="000000"/>
                      </a:solidFill>
                      <a:prstDash val="solid"/>
                      <a:round/>
                      <a:headEnd type="none" w="med" len="med"/>
                      <a:tailEnd type="none" w="med" len="med"/>
                    </a:lnL>
                    <a:lnR w="5079" cap="flat" cmpd="sng" algn="ctr">
                      <a:solidFill>
                        <a:srgbClr val="000000"/>
                      </a:solidFill>
                      <a:prstDash val="solid"/>
                      <a:round/>
                      <a:headEnd type="none" w="med" len="med"/>
                      <a:tailEnd type="none" w="med" len="med"/>
                    </a:lnR>
                    <a:lnT w="5079" cap="flat" cmpd="sng" algn="ctr">
                      <a:solidFill>
                        <a:srgbClr val="000000"/>
                      </a:solidFill>
                      <a:prstDash val="solid"/>
                      <a:round/>
                      <a:headEnd type="none" w="med" len="med"/>
                      <a:tailEnd type="none" w="med" len="med"/>
                    </a:lnT>
                    <a:lnB w="5079"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2000" b="1" i="0" u="none" strike="noStrike">
                          <a:solidFill>
                            <a:srgbClr val="757070"/>
                          </a:solidFill>
                          <a:effectLst/>
                          <a:latin typeface="+mn-lt"/>
                        </a:rPr>
                        <a:t>Kappa Coefficient</a:t>
                      </a:r>
                      <a:endParaRPr lang="en-US" sz="2000" b="1">
                        <a:solidFill>
                          <a:srgbClr val="757070"/>
                        </a:solidFill>
                        <a:effectLst/>
                        <a:latin typeface="+mn-lt"/>
                      </a:endParaRPr>
                    </a:p>
                  </a:txBody>
                  <a:tcPr marL="26670" marR="26670" marT="38100" marB="38100">
                    <a:lnL w="5079" cap="flat" cmpd="sng" algn="ctr">
                      <a:solidFill>
                        <a:srgbClr val="000000"/>
                      </a:solidFill>
                      <a:prstDash val="solid"/>
                      <a:round/>
                      <a:headEnd type="none" w="med" len="med"/>
                      <a:tailEnd type="none" w="med" len="med"/>
                    </a:lnL>
                    <a:lnR w="5079" cap="flat" cmpd="sng" algn="ctr">
                      <a:solidFill>
                        <a:srgbClr val="000000"/>
                      </a:solidFill>
                      <a:prstDash val="solid"/>
                      <a:round/>
                      <a:headEnd type="none" w="med" len="med"/>
                      <a:tailEnd type="none" w="med" len="med"/>
                    </a:lnR>
                    <a:lnT w="5079" cap="flat" cmpd="sng" algn="ctr">
                      <a:solidFill>
                        <a:srgbClr val="000000"/>
                      </a:solidFill>
                      <a:prstDash val="solid"/>
                      <a:round/>
                      <a:headEnd type="none" w="med" len="med"/>
                      <a:tailEnd type="none" w="med" len="med"/>
                    </a:lnT>
                    <a:lnB w="5079"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064618984"/>
                  </a:ext>
                </a:extLst>
              </a:tr>
              <a:tr h="524370">
                <a:tc>
                  <a:txBody>
                    <a:bodyPr/>
                    <a:lstStyle/>
                    <a:p>
                      <a:pPr algn="ctr" rtl="0" fontAlgn="t">
                        <a:spcBef>
                          <a:spcPts val="0"/>
                        </a:spcBef>
                        <a:spcAft>
                          <a:spcPts val="0"/>
                        </a:spcAft>
                      </a:pPr>
                      <a:r>
                        <a:rPr lang="en-US" sz="2000" b="1" i="0" u="none" strike="noStrike">
                          <a:solidFill>
                            <a:srgbClr val="757070"/>
                          </a:solidFill>
                          <a:effectLst/>
                          <a:latin typeface="+mn-lt"/>
                        </a:rPr>
                        <a:t>1995</a:t>
                      </a:r>
                      <a:endParaRPr lang="en-US" sz="2000" b="1">
                        <a:solidFill>
                          <a:srgbClr val="757070"/>
                        </a:solidFill>
                        <a:effectLst/>
                        <a:latin typeface="+mn-lt"/>
                      </a:endParaRPr>
                    </a:p>
                  </a:txBody>
                  <a:tcPr marL="26670" marR="26670" marT="38100" marB="38100">
                    <a:lnL w="5079" cap="flat" cmpd="sng" algn="ctr">
                      <a:solidFill>
                        <a:srgbClr val="000000"/>
                      </a:solidFill>
                      <a:prstDash val="solid"/>
                      <a:round/>
                      <a:headEnd type="none" w="med" len="med"/>
                      <a:tailEnd type="none" w="med" len="med"/>
                    </a:lnL>
                    <a:lnR w="5079" cap="flat" cmpd="sng" algn="ctr">
                      <a:solidFill>
                        <a:srgbClr val="000000"/>
                      </a:solidFill>
                      <a:prstDash val="solid"/>
                      <a:round/>
                      <a:headEnd type="none" w="med" len="med"/>
                      <a:tailEnd type="none" w="med" len="med"/>
                    </a:lnR>
                    <a:lnT w="5079" cap="flat" cmpd="sng" algn="ctr">
                      <a:solidFill>
                        <a:srgbClr val="000000"/>
                      </a:solidFill>
                      <a:prstDash val="solid"/>
                      <a:round/>
                      <a:headEnd type="none" w="med" len="med"/>
                      <a:tailEnd type="none" w="med" len="med"/>
                    </a:lnT>
                    <a:lnB w="5079"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2000" b="1" i="0" u="none" strike="noStrike">
                          <a:solidFill>
                            <a:srgbClr val="757070"/>
                          </a:solidFill>
                          <a:effectLst/>
                          <a:latin typeface="+mn-lt"/>
                        </a:rPr>
                        <a:t>78%</a:t>
                      </a:r>
                      <a:endParaRPr lang="en-US" sz="2000" b="1">
                        <a:solidFill>
                          <a:srgbClr val="757070"/>
                        </a:solidFill>
                        <a:effectLst/>
                        <a:latin typeface="+mn-lt"/>
                      </a:endParaRPr>
                    </a:p>
                  </a:txBody>
                  <a:tcPr marL="26670" marR="26670" marT="38100" marB="38100">
                    <a:lnL w="5079" cap="flat" cmpd="sng" algn="ctr">
                      <a:solidFill>
                        <a:srgbClr val="000000"/>
                      </a:solidFill>
                      <a:prstDash val="solid"/>
                      <a:round/>
                      <a:headEnd type="none" w="med" len="med"/>
                      <a:tailEnd type="none" w="med" len="med"/>
                    </a:lnL>
                    <a:lnR w="5079" cap="flat" cmpd="sng" algn="ctr">
                      <a:solidFill>
                        <a:srgbClr val="000000"/>
                      </a:solidFill>
                      <a:prstDash val="solid"/>
                      <a:round/>
                      <a:headEnd type="none" w="med" len="med"/>
                      <a:tailEnd type="none" w="med" len="med"/>
                    </a:lnR>
                    <a:lnT w="5079" cap="flat" cmpd="sng" algn="ctr">
                      <a:solidFill>
                        <a:srgbClr val="000000"/>
                      </a:solidFill>
                      <a:prstDash val="solid"/>
                      <a:round/>
                      <a:headEnd type="none" w="med" len="med"/>
                      <a:tailEnd type="none" w="med" len="med"/>
                    </a:lnT>
                    <a:lnB w="5079"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2000" b="1" i="0" u="none" strike="noStrike">
                          <a:solidFill>
                            <a:srgbClr val="757070"/>
                          </a:solidFill>
                          <a:effectLst/>
                          <a:latin typeface="+mn-lt"/>
                        </a:rPr>
                        <a:t>0.66</a:t>
                      </a:r>
                      <a:endParaRPr lang="en-US" sz="2000" b="1">
                        <a:solidFill>
                          <a:srgbClr val="757070"/>
                        </a:solidFill>
                        <a:effectLst/>
                        <a:latin typeface="+mn-lt"/>
                      </a:endParaRPr>
                    </a:p>
                  </a:txBody>
                  <a:tcPr marL="26670" marR="26670" marT="38100" marB="38100">
                    <a:lnL w="5079" cap="flat" cmpd="sng" algn="ctr">
                      <a:solidFill>
                        <a:srgbClr val="000000"/>
                      </a:solidFill>
                      <a:prstDash val="solid"/>
                      <a:round/>
                      <a:headEnd type="none" w="med" len="med"/>
                      <a:tailEnd type="none" w="med" len="med"/>
                    </a:lnL>
                    <a:lnR w="5079" cap="flat" cmpd="sng" algn="ctr">
                      <a:solidFill>
                        <a:srgbClr val="000000"/>
                      </a:solidFill>
                      <a:prstDash val="solid"/>
                      <a:round/>
                      <a:headEnd type="none" w="med" len="med"/>
                      <a:tailEnd type="none" w="med" len="med"/>
                    </a:lnR>
                    <a:lnT w="5079" cap="flat" cmpd="sng" algn="ctr">
                      <a:solidFill>
                        <a:srgbClr val="000000"/>
                      </a:solidFill>
                      <a:prstDash val="solid"/>
                      <a:round/>
                      <a:headEnd type="none" w="med" len="med"/>
                      <a:tailEnd type="none" w="med" len="med"/>
                    </a:lnT>
                    <a:lnB w="5079"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703560833"/>
                  </a:ext>
                </a:extLst>
              </a:tr>
              <a:tr h="524370">
                <a:tc>
                  <a:txBody>
                    <a:bodyPr/>
                    <a:lstStyle/>
                    <a:p>
                      <a:pPr algn="ctr" rtl="0" fontAlgn="t">
                        <a:spcBef>
                          <a:spcPts val="0"/>
                        </a:spcBef>
                        <a:spcAft>
                          <a:spcPts val="0"/>
                        </a:spcAft>
                      </a:pPr>
                      <a:r>
                        <a:rPr lang="en-US" sz="2000" b="1" i="0" u="none" strike="noStrike">
                          <a:solidFill>
                            <a:srgbClr val="757070"/>
                          </a:solidFill>
                          <a:effectLst/>
                          <a:latin typeface="+mn-lt"/>
                        </a:rPr>
                        <a:t>2000</a:t>
                      </a:r>
                      <a:endParaRPr lang="en-US" sz="2000" b="1">
                        <a:solidFill>
                          <a:srgbClr val="757070"/>
                        </a:solidFill>
                        <a:effectLst/>
                        <a:latin typeface="+mn-lt"/>
                      </a:endParaRPr>
                    </a:p>
                  </a:txBody>
                  <a:tcPr marL="26670" marR="26670" marT="38100" marB="38100">
                    <a:lnL w="5079" cap="flat" cmpd="sng" algn="ctr">
                      <a:solidFill>
                        <a:srgbClr val="000000"/>
                      </a:solidFill>
                      <a:prstDash val="solid"/>
                      <a:round/>
                      <a:headEnd type="none" w="med" len="med"/>
                      <a:tailEnd type="none" w="med" len="med"/>
                    </a:lnL>
                    <a:lnR w="5079" cap="flat" cmpd="sng" algn="ctr">
                      <a:solidFill>
                        <a:srgbClr val="000000"/>
                      </a:solidFill>
                      <a:prstDash val="solid"/>
                      <a:round/>
                      <a:headEnd type="none" w="med" len="med"/>
                      <a:tailEnd type="none" w="med" len="med"/>
                    </a:lnR>
                    <a:lnT w="5079" cap="flat" cmpd="sng" algn="ctr">
                      <a:solidFill>
                        <a:srgbClr val="000000"/>
                      </a:solidFill>
                      <a:prstDash val="solid"/>
                      <a:round/>
                      <a:headEnd type="none" w="med" len="med"/>
                      <a:tailEnd type="none" w="med" len="med"/>
                    </a:lnT>
                    <a:lnB w="5079"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2000" b="1" i="0" u="none" strike="noStrike" dirty="0">
                          <a:solidFill>
                            <a:srgbClr val="757070"/>
                          </a:solidFill>
                          <a:effectLst/>
                          <a:latin typeface="+mn-lt"/>
                        </a:rPr>
                        <a:t>80%</a:t>
                      </a:r>
                      <a:endParaRPr lang="en-US" sz="2000" b="1" dirty="0">
                        <a:solidFill>
                          <a:srgbClr val="757070"/>
                        </a:solidFill>
                        <a:effectLst/>
                        <a:latin typeface="+mn-lt"/>
                      </a:endParaRPr>
                    </a:p>
                  </a:txBody>
                  <a:tcPr marL="26670" marR="26670" marT="38100" marB="38100">
                    <a:lnL w="5079" cap="flat" cmpd="sng" algn="ctr">
                      <a:solidFill>
                        <a:srgbClr val="000000"/>
                      </a:solidFill>
                      <a:prstDash val="solid"/>
                      <a:round/>
                      <a:headEnd type="none" w="med" len="med"/>
                      <a:tailEnd type="none" w="med" len="med"/>
                    </a:lnL>
                    <a:lnR w="5079" cap="flat" cmpd="sng" algn="ctr">
                      <a:solidFill>
                        <a:srgbClr val="000000"/>
                      </a:solidFill>
                      <a:prstDash val="solid"/>
                      <a:round/>
                      <a:headEnd type="none" w="med" len="med"/>
                      <a:tailEnd type="none" w="med" len="med"/>
                    </a:lnR>
                    <a:lnT w="5079" cap="flat" cmpd="sng" algn="ctr">
                      <a:solidFill>
                        <a:srgbClr val="000000"/>
                      </a:solidFill>
                      <a:prstDash val="solid"/>
                      <a:round/>
                      <a:headEnd type="none" w="med" len="med"/>
                      <a:tailEnd type="none" w="med" len="med"/>
                    </a:lnT>
                    <a:lnB w="5079"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2000" b="1" i="0" u="none" strike="noStrike">
                          <a:solidFill>
                            <a:srgbClr val="757070"/>
                          </a:solidFill>
                          <a:effectLst/>
                          <a:latin typeface="+mn-lt"/>
                        </a:rPr>
                        <a:t>0.66</a:t>
                      </a:r>
                      <a:endParaRPr lang="en-US" sz="2000" b="1">
                        <a:solidFill>
                          <a:srgbClr val="757070"/>
                        </a:solidFill>
                        <a:effectLst/>
                        <a:latin typeface="+mn-lt"/>
                      </a:endParaRPr>
                    </a:p>
                  </a:txBody>
                  <a:tcPr marL="26670" marR="26670" marT="38100" marB="38100">
                    <a:lnL w="5079" cap="flat" cmpd="sng" algn="ctr">
                      <a:solidFill>
                        <a:srgbClr val="000000"/>
                      </a:solidFill>
                      <a:prstDash val="solid"/>
                      <a:round/>
                      <a:headEnd type="none" w="med" len="med"/>
                      <a:tailEnd type="none" w="med" len="med"/>
                    </a:lnL>
                    <a:lnR w="5079" cap="flat" cmpd="sng" algn="ctr">
                      <a:solidFill>
                        <a:srgbClr val="000000"/>
                      </a:solidFill>
                      <a:prstDash val="solid"/>
                      <a:round/>
                      <a:headEnd type="none" w="med" len="med"/>
                      <a:tailEnd type="none" w="med" len="med"/>
                    </a:lnR>
                    <a:lnT w="5079" cap="flat" cmpd="sng" algn="ctr">
                      <a:solidFill>
                        <a:srgbClr val="000000"/>
                      </a:solidFill>
                      <a:prstDash val="solid"/>
                      <a:round/>
                      <a:headEnd type="none" w="med" len="med"/>
                      <a:tailEnd type="none" w="med" len="med"/>
                    </a:lnT>
                    <a:lnB w="5079"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592688893"/>
                  </a:ext>
                </a:extLst>
              </a:tr>
              <a:tr h="524370">
                <a:tc>
                  <a:txBody>
                    <a:bodyPr/>
                    <a:lstStyle/>
                    <a:p>
                      <a:pPr algn="ctr" rtl="0" fontAlgn="t">
                        <a:spcBef>
                          <a:spcPts val="0"/>
                        </a:spcBef>
                        <a:spcAft>
                          <a:spcPts val="0"/>
                        </a:spcAft>
                      </a:pPr>
                      <a:r>
                        <a:rPr lang="en-US" sz="2000" b="1" i="0" u="none" strike="noStrike">
                          <a:solidFill>
                            <a:srgbClr val="757070"/>
                          </a:solidFill>
                          <a:effectLst/>
                          <a:latin typeface="+mn-lt"/>
                        </a:rPr>
                        <a:t>2005</a:t>
                      </a:r>
                      <a:endParaRPr lang="en-US" sz="2000" b="1">
                        <a:solidFill>
                          <a:srgbClr val="757070"/>
                        </a:solidFill>
                        <a:effectLst/>
                        <a:latin typeface="+mn-lt"/>
                      </a:endParaRPr>
                    </a:p>
                  </a:txBody>
                  <a:tcPr marL="26670" marR="26670" marT="38100" marB="38100">
                    <a:lnL w="5079" cap="flat" cmpd="sng" algn="ctr">
                      <a:solidFill>
                        <a:srgbClr val="000000"/>
                      </a:solidFill>
                      <a:prstDash val="solid"/>
                      <a:round/>
                      <a:headEnd type="none" w="med" len="med"/>
                      <a:tailEnd type="none" w="med" len="med"/>
                    </a:lnL>
                    <a:lnR w="5079" cap="flat" cmpd="sng" algn="ctr">
                      <a:solidFill>
                        <a:srgbClr val="000000"/>
                      </a:solidFill>
                      <a:prstDash val="solid"/>
                      <a:round/>
                      <a:headEnd type="none" w="med" len="med"/>
                      <a:tailEnd type="none" w="med" len="med"/>
                    </a:lnR>
                    <a:lnT w="5079" cap="flat" cmpd="sng" algn="ctr">
                      <a:solidFill>
                        <a:srgbClr val="000000"/>
                      </a:solidFill>
                      <a:prstDash val="solid"/>
                      <a:round/>
                      <a:headEnd type="none" w="med" len="med"/>
                      <a:tailEnd type="none" w="med" len="med"/>
                    </a:lnT>
                    <a:lnB w="5079"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2000" b="1" i="0" u="none" strike="noStrike" dirty="0">
                          <a:solidFill>
                            <a:srgbClr val="757070"/>
                          </a:solidFill>
                          <a:effectLst/>
                          <a:latin typeface="+mn-lt"/>
                        </a:rPr>
                        <a:t>78%</a:t>
                      </a:r>
                      <a:endParaRPr lang="en-US" sz="2000" b="1" dirty="0">
                        <a:solidFill>
                          <a:srgbClr val="757070"/>
                        </a:solidFill>
                        <a:effectLst/>
                        <a:latin typeface="+mn-lt"/>
                      </a:endParaRPr>
                    </a:p>
                  </a:txBody>
                  <a:tcPr marL="26670" marR="26670" marT="38100" marB="38100">
                    <a:lnL w="5079" cap="flat" cmpd="sng" algn="ctr">
                      <a:solidFill>
                        <a:srgbClr val="000000"/>
                      </a:solidFill>
                      <a:prstDash val="solid"/>
                      <a:round/>
                      <a:headEnd type="none" w="med" len="med"/>
                      <a:tailEnd type="none" w="med" len="med"/>
                    </a:lnL>
                    <a:lnR w="5079" cap="flat" cmpd="sng" algn="ctr">
                      <a:solidFill>
                        <a:srgbClr val="000000"/>
                      </a:solidFill>
                      <a:prstDash val="solid"/>
                      <a:round/>
                      <a:headEnd type="none" w="med" len="med"/>
                      <a:tailEnd type="none" w="med" len="med"/>
                    </a:lnR>
                    <a:lnT w="5079" cap="flat" cmpd="sng" algn="ctr">
                      <a:solidFill>
                        <a:srgbClr val="000000"/>
                      </a:solidFill>
                      <a:prstDash val="solid"/>
                      <a:round/>
                      <a:headEnd type="none" w="med" len="med"/>
                      <a:tailEnd type="none" w="med" len="med"/>
                    </a:lnT>
                    <a:lnB w="5079"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2000" b="1" i="0" u="none" strike="noStrike">
                          <a:solidFill>
                            <a:srgbClr val="757070"/>
                          </a:solidFill>
                          <a:effectLst/>
                          <a:latin typeface="+mn-lt"/>
                        </a:rPr>
                        <a:t>0.66</a:t>
                      </a:r>
                      <a:endParaRPr lang="en-US" sz="2000" b="1">
                        <a:solidFill>
                          <a:srgbClr val="757070"/>
                        </a:solidFill>
                        <a:effectLst/>
                        <a:latin typeface="+mn-lt"/>
                      </a:endParaRPr>
                    </a:p>
                  </a:txBody>
                  <a:tcPr marL="26670" marR="26670" marT="38100" marB="38100">
                    <a:lnL w="5079" cap="flat" cmpd="sng" algn="ctr">
                      <a:solidFill>
                        <a:srgbClr val="000000"/>
                      </a:solidFill>
                      <a:prstDash val="solid"/>
                      <a:round/>
                      <a:headEnd type="none" w="med" len="med"/>
                      <a:tailEnd type="none" w="med" len="med"/>
                    </a:lnL>
                    <a:lnR w="5079" cap="flat" cmpd="sng" algn="ctr">
                      <a:solidFill>
                        <a:srgbClr val="000000"/>
                      </a:solidFill>
                      <a:prstDash val="solid"/>
                      <a:round/>
                      <a:headEnd type="none" w="med" len="med"/>
                      <a:tailEnd type="none" w="med" len="med"/>
                    </a:lnR>
                    <a:lnT w="5079" cap="flat" cmpd="sng" algn="ctr">
                      <a:solidFill>
                        <a:srgbClr val="000000"/>
                      </a:solidFill>
                      <a:prstDash val="solid"/>
                      <a:round/>
                      <a:headEnd type="none" w="med" len="med"/>
                      <a:tailEnd type="none" w="med" len="med"/>
                    </a:lnT>
                    <a:lnB w="5079"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234567299"/>
                  </a:ext>
                </a:extLst>
              </a:tr>
              <a:tr h="524370">
                <a:tc>
                  <a:txBody>
                    <a:bodyPr/>
                    <a:lstStyle/>
                    <a:p>
                      <a:pPr algn="ctr" rtl="0" fontAlgn="t">
                        <a:spcBef>
                          <a:spcPts val="0"/>
                        </a:spcBef>
                        <a:spcAft>
                          <a:spcPts val="0"/>
                        </a:spcAft>
                      </a:pPr>
                      <a:r>
                        <a:rPr lang="en-US" sz="2000" b="1" i="0" u="none" strike="noStrike">
                          <a:solidFill>
                            <a:srgbClr val="757070"/>
                          </a:solidFill>
                          <a:effectLst/>
                          <a:latin typeface="+mn-lt"/>
                        </a:rPr>
                        <a:t>2010</a:t>
                      </a:r>
                      <a:endParaRPr lang="en-US" sz="2000" b="1">
                        <a:solidFill>
                          <a:srgbClr val="757070"/>
                        </a:solidFill>
                        <a:effectLst/>
                        <a:latin typeface="+mn-lt"/>
                      </a:endParaRPr>
                    </a:p>
                  </a:txBody>
                  <a:tcPr marL="26670" marR="26670" marT="38100" marB="38100">
                    <a:lnL w="5079" cap="flat" cmpd="sng" algn="ctr">
                      <a:solidFill>
                        <a:srgbClr val="000000"/>
                      </a:solidFill>
                      <a:prstDash val="solid"/>
                      <a:round/>
                      <a:headEnd type="none" w="med" len="med"/>
                      <a:tailEnd type="none" w="med" len="med"/>
                    </a:lnL>
                    <a:lnR w="5079" cap="flat" cmpd="sng" algn="ctr">
                      <a:solidFill>
                        <a:srgbClr val="000000"/>
                      </a:solidFill>
                      <a:prstDash val="solid"/>
                      <a:round/>
                      <a:headEnd type="none" w="med" len="med"/>
                      <a:tailEnd type="none" w="med" len="med"/>
                    </a:lnR>
                    <a:lnT w="5079" cap="flat" cmpd="sng" algn="ctr">
                      <a:solidFill>
                        <a:srgbClr val="000000"/>
                      </a:solidFill>
                      <a:prstDash val="solid"/>
                      <a:round/>
                      <a:headEnd type="none" w="med" len="med"/>
                      <a:tailEnd type="none" w="med" len="med"/>
                    </a:lnT>
                    <a:lnB w="5079"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2000" b="1" i="0" u="none" strike="noStrike">
                          <a:solidFill>
                            <a:srgbClr val="757070"/>
                          </a:solidFill>
                          <a:effectLst/>
                          <a:latin typeface="+mn-lt"/>
                        </a:rPr>
                        <a:t>75%</a:t>
                      </a:r>
                      <a:endParaRPr lang="en-US" sz="2000" b="1">
                        <a:solidFill>
                          <a:srgbClr val="757070"/>
                        </a:solidFill>
                        <a:effectLst/>
                        <a:latin typeface="+mn-lt"/>
                      </a:endParaRPr>
                    </a:p>
                  </a:txBody>
                  <a:tcPr marL="26670" marR="26670" marT="38100" marB="38100">
                    <a:lnL w="5079" cap="flat" cmpd="sng" algn="ctr">
                      <a:solidFill>
                        <a:srgbClr val="000000"/>
                      </a:solidFill>
                      <a:prstDash val="solid"/>
                      <a:round/>
                      <a:headEnd type="none" w="med" len="med"/>
                      <a:tailEnd type="none" w="med" len="med"/>
                    </a:lnL>
                    <a:lnR w="5079" cap="flat" cmpd="sng" algn="ctr">
                      <a:solidFill>
                        <a:srgbClr val="000000"/>
                      </a:solidFill>
                      <a:prstDash val="solid"/>
                      <a:round/>
                      <a:headEnd type="none" w="med" len="med"/>
                      <a:tailEnd type="none" w="med" len="med"/>
                    </a:lnR>
                    <a:lnT w="5079" cap="flat" cmpd="sng" algn="ctr">
                      <a:solidFill>
                        <a:srgbClr val="000000"/>
                      </a:solidFill>
                      <a:prstDash val="solid"/>
                      <a:round/>
                      <a:headEnd type="none" w="med" len="med"/>
                      <a:tailEnd type="none" w="med" len="med"/>
                    </a:lnT>
                    <a:lnB w="5079"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2000" b="1" i="0" u="none" strike="noStrike">
                          <a:solidFill>
                            <a:srgbClr val="757070"/>
                          </a:solidFill>
                          <a:effectLst/>
                          <a:latin typeface="+mn-lt"/>
                        </a:rPr>
                        <a:t>0.67</a:t>
                      </a:r>
                      <a:endParaRPr lang="en-US" sz="2000" b="1">
                        <a:solidFill>
                          <a:srgbClr val="757070"/>
                        </a:solidFill>
                        <a:effectLst/>
                        <a:latin typeface="+mn-lt"/>
                      </a:endParaRPr>
                    </a:p>
                  </a:txBody>
                  <a:tcPr marL="26670" marR="26670" marT="38100" marB="38100">
                    <a:lnL w="5079" cap="flat" cmpd="sng" algn="ctr">
                      <a:solidFill>
                        <a:srgbClr val="000000"/>
                      </a:solidFill>
                      <a:prstDash val="solid"/>
                      <a:round/>
                      <a:headEnd type="none" w="med" len="med"/>
                      <a:tailEnd type="none" w="med" len="med"/>
                    </a:lnL>
                    <a:lnR w="5079" cap="flat" cmpd="sng" algn="ctr">
                      <a:solidFill>
                        <a:srgbClr val="000000"/>
                      </a:solidFill>
                      <a:prstDash val="solid"/>
                      <a:round/>
                      <a:headEnd type="none" w="med" len="med"/>
                      <a:tailEnd type="none" w="med" len="med"/>
                    </a:lnR>
                    <a:lnT w="5079" cap="flat" cmpd="sng" algn="ctr">
                      <a:solidFill>
                        <a:srgbClr val="000000"/>
                      </a:solidFill>
                      <a:prstDash val="solid"/>
                      <a:round/>
                      <a:headEnd type="none" w="med" len="med"/>
                      <a:tailEnd type="none" w="med" len="med"/>
                    </a:lnT>
                    <a:lnB w="5079"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215817670"/>
                  </a:ext>
                </a:extLst>
              </a:tr>
              <a:tr h="524370">
                <a:tc>
                  <a:txBody>
                    <a:bodyPr/>
                    <a:lstStyle/>
                    <a:p>
                      <a:pPr algn="ctr" rtl="0" fontAlgn="t">
                        <a:spcBef>
                          <a:spcPts val="0"/>
                        </a:spcBef>
                        <a:spcAft>
                          <a:spcPts val="0"/>
                        </a:spcAft>
                      </a:pPr>
                      <a:r>
                        <a:rPr lang="en-US" sz="2000" b="1" i="0" u="none" strike="noStrike">
                          <a:solidFill>
                            <a:srgbClr val="757070"/>
                          </a:solidFill>
                          <a:effectLst/>
                          <a:latin typeface="+mn-lt"/>
                        </a:rPr>
                        <a:t>2014</a:t>
                      </a:r>
                      <a:endParaRPr lang="en-US" sz="2000" b="1">
                        <a:solidFill>
                          <a:srgbClr val="757070"/>
                        </a:solidFill>
                        <a:effectLst/>
                        <a:latin typeface="+mn-lt"/>
                      </a:endParaRPr>
                    </a:p>
                  </a:txBody>
                  <a:tcPr marL="26670" marR="26670" marT="38100" marB="38100">
                    <a:lnL w="5079" cap="flat" cmpd="sng" algn="ctr">
                      <a:solidFill>
                        <a:srgbClr val="000000"/>
                      </a:solidFill>
                      <a:prstDash val="solid"/>
                      <a:round/>
                      <a:headEnd type="none" w="med" len="med"/>
                      <a:tailEnd type="none" w="med" len="med"/>
                    </a:lnL>
                    <a:lnR w="5079" cap="flat" cmpd="sng" algn="ctr">
                      <a:solidFill>
                        <a:srgbClr val="000000"/>
                      </a:solidFill>
                      <a:prstDash val="solid"/>
                      <a:round/>
                      <a:headEnd type="none" w="med" len="med"/>
                      <a:tailEnd type="none" w="med" len="med"/>
                    </a:lnR>
                    <a:lnT w="5079" cap="flat" cmpd="sng" algn="ctr">
                      <a:solidFill>
                        <a:srgbClr val="000000"/>
                      </a:solidFill>
                      <a:prstDash val="solid"/>
                      <a:round/>
                      <a:headEnd type="none" w="med" len="med"/>
                      <a:tailEnd type="none" w="med" len="med"/>
                    </a:lnT>
                    <a:lnB w="5079"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2000" b="1" i="0" u="none" strike="noStrike">
                          <a:solidFill>
                            <a:srgbClr val="757070"/>
                          </a:solidFill>
                          <a:effectLst/>
                          <a:latin typeface="+mn-lt"/>
                        </a:rPr>
                        <a:t>75%</a:t>
                      </a:r>
                      <a:endParaRPr lang="en-US" sz="2000" b="1">
                        <a:solidFill>
                          <a:srgbClr val="757070"/>
                        </a:solidFill>
                        <a:effectLst/>
                        <a:latin typeface="+mn-lt"/>
                      </a:endParaRPr>
                    </a:p>
                  </a:txBody>
                  <a:tcPr marL="26670" marR="26670" marT="38100" marB="38100">
                    <a:lnL w="5079" cap="flat" cmpd="sng" algn="ctr">
                      <a:solidFill>
                        <a:srgbClr val="000000"/>
                      </a:solidFill>
                      <a:prstDash val="solid"/>
                      <a:round/>
                      <a:headEnd type="none" w="med" len="med"/>
                      <a:tailEnd type="none" w="med" len="med"/>
                    </a:lnL>
                    <a:lnR w="5079" cap="flat" cmpd="sng" algn="ctr">
                      <a:solidFill>
                        <a:srgbClr val="000000"/>
                      </a:solidFill>
                      <a:prstDash val="solid"/>
                      <a:round/>
                      <a:headEnd type="none" w="med" len="med"/>
                      <a:tailEnd type="none" w="med" len="med"/>
                    </a:lnR>
                    <a:lnT w="5079" cap="flat" cmpd="sng" algn="ctr">
                      <a:solidFill>
                        <a:srgbClr val="000000"/>
                      </a:solidFill>
                      <a:prstDash val="solid"/>
                      <a:round/>
                      <a:headEnd type="none" w="med" len="med"/>
                      <a:tailEnd type="none" w="med" len="med"/>
                    </a:lnT>
                    <a:lnB w="5079" cap="flat" cmpd="sng" algn="ctr">
                      <a:solidFill>
                        <a:srgbClr val="000000"/>
                      </a:solidFill>
                      <a:prstDash val="solid"/>
                      <a:round/>
                      <a:headEnd type="none" w="med" len="med"/>
                      <a:tailEnd type="none" w="med" len="med"/>
                    </a:lnB>
                  </a:tcPr>
                </a:tc>
                <a:tc>
                  <a:txBody>
                    <a:bodyPr/>
                    <a:lstStyle/>
                    <a:p>
                      <a:pPr algn="ctr" rtl="0" fontAlgn="t">
                        <a:spcBef>
                          <a:spcPts val="0"/>
                        </a:spcBef>
                        <a:spcAft>
                          <a:spcPts val="0"/>
                        </a:spcAft>
                      </a:pPr>
                      <a:r>
                        <a:rPr lang="en-US" sz="2000" b="1" i="0" u="none" strike="noStrike" dirty="0">
                          <a:solidFill>
                            <a:srgbClr val="757070"/>
                          </a:solidFill>
                          <a:effectLst/>
                          <a:latin typeface="+mn-lt"/>
                        </a:rPr>
                        <a:t>0.67</a:t>
                      </a:r>
                      <a:endParaRPr lang="en-US" sz="2000" b="1" dirty="0">
                        <a:solidFill>
                          <a:srgbClr val="757070"/>
                        </a:solidFill>
                        <a:effectLst/>
                        <a:latin typeface="+mn-lt"/>
                      </a:endParaRPr>
                    </a:p>
                  </a:txBody>
                  <a:tcPr marL="26670" marR="26670" marT="38100" marB="38100">
                    <a:lnL w="5079" cap="flat" cmpd="sng" algn="ctr">
                      <a:solidFill>
                        <a:srgbClr val="000000"/>
                      </a:solidFill>
                      <a:prstDash val="solid"/>
                      <a:round/>
                      <a:headEnd type="none" w="med" len="med"/>
                      <a:tailEnd type="none" w="med" len="med"/>
                    </a:lnL>
                    <a:lnR w="5079" cap="flat" cmpd="sng" algn="ctr">
                      <a:solidFill>
                        <a:srgbClr val="000000"/>
                      </a:solidFill>
                      <a:prstDash val="solid"/>
                      <a:round/>
                      <a:headEnd type="none" w="med" len="med"/>
                      <a:tailEnd type="none" w="med" len="med"/>
                    </a:lnR>
                    <a:lnT w="5079" cap="flat" cmpd="sng" algn="ctr">
                      <a:solidFill>
                        <a:srgbClr val="000000"/>
                      </a:solidFill>
                      <a:prstDash val="solid"/>
                      <a:round/>
                      <a:headEnd type="none" w="med" len="med"/>
                      <a:tailEnd type="none" w="med" len="med"/>
                    </a:lnT>
                    <a:lnB w="5079"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921220374"/>
                  </a:ext>
                </a:extLst>
              </a:tr>
            </a:tbl>
          </a:graphicData>
        </a:graphic>
      </p:graphicFrame>
      <p:graphicFrame>
        <p:nvGraphicFramePr>
          <p:cNvPr id="6" name="Chart 5">
            <a:extLst/>
          </p:cNvPr>
          <p:cNvGraphicFramePr>
            <a:graphicFrameLocks/>
          </p:cNvGraphicFramePr>
          <p:nvPr>
            <p:extLst>
              <p:ext uri="{D42A27DB-BD31-4B8C-83A1-F6EECF244321}">
                <p14:modId xmlns:p14="http://schemas.microsoft.com/office/powerpoint/2010/main" val="311688949"/>
              </p:ext>
            </p:extLst>
          </p:nvPr>
        </p:nvGraphicFramePr>
        <p:xfrm>
          <a:off x="383060" y="1804087"/>
          <a:ext cx="6919784" cy="430015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42526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1883883" y="491034"/>
            <a:ext cx="9877262"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Results: Comparing Sentinel &amp; Landsat</a:t>
            </a:r>
          </a:p>
        </p:txBody>
      </p:sp>
      <p:pic>
        <p:nvPicPr>
          <p:cNvPr id="3" name="Content Placeholder 8"/>
          <p:cNvPicPr>
            <a:picLocks noChangeAspect="1"/>
          </p:cNvPicPr>
          <p:nvPr/>
        </p:nvPicPr>
        <p:blipFill rotWithShape="1">
          <a:blip r:embed="rId3" cstate="print">
            <a:extLst>
              <a:ext uri="{28A0092B-C50C-407E-A947-70E740481C1C}">
                <a14:useLocalDpi xmlns:a14="http://schemas.microsoft.com/office/drawing/2010/main" val="0"/>
              </a:ext>
            </a:extLst>
          </a:blip>
          <a:srcRect l="6971" r="3492"/>
          <a:stretch/>
        </p:blipFill>
        <p:spPr>
          <a:xfrm>
            <a:off x="0" y="1272050"/>
            <a:ext cx="3725838" cy="2867102"/>
          </a:xfrm>
          <a:prstGeom prst="rect">
            <a:avLst/>
          </a:prstGeom>
        </p:spPr>
      </p:pic>
      <p:pic>
        <p:nvPicPr>
          <p:cNvPr id="4" name="Picture 2" descr="https://lh3.googleusercontent.com/gtwXn3-y5dLC7muGxy79j7SCsuHZBk-a5kYoRhw6jbYtCSTkxDDnur6zto6LnKvorjGFwTiuY8hJaNTFqbykY_vFEFvOzkUvm2ud9H-1jfv9T7ovjyy_Hbqwq0V-nIlvYdlF8df7tPg"/>
          <p:cNvPicPr>
            <a:picLocks noChangeAspect="1" noChangeArrowheads="1"/>
          </p:cNvPicPr>
          <p:nvPr/>
        </p:nvPicPr>
        <p:blipFill>
          <a:blip r:embed="rId4" cstate="print">
            <a:clrChange>
              <a:clrFrom>
                <a:srgbClr val="FEFFFF"/>
              </a:clrFrom>
              <a:clrTo>
                <a:srgbClr val="FEFFFF">
                  <a:alpha val="0"/>
                </a:srgbClr>
              </a:clrTo>
            </a:clrChange>
            <a:extLst>
              <a:ext uri="{28A0092B-C50C-407E-A947-70E740481C1C}">
                <a14:useLocalDpi xmlns:a14="http://schemas.microsoft.com/office/drawing/2010/main" val="0"/>
              </a:ext>
            </a:extLst>
          </a:blip>
          <a:srcRect/>
          <a:stretch>
            <a:fillRect/>
          </a:stretch>
        </p:blipFill>
        <p:spPr bwMode="auto">
          <a:xfrm>
            <a:off x="3920887" y="1380718"/>
            <a:ext cx="3758306" cy="283204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Chart 5">
            <a:extLst/>
          </p:cNvPr>
          <p:cNvGraphicFramePr>
            <a:graphicFrameLocks/>
          </p:cNvGraphicFramePr>
          <p:nvPr>
            <p:extLst>
              <p:ext uri="{D42A27DB-BD31-4B8C-83A1-F6EECF244321}">
                <p14:modId xmlns:p14="http://schemas.microsoft.com/office/powerpoint/2010/main" val="3997803440"/>
              </p:ext>
            </p:extLst>
          </p:nvPr>
        </p:nvGraphicFramePr>
        <p:xfrm>
          <a:off x="6248379" y="3600546"/>
          <a:ext cx="5763719" cy="3170956"/>
        </p:xfrm>
        <a:graphic>
          <a:graphicData uri="http://schemas.openxmlformats.org/drawingml/2006/chart">
            <c:chart xmlns:c="http://schemas.openxmlformats.org/drawingml/2006/chart" xmlns:r="http://schemas.openxmlformats.org/officeDocument/2006/relationships" r:id="rId5"/>
          </a:graphicData>
        </a:graphic>
      </p:graphicFrame>
      <p:cxnSp>
        <p:nvCxnSpPr>
          <p:cNvPr id="7" name="Straight Arrow Connector 6"/>
          <p:cNvCxnSpPr>
            <a:cxnSpLocks/>
          </p:cNvCxnSpPr>
          <p:nvPr/>
        </p:nvCxnSpPr>
        <p:spPr>
          <a:xfrm flipV="1">
            <a:off x="6677923" y="2873255"/>
            <a:ext cx="1259896" cy="11328"/>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36402" y="1448975"/>
            <a:ext cx="3875697" cy="2871216"/>
          </a:xfrm>
          <a:prstGeom prst="rect">
            <a:avLst/>
          </a:prstGeom>
        </p:spPr>
      </p:pic>
      <p:cxnSp>
        <p:nvCxnSpPr>
          <p:cNvPr id="9" name="Straight Arrow Connector 8"/>
          <p:cNvCxnSpPr>
            <a:cxnSpLocks/>
          </p:cNvCxnSpPr>
          <p:nvPr/>
        </p:nvCxnSpPr>
        <p:spPr>
          <a:xfrm flipV="1">
            <a:off x="2589910" y="2884583"/>
            <a:ext cx="1259896" cy="11328"/>
          </a:xfrm>
          <a:prstGeom prst="straightConnector1">
            <a:avLst/>
          </a:prstGeom>
          <a:ln w="76200">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977563" y="4681235"/>
            <a:ext cx="2207962" cy="830997"/>
          </a:xfrm>
          <a:prstGeom prst="rect">
            <a:avLst/>
          </a:prstGeom>
          <a:noFill/>
        </p:spPr>
        <p:txBody>
          <a:bodyPr wrap="square" rtlCol="0">
            <a:spAutoFit/>
          </a:bodyPr>
          <a:lstStyle/>
          <a:p>
            <a:r>
              <a:rPr lang="en-US" sz="1600" dirty="0">
                <a:solidFill>
                  <a:srgbClr val="757070"/>
                </a:solidFill>
              </a:rPr>
              <a:t>Dense Mangrove</a:t>
            </a:r>
          </a:p>
          <a:p>
            <a:r>
              <a:rPr lang="en-US" sz="1600" dirty="0">
                <a:solidFill>
                  <a:srgbClr val="757070"/>
                </a:solidFill>
              </a:rPr>
              <a:t>Open Mangrove</a:t>
            </a:r>
          </a:p>
          <a:p>
            <a:r>
              <a:rPr lang="en-US" sz="1600" dirty="0">
                <a:solidFill>
                  <a:srgbClr val="757070"/>
                </a:solidFill>
              </a:rPr>
              <a:t>Agriculture</a:t>
            </a:r>
          </a:p>
        </p:txBody>
      </p:sp>
      <p:sp>
        <p:nvSpPr>
          <p:cNvPr id="11" name="TextBox 10"/>
          <p:cNvSpPr txBox="1"/>
          <p:nvPr/>
        </p:nvSpPr>
        <p:spPr>
          <a:xfrm>
            <a:off x="969153" y="5433053"/>
            <a:ext cx="1330204" cy="861774"/>
          </a:xfrm>
          <a:prstGeom prst="rect">
            <a:avLst/>
          </a:prstGeom>
          <a:noFill/>
        </p:spPr>
        <p:txBody>
          <a:bodyPr wrap="square" rtlCol="0">
            <a:spAutoFit/>
          </a:bodyPr>
          <a:lstStyle/>
          <a:p>
            <a:r>
              <a:rPr lang="en-US" sz="1600" dirty="0">
                <a:solidFill>
                  <a:srgbClr val="757070"/>
                </a:solidFill>
              </a:rPr>
              <a:t>Mudflat</a:t>
            </a:r>
          </a:p>
          <a:p>
            <a:r>
              <a:rPr lang="en-US" sz="1600" dirty="0">
                <a:solidFill>
                  <a:srgbClr val="757070"/>
                </a:solidFill>
              </a:rPr>
              <a:t>Water</a:t>
            </a:r>
          </a:p>
          <a:p>
            <a:r>
              <a:rPr lang="en-US" sz="1600" dirty="0">
                <a:solidFill>
                  <a:srgbClr val="757070"/>
                </a:solidFill>
              </a:rPr>
              <a:t>Sand</a:t>
            </a:r>
          </a:p>
        </p:txBody>
      </p:sp>
      <p:pic>
        <p:nvPicPr>
          <p:cNvPr id="12" name="Picture 11"/>
          <p:cNvPicPr>
            <a:picLocks noChangeAspect="1"/>
          </p:cNvPicPr>
          <p:nvPr/>
        </p:nvPicPr>
        <p:blipFill rotWithShape="1">
          <a:blip r:embed="rId7"/>
          <a:srcRect l="-50470" t="1711" r="55525" b="56010"/>
          <a:stretch/>
        </p:blipFill>
        <p:spPr>
          <a:xfrm>
            <a:off x="368288" y="4754239"/>
            <a:ext cx="655839" cy="739265"/>
          </a:xfrm>
          <a:prstGeom prst="rect">
            <a:avLst/>
          </a:prstGeom>
        </p:spPr>
      </p:pic>
      <p:pic>
        <p:nvPicPr>
          <p:cNvPr id="13" name="Picture 12"/>
          <p:cNvPicPr>
            <a:picLocks noChangeAspect="1"/>
          </p:cNvPicPr>
          <p:nvPr/>
        </p:nvPicPr>
        <p:blipFill rotWithShape="1">
          <a:blip r:embed="rId8"/>
          <a:srcRect l="-48934" t="360" r="48934" b="-360"/>
          <a:stretch/>
        </p:blipFill>
        <p:spPr>
          <a:xfrm>
            <a:off x="426092" y="5493504"/>
            <a:ext cx="598035" cy="776313"/>
          </a:xfrm>
          <a:prstGeom prst="rect">
            <a:avLst/>
          </a:prstGeom>
        </p:spPr>
      </p:pic>
      <p:sp>
        <p:nvSpPr>
          <p:cNvPr id="14" name="TextBox 13"/>
          <p:cNvSpPr txBox="1"/>
          <p:nvPr/>
        </p:nvSpPr>
        <p:spPr>
          <a:xfrm>
            <a:off x="9864957" y="3797495"/>
            <a:ext cx="2147141" cy="338554"/>
          </a:xfrm>
          <a:prstGeom prst="rect">
            <a:avLst/>
          </a:prstGeom>
          <a:noFill/>
        </p:spPr>
        <p:txBody>
          <a:bodyPr wrap="square" rtlCol="0">
            <a:spAutoFit/>
          </a:bodyPr>
          <a:lstStyle/>
          <a:p>
            <a:r>
              <a:rPr lang="en-US" sz="1600" dirty="0">
                <a:solidFill>
                  <a:srgbClr val="757070"/>
                </a:solidFill>
              </a:rPr>
              <a:t>Landsat 8 + Sen 1A</a:t>
            </a:r>
          </a:p>
        </p:txBody>
      </p:sp>
      <p:sp>
        <p:nvSpPr>
          <p:cNvPr id="15" name="TextBox 14"/>
          <p:cNvSpPr txBox="1"/>
          <p:nvPr/>
        </p:nvSpPr>
        <p:spPr>
          <a:xfrm>
            <a:off x="5045249" y="3853467"/>
            <a:ext cx="2147141" cy="584775"/>
          </a:xfrm>
          <a:prstGeom prst="rect">
            <a:avLst/>
          </a:prstGeom>
          <a:noFill/>
        </p:spPr>
        <p:txBody>
          <a:bodyPr wrap="square" rtlCol="0">
            <a:spAutoFit/>
          </a:bodyPr>
          <a:lstStyle/>
          <a:p>
            <a:r>
              <a:rPr lang="en-US" sz="1600" dirty="0">
                <a:solidFill>
                  <a:srgbClr val="757070"/>
                </a:solidFill>
              </a:rPr>
              <a:t> Sen 1A</a:t>
            </a:r>
          </a:p>
          <a:p>
            <a:r>
              <a:rPr lang="en-US" sz="1600" dirty="0">
                <a:solidFill>
                  <a:srgbClr val="757070"/>
                </a:solidFill>
              </a:rPr>
              <a:t>(Apr 2016)</a:t>
            </a:r>
          </a:p>
        </p:txBody>
      </p:sp>
      <p:sp>
        <p:nvSpPr>
          <p:cNvPr id="16" name="TextBox 15"/>
          <p:cNvSpPr txBox="1"/>
          <p:nvPr/>
        </p:nvSpPr>
        <p:spPr>
          <a:xfrm>
            <a:off x="1261113" y="3760511"/>
            <a:ext cx="2271108" cy="338554"/>
          </a:xfrm>
          <a:prstGeom prst="rect">
            <a:avLst/>
          </a:prstGeom>
          <a:noFill/>
        </p:spPr>
        <p:txBody>
          <a:bodyPr wrap="square" rtlCol="0">
            <a:spAutoFit/>
          </a:bodyPr>
          <a:lstStyle/>
          <a:p>
            <a:r>
              <a:rPr lang="en-US" sz="1600" dirty="0">
                <a:solidFill>
                  <a:srgbClr val="757070"/>
                </a:solidFill>
              </a:rPr>
              <a:t>Landsat 8 (Apr 2014)</a:t>
            </a:r>
          </a:p>
        </p:txBody>
      </p:sp>
    </p:spTree>
    <p:extLst>
      <p:ext uri="{BB962C8B-B14F-4D97-AF65-F5344CB8AC3E}">
        <p14:creationId xmlns:p14="http://schemas.microsoft.com/office/powerpoint/2010/main" val="7952836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1619535" y="491034"/>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Conclusion</a:t>
            </a:r>
          </a:p>
        </p:txBody>
      </p:sp>
      <p:sp>
        <p:nvSpPr>
          <p:cNvPr id="2" name="Rectangle 1"/>
          <p:cNvSpPr/>
          <p:nvPr/>
        </p:nvSpPr>
        <p:spPr>
          <a:xfrm>
            <a:off x="64641" y="1548694"/>
            <a:ext cx="6363731" cy="5006499"/>
          </a:xfrm>
          <a:prstGeom prst="rect">
            <a:avLst/>
          </a:prstGeom>
        </p:spPr>
        <p:txBody>
          <a:bodyPr wrap="square">
            <a:spAutoFit/>
          </a:bodyPr>
          <a:lstStyle/>
          <a:p>
            <a:pPr marL="342900" indent="-342900">
              <a:lnSpc>
                <a:spcPct val="90000"/>
              </a:lnSpc>
              <a:spcBef>
                <a:spcPts val="200"/>
              </a:spcBef>
              <a:buClr>
                <a:srgbClr val="218754"/>
              </a:buClr>
              <a:buFont typeface="Webdings" panose="05030102010509060703" pitchFamily="18" charset="2"/>
              <a:buChar char="4"/>
            </a:pPr>
            <a:r>
              <a:rPr lang="en-US" sz="2000" dirty="0">
                <a:solidFill>
                  <a:schemeClr val="tx1">
                    <a:lumMod val="50000"/>
                    <a:lumOff val="50000"/>
                  </a:schemeClr>
                </a:solidFill>
                <a:latin typeface="Century Gothic" panose="020B0502020202020204" pitchFamily="34" charset="0"/>
              </a:rPr>
              <a:t>Multi-sensor remote sensing tools can be effectively utilized to capture </a:t>
            </a:r>
            <a:r>
              <a:rPr lang="en-US" sz="2000" b="1" dirty="0">
                <a:solidFill>
                  <a:schemeClr val="tx1">
                    <a:lumMod val="50000"/>
                    <a:lumOff val="50000"/>
                  </a:schemeClr>
                </a:solidFill>
                <a:latin typeface="Century Gothic" panose="020B0502020202020204" pitchFamily="34" charset="0"/>
              </a:rPr>
              <a:t>seasonal</a:t>
            </a:r>
            <a:r>
              <a:rPr lang="en-US" sz="2000" dirty="0">
                <a:solidFill>
                  <a:schemeClr val="tx1">
                    <a:lumMod val="50000"/>
                    <a:lumOff val="50000"/>
                  </a:schemeClr>
                </a:solidFill>
                <a:latin typeface="Century Gothic" panose="020B0502020202020204" pitchFamily="34" charset="0"/>
              </a:rPr>
              <a:t> and </a:t>
            </a:r>
            <a:r>
              <a:rPr lang="en-US" sz="2000" b="1" dirty="0">
                <a:solidFill>
                  <a:schemeClr val="tx1">
                    <a:lumMod val="50000"/>
                    <a:lumOff val="50000"/>
                  </a:schemeClr>
                </a:solidFill>
                <a:latin typeface="Century Gothic" panose="020B0502020202020204" pitchFamily="34" charset="0"/>
              </a:rPr>
              <a:t>inter-annual</a:t>
            </a:r>
            <a:r>
              <a:rPr lang="en-US" sz="2000" dirty="0">
                <a:solidFill>
                  <a:schemeClr val="tx1">
                    <a:lumMod val="50000"/>
                    <a:lumOff val="50000"/>
                  </a:schemeClr>
                </a:solidFill>
                <a:latin typeface="Century Gothic" panose="020B0502020202020204" pitchFamily="34" charset="0"/>
              </a:rPr>
              <a:t> variability of mangrove biophysical parameters.</a:t>
            </a:r>
          </a:p>
          <a:p>
            <a:pPr>
              <a:lnSpc>
                <a:spcPct val="90000"/>
              </a:lnSpc>
              <a:spcBef>
                <a:spcPts val="200"/>
              </a:spcBef>
              <a:buClr>
                <a:srgbClr val="218754"/>
              </a:buClr>
            </a:pPr>
            <a:endParaRPr lang="en-US" sz="2000" dirty="0">
              <a:solidFill>
                <a:schemeClr val="tx1">
                  <a:lumMod val="50000"/>
                  <a:lumOff val="50000"/>
                </a:schemeClr>
              </a:solidFill>
              <a:latin typeface="Century Gothic" panose="020B0502020202020204" pitchFamily="34" charset="0"/>
            </a:endParaRPr>
          </a:p>
          <a:p>
            <a:pPr marL="342900" indent="-342900">
              <a:lnSpc>
                <a:spcPct val="90000"/>
              </a:lnSpc>
              <a:spcBef>
                <a:spcPts val="200"/>
              </a:spcBef>
              <a:buClr>
                <a:srgbClr val="218754"/>
              </a:buClr>
              <a:buFont typeface="Webdings" panose="05030102010509060703" pitchFamily="18" charset="2"/>
              <a:buChar char="4"/>
            </a:pPr>
            <a:r>
              <a:rPr lang="en-US" sz="2000" dirty="0">
                <a:solidFill>
                  <a:schemeClr val="tx1">
                    <a:lumMod val="50000"/>
                    <a:lumOff val="50000"/>
                  </a:schemeClr>
                </a:solidFill>
                <a:latin typeface="Century Gothic" panose="020B0502020202020204" pitchFamily="34" charset="0"/>
              </a:rPr>
              <a:t>All biophysical parameters followed a </a:t>
            </a:r>
            <a:r>
              <a:rPr lang="en-US" sz="2000" b="1" dirty="0">
                <a:solidFill>
                  <a:schemeClr val="tx1">
                    <a:lumMod val="50000"/>
                    <a:lumOff val="50000"/>
                  </a:schemeClr>
                </a:solidFill>
                <a:latin typeface="Century Gothic" panose="020B0502020202020204" pitchFamily="34" charset="0"/>
              </a:rPr>
              <a:t>similar</a:t>
            </a:r>
            <a:r>
              <a:rPr lang="en-US" sz="2000" dirty="0">
                <a:solidFill>
                  <a:schemeClr val="tx1">
                    <a:lumMod val="50000"/>
                    <a:lumOff val="50000"/>
                  </a:schemeClr>
                </a:solidFill>
                <a:latin typeface="Century Gothic" panose="020B0502020202020204" pitchFamily="34" charset="0"/>
              </a:rPr>
              <a:t> </a:t>
            </a:r>
            <a:r>
              <a:rPr lang="en-US" sz="2000" b="1" dirty="0">
                <a:solidFill>
                  <a:schemeClr val="tx1">
                    <a:lumMod val="50000"/>
                    <a:lumOff val="50000"/>
                  </a:schemeClr>
                </a:solidFill>
                <a:latin typeface="Century Gothic" panose="020B0502020202020204" pitchFamily="34" charset="0"/>
              </a:rPr>
              <a:t>seasonal</a:t>
            </a:r>
            <a:r>
              <a:rPr lang="en-US" sz="2000" dirty="0">
                <a:solidFill>
                  <a:schemeClr val="tx1">
                    <a:lumMod val="50000"/>
                    <a:lumOff val="50000"/>
                  </a:schemeClr>
                </a:solidFill>
                <a:latin typeface="Century Gothic" panose="020B0502020202020204" pitchFamily="34" charset="0"/>
              </a:rPr>
              <a:t> pattern.</a:t>
            </a:r>
          </a:p>
          <a:p>
            <a:pPr marL="342900" indent="-342900">
              <a:lnSpc>
                <a:spcPct val="90000"/>
              </a:lnSpc>
              <a:spcBef>
                <a:spcPts val="200"/>
              </a:spcBef>
              <a:buClr>
                <a:srgbClr val="218754"/>
              </a:buClr>
              <a:buFont typeface="Webdings" panose="05030102010509060703" pitchFamily="18" charset="2"/>
              <a:buChar char="4"/>
            </a:pPr>
            <a:endParaRPr lang="en-US" sz="2000" dirty="0">
              <a:solidFill>
                <a:schemeClr val="tx1">
                  <a:lumMod val="50000"/>
                  <a:lumOff val="50000"/>
                </a:schemeClr>
              </a:solidFill>
              <a:latin typeface="Century Gothic" panose="020B0502020202020204" pitchFamily="34" charset="0"/>
            </a:endParaRPr>
          </a:p>
          <a:p>
            <a:pPr marL="342900" indent="-342900">
              <a:lnSpc>
                <a:spcPct val="90000"/>
              </a:lnSpc>
              <a:spcBef>
                <a:spcPts val="200"/>
              </a:spcBef>
              <a:buClr>
                <a:srgbClr val="218754"/>
              </a:buClr>
              <a:buFont typeface="Webdings" panose="05030102010509060703" pitchFamily="18" charset="2"/>
              <a:buChar char="4"/>
            </a:pPr>
            <a:r>
              <a:rPr lang="en-US" sz="2000" dirty="0">
                <a:solidFill>
                  <a:schemeClr val="tx1">
                    <a:lumMod val="50000"/>
                    <a:lumOff val="50000"/>
                  </a:schemeClr>
                </a:solidFill>
                <a:latin typeface="Century Gothic" panose="020B0502020202020204" pitchFamily="34" charset="0"/>
              </a:rPr>
              <a:t>Integration of </a:t>
            </a:r>
            <a:r>
              <a:rPr lang="en-US" sz="2000" b="1" dirty="0">
                <a:solidFill>
                  <a:schemeClr val="tx1">
                    <a:lumMod val="50000"/>
                    <a:lumOff val="50000"/>
                  </a:schemeClr>
                </a:solidFill>
                <a:latin typeface="Century Gothic" panose="020B0502020202020204" pitchFamily="34" charset="0"/>
              </a:rPr>
              <a:t>radar data </a:t>
            </a:r>
            <a:r>
              <a:rPr lang="en-US" sz="2000" dirty="0">
                <a:solidFill>
                  <a:schemeClr val="tx1">
                    <a:lumMod val="50000"/>
                    <a:lumOff val="50000"/>
                  </a:schemeClr>
                </a:solidFill>
                <a:latin typeface="Century Gothic" panose="020B0502020202020204" pitchFamily="34" charset="0"/>
              </a:rPr>
              <a:t>with </a:t>
            </a:r>
            <a:r>
              <a:rPr lang="en-US" sz="2000" b="1" dirty="0">
                <a:solidFill>
                  <a:schemeClr val="tx1">
                    <a:lumMod val="50000"/>
                    <a:lumOff val="50000"/>
                  </a:schemeClr>
                </a:solidFill>
                <a:latin typeface="Century Gothic" panose="020B0502020202020204" pitchFamily="34" charset="0"/>
              </a:rPr>
              <a:t>optical sensor </a:t>
            </a:r>
            <a:r>
              <a:rPr lang="en-US" sz="2000" dirty="0">
                <a:solidFill>
                  <a:schemeClr val="tx1">
                    <a:lumMod val="50000"/>
                    <a:lumOff val="50000"/>
                  </a:schemeClr>
                </a:solidFill>
                <a:latin typeface="Century Gothic" panose="020B0502020202020204" pitchFamily="34" charset="0"/>
              </a:rPr>
              <a:t>showed promising results.</a:t>
            </a:r>
          </a:p>
          <a:p>
            <a:pPr marL="342900" indent="-342900">
              <a:lnSpc>
                <a:spcPct val="90000"/>
              </a:lnSpc>
              <a:spcBef>
                <a:spcPts val="200"/>
              </a:spcBef>
              <a:buClr>
                <a:srgbClr val="218754"/>
              </a:buClr>
              <a:buFont typeface="Webdings" panose="05030102010509060703" pitchFamily="18" charset="2"/>
              <a:buChar char="4"/>
            </a:pPr>
            <a:endParaRPr lang="en-US" sz="2000" dirty="0">
              <a:solidFill>
                <a:schemeClr val="tx1">
                  <a:lumMod val="50000"/>
                  <a:lumOff val="50000"/>
                </a:schemeClr>
              </a:solidFill>
              <a:latin typeface="Century Gothic" panose="020B0502020202020204" pitchFamily="34" charset="0"/>
            </a:endParaRPr>
          </a:p>
          <a:p>
            <a:pPr marL="342900" indent="-342900">
              <a:lnSpc>
                <a:spcPct val="90000"/>
              </a:lnSpc>
              <a:spcBef>
                <a:spcPts val="200"/>
              </a:spcBef>
              <a:buClr>
                <a:srgbClr val="218754"/>
              </a:buClr>
              <a:buFont typeface="Webdings" panose="05030102010509060703" pitchFamily="18" charset="2"/>
              <a:buChar char="4"/>
            </a:pPr>
            <a:r>
              <a:rPr lang="en-US" sz="2000" b="1" dirty="0">
                <a:solidFill>
                  <a:schemeClr val="tx1">
                    <a:lumMod val="50000"/>
                    <a:lumOff val="50000"/>
                  </a:schemeClr>
                </a:solidFill>
                <a:latin typeface="Century Gothic" panose="020B0502020202020204" pitchFamily="34" charset="0"/>
              </a:rPr>
              <a:t>Decrease </a:t>
            </a:r>
            <a:r>
              <a:rPr lang="en-US" sz="2000" dirty="0">
                <a:solidFill>
                  <a:schemeClr val="tx1">
                    <a:lumMod val="50000"/>
                    <a:lumOff val="50000"/>
                  </a:schemeClr>
                </a:solidFill>
                <a:latin typeface="Century Gothic" panose="020B0502020202020204" pitchFamily="34" charset="0"/>
              </a:rPr>
              <a:t>in </a:t>
            </a:r>
            <a:r>
              <a:rPr lang="en-US" sz="2000" b="1" dirty="0">
                <a:solidFill>
                  <a:schemeClr val="tx1">
                    <a:lumMod val="50000"/>
                    <a:lumOff val="50000"/>
                  </a:schemeClr>
                </a:solidFill>
                <a:latin typeface="Century Gothic" panose="020B0502020202020204" pitchFamily="34" charset="0"/>
              </a:rPr>
              <a:t>dense mangrove </a:t>
            </a:r>
            <a:r>
              <a:rPr lang="en-US" sz="2000" dirty="0">
                <a:solidFill>
                  <a:schemeClr val="tx1">
                    <a:lumMod val="50000"/>
                    <a:lumOff val="50000"/>
                  </a:schemeClr>
                </a:solidFill>
                <a:latin typeface="Century Gothic" panose="020B0502020202020204" pitchFamily="34" charset="0"/>
              </a:rPr>
              <a:t>and </a:t>
            </a:r>
            <a:r>
              <a:rPr lang="en-US" sz="2000" b="1" dirty="0">
                <a:solidFill>
                  <a:schemeClr val="tx1">
                    <a:lumMod val="50000"/>
                    <a:lumOff val="50000"/>
                  </a:schemeClr>
                </a:solidFill>
                <a:latin typeface="Century Gothic" panose="020B0502020202020204" pitchFamily="34" charset="0"/>
              </a:rPr>
              <a:t>increase</a:t>
            </a:r>
            <a:r>
              <a:rPr lang="en-US" sz="2000" dirty="0">
                <a:solidFill>
                  <a:schemeClr val="tx1">
                    <a:lumMod val="50000"/>
                    <a:lumOff val="50000"/>
                  </a:schemeClr>
                </a:solidFill>
                <a:latin typeface="Century Gothic" panose="020B0502020202020204" pitchFamily="34" charset="0"/>
              </a:rPr>
              <a:t> in </a:t>
            </a:r>
            <a:r>
              <a:rPr lang="en-US" sz="2000" b="1" dirty="0">
                <a:solidFill>
                  <a:schemeClr val="tx1">
                    <a:lumMod val="50000"/>
                    <a:lumOff val="50000"/>
                  </a:schemeClr>
                </a:solidFill>
                <a:latin typeface="Century Gothic" panose="020B0502020202020204" pitchFamily="34" charset="0"/>
              </a:rPr>
              <a:t>open mangrove </a:t>
            </a:r>
            <a:r>
              <a:rPr lang="en-US" sz="2000" dirty="0">
                <a:solidFill>
                  <a:schemeClr val="tx1">
                    <a:lumMod val="50000"/>
                    <a:lumOff val="50000"/>
                  </a:schemeClr>
                </a:solidFill>
                <a:latin typeface="Century Gothic" panose="020B0502020202020204" pitchFamily="34" charset="0"/>
              </a:rPr>
              <a:t>area indicated need for enhanced management practices.  </a:t>
            </a:r>
          </a:p>
          <a:p>
            <a:pPr>
              <a:lnSpc>
                <a:spcPct val="90000"/>
              </a:lnSpc>
              <a:spcBef>
                <a:spcPts val="200"/>
              </a:spcBef>
              <a:buClr>
                <a:srgbClr val="218754"/>
              </a:buClr>
            </a:pPr>
            <a:endParaRPr lang="en-US" sz="2000" dirty="0">
              <a:solidFill>
                <a:schemeClr val="tx1">
                  <a:lumMod val="50000"/>
                  <a:lumOff val="50000"/>
                </a:schemeClr>
              </a:solidFill>
              <a:latin typeface="Century Gothic" panose="020B0502020202020204" pitchFamily="34" charset="0"/>
            </a:endParaRPr>
          </a:p>
          <a:p>
            <a:pPr marL="342900" indent="-342900">
              <a:lnSpc>
                <a:spcPct val="90000"/>
              </a:lnSpc>
              <a:spcBef>
                <a:spcPts val="200"/>
              </a:spcBef>
              <a:buClr>
                <a:srgbClr val="218754"/>
              </a:buClr>
              <a:buFont typeface="Webdings" panose="05030102010509060703" pitchFamily="18" charset="2"/>
              <a:buChar char="4"/>
            </a:pPr>
            <a:r>
              <a:rPr lang="en-US" sz="2000" dirty="0">
                <a:solidFill>
                  <a:schemeClr val="tx1">
                    <a:lumMod val="50000"/>
                    <a:lumOff val="50000"/>
                  </a:schemeClr>
                </a:solidFill>
                <a:latin typeface="Century Gothic" panose="020B0502020202020204" pitchFamily="34" charset="0"/>
              </a:rPr>
              <a:t>The </a:t>
            </a:r>
            <a:r>
              <a:rPr lang="en-US" sz="2000" b="1" dirty="0">
                <a:solidFill>
                  <a:schemeClr val="tx1">
                    <a:lumMod val="50000"/>
                    <a:lumOff val="50000"/>
                  </a:schemeClr>
                </a:solidFill>
                <a:latin typeface="Century Gothic" panose="020B0502020202020204" pitchFamily="34" charset="0"/>
              </a:rPr>
              <a:t>accuracy</a:t>
            </a:r>
            <a:r>
              <a:rPr lang="en-US" sz="2000" dirty="0">
                <a:solidFill>
                  <a:schemeClr val="tx1">
                    <a:lumMod val="50000"/>
                    <a:lumOff val="50000"/>
                  </a:schemeClr>
                </a:solidFill>
                <a:latin typeface="Century Gothic" panose="020B0502020202020204" pitchFamily="34" charset="0"/>
              </a:rPr>
              <a:t> of biophysical models can be further improved  by incorporating field data.</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04805" y="1890582"/>
            <a:ext cx="5763628" cy="4322721"/>
          </a:xfrm>
          <a:prstGeom prst="rect">
            <a:avLst/>
          </a:prstGeom>
        </p:spPr>
      </p:pic>
    </p:spTree>
    <p:extLst>
      <p:ext uri="{BB962C8B-B14F-4D97-AF65-F5344CB8AC3E}">
        <p14:creationId xmlns:p14="http://schemas.microsoft.com/office/powerpoint/2010/main" val="34102744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p:cNvSpPr txBox="1">
            <a:spLocks/>
          </p:cNvSpPr>
          <p:nvPr/>
        </p:nvSpPr>
        <p:spPr>
          <a:xfrm>
            <a:off x="1619535" y="491034"/>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Future Work</a:t>
            </a:r>
          </a:p>
        </p:txBody>
      </p:sp>
      <p:sp>
        <p:nvSpPr>
          <p:cNvPr id="2" name="Rectangle 1"/>
          <p:cNvSpPr/>
          <p:nvPr/>
        </p:nvSpPr>
        <p:spPr>
          <a:xfrm>
            <a:off x="319372" y="1523091"/>
            <a:ext cx="6096000" cy="4503797"/>
          </a:xfrm>
          <a:prstGeom prst="rect">
            <a:avLst/>
          </a:prstGeom>
        </p:spPr>
        <p:txBody>
          <a:bodyPr>
            <a:spAutoFit/>
          </a:bodyPr>
          <a:lstStyle/>
          <a:p>
            <a:pPr marL="342900" indent="-342900">
              <a:lnSpc>
                <a:spcPct val="90000"/>
              </a:lnSpc>
              <a:spcBef>
                <a:spcPts val="200"/>
              </a:spcBef>
              <a:buClr>
                <a:srgbClr val="218754"/>
              </a:buClr>
              <a:buFont typeface="Webdings" panose="05030102010509060703" pitchFamily="18" charset="2"/>
              <a:buChar char="4"/>
            </a:pPr>
            <a:r>
              <a:rPr lang="en-US" sz="2000" dirty="0">
                <a:solidFill>
                  <a:schemeClr val="tx1">
                    <a:lumMod val="50000"/>
                    <a:lumOff val="50000"/>
                  </a:schemeClr>
                </a:solidFill>
                <a:latin typeface="Century Gothic" panose="020B0502020202020204" pitchFamily="34" charset="0"/>
              </a:rPr>
              <a:t>Incorporate </a:t>
            </a:r>
            <a:r>
              <a:rPr lang="en-US" sz="2000" b="1" dirty="0">
                <a:solidFill>
                  <a:schemeClr val="tx1">
                    <a:lumMod val="50000"/>
                    <a:lumOff val="50000"/>
                  </a:schemeClr>
                </a:solidFill>
                <a:latin typeface="Century Gothic" panose="020B0502020202020204" pitchFamily="34" charset="0"/>
              </a:rPr>
              <a:t>field data</a:t>
            </a:r>
            <a:r>
              <a:rPr lang="en-US" sz="2000" dirty="0">
                <a:solidFill>
                  <a:schemeClr val="tx1">
                    <a:lumMod val="50000"/>
                    <a:lumOff val="50000"/>
                  </a:schemeClr>
                </a:solidFill>
                <a:latin typeface="Century Gothic" panose="020B0502020202020204" pitchFamily="34" charset="0"/>
              </a:rPr>
              <a:t>.</a:t>
            </a:r>
          </a:p>
          <a:p>
            <a:pPr marL="342900" indent="-342900">
              <a:lnSpc>
                <a:spcPct val="90000"/>
              </a:lnSpc>
              <a:spcBef>
                <a:spcPts val="200"/>
              </a:spcBef>
              <a:buClr>
                <a:srgbClr val="218754"/>
              </a:buClr>
              <a:buFont typeface="Webdings" panose="05030102010509060703" pitchFamily="18" charset="2"/>
              <a:buChar char="4"/>
            </a:pPr>
            <a:endParaRPr lang="en-US" sz="2000" dirty="0">
              <a:solidFill>
                <a:schemeClr val="tx1">
                  <a:lumMod val="50000"/>
                  <a:lumOff val="50000"/>
                </a:schemeClr>
              </a:solidFill>
              <a:latin typeface="Century Gothic" panose="020B0502020202020204" pitchFamily="34" charset="0"/>
            </a:endParaRPr>
          </a:p>
          <a:p>
            <a:pPr marL="342900" indent="-342900">
              <a:lnSpc>
                <a:spcPct val="90000"/>
              </a:lnSpc>
              <a:spcBef>
                <a:spcPts val="200"/>
              </a:spcBef>
              <a:buClr>
                <a:srgbClr val="218754"/>
              </a:buClr>
              <a:buFont typeface="Webdings" panose="05030102010509060703" pitchFamily="18" charset="2"/>
              <a:buChar char="4"/>
            </a:pPr>
            <a:r>
              <a:rPr lang="en-US" sz="2000" dirty="0">
                <a:solidFill>
                  <a:schemeClr val="tx1">
                    <a:lumMod val="50000"/>
                    <a:lumOff val="50000"/>
                  </a:schemeClr>
                </a:solidFill>
                <a:latin typeface="Century Gothic" panose="020B0502020202020204" pitchFamily="34" charset="0"/>
              </a:rPr>
              <a:t>Analyze additional radar data.</a:t>
            </a:r>
          </a:p>
          <a:p>
            <a:pPr marL="342900" indent="-342900">
              <a:lnSpc>
                <a:spcPct val="90000"/>
              </a:lnSpc>
              <a:spcBef>
                <a:spcPts val="200"/>
              </a:spcBef>
              <a:buClr>
                <a:srgbClr val="218754"/>
              </a:buClr>
              <a:buFont typeface="Webdings" panose="05030102010509060703" pitchFamily="18" charset="2"/>
              <a:buChar char="4"/>
            </a:pPr>
            <a:endParaRPr lang="en-US" sz="2000" dirty="0">
              <a:solidFill>
                <a:schemeClr val="tx1">
                  <a:lumMod val="50000"/>
                  <a:lumOff val="50000"/>
                </a:schemeClr>
              </a:solidFill>
              <a:latin typeface="Century Gothic" panose="020B0502020202020204" pitchFamily="34" charset="0"/>
            </a:endParaRPr>
          </a:p>
          <a:p>
            <a:pPr marL="342900" indent="-342900">
              <a:lnSpc>
                <a:spcPct val="90000"/>
              </a:lnSpc>
              <a:spcBef>
                <a:spcPts val="200"/>
              </a:spcBef>
              <a:buClr>
                <a:srgbClr val="218754"/>
              </a:buClr>
              <a:buFont typeface="Webdings" panose="05030102010509060703" pitchFamily="18" charset="2"/>
              <a:buChar char="4"/>
            </a:pPr>
            <a:r>
              <a:rPr lang="en-US" sz="2000" dirty="0">
                <a:solidFill>
                  <a:schemeClr val="tx1">
                    <a:lumMod val="50000"/>
                    <a:lumOff val="50000"/>
                  </a:schemeClr>
                </a:solidFill>
                <a:latin typeface="Century Gothic" panose="020B0502020202020204" pitchFamily="34" charset="0"/>
              </a:rPr>
              <a:t>Improve integration of radar and optical sensor for land use land cover classification.</a:t>
            </a:r>
          </a:p>
          <a:p>
            <a:pPr marL="342900" indent="-342900">
              <a:lnSpc>
                <a:spcPct val="90000"/>
              </a:lnSpc>
              <a:spcBef>
                <a:spcPts val="200"/>
              </a:spcBef>
              <a:buClr>
                <a:srgbClr val="218754"/>
              </a:buClr>
              <a:buFont typeface="Webdings" panose="05030102010509060703" pitchFamily="18" charset="2"/>
              <a:buChar char="4"/>
            </a:pPr>
            <a:endParaRPr lang="en-US" sz="2000" dirty="0">
              <a:solidFill>
                <a:schemeClr val="tx1">
                  <a:lumMod val="50000"/>
                  <a:lumOff val="50000"/>
                </a:schemeClr>
              </a:solidFill>
              <a:latin typeface="Century Gothic" panose="020B0502020202020204" pitchFamily="34" charset="0"/>
            </a:endParaRPr>
          </a:p>
          <a:p>
            <a:pPr marL="342900" indent="-342900">
              <a:lnSpc>
                <a:spcPct val="90000"/>
              </a:lnSpc>
              <a:spcBef>
                <a:spcPts val="200"/>
              </a:spcBef>
              <a:buClr>
                <a:srgbClr val="218754"/>
              </a:buClr>
              <a:buFont typeface="Webdings" panose="05030102010509060703" pitchFamily="18" charset="2"/>
              <a:buChar char="4"/>
            </a:pPr>
            <a:r>
              <a:rPr lang="en-US" sz="2000" dirty="0">
                <a:solidFill>
                  <a:schemeClr val="tx1">
                    <a:lumMod val="50000"/>
                    <a:lumOff val="50000"/>
                  </a:schemeClr>
                </a:solidFill>
                <a:latin typeface="Century Gothic" panose="020B0502020202020204" pitchFamily="34" charset="0"/>
              </a:rPr>
              <a:t>Classify different types of mangrove in the study area using hyperspectral data.</a:t>
            </a:r>
          </a:p>
          <a:p>
            <a:pPr marL="342900" indent="-342900">
              <a:lnSpc>
                <a:spcPct val="90000"/>
              </a:lnSpc>
              <a:spcBef>
                <a:spcPts val="200"/>
              </a:spcBef>
              <a:buClr>
                <a:srgbClr val="218754"/>
              </a:buClr>
              <a:buFont typeface="Webdings" panose="05030102010509060703" pitchFamily="18" charset="2"/>
              <a:buChar char="4"/>
            </a:pPr>
            <a:endParaRPr lang="en-US" sz="2000" dirty="0">
              <a:solidFill>
                <a:schemeClr val="tx1">
                  <a:lumMod val="50000"/>
                  <a:lumOff val="50000"/>
                </a:schemeClr>
              </a:solidFill>
              <a:latin typeface="Century Gothic" panose="020B0502020202020204" pitchFamily="34" charset="0"/>
            </a:endParaRPr>
          </a:p>
          <a:p>
            <a:pPr marL="342900" indent="-342900">
              <a:lnSpc>
                <a:spcPct val="90000"/>
              </a:lnSpc>
              <a:spcBef>
                <a:spcPts val="200"/>
              </a:spcBef>
              <a:buClr>
                <a:srgbClr val="218754"/>
              </a:buClr>
              <a:buFont typeface="Webdings" panose="05030102010509060703" pitchFamily="18" charset="2"/>
              <a:buChar char="4"/>
            </a:pPr>
            <a:r>
              <a:rPr lang="en-US" sz="2000" dirty="0">
                <a:solidFill>
                  <a:schemeClr val="tx1">
                    <a:lumMod val="50000"/>
                    <a:lumOff val="50000"/>
                  </a:schemeClr>
                </a:solidFill>
                <a:latin typeface="Century Gothic" panose="020B0502020202020204" pitchFamily="34" charset="0"/>
              </a:rPr>
              <a:t>Forecast mangrove biophysical parameters.</a:t>
            </a:r>
          </a:p>
          <a:p>
            <a:pPr marL="342900" indent="-342900">
              <a:lnSpc>
                <a:spcPct val="90000"/>
              </a:lnSpc>
              <a:spcBef>
                <a:spcPts val="200"/>
              </a:spcBef>
              <a:buClr>
                <a:srgbClr val="218754"/>
              </a:buClr>
              <a:buFont typeface="Webdings" panose="05030102010509060703" pitchFamily="18" charset="2"/>
              <a:buChar char="4"/>
            </a:pPr>
            <a:endParaRPr lang="en-US" sz="2000" dirty="0">
              <a:solidFill>
                <a:schemeClr val="tx1">
                  <a:lumMod val="50000"/>
                  <a:lumOff val="50000"/>
                </a:schemeClr>
              </a:solidFill>
              <a:latin typeface="Century Gothic" panose="020B0502020202020204" pitchFamily="34" charset="0"/>
            </a:endParaRPr>
          </a:p>
          <a:p>
            <a:pPr marL="342900" indent="-342900">
              <a:lnSpc>
                <a:spcPct val="90000"/>
              </a:lnSpc>
              <a:spcBef>
                <a:spcPts val="200"/>
              </a:spcBef>
              <a:buClr>
                <a:srgbClr val="218754"/>
              </a:buClr>
              <a:buFont typeface="Webdings" panose="05030102010509060703" pitchFamily="18" charset="2"/>
              <a:buChar char="4"/>
            </a:pPr>
            <a:r>
              <a:rPr lang="en-US" sz="2000" dirty="0">
                <a:solidFill>
                  <a:schemeClr val="tx1">
                    <a:lumMod val="50000"/>
                    <a:lumOff val="50000"/>
                  </a:schemeClr>
                </a:solidFill>
                <a:latin typeface="Century Gothic" panose="020B0502020202020204" pitchFamily="34" charset="0"/>
              </a:rPr>
              <a:t>Explore the biophysical parameters of similar mangrove forest in other parts of India and around the world.</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5372" y="1523091"/>
            <a:ext cx="5693239" cy="4630574"/>
          </a:xfrm>
          <a:prstGeom prst="rect">
            <a:avLst/>
          </a:prstGeom>
        </p:spPr>
      </p:pic>
      <p:sp>
        <p:nvSpPr>
          <p:cNvPr id="6" name="Text Placeholder 2"/>
          <p:cNvSpPr>
            <a:spLocks noGrp="1"/>
          </p:cNvSpPr>
          <p:nvPr>
            <p:ph type="body" sz="quarter" idx="13"/>
          </p:nvPr>
        </p:nvSpPr>
        <p:spPr>
          <a:xfrm>
            <a:off x="9553967" y="5775722"/>
            <a:ext cx="2554644" cy="264591"/>
          </a:xfrm>
        </p:spPr>
        <p:txBody>
          <a:bodyPr>
            <a:normAutofit/>
          </a:bodyPr>
          <a:lstStyle/>
          <a:p>
            <a:r>
              <a:rPr lang="en-US" sz="1050" dirty="0">
                <a:solidFill>
                  <a:schemeClr val="bg1"/>
                </a:solidFill>
              </a:rPr>
              <a:t>Source: NASA</a:t>
            </a:r>
          </a:p>
          <a:p>
            <a:endParaRPr lang="en-US" sz="1050" dirty="0">
              <a:solidFill>
                <a:schemeClr val="bg1"/>
              </a:solidFill>
            </a:endParaRPr>
          </a:p>
        </p:txBody>
      </p:sp>
      <p:pic>
        <p:nvPicPr>
          <p:cNvPr id="7" name="Picture 6"/>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tretch>
            <a:fillRect/>
          </a:stretch>
        </p:blipFill>
        <p:spPr>
          <a:xfrm rot="20075742">
            <a:off x="6642559" y="2264156"/>
            <a:ext cx="3093958" cy="2535326"/>
          </a:xfrm>
          <a:prstGeom prst="rect">
            <a:avLst/>
          </a:prstGeom>
        </p:spPr>
      </p:pic>
    </p:spTree>
    <p:extLst>
      <p:ext uri="{BB962C8B-B14F-4D97-AF65-F5344CB8AC3E}">
        <p14:creationId xmlns:p14="http://schemas.microsoft.com/office/powerpoint/2010/main" val="37270955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1"/>
          <p:cNvSpPr>
            <a:spLocks noGrp="1"/>
          </p:cNvSpPr>
          <p:nvPr>
            <p:ph type="body" sz="quarter" idx="11"/>
          </p:nvPr>
        </p:nvSpPr>
        <p:spPr>
          <a:xfrm>
            <a:off x="952706" y="1548670"/>
            <a:ext cx="10477294" cy="4908553"/>
          </a:xfrm>
        </p:spPr>
        <p:txBody>
          <a:bodyPr>
            <a:normAutofit/>
          </a:bodyPr>
          <a:lstStyle/>
          <a:p>
            <a:pPr marL="342900" lvl="0" indent="-342900" algn="ctr">
              <a:spcBef>
                <a:spcPts val="200"/>
              </a:spcBef>
              <a:buClr>
                <a:srgbClr val="218754"/>
              </a:buClr>
              <a:buFont typeface="Webdings" panose="05030102010509060703" pitchFamily="18" charset="2"/>
              <a:buChar char="4"/>
            </a:pPr>
            <a:endParaRPr lang="en-US" dirty="0">
              <a:solidFill>
                <a:srgbClr val="E7E6E6">
                  <a:lumMod val="50000"/>
                </a:srgbClr>
              </a:solidFill>
            </a:endParaRPr>
          </a:p>
          <a:p>
            <a:pPr lvl="0" algn="ctr">
              <a:spcBef>
                <a:spcPts val="200"/>
              </a:spcBef>
              <a:buClr>
                <a:srgbClr val="218754"/>
              </a:buClr>
            </a:pPr>
            <a:r>
              <a:rPr lang="en-US" sz="2800" b="1" dirty="0">
                <a:solidFill>
                  <a:srgbClr val="218754"/>
                </a:solidFill>
              </a:rPr>
              <a:t>Advisors</a:t>
            </a:r>
          </a:p>
          <a:p>
            <a:pPr lvl="0" algn="ctr">
              <a:spcBef>
                <a:spcPts val="200"/>
              </a:spcBef>
              <a:buClr>
                <a:srgbClr val="218754"/>
              </a:buClr>
            </a:pPr>
            <a:endParaRPr lang="en-US" sz="900" b="1" dirty="0">
              <a:solidFill>
                <a:srgbClr val="218754"/>
              </a:solidFill>
            </a:endParaRPr>
          </a:p>
          <a:p>
            <a:pPr marL="457200" lvl="1" indent="0" algn="ctr">
              <a:spcBef>
                <a:spcPts val="200"/>
              </a:spcBef>
              <a:buClr>
                <a:srgbClr val="218754"/>
              </a:buClr>
              <a:buNone/>
            </a:pPr>
            <a:r>
              <a:rPr lang="en-US" sz="2000" b="1" dirty="0">
                <a:solidFill>
                  <a:srgbClr val="E7E6E6">
                    <a:lumMod val="50000"/>
                  </a:srgbClr>
                </a:solidFill>
              </a:rPr>
              <a:t>Dr. Deepak Mishra</a:t>
            </a:r>
            <a:r>
              <a:rPr lang="en-US" sz="2000" dirty="0">
                <a:solidFill>
                  <a:srgbClr val="E7E6E6">
                    <a:lumMod val="50000"/>
                  </a:srgbClr>
                </a:solidFill>
              </a:rPr>
              <a:t>, University of Georgia Department of Geography</a:t>
            </a:r>
          </a:p>
          <a:p>
            <a:pPr marL="800100" lvl="1" indent="-342900" algn="ctr">
              <a:spcBef>
                <a:spcPts val="200"/>
              </a:spcBef>
              <a:buClr>
                <a:srgbClr val="218754"/>
              </a:buClr>
              <a:buFont typeface="Webdings" panose="05030102010509060703" pitchFamily="18" charset="2"/>
              <a:buChar char="4"/>
            </a:pPr>
            <a:endParaRPr lang="en-US" dirty="0">
              <a:solidFill>
                <a:srgbClr val="E7E6E6">
                  <a:lumMod val="50000"/>
                </a:srgbClr>
              </a:solidFill>
            </a:endParaRPr>
          </a:p>
          <a:p>
            <a:pPr lvl="0" algn="ctr">
              <a:spcBef>
                <a:spcPts val="200"/>
              </a:spcBef>
              <a:buClr>
                <a:srgbClr val="218754"/>
              </a:buClr>
            </a:pPr>
            <a:r>
              <a:rPr lang="en-US" sz="2800" b="1" dirty="0">
                <a:solidFill>
                  <a:srgbClr val="218754"/>
                </a:solidFill>
              </a:rPr>
              <a:t>Partners</a:t>
            </a:r>
          </a:p>
          <a:p>
            <a:pPr lvl="0" algn="ctr">
              <a:spcBef>
                <a:spcPts val="200"/>
              </a:spcBef>
              <a:buClr>
                <a:srgbClr val="218754"/>
              </a:buClr>
            </a:pPr>
            <a:endParaRPr lang="en-US" sz="900" b="1" dirty="0">
              <a:solidFill>
                <a:srgbClr val="218754"/>
              </a:solidFill>
            </a:endParaRPr>
          </a:p>
          <a:p>
            <a:pPr marL="457200" lvl="1" indent="0" algn="ctr">
              <a:spcBef>
                <a:spcPts val="200"/>
              </a:spcBef>
              <a:buClr>
                <a:srgbClr val="218754"/>
              </a:buClr>
              <a:buNone/>
            </a:pPr>
            <a:r>
              <a:rPr lang="en-US" sz="2000" b="1" dirty="0">
                <a:solidFill>
                  <a:srgbClr val="E7E6E6">
                    <a:lumMod val="50000"/>
                  </a:srgbClr>
                </a:solidFill>
              </a:rPr>
              <a:t>Dr. </a:t>
            </a:r>
            <a:r>
              <a:rPr lang="en-US" sz="2000" b="1" dirty="0" err="1">
                <a:solidFill>
                  <a:srgbClr val="E7E6E6">
                    <a:lumMod val="50000"/>
                  </a:srgbClr>
                </a:solidFill>
              </a:rPr>
              <a:t>Gurdeep</a:t>
            </a:r>
            <a:r>
              <a:rPr lang="en-US" sz="2000" b="1" dirty="0">
                <a:solidFill>
                  <a:srgbClr val="E7E6E6">
                    <a:lumMod val="50000"/>
                  </a:srgbClr>
                </a:solidFill>
              </a:rPr>
              <a:t> </a:t>
            </a:r>
            <a:r>
              <a:rPr lang="en-US" sz="2000" b="1" dirty="0" err="1">
                <a:solidFill>
                  <a:srgbClr val="E7E6E6">
                    <a:lumMod val="50000"/>
                  </a:srgbClr>
                </a:solidFill>
              </a:rPr>
              <a:t>Rastogi</a:t>
            </a:r>
            <a:r>
              <a:rPr lang="en-US" sz="2000" dirty="0">
                <a:solidFill>
                  <a:srgbClr val="E7E6E6">
                    <a:lumMod val="50000"/>
                  </a:srgbClr>
                </a:solidFill>
              </a:rPr>
              <a:t>, Senior Scientist, Wetland Research and Training Center</a:t>
            </a:r>
          </a:p>
          <a:p>
            <a:pPr marL="800100" lvl="1" indent="-342900" algn="ctr">
              <a:spcBef>
                <a:spcPts val="200"/>
              </a:spcBef>
              <a:buClr>
                <a:srgbClr val="218754"/>
              </a:buClr>
              <a:buFont typeface="Webdings" panose="05030102010509060703" pitchFamily="18" charset="2"/>
              <a:buChar char="4"/>
            </a:pPr>
            <a:endParaRPr lang="en-US" dirty="0">
              <a:solidFill>
                <a:srgbClr val="E7E6E6">
                  <a:lumMod val="50000"/>
                </a:srgbClr>
              </a:solidFill>
            </a:endParaRPr>
          </a:p>
          <a:p>
            <a:pPr lvl="0" algn="ctr">
              <a:spcBef>
                <a:spcPts val="200"/>
              </a:spcBef>
              <a:buClr>
                <a:srgbClr val="218754"/>
              </a:buClr>
            </a:pPr>
            <a:r>
              <a:rPr lang="en-US" sz="2800" b="1" dirty="0">
                <a:solidFill>
                  <a:srgbClr val="218754"/>
                </a:solidFill>
              </a:rPr>
              <a:t>Others</a:t>
            </a:r>
          </a:p>
          <a:p>
            <a:pPr lvl="0" algn="ctr">
              <a:spcBef>
                <a:spcPts val="200"/>
              </a:spcBef>
              <a:buClr>
                <a:srgbClr val="218754"/>
              </a:buClr>
            </a:pPr>
            <a:endParaRPr lang="en-US" sz="900" b="1" dirty="0">
              <a:solidFill>
                <a:srgbClr val="218754"/>
              </a:solidFill>
            </a:endParaRPr>
          </a:p>
          <a:p>
            <a:pPr marL="457200" lvl="1" indent="0" algn="ctr">
              <a:spcBef>
                <a:spcPts val="200"/>
              </a:spcBef>
              <a:buClr>
                <a:srgbClr val="218754"/>
              </a:buClr>
              <a:buNone/>
            </a:pPr>
            <a:r>
              <a:rPr lang="en-US" sz="2000" b="1" dirty="0">
                <a:solidFill>
                  <a:srgbClr val="E7E6E6">
                    <a:lumMod val="50000"/>
                  </a:srgbClr>
                </a:solidFill>
              </a:rPr>
              <a:t>Patricia </a:t>
            </a:r>
            <a:r>
              <a:rPr lang="en-US" sz="2000" b="1" dirty="0" err="1">
                <a:solidFill>
                  <a:srgbClr val="E7E6E6">
                    <a:lumMod val="50000"/>
                  </a:srgbClr>
                </a:solidFill>
              </a:rPr>
              <a:t>Stupp</a:t>
            </a:r>
            <a:endParaRPr lang="en-US" sz="2000" dirty="0">
              <a:solidFill>
                <a:srgbClr val="E7E6E6">
                  <a:lumMod val="50000"/>
                </a:srgbClr>
              </a:solidFill>
            </a:endParaRPr>
          </a:p>
          <a:p>
            <a:pPr marL="457200" lvl="1" indent="0" algn="ctr">
              <a:spcBef>
                <a:spcPts val="200"/>
              </a:spcBef>
              <a:buClr>
                <a:srgbClr val="218754"/>
              </a:buClr>
              <a:buNone/>
            </a:pPr>
            <a:endParaRPr lang="en-US" sz="2000" b="1" dirty="0">
              <a:solidFill>
                <a:srgbClr val="E7E6E6">
                  <a:lumMod val="50000"/>
                </a:srgbClr>
              </a:solidFill>
            </a:endParaRPr>
          </a:p>
          <a:p>
            <a:pPr marL="457200" lvl="1" indent="0" algn="ctr">
              <a:spcBef>
                <a:spcPts val="200"/>
              </a:spcBef>
              <a:buClr>
                <a:srgbClr val="218754"/>
              </a:buClr>
              <a:buNone/>
            </a:pPr>
            <a:r>
              <a:rPr lang="en-US" sz="2000" b="1" dirty="0">
                <a:solidFill>
                  <a:srgbClr val="E7E6E6">
                    <a:lumMod val="50000"/>
                  </a:srgbClr>
                </a:solidFill>
              </a:rPr>
              <a:t>Dr. Marguerite Madden</a:t>
            </a:r>
            <a:r>
              <a:rPr lang="en-US" sz="2000" dirty="0">
                <a:solidFill>
                  <a:srgbClr val="E7E6E6">
                    <a:lumMod val="50000"/>
                  </a:srgbClr>
                </a:solidFill>
              </a:rPr>
              <a:t>, UGA Lead Science Advisor</a:t>
            </a:r>
            <a:endParaRPr lang="en-US" sz="2000" b="1" dirty="0">
              <a:solidFill>
                <a:srgbClr val="E7E6E6">
                  <a:lumMod val="50000"/>
                </a:srgbClr>
              </a:solidFill>
            </a:endParaRPr>
          </a:p>
        </p:txBody>
      </p:sp>
    </p:spTree>
    <p:extLst>
      <p:ext uri="{BB962C8B-B14F-4D97-AF65-F5344CB8AC3E}">
        <p14:creationId xmlns:p14="http://schemas.microsoft.com/office/powerpoint/2010/main" val="25163668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1112" y="1497402"/>
            <a:ext cx="7896561" cy="4563597"/>
          </a:xfrm>
          <a:prstGeom prst="rect">
            <a:avLst/>
          </a:prstGeom>
        </p:spPr>
      </p:pic>
      <p:sp>
        <p:nvSpPr>
          <p:cNvPr id="7" name="Text Placeholder 2"/>
          <p:cNvSpPr txBox="1">
            <a:spLocks/>
          </p:cNvSpPr>
          <p:nvPr/>
        </p:nvSpPr>
        <p:spPr>
          <a:xfrm>
            <a:off x="609600" y="504825"/>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Study Area</a:t>
            </a:r>
          </a:p>
        </p:txBody>
      </p:sp>
      <p:sp>
        <p:nvSpPr>
          <p:cNvPr id="8" name="Text Placeholder 7"/>
          <p:cNvSpPr>
            <a:spLocks noGrp="1"/>
          </p:cNvSpPr>
          <p:nvPr>
            <p:ph type="body" sz="quarter" idx="13"/>
          </p:nvPr>
        </p:nvSpPr>
        <p:spPr>
          <a:xfrm>
            <a:off x="7777779" y="6456680"/>
            <a:ext cx="4260028" cy="274320"/>
          </a:xfrm>
        </p:spPr>
        <p:txBody>
          <a:bodyPr>
            <a:normAutofit/>
          </a:bodyPr>
          <a:lstStyle/>
          <a:p>
            <a:r>
              <a:rPr lang="en-US" sz="1100" dirty="0">
                <a:solidFill>
                  <a:srgbClr val="757070"/>
                </a:solidFill>
              </a:rPr>
              <a:t>Image Credit: Eastern India Eco Forecasting II Team </a:t>
            </a:r>
          </a:p>
        </p:txBody>
      </p:sp>
      <p:sp>
        <p:nvSpPr>
          <p:cNvPr id="9" name="Text Placeholder 1"/>
          <p:cNvSpPr>
            <a:spLocks noGrp="1"/>
          </p:cNvSpPr>
          <p:nvPr>
            <p:ph type="body" sz="quarter" idx="11"/>
          </p:nvPr>
        </p:nvSpPr>
        <p:spPr>
          <a:xfrm>
            <a:off x="376853" y="1538853"/>
            <a:ext cx="3706917" cy="4917827"/>
          </a:xfrm>
        </p:spPr>
        <p:txBody>
          <a:bodyPr>
            <a:normAutofit lnSpcReduction="10000"/>
          </a:bodyPr>
          <a:lstStyle/>
          <a:p>
            <a:r>
              <a:rPr lang="en-US" sz="2400" b="1" dirty="0" err="1">
                <a:solidFill>
                  <a:srgbClr val="218754"/>
                </a:solidFill>
              </a:rPr>
              <a:t>Bhitarkanika</a:t>
            </a:r>
            <a:endParaRPr lang="en-US" sz="2400" b="1" dirty="0">
              <a:solidFill>
                <a:srgbClr val="218754"/>
              </a:solidFill>
            </a:endParaRPr>
          </a:p>
          <a:p>
            <a:r>
              <a:rPr lang="en-US" dirty="0"/>
              <a:t>Latitude: 20.71ºN</a:t>
            </a:r>
          </a:p>
          <a:p>
            <a:r>
              <a:rPr lang="en-US" dirty="0"/>
              <a:t>Longitude: 86.86ºE</a:t>
            </a:r>
          </a:p>
          <a:p>
            <a:r>
              <a:rPr lang="en-US" dirty="0"/>
              <a:t>Mangrove Types: Dense, Closed &amp; Open</a:t>
            </a:r>
          </a:p>
          <a:p>
            <a:r>
              <a:rPr lang="en-US" dirty="0"/>
              <a:t>Total Mangrove species: 55</a:t>
            </a:r>
          </a:p>
          <a:p>
            <a:r>
              <a:rPr lang="en-US" dirty="0"/>
              <a:t>Mangrove Area: 145 km</a:t>
            </a:r>
            <a:r>
              <a:rPr lang="en-US" baseline="30000" dirty="0"/>
              <a:t>2</a:t>
            </a:r>
            <a:endParaRPr lang="en-US" dirty="0"/>
          </a:p>
          <a:p>
            <a:endParaRPr lang="en-US" sz="2200" u="sng" dirty="0"/>
          </a:p>
          <a:p>
            <a:r>
              <a:rPr lang="en-US" sz="2400" b="1" dirty="0" err="1">
                <a:solidFill>
                  <a:srgbClr val="218754"/>
                </a:solidFill>
              </a:rPr>
              <a:t>Chilika</a:t>
            </a:r>
            <a:endParaRPr lang="en-US" sz="2400" b="1" dirty="0">
              <a:solidFill>
                <a:srgbClr val="218754"/>
              </a:solidFill>
            </a:endParaRPr>
          </a:p>
          <a:p>
            <a:r>
              <a:rPr lang="en-US" dirty="0"/>
              <a:t>Latitude: 19.84º N</a:t>
            </a:r>
          </a:p>
          <a:p>
            <a:r>
              <a:rPr lang="en-US" dirty="0"/>
              <a:t>Longitude: 85.47º E</a:t>
            </a:r>
          </a:p>
          <a:p>
            <a:r>
              <a:rPr lang="en-US" dirty="0"/>
              <a:t>Mangrove Types: Open, small patches</a:t>
            </a:r>
          </a:p>
          <a:p>
            <a:endParaRPr lang="en-US" sz="2600" dirty="0"/>
          </a:p>
          <a:p>
            <a:endParaRPr lang="en-US" dirty="0"/>
          </a:p>
          <a:p>
            <a:endParaRPr lang="en-US" dirty="0"/>
          </a:p>
        </p:txBody>
      </p:sp>
      <p:sp>
        <p:nvSpPr>
          <p:cNvPr id="13" name="TextBox 12"/>
          <p:cNvSpPr txBox="1"/>
          <p:nvPr/>
        </p:nvSpPr>
        <p:spPr>
          <a:xfrm>
            <a:off x="4385101" y="2079107"/>
            <a:ext cx="849854" cy="369332"/>
          </a:xfrm>
          <a:prstGeom prst="rect">
            <a:avLst/>
          </a:prstGeom>
          <a:noFill/>
        </p:spPr>
        <p:txBody>
          <a:bodyPr wrap="square" rtlCol="0">
            <a:spAutoFit/>
          </a:bodyPr>
          <a:lstStyle/>
          <a:p>
            <a:r>
              <a:rPr lang="en-US" dirty="0"/>
              <a:t>India</a:t>
            </a:r>
          </a:p>
        </p:txBody>
      </p:sp>
      <p:sp>
        <p:nvSpPr>
          <p:cNvPr id="14" name="TextBox 13"/>
          <p:cNvSpPr txBox="1"/>
          <p:nvPr/>
        </p:nvSpPr>
        <p:spPr>
          <a:xfrm>
            <a:off x="5234955" y="2723336"/>
            <a:ext cx="1387736" cy="369332"/>
          </a:xfrm>
          <a:prstGeom prst="rect">
            <a:avLst/>
          </a:prstGeom>
          <a:noFill/>
        </p:spPr>
        <p:txBody>
          <a:bodyPr wrap="square" rtlCol="0">
            <a:spAutoFit/>
          </a:bodyPr>
          <a:lstStyle/>
          <a:p>
            <a:r>
              <a:rPr lang="en-US" dirty="0"/>
              <a:t>Odisha</a:t>
            </a:r>
          </a:p>
        </p:txBody>
      </p:sp>
      <p:sp>
        <p:nvSpPr>
          <p:cNvPr id="10" name="TextBox 9"/>
          <p:cNvSpPr txBox="1"/>
          <p:nvPr/>
        </p:nvSpPr>
        <p:spPr>
          <a:xfrm>
            <a:off x="8537504" y="5157761"/>
            <a:ext cx="3285527" cy="584775"/>
          </a:xfrm>
          <a:prstGeom prst="rect">
            <a:avLst/>
          </a:prstGeom>
          <a:noFill/>
        </p:spPr>
        <p:txBody>
          <a:bodyPr wrap="square" rtlCol="0">
            <a:spAutoFit/>
          </a:bodyPr>
          <a:lstStyle/>
          <a:p>
            <a:r>
              <a:rPr lang="en-US" sz="1600" dirty="0">
                <a:solidFill>
                  <a:srgbClr val="000000"/>
                </a:solidFill>
              </a:rPr>
              <a:t>Bright green polygon  indicates mangrove area</a:t>
            </a:r>
          </a:p>
        </p:txBody>
      </p:sp>
      <p:sp>
        <p:nvSpPr>
          <p:cNvPr id="11" name="Regular Pentagon 10"/>
          <p:cNvSpPr/>
          <p:nvPr/>
        </p:nvSpPr>
        <p:spPr>
          <a:xfrm>
            <a:off x="8165431" y="5202373"/>
            <a:ext cx="372073" cy="391254"/>
          </a:xfrm>
          <a:prstGeom prst="pentagon">
            <a:avLst/>
          </a:prstGeom>
          <a:solidFill>
            <a:srgbClr val="66FF33"/>
          </a:solidFill>
          <a:ln w="28575">
            <a:solidFill>
              <a:srgbClr val="3333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9698357" y="3997766"/>
            <a:ext cx="2493643" cy="276999"/>
          </a:xfrm>
          <a:prstGeom prst="rect">
            <a:avLst/>
          </a:prstGeom>
          <a:noFill/>
        </p:spPr>
        <p:txBody>
          <a:bodyPr wrap="square" rtlCol="0">
            <a:spAutoFit/>
          </a:bodyPr>
          <a:lstStyle/>
          <a:p>
            <a:r>
              <a:rPr lang="en-US" sz="1200" dirty="0" err="1">
                <a:solidFill>
                  <a:schemeClr val="bg1"/>
                </a:solidFill>
              </a:rPr>
              <a:t>Bhitarkanika</a:t>
            </a:r>
            <a:r>
              <a:rPr lang="en-US" sz="1200" dirty="0">
                <a:solidFill>
                  <a:schemeClr val="bg1"/>
                </a:solidFill>
              </a:rPr>
              <a:t> Wildlife Sanctuary</a:t>
            </a:r>
          </a:p>
        </p:txBody>
      </p:sp>
      <p:sp>
        <p:nvSpPr>
          <p:cNvPr id="18" name="TextBox 17"/>
          <p:cNvSpPr txBox="1"/>
          <p:nvPr/>
        </p:nvSpPr>
        <p:spPr>
          <a:xfrm>
            <a:off x="4385101" y="4988483"/>
            <a:ext cx="910168" cy="307777"/>
          </a:xfrm>
          <a:prstGeom prst="rect">
            <a:avLst/>
          </a:prstGeom>
          <a:noFill/>
        </p:spPr>
        <p:txBody>
          <a:bodyPr wrap="square" rtlCol="0">
            <a:spAutoFit/>
          </a:bodyPr>
          <a:lstStyle/>
          <a:p>
            <a:r>
              <a:rPr lang="en-US" sz="1400" dirty="0" err="1"/>
              <a:t>Chilika</a:t>
            </a:r>
            <a:r>
              <a:rPr lang="en-US" sz="1200" dirty="0"/>
              <a:t> </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25878" y="4667469"/>
            <a:ext cx="2019300" cy="200025"/>
          </a:xfrm>
          <a:prstGeom prst="rect">
            <a:avLst/>
          </a:prstGeom>
        </p:spPr>
      </p:pic>
      <p:sp>
        <p:nvSpPr>
          <p:cNvPr id="19" name="TextBox 18"/>
          <p:cNvSpPr txBox="1"/>
          <p:nvPr/>
        </p:nvSpPr>
        <p:spPr>
          <a:xfrm>
            <a:off x="8588752" y="4865373"/>
            <a:ext cx="3814917" cy="276999"/>
          </a:xfrm>
          <a:prstGeom prst="rect">
            <a:avLst/>
          </a:prstGeom>
          <a:noFill/>
        </p:spPr>
        <p:txBody>
          <a:bodyPr wrap="square" rtlCol="0">
            <a:spAutoFit/>
          </a:bodyPr>
          <a:lstStyle/>
          <a:p>
            <a:r>
              <a:rPr lang="en-US" sz="1200" b="1" dirty="0">
                <a:solidFill>
                  <a:srgbClr val="000000"/>
                </a:solidFill>
              </a:rPr>
              <a:t>      0                    7.5                  15</a:t>
            </a:r>
          </a:p>
        </p:txBody>
      </p:sp>
      <p:sp>
        <p:nvSpPr>
          <p:cNvPr id="20" name="TextBox 19"/>
          <p:cNvSpPr txBox="1"/>
          <p:nvPr/>
        </p:nvSpPr>
        <p:spPr>
          <a:xfrm>
            <a:off x="8588752" y="4417754"/>
            <a:ext cx="1275396" cy="276999"/>
          </a:xfrm>
          <a:prstGeom prst="rect">
            <a:avLst/>
          </a:prstGeom>
          <a:noFill/>
        </p:spPr>
        <p:txBody>
          <a:bodyPr wrap="square" rtlCol="0">
            <a:spAutoFit/>
          </a:bodyPr>
          <a:lstStyle/>
          <a:p>
            <a:r>
              <a:rPr lang="en-US" sz="1200" b="1" dirty="0">
                <a:solidFill>
                  <a:srgbClr val="000000"/>
                </a:solidFill>
              </a:rPr>
              <a:t>      Kilometers</a:t>
            </a:r>
          </a:p>
        </p:txBody>
      </p:sp>
    </p:spTree>
    <p:extLst>
      <p:ext uri="{BB962C8B-B14F-4D97-AF65-F5344CB8AC3E}">
        <p14:creationId xmlns:p14="http://schemas.microsoft.com/office/powerpoint/2010/main" val="35707399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0" y="2170706"/>
            <a:ext cx="6076336" cy="3783527"/>
          </a:xfrm>
        </p:spPr>
        <p:txBody>
          <a:bodyPr>
            <a:noAutofit/>
          </a:bodyPr>
          <a:lstStyle/>
          <a:p>
            <a:pPr marL="342900" indent="-342900">
              <a:spcBef>
                <a:spcPts val="200"/>
              </a:spcBef>
              <a:buClr>
                <a:srgbClr val="218754"/>
              </a:buClr>
              <a:buFont typeface="Webdings" panose="05030102010509060703" pitchFamily="18" charset="2"/>
              <a:buChar char="4"/>
            </a:pPr>
            <a:r>
              <a:rPr lang="en-US" dirty="0"/>
              <a:t>Residents from </a:t>
            </a:r>
            <a:r>
              <a:rPr lang="en-US" b="1" dirty="0"/>
              <a:t>36 nearby villages </a:t>
            </a:r>
            <a:r>
              <a:rPr lang="en-US" dirty="0"/>
              <a:t>receive valuable ecosystem services from the mangroves.</a:t>
            </a:r>
          </a:p>
          <a:p>
            <a:pPr>
              <a:spcBef>
                <a:spcPts val="200"/>
              </a:spcBef>
              <a:buClr>
                <a:srgbClr val="218754"/>
              </a:buClr>
            </a:pPr>
            <a:endParaRPr lang="en-US" dirty="0"/>
          </a:p>
          <a:p>
            <a:pPr>
              <a:spcBef>
                <a:spcPts val="200"/>
              </a:spcBef>
              <a:buClr>
                <a:srgbClr val="218754"/>
              </a:buClr>
            </a:pPr>
            <a:endParaRPr lang="en-US" dirty="0"/>
          </a:p>
          <a:p>
            <a:pPr marL="342900" indent="-342900">
              <a:spcBef>
                <a:spcPts val="200"/>
              </a:spcBef>
              <a:buClr>
                <a:srgbClr val="218754"/>
              </a:buClr>
              <a:buFont typeface="Webdings" panose="05030102010509060703" pitchFamily="18" charset="2"/>
              <a:buChar char="4"/>
            </a:pPr>
            <a:r>
              <a:rPr lang="en-US" dirty="0"/>
              <a:t>Mangroves have been </a:t>
            </a:r>
            <a:r>
              <a:rPr lang="en-US" b="1" dirty="0"/>
              <a:t>overexploited</a:t>
            </a:r>
            <a:r>
              <a:rPr lang="en-US" dirty="0"/>
              <a:t> or </a:t>
            </a:r>
            <a:r>
              <a:rPr lang="en-US" b="1" dirty="0"/>
              <a:t>converted</a:t>
            </a:r>
            <a:r>
              <a:rPr lang="en-US" dirty="0"/>
              <a:t> to other forms of land use.</a:t>
            </a:r>
          </a:p>
          <a:p>
            <a:pPr>
              <a:spcBef>
                <a:spcPts val="200"/>
              </a:spcBef>
              <a:buClr>
                <a:srgbClr val="218754"/>
              </a:buClr>
            </a:pPr>
            <a:endParaRPr lang="en-US" dirty="0"/>
          </a:p>
          <a:p>
            <a:pPr>
              <a:spcBef>
                <a:spcPts val="200"/>
              </a:spcBef>
              <a:buClr>
                <a:srgbClr val="218754"/>
              </a:buClr>
            </a:pPr>
            <a:endParaRPr lang="en-US" dirty="0"/>
          </a:p>
          <a:p>
            <a:pPr marL="342900" indent="-342900">
              <a:spcBef>
                <a:spcPts val="200"/>
              </a:spcBef>
              <a:buClr>
                <a:srgbClr val="218754"/>
              </a:buClr>
              <a:buFont typeface="Webdings" panose="05030102010509060703" pitchFamily="18" charset="2"/>
              <a:buChar char="4"/>
            </a:pPr>
            <a:r>
              <a:rPr lang="en-US" b="1" dirty="0"/>
              <a:t>Encroachment</a:t>
            </a:r>
            <a:r>
              <a:rPr lang="en-US" dirty="0"/>
              <a:t> upon forests, </a:t>
            </a:r>
            <a:r>
              <a:rPr lang="en-US" b="1" dirty="0"/>
              <a:t>unauthorized aquaculture practices</a:t>
            </a:r>
            <a:r>
              <a:rPr lang="en-US" dirty="0"/>
              <a:t>, and </a:t>
            </a:r>
            <a:r>
              <a:rPr lang="en-US" b="1" dirty="0"/>
              <a:t>discharge of effluent </a:t>
            </a:r>
            <a:r>
              <a:rPr lang="en-US" dirty="0"/>
              <a:t>place even more pressure on mangrove forests and biodiversity.</a:t>
            </a:r>
          </a:p>
        </p:txBody>
      </p:sp>
      <p:sp>
        <p:nvSpPr>
          <p:cNvPr id="5"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prstClr val="white"/>
                </a:solidFill>
              </a:rPr>
              <a:t>Community Concerns</a:t>
            </a:r>
          </a:p>
        </p:txBody>
      </p:sp>
      <p:pic>
        <p:nvPicPr>
          <p:cNvPr id="8" name="Picture Placeholder 7"/>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16961" r="16961"/>
          <a:stretch>
            <a:fillRect/>
          </a:stretch>
        </p:blipFill>
        <p:spPr>
          <a:xfrm>
            <a:off x="6212793" y="1220892"/>
            <a:ext cx="5979207" cy="5521424"/>
          </a:xfrm>
        </p:spPr>
      </p:pic>
      <p:sp>
        <p:nvSpPr>
          <p:cNvPr id="9" name="Text Placeholder 3"/>
          <p:cNvSpPr>
            <a:spLocks noGrp="1"/>
          </p:cNvSpPr>
          <p:nvPr>
            <p:ph type="body" sz="quarter" idx="13"/>
          </p:nvPr>
        </p:nvSpPr>
        <p:spPr>
          <a:xfrm>
            <a:off x="8917132" y="6452075"/>
            <a:ext cx="3408218" cy="300701"/>
          </a:xfrm>
        </p:spPr>
        <p:txBody>
          <a:bodyPr>
            <a:noAutofit/>
          </a:bodyPr>
          <a:lstStyle/>
          <a:p>
            <a:pPr algn="ctr"/>
            <a:r>
              <a:rPr lang="en-US" sz="1100" dirty="0">
                <a:solidFill>
                  <a:schemeClr val="bg1"/>
                </a:solidFill>
                <a:effectLst>
                  <a:outerShdw blurRad="38100" dist="38100" dir="2700000" algn="tl">
                    <a:srgbClr val="000000">
                      <a:alpha val="43137"/>
                    </a:srgbClr>
                  </a:outerShdw>
                </a:effectLst>
              </a:rPr>
              <a:t>Source: Wildlife Institute of India (2003)</a:t>
            </a:r>
          </a:p>
        </p:txBody>
      </p:sp>
    </p:spTree>
    <p:extLst>
      <p:ext uri="{BB962C8B-B14F-4D97-AF65-F5344CB8AC3E}">
        <p14:creationId xmlns:p14="http://schemas.microsoft.com/office/powerpoint/2010/main" val="9535940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6246519" y="1981346"/>
            <a:ext cx="5706782" cy="4272580"/>
          </a:xfrm>
        </p:spPr>
        <p:txBody>
          <a:bodyPr>
            <a:noAutofit/>
          </a:bodyPr>
          <a:lstStyle/>
          <a:p>
            <a:pPr marL="342900" indent="-342900">
              <a:spcBef>
                <a:spcPts val="200"/>
              </a:spcBef>
              <a:buClr>
                <a:srgbClr val="218754"/>
              </a:buClr>
              <a:buFont typeface="Webdings" panose="05030102010509060703" pitchFamily="18" charset="2"/>
              <a:buChar char="4"/>
            </a:pPr>
            <a:r>
              <a:rPr lang="en-US" b="1" dirty="0">
                <a:solidFill>
                  <a:srgbClr val="218754"/>
                </a:solidFill>
              </a:rPr>
              <a:t>Derive</a:t>
            </a:r>
            <a:r>
              <a:rPr lang="en-US" dirty="0"/>
              <a:t> a long term phenology of biophysical parameters in order to enhance management and restoration efforts </a:t>
            </a:r>
          </a:p>
          <a:p>
            <a:pPr marL="342900" indent="-342900">
              <a:spcBef>
                <a:spcPts val="200"/>
              </a:spcBef>
              <a:buClr>
                <a:srgbClr val="218754"/>
              </a:buClr>
              <a:buFont typeface="Webdings" panose="05030102010509060703" pitchFamily="18" charset="2"/>
              <a:buChar char="4"/>
            </a:pPr>
            <a:endParaRPr lang="en-US" dirty="0"/>
          </a:p>
          <a:p>
            <a:pPr marL="342900" indent="-342900">
              <a:spcBef>
                <a:spcPts val="200"/>
              </a:spcBef>
              <a:buClr>
                <a:srgbClr val="218754"/>
              </a:buClr>
              <a:buFont typeface="Webdings" panose="05030102010509060703" pitchFamily="18" charset="2"/>
              <a:buChar char="4"/>
            </a:pPr>
            <a:endParaRPr lang="en-US" dirty="0"/>
          </a:p>
          <a:p>
            <a:pPr marL="342900" indent="-342900">
              <a:spcBef>
                <a:spcPts val="200"/>
              </a:spcBef>
              <a:buClr>
                <a:srgbClr val="218754"/>
              </a:buClr>
              <a:buFont typeface="Webdings" panose="05030102010509060703" pitchFamily="18" charset="2"/>
              <a:buChar char="4"/>
            </a:pPr>
            <a:r>
              <a:rPr lang="en-US" b="1" dirty="0">
                <a:solidFill>
                  <a:srgbClr val="218754"/>
                </a:solidFill>
              </a:rPr>
              <a:t>Produce</a:t>
            </a:r>
            <a:r>
              <a:rPr lang="en-US" dirty="0"/>
              <a:t> land use/land cover time series maps to observe changes in mangrove cover over the past 20 years</a:t>
            </a:r>
          </a:p>
          <a:p>
            <a:pPr marL="342900" indent="-342900">
              <a:spcBef>
                <a:spcPts val="200"/>
              </a:spcBef>
              <a:buClr>
                <a:srgbClr val="218754"/>
              </a:buClr>
              <a:buFont typeface="Webdings" panose="05030102010509060703" pitchFamily="18" charset="2"/>
              <a:buChar char="4"/>
            </a:pPr>
            <a:endParaRPr lang="en-US" dirty="0"/>
          </a:p>
          <a:p>
            <a:pPr marL="342900" indent="-342900">
              <a:spcBef>
                <a:spcPts val="200"/>
              </a:spcBef>
              <a:buClr>
                <a:srgbClr val="218754"/>
              </a:buClr>
              <a:buFont typeface="Webdings" panose="05030102010509060703" pitchFamily="18" charset="2"/>
              <a:buChar char="4"/>
            </a:pPr>
            <a:endParaRPr lang="en-US" dirty="0"/>
          </a:p>
          <a:p>
            <a:pPr marL="342900" indent="-342900">
              <a:spcBef>
                <a:spcPts val="200"/>
              </a:spcBef>
              <a:buClr>
                <a:srgbClr val="218754"/>
              </a:buClr>
              <a:buFont typeface="Webdings" panose="05030102010509060703" pitchFamily="18" charset="2"/>
              <a:buChar char="4"/>
            </a:pPr>
            <a:r>
              <a:rPr lang="en-US" b="1" dirty="0">
                <a:solidFill>
                  <a:srgbClr val="218754"/>
                </a:solidFill>
              </a:rPr>
              <a:t>Integrate</a:t>
            </a:r>
            <a:r>
              <a:rPr lang="en-US" dirty="0"/>
              <a:t> high resolution radar data to enhance future seasonal analyses of mangrove characteristics</a:t>
            </a:r>
          </a:p>
          <a:p>
            <a:pPr>
              <a:spcBef>
                <a:spcPts val="200"/>
              </a:spcBef>
              <a:buClr>
                <a:srgbClr val="218754"/>
              </a:buClr>
            </a:pPr>
            <a:endParaRPr lang="en-US" sz="1800" dirty="0">
              <a:solidFill>
                <a:schemeClr val="bg2">
                  <a:lumMod val="50000"/>
                </a:schemeClr>
              </a:solidFill>
            </a:endParaRPr>
          </a:p>
        </p:txBody>
      </p:sp>
      <p:sp>
        <p:nvSpPr>
          <p:cNvPr id="4" name="Text Placeholder 3"/>
          <p:cNvSpPr>
            <a:spLocks noGrp="1"/>
          </p:cNvSpPr>
          <p:nvPr>
            <p:ph type="body" sz="quarter" idx="13"/>
          </p:nvPr>
        </p:nvSpPr>
        <p:spPr>
          <a:xfrm>
            <a:off x="119755" y="6441929"/>
            <a:ext cx="2657856" cy="274320"/>
          </a:xfrm>
        </p:spPr>
        <p:txBody>
          <a:bodyPr/>
          <a:lstStyle/>
          <a:p>
            <a:pPr algn="l"/>
            <a:r>
              <a:rPr lang="en-US" dirty="0">
                <a:solidFill>
                  <a:schemeClr val="bg1"/>
                </a:solidFill>
              </a:rPr>
              <a:t>Image Credit: NASA</a:t>
            </a:r>
          </a:p>
        </p:txBody>
      </p:sp>
      <p:sp>
        <p:nvSpPr>
          <p:cNvPr id="5"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Objectives</a:t>
            </a:r>
          </a:p>
        </p:txBody>
      </p:sp>
      <p:sp>
        <p:nvSpPr>
          <p:cNvPr id="10" name="Text Placeholder 3"/>
          <p:cNvSpPr txBox="1">
            <a:spLocks/>
          </p:cNvSpPr>
          <p:nvPr/>
        </p:nvSpPr>
        <p:spPr>
          <a:xfrm>
            <a:off x="5033817" y="5947101"/>
            <a:ext cx="1617270" cy="300701"/>
          </a:xfrm>
          <a:prstGeom prst="rect">
            <a:avLst/>
          </a:prstGeom>
        </p:spPr>
        <p:txBody>
          <a:bodyPr>
            <a:norm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100" dirty="0">
                <a:solidFill>
                  <a:schemeClr val="bg1"/>
                </a:solidFill>
              </a:rPr>
              <a:t>Image Credit: NASA</a:t>
            </a:r>
          </a:p>
        </p:txBody>
      </p:sp>
      <p:sp>
        <p:nvSpPr>
          <p:cNvPr id="9" name="AutoShape 4" descr="https://svs.gsfc.nasa.gov/vis/a010000/a010800/a010812/LDCM_over_Earth_1500.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6" descr="https://svs.gsfc.nasa.gov/vis/a010000/a010800/a010812/LDCM_over_Earth_1500.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8" descr="https://svs.gsfc.nasa.gov/vis/a010000/a010800/a010812/LDCM_over_Earth_4k.jp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10" descr="Image result for landsat 8"/>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12" descr="Image result for landsat 8"/>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41827" y="1816119"/>
            <a:ext cx="1813273" cy="1481985"/>
          </a:xfrm>
          <a:prstGeom prst="rect">
            <a:avLst/>
          </a:prstGeom>
        </p:spPr>
      </p:pic>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90950" y="4293639"/>
            <a:ext cx="1848581" cy="1391571"/>
          </a:xfrm>
          <a:prstGeom prst="rect">
            <a:avLst/>
          </a:prstGeom>
        </p:spPr>
      </p:pic>
      <p:sp>
        <p:nvSpPr>
          <p:cNvPr id="24" name="TextBox 23"/>
          <p:cNvSpPr txBox="1"/>
          <p:nvPr/>
        </p:nvSpPr>
        <p:spPr>
          <a:xfrm>
            <a:off x="3879570" y="3492306"/>
            <a:ext cx="1947344" cy="400110"/>
          </a:xfrm>
          <a:prstGeom prst="rect">
            <a:avLst/>
          </a:prstGeom>
          <a:noFill/>
        </p:spPr>
        <p:txBody>
          <a:bodyPr wrap="square" rtlCol="0">
            <a:spAutoFit/>
          </a:bodyPr>
          <a:lstStyle/>
          <a:p>
            <a:r>
              <a:rPr lang="en-US" sz="2000" b="1" dirty="0">
                <a:solidFill>
                  <a:srgbClr val="757070"/>
                </a:solidFill>
              </a:rPr>
              <a:t>Landsat 8 </a:t>
            </a:r>
            <a:r>
              <a:rPr lang="en-US" sz="2000" dirty="0">
                <a:solidFill>
                  <a:srgbClr val="757070"/>
                </a:solidFill>
              </a:rPr>
              <a:t>OLI</a:t>
            </a:r>
          </a:p>
        </p:txBody>
      </p:sp>
      <p:sp>
        <p:nvSpPr>
          <p:cNvPr id="27" name="TextBox 26"/>
          <p:cNvSpPr txBox="1"/>
          <p:nvPr/>
        </p:nvSpPr>
        <p:spPr>
          <a:xfrm>
            <a:off x="4006933" y="5878470"/>
            <a:ext cx="1694695" cy="400110"/>
          </a:xfrm>
          <a:prstGeom prst="rect">
            <a:avLst/>
          </a:prstGeom>
          <a:noFill/>
        </p:spPr>
        <p:txBody>
          <a:bodyPr wrap="none" rtlCol="0">
            <a:spAutoFit/>
          </a:bodyPr>
          <a:lstStyle/>
          <a:p>
            <a:r>
              <a:rPr lang="en-US" sz="2000" b="1" dirty="0">
                <a:solidFill>
                  <a:srgbClr val="757070"/>
                </a:solidFill>
              </a:rPr>
              <a:t>Terra</a:t>
            </a:r>
            <a:r>
              <a:rPr lang="en-US" sz="2000" dirty="0">
                <a:solidFill>
                  <a:srgbClr val="757070"/>
                </a:solidFill>
              </a:rPr>
              <a:t> MODIS</a:t>
            </a:r>
          </a:p>
        </p:txBody>
      </p:sp>
      <p:sp>
        <p:nvSpPr>
          <p:cNvPr id="28" name="TextBox 27"/>
          <p:cNvSpPr txBox="1"/>
          <p:nvPr/>
        </p:nvSpPr>
        <p:spPr>
          <a:xfrm>
            <a:off x="765175" y="5847692"/>
            <a:ext cx="2239716" cy="400110"/>
          </a:xfrm>
          <a:prstGeom prst="rect">
            <a:avLst/>
          </a:prstGeom>
          <a:noFill/>
        </p:spPr>
        <p:txBody>
          <a:bodyPr wrap="none" rtlCol="0">
            <a:spAutoFit/>
          </a:bodyPr>
          <a:lstStyle/>
          <a:p>
            <a:r>
              <a:rPr lang="en-US" sz="2000" b="1" dirty="0">
                <a:solidFill>
                  <a:srgbClr val="757070"/>
                </a:solidFill>
              </a:rPr>
              <a:t>Sentinel-1</a:t>
            </a:r>
            <a:r>
              <a:rPr lang="en-US" sz="2000" dirty="0">
                <a:solidFill>
                  <a:srgbClr val="757070"/>
                </a:solidFill>
              </a:rPr>
              <a:t> C-SAR</a:t>
            </a:r>
          </a:p>
        </p:txBody>
      </p:sp>
      <p:pic>
        <p:nvPicPr>
          <p:cNvPr id="6" name="Picture 5"/>
          <p:cNvPicPr>
            <a:picLocks noChangeAspect="1"/>
          </p:cNvPicPr>
          <p:nvPr/>
        </p:nvPicPr>
        <p:blipFill>
          <a:blip r:embed="rId5"/>
          <a:stretch>
            <a:fillRect/>
          </a:stretch>
        </p:blipFill>
        <p:spPr>
          <a:xfrm>
            <a:off x="518340" y="1506966"/>
            <a:ext cx="1926503" cy="1865538"/>
          </a:xfrm>
          <a:prstGeom prst="rect">
            <a:avLst/>
          </a:prstGeom>
        </p:spPr>
      </p:pic>
      <p:sp>
        <p:nvSpPr>
          <p:cNvPr id="20" name="TextBox 19"/>
          <p:cNvSpPr txBox="1"/>
          <p:nvPr/>
        </p:nvSpPr>
        <p:spPr>
          <a:xfrm>
            <a:off x="596526" y="3510441"/>
            <a:ext cx="1848317" cy="400110"/>
          </a:xfrm>
          <a:prstGeom prst="rect">
            <a:avLst/>
          </a:prstGeom>
          <a:noFill/>
        </p:spPr>
        <p:txBody>
          <a:bodyPr wrap="square" rtlCol="0">
            <a:spAutoFit/>
          </a:bodyPr>
          <a:lstStyle/>
          <a:p>
            <a:r>
              <a:rPr lang="en-US" sz="2000" b="1" dirty="0">
                <a:solidFill>
                  <a:srgbClr val="757070"/>
                </a:solidFill>
              </a:rPr>
              <a:t>Landsat 5 </a:t>
            </a:r>
            <a:r>
              <a:rPr lang="en-US" sz="2000" dirty="0">
                <a:solidFill>
                  <a:srgbClr val="757070"/>
                </a:solidFill>
              </a:rPr>
              <a:t>TM</a:t>
            </a:r>
          </a:p>
        </p:txBody>
      </p:sp>
      <p:pic>
        <p:nvPicPr>
          <p:cNvPr id="7" name="Picture 6"/>
          <p:cNvPicPr>
            <a:picLocks noChangeAspect="1"/>
          </p:cNvPicPr>
          <p:nvPr/>
        </p:nvPicPr>
        <p:blipFill>
          <a:blip r:embed="rId6"/>
          <a:stretch>
            <a:fillRect/>
          </a:stretch>
        </p:blipFill>
        <p:spPr>
          <a:xfrm>
            <a:off x="295816" y="4117636"/>
            <a:ext cx="2371550" cy="1944793"/>
          </a:xfrm>
          <a:prstGeom prst="rect">
            <a:avLst/>
          </a:prstGeom>
        </p:spPr>
      </p:pic>
      <p:sp>
        <p:nvSpPr>
          <p:cNvPr id="19" name="Text Placeholder 3"/>
          <p:cNvSpPr txBox="1">
            <a:spLocks/>
          </p:cNvSpPr>
          <p:nvPr/>
        </p:nvSpPr>
        <p:spPr>
          <a:xfrm>
            <a:off x="0" y="6441929"/>
            <a:ext cx="3408218" cy="300701"/>
          </a:xfrm>
          <a:prstGeom prst="rect">
            <a:avLst/>
          </a:prstGeom>
        </p:spPr>
        <p:txBody>
          <a:bodyP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sz="1100" dirty="0">
                <a:solidFill>
                  <a:srgbClr val="757070"/>
                </a:solidFill>
              </a:rPr>
              <a:t>Source: NASA </a:t>
            </a:r>
            <a:r>
              <a:rPr lang="en-US" sz="1100" dirty="0" err="1">
                <a:solidFill>
                  <a:srgbClr val="757070"/>
                </a:solidFill>
              </a:rPr>
              <a:t>DEVELOPedia</a:t>
            </a:r>
            <a:endParaRPr lang="en-US" sz="1100" dirty="0">
              <a:solidFill>
                <a:srgbClr val="757070"/>
              </a:solidFill>
            </a:endParaRPr>
          </a:p>
        </p:txBody>
      </p:sp>
    </p:spTree>
    <p:extLst>
      <p:ext uri="{BB962C8B-B14F-4D97-AF65-F5344CB8AC3E}">
        <p14:creationId xmlns:p14="http://schemas.microsoft.com/office/powerpoint/2010/main" val="4434355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119755" y="6441929"/>
            <a:ext cx="2657856" cy="274320"/>
          </a:xfrm>
        </p:spPr>
        <p:txBody>
          <a:bodyPr/>
          <a:lstStyle/>
          <a:p>
            <a:pPr algn="l"/>
            <a:r>
              <a:rPr lang="en-US" dirty="0">
                <a:solidFill>
                  <a:schemeClr val="bg1"/>
                </a:solidFill>
              </a:rPr>
              <a:t>Image Credit: NASA</a:t>
            </a:r>
          </a:p>
        </p:txBody>
      </p:sp>
      <p:sp>
        <p:nvSpPr>
          <p:cNvPr id="5" name="Text Placeholder 2"/>
          <p:cNvSpPr txBox="1">
            <a:spLocks/>
          </p:cNvSpPr>
          <p:nvPr/>
        </p:nvSpPr>
        <p:spPr>
          <a:xfrm>
            <a:off x="2000250" y="514350"/>
            <a:ext cx="9591674" cy="6381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Methodology</a:t>
            </a:r>
          </a:p>
        </p:txBody>
      </p:sp>
      <p:sp>
        <p:nvSpPr>
          <p:cNvPr id="3" name="AutoShape 2" descr="https://svs.gsfc.nasa.gov/vis/a010000/a010800/a010812/LDCM_over_Earth_1500.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4" descr="https://svs.gsfc.nasa.gov/vis/a010000/a010800/a010812/LDCM_over_Earth_1500.jp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6" descr="https://svs.gsfc.nasa.gov/vis/a010000/a010800/a010812/LDCM_over_Earth_1500.jpg"/>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8" descr="https://svs.gsfc.nasa.gov/vis/a010000/a010800/a010812/LDCM_over_Earth_4k.jpg"/>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10" descr="Image result for landsat 8"/>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AutoShape 12" descr="Image result for landsat 8"/>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32" name="Group 31"/>
          <p:cNvGrpSpPr/>
          <p:nvPr/>
        </p:nvGrpSpPr>
        <p:grpSpPr>
          <a:xfrm>
            <a:off x="917575" y="1268296"/>
            <a:ext cx="9342304" cy="5405478"/>
            <a:chOff x="917575" y="1237300"/>
            <a:chExt cx="9342304" cy="5405478"/>
          </a:xfrm>
        </p:grpSpPr>
        <p:grpSp>
          <p:nvGrpSpPr>
            <p:cNvPr id="293" name="Group 292"/>
            <p:cNvGrpSpPr/>
            <p:nvPr/>
          </p:nvGrpSpPr>
          <p:grpSpPr>
            <a:xfrm>
              <a:off x="917575" y="1237300"/>
              <a:ext cx="9342304" cy="5405478"/>
              <a:chOff x="961783" y="13287149"/>
              <a:chExt cx="10994792" cy="7530746"/>
            </a:xfrm>
          </p:grpSpPr>
          <p:cxnSp>
            <p:nvCxnSpPr>
              <p:cNvPr id="294" name="Straight Connector 293"/>
              <p:cNvCxnSpPr/>
              <p:nvPr/>
            </p:nvCxnSpPr>
            <p:spPr>
              <a:xfrm>
                <a:off x="8184341" y="14947200"/>
                <a:ext cx="0" cy="103575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5" name="Straight Connector 294"/>
              <p:cNvCxnSpPr/>
              <p:nvPr/>
            </p:nvCxnSpPr>
            <p:spPr>
              <a:xfrm>
                <a:off x="7120762" y="13792228"/>
                <a:ext cx="0" cy="24442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96" name="Group 295"/>
              <p:cNvGrpSpPr/>
              <p:nvPr/>
            </p:nvGrpSpPr>
            <p:grpSpPr>
              <a:xfrm>
                <a:off x="961783" y="13287149"/>
                <a:ext cx="10994792" cy="7530746"/>
                <a:chOff x="961783" y="13287149"/>
                <a:chExt cx="10994792" cy="7530746"/>
              </a:xfrm>
            </p:grpSpPr>
            <p:cxnSp>
              <p:nvCxnSpPr>
                <p:cNvPr id="297" name="Straight Connector 296"/>
                <p:cNvCxnSpPr>
                  <a:cxnSpLocks/>
                  <a:endCxn id="326" idx="2"/>
                </p:cNvCxnSpPr>
                <p:nvPr/>
              </p:nvCxnSpPr>
              <p:spPr>
                <a:xfrm>
                  <a:off x="3792652" y="14022975"/>
                  <a:ext cx="1" cy="13147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98" name="Group 297"/>
                <p:cNvGrpSpPr/>
                <p:nvPr/>
              </p:nvGrpSpPr>
              <p:grpSpPr>
                <a:xfrm>
                  <a:off x="961783" y="13287149"/>
                  <a:ext cx="10994792" cy="7530746"/>
                  <a:chOff x="961783" y="13287149"/>
                  <a:chExt cx="10994792" cy="7530746"/>
                </a:xfrm>
              </p:grpSpPr>
              <p:grpSp>
                <p:nvGrpSpPr>
                  <p:cNvPr id="299" name="Group 298"/>
                  <p:cNvGrpSpPr/>
                  <p:nvPr/>
                </p:nvGrpSpPr>
                <p:grpSpPr>
                  <a:xfrm>
                    <a:off x="961783" y="13287149"/>
                    <a:ext cx="9793672" cy="7530746"/>
                    <a:chOff x="856177" y="8868898"/>
                    <a:chExt cx="6228555" cy="4789384"/>
                  </a:xfrm>
                </p:grpSpPr>
                <p:cxnSp>
                  <p:nvCxnSpPr>
                    <p:cNvPr id="320" name="Straight Connector 319"/>
                    <p:cNvCxnSpPr/>
                    <p:nvPr/>
                  </p:nvCxnSpPr>
                  <p:spPr>
                    <a:xfrm flipH="1">
                      <a:off x="3487122" y="12400670"/>
                      <a:ext cx="3317280" cy="198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1" name="Straight Connector 320"/>
                    <p:cNvCxnSpPr>
                      <a:stCxn id="333" idx="2"/>
                    </p:cNvCxnSpPr>
                    <p:nvPr/>
                  </p:nvCxnSpPr>
                  <p:spPr>
                    <a:xfrm flipH="1">
                      <a:off x="5454802" y="11827295"/>
                      <a:ext cx="13962" cy="149414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2" name="Straight Connector 321"/>
                    <p:cNvCxnSpPr/>
                    <p:nvPr/>
                  </p:nvCxnSpPr>
                  <p:spPr>
                    <a:xfrm flipH="1">
                      <a:off x="7081180" y="9919256"/>
                      <a:ext cx="3552" cy="66411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3" name="Elbow Connector 83"/>
                    <p:cNvCxnSpPr>
                      <a:stCxn id="325" idx="2"/>
                    </p:cNvCxnSpPr>
                    <p:nvPr/>
                  </p:nvCxnSpPr>
                  <p:spPr>
                    <a:xfrm rot="16200000" flipH="1">
                      <a:off x="2422793" y="10895241"/>
                      <a:ext cx="1509338" cy="3564918"/>
                    </a:xfrm>
                    <a:prstGeom prst="bentConnector2">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p:cNvCxnSpPr>
                      <a:endCxn id="333" idx="2"/>
                    </p:cNvCxnSpPr>
                    <p:nvPr/>
                  </p:nvCxnSpPr>
                  <p:spPr>
                    <a:xfrm>
                      <a:off x="5458468" y="10955925"/>
                      <a:ext cx="10295" cy="8713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25" name="Rounded Rectangle 38"/>
                    <p:cNvSpPr/>
                    <p:nvPr/>
                  </p:nvSpPr>
                  <p:spPr>
                    <a:xfrm>
                      <a:off x="856177" y="10068397"/>
                      <a:ext cx="1077650" cy="1854634"/>
                    </a:xfrm>
                    <a:prstGeom prst="roundRect">
                      <a:avLst/>
                    </a:prstGeom>
                    <a:solidFill>
                      <a:srgbClr val="0070C0">
                        <a:alpha val="70000"/>
                      </a:srgbClr>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entury Gothic" panose="020B0502020202020204" pitchFamily="34" charset="0"/>
                      </a:endParaRPr>
                    </a:p>
                  </p:txBody>
                </p:sp>
                <p:sp>
                  <p:nvSpPr>
                    <p:cNvPr id="326" name="Rectangle 325"/>
                    <p:cNvSpPr/>
                    <p:nvPr/>
                  </p:nvSpPr>
                  <p:spPr>
                    <a:xfrm>
                      <a:off x="2008434" y="9672759"/>
                      <a:ext cx="1296225" cy="500283"/>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Century Gothic" panose="020B0502020202020204" pitchFamily="34" charset="0"/>
                        </a:rPr>
                        <a:t>Landsat 5 &amp; 8</a:t>
                      </a:r>
                    </a:p>
                    <a:p>
                      <a:pPr algn="ctr"/>
                      <a:r>
                        <a:rPr lang="en-US" sz="1200" dirty="0">
                          <a:latin typeface="Century Gothic" panose="020B0502020202020204" pitchFamily="34" charset="0"/>
                        </a:rPr>
                        <a:t>Surface Reflectance</a:t>
                      </a:r>
                    </a:p>
                  </p:txBody>
                </p:sp>
                <p:sp>
                  <p:nvSpPr>
                    <p:cNvPr id="327" name="Rectangle 326"/>
                    <p:cNvSpPr/>
                    <p:nvPr/>
                  </p:nvSpPr>
                  <p:spPr>
                    <a:xfrm>
                      <a:off x="4183009" y="8868898"/>
                      <a:ext cx="1121681" cy="315163"/>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Century Gothic" panose="020B0502020202020204" pitchFamily="34" charset="0"/>
                        </a:rPr>
                        <a:t>Satellite Data</a:t>
                      </a:r>
                    </a:p>
                  </p:txBody>
                </p:sp>
                <p:sp>
                  <p:nvSpPr>
                    <p:cNvPr id="328" name="Rectangle 327"/>
                    <p:cNvSpPr/>
                    <p:nvPr/>
                  </p:nvSpPr>
                  <p:spPr>
                    <a:xfrm>
                      <a:off x="963026" y="10328947"/>
                      <a:ext cx="869776" cy="365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Century Gothic" panose="020B0502020202020204" pitchFamily="34" charset="0"/>
                        </a:rPr>
                        <a:t>Precipitation</a:t>
                      </a:r>
                    </a:p>
                  </p:txBody>
                </p:sp>
                <p:sp>
                  <p:nvSpPr>
                    <p:cNvPr id="329" name="Rectangle 328"/>
                    <p:cNvSpPr/>
                    <p:nvPr/>
                  </p:nvSpPr>
                  <p:spPr>
                    <a:xfrm>
                      <a:off x="962890" y="10788135"/>
                      <a:ext cx="872518" cy="365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Century Gothic" panose="020B0502020202020204" pitchFamily="34" charset="0"/>
                        </a:rPr>
                        <a:t>Surface Temperature</a:t>
                      </a:r>
                    </a:p>
                  </p:txBody>
                </p:sp>
                <p:sp>
                  <p:nvSpPr>
                    <p:cNvPr id="330" name="Rectangle 329"/>
                    <p:cNvSpPr/>
                    <p:nvPr/>
                  </p:nvSpPr>
                  <p:spPr>
                    <a:xfrm>
                      <a:off x="960505" y="11247321"/>
                      <a:ext cx="875041" cy="36576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Century Gothic" panose="020B0502020202020204" pitchFamily="34" charset="0"/>
                        </a:rPr>
                        <a:t>Surface Runoff</a:t>
                      </a:r>
                    </a:p>
                  </p:txBody>
                </p:sp>
                <p:sp>
                  <p:nvSpPr>
                    <p:cNvPr id="331" name="Hexagon 330"/>
                    <p:cNvSpPr/>
                    <p:nvPr/>
                  </p:nvSpPr>
                  <p:spPr>
                    <a:xfrm>
                      <a:off x="2939083" y="10501796"/>
                      <a:ext cx="850469" cy="457200"/>
                    </a:xfrm>
                    <a:prstGeom prst="hexagon">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i="1" dirty="0">
                          <a:latin typeface="Century Gothic" panose="020B0502020202020204" pitchFamily="34" charset="0"/>
                        </a:rPr>
                        <a:t>NDVI, EVI, </a:t>
                      </a:r>
                      <a:r>
                        <a:rPr lang="en-US" sz="1200" i="1" dirty="0" err="1">
                          <a:latin typeface="Century Gothic" panose="020B0502020202020204" pitchFamily="34" charset="0"/>
                        </a:rPr>
                        <a:t>R</a:t>
                      </a:r>
                      <a:r>
                        <a:rPr lang="en-US" sz="1200" i="1" baseline="-25000" dirty="0" err="1">
                          <a:latin typeface="Century Gothic" panose="020B0502020202020204" pitchFamily="34" charset="0"/>
                        </a:rPr>
                        <a:t>rs</a:t>
                      </a:r>
                      <a:r>
                        <a:rPr lang="en-US" sz="1200" i="1" dirty="0">
                          <a:latin typeface="Century Gothic" panose="020B0502020202020204" pitchFamily="34" charset="0"/>
                        </a:rPr>
                        <a:t> </a:t>
                      </a:r>
                    </a:p>
                  </p:txBody>
                </p:sp>
                <p:sp>
                  <p:nvSpPr>
                    <p:cNvPr id="333" name="Rounded Rectangle 62"/>
                    <p:cNvSpPr/>
                    <p:nvPr/>
                  </p:nvSpPr>
                  <p:spPr>
                    <a:xfrm>
                      <a:off x="4887855" y="11173033"/>
                      <a:ext cx="1161817" cy="654262"/>
                    </a:xfrm>
                    <a:prstGeom prst="round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Century Gothic" panose="020B0502020202020204" pitchFamily="34" charset="0"/>
                        </a:rPr>
                        <a:t>Biophysical Models</a:t>
                      </a:r>
                    </a:p>
                    <a:p>
                      <a:pPr algn="ctr"/>
                      <a:r>
                        <a:rPr lang="en-US" sz="1200" dirty="0">
                          <a:latin typeface="Century Gothic" panose="020B0502020202020204" pitchFamily="34" charset="0"/>
                        </a:rPr>
                        <a:t>LAI, GPP, CHL</a:t>
                      </a:r>
                    </a:p>
                  </p:txBody>
                </p:sp>
                <p:sp>
                  <p:nvSpPr>
                    <p:cNvPr id="334" name="Rounded Rectangle 63"/>
                    <p:cNvSpPr/>
                    <p:nvPr/>
                  </p:nvSpPr>
                  <p:spPr>
                    <a:xfrm>
                      <a:off x="3029147" y="12178615"/>
                      <a:ext cx="760406" cy="419907"/>
                    </a:xfrm>
                    <a:prstGeom prst="roundRect">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Century Gothic" panose="020B0502020202020204" pitchFamily="34" charset="0"/>
                        </a:rPr>
                        <a:t>Change Detection</a:t>
                      </a:r>
                    </a:p>
                  </p:txBody>
                </p:sp>
                <p:sp>
                  <p:nvSpPr>
                    <p:cNvPr id="335" name="Rectangle 334"/>
                    <p:cNvSpPr/>
                    <p:nvPr/>
                  </p:nvSpPr>
                  <p:spPr>
                    <a:xfrm>
                      <a:off x="4731405" y="13201082"/>
                      <a:ext cx="1463040" cy="4572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Century Gothic" panose="020B0502020202020204" pitchFamily="34" charset="0"/>
                        </a:rPr>
                        <a:t>Long-Term</a:t>
                      </a:r>
                    </a:p>
                    <a:p>
                      <a:pPr algn="ctr"/>
                      <a:r>
                        <a:rPr lang="en-US" sz="1200" dirty="0">
                          <a:latin typeface="Century Gothic" panose="020B0502020202020204" pitchFamily="34" charset="0"/>
                        </a:rPr>
                        <a:t>Time Series and Analysis</a:t>
                      </a:r>
                    </a:p>
                  </p:txBody>
                </p:sp>
                <p:cxnSp>
                  <p:nvCxnSpPr>
                    <p:cNvPr id="336" name="Straight Connector 335"/>
                    <p:cNvCxnSpPr>
                      <a:endCxn id="325" idx="0"/>
                    </p:cNvCxnSpPr>
                    <p:nvPr/>
                  </p:nvCxnSpPr>
                  <p:spPr>
                    <a:xfrm>
                      <a:off x="1391320" y="9924654"/>
                      <a:ext cx="3682" cy="143743"/>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p:cNvCxnSpPr/>
                    <p:nvPr/>
                  </p:nvCxnSpPr>
                  <p:spPr>
                    <a:xfrm>
                      <a:off x="4074073" y="9928630"/>
                      <a:ext cx="0" cy="15544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8" name="Straight Connector 337"/>
                    <p:cNvCxnSpPr>
                      <a:cxnSpLocks/>
                    </p:cNvCxnSpPr>
                    <p:nvPr/>
                  </p:nvCxnSpPr>
                  <p:spPr>
                    <a:xfrm>
                      <a:off x="2693516" y="10168985"/>
                      <a:ext cx="1171" cy="1924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39" name="TextBox 338"/>
                    <p:cNvSpPr txBox="1"/>
                    <p:nvPr/>
                  </p:nvSpPr>
                  <p:spPr>
                    <a:xfrm rot="16200000">
                      <a:off x="794938" y="12644599"/>
                      <a:ext cx="1000897" cy="207326"/>
                    </a:xfrm>
                    <a:prstGeom prst="rect">
                      <a:avLst/>
                    </a:prstGeom>
                    <a:noFill/>
                  </p:spPr>
                  <p:txBody>
                    <a:bodyPr wrap="square" rtlCol="0">
                      <a:spAutoFit/>
                    </a:bodyPr>
                    <a:lstStyle/>
                    <a:p>
                      <a:pPr algn="ctr"/>
                      <a:r>
                        <a:rPr lang="en-US" sz="1200" dirty="0">
                          <a:latin typeface="Century Gothic" panose="020B0502020202020204" pitchFamily="34" charset="0"/>
                        </a:rPr>
                        <a:t>Correlation</a:t>
                      </a:r>
                    </a:p>
                  </p:txBody>
                </p:sp>
                <p:sp>
                  <p:nvSpPr>
                    <p:cNvPr id="340" name="Rounded Rectangle 85"/>
                    <p:cNvSpPr/>
                    <p:nvPr/>
                  </p:nvSpPr>
                  <p:spPr>
                    <a:xfrm>
                      <a:off x="4916361" y="12181265"/>
                      <a:ext cx="1117439" cy="457200"/>
                    </a:xfrm>
                    <a:prstGeom prst="roundRect">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latin typeface="Century Gothic" panose="020B0502020202020204" pitchFamily="34" charset="0"/>
                        </a:rPr>
                        <a:t>Spatio</a:t>
                      </a:r>
                      <a:r>
                        <a:rPr lang="en-US" sz="1200" dirty="0">
                          <a:latin typeface="Century Gothic" panose="020B0502020202020204" pitchFamily="34" charset="0"/>
                        </a:rPr>
                        <a:t>-Temporal </a:t>
                      </a:r>
                    </a:p>
                    <a:p>
                      <a:pPr algn="ctr"/>
                      <a:r>
                        <a:rPr lang="en-US" sz="1200" dirty="0">
                          <a:latin typeface="Century Gothic" panose="020B0502020202020204" pitchFamily="34" charset="0"/>
                        </a:rPr>
                        <a:t>Maps</a:t>
                      </a:r>
                    </a:p>
                  </p:txBody>
                </p:sp>
                <p:sp>
                  <p:nvSpPr>
                    <p:cNvPr id="332" name="Rounded Rectangle 61"/>
                    <p:cNvSpPr/>
                    <p:nvPr/>
                  </p:nvSpPr>
                  <p:spPr>
                    <a:xfrm>
                      <a:off x="2910967" y="11157729"/>
                      <a:ext cx="944483" cy="681068"/>
                    </a:xfrm>
                    <a:prstGeom prst="round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Century Gothic" panose="020B0502020202020204" pitchFamily="34" charset="0"/>
                        </a:rPr>
                        <a:t>Classification </a:t>
                      </a:r>
                    </a:p>
                    <a:p>
                      <a:pPr algn="ctr"/>
                      <a:r>
                        <a:rPr lang="en-US" sz="1200" dirty="0">
                          <a:latin typeface="Century Gothic" panose="020B0502020202020204" pitchFamily="34" charset="0"/>
                        </a:rPr>
                        <a:t>(Supervised)</a:t>
                      </a:r>
                    </a:p>
                  </p:txBody>
                </p:sp>
              </p:grpSp>
              <p:grpSp>
                <p:nvGrpSpPr>
                  <p:cNvPr id="300" name="Group 299"/>
                  <p:cNvGrpSpPr/>
                  <p:nvPr/>
                </p:nvGrpSpPr>
                <p:grpSpPr>
                  <a:xfrm>
                    <a:off x="1251304" y="14022975"/>
                    <a:ext cx="10705271" cy="5186258"/>
                    <a:chOff x="1251304" y="14022975"/>
                    <a:chExt cx="10705271" cy="5186258"/>
                  </a:xfrm>
                </p:grpSpPr>
                <p:sp>
                  <p:nvSpPr>
                    <p:cNvPr id="301" name="Left-Right Arrow 177"/>
                    <p:cNvSpPr/>
                    <p:nvPr/>
                  </p:nvSpPr>
                  <p:spPr>
                    <a:xfrm>
                      <a:off x="5580524" y="15959282"/>
                      <a:ext cx="1648340" cy="50265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Century Gothic" panose="020B0502020202020204" pitchFamily="34" charset="0"/>
                        </a:rPr>
                        <a:t>Correlation</a:t>
                      </a:r>
                    </a:p>
                  </p:txBody>
                </p:sp>
                <p:cxnSp>
                  <p:nvCxnSpPr>
                    <p:cNvPr id="302" name="Straight Connector 301"/>
                    <p:cNvCxnSpPr>
                      <a:cxnSpLocks/>
                      <a:endCxn id="332" idx="0"/>
                    </p:cNvCxnSpPr>
                    <p:nvPr/>
                  </p:nvCxnSpPr>
                  <p:spPr>
                    <a:xfrm>
                      <a:off x="4929809" y="16567450"/>
                      <a:ext cx="5435" cy="31861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p:nvCxnSpPr>
                  <p:spPr>
                    <a:xfrm>
                      <a:off x="10771961" y="16374485"/>
                      <a:ext cx="16188" cy="137012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p:nvCxnSpPr>
                  <p:spPr>
                    <a:xfrm>
                      <a:off x="10749869" y="14036653"/>
                      <a:ext cx="1" cy="9234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p:nvCxnSpPr>
                  <p:spPr>
                    <a:xfrm flipH="1">
                      <a:off x="8184341" y="14030763"/>
                      <a:ext cx="8238" cy="93716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a:cxnSpLocks/>
                    </p:cNvCxnSpPr>
                    <p:nvPr/>
                  </p:nvCxnSpPr>
                  <p:spPr>
                    <a:xfrm>
                      <a:off x="6028869" y="14022975"/>
                      <a:ext cx="0" cy="160364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7" name="Rectangle 306"/>
                    <p:cNvSpPr/>
                    <p:nvPr/>
                  </p:nvSpPr>
                  <p:spPr>
                    <a:xfrm>
                      <a:off x="5098635" y="14561888"/>
                      <a:ext cx="1880997" cy="775874"/>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Century Gothic" panose="020B0502020202020204" pitchFamily="34" charset="0"/>
                        </a:rPr>
                        <a:t>MODIS/Terra</a:t>
                      </a:r>
                    </a:p>
                    <a:p>
                      <a:pPr algn="ctr"/>
                      <a:r>
                        <a:rPr lang="en-US" sz="1200" dirty="0">
                          <a:latin typeface="Century Gothic" panose="020B0502020202020204" pitchFamily="34" charset="0"/>
                        </a:rPr>
                        <a:t>Surface Reflectance</a:t>
                      </a:r>
                    </a:p>
                  </p:txBody>
                </p:sp>
                <p:sp>
                  <p:nvSpPr>
                    <p:cNvPr id="308" name="Rectangle 307"/>
                    <p:cNvSpPr/>
                    <p:nvPr/>
                  </p:nvSpPr>
                  <p:spPr>
                    <a:xfrm>
                      <a:off x="7149071" y="14561888"/>
                      <a:ext cx="1930872" cy="7748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Century Gothic" panose="020B0502020202020204" pitchFamily="34" charset="0"/>
                        </a:rPr>
                        <a:t>Sentinel 1A GRD/IW C-SAR</a:t>
                      </a:r>
                    </a:p>
                  </p:txBody>
                </p:sp>
                <p:sp>
                  <p:nvSpPr>
                    <p:cNvPr id="309" name="Rectangle 308"/>
                    <p:cNvSpPr/>
                    <p:nvPr/>
                  </p:nvSpPr>
                  <p:spPr>
                    <a:xfrm>
                      <a:off x="9270647" y="14571458"/>
                      <a:ext cx="2685928" cy="759926"/>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Century Gothic" panose="020B0502020202020204" pitchFamily="34" charset="0"/>
                        </a:rPr>
                        <a:t>MODIS Biophysical Products</a:t>
                      </a:r>
                    </a:p>
                    <a:p>
                      <a:pPr algn="ctr"/>
                      <a:r>
                        <a:rPr lang="en-US" sz="1200" dirty="0">
                          <a:latin typeface="Century Gothic" panose="020B0502020202020204" pitchFamily="34" charset="0"/>
                        </a:rPr>
                        <a:t>ET, PTC, LAI, GPP</a:t>
                      </a:r>
                    </a:p>
                  </p:txBody>
                </p:sp>
                <p:sp>
                  <p:nvSpPr>
                    <p:cNvPr id="310" name="Rounded Rectangle 107"/>
                    <p:cNvSpPr/>
                    <p:nvPr/>
                  </p:nvSpPr>
                  <p:spPr>
                    <a:xfrm>
                      <a:off x="1251304" y="14304221"/>
                      <a:ext cx="1388280" cy="642978"/>
                    </a:xfrm>
                    <a:prstGeom prst="roundRect">
                      <a:avLst/>
                    </a:prstGeom>
                    <a:solidFill>
                      <a:srgbClr val="0070C0">
                        <a:alpha val="70000"/>
                      </a:srgbClr>
                    </a:solid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Century Gothic" panose="020B0502020202020204" pitchFamily="34" charset="0"/>
                        </a:rPr>
                        <a:t>NASA Giovanni</a:t>
                      </a:r>
                    </a:p>
                  </p:txBody>
                </p:sp>
                <p:sp>
                  <p:nvSpPr>
                    <p:cNvPr id="311" name="Hexagon 310"/>
                    <p:cNvSpPr/>
                    <p:nvPr/>
                  </p:nvSpPr>
                  <p:spPr>
                    <a:xfrm>
                      <a:off x="7228862" y="15862770"/>
                      <a:ext cx="2041785" cy="718893"/>
                    </a:xfrm>
                    <a:prstGeom prst="hexagon">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Century Gothic" panose="020B0502020202020204" pitchFamily="34" charset="0"/>
                        </a:rPr>
                        <a:t>Backscattering coefficient</a:t>
                      </a:r>
                    </a:p>
                  </p:txBody>
                </p:sp>
                <p:sp>
                  <p:nvSpPr>
                    <p:cNvPr id="312" name="Hexagon 311"/>
                    <p:cNvSpPr/>
                    <p:nvPr/>
                  </p:nvSpPr>
                  <p:spPr>
                    <a:xfrm>
                      <a:off x="9708741" y="15848557"/>
                      <a:ext cx="2117682" cy="718893"/>
                    </a:xfrm>
                    <a:prstGeom prst="hexagon">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Century Gothic" panose="020B0502020202020204" pitchFamily="34" charset="0"/>
                        </a:rPr>
                        <a:t>Biophysical Data Extraction</a:t>
                      </a:r>
                    </a:p>
                  </p:txBody>
                </p:sp>
                <p:cxnSp>
                  <p:nvCxnSpPr>
                    <p:cNvPr id="313" name="Straight Connector 312"/>
                    <p:cNvCxnSpPr>
                      <a:cxnSpLocks/>
                    </p:cNvCxnSpPr>
                    <p:nvPr/>
                  </p:nvCxnSpPr>
                  <p:spPr>
                    <a:xfrm>
                      <a:off x="3850783" y="15625243"/>
                      <a:ext cx="2187441" cy="27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p:cNvCxnSpPr>
                      <a:cxnSpLocks/>
                    </p:cNvCxnSpPr>
                    <p:nvPr/>
                  </p:nvCxnSpPr>
                  <p:spPr>
                    <a:xfrm>
                      <a:off x="4928666" y="15633940"/>
                      <a:ext cx="1143" cy="22882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p:cNvCxnSpPr>
                      <a:cxnSpLocks/>
                    </p:cNvCxnSpPr>
                    <p:nvPr/>
                  </p:nvCxnSpPr>
                  <p:spPr>
                    <a:xfrm>
                      <a:off x="3792652" y="14029938"/>
                      <a:ext cx="6959496" cy="87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6" name="Rounded Rectangle 135"/>
                    <p:cNvSpPr/>
                    <p:nvPr/>
                  </p:nvSpPr>
                  <p:spPr>
                    <a:xfrm>
                      <a:off x="9847642" y="16886068"/>
                      <a:ext cx="1835734" cy="1028751"/>
                    </a:xfrm>
                    <a:prstGeom prst="roundRect">
                      <a:avLst/>
                    </a:prstGeom>
                    <a:solidFill>
                      <a:schemeClr val="accent3">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Century Gothic" panose="020B0502020202020204" pitchFamily="34" charset="0"/>
                        </a:rPr>
                        <a:t>Monthly &amp; Annual Composites</a:t>
                      </a:r>
                      <a:endParaRPr lang="en-US" sz="1200" i="1" dirty="0">
                        <a:latin typeface="Century Gothic" panose="020B0502020202020204" pitchFamily="34" charset="0"/>
                      </a:endParaRPr>
                    </a:p>
                  </p:txBody>
                </p:sp>
                <p:cxnSp>
                  <p:nvCxnSpPr>
                    <p:cNvPr id="317" name="Straight Connector 316"/>
                    <p:cNvCxnSpPr/>
                    <p:nvPr/>
                  </p:nvCxnSpPr>
                  <p:spPr>
                    <a:xfrm>
                      <a:off x="4929809" y="18214385"/>
                      <a:ext cx="5849683"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18" name="Straight Connector 317"/>
                    <p:cNvCxnSpPr>
                      <a:cxnSpLocks/>
                    </p:cNvCxnSpPr>
                    <p:nvPr/>
                  </p:nvCxnSpPr>
                  <p:spPr>
                    <a:xfrm flipH="1">
                      <a:off x="10761054" y="17903424"/>
                      <a:ext cx="19005" cy="69667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19" name="Rounded Rectangle 149"/>
                    <p:cNvSpPr/>
                    <p:nvPr/>
                  </p:nvSpPr>
                  <p:spPr>
                    <a:xfrm>
                      <a:off x="9890209" y="18490340"/>
                      <a:ext cx="1936215" cy="718893"/>
                    </a:xfrm>
                    <a:prstGeom prst="roundRect">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Century Gothic" panose="020B0502020202020204" pitchFamily="34" charset="0"/>
                        </a:rPr>
                        <a:t>Seasonal &amp; Annual Variability</a:t>
                      </a:r>
                    </a:p>
                  </p:txBody>
                </p:sp>
              </p:grpSp>
            </p:grpSp>
          </p:grpSp>
        </p:grpSp>
        <p:cxnSp>
          <p:nvCxnSpPr>
            <p:cNvPr id="341" name="Straight Connector 340"/>
            <p:cNvCxnSpPr>
              <a:cxnSpLocks/>
              <a:stCxn id="332" idx="2"/>
            </p:cNvCxnSpPr>
            <p:nvPr/>
          </p:nvCxnSpPr>
          <p:spPr>
            <a:xfrm>
              <a:off x="4293835" y="4589240"/>
              <a:ext cx="5392" cy="38353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809845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Chart 19">
            <a:extLst>
              <a:ext uri="{FF2B5EF4-FFF2-40B4-BE49-F238E27FC236}">
                <a16:creationId xmlns:a16="http://schemas.microsoft.com/office/drawing/2014/main" xmlns="" id="{00000000-0008-0000-0000-000008000000}"/>
              </a:ext>
            </a:extLst>
          </p:cNvPr>
          <p:cNvGraphicFramePr>
            <a:graphicFrameLocks/>
          </p:cNvGraphicFramePr>
          <p:nvPr>
            <p:extLst>
              <p:ext uri="{D42A27DB-BD31-4B8C-83A1-F6EECF244321}">
                <p14:modId xmlns:p14="http://schemas.microsoft.com/office/powerpoint/2010/main" val="103097247"/>
              </p:ext>
            </p:extLst>
          </p:nvPr>
        </p:nvGraphicFramePr>
        <p:xfrm>
          <a:off x="4346660" y="1522539"/>
          <a:ext cx="4572000"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 Placeholder 2"/>
          <p:cNvSpPr txBox="1">
            <a:spLocks/>
          </p:cNvSpPr>
          <p:nvPr/>
        </p:nvSpPr>
        <p:spPr>
          <a:xfrm>
            <a:off x="1619535" y="491034"/>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Results: Calibrating Radar Data</a:t>
            </a:r>
          </a:p>
        </p:txBody>
      </p:sp>
      <p:graphicFrame>
        <p:nvGraphicFramePr>
          <p:cNvPr id="18" name="Chart 17">
            <a:extLst>
              <a:ext uri="{FF2B5EF4-FFF2-40B4-BE49-F238E27FC236}">
                <a16:creationId xmlns:a16="http://schemas.microsoft.com/office/drawing/2014/main" xmlns="" id="{00000000-0008-0000-0000-000004000000}"/>
              </a:ext>
            </a:extLst>
          </p:cNvPr>
          <p:cNvGraphicFramePr>
            <a:graphicFrameLocks/>
          </p:cNvGraphicFramePr>
          <p:nvPr>
            <p:extLst>
              <p:ext uri="{D42A27DB-BD31-4B8C-83A1-F6EECF244321}">
                <p14:modId xmlns:p14="http://schemas.microsoft.com/office/powerpoint/2010/main" val="3197058075"/>
              </p:ext>
            </p:extLst>
          </p:nvPr>
        </p:nvGraphicFramePr>
        <p:xfrm>
          <a:off x="4774" y="1511489"/>
          <a:ext cx="457200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9" name="Chart 18">
            <a:extLst>
              <a:ext uri="{FF2B5EF4-FFF2-40B4-BE49-F238E27FC236}">
                <a16:creationId xmlns:a16="http://schemas.microsoft.com/office/drawing/2014/main" xmlns="" id="{00000000-0008-0000-0000-000005000000}"/>
              </a:ext>
            </a:extLst>
          </p:cNvPr>
          <p:cNvGraphicFramePr>
            <a:graphicFrameLocks/>
          </p:cNvGraphicFramePr>
          <p:nvPr>
            <p:extLst>
              <p:ext uri="{D42A27DB-BD31-4B8C-83A1-F6EECF244321}">
                <p14:modId xmlns:p14="http://schemas.microsoft.com/office/powerpoint/2010/main" val="2258847843"/>
              </p:ext>
            </p:extLst>
          </p:nvPr>
        </p:nvGraphicFramePr>
        <p:xfrm>
          <a:off x="4774" y="3931121"/>
          <a:ext cx="4572000" cy="27432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1" name="Chart 20">
            <a:extLst>
              <a:ext uri="{FF2B5EF4-FFF2-40B4-BE49-F238E27FC236}">
                <a16:creationId xmlns:a16="http://schemas.microsoft.com/office/drawing/2014/main" xmlns="" id="{00000000-0008-0000-0000-000009000000}"/>
              </a:ext>
            </a:extLst>
          </p:cNvPr>
          <p:cNvGraphicFramePr>
            <a:graphicFrameLocks/>
          </p:cNvGraphicFramePr>
          <p:nvPr>
            <p:extLst>
              <p:ext uri="{D42A27DB-BD31-4B8C-83A1-F6EECF244321}">
                <p14:modId xmlns:p14="http://schemas.microsoft.com/office/powerpoint/2010/main" val="3182428060"/>
              </p:ext>
            </p:extLst>
          </p:nvPr>
        </p:nvGraphicFramePr>
        <p:xfrm>
          <a:off x="4442194" y="3911463"/>
          <a:ext cx="4572000" cy="2743200"/>
        </p:xfrm>
        <a:graphic>
          <a:graphicData uri="http://schemas.openxmlformats.org/drawingml/2006/chart">
            <c:chart xmlns:c="http://schemas.openxmlformats.org/drawingml/2006/chart" xmlns:r="http://schemas.openxmlformats.org/officeDocument/2006/relationships" r:id="rId6"/>
          </a:graphicData>
        </a:graphic>
      </p:graphicFrame>
      <mc:AlternateContent xmlns:mc="http://schemas.openxmlformats.org/markup-compatibility/2006">
        <mc:Choice xmlns:a14="http://schemas.microsoft.com/office/drawing/2010/main" Requires="a14">
          <p:sp>
            <p:nvSpPr>
              <p:cNvPr id="14" name="TextBox 13"/>
              <p:cNvSpPr txBox="1"/>
              <p:nvPr/>
            </p:nvSpPr>
            <p:spPr>
              <a:xfrm>
                <a:off x="8229601" y="1461055"/>
                <a:ext cx="3962400" cy="4524572"/>
              </a:xfrm>
              <a:prstGeom prst="rect">
                <a:avLst/>
              </a:prstGeom>
              <a:noFill/>
            </p:spPr>
            <p:txBody>
              <a:bodyPr wrap="square" rtlCol="0">
                <a:spAutoFit/>
              </a:bodyPr>
              <a:lstStyle/>
              <a:p>
                <a:r>
                  <a:rPr lang="en-US" b="1" dirty="0" smtClean="0">
                    <a:solidFill>
                      <a:srgbClr val="757070"/>
                    </a:solidFill>
                  </a:rPr>
                  <a:t>           CHL</a:t>
                </a:r>
                <a:r>
                  <a:rPr lang="en-US" dirty="0">
                    <a:solidFill>
                      <a:srgbClr val="757070"/>
                    </a:solidFill>
                  </a:rPr>
                  <a:t>=127*NDVI - 46.61      (1)</a:t>
                </a:r>
              </a:p>
              <a:p>
                <a:endParaRPr lang="en-US" dirty="0">
                  <a:solidFill>
                    <a:srgbClr val="757070"/>
                  </a:solidFill>
                </a:endParaRPr>
              </a:p>
              <a:p>
                <a:r>
                  <a:rPr lang="en-US" dirty="0">
                    <a:solidFill>
                      <a:srgbClr val="757070"/>
                    </a:solidFill>
                  </a:rPr>
                  <a:t>            </a:t>
                </a:r>
                <a:r>
                  <a:rPr lang="en-US" b="1" dirty="0">
                    <a:solidFill>
                      <a:srgbClr val="757070"/>
                    </a:solidFill>
                  </a:rPr>
                  <a:t>LAI</a:t>
                </a:r>
                <a:r>
                  <a:rPr lang="en-US" dirty="0">
                    <a:solidFill>
                      <a:srgbClr val="757070"/>
                    </a:solidFill>
                  </a:rPr>
                  <a:t>=17.15*EVI2 – 2.57      (2)</a:t>
                </a:r>
              </a:p>
              <a:p>
                <a:endParaRPr lang="en-US" dirty="0">
                  <a:solidFill>
                    <a:srgbClr val="757070"/>
                  </a:solidFill>
                </a:endParaRPr>
              </a:p>
              <a:p>
                <a:r>
                  <a:rPr lang="en-US" dirty="0">
                    <a:solidFill>
                      <a:srgbClr val="757070"/>
                    </a:solidFill>
                  </a:rPr>
                  <a:t>            </a:t>
                </a:r>
                <a:r>
                  <a:rPr lang="en-US" b="1" dirty="0">
                    <a:solidFill>
                      <a:srgbClr val="757070"/>
                    </a:solidFill>
                  </a:rPr>
                  <a:t>GPP</a:t>
                </a:r>
                <a:r>
                  <a:rPr lang="en-US" dirty="0">
                    <a:solidFill>
                      <a:srgbClr val="757070"/>
                    </a:solidFill>
                  </a:rPr>
                  <a:t>=0.098*EVI2 + 0.016  (3)</a:t>
                </a:r>
              </a:p>
              <a:p>
                <a:endParaRPr lang="en-US" dirty="0">
                  <a:solidFill>
                    <a:srgbClr val="757070"/>
                  </a:solidFill>
                </a:endParaRPr>
              </a:p>
              <a:p>
                <a:endParaRPr lang="en-US" dirty="0">
                  <a:solidFill>
                    <a:srgbClr val="757070"/>
                  </a:solidFill>
                </a:endParaRPr>
              </a:p>
              <a:p>
                <a:endParaRPr lang="en-US" dirty="0">
                  <a:solidFill>
                    <a:srgbClr val="757070"/>
                  </a:solidFill>
                </a:endParaRPr>
              </a:p>
              <a:p>
                <a:endParaRPr lang="en-US" dirty="0">
                  <a:solidFill>
                    <a:srgbClr val="757070"/>
                  </a:solidFill>
                </a:endParaRPr>
              </a:p>
              <a:p>
                <a:pPr/>
                <a14:m>
                  <m:oMathPara xmlns:m="http://schemas.openxmlformats.org/officeDocument/2006/math">
                    <m:oMathParaPr>
                      <m:jc m:val="centerGroup"/>
                    </m:oMathParaPr>
                    <m:oMath xmlns:m="http://schemas.openxmlformats.org/officeDocument/2006/math">
                      <m:r>
                        <a:rPr lang="en-US" b="0" i="0" smtClean="0">
                          <a:solidFill>
                            <a:srgbClr val="757070"/>
                          </a:solidFill>
                          <a:latin typeface="Cambria Math" panose="02040503050406030204" pitchFamily="18" charset="0"/>
                        </a:rPr>
                        <m:t>            </m:t>
                      </m:r>
                      <m:r>
                        <a:rPr lang="en-US" b="1" i="1">
                          <a:solidFill>
                            <a:srgbClr val="757070"/>
                          </a:solidFill>
                          <a:latin typeface="Cambria Math" panose="02040503050406030204" pitchFamily="18" charset="0"/>
                        </a:rPr>
                        <m:t>𝐍𝐃𝐕𝐈</m:t>
                      </m:r>
                      <m:r>
                        <a:rPr lang="en-US" i="1">
                          <a:solidFill>
                            <a:srgbClr val="757070"/>
                          </a:solidFill>
                          <a:latin typeface="Cambria Math" panose="02040503050406030204" pitchFamily="18" charset="0"/>
                        </a:rPr>
                        <m:t>=</m:t>
                      </m:r>
                      <m:f>
                        <m:fPr>
                          <m:ctrlPr>
                            <a:rPr lang="en-US" i="1">
                              <a:solidFill>
                                <a:srgbClr val="757070"/>
                              </a:solidFill>
                              <a:latin typeface="Cambria Math" panose="02040503050406030204" pitchFamily="18" charset="0"/>
                            </a:rPr>
                          </m:ctrlPr>
                        </m:fPr>
                        <m:num>
                          <m:r>
                            <a:rPr lang="en-US" i="1">
                              <a:solidFill>
                                <a:srgbClr val="757070"/>
                              </a:solidFill>
                              <a:latin typeface="Cambria Math" panose="02040503050406030204" pitchFamily="18" charset="0"/>
                            </a:rPr>
                            <m:t>𝑅</m:t>
                          </m:r>
                          <m:r>
                            <a:rPr lang="en-US" i="1" baseline="-25000">
                              <a:solidFill>
                                <a:srgbClr val="757070"/>
                              </a:solidFill>
                              <a:latin typeface="Cambria Math" panose="02040503050406030204" pitchFamily="18" charset="0"/>
                            </a:rPr>
                            <m:t>𝑟𝑠</m:t>
                          </m:r>
                          <m:r>
                            <a:rPr lang="en-US" i="1">
                              <a:solidFill>
                                <a:srgbClr val="757070"/>
                              </a:solidFill>
                              <a:latin typeface="Cambria Math" panose="02040503050406030204" pitchFamily="18" charset="0"/>
                            </a:rPr>
                            <m:t> </m:t>
                          </m:r>
                          <m:d>
                            <m:dPr>
                              <m:ctrlPr>
                                <a:rPr lang="en-US" i="1">
                                  <a:solidFill>
                                    <a:srgbClr val="757070"/>
                                  </a:solidFill>
                                  <a:latin typeface="Cambria Math" panose="02040503050406030204" pitchFamily="18" charset="0"/>
                                </a:rPr>
                              </m:ctrlPr>
                            </m:dPr>
                            <m:e>
                              <m:r>
                                <a:rPr lang="en-US" i="1">
                                  <a:solidFill>
                                    <a:srgbClr val="757070"/>
                                  </a:solidFill>
                                  <a:latin typeface="Cambria Math" panose="02040503050406030204" pitchFamily="18" charset="0"/>
                                </a:rPr>
                                <m:t>𝐵</m:t>
                              </m:r>
                              <m:r>
                                <a:rPr lang="en-US" i="1">
                                  <a:solidFill>
                                    <a:srgbClr val="757070"/>
                                  </a:solidFill>
                                  <a:latin typeface="Cambria Math" panose="02040503050406030204" pitchFamily="18" charset="0"/>
                                </a:rPr>
                                <m:t>2</m:t>
                              </m:r>
                            </m:e>
                          </m:d>
                          <m:r>
                            <a:rPr lang="en-US" i="1">
                              <a:solidFill>
                                <a:srgbClr val="757070"/>
                              </a:solidFill>
                              <a:latin typeface="Cambria Math" panose="02040503050406030204" pitchFamily="18" charset="0"/>
                            </a:rPr>
                            <m:t> − </m:t>
                          </m:r>
                          <m:r>
                            <a:rPr lang="en-US" i="1">
                              <a:solidFill>
                                <a:srgbClr val="757070"/>
                              </a:solidFill>
                              <a:latin typeface="Cambria Math" panose="02040503050406030204" pitchFamily="18" charset="0"/>
                            </a:rPr>
                            <m:t>𝑅𝑟𝑠</m:t>
                          </m:r>
                          <m:r>
                            <a:rPr lang="en-US" i="1">
                              <a:solidFill>
                                <a:srgbClr val="757070"/>
                              </a:solidFill>
                              <a:latin typeface="Cambria Math" panose="02040503050406030204" pitchFamily="18" charset="0"/>
                            </a:rPr>
                            <m:t>(</m:t>
                          </m:r>
                          <m:r>
                            <a:rPr lang="en-US" i="1">
                              <a:solidFill>
                                <a:srgbClr val="757070"/>
                              </a:solidFill>
                              <a:latin typeface="Cambria Math" panose="02040503050406030204" pitchFamily="18" charset="0"/>
                            </a:rPr>
                            <m:t>𝐵</m:t>
                          </m:r>
                          <m:r>
                            <a:rPr lang="en-US" i="1">
                              <a:solidFill>
                                <a:srgbClr val="757070"/>
                              </a:solidFill>
                              <a:latin typeface="Cambria Math" panose="02040503050406030204" pitchFamily="18" charset="0"/>
                            </a:rPr>
                            <m:t>1)</m:t>
                          </m:r>
                        </m:num>
                        <m:den>
                          <m:r>
                            <a:rPr lang="en-US" i="1">
                              <a:solidFill>
                                <a:srgbClr val="757070"/>
                              </a:solidFill>
                              <a:latin typeface="Cambria Math" panose="02040503050406030204" pitchFamily="18" charset="0"/>
                            </a:rPr>
                            <m:t>𝑅</m:t>
                          </m:r>
                          <m:r>
                            <a:rPr lang="en-US" i="1" baseline="-25000">
                              <a:solidFill>
                                <a:srgbClr val="757070"/>
                              </a:solidFill>
                              <a:latin typeface="Cambria Math" panose="02040503050406030204" pitchFamily="18" charset="0"/>
                            </a:rPr>
                            <m:t>𝑟𝑠</m:t>
                          </m:r>
                          <m:r>
                            <a:rPr lang="en-US" i="1">
                              <a:solidFill>
                                <a:srgbClr val="757070"/>
                              </a:solidFill>
                              <a:latin typeface="Cambria Math" panose="02040503050406030204" pitchFamily="18" charset="0"/>
                            </a:rPr>
                            <m:t> </m:t>
                          </m:r>
                          <m:d>
                            <m:dPr>
                              <m:ctrlPr>
                                <a:rPr lang="en-US" i="1">
                                  <a:solidFill>
                                    <a:srgbClr val="757070"/>
                                  </a:solidFill>
                                  <a:latin typeface="Cambria Math" panose="02040503050406030204" pitchFamily="18" charset="0"/>
                                </a:rPr>
                              </m:ctrlPr>
                            </m:dPr>
                            <m:e>
                              <m:r>
                                <a:rPr lang="en-US" i="1">
                                  <a:solidFill>
                                    <a:srgbClr val="757070"/>
                                  </a:solidFill>
                                  <a:latin typeface="Cambria Math" panose="02040503050406030204" pitchFamily="18" charset="0"/>
                                </a:rPr>
                                <m:t>𝐵</m:t>
                              </m:r>
                              <m:r>
                                <a:rPr lang="en-US" i="1">
                                  <a:solidFill>
                                    <a:srgbClr val="757070"/>
                                  </a:solidFill>
                                  <a:latin typeface="Cambria Math" panose="02040503050406030204" pitchFamily="18" charset="0"/>
                                </a:rPr>
                                <m:t>2</m:t>
                              </m:r>
                            </m:e>
                          </m:d>
                          <m:r>
                            <a:rPr lang="en-US" i="1">
                              <a:solidFill>
                                <a:srgbClr val="757070"/>
                              </a:solidFill>
                              <a:latin typeface="Cambria Math" panose="02040503050406030204" pitchFamily="18" charset="0"/>
                            </a:rPr>
                            <m:t> + </m:t>
                          </m:r>
                          <m:r>
                            <a:rPr lang="en-US" i="1">
                              <a:solidFill>
                                <a:srgbClr val="757070"/>
                              </a:solidFill>
                              <a:latin typeface="Cambria Math" panose="02040503050406030204" pitchFamily="18" charset="0"/>
                            </a:rPr>
                            <m:t>𝑅𝑟𝑠</m:t>
                          </m:r>
                          <m:r>
                            <a:rPr lang="en-US" i="1">
                              <a:solidFill>
                                <a:srgbClr val="757070"/>
                              </a:solidFill>
                              <a:latin typeface="Cambria Math" panose="02040503050406030204" pitchFamily="18" charset="0"/>
                            </a:rPr>
                            <m:t>(</m:t>
                          </m:r>
                          <m:r>
                            <a:rPr lang="en-US" i="1">
                              <a:solidFill>
                                <a:srgbClr val="757070"/>
                              </a:solidFill>
                              <a:latin typeface="Cambria Math" panose="02040503050406030204" pitchFamily="18" charset="0"/>
                            </a:rPr>
                            <m:t>𝐵</m:t>
                          </m:r>
                          <m:r>
                            <a:rPr lang="en-US" i="1">
                              <a:solidFill>
                                <a:srgbClr val="757070"/>
                              </a:solidFill>
                              <a:latin typeface="Cambria Math" panose="02040503050406030204" pitchFamily="18" charset="0"/>
                            </a:rPr>
                            <m:t>1)</m:t>
                          </m:r>
                        </m:den>
                      </m:f>
                    </m:oMath>
                  </m:oMathPara>
                </a14:m>
                <a:endParaRPr lang="en-US" dirty="0">
                  <a:solidFill>
                    <a:srgbClr val="757070"/>
                  </a:solidFill>
                </a:endParaRPr>
              </a:p>
              <a:p>
                <a:endParaRPr lang="en-US" dirty="0">
                  <a:solidFill>
                    <a:srgbClr val="757070"/>
                  </a:solidFill>
                </a:endParaRPr>
              </a:p>
              <a:p>
                <a:endParaRPr lang="en-US" dirty="0">
                  <a:solidFill>
                    <a:srgbClr val="757070"/>
                  </a:solidFill>
                </a:endParaRPr>
              </a:p>
              <a:p>
                <a:endParaRPr lang="en-US" dirty="0">
                  <a:solidFill>
                    <a:srgbClr val="757070"/>
                  </a:solidFill>
                </a:endParaRPr>
              </a:p>
              <a:p>
                <a:pPr/>
                <a14:m>
                  <m:oMathPara xmlns:m="http://schemas.openxmlformats.org/officeDocument/2006/math">
                    <m:oMathParaPr>
                      <m:jc m:val="centerGroup"/>
                    </m:oMathParaPr>
                    <m:oMath xmlns:m="http://schemas.openxmlformats.org/officeDocument/2006/math">
                      <m:r>
                        <a:rPr lang="en-US" sz="1600" b="1" i="1" smtClean="0">
                          <a:solidFill>
                            <a:srgbClr val="757070"/>
                          </a:solidFill>
                          <a:latin typeface="Cambria Math" panose="02040503050406030204" pitchFamily="18" charset="0"/>
                        </a:rPr>
                        <m:t>𝐄</m:t>
                      </m:r>
                      <m:r>
                        <a:rPr lang="en-US" sz="1600" b="1" i="1">
                          <a:solidFill>
                            <a:srgbClr val="757070"/>
                          </a:solidFill>
                          <a:latin typeface="Cambria Math" panose="02040503050406030204" pitchFamily="18" charset="0"/>
                        </a:rPr>
                        <m:t>𝐕</m:t>
                      </m:r>
                      <m:r>
                        <a:rPr lang="en-US" sz="1600" b="1" i="0" smtClean="0">
                          <a:solidFill>
                            <a:srgbClr val="757070"/>
                          </a:solidFill>
                          <a:latin typeface="Cambria Math" panose="02040503050406030204" pitchFamily="18" charset="0"/>
                        </a:rPr>
                        <m:t>𝐈𝟐</m:t>
                      </m:r>
                      <m:r>
                        <a:rPr lang="en-US" sz="1600" i="1">
                          <a:solidFill>
                            <a:srgbClr val="757070"/>
                          </a:solidFill>
                          <a:latin typeface="Cambria Math" panose="02040503050406030204" pitchFamily="18" charset="0"/>
                        </a:rPr>
                        <m:t>=</m:t>
                      </m:r>
                      <m:r>
                        <a:rPr lang="en-US" sz="1600" b="0" i="1" smtClean="0">
                          <a:solidFill>
                            <a:srgbClr val="757070"/>
                          </a:solidFill>
                          <a:latin typeface="Cambria Math" panose="02040503050406030204" pitchFamily="18" charset="0"/>
                        </a:rPr>
                        <m:t>2.5∗</m:t>
                      </m:r>
                      <m:f>
                        <m:fPr>
                          <m:ctrlPr>
                            <a:rPr lang="en-US" sz="1600" i="1">
                              <a:solidFill>
                                <a:srgbClr val="757070"/>
                              </a:solidFill>
                              <a:latin typeface="Cambria Math" panose="02040503050406030204" pitchFamily="18" charset="0"/>
                            </a:rPr>
                          </m:ctrlPr>
                        </m:fPr>
                        <m:num>
                          <m:r>
                            <a:rPr lang="en-US" sz="1600" i="1">
                              <a:solidFill>
                                <a:srgbClr val="757070"/>
                              </a:solidFill>
                              <a:latin typeface="Cambria Math" panose="02040503050406030204" pitchFamily="18" charset="0"/>
                            </a:rPr>
                            <m:t>𝑅</m:t>
                          </m:r>
                          <m:r>
                            <a:rPr lang="en-US" sz="1600" i="1" baseline="-25000">
                              <a:solidFill>
                                <a:srgbClr val="757070"/>
                              </a:solidFill>
                              <a:latin typeface="Cambria Math" panose="02040503050406030204" pitchFamily="18" charset="0"/>
                            </a:rPr>
                            <m:t>𝑟𝑠</m:t>
                          </m:r>
                          <m:r>
                            <a:rPr lang="en-US" sz="1600" i="1">
                              <a:solidFill>
                                <a:srgbClr val="757070"/>
                              </a:solidFill>
                              <a:latin typeface="Cambria Math" panose="02040503050406030204" pitchFamily="18" charset="0"/>
                            </a:rPr>
                            <m:t> </m:t>
                          </m:r>
                          <m:d>
                            <m:dPr>
                              <m:ctrlPr>
                                <a:rPr lang="en-US" sz="1600" i="1">
                                  <a:solidFill>
                                    <a:srgbClr val="757070"/>
                                  </a:solidFill>
                                  <a:latin typeface="Cambria Math" panose="02040503050406030204" pitchFamily="18" charset="0"/>
                                </a:rPr>
                              </m:ctrlPr>
                            </m:dPr>
                            <m:e>
                              <m:r>
                                <a:rPr lang="en-US" sz="1600" i="1">
                                  <a:solidFill>
                                    <a:srgbClr val="757070"/>
                                  </a:solidFill>
                                  <a:latin typeface="Cambria Math" panose="02040503050406030204" pitchFamily="18" charset="0"/>
                                </a:rPr>
                                <m:t>𝐵</m:t>
                              </m:r>
                              <m:r>
                                <a:rPr lang="en-US" sz="1600" i="1">
                                  <a:solidFill>
                                    <a:srgbClr val="757070"/>
                                  </a:solidFill>
                                  <a:latin typeface="Cambria Math" panose="02040503050406030204" pitchFamily="18" charset="0"/>
                                </a:rPr>
                                <m:t>2</m:t>
                              </m:r>
                            </m:e>
                          </m:d>
                          <m:r>
                            <a:rPr lang="en-US" sz="1600" i="1">
                              <a:solidFill>
                                <a:srgbClr val="757070"/>
                              </a:solidFill>
                              <a:latin typeface="Cambria Math" panose="02040503050406030204" pitchFamily="18" charset="0"/>
                            </a:rPr>
                            <m:t> − </m:t>
                          </m:r>
                          <m:r>
                            <a:rPr lang="en-US" sz="1600" i="1">
                              <a:solidFill>
                                <a:srgbClr val="757070"/>
                              </a:solidFill>
                              <a:latin typeface="Cambria Math" panose="02040503050406030204" pitchFamily="18" charset="0"/>
                            </a:rPr>
                            <m:t>𝑅𝑟𝑠</m:t>
                          </m:r>
                          <m:r>
                            <a:rPr lang="en-US" sz="1600" i="1">
                              <a:solidFill>
                                <a:srgbClr val="757070"/>
                              </a:solidFill>
                              <a:latin typeface="Cambria Math" panose="02040503050406030204" pitchFamily="18" charset="0"/>
                            </a:rPr>
                            <m:t>(</m:t>
                          </m:r>
                          <m:r>
                            <a:rPr lang="en-US" sz="1600" i="1">
                              <a:solidFill>
                                <a:srgbClr val="757070"/>
                              </a:solidFill>
                              <a:latin typeface="Cambria Math" panose="02040503050406030204" pitchFamily="18" charset="0"/>
                            </a:rPr>
                            <m:t>𝐵</m:t>
                          </m:r>
                          <m:r>
                            <a:rPr lang="en-US" sz="1600" i="1">
                              <a:solidFill>
                                <a:srgbClr val="757070"/>
                              </a:solidFill>
                              <a:latin typeface="Cambria Math" panose="02040503050406030204" pitchFamily="18" charset="0"/>
                            </a:rPr>
                            <m:t>1)</m:t>
                          </m:r>
                        </m:num>
                        <m:den>
                          <m:r>
                            <a:rPr lang="en-US" sz="1600" b="0" i="1" smtClean="0">
                              <a:solidFill>
                                <a:srgbClr val="757070"/>
                              </a:solidFill>
                              <a:latin typeface="Cambria Math" panose="02040503050406030204" pitchFamily="18" charset="0"/>
                            </a:rPr>
                            <m:t>1+</m:t>
                          </m:r>
                          <m:r>
                            <a:rPr lang="en-US" sz="1600" i="1">
                              <a:solidFill>
                                <a:srgbClr val="757070"/>
                              </a:solidFill>
                              <a:latin typeface="Cambria Math" panose="02040503050406030204" pitchFamily="18" charset="0"/>
                            </a:rPr>
                            <m:t>𝑅</m:t>
                          </m:r>
                          <m:r>
                            <a:rPr lang="en-US" sz="1600" i="1" baseline="-25000">
                              <a:solidFill>
                                <a:srgbClr val="757070"/>
                              </a:solidFill>
                              <a:latin typeface="Cambria Math" panose="02040503050406030204" pitchFamily="18" charset="0"/>
                            </a:rPr>
                            <m:t>𝑟𝑠</m:t>
                          </m:r>
                          <m:r>
                            <a:rPr lang="en-US" sz="1600" i="1">
                              <a:solidFill>
                                <a:srgbClr val="757070"/>
                              </a:solidFill>
                              <a:latin typeface="Cambria Math" panose="02040503050406030204" pitchFamily="18" charset="0"/>
                            </a:rPr>
                            <m:t> </m:t>
                          </m:r>
                          <m:d>
                            <m:dPr>
                              <m:ctrlPr>
                                <a:rPr lang="en-US" sz="1600" i="1">
                                  <a:solidFill>
                                    <a:srgbClr val="757070"/>
                                  </a:solidFill>
                                  <a:latin typeface="Cambria Math" panose="02040503050406030204" pitchFamily="18" charset="0"/>
                                </a:rPr>
                              </m:ctrlPr>
                            </m:dPr>
                            <m:e>
                              <m:r>
                                <a:rPr lang="en-US" sz="1600" i="1">
                                  <a:solidFill>
                                    <a:srgbClr val="757070"/>
                                  </a:solidFill>
                                  <a:latin typeface="Cambria Math" panose="02040503050406030204" pitchFamily="18" charset="0"/>
                                </a:rPr>
                                <m:t>𝐵</m:t>
                              </m:r>
                              <m:r>
                                <a:rPr lang="en-US" sz="1600" i="1">
                                  <a:solidFill>
                                    <a:srgbClr val="757070"/>
                                  </a:solidFill>
                                  <a:latin typeface="Cambria Math" panose="02040503050406030204" pitchFamily="18" charset="0"/>
                                </a:rPr>
                                <m:t>2</m:t>
                              </m:r>
                            </m:e>
                          </m:d>
                          <m:r>
                            <a:rPr lang="en-US" sz="1600" i="1">
                              <a:solidFill>
                                <a:srgbClr val="757070"/>
                              </a:solidFill>
                              <a:latin typeface="Cambria Math" panose="02040503050406030204" pitchFamily="18" charset="0"/>
                            </a:rPr>
                            <m:t> +</m:t>
                          </m:r>
                          <m:r>
                            <a:rPr lang="en-US" sz="1600" b="0" i="1" smtClean="0">
                              <a:solidFill>
                                <a:srgbClr val="757070"/>
                              </a:solidFill>
                              <a:latin typeface="Cambria Math" panose="02040503050406030204" pitchFamily="18" charset="0"/>
                            </a:rPr>
                            <m:t>2.4∗</m:t>
                          </m:r>
                          <m:r>
                            <a:rPr lang="en-US" sz="1600" i="1">
                              <a:solidFill>
                                <a:srgbClr val="757070"/>
                              </a:solidFill>
                              <a:latin typeface="Cambria Math" panose="02040503050406030204" pitchFamily="18" charset="0"/>
                            </a:rPr>
                            <m:t>𝑅</m:t>
                          </m:r>
                          <m:r>
                            <a:rPr lang="en-US" sz="1600" i="1" baseline="-25000">
                              <a:solidFill>
                                <a:srgbClr val="757070"/>
                              </a:solidFill>
                              <a:latin typeface="Cambria Math" panose="02040503050406030204" pitchFamily="18" charset="0"/>
                            </a:rPr>
                            <m:t>𝑟𝑠</m:t>
                          </m:r>
                          <m:r>
                            <a:rPr lang="en-US" sz="1600" i="1">
                              <a:solidFill>
                                <a:srgbClr val="757070"/>
                              </a:solidFill>
                              <a:latin typeface="Cambria Math" panose="02040503050406030204" pitchFamily="18" charset="0"/>
                            </a:rPr>
                            <m:t>(</m:t>
                          </m:r>
                          <m:r>
                            <a:rPr lang="en-US" sz="1600" i="1">
                              <a:solidFill>
                                <a:srgbClr val="757070"/>
                              </a:solidFill>
                              <a:latin typeface="Cambria Math" panose="02040503050406030204" pitchFamily="18" charset="0"/>
                            </a:rPr>
                            <m:t>𝐵</m:t>
                          </m:r>
                          <m:r>
                            <a:rPr lang="en-US" sz="1600" i="1">
                              <a:solidFill>
                                <a:srgbClr val="757070"/>
                              </a:solidFill>
                              <a:latin typeface="Cambria Math" panose="02040503050406030204" pitchFamily="18" charset="0"/>
                            </a:rPr>
                            <m:t>1)</m:t>
                          </m:r>
                        </m:den>
                      </m:f>
                    </m:oMath>
                  </m:oMathPara>
                </a14:m>
                <a:endParaRPr lang="en-US" sz="1600" dirty="0">
                  <a:solidFill>
                    <a:srgbClr val="757070"/>
                  </a:solidFill>
                </a:endParaRPr>
              </a:p>
            </p:txBody>
          </p:sp>
        </mc:Choice>
        <mc:Fallback>
          <p:sp>
            <p:nvSpPr>
              <p:cNvPr id="14" name="TextBox 13"/>
              <p:cNvSpPr txBox="1">
                <a:spLocks noRot="1" noChangeAspect="1" noMove="1" noResize="1" noEditPoints="1" noAdjustHandles="1" noChangeArrowheads="1" noChangeShapeType="1" noTextEdit="1"/>
              </p:cNvSpPr>
              <p:nvPr/>
            </p:nvSpPr>
            <p:spPr>
              <a:xfrm>
                <a:off x="8229601" y="1461055"/>
                <a:ext cx="3962400" cy="4524572"/>
              </a:xfrm>
              <a:prstGeom prst="rect">
                <a:avLst/>
              </a:prstGeom>
              <a:blipFill rotWithShape="0">
                <a:blip r:embed="rId7"/>
                <a:stretch>
                  <a:fillRect t="-809" r="-769"/>
                </a:stretch>
              </a:blipFill>
            </p:spPr>
            <p:txBody>
              <a:bodyPr/>
              <a:lstStyle/>
              <a:p>
                <a:r>
                  <a:rPr lang="en-US">
                    <a:noFill/>
                  </a:rPr>
                  <a:t> </a:t>
                </a:r>
              </a:p>
            </p:txBody>
          </p:sp>
        </mc:Fallback>
      </mc:AlternateContent>
    </p:spTree>
    <p:extLst>
      <p:ext uri="{BB962C8B-B14F-4D97-AF65-F5344CB8AC3E}">
        <p14:creationId xmlns:p14="http://schemas.microsoft.com/office/powerpoint/2010/main" val="30908952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8107" y="3948487"/>
            <a:ext cx="1894998" cy="1307592"/>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64761" y="4973404"/>
            <a:ext cx="1590208" cy="1097280"/>
          </a:xfrm>
          <a:prstGeom prst="rect">
            <a:avLst/>
          </a:prstGeom>
        </p:spPr>
      </p:pic>
      <p:sp>
        <p:nvSpPr>
          <p:cNvPr id="5" name="Text Placeholder 2"/>
          <p:cNvSpPr txBox="1">
            <a:spLocks/>
          </p:cNvSpPr>
          <p:nvPr/>
        </p:nvSpPr>
        <p:spPr>
          <a:xfrm>
            <a:off x="1619535" y="491034"/>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 Results: Biophysical Parameters</a:t>
            </a:r>
          </a:p>
        </p:txBody>
      </p:sp>
      <p:sp>
        <p:nvSpPr>
          <p:cNvPr id="117" name="TextBox 116"/>
          <p:cNvSpPr txBox="1"/>
          <p:nvPr/>
        </p:nvSpPr>
        <p:spPr>
          <a:xfrm>
            <a:off x="-39310" y="6202810"/>
            <a:ext cx="3434873" cy="400110"/>
          </a:xfrm>
          <a:prstGeom prst="rect">
            <a:avLst/>
          </a:prstGeom>
          <a:noFill/>
        </p:spPr>
        <p:txBody>
          <a:bodyPr wrap="square" rtlCol="0">
            <a:spAutoFit/>
          </a:bodyPr>
          <a:lstStyle/>
          <a:p>
            <a:pPr algn="r"/>
            <a:r>
              <a:rPr lang="en-US" sz="2000" dirty="0">
                <a:solidFill>
                  <a:srgbClr val="757070"/>
                </a:solidFill>
              </a:rPr>
              <a:t> </a:t>
            </a:r>
            <a:r>
              <a:rPr lang="en-US" b="1" dirty="0">
                <a:solidFill>
                  <a:srgbClr val="757070"/>
                </a:solidFill>
              </a:rPr>
              <a:t>Source: Sentinel 1A, 2016-17 </a:t>
            </a:r>
          </a:p>
        </p:txBody>
      </p:sp>
      <p:sp>
        <p:nvSpPr>
          <p:cNvPr id="118" name="TextBox 117"/>
          <p:cNvSpPr txBox="1"/>
          <p:nvPr/>
        </p:nvSpPr>
        <p:spPr>
          <a:xfrm>
            <a:off x="2007183" y="5675818"/>
            <a:ext cx="1136505" cy="338554"/>
          </a:xfrm>
          <a:prstGeom prst="rect">
            <a:avLst/>
          </a:prstGeom>
          <a:noFill/>
        </p:spPr>
        <p:txBody>
          <a:bodyPr wrap="square" rtlCol="0">
            <a:spAutoFit/>
          </a:bodyPr>
          <a:lstStyle/>
          <a:p>
            <a:r>
              <a:rPr lang="en-US" sz="1600" dirty="0">
                <a:solidFill>
                  <a:srgbClr val="757070"/>
                </a:solidFill>
              </a:rPr>
              <a:t>Winter </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1223" y="3792145"/>
            <a:ext cx="1594493" cy="1100237"/>
          </a:xfrm>
          <a:prstGeom prst="rect">
            <a:avLst/>
          </a:prstGeom>
        </p:spPr>
      </p:pic>
      <p:sp>
        <p:nvSpPr>
          <p:cNvPr id="9" name="TextBox 8"/>
          <p:cNvSpPr txBox="1"/>
          <p:nvPr/>
        </p:nvSpPr>
        <p:spPr>
          <a:xfrm>
            <a:off x="918774" y="4577555"/>
            <a:ext cx="876816" cy="338554"/>
          </a:xfrm>
          <a:prstGeom prst="rect">
            <a:avLst/>
          </a:prstGeom>
          <a:noFill/>
        </p:spPr>
        <p:txBody>
          <a:bodyPr wrap="square" rtlCol="0">
            <a:spAutoFit/>
          </a:bodyPr>
          <a:lstStyle/>
          <a:p>
            <a:r>
              <a:rPr lang="en-US" sz="1600" dirty="0">
                <a:solidFill>
                  <a:srgbClr val="757070"/>
                </a:solidFill>
              </a:rPr>
              <a:t>Spring </a:t>
            </a: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4954" y="1874701"/>
            <a:ext cx="2282687" cy="1575106"/>
          </a:xfrm>
          <a:prstGeom prst="rect">
            <a:avLst/>
          </a:prstGeom>
        </p:spPr>
      </p:pic>
      <p:sp>
        <p:nvSpPr>
          <p:cNvPr id="11" name="TextBox 10"/>
          <p:cNvSpPr txBox="1"/>
          <p:nvPr/>
        </p:nvSpPr>
        <p:spPr>
          <a:xfrm>
            <a:off x="2113814" y="2905595"/>
            <a:ext cx="1018860" cy="338554"/>
          </a:xfrm>
          <a:prstGeom prst="rect">
            <a:avLst/>
          </a:prstGeom>
          <a:noFill/>
        </p:spPr>
        <p:txBody>
          <a:bodyPr wrap="square" rtlCol="0">
            <a:spAutoFit/>
          </a:bodyPr>
          <a:lstStyle/>
          <a:p>
            <a:r>
              <a:rPr lang="en-US" sz="1600" dirty="0">
                <a:solidFill>
                  <a:srgbClr val="757070"/>
                </a:solidFill>
              </a:rPr>
              <a:t>Summer</a:t>
            </a:r>
          </a:p>
        </p:txBody>
      </p:sp>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6049" y="2115335"/>
            <a:ext cx="2273202" cy="1568562"/>
          </a:xfrm>
          <a:prstGeom prst="rect">
            <a:avLst/>
          </a:prstGeom>
        </p:spPr>
      </p:pic>
      <p:sp>
        <p:nvSpPr>
          <p:cNvPr id="19" name="TextBox 18"/>
          <p:cNvSpPr txBox="1"/>
          <p:nvPr/>
        </p:nvSpPr>
        <p:spPr>
          <a:xfrm>
            <a:off x="4557378" y="3301499"/>
            <a:ext cx="1165490" cy="338554"/>
          </a:xfrm>
          <a:prstGeom prst="rect">
            <a:avLst/>
          </a:prstGeom>
          <a:noFill/>
        </p:spPr>
        <p:txBody>
          <a:bodyPr wrap="square" rtlCol="0">
            <a:spAutoFit/>
          </a:bodyPr>
          <a:lstStyle/>
          <a:p>
            <a:r>
              <a:rPr lang="en-US" sz="1600" dirty="0">
                <a:solidFill>
                  <a:srgbClr val="757070"/>
                </a:solidFill>
              </a:rPr>
              <a:t>Monsoon </a:t>
            </a:r>
          </a:p>
        </p:txBody>
      </p:sp>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5772" y="4448542"/>
            <a:ext cx="2367096" cy="1568829"/>
          </a:xfrm>
          <a:prstGeom prst="rect">
            <a:avLst/>
          </a:prstGeom>
        </p:spPr>
      </p:pic>
      <p:sp>
        <p:nvSpPr>
          <p:cNvPr id="23" name="TextBox 22"/>
          <p:cNvSpPr txBox="1"/>
          <p:nvPr/>
        </p:nvSpPr>
        <p:spPr>
          <a:xfrm>
            <a:off x="4557378" y="5510656"/>
            <a:ext cx="1006107" cy="338554"/>
          </a:xfrm>
          <a:prstGeom prst="rect">
            <a:avLst/>
          </a:prstGeom>
          <a:noFill/>
        </p:spPr>
        <p:txBody>
          <a:bodyPr wrap="square" rtlCol="0">
            <a:spAutoFit/>
          </a:bodyPr>
          <a:lstStyle/>
          <a:p>
            <a:r>
              <a:rPr lang="en-US" sz="1600" dirty="0">
                <a:solidFill>
                  <a:srgbClr val="757070"/>
                </a:solidFill>
              </a:rPr>
              <a:t>Fall</a:t>
            </a:r>
          </a:p>
        </p:txBody>
      </p:sp>
      <p:sp>
        <p:nvSpPr>
          <p:cNvPr id="16" name="Rectangle 15"/>
          <p:cNvSpPr/>
          <p:nvPr/>
        </p:nvSpPr>
        <p:spPr>
          <a:xfrm>
            <a:off x="59679" y="1838827"/>
            <a:ext cx="5976809" cy="4766113"/>
          </a:xfrm>
          <a:prstGeom prst="rect">
            <a:avLst/>
          </a:prstGeom>
          <a:noFill/>
          <a:ln w="19050">
            <a:solidFill>
              <a:srgbClr val="218754"/>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6145338" y="1838828"/>
            <a:ext cx="5976809" cy="4766112"/>
          </a:xfrm>
          <a:prstGeom prst="rect">
            <a:avLst/>
          </a:prstGeom>
          <a:noFill/>
          <a:ln w="1905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69472" y="5011624"/>
            <a:ext cx="1894998" cy="1307592"/>
          </a:xfrm>
          <a:prstGeom prst="rect">
            <a:avLst/>
          </a:prstGeom>
        </p:spPr>
      </p:pic>
      <p:pic>
        <p:nvPicPr>
          <p:cNvPr id="22" name="Picture 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118826" y="2022394"/>
            <a:ext cx="2279298" cy="1572768"/>
          </a:xfrm>
          <a:prstGeom prst="rect">
            <a:avLst/>
          </a:prstGeom>
        </p:spPr>
      </p:pic>
      <p:pic>
        <p:nvPicPr>
          <p:cNvPr id="29" name="Picture 2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771664" y="2296161"/>
            <a:ext cx="2279298" cy="1572768"/>
          </a:xfrm>
          <a:prstGeom prst="rect">
            <a:avLst/>
          </a:prstGeom>
        </p:spPr>
      </p:pic>
      <p:pic>
        <p:nvPicPr>
          <p:cNvPr id="31" name="Picture 3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654110" y="4448542"/>
            <a:ext cx="2373040" cy="1572768"/>
          </a:xfrm>
          <a:prstGeom prst="rect">
            <a:avLst/>
          </a:prstGeom>
        </p:spPr>
      </p:pic>
      <p:sp>
        <p:nvSpPr>
          <p:cNvPr id="46" name="TextBox 45"/>
          <p:cNvSpPr txBox="1"/>
          <p:nvPr/>
        </p:nvSpPr>
        <p:spPr>
          <a:xfrm>
            <a:off x="4908668" y="6238403"/>
            <a:ext cx="4489456" cy="400110"/>
          </a:xfrm>
          <a:prstGeom prst="rect">
            <a:avLst/>
          </a:prstGeom>
          <a:noFill/>
        </p:spPr>
        <p:txBody>
          <a:bodyPr wrap="square" rtlCol="0">
            <a:spAutoFit/>
          </a:bodyPr>
          <a:lstStyle/>
          <a:p>
            <a:pPr algn="r"/>
            <a:r>
              <a:rPr lang="en-US" sz="2000" dirty="0">
                <a:solidFill>
                  <a:srgbClr val="757070"/>
                </a:solidFill>
              </a:rPr>
              <a:t> </a:t>
            </a:r>
            <a:r>
              <a:rPr lang="en-US" b="1" dirty="0">
                <a:solidFill>
                  <a:srgbClr val="757070"/>
                </a:solidFill>
              </a:rPr>
              <a:t>Source: Sentinel 1A, 2016-17 </a:t>
            </a:r>
          </a:p>
        </p:txBody>
      </p:sp>
      <p:sp>
        <p:nvSpPr>
          <p:cNvPr id="47" name="Curved Left Arrow 46"/>
          <p:cNvSpPr/>
          <p:nvPr/>
        </p:nvSpPr>
        <p:spPr>
          <a:xfrm flipH="1" flipV="1">
            <a:off x="2234230" y="3508035"/>
            <a:ext cx="606665" cy="122191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Curved Left Arrow 47"/>
          <p:cNvSpPr/>
          <p:nvPr/>
        </p:nvSpPr>
        <p:spPr>
          <a:xfrm>
            <a:off x="3001105" y="3562966"/>
            <a:ext cx="606665" cy="122191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Curved Left Arrow 48"/>
          <p:cNvSpPr/>
          <p:nvPr/>
        </p:nvSpPr>
        <p:spPr>
          <a:xfrm flipH="1" flipV="1">
            <a:off x="8447564" y="3467645"/>
            <a:ext cx="606665" cy="122191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Curved Left Arrow 49"/>
          <p:cNvSpPr/>
          <p:nvPr/>
        </p:nvSpPr>
        <p:spPr>
          <a:xfrm>
            <a:off x="9214439" y="3522576"/>
            <a:ext cx="606665" cy="122191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TextBox 50"/>
          <p:cNvSpPr txBox="1"/>
          <p:nvPr/>
        </p:nvSpPr>
        <p:spPr>
          <a:xfrm>
            <a:off x="8496862" y="5812034"/>
            <a:ext cx="1136505" cy="338554"/>
          </a:xfrm>
          <a:prstGeom prst="rect">
            <a:avLst/>
          </a:prstGeom>
          <a:noFill/>
        </p:spPr>
        <p:txBody>
          <a:bodyPr wrap="square" rtlCol="0">
            <a:spAutoFit/>
          </a:bodyPr>
          <a:lstStyle/>
          <a:p>
            <a:r>
              <a:rPr lang="en-US" sz="1600" dirty="0">
                <a:solidFill>
                  <a:srgbClr val="757070"/>
                </a:solidFill>
              </a:rPr>
              <a:t>Winter </a:t>
            </a:r>
          </a:p>
        </p:txBody>
      </p:sp>
      <p:sp>
        <p:nvSpPr>
          <p:cNvPr id="52" name="TextBox 51"/>
          <p:cNvSpPr txBox="1"/>
          <p:nvPr/>
        </p:nvSpPr>
        <p:spPr>
          <a:xfrm>
            <a:off x="7072105" y="4892382"/>
            <a:ext cx="876816" cy="338554"/>
          </a:xfrm>
          <a:prstGeom prst="rect">
            <a:avLst/>
          </a:prstGeom>
          <a:noFill/>
        </p:spPr>
        <p:txBody>
          <a:bodyPr wrap="square" rtlCol="0">
            <a:spAutoFit/>
          </a:bodyPr>
          <a:lstStyle/>
          <a:p>
            <a:r>
              <a:rPr lang="en-US" sz="1600" dirty="0">
                <a:solidFill>
                  <a:srgbClr val="757070"/>
                </a:solidFill>
              </a:rPr>
              <a:t>Spring </a:t>
            </a:r>
          </a:p>
        </p:txBody>
      </p:sp>
      <p:sp>
        <p:nvSpPr>
          <p:cNvPr id="53" name="TextBox 52"/>
          <p:cNvSpPr txBox="1"/>
          <p:nvPr/>
        </p:nvSpPr>
        <p:spPr>
          <a:xfrm>
            <a:off x="8403506" y="2969725"/>
            <a:ext cx="1018860" cy="338554"/>
          </a:xfrm>
          <a:prstGeom prst="rect">
            <a:avLst/>
          </a:prstGeom>
          <a:noFill/>
        </p:spPr>
        <p:txBody>
          <a:bodyPr wrap="square" rtlCol="0">
            <a:spAutoFit/>
          </a:bodyPr>
          <a:lstStyle/>
          <a:p>
            <a:r>
              <a:rPr lang="en-US" sz="1600" dirty="0">
                <a:solidFill>
                  <a:srgbClr val="757070"/>
                </a:solidFill>
              </a:rPr>
              <a:t>Summer</a:t>
            </a:r>
          </a:p>
        </p:txBody>
      </p:sp>
      <p:sp>
        <p:nvSpPr>
          <p:cNvPr id="54" name="TextBox 53"/>
          <p:cNvSpPr txBox="1"/>
          <p:nvPr/>
        </p:nvSpPr>
        <p:spPr>
          <a:xfrm>
            <a:off x="10847070" y="3365629"/>
            <a:ext cx="1165490" cy="338554"/>
          </a:xfrm>
          <a:prstGeom prst="rect">
            <a:avLst/>
          </a:prstGeom>
          <a:noFill/>
        </p:spPr>
        <p:txBody>
          <a:bodyPr wrap="square" rtlCol="0">
            <a:spAutoFit/>
          </a:bodyPr>
          <a:lstStyle/>
          <a:p>
            <a:r>
              <a:rPr lang="en-US" sz="1600" dirty="0">
                <a:solidFill>
                  <a:srgbClr val="757070"/>
                </a:solidFill>
              </a:rPr>
              <a:t>Monsoon </a:t>
            </a:r>
          </a:p>
        </p:txBody>
      </p:sp>
      <p:sp>
        <p:nvSpPr>
          <p:cNvPr id="55" name="TextBox 54"/>
          <p:cNvSpPr txBox="1"/>
          <p:nvPr/>
        </p:nvSpPr>
        <p:spPr>
          <a:xfrm>
            <a:off x="10688604" y="5624062"/>
            <a:ext cx="1006107" cy="584775"/>
          </a:xfrm>
          <a:prstGeom prst="rect">
            <a:avLst/>
          </a:prstGeom>
          <a:noFill/>
        </p:spPr>
        <p:txBody>
          <a:bodyPr wrap="square" rtlCol="0">
            <a:spAutoFit/>
          </a:bodyPr>
          <a:lstStyle/>
          <a:p>
            <a:r>
              <a:rPr lang="en-US" sz="1600" dirty="0">
                <a:solidFill>
                  <a:srgbClr val="757070"/>
                </a:solidFill>
              </a:rPr>
              <a:t>Fall</a:t>
            </a:r>
          </a:p>
          <a:p>
            <a:endParaRPr lang="en-US" sz="1600" dirty="0">
              <a:solidFill>
                <a:srgbClr val="757070"/>
              </a:solidFill>
            </a:endParaRPr>
          </a:p>
        </p:txBody>
      </p:sp>
      <p:sp>
        <p:nvSpPr>
          <p:cNvPr id="32" name="TextBox 31"/>
          <p:cNvSpPr txBox="1"/>
          <p:nvPr/>
        </p:nvSpPr>
        <p:spPr>
          <a:xfrm>
            <a:off x="7509610" y="1365344"/>
            <a:ext cx="3434873" cy="369332"/>
          </a:xfrm>
          <a:prstGeom prst="rect">
            <a:avLst/>
          </a:prstGeom>
          <a:solidFill>
            <a:schemeClr val="bg1"/>
          </a:solidFill>
        </p:spPr>
        <p:txBody>
          <a:bodyPr wrap="square" rtlCol="0">
            <a:spAutoFit/>
          </a:bodyPr>
          <a:lstStyle/>
          <a:p>
            <a:pPr algn="ctr"/>
            <a:r>
              <a:rPr lang="en-US" b="1" dirty="0">
                <a:solidFill>
                  <a:srgbClr val="757070"/>
                </a:solidFill>
              </a:rPr>
              <a:t>Leaf Area Index</a:t>
            </a:r>
          </a:p>
        </p:txBody>
      </p:sp>
      <p:sp>
        <p:nvSpPr>
          <p:cNvPr id="33" name="TextBox 32"/>
          <p:cNvSpPr txBox="1"/>
          <p:nvPr/>
        </p:nvSpPr>
        <p:spPr>
          <a:xfrm>
            <a:off x="1370602" y="1361010"/>
            <a:ext cx="3434873" cy="369332"/>
          </a:xfrm>
          <a:prstGeom prst="rect">
            <a:avLst/>
          </a:prstGeom>
          <a:noFill/>
        </p:spPr>
        <p:txBody>
          <a:bodyPr wrap="square" rtlCol="0">
            <a:spAutoFit/>
          </a:bodyPr>
          <a:lstStyle/>
          <a:p>
            <a:pPr algn="ctr"/>
            <a:r>
              <a:rPr lang="en-US" b="1" dirty="0">
                <a:solidFill>
                  <a:srgbClr val="757070"/>
                </a:solidFill>
              </a:rPr>
              <a:t>Chlorophyll</a:t>
            </a:r>
          </a:p>
        </p:txBody>
      </p:sp>
      <p:pic>
        <p:nvPicPr>
          <p:cNvPr id="34" name="Picture 33"/>
          <p:cNvPicPr>
            <a:picLocks noChangeAspect="1"/>
          </p:cNvPicPr>
          <p:nvPr/>
        </p:nvPicPr>
        <p:blipFill>
          <a:blip r:embed="rId13"/>
          <a:stretch>
            <a:fillRect/>
          </a:stretch>
        </p:blipFill>
        <p:spPr>
          <a:xfrm>
            <a:off x="3366441" y="6341547"/>
            <a:ext cx="2651760" cy="144510"/>
          </a:xfrm>
          <a:prstGeom prst="rect">
            <a:avLst/>
          </a:prstGeom>
        </p:spPr>
      </p:pic>
      <p:sp>
        <p:nvSpPr>
          <p:cNvPr id="35" name="TextBox 34"/>
          <p:cNvSpPr txBox="1"/>
          <p:nvPr/>
        </p:nvSpPr>
        <p:spPr>
          <a:xfrm>
            <a:off x="3298221" y="6026145"/>
            <a:ext cx="276600" cy="369332"/>
          </a:xfrm>
          <a:prstGeom prst="rect">
            <a:avLst/>
          </a:prstGeom>
          <a:noFill/>
        </p:spPr>
        <p:txBody>
          <a:bodyPr wrap="square" rtlCol="0">
            <a:spAutoFit/>
          </a:bodyPr>
          <a:lstStyle/>
          <a:p>
            <a:r>
              <a:rPr lang="en-US" sz="1800" dirty="0">
                <a:solidFill>
                  <a:srgbClr val="757070"/>
                </a:solidFill>
              </a:rPr>
              <a:t>0</a:t>
            </a:r>
          </a:p>
        </p:txBody>
      </p:sp>
      <p:sp>
        <p:nvSpPr>
          <p:cNvPr id="36" name="TextBox 35"/>
          <p:cNvSpPr txBox="1"/>
          <p:nvPr/>
        </p:nvSpPr>
        <p:spPr>
          <a:xfrm>
            <a:off x="5580894" y="6017371"/>
            <a:ext cx="500876" cy="369332"/>
          </a:xfrm>
          <a:prstGeom prst="rect">
            <a:avLst/>
          </a:prstGeom>
          <a:noFill/>
        </p:spPr>
        <p:txBody>
          <a:bodyPr wrap="square" rtlCol="0">
            <a:spAutoFit/>
          </a:bodyPr>
          <a:lstStyle/>
          <a:p>
            <a:r>
              <a:rPr lang="en-US" sz="1800" dirty="0">
                <a:solidFill>
                  <a:srgbClr val="757070"/>
                </a:solidFill>
              </a:rPr>
              <a:t> 60</a:t>
            </a:r>
          </a:p>
        </p:txBody>
      </p:sp>
      <p:sp>
        <p:nvSpPr>
          <p:cNvPr id="37" name="TextBox 36"/>
          <p:cNvSpPr txBox="1"/>
          <p:nvPr/>
        </p:nvSpPr>
        <p:spPr>
          <a:xfrm>
            <a:off x="3938816" y="6006721"/>
            <a:ext cx="1713998" cy="369332"/>
          </a:xfrm>
          <a:prstGeom prst="rect">
            <a:avLst/>
          </a:prstGeom>
          <a:noFill/>
        </p:spPr>
        <p:txBody>
          <a:bodyPr wrap="square" rtlCol="0">
            <a:spAutoFit/>
          </a:bodyPr>
          <a:lstStyle/>
          <a:p>
            <a:r>
              <a:rPr lang="en-US" sz="1800" dirty="0">
                <a:solidFill>
                  <a:srgbClr val="757070"/>
                </a:solidFill>
              </a:rPr>
              <a:t>CHL(µg/cm</a:t>
            </a:r>
            <a:r>
              <a:rPr lang="en-US" sz="1800" baseline="30000" dirty="0">
                <a:solidFill>
                  <a:srgbClr val="757070"/>
                </a:solidFill>
              </a:rPr>
              <a:t>2</a:t>
            </a:r>
            <a:r>
              <a:rPr lang="en-US" sz="1800" dirty="0">
                <a:solidFill>
                  <a:srgbClr val="757070"/>
                </a:solidFill>
              </a:rPr>
              <a:t>)</a:t>
            </a:r>
          </a:p>
        </p:txBody>
      </p:sp>
      <p:pic>
        <p:nvPicPr>
          <p:cNvPr id="38" name="Picture 37"/>
          <p:cNvPicPr>
            <a:picLocks noChangeAspect="1"/>
          </p:cNvPicPr>
          <p:nvPr/>
        </p:nvPicPr>
        <p:blipFill>
          <a:blip r:embed="rId13"/>
          <a:stretch>
            <a:fillRect/>
          </a:stretch>
        </p:blipFill>
        <p:spPr>
          <a:xfrm>
            <a:off x="9436697" y="6417260"/>
            <a:ext cx="2651760" cy="144510"/>
          </a:xfrm>
          <a:prstGeom prst="rect">
            <a:avLst/>
          </a:prstGeom>
        </p:spPr>
      </p:pic>
      <p:sp>
        <p:nvSpPr>
          <p:cNvPr id="39" name="TextBox 38"/>
          <p:cNvSpPr txBox="1"/>
          <p:nvPr/>
        </p:nvSpPr>
        <p:spPr>
          <a:xfrm>
            <a:off x="9366053" y="6101914"/>
            <a:ext cx="276600" cy="369332"/>
          </a:xfrm>
          <a:prstGeom prst="rect">
            <a:avLst/>
          </a:prstGeom>
          <a:noFill/>
        </p:spPr>
        <p:txBody>
          <a:bodyPr wrap="square" rtlCol="0">
            <a:spAutoFit/>
          </a:bodyPr>
          <a:lstStyle/>
          <a:p>
            <a:r>
              <a:rPr lang="en-US" sz="1800" dirty="0">
                <a:solidFill>
                  <a:srgbClr val="757070"/>
                </a:solidFill>
              </a:rPr>
              <a:t>0</a:t>
            </a:r>
          </a:p>
        </p:txBody>
      </p:sp>
      <p:sp>
        <p:nvSpPr>
          <p:cNvPr id="40" name="TextBox 39"/>
          <p:cNvSpPr txBox="1"/>
          <p:nvPr/>
        </p:nvSpPr>
        <p:spPr>
          <a:xfrm>
            <a:off x="10070350" y="6098174"/>
            <a:ext cx="1586585" cy="369332"/>
          </a:xfrm>
          <a:prstGeom prst="rect">
            <a:avLst/>
          </a:prstGeom>
          <a:noFill/>
        </p:spPr>
        <p:txBody>
          <a:bodyPr wrap="square" rtlCol="0">
            <a:spAutoFit/>
          </a:bodyPr>
          <a:lstStyle/>
          <a:p>
            <a:r>
              <a:rPr lang="en-US" sz="1800" dirty="0">
                <a:solidFill>
                  <a:srgbClr val="757070"/>
                </a:solidFill>
              </a:rPr>
              <a:t>       LAI</a:t>
            </a:r>
          </a:p>
        </p:txBody>
      </p:sp>
      <p:sp>
        <p:nvSpPr>
          <p:cNvPr id="41" name="TextBox 40"/>
          <p:cNvSpPr txBox="1"/>
          <p:nvPr/>
        </p:nvSpPr>
        <p:spPr>
          <a:xfrm>
            <a:off x="11797381" y="6098174"/>
            <a:ext cx="276600" cy="369332"/>
          </a:xfrm>
          <a:prstGeom prst="rect">
            <a:avLst/>
          </a:prstGeom>
          <a:noFill/>
        </p:spPr>
        <p:txBody>
          <a:bodyPr wrap="square" rtlCol="0">
            <a:spAutoFit/>
          </a:bodyPr>
          <a:lstStyle/>
          <a:p>
            <a:r>
              <a:rPr lang="en-US" sz="1800" dirty="0">
                <a:solidFill>
                  <a:srgbClr val="757070"/>
                </a:solidFill>
              </a:rPr>
              <a:t>6</a:t>
            </a:r>
          </a:p>
        </p:txBody>
      </p:sp>
    </p:spTree>
    <p:extLst>
      <p:ext uri="{BB962C8B-B14F-4D97-AF65-F5344CB8AC3E}">
        <p14:creationId xmlns:p14="http://schemas.microsoft.com/office/powerpoint/2010/main" val="36981590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p:cNvPicPr>
            <a:picLocks noChangeAspect="1"/>
          </p:cNvPicPr>
          <p:nvPr/>
        </p:nvPicPr>
        <p:blipFill>
          <a:blip r:embed="rId3"/>
          <a:stretch>
            <a:fillRect/>
          </a:stretch>
        </p:blipFill>
        <p:spPr>
          <a:xfrm>
            <a:off x="9775579" y="4372713"/>
            <a:ext cx="2024384" cy="1691640"/>
          </a:xfrm>
          <a:prstGeom prst="rect">
            <a:avLst/>
          </a:prstGeom>
        </p:spPr>
      </p:pic>
      <p:pic>
        <p:nvPicPr>
          <p:cNvPr id="40" name="Picture 39"/>
          <p:cNvPicPr>
            <a:picLocks noChangeAspect="1"/>
          </p:cNvPicPr>
          <p:nvPr/>
        </p:nvPicPr>
        <p:blipFill>
          <a:blip r:embed="rId4"/>
          <a:stretch>
            <a:fillRect/>
          </a:stretch>
        </p:blipFill>
        <p:spPr>
          <a:xfrm>
            <a:off x="9884211" y="2190196"/>
            <a:ext cx="2021948" cy="1691640"/>
          </a:xfrm>
          <a:prstGeom prst="rect">
            <a:avLst/>
          </a:prstGeom>
        </p:spPr>
      </p:pic>
      <p:pic>
        <p:nvPicPr>
          <p:cNvPr id="39" name="Picture 38"/>
          <p:cNvPicPr>
            <a:picLocks noChangeAspect="1"/>
          </p:cNvPicPr>
          <p:nvPr/>
        </p:nvPicPr>
        <p:blipFill>
          <a:blip r:embed="rId5"/>
          <a:stretch>
            <a:fillRect/>
          </a:stretch>
        </p:blipFill>
        <p:spPr>
          <a:xfrm>
            <a:off x="7235898" y="1915715"/>
            <a:ext cx="2031538" cy="1690221"/>
          </a:xfrm>
          <a:prstGeom prst="rect">
            <a:avLst/>
          </a:prstGeom>
        </p:spPr>
      </p:pic>
      <p:pic>
        <p:nvPicPr>
          <p:cNvPr id="38" name="Picture 37"/>
          <p:cNvPicPr>
            <a:picLocks noChangeAspect="1"/>
          </p:cNvPicPr>
          <p:nvPr/>
        </p:nvPicPr>
        <p:blipFill>
          <a:blip r:embed="rId6"/>
          <a:stretch>
            <a:fillRect/>
          </a:stretch>
        </p:blipFill>
        <p:spPr>
          <a:xfrm>
            <a:off x="6297204" y="3808693"/>
            <a:ext cx="1792859" cy="1490472"/>
          </a:xfrm>
          <a:prstGeom prst="rect">
            <a:avLst/>
          </a:prstGeom>
        </p:spPr>
      </p:pic>
      <p:pic>
        <p:nvPicPr>
          <p:cNvPr id="37" name="Picture 36"/>
          <p:cNvPicPr>
            <a:picLocks noChangeAspect="1"/>
          </p:cNvPicPr>
          <p:nvPr/>
        </p:nvPicPr>
        <p:blipFill>
          <a:blip r:embed="rId7"/>
          <a:stretch>
            <a:fillRect/>
          </a:stretch>
        </p:blipFill>
        <p:spPr>
          <a:xfrm>
            <a:off x="7511376" y="4889425"/>
            <a:ext cx="1735477" cy="1492796"/>
          </a:xfrm>
          <a:prstGeom prst="rect">
            <a:avLst/>
          </a:prstGeom>
        </p:spPr>
      </p:pic>
      <p:pic>
        <p:nvPicPr>
          <p:cNvPr id="36" name="Picture 3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64390" y="4967073"/>
            <a:ext cx="1590208" cy="1097280"/>
          </a:xfrm>
          <a:prstGeom prst="rect">
            <a:avLst/>
          </a:prstGeom>
        </p:spPr>
      </p:pic>
      <p:pic>
        <p:nvPicPr>
          <p:cNvPr id="35" name="Picture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9808" y="3792145"/>
            <a:ext cx="1590208" cy="1097280"/>
          </a:xfrm>
          <a:prstGeom prst="rect">
            <a:avLst/>
          </a:prstGeom>
        </p:spPr>
      </p:pic>
      <p:pic>
        <p:nvPicPr>
          <p:cNvPr id="34" name="Picture 3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366940" y="4432037"/>
            <a:ext cx="2373039" cy="1572768"/>
          </a:xfrm>
          <a:prstGeom prst="rect">
            <a:avLst/>
          </a:prstGeom>
        </p:spPr>
      </p:pic>
      <p:pic>
        <p:nvPicPr>
          <p:cNvPr id="33" name="Picture 3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688415" y="2119211"/>
            <a:ext cx="2279298" cy="1572768"/>
          </a:xfrm>
          <a:prstGeom prst="rect">
            <a:avLst/>
          </a:prstGeom>
        </p:spPr>
      </p:pic>
      <p:pic>
        <p:nvPicPr>
          <p:cNvPr id="32" name="Picture 3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15486" y="1884670"/>
            <a:ext cx="2279298" cy="1572768"/>
          </a:xfrm>
          <a:prstGeom prst="rect">
            <a:avLst/>
          </a:prstGeom>
        </p:spPr>
      </p:pic>
      <p:sp>
        <p:nvSpPr>
          <p:cNvPr id="5" name="Text Placeholder 2"/>
          <p:cNvSpPr txBox="1">
            <a:spLocks/>
          </p:cNvSpPr>
          <p:nvPr/>
        </p:nvSpPr>
        <p:spPr>
          <a:xfrm>
            <a:off x="1619535" y="491034"/>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 Results: Biophysical Parameters</a:t>
            </a:r>
          </a:p>
        </p:txBody>
      </p:sp>
      <p:sp>
        <p:nvSpPr>
          <p:cNvPr id="117" name="TextBox 116"/>
          <p:cNvSpPr txBox="1"/>
          <p:nvPr/>
        </p:nvSpPr>
        <p:spPr>
          <a:xfrm>
            <a:off x="-41723" y="6353767"/>
            <a:ext cx="5176803" cy="369332"/>
          </a:xfrm>
          <a:prstGeom prst="rect">
            <a:avLst/>
          </a:prstGeom>
          <a:solidFill>
            <a:schemeClr val="bg1"/>
          </a:solidFill>
        </p:spPr>
        <p:txBody>
          <a:bodyPr wrap="square" rtlCol="0">
            <a:spAutoFit/>
          </a:bodyPr>
          <a:lstStyle/>
          <a:p>
            <a:r>
              <a:rPr lang="en-US" sz="1200" dirty="0">
                <a:solidFill>
                  <a:srgbClr val="757070"/>
                </a:solidFill>
              </a:rPr>
              <a:t> </a:t>
            </a:r>
            <a:r>
              <a:rPr lang="en-US" b="1" dirty="0">
                <a:solidFill>
                  <a:srgbClr val="757070"/>
                </a:solidFill>
              </a:rPr>
              <a:t>Source: Sentinel 1A, 2016-17</a:t>
            </a:r>
          </a:p>
        </p:txBody>
      </p:sp>
      <p:sp>
        <p:nvSpPr>
          <p:cNvPr id="118" name="TextBox 117"/>
          <p:cNvSpPr txBox="1"/>
          <p:nvPr/>
        </p:nvSpPr>
        <p:spPr>
          <a:xfrm>
            <a:off x="2007183" y="5675818"/>
            <a:ext cx="1153190" cy="338554"/>
          </a:xfrm>
          <a:prstGeom prst="rect">
            <a:avLst/>
          </a:prstGeom>
          <a:noFill/>
        </p:spPr>
        <p:txBody>
          <a:bodyPr wrap="square" rtlCol="0">
            <a:spAutoFit/>
          </a:bodyPr>
          <a:lstStyle/>
          <a:p>
            <a:r>
              <a:rPr lang="en-US" sz="1600" dirty="0">
                <a:solidFill>
                  <a:srgbClr val="757070"/>
                </a:solidFill>
              </a:rPr>
              <a:t>Winter </a:t>
            </a:r>
          </a:p>
        </p:txBody>
      </p:sp>
      <p:sp>
        <p:nvSpPr>
          <p:cNvPr id="9" name="TextBox 8"/>
          <p:cNvSpPr txBox="1"/>
          <p:nvPr/>
        </p:nvSpPr>
        <p:spPr>
          <a:xfrm>
            <a:off x="918774" y="4577555"/>
            <a:ext cx="889689" cy="338554"/>
          </a:xfrm>
          <a:prstGeom prst="rect">
            <a:avLst/>
          </a:prstGeom>
          <a:noFill/>
        </p:spPr>
        <p:txBody>
          <a:bodyPr wrap="square" rtlCol="0">
            <a:spAutoFit/>
          </a:bodyPr>
          <a:lstStyle/>
          <a:p>
            <a:r>
              <a:rPr lang="en-US" sz="1600" dirty="0">
                <a:solidFill>
                  <a:srgbClr val="757070"/>
                </a:solidFill>
              </a:rPr>
              <a:t>Spring </a:t>
            </a:r>
          </a:p>
        </p:txBody>
      </p:sp>
      <p:sp>
        <p:nvSpPr>
          <p:cNvPr id="11" name="TextBox 10"/>
          <p:cNvSpPr txBox="1"/>
          <p:nvPr/>
        </p:nvSpPr>
        <p:spPr>
          <a:xfrm>
            <a:off x="2113813" y="2905595"/>
            <a:ext cx="1033819" cy="338554"/>
          </a:xfrm>
          <a:prstGeom prst="rect">
            <a:avLst/>
          </a:prstGeom>
          <a:noFill/>
        </p:spPr>
        <p:txBody>
          <a:bodyPr wrap="square" rtlCol="0">
            <a:spAutoFit/>
          </a:bodyPr>
          <a:lstStyle/>
          <a:p>
            <a:r>
              <a:rPr lang="en-US" sz="1600" dirty="0">
                <a:solidFill>
                  <a:srgbClr val="757070"/>
                </a:solidFill>
              </a:rPr>
              <a:t>Summer</a:t>
            </a:r>
          </a:p>
        </p:txBody>
      </p:sp>
      <p:sp>
        <p:nvSpPr>
          <p:cNvPr id="19" name="TextBox 18"/>
          <p:cNvSpPr txBox="1"/>
          <p:nvPr/>
        </p:nvSpPr>
        <p:spPr>
          <a:xfrm>
            <a:off x="4557378" y="3301499"/>
            <a:ext cx="1182601" cy="338554"/>
          </a:xfrm>
          <a:prstGeom prst="rect">
            <a:avLst/>
          </a:prstGeom>
          <a:noFill/>
        </p:spPr>
        <p:txBody>
          <a:bodyPr wrap="square" rtlCol="0">
            <a:spAutoFit/>
          </a:bodyPr>
          <a:lstStyle/>
          <a:p>
            <a:r>
              <a:rPr lang="en-US" sz="1600" dirty="0">
                <a:solidFill>
                  <a:srgbClr val="757070"/>
                </a:solidFill>
              </a:rPr>
              <a:t>Monsoon</a:t>
            </a:r>
          </a:p>
        </p:txBody>
      </p:sp>
      <p:sp>
        <p:nvSpPr>
          <p:cNvPr id="23" name="TextBox 22"/>
          <p:cNvSpPr txBox="1"/>
          <p:nvPr/>
        </p:nvSpPr>
        <p:spPr>
          <a:xfrm>
            <a:off x="4557378" y="5510656"/>
            <a:ext cx="1020878" cy="584775"/>
          </a:xfrm>
          <a:prstGeom prst="rect">
            <a:avLst/>
          </a:prstGeom>
          <a:noFill/>
        </p:spPr>
        <p:txBody>
          <a:bodyPr wrap="square" rtlCol="0">
            <a:spAutoFit/>
          </a:bodyPr>
          <a:lstStyle/>
          <a:p>
            <a:r>
              <a:rPr lang="en-US" sz="1600" dirty="0">
                <a:solidFill>
                  <a:srgbClr val="757070"/>
                </a:solidFill>
              </a:rPr>
              <a:t>Fall</a:t>
            </a:r>
          </a:p>
          <a:p>
            <a:endParaRPr lang="en-US" sz="1600" dirty="0">
              <a:solidFill>
                <a:srgbClr val="757070"/>
              </a:solidFill>
            </a:endParaRPr>
          </a:p>
        </p:txBody>
      </p:sp>
      <p:sp>
        <p:nvSpPr>
          <p:cNvPr id="16" name="Rectangle 15"/>
          <p:cNvSpPr/>
          <p:nvPr/>
        </p:nvSpPr>
        <p:spPr>
          <a:xfrm>
            <a:off x="70696" y="1751797"/>
            <a:ext cx="5976809" cy="4962191"/>
          </a:xfrm>
          <a:prstGeom prst="rect">
            <a:avLst/>
          </a:prstGeom>
          <a:noFill/>
          <a:ln w="19050">
            <a:solidFill>
              <a:srgbClr val="218754"/>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6145338" y="1734228"/>
            <a:ext cx="5976809" cy="4979760"/>
          </a:xfrm>
          <a:prstGeom prst="rect">
            <a:avLst/>
          </a:prstGeom>
          <a:noFill/>
          <a:ln w="1905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p:cNvSpPr txBox="1"/>
          <p:nvPr/>
        </p:nvSpPr>
        <p:spPr>
          <a:xfrm>
            <a:off x="5085142" y="6342456"/>
            <a:ext cx="4506905" cy="369332"/>
          </a:xfrm>
          <a:prstGeom prst="rect">
            <a:avLst/>
          </a:prstGeom>
          <a:noFill/>
        </p:spPr>
        <p:txBody>
          <a:bodyPr wrap="square" rtlCol="0">
            <a:spAutoFit/>
          </a:bodyPr>
          <a:lstStyle/>
          <a:p>
            <a:pPr algn="r"/>
            <a:r>
              <a:rPr lang="en-US" b="1" dirty="0">
                <a:solidFill>
                  <a:srgbClr val="757070"/>
                </a:solidFill>
              </a:rPr>
              <a:t>Source: Terra MODIS, 2000-14 </a:t>
            </a:r>
          </a:p>
        </p:txBody>
      </p:sp>
      <p:sp>
        <p:nvSpPr>
          <p:cNvPr id="47" name="Curved Left Arrow 46"/>
          <p:cNvSpPr/>
          <p:nvPr/>
        </p:nvSpPr>
        <p:spPr>
          <a:xfrm flipH="1" flipV="1">
            <a:off x="2234230" y="3508035"/>
            <a:ext cx="606665" cy="122191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Curved Left Arrow 47"/>
          <p:cNvSpPr/>
          <p:nvPr/>
        </p:nvSpPr>
        <p:spPr>
          <a:xfrm>
            <a:off x="3001105" y="3562966"/>
            <a:ext cx="606665" cy="122191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Curved Left Arrow 48"/>
          <p:cNvSpPr/>
          <p:nvPr/>
        </p:nvSpPr>
        <p:spPr>
          <a:xfrm flipH="1" flipV="1">
            <a:off x="8447564" y="3467645"/>
            <a:ext cx="606665" cy="122191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Curved Left Arrow 49"/>
          <p:cNvSpPr/>
          <p:nvPr/>
        </p:nvSpPr>
        <p:spPr>
          <a:xfrm>
            <a:off x="9214439" y="3522576"/>
            <a:ext cx="606665" cy="122191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TextBox 50"/>
          <p:cNvSpPr txBox="1"/>
          <p:nvPr/>
        </p:nvSpPr>
        <p:spPr>
          <a:xfrm>
            <a:off x="8496862" y="5812034"/>
            <a:ext cx="1153190" cy="338554"/>
          </a:xfrm>
          <a:prstGeom prst="rect">
            <a:avLst/>
          </a:prstGeom>
          <a:noFill/>
        </p:spPr>
        <p:txBody>
          <a:bodyPr wrap="square" rtlCol="0">
            <a:spAutoFit/>
          </a:bodyPr>
          <a:lstStyle/>
          <a:p>
            <a:r>
              <a:rPr lang="en-US" sz="1600" dirty="0">
                <a:solidFill>
                  <a:srgbClr val="757070"/>
                </a:solidFill>
              </a:rPr>
              <a:t>Winter </a:t>
            </a:r>
          </a:p>
        </p:txBody>
      </p:sp>
      <p:sp>
        <p:nvSpPr>
          <p:cNvPr id="52" name="TextBox 51"/>
          <p:cNvSpPr txBox="1"/>
          <p:nvPr/>
        </p:nvSpPr>
        <p:spPr>
          <a:xfrm>
            <a:off x="7072105" y="4892382"/>
            <a:ext cx="889689" cy="338554"/>
          </a:xfrm>
          <a:prstGeom prst="rect">
            <a:avLst/>
          </a:prstGeom>
          <a:noFill/>
        </p:spPr>
        <p:txBody>
          <a:bodyPr wrap="square" rtlCol="0">
            <a:spAutoFit/>
          </a:bodyPr>
          <a:lstStyle/>
          <a:p>
            <a:r>
              <a:rPr lang="en-US" sz="1600" dirty="0">
                <a:solidFill>
                  <a:srgbClr val="757070"/>
                </a:solidFill>
              </a:rPr>
              <a:t>Spring </a:t>
            </a:r>
          </a:p>
        </p:txBody>
      </p:sp>
      <p:sp>
        <p:nvSpPr>
          <p:cNvPr id="53" name="TextBox 52"/>
          <p:cNvSpPr txBox="1"/>
          <p:nvPr/>
        </p:nvSpPr>
        <p:spPr>
          <a:xfrm>
            <a:off x="8403505" y="2969725"/>
            <a:ext cx="1033819" cy="338554"/>
          </a:xfrm>
          <a:prstGeom prst="rect">
            <a:avLst/>
          </a:prstGeom>
          <a:noFill/>
        </p:spPr>
        <p:txBody>
          <a:bodyPr wrap="square" rtlCol="0">
            <a:spAutoFit/>
          </a:bodyPr>
          <a:lstStyle/>
          <a:p>
            <a:r>
              <a:rPr lang="en-US" sz="1600" dirty="0">
                <a:solidFill>
                  <a:srgbClr val="757070"/>
                </a:solidFill>
              </a:rPr>
              <a:t>Summer</a:t>
            </a:r>
          </a:p>
        </p:txBody>
      </p:sp>
      <p:sp>
        <p:nvSpPr>
          <p:cNvPr id="54" name="TextBox 53"/>
          <p:cNvSpPr txBox="1"/>
          <p:nvPr/>
        </p:nvSpPr>
        <p:spPr>
          <a:xfrm>
            <a:off x="10847070" y="3365629"/>
            <a:ext cx="1182601" cy="338554"/>
          </a:xfrm>
          <a:prstGeom prst="rect">
            <a:avLst/>
          </a:prstGeom>
          <a:noFill/>
        </p:spPr>
        <p:txBody>
          <a:bodyPr wrap="square" rtlCol="0">
            <a:spAutoFit/>
          </a:bodyPr>
          <a:lstStyle/>
          <a:p>
            <a:r>
              <a:rPr lang="en-US" sz="1600" dirty="0">
                <a:solidFill>
                  <a:srgbClr val="757070"/>
                </a:solidFill>
              </a:rPr>
              <a:t>Monsoon </a:t>
            </a:r>
          </a:p>
        </p:txBody>
      </p:sp>
      <p:sp>
        <p:nvSpPr>
          <p:cNvPr id="55" name="TextBox 54"/>
          <p:cNvSpPr txBox="1"/>
          <p:nvPr/>
        </p:nvSpPr>
        <p:spPr>
          <a:xfrm>
            <a:off x="10688604" y="5624062"/>
            <a:ext cx="1020878" cy="584775"/>
          </a:xfrm>
          <a:prstGeom prst="rect">
            <a:avLst/>
          </a:prstGeom>
          <a:noFill/>
        </p:spPr>
        <p:txBody>
          <a:bodyPr wrap="square" rtlCol="0">
            <a:spAutoFit/>
          </a:bodyPr>
          <a:lstStyle/>
          <a:p>
            <a:r>
              <a:rPr lang="en-US" sz="1600" dirty="0">
                <a:solidFill>
                  <a:srgbClr val="757070"/>
                </a:solidFill>
              </a:rPr>
              <a:t>Fall</a:t>
            </a:r>
          </a:p>
          <a:p>
            <a:endParaRPr lang="en-US" sz="1600" dirty="0">
              <a:solidFill>
                <a:srgbClr val="757070"/>
              </a:solidFill>
            </a:endParaRPr>
          </a:p>
        </p:txBody>
      </p:sp>
      <p:pic>
        <p:nvPicPr>
          <p:cNvPr id="42" name="Picture 41"/>
          <p:cNvPicPr>
            <a:picLocks noChangeAspect="1"/>
          </p:cNvPicPr>
          <p:nvPr/>
        </p:nvPicPr>
        <p:blipFill>
          <a:blip r:embed="rId13"/>
          <a:stretch>
            <a:fillRect/>
          </a:stretch>
        </p:blipFill>
        <p:spPr>
          <a:xfrm>
            <a:off x="6268720" y="2085869"/>
            <a:ext cx="843797" cy="1445486"/>
          </a:xfrm>
          <a:prstGeom prst="rect">
            <a:avLst/>
          </a:prstGeom>
        </p:spPr>
      </p:pic>
      <p:sp>
        <p:nvSpPr>
          <p:cNvPr id="43" name="TextBox 42"/>
          <p:cNvSpPr txBox="1"/>
          <p:nvPr/>
        </p:nvSpPr>
        <p:spPr>
          <a:xfrm>
            <a:off x="7943478" y="1295031"/>
            <a:ext cx="2380528" cy="369332"/>
          </a:xfrm>
          <a:prstGeom prst="rect">
            <a:avLst/>
          </a:prstGeom>
          <a:noFill/>
        </p:spPr>
        <p:txBody>
          <a:bodyPr wrap="square" rtlCol="0">
            <a:spAutoFit/>
          </a:bodyPr>
          <a:lstStyle/>
          <a:p>
            <a:r>
              <a:rPr lang="en-US" b="1" dirty="0">
                <a:solidFill>
                  <a:srgbClr val="757070"/>
                </a:solidFill>
              </a:rPr>
              <a:t>Evapotranspiration</a:t>
            </a:r>
          </a:p>
        </p:txBody>
      </p:sp>
      <p:sp>
        <p:nvSpPr>
          <p:cNvPr id="44" name="TextBox 43"/>
          <p:cNvSpPr txBox="1"/>
          <p:nvPr/>
        </p:nvSpPr>
        <p:spPr>
          <a:xfrm>
            <a:off x="1497620" y="1306494"/>
            <a:ext cx="3079348" cy="369332"/>
          </a:xfrm>
          <a:prstGeom prst="rect">
            <a:avLst/>
          </a:prstGeom>
          <a:noFill/>
        </p:spPr>
        <p:txBody>
          <a:bodyPr wrap="square" rtlCol="0">
            <a:spAutoFit/>
          </a:bodyPr>
          <a:lstStyle/>
          <a:p>
            <a:r>
              <a:rPr lang="en-US" b="1" dirty="0">
                <a:solidFill>
                  <a:srgbClr val="757070"/>
                </a:solidFill>
              </a:rPr>
              <a:t>Gross Primary Productivity</a:t>
            </a:r>
          </a:p>
        </p:txBody>
      </p:sp>
      <p:pic>
        <p:nvPicPr>
          <p:cNvPr id="45" name="Picture 44"/>
          <p:cNvPicPr>
            <a:picLocks noChangeAspect="1"/>
          </p:cNvPicPr>
          <p:nvPr/>
        </p:nvPicPr>
        <p:blipFill>
          <a:blip r:embed="rId14"/>
          <a:stretch>
            <a:fillRect/>
          </a:stretch>
        </p:blipFill>
        <p:spPr>
          <a:xfrm>
            <a:off x="3330986" y="6454867"/>
            <a:ext cx="2651760" cy="144510"/>
          </a:xfrm>
          <a:prstGeom prst="rect">
            <a:avLst/>
          </a:prstGeom>
        </p:spPr>
      </p:pic>
      <p:sp>
        <p:nvSpPr>
          <p:cNvPr id="56" name="TextBox 55"/>
          <p:cNvSpPr txBox="1"/>
          <p:nvPr/>
        </p:nvSpPr>
        <p:spPr>
          <a:xfrm>
            <a:off x="3260587" y="6139521"/>
            <a:ext cx="276600" cy="369332"/>
          </a:xfrm>
          <a:prstGeom prst="rect">
            <a:avLst/>
          </a:prstGeom>
          <a:noFill/>
        </p:spPr>
        <p:txBody>
          <a:bodyPr wrap="square" rtlCol="0">
            <a:spAutoFit/>
          </a:bodyPr>
          <a:lstStyle/>
          <a:p>
            <a:r>
              <a:rPr lang="en-US" sz="1800" dirty="0">
                <a:solidFill>
                  <a:srgbClr val="757070"/>
                </a:solidFill>
              </a:rPr>
              <a:t>0</a:t>
            </a:r>
          </a:p>
        </p:txBody>
      </p:sp>
      <p:sp>
        <p:nvSpPr>
          <p:cNvPr id="57" name="TextBox 56"/>
          <p:cNvSpPr txBox="1"/>
          <p:nvPr/>
        </p:nvSpPr>
        <p:spPr>
          <a:xfrm>
            <a:off x="3812583" y="6119415"/>
            <a:ext cx="1837076" cy="369332"/>
          </a:xfrm>
          <a:prstGeom prst="rect">
            <a:avLst/>
          </a:prstGeom>
          <a:noFill/>
        </p:spPr>
        <p:txBody>
          <a:bodyPr wrap="square" rtlCol="0">
            <a:spAutoFit/>
          </a:bodyPr>
          <a:lstStyle/>
          <a:p>
            <a:r>
              <a:rPr lang="en-US" sz="1800" dirty="0">
                <a:solidFill>
                  <a:srgbClr val="757070"/>
                </a:solidFill>
              </a:rPr>
              <a:t>GPP (</a:t>
            </a:r>
            <a:r>
              <a:rPr lang="en-US" sz="1800" dirty="0" err="1">
                <a:solidFill>
                  <a:srgbClr val="757070"/>
                </a:solidFill>
              </a:rPr>
              <a:t>gC</a:t>
            </a:r>
            <a:r>
              <a:rPr lang="en-US" sz="1800" dirty="0">
                <a:solidFill>
                  <a:srgbClr val="757070"/>
                </a:solidFill>
              </a:rPr>
              <a:t>/m</a:t>
            </a:r>
            <a:r>
              <a:rPr lang="en-US" sz="1800" baseline="30000" dirty="0">
                <a:solidFill>
                  <a:srgbClr val="757070"/>
                </a:solidFill>
              </a:rPr>
              <a:t>2</a:t>
            </a:r>
            <a:r>
              <a:rPr lang="en-US" sz="1800" dirty="0">
                <a:solidFill>
                  <a:srgbClr val="757070"/>
                </a:solidFill>
              </a:rPr>
              <a:t>)</a:t>
            </a:r>
          </a:p>
        </p:txBody>
      </p:sp>
      <p:sp>
        <p:nvSpPr>
          <p:cNvPr id="58" name="TextBox 57"/>
          <p:cNvSpPr txBox="1"/>
          <p:nvPr/>
        </p:nvSpPr>
        <p:spPr>
          <a:xfrm>
            <a:off x="5464159" y="6134976"/>
            <a:ext cx="704087" cy="369332"/>
          </a:xfrm>
          <a:prstGeom prst="rect">
            <a:avLst/>
          </a:prstGeom>
          <a:noFill/>
        </p:spPr>
        <p:txBody>
          <a:bodyPr wrap="square" rtlCol="0">
            <a:spAutoFit/>
          </a:bodyPr>
          <a:lstStyle/>
          <a:p>
            <a:r>
              <a:rPr lang="en-US" sz="1800" dirty="0">
                <a:solidFill>
                  <a:srgbClr val="757070"/>
                </a:solidFill>
              </a:rPr>
              <a:t>0.07</a:t>
            </a:r>
          </a:p>
        </p:txBody>
      </p:sp>
    </p:spTree>
    <p:extLst>
      <p:ext uri="{BB962C8B-B14F-4D97-AF65-F5344CB8AC3E}">
        <p14:creationId xmlns:p14="http://schemas.microsoft.com/office/powerpoint/2010/main" val="20189942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6" name="Group 125"/>
          <p:cNvGrpSpPr/>
          <p:nvPr/>
        </p:nvGrpSpPr>
        <p:grpSpPr>
          <a:xfrm>
            <a:off x="4285370" y="2619092"/>
            <a:ext cx="3945345" cy="3203001"/>
            <a:chOff x="4381770" y="2701450"/>
            <a:chExt cx="3945345" cy="3203001"/>
          </a:xfrm>
        </p:grpSpPr>
        <p:grpSp>
          <p:nvGrpSpPr>
            <p:cNvPr id="125" name="Group 124"/>
            <p:cNvGrpSpPr/>
            <p:nvPr/>
          </p:nvGrpSpPr>
          <p:grpSpPr>
            <a:xfrm>
              <a:off x="4381770" y="2701450"/>
              <a:ext cx="3945345" cy="3203001"/>
              <a:chOff x="4381770" y="2701450"/>
              <a:chExt cx="3945345" cy="3203001"/>
            </a:xfrm>
          </p:grpSpPr>
          <p:grpSp>
            <p:nvGrpSpPr>
              <p:cNvPr id="49" name="Group 48"/>
              <p:cNvGrpSpPr/>
              <p:nvPr/>
            </p:nvGrpSpPr>
            <p:grpSpPr>
              <a:xfrm>
                <a:off x="4776588" y="4983989"/>
                <a:ext cx="1383218" cy="801859"/>
                <a:chOff x="4971776" y="4443612"/>
                <a:chExt cx="1181445" cy="658368"/>
              </a:xfrm>
            </p:grpSpPr>
            <p:pic>
              <p:nvPicPr>
                <p:cNvPr id="47" name="Picture 4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71776" y="4443612"/>
                  <a:ext cx="908214" cy="658368"/>
                </a:xfrm>
                <a:prstGeom prst="rect">
                  <a:avLst/>
                </a:prstGeom>
              </p:spPr>
            </p:pic>
            <p:sp>
              <p:nvSpPr>
                <p:cNvPr id="48" name="TextBox 47"/>
                <p:cNvSpPr txBox="1"/>
                <p:nvPr/>
              </p:nvSpPr>
              <p:spPr>
                <a:xfrm>
                  <a:off x="5396841" y="4808115"/>
                  <a:ext cx="756380" cy="277970"/>
                </a:xfrm>
                <a:prstGeom prst="rect">
                  <a:avLst/>
                </a:prstGeom>
                <a:noFill/>
              </p:spPr>
              <p:txBody>
                <a:bodyPr wrap="square" rtlCol="0">
                  <a:spAutoFit/>
                </a:bodyPr>
                <a:lstStyle/>
                <a:p>
                  <a:r>
                    <a:rPr lang="en-US" sz="1600" dirty="0">
                      <a:solidFill>
                        <a:srgbClr val="757070"/>
                      </a:solidFill>
                    </a:rPr>
                    <a:t>Winter </a:t>
                  </a:r>
                </a:p>
              </p:txBody>
            </p:sp>
          </p:grpSp>
          <p:grpSp>
            <p:nvGrpSpPr>
              <p:cNvPr id="52" name="Group 51"/>
              <p:cNvGrpSpPr/>
              <p:nvPr/>
            </p:nvGrpSpPr>
            <p:grpSpPr>
              <a:xfrm>
                <a:off x="4381770" y="4083027"/>
                <a:ext cx="1276806" cy="801859"/>
                <a:chOff x="3988780" y="3710504"/>
                <a:chExt cx="1090552" cy="658368"/>
              </a:xfrm>
            </p:grpSpPr>
            <p:pic>
              <p:nvPicPr>
                <p:cNvPr id="50" name="Picture 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88780" y="3710504"/>
                  <a:ext cx="908214" cy="658368"/>
                </a:xfrm>
                <a:prstGeom prst="rect">
                  <a:avLst/>
                </a:prstGeom>
              </p:spPr>
            </p:pic>
            <p:sp>
              <p:nvSpPr>
                <p:cNvPr id="51" name="TextBox 50"/>
                <p:cNvSpPr txBox="1"/>
                <p:nvPr/>
              </p:nvSpPr>
              <p:spPr>
                <a:xfrm>
                  <a:off x="4308237" y="4043459"/>
                  <a:ext cx="771095" cy="277970"/>
                </a:xfrm>
                <a:prstGeom prst="rect">
                  <a:avLst/>
                </a:prstGeom>
                <a:noFill/>
              </p:spPr>
              <p:txBody>
                <a:bodyPr wrap="square" rtlCol="0">
                  <a:spAutoFit/>
                </a:bodyPr>
                <a:lstStyle/>
                <a:p>
                  <a:r>
                    <a:rPr lang="en-US" sz="1600" dirty="0">
                      <a:solidFill>
                        <a:srgbClr val="757070"/>
                      </a:solidFill>
                    </a:rPr>
                    <a:t>Spring </a:t>
                  </a:r>
                </a:p>
              </p:txBody>
            </p:sp>
          </p:grpSp>
          <p:grpSp>
            <p:nvGrpSpPr>
              <p:cNvPr id="58" name="Group 57"/>
              <p:cNvGrpSpPr/>
              <p:nvPr/>
            </p:nvGrpSpPr>
            <p:grpSpPr>
              <a:xfrm>
                <a:off x="4907358" y="2701450"/>
                <a:ext cx="1874017" cy="1290813"/>
                <a:chOff x="8209275" y="1745164"/>
                <a:chExt cx="1600650" cy="1059825"/>
              </a:xfrm>
            </p:grpSpPr>
            <p:pic>
              <p:nvPicPr>
                <p:cNvPr id="56" name="Picture 5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09275" y="1745164"/>
                  <a:ext cx="1462022" cy="1059825"/>
                </a:xfrm>
                <a:prstGeom prst="rect">
                  <a:avLst/>
                </a:prstGeom>
              </p:spPr>
            </p:pic>
            <p:sp>
              <p:nvSpPr>
                <p:cNvPr id="57" name="TextBox 56"/>
                <p:cNvSpPr txBox="1"/>
                <p:nvPr/>
              </p:nvSpPr>
              <p:spPr>
                <a:xfrm>
                  <a:off x="8855582" y="2268781"/>
                  <a:ext cx="954343" cy="277971"/>
                </a:xfrm>
                <a:prstGeom prst="rect">
                  <a:avLst/>
                </a:prstGeom>
                <a:noFill/>
              </p:spPr>
              <p:txBody>
                <a:bodyPr wrap="square" rtlCol="0">
                  <a:spAutoFit/>
                </a:bodyPr>
                <a:lstStyle/>
                <a:p>
                  <a:r>
                    <a:rPr lang="en-US" sz="1600" dirty="0">
                      <a:solidFill>
                        <a:srgbClr val="757070"/>
                      </a:solidFill>
                    </a:rPr>
                    <a:t>Summer </a:t>
                  </a:r>
                </a:p>
              </p:txBody>
            </p:sp>
          </p:grpSp>
          <p:grpSp>
            <p:nvGrpSpPr>
              <p:cNvPr id="67" name="Group 66"/>
              <p:cNvGrpSpPr/>
              <p:nvPr/>
            </p:nvGrpSpPr>
            <p:grpSpPr>
              <a:xfrm>
                <a:off x="6540165" y="2907829"/>
                <a:ext cx="1786950" cy="1333948"/>
                <a:chOff x="6314461" y="2743202"/>
                <a:chExt cx="1526282" cy="1095241"/>
              </a:xfrm>
            </p:grpSpPr>
            <p:pic>
              <p:nvPicPr>
                <p:cNvPr id="65" name="Picture 6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14461" y="2743202"/>
                  <a:ext cx="1510878" cy="1095241"/>
                </a:xfrm>
                <a:prstGeom prst="rect">
                  <a:avLst/>
                </a:prstGeom>
              </p:spPr>
            </p:pic>
            <p:sp>
              <p:nvSpPr>
                <p:cNvPr id="66" name="TextBox 65"/>
                <p:cNvSpPr txBox="1"/>
                <p:nvPr/>
              </p:nvSpPr>
              <p:spPr>
                <a:xfrm>
                  <a:off x="6864899" y="3437421"/>
                  <a:ext cx="975844" cy="277971"/>
                </a:xfrm>
                <a:prstGeom prst="rect">
                  <a:avLst/>
                </a:prstGeom>
                <a:noFill/>
              </p:spPr>
              <p:txBody>
                <a:bodyPr wrap="square" rtlCol="0">
                  <a:spAutoFit/>
                </a:bodyPr>
                <a:lstStyle/>
                <a:p>
                  <a:r>
                    <a:rPr lang="en-US" sz="1600" dirty="0">
                      <a:solidFill>
                        <a:srgbClr val="757070"/>
                      </a:solidFill>
                    </a:rPr>
                    <a:t>Monsoon </a:t>
                  </a:r>
                </a:p>
              </p:txBody>
            </p:sp>
          </p:grpSp>
          <p:grpSp>
            <p:nvGrpSpPr>
              <p:cNvPr id="73" name="Group 72"/>
              <p:cNvGrpSpPr/>
              <p:nvPr/>
            </p:nvGrpSpPr>
            <p:grpSpPr>
              <a:xfrm>
                <a:off x="6234274" y="4607671"/>
                <a:ext cx="1719624" cy="1296780"/>
                <a:chOff x="6053195" y="4138861"/>
                <a:chExt cx="1468778" cy="1064724"/>
              </a:xfrm>
            </p:grpSpPr>
            <p:pic>
              <p:nvPicPr>
                <p:cNvPr id="71" name="Picture 7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53195" y="4138861"/>
                  <a:ext cx="1468778" cy="1064724"/>
                </a:xfrm>
                <a:prstGeom prst="rect">
                  <a:avLst/>
                </a:prstGeom>
              </p:spPr>
            </p:pic>
            <p:sp>
              <p:nvSpPr>
                <p:cNvPr id="72" name="TextBox 71"/>
                <p:cNvSpPr txBox="1"/>
                <p:nvPr/>
              </p:nvSpPr>
              <p:spPr>
                <a:xfrm>
                  <a:off x="6765802" y="4722426"/>
                  <a:ext cx="678914" cy="277970"/>
                </a:xfrm>
                <a:prstGeom prst="rect">
                  <a:avLst/>
                </a:prstGeom>
                <a:noFill/>
              </p:spPr>
              <p:txBody>
                <a:bodyPr wrap="square" rtlCol="0">
                  <a:spAutoFit/>
                </a:bodyPr>
                <a:lstStyle/>
                <a:p>
                  <a:r>
                    <a:rPr lang="en-US" sz="1600" dirty="0">
                      <a:solidFill>
                        <a:srgbClr val="757070"/>
                      </a:solidFill>
                    </a:rPr>
                    <a:t>Fall </a:t>
                  </a:r>
                </a:p>
              </p:txBody>
            </p:sp>
          </p:grpSp>
        </p:grpSp>
        <p:sp>
          <p:nvSpPr>
            <p:cNvPr id="123" name="Curved Left Arrow 122"/>
            <p:cNvSpPr/>
            <p:nvPr/>
          </p:nvSpPr>
          <p:spPr>
            <a:xfrm flipH="1" flipV="1">
              <a:off x="5468462" y="3818069"/>
              <a:ext cx="606665" cy="122191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57070"/>
                </a:solidFill>
              </a:endParaRPr>
            </a:p>
          </p:txBody>
        </p:sp>
        <p:sp>
          <p:nvSpPr>
            <p:cNvPr id="124" name="Curved Left Arrow 123"/>
            <p:cNvSpPr/>
            <p:nvPr/>
          </p:nvSpPr>
          <p:spPr>
            <a:xfrm>
              <a:off x="6235337" y="3873000"/>
              <a:ext cx="606665" cy="122191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57070"/>
                </a:solidFill>
              </a:endParaRPr>
            </a:p>
          </p:txBody>
        </p:sp>
      </p:grpSp>
      <p:sp>
        <p:nvSpPr>
          <p:cNvPr id="5" name="Text Placeholder 2"/>
          <p:cNvSpPr txBox="1">
            <a:spLocks/>
          </p:cNvSpPr>
          <p:nvPr/>
        </p:nvSpPr>
        <p:spPr>
          <a:xfrm>
            <a:off x="1619535" y="491034"/>
            <a:ext cx="9591674" cy="5968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000" dirty="0">
                <a:solidFill>
                  <a:schemeClr val="bg1"/>
                </a:solidFill>
                <a:latin typeface="Century Gothic" panose="020B0502020202020204" pitchFamily="34" charset="0"/>
              </a:rPr>
              <a:t>Results: Biophysical Products </a:t>
            </a:r>
          </a:p>
        </p:txBody>
      </p:sp>
      <p:grpSp>
        <p:nvGrpSpPr>
          <p:cNvPr id="116" name="Group 115"/>
          <p:cNvGrpSpPr/>
          <p:nvPr/>
        </p:nvGrpSpPr>
        <p:grpSpPr>
          <a:xfrm>
            <a:off x="8411012" y="2667360"/>
            <a:ext cx="4042945" cy="3170135"/>
            <a:chOff x="8372791" y="2541814"/>
            <a:chExt cx="3530880" cy="2605041"/>
          </a:xfrm>
        </p:grpSpPr>
        <p:pic>
          <p:nvPicPr>
            <p:cNvPr id="82" name="Picture 8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900275" y="4456636"/>
              <a:ext cx="908214" cy="658368"/>
            </a:xfrm>
            <a:prstGeom prst="rect">
              <a:avLst/>
            </a:prstGeom>
          </p:spPr>
        </p:pic>
        <p:grpSp>
          <p:nvGrpSpPr>
            <p:cNvPr id="87" name="Group 86"/>
            <p:cNvGrpSpPr/>
            <p:nvPr/>
          </p:nvGrpSpPr>
          <p:grpSpPr>
            <a:xfrm>
              <a:off x="8372791" y="3657453"/>
              <a:ext cx="1101719" cy="800354"/>
              <a:chOff x="8465229" y="3679460"/>
              <a:chExt cx="1101719" cy="800354"/>
            </a:xfrm>
          </p:grpSpPr>
          <p:pic>
            <p:nvPicPr>
              <p:cNvPr id="85" name="Picture 8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65229" y="3679460"/>
                <a:ext cx="908214" cy="658368"/>
              </a:xfrm>
              <a:prstGeom prst="rect">
                <a:avLst/>
              </a:prstGeom>
            </p:spPr>
          </p:pic>
          <p:sp>
            <p:nvSpPr>
              <p:cNvPr id="97" name="TextBox 96"/>
              <p:cNvSpPr txBox="1"/>
              <p:nvPr/>
            </p:nvSpPr>
            <p:spPr>
              <a:xfrm>
                <a:off x="8817165" y="4201609"/>
                <a:ext cx="749783" cy="278205"/>
              </a:xfrm>
              <a:prstGeom prst="rect">
                <a:avLst/>
              </a:prstGeom>
              <a:noFill/>
            </p:spPr>
            <p:txBody>
              <a:bodyPr wrap="square" rtlCol="0">
                <a:spAutoFit/>
              </a:bodyPr>
              <a:lstStyle/>
              <a:p>
                <a:r>
                  <a:rPr lang="en-US" sz="1600" dirty="0">
                    <a:solidFill>
                      <a:srgbClr val="757070"/>
                    </a:solidFill>
                  </a:rPr>
                  <a:t>Spring </a:t>
                </a:r>
              </a:p>
            </p:txBody>
          </p:sp>
        </p:grpSp>
        <p:grpSp>
          <p:nvGrpSpPr>
            <p:cNvPr id="93" name="Group 92"/>
            <p:cNvGrpSpPr/>
            <p:nvPr/>
          </p:nvGrpSpPr>
          <p:grpSpPr>
            <a:xfrm>
              <a:off x="8747692" y="2541814"/>
              <a:ext cx="1493646" cy="1082750"/>
              <a:chOff x="8747692" y="2541814"/>
              <a:chExt cx="1493646" cy="1082750"/>
            </a:xfrm>
          </p:grpSpPr>
          <p:pic>
            <p:nvPicPr>
              <p:cNvPr id="91" name="Picture 9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747692" y="2541814"/>
                <a:ext cx="1493646" cy="1082750"/>
              </a:xfrm>
              <a:prstGeom prst="rect">
                <a:avLst/>
              </a:prstGeom>
            </p:spPr>
          </p:pic>
          <p:sp>
            <p:nvSpPr>
              <p:cNvPr id="98" name="TextBox 97"/>
              <p:cNvSpPr txBox="1"/>
              <p:nvPr/>
            </p:nvSpPr>
            <p:spPr>
              <a:xfrm>
                <a:off x="9354014" y="3053207"/>
                <a:ext cx="887324" cy="278205"/>
              </a:xfrm>
              <a:prstGeom prst="rect">
                <a:avLst/>
              </a:prstGeom>
              <a:noFill/>
            </p:spPr>
            <p:txBody>
              <a:bodyPr wrap="square" rtlCol="0">
                <a:spAutoFit/>
              </a:bodyPr>
              <a:lstStyle/>
              <a:p>
                <a:r>
                  <a:rPr lang="en-US" sz="1600" dirty="0">
                    <a:solidFill>
                      <a:srgbClr val="757070"/>
                    </a:solidFill>
                  </a:rPr>
                  <a:t>Summer</a:t>
                </a:r>
              </a:p>
            </p:txBody>
          </p:sp>
        </p:grpSp>
        <p:grpSp>
          <p:nvGrpSpPr>
            <p:cNvPr id="102" name="Group 101"/>
            <p:cNvGrpSpPr/>
            <p:nvPr/>
          </p:nvGrpSpPr>
          <p:grpSpPr>
            <a:xfrm>
              <a:off x="10153095" y="2613510"/>
              <a:ext cx="1750576" cy="1066694"/>
              <a:chOff x="10153095" y="2613510"/>
              <a:chExt cx="1750576" cy="1066694"/>
            </a:xfrm>
          </p:grpSpPr>
          <p:pic>
            <p:nvPicPr>
              <p:cNvPr id="100" name="Picture 9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153095" y="2613510"/>
                <a:ext cx="1471498" cy="1066694"/>
              </a:xfrm>
              <a:prstGeom prst="rect">
                <a:avLst/>
              </a:prstGeom>
            </p:spPr>
          </p:pic>
          <p:sp>
            <p:nvSpPr>
              <p:cNvPr id="99" name="TextBox 98"/>
              <p:cNvSpPr txBox="1"/>
              <p:nvPr/>
            </p:nvSpPr>
            <p:spPr>
              <a:xfrm>
                <a:off x="10762807" y="3371230"/>
                <a:ext cx="1140864" cy="278205"/>
              </a:xfrm>
              <a:prstGeom prst="rect">
                <a:avLst/>
              </a:prstGeom>
              <a:noFill/>
            </p:spPr>
            <p:txBody>
              <a:bodyPr wrap="square" rtlCol="0">
                <a:spAutoFit/>
              </a:bodyPr>
              <a:lstStyle/>
              <a:p>
                <a:r>
                  <a:rPr lang="en-US" sz="1600" dirty="0">
                    <a:solidFill>
                      <a:srgbClr val="757070"/>
                    </a:solidFill>
                  </a:rPr>
                  <a:t>Monsoon </a:t>
                </a:r>
              </a:p>
            </p:txBody>
          </p:sp>
        </p:grpSp>
        <p:grpSp>
          <p:nvGrpSpPr>
            <p:cNvPr id="108" name="Group 107"/>
            <p:cNvGrpSpPr/>
            <p:nvPr/>
          </p:nvGrpSpPr>
          <p:grpSpPr>
            <a:xfrm>
              <a:off x="9993647" y="4020112"/>
              <a:ext cx="1554336" cy="1126743"/>
              <a:chOff x="9993647" y="4020112"/>
              <a:chExt cx="1554336" cy="1126743"/>
            </a:xfrm>
          </p:grpSpPr>
          <p:pic>
            <p:nvPicPr>
              <p:cNvPr id="106" name="Picture 10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993647" y="4020112"/>
                <a:ext cx="1554336" cy="1126743"/>
              </a:xfrm>
              <a:prstGeom prst="rect">
                <a:avLst/>
              </a:prstGeom>
            </p:spPr>
          </p:pic>
          <p:sp>
            <p:nvSpPr>
              <p:cNvPr id="107" name="TextBox 106"/>
              <p:cNvSpPr txBox="1"/>
              <p:nvPr/>
            </p:nvSpPr>
            <p:spPr>
              <a:xfrm>
                <a:off x="10682134" y="4727885"/>
                <a:ext cx="659257" cy="278205"/>
              </a:xfrm>
              <a:prstGeom prst="rect">
                <a:avLst/>
              </a:prstGeom>
              <a:noFill/>
            </p:spPr>
            <p:txBody>
              <a:bodyPr wrap="square" rtlCol="0">
                <a:spAutoFit/>
              </a:bodyPr>
              <a:lstStyle/>
              <a:p>
                <a:r>
                  <a:rPr lang="en-US" sz="1600" dirty="0">
                    <a:solidFill>
                      <a:srgbClr val="757070"/>
                    </a:solidFill>
                  </a:rPr>
                  <a:t>Fall </a:t>
                </a:r>
              </a:p>
            </p:txBody>
          </p:sp>
        </p:grpSp>
      </p:grpSp>
      <p:sp>
        <p:nvSpPr>
          <p:cNvPr id="117" name="Rectangle 116"/>
          <p:cNvSpPr/>
          <p:nvPr/>
        </p:nvSpPr>
        <p:spPr>
          <a:xfrm>
            <a:off x="26628" y="1963051"/>
            <a:ext cx="4142473" cy="4750938"/>
          </a:xfrm>
          <a:prstGeom prst="rect">
            <a:avLst/>
          </a:prstGeom>
          <a:noFill/>
          <a:ln w="19050">
            <a:solidFill>
              <a:srgbClr val="218754"/>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57070"/>
              </a:solidFill>
            </a:endParaRPr>
          </a:p>
        </p:txBody>
      </p:sp>
      <p:sp>
        <p:nvSpPr>
          <p:cNvPr id="119" name="Rectangle 118"/>
          <p:cNvSpPr/>
          <p:nvPr/>
        </p:nvSpPr>
        <p:spPr>
          <a:xfrm>
            <a:off x="4292214" y="1963051"/>
            <a:ext cx="3826118" cy="4750938"/>
          </a:xfrm>
          <a:prstGeom prst="rect">
            <a:avLst/>
          </a:prstGeom>
          <a:noFill/>
          <a:ln w="19050">
            <a:solidFill>
              <a:srgbClr val="218754"/>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57070"/>
              </a:solidFill>
            </a:endParaRPr>
          </a:p>
        </p:txBody>
      </p:sp>
      <p:sp>
        <p:nvSpPr>
          <p:cNvPr id="120" name="Rectangle 119"/>
          <p:cNvSpPr/>
          <p:nvPr/>
        </p:nvSpPr>
        <p:spPr>
          <a:xfrm>
            <a:off x="8251861" y="1963051"/>
            <a:ext cx="3940140" cy="4750938"/>
          </a:xfrm>
          <a:prstGeom prst="rect">
            <a:avLst/>
          </a:prstGeom>
          <a:noFill/>
          <a:ln w="19050">
            <a:solidFill>
              <a:srgbClr val="218754"/>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57070"/>
              </a:solidFill>
            </a:endParaRPr>
          </a:p>
        </p:txBody>
      </p:sp>
      <p:grpSp>
        <p:nvGrpSpPr>
          <p:cNvPr id="122" name="Group 121"/>
          <p:cNvGrpSpPr/>
          <p:nvPr/>
        </p:nvGrpSpPr>
        <p:grpSpPr>
          <a:xfrm>
            <a:off x="7311" y="2560689"/>
            <a:ext cx="4293213" cy="4174399"/>
            <a:chOff x="48830" y="2643009"/>
            <a:chExt cx="4293213" cy="4174399"/>
          </a:xfrm>
        </p:grpSpPr>
        <p:grpSp>
          <p:nvGrpSpPr>
            <p:cNvPr id="37" name="Group 36"/>
            <p:cNvGrpSpPr/>
            <p:nvPr/>
          </p:nvGrpSpPr>
          <p:grpSpPr>
            <a:xfrm>
              <a:off x="48830" y="2643009"/>
              <a:ext cx="4061482" cy="4174399"/>
              <a:chOff x="48830" y="2643009"/>
              <a:chExt cx="4061482" cy="4174399"/>
            </a:xfrm>
          </p:grpSpPr>
          <p:sp>
            <p:nvSpPr>
              <p:cNvPr id="45" name="TextBox 44"/>
              <p:cNvSpPr txBox="1"/>
              <p:nvPr/>
            </p:nvSpPr>
            <p:spPr>
              <a:xfrm>
                <a:off x="48830" y="6448076"/>
                <a:ext cx="3683339" cy="369332"/>
              </a:xfrm>
              <a:prstGeom prst="rect">
                <a:avLst/>
              </a:prstGeom>
              <a:noFill/>
            </p:spPr>
            <p:txBody>
              <a:bodyPr wrap="square" rtlCol="0">
                <a:spAutoFit/>
              </a:bodyPr>
              <a:lstStyle/>
              <a:p>
                <a:r>
                  <a:rPr lang="en-US" b="1" dirty="0">
                    <a:solidFill>
                      <a:srgbClr val="757070"/>
                    </a:solidFill>
                  </a:rPr>
                  <a:t>Source: Sentinel 1A, 2016-17 </a:t>
                </a:r>
              </a:p>
            </p:txBody>
          </p:sp>
          <p:grpSp>
            <p:nvGrpSpPr>
              <p:cNvPr id="8" name="Group 7"/>
              <p:cNvGrpSpPr/>
              <p:nvPr/>
            </p:nvGrpSpPr>
            <p:grpSpPr>
              <a:xfrm>
                <a:off x="640096" y="4979407"/>
                <a:ext cx="1330993" cy="799303"/>
                <a:chOff x="507560" y="1992429"/>
                <a:chExt cx="1157679" cy="656197"/>
              </a:xfrm>
            </p:grpSpPr>
            <p:pic>
              <p:nvPicPr>
                <p:cNvPr id="12" name="Picture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07560" y="1992429"/>
                  <a:ext cx="905219" cy="656197"/>
                </a:xfrm>
                <a:prstGeom prst="rect">
                  <a:avLst/>
                </a:prstGeom>
              </p:spPr>
            </p:pic>
            <p:sp>
              <p:nvSpPr>
                <p:cNvPr id="13" name="TextBox 12"/>
                <p:cNvSpPr txBox="1"/>
                <p:nvPr/>
              </p:nvSpPr>
              <p:spPr>
                <a:xfrm>
                  <a:off x="953781" y="2349402"/>
                  <a:ext cx="711458" cy="277940"/>
                </a:xfrm>
                <a:prstGeom prst="rect">
                  <a:avLst/>
                </a:prstGeom>
                <a:noFill/>
              </p:spPr>
              <p:txBody>
                <a:bodyPr wrap="square" rtlCol="0">
                  <a:spAutoFit/>
                </a:bodyPr>
                <a:lstStyle/>
                <a:p>
                  <a:r>
                    <a:rPr lang="en-US" sz="1600" dirty="0">
                      <a:solidFill>
                        <a:srgbClr val="757070"/>
                      </a:solidFill>
                    </a:rPr>
                    <a:t>Winter </a:t>
                  </a:r>
                </a:p>
              </p:txBody>
            </p:sp>
          </p:grpSp>
          <p:grpSp>
            <p:nvGrpSpPr>
              <p:cNvPr id="10" name="Group 9"/>
              <p:cNvGrpSpPr/>
              <p:nvPr/>
            </p:nvGrpSpPr>
            <p:grpSpPr>
              <a:xfrm>
                <a:off x="103728" y="3977942"/>
                <a:ext cx="1348342" cy="801948"/>
                <a:chOff x="1619535" y="1987181"/>
                <a:chExt cx="1172769" cy="658368"/>
              </a:xfrm>
            </p:grpSpPr>
            <p:pic>
              <p:nvPicPr>
                <p:cNvPr id="9" name="Picture 8"/>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619535" y="1987181"/>
                  <a:ext cx="908214" cy="658368"/>
                </a:xfrm>
                <a:prstGeom prst="rect">
                  <a:avLst/>
                </a:prstGeom>
              </p:spPr>
            </p:pic>
            <p:sp>
              <p:nvSpPr>
                <p:cNvPr id="16" name="TextBox 15"/>
                <p:cNvSpPr txBox="1"/>
                <p:nvPr/>
              </p:nvSpPr>
              <p:spPr>
                <a:xfrm>
                  <a:off x="2036981" y="2355473"/>
                  <a:ext cx="755323" cy="277940"/>
                </a:xfrm>
                <a:prstGeom prst="rect">
                  <a:avLst/>
                </a:prstGeom>
                <a:noFill/>
              </p:spPr>
              <p:txBody>
                <a:bodyPr wrap="square" rtlCol="0">
                  <a:spAutoFit/>
                </a:bodyPr>
                <a:lstStyle/>
                <a:p>
                  <a:r>
                    <a:rPr lang="en-US" sz="1600" dirty="0">
                      <a:solidFill>
                        <a:srgbClr val="757070"/>
                      </a:solidFill>
                    </a:rPr>
                    <a:t>Spring </a:t>
                  </a:r>
                </a:p>
              </p:txBody>
            </p:sp>
          </p:grpSp>
          <p:grpSp>
            <p:nvGrpSpPr>
              <p:cNvPr id="20" name="Group 19"/>
              <p:cNvGrpSpPr/>
              <p:nvPr/>
            </p:nvGrpSpPr>
            <p:grpSpPr>
              <a:xfrm>
                <a:off x="757748" y="2643009"/>
                <a:ext cx="2334634" cy="1304142"/>
                <a:chOff x="468197" y="2852384"/>
                <a:chExt cx="1272653" cy="671004"/>
              </a:xfrm>
            </p:grpSpPr>
            <p:pic>
              <p:nvPicPr>
                <p:cNvPr id="18" name="Picture 1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468197" y="2852384"/>
                  <a:ext cx="908214" cy="658368"/>
                </a:xfrm>
                <a:prstGeom prst="rect">
                  <a:avLst/>
                </a:prstGeom>
              </p:spPr>
            </p:pic>
            <p:sp>
              <p:nvSpPr>
                <p:cNvPr id="25" name="TextBox 24"/>
                <p:cNvSpPr txBox="1"/>
                <p:nvPr/>
              </p:nvSpPr>
              <p:spPr>
                <a:xfrm>
                  <a:off x="844436" y="3222511"/>
                  <a:ext cx="896414" cy="300877"/>
                </a:xfrm>
                <a:prstGeom prst="rect">
                  <a:avLst/>
                </a:prstGeom>
                <a:noFill/>
              </p:spPr>
              <p:txBody>
                <a:bodyPr wrap="square" rtlCol="0">
                  <a:spAutoFit/>
                </a:bodyPr>
                <a:lstStyle/>
                <a:p>
                  <a:r>
                    <a:rPr lang="en-US" sz="1600" dirty="0">
                      <a:solidFill>
                        <a:srgbClr val="757070"/>
                      </a:solidFill>
                    </a:rPr>
                    <a:t>Summer</a:t>
                  </a:r>
                </a:p>
                <a:p>
                  <a:endParaRPr lang="en-US" sz="1600" dirty="0">
                    <a:solidFill>
                      <a:srgbClr val="757070"/>
                    </a:solidFill>
                  </a:endParaRPr>
                </a:p>
              </p:txBody>
            </p:sp>
          </p:grpSp>
          <p:grpSp>
            <p:nvGrpSpPr>
              <p:cNvPr id="31" name="Group 30"/>
              <p:cNvGrpSpPr/>
              <p:nvPr/>
            </p:nvGrpSpPr>
            <p:grpSpPr>
              <a:xfrm>
                <a:off x="2077583" y="4437474"/>
                <a:ext cx="2032729" cy="1439288"/>
                <a:chOff x="2821989" y="3633285"/>
                <a:chExt cx="1004951" cy="671618"/>
              </a:xfrm>
            </p:grpSpPr>
            <p:pic>
              <p:nvPicPr>
                <p:cNvPr id="29" name="Picture 2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821989" y="3633285"/>
                  <a:ext cx="908214" cy="658368"/>
                </a:xfrm>
                <a:prstGeom prst="rect">
                  <a:avLst/>
                </a:prstGeom>
              </p:spPr>
            </p:pic>
            <p:sp>
              <p:nvSpPr>
                <p:cNvPr id="39" name="TextBox 38"/>
                <p:cNvSpPr txBox="1"/>
                <p:nvPr/>
              </p:nvSpPr>
              <p:spPr>
                <a:xfrm>
                  <a:off x="3183443" y="4032028"/>
                  <a:ext cx="643497" cy="272875"/>
                </a:xfrm>
                <a:prstGeom prst="rect">
                  <a:avLst/>
                </a:prstGeom>
                <a:noFill/>
              </p:spPr>
              <p:txBody>
                <a:bodyPr wrap="square" rtlCol="0">
                  <a:spAutoFit/>
                </a:bodyPr>
                <a:lstStyle/>
                <a:p>
                  <a:r>
                    <a:rPr lang="en-US" sz="1600" dirty="0">
                      <a:solidFill>
                        <a:srgbClr val="757070"/>
                      </a:solidFill>
                    </a:rPr>
                    <a:t>Fall </a:t>
                  </a:r>
                </a:p>
                <a:p>
                  <a:endParaRPr lang="en-US" sz="1600" dirty="0">
                    <a:solidFill>
                      <a:srgbClr val="757070"/>
                    </a:solidFill>
                  </a:endParaRPr>
                </a:p>
              </p:txBody>
            </p:sp>
          </p:grpSp>
        </p:grpSp>
        <p:sp>
          <p:nvSpPr>
            <p:cNvPr id="118" name="Curved Left Arrow 117"/>
            <p:cNvSpPr/>
            <p:nvPr/>
          </p:nvSpPr>
          <p:spPr>
            <a:xfrm flipH="1" flipV="1">
              <a:off x="1287459" y="3747989"/>
              <a:ext cx="606665" cy="122191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57070"/>
                </a:solidFill>
              </a:endParaRPr>
            </a:p>
          </p:txBody>
        </p:sp>
        <p:grpSp>
          <p:nvGrpSpPr>
            <p:cNvPr id="3" name="Group 2"/>
            <p:cNvGrpSpPr/>
            <p:nvPr/>
          </p:nvGrpSpPr>
          <p:grpSpPr>
            <a:xfrm>
              <a:off x="2404495" y="2936844"/>
              <a:ext cx="1937548" cy="1370139"/>
              <a:chOff x="2562914" y="2242300"/>
              <a:chExt cx="1203001" cy="850703"/>
            </a:xfrm>
          </p:grpSpPr>
          <p:pic>
            <p:nvPicPr>
              <p:cNvPr id="24" name="Picture 23"/>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562914" y="2242300"/>
                <a:ext cx="1044180" cy="801948"/>
              </a:xfrm>
              <a:prstGeom prst="rect">
                <a:avLst/>
              </a:prstGeom>
            </p:spPr>
          </p:pic>
          <p:sp>
            <p:nvSpPr>
              <p:cNvPr id="32" name="TextBox 31"/>
              <p:cNvSpPr txBox="1"/>
              <p:nvPr/>
            </p:nvSpPr>
            <p:spPr>
              <a:xfrm>
                <a:off x="2994265" y="2729923"/>
                <a:ext cx="771650" cy="363080"/>
              </a:xfrm>
              <a:prstGeom prst="rect">
                <a:avLst/>
              </a:prstGeom>
              <a:noFill/>
            </p:spPr>
            <p:txBody>
              <a:bodyPr wrap="square" rtlCol="0">
                <a:spAutoFit/>
              </a:bodyPr>
              <a:lstStyle/>
              <a:p>
                <a:r>
                  <a:rPr lang="en-US" sz="1600" dirty="0">
                    <a:solidFill>
                      <a:srgbClr val="757070"/>
                    </a:solidFill>
                  </a:rPr>
                  <a:t>Monsoon </a:t>
                </a:r>
              </a:p>
              <a:p>
                <a:endParaRPr lang="en-US" sz="1600" dirty="0">
                  <a:solidFill>
                    <a:srgbClr val="757070"/>
                  </a:solidFill>
                </a:endParaRPr>
              </a:p>
            </p:txBody>
          </p:sp>
        </p:grpSp>
        <p:sp>
          <p:nvSpPr>
            <p:cNvPr id="121" name="Curved Left Arrow 120"/>
            <p:cNvSpPr/>
            <p:nvPr/>
          </p:nvSpPr>
          <p:spPr>
            <a:xfrm>
              <a:off x="2054334" y="3802920"/>
              <a:ext cx="606665" cy="122191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57070"/>
                </a:solidFill>
              </a:endParaRPr>
            </a:p>
          </p:txBody>
        </p:sp>
      </p:grpSp>
      <p:sp>
        <p:nvSpPr>
          <p:cNvPr id="127" name="Curved Left Arrow 126"/>
          <p:cNvSpPr/>
          <p:nvPr/>
        </p:nvSpPr>
        <p:spPr>
          <a:xfrm flipH="1" flipV="1">
            <a:off x="9512292" y="3708802"/>
            <a:ext cx="606665" cy="122191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57070"/>
              </a:solidFill>
            </a:endParaRPr>
          </a:p>
        </p:txBody>
      </p:sp>
      <p:sp>
        <p:nvSpPr>
          <p:cNvPr id="128" name="Curved Left Arrow 127"/>
          <p:cNvSpPr/>
          <p:nvPr/>
        </p:nvSpPr>
        <p:spPr>
          <a:xfrm>
            <a:off x="10279167" y="3763733"/>
            <a:ext cx="606665" cy="1221913"/>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57070"/>
              </a:solidFill>
            </a:endParaRPr>
          </a:p>
        </p:txBody>
      </p:sp>
      <p:sp>
        <p:nvSpPr>
          <p:cNvPr id="129" name="TextBox 128"/>
          <p:cNvSpPr txBox="1"/>
          <p:nvPr/>
        </p:nvSpPr>
        <p:spPr>
          <a:xfrm>
            <a:off x="9505898" y="5405725"/>
            <a:ext cx="883420" cy="338554"/>
          </a:xfrm>
          <a:prstGeom prst="rect">
            <a:avLst/>
          </a:prstGeom>
          <a:noFill/>
        </p:spPr>
        <p:txBody>
          <a:bodyPr wrap="square" rtlCol="0">
            <a:spAutoFit/>
          </a:bodyPr>
          <a:lstStyle/>
          <a:p>
            <a:r>
              <a:rPr lang="en-US" sz="1600" dirty="0">
                <a:solidFill>
                  <a:srgbClr val="757070"/>
                </a:solidFill>
              </a:rPr>
              <a:t>Winter</a:t>
            </a:r>
            <a:r>
              <a:rPr lang="en-US" sz="1000" dirty="0">
                <a:solidFill>
                  <a:srgbClr val="757070"/>
                </a:solidFill>
              </a:rPr>
              <a:t> </a:t>
            </a:r>
          </a:p>
        </p:txBody>
      </p:sp>
      <p:sp>
        <p:nvSpPr>
          <p:cNvPr id="68" name="TextBox 67"/>
          <p:cNvSpPr txBox="1"/>
          <p:nvPr/>
        </p:nvSpPr>
        <p:spPr>
          <a:xfrm>
            <a:off x="4030478" y="1503874"/>
            <a:ext cx="4087854" cy="369332"/>
          </a:xfrm>
          <a:prstGeom prst="rect">
            <a:avLst/>
          </a:prstGeom>
          <a:noFill/>
        </p:spPr>
        <p:txBody>
          <a:bodyPr wrap="square" rtlCol="0">
            <a:spAutoFit/>
          </a:bodyPr>
          <a:lstStyle/>
          <a:p>
            <a:pPr algn="ctr"/>
            <a:r>
              <a:rPr lang="en-US" b="1" dirty="0">
                <a:solidFill>
                  <a:srgbClr val="757070"/>
                </a:solidFill>
              </a:rPr>
              <a:t>Leaf Area Index</a:t>
            </a:r>
          </a:p>
        </p:txBody>
      </p:sp>
      <p:sp>
        <p:nvSpPr>
          <p:cNvPr id="69" name="TextBox 68"/>
          <p:cNvSpPr txBox="1"/>
          <p:nvPr/>
        </p:nvSpPr>
        <p:spPr>
          <a:xfrm>
            <a:off x="8118332" y="1513321"/>
            <a:ext cx="4087854" cy="369332"/>
          </a:xfrm>
          <a:prstGeom prst="rect">
            <a:avLst/>
          </a:prstGeom>
          <a:noFill/>
        </p:spPr>
        <p:txBody>
          <a:bodyPr wrap="square" rtlCol="0">
            <a:spAutoFit/>
          </a:bodyPr>
          <a:lstStyle/>
          <a:p>
            <a:pPr algn="ctr"/>
            <a:r>
              <a:rPr lang="en-US" b="1" dirty="0">
                <a:solidFill>
                  <a:srgbClr val="757070"/>
                </a:solidFill>
              </a:rPr>
              <a:t>Gross Primary Productivity</a:t>
            </a:r>
          </a:p>
        </p:txBody>
      </p:sp>
      <p:sp>
        <p:nvSpPr>
          <p:cNvPr id="70" name="TextBox 69"/>
          <p:cNvSpPr txBox="1"/>
          <p:nvPr/>
        </p:nvSpPr>
        <p:spPr>
          <a:xfrm>
            <a:off x="-43127" y="1503874"/>
            <a:ext cx="4087854" cy="369332"/>
          </a:xfrm>
          <a:prstGeom prst="rect">
            <a:avLst/>
          </a:prstGeom>
          <a:noFill/>
        </p:spPr>
        <p:txBody>
          <a:bodyPr wrap="square" rtlCol="0">
            <a:spAutoFit/>
          </a:bodyPr>
          <a:lstStyle/>
          <a:p>
            <a:pPr algn="ctr"/>
            <a:r>
              <a:rPr lang="en-US" b="1" dirty="0">
                <a:solidFill>
                  <a:srgbClr val="757070"/>
                </a:solidFill>
              </a:rPr>
              <a:t>Chlorophyll</a:t>
            </a:r>
          </a:p>
        </p:txBody>
      </p:sp>
      <p:sp>
        <p:nvSpPr>
          <p:cNvPr id="74" name="TextBox 73"/>
          <p:cNvSpPr txBox="1"/>
          <p:nvPr/>
        </p:nvSpPr>
        <p:spPr>
          <a:xfrm>
            <a:off x="4270371" y="6325884"/>
            <a:ext cx="3683339" cy="369332"/>
          </a:xfrm>
          <a:prstGeom prst="rect">
            <a:avLst/>
          </a:prstGeom>
          <a:noFill/>
        </p:spPr>
        <p:txBody>
          <a:bodyPr wrap="square" rtlCol="0">
            <a:spAutoFit/>
          </a:bodyPr>
          <a:lstStyle/>
          <a:p>
            <a:r>
              <a:rPr lang="en-US" b="1" dirty="0">
                <a:solidFill>
                  <a:srgbClr val="757070"/>
                </a:solidFill>
              </a:rPr>
              <a:t>Source: Sentinel 1A, 2016-17 </a:t>
            </a:r>
          </a:p>
        </p:txBody>
      </p:sp>
      <p:sp>
        <p:nvSpPr>
          <p:cNvPr id="75" name="TextBox 74"/>
          <p:cNvSpPr txBox="1"/>
          <p:nvPr/>
        </p:nvSpPr>
        <p:spPr>
          <a:xfrm>
            <a:off x="8276504" y="6318846"/>
            <a:ext cx="3683339" cy="369332"/>
          </a:xfrm>
          <a:prstGeom prst="rect">
            <a:avLst/>
          </a:prstGeom>
          <a:noFill/>
        </p:spPr>
        <p:txBody>
          <a:bodyPr wrap="square" rtlCol="0">
            <a:spAutoFit/>
          </a:bodyPr>
          <a:lstStyle/>
          <a:p>
            <a:r>
              <a:rPr lang="en-US" b="1" dirty="0">
                <a:solidFill>
                  <a:srgbClr val="757070"/>
                </a:solidFill>
              </a:rPr>
              <a:t>Source: Sentinel 1A, 2016-17 </a:t>
            </a:r>
          </a:p>
        </p:txBody>
      </p:sp>
      <p:pic>
        <p:nvPicPr>
          <p:cNvPr id="76" name="Picture 75"/>
          <p:cNvPicPr>
            <a:picLocks noChangeAspect="1"/>
          </p:cNvPicPr>
          <p:nvPr/>
        </p:nvPicPr>
        <p:blipFill>
          <a:blip r:embed="rId18"/>
          <a:stretch>
            <a:fillRect/>
          </a:stretch>
        </p:blipFill>
        <p:spPr>
          <a:xfrm>
            <a:off x="1358874" y="6142722"/>
            <a:ext cx="2651760" cy="144510"/>
          </a:xfrm>
          <a:prstGeom prst="rect">
            <a:avLst/>
          </a:prstGeom>
        </p:spPr>
      </p:pic>
      <p:sp>
        <p:nvSpPr>
          <p:cNvPr id="77" name="TextBox 76"/>
          <p:cNvSpPr txBox="1"/>
          <p:nvPr/>
        </p:nvSpPr>
        <p:spPr>
          <a:xfrm>
            <a:off x="1290654" y="5827320"/>
            <a:ext cx="276600" cy="369332"/>
          </a:xfrm>
          <a:prstGeom prst="rect">
            <a:avLst/>
          </a:prstGeom>
          <a:noFill/>
        </p:spPr>
        <p:txBody>
          <a:bodyPr wrap="square" rtlCol="0">
            <a:spAutoFit/>
          </a:bodyPr>
          <a:lstStyle/>
          <a:p>
            <a:r>
              <a:rPr lang="en-US" sz="1800" dirty="0">
                <a:solidFill>
                  <a:srgbClr val="757070"/>
                </a:solidFill>
              </a:rPr>
              <a:t>0</a:t>
            </a:r>
          </a:p>
        </p:txBody>
      </p:sp>
      <p:sp>
        <p:nvSpPr>
          <p:cNvPr id="78" name="TextBox 77"/>
          <p:cNvSpPr txBox="1"/>
          <p:nvPr/>
        </p:nvSpPr>
        <p:spPr>
          <a:xfrm>
            <a:off x="3573327" y="5818546"/>
            <a:ext cx="500876" cy="369332"/>
          </a:xfrm>
          <a:prstGeom prst="rect">
            <a:avLst/>
          </a:prstGeom>
          <a:noFill/>
        </p:spPr>
        <p:txBody>
          <a:bodyPr wrap="square" rtlCol="0">
            <a:spAutoFit/>
          </a:bodyPr>
          <a:lstStyle/>
          <a:p>
            <a:r>
              <a:rPr lang="en-US" sz="1800" dirty="0">
                <a:solidFill>
                  <a:srgbClr val="757070"/>
                </a:solidFill>
              </a:rPr>
              <a:t> 60</a:t>
            </a:r>
          </a:p>
        </p:txBody>
      </p:sp>
      <p:sp>
        <p:nvSpPr>
          <p:cNvPr id="79" name="TextBox 78"/>
          <p:cNvSpPr txBox="1"/>
          <p:nvPr/>
        </p:nvSpPr>
        <p:spPr>
          <a:xfrm>
            <a:off x="1931249" y="5807896"/>
            <a:ext cx="1713998" cy="369332"/>
          </a:xfrm>
          <a:prstGeom prst="rect">
            <a:avLst/>
          </a:prstGeom>
          <a:noFill/>
        </p:spPr>
        <p:txBody>
          <a:bodyPr wrap="square" rtlCol="0">
            <a:spAutoFit/>
          </a:bodyPr>
          <a:lstStyle/>
          <a:p>
            <a:r>
              <a:rPr lang="en-US" sz="1800" dirty="0">
                <a:solidFill>
                  <a:srgbClr val="757070"/>
                </a:solidFill>
              </a:rPr>
              <a:t>CHL(µg/cm</a:t>
            </a:r>
            <a:r>
              <a:rPr lang="en-US" sz="1800" baseline="30000" dirty="0">
                <a:solidFill>
                  <a:srgbClr val="757070"/>
                </a:solidFill>
              </a:rPr>
              <a:t>2</a:t>
            </a:r>
            <a:r>
              <a:rPr lang="en-US" sz="1800" dirty="0">
                <a:solidFill>
                  <a:srgbClr val="757070"/>
                </a:solidFill>
              </a:rPr>
              <a:t>)</a:t>
            </a:r>
          </a:p>
        </p:txBody>
      </p:sp>
      <p:pic>
        <p:nvPicPr>
          <p:cNvPr id="80" name="Picture 79"/>
          <p:cNvPicPr>
            <a:picLocks noChangeAspect="1"/>
          </p:cNvPicPr>
          <p:nvPr/>
        </p:nvPicPr>
        <p:blipFill>
          <a:blip r:embed="rId18"/>
          <a:stretch>
            <a:fillRect/>
          </a:stretch>
        </p:blipFill>
        <p:spPr>
          <a:xfrm>
            <a:off x="5357708" y="6138365"/>
            <a:ext cx="2651760" cy="144510"/>
          </a:xfrm>
          <a:prstGeom prst="rect">
            <a:avLst/>
          </a:prstGeom>
        </p:spPr>
      </p:pic>
      <p:sp>
        <p:nvSpPr>
          <p:cNvPr id="81" name="TextBox 80"/>
          <p:cNvSpPr txBox="1"/>
          <p:nvPr/>
        </p:nvSpPr>
        <p:spPr>
          <a:xfrm>
            <a:off x="5287064" y="5823019"/>
            <a:ext cx="276600" cy="369332"/>
          </a:xfrm>
          <a:prstGeom prst="rect">
            <a:avLst/>
          </a:prstGeom>
          <a:noFill/>
        </p:spPr>
        <p:txBody>
          <a:bodyPr wrap="square" rtlCol="0">
            <a:spAutoFit/>
          </a:bodyPr>
          <a:lstStyle/>
          <a:p>
            <a:r>
              <a:rPr lang="en-US" sz="1800" dirty="0">
                <a:solidFill>
                  <a:srgbClr val="757070"/>
                </a:solidFill>
              </a:rPr>
              <a:t>0</a:t>
            </a:r>
          </a:p>
        </p:txBody>
      </p:sp>
      <p:sp>
        <p:nvSpPr>
          <p:cNvPr id="83" name="TextBox 82"/>
          <p:cNvSpPr txBox="1"/>
          <p:nvPr/>
        </p:nvSpPr>
        <p:spPr>
          <a:xfrm>
            <a:off x="5991361" y="5819279"/>
            <a:ext cx="1586585" cy="369332"/>
          </a:xfrm>
          <a:prstGeom prst="rect">
            <a:avLst/>
          </a:prstGeom>
          <a:noFill/>
        </p:spPr>
        <p:txBody>
          <a:bodyPr wrap="square" rtlCol="0">
            <a:spAutoFit/>
          </a:bodyPr>
          <a:lstStyle/>
          <a:p>
            <a:r>
              <a:rPr lang="en-US" sz="1800" dirty="0">
                <a:solidFill>
                  <a:srgbClr val="757070"/>
                </a:solidFill>
              </a:rPr>
              <a:t>       LAI</a:t>
            </a:r>
          </a:p>
        </p:txBody>
      </p:sp>
      <p:sp>
        <p:nvSpPr>
          <p:cNvPr id="84" name="TextBox 83"/>
          <p:cNvSpPr txBox="1"/>
          <p:nvPr/>
        </p:nvSpPr>
        <p:spPr>
          <a:xfrm>
            <a:off x="7718392" y="5819279"/>
            <a:ext cx="276600" cy="369332"/>
          </a:xfrm>
          <a:prstGeom prst="rect">
            <a:avLst/>
          </a:prstGeom>
          <a:noFill/>
        </p:spPr>
        <p:txBody>
          <a:bodyPr wrap="square" rtlCol="0">
            <a:spAutoFit/>
          </a:bodyPr>
          <a:lstStyle/>
          <a:p>
            <a:r>
              <a:rPr lang="en-US" sz="1800" dirty="0">
                <a:solidFill>
                  <a:srgbClr val="757070"/>
                </a:solidFill>
              </a:rPr>
              <a:t>6</a:t>
            </a:r>
          </a:p>
        </p:txBody>
      </p:sp>
      <p:pic>
        <p:nvPicPr>
          <p:cNvPr id="88" name="Picture 87"/>
          <p:cNvPicPr>
            <a:picLocks noChangeAspect="1"/>
          </p:cNvPicPr>
          <p:nvPr/>
        </p:nvPicPr>
        <p:blipFill>
          <a:blip r:embed="rId18"/>
          <a:stretch>
            <a:fillRect/>
          </a:stretch>
        </p:blipFill>
        <p:spPr>
          <a:xfrm>
            <a:off x="9450939" y="6162772"/>
            <a:ext cx="2651760" cy="144510"/>
          </a:xfrm>
          <a:prstGeom prst="rect">
            <a:avLst/>
          </a:prstGeom>
        </p:spPr>
      </p:pic>
      <p:sp>
        <p:nvSpPr>
          <p:cNvPr id="89" name="TextBox 88"/>
          <p:cNvSpPr txBox="1"/>
          <p:nvPr/>
        </p:nvSpPr>
        <p:spPr>
          <a:xfrm>
            <a:off x="9380540" y="5847426"/>
            <a:ext cx="276600" cy="369332"/>
          </a:xfrm>
          <a:prstGeom prst="rect">
            <a:avLst/>
          </a:prstGeom>
          <a:noFill/>
        </p:spPr>
        <p:txBody>
          <a:bodyPr wrap="square" rtlCol="0">
            <a:spAutoFit/>
          </a:bodyPr>
          <a:lstStyle/>
          <a:p>
            <a:r>
              <a:rPr lang="en-US" sz="1800" dirty="0">
                <a:solidFill>
                  <a:srgbClr val="757070"/>
                </a:solidFill>
              </a:rPr>
              <a:t>0</a:t>
            </a:r>
          </a:p>
        </p:txBody>
      </p:sp>
      <p:sp>
        <p:nvSpPr>
          <p:cNvPr id="90" name="TextBox 89"/>
          <p:cNvSpPr txBox="1"/>
          <p:nvPr/>
        </p:nvSpPr>
        <p:spPr>
          <a:xfrm>
            <a:off x="9932536" y="5827320"/>
            <a:ext cx="1837076" cy="369332"/>
          </a:xfrm>
          <a:prstGeom prst="rect">
            <a:avLst/>
          </a:prstGeom>
          <a:noFill/>
        </p:spPr>
        <p:txBody>
          <a:bodyPr wrap="square" rtlCol="0">
            <a:spAutoFit/>
          </a:bodyPr>
          <a:lstStyle/>
          <a:p>
            <a:r>
              <a:rPr lang="en-US" sz="1800" dirty="0">
                <a:solidFill>
                  <a:srgbClr val="757070"/>
                </a:solidFill>
              </a:rPr>
              <a:t>GPP (</a:t>
            </a:r>
            <a:r>
              <a:rPr lang="en-US" sz="1800" dirty="0" err="1">
                <a:solidFill>
                  <a:srgbClr val="757070"/>
                </a:solidFill>
              </a:rPr>
              <a:t>gC</a:t>
            </a:r>
            <a:r>
              <a:rPr lang="en-US" sz="1800" dirty="0">
                <a:solidFill>
                  <a:srgbClr val="757070"/>
                </a:solidFill>
              </a:rPr>
              <a:t>/m</a:t>
            </a:r>
            <a:r>
              <a:rPr lang="en-US" sz="1800" baseline="30000" dirty="0">
                <a:solidFill>
                  <a:srgbClr val="757070"/>
                </a:solidFill>
              </a:rPr>
              <a:t>2</a:t>
            </a:r>
            <a:r>
              <a:rPr lang="en-US" sz="1800" dirty="0">
                <a:solidFill>
                  <a:srgbClr val="757070"/>
                </a:solidFill>
              </a:rPr>
              <a:t>)</a:t>
            </a:r>
          </a:p>
        </p:txBody>
      </p:sp>
      <p:sp>
        <p:nvSpPr>
          <p:cNvPr id="94" name="TextBox 93"/>
          <p:cNvSpPr txBox="1"/>
          <p:nvPr/>
        </p:nvSpPr>
        <p:spPr>
          <a:xfrm>
            <a:off x="11584112" y="5842881"/>
            <a:ext cx="704087" cy="369332"/>
          </a:xfrm>
          <a:prstGeom prst="rect">
            <a:avLst/>
          </a:prstGeom>
          <a:noFill/>
        </p:spPr>
        <p:txBody>
          <a:bodyPr wrap="square" rtlCol="0">
            <a:spAutoFit/>
          </a:bodyPr>
          <a:lstStyle/>
          <a:p>
            <a:r>
              <a:rPr lang="en-US" sz="1800" dirty="0">
                <a:solidFill>
                  <a:srgbClr val="757070"/>
                </a:solidFill>
              </a:rPr>
              <a:t>0.07</a:t>
            </a:r>
          </a:p>
        </p:txBody>
      </p:sp>
    </p:spTree>
    <p:extLst>
      <p:ext uri="{BB962C8B-B14F-4D97-AF65-F5344CB8AC3E}">
        <p14:creationId xmlns:p14="http://schemas.microsoft.com/office/powerpoint/2010/main" val="405826638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5133</TotalTime>
  <Words>2294</Words>
  <Application>Microsoft Office PowerPoint</Application>
  <PresentationFormat>Widescreen</PresentationFormat>
  <Paragraphs>361</Paragraphs>
  <Slides>19</Slides>
  <Notes>19</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19</vt:i4>
      </vt:variant>
    </vt:vector>
  </HeadingPairs>
  <TitlesOfParts>
    <vt:vector size="28" baseType="lpstr">
      <vt:lpstr>Arial</vt:lpstr>
      <vt:lpstr>Calibri</vt:lpstr>
      <vt:lpstr>Cambria Math</vt:lpstr>
      <vt:lpstr>Century Gothic</vt:lpstr>
      <vt:lpstr>Questrial</vt:lpstr>
      <vt:lpstr>Times New Roman</vt:lpstr>
      <vt:lpstr>Webdings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Joseph Miller</cp:lastModifiedBy>
  <cp:revision>289</cp:revision>
  <dcterms:created xsi:type="dcterms:W3CDTF">2015-05-18T13:26:09Z</dcterms:created>
  <dcterms:modified xsi:type="dcterms:W3CDTF">2017-03-31T15:42:26Z</dcterms:modified>
</cp:coreProperties>
</file>