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cmAuthor>
  <p:cmAuthor id="2" name="Clayton, Amanda L. (LARC)[SSAI DEVELOP]" initials="CAL(D" lastIdx="3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05E"/>
    <a:srgbClr val="FFFFFF"/>
    <a:srgbClr val="CBF7F7"/>
    <a:srgbClr val="52E5E5"/>
    <a:srgbClr val="1A3E66"/>
    <a:srgbClr val="E59C52"/>
    <a:srgbClr val="E55252"/>
    <a:srgbClr val="5E1641"/>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391" autoAdjust="0"/>
    <p:restoredTop sz="95485" autoAdjust="0"/>
  </p:normalViewPr>
  <p:slideViewPr>
    <p:cSldViewPr snapToGrid="0">
      <p:cViewPr>
        <p:scale>
          <a:sx n="30" d="100"/>
          <a:sy n="30" d="100"/>
        </p:scale>
        <p:origin x="2976" y="48"/>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Bj5iqfRP2cDZ5BpLR7VMvJ4T7cPNFNfJ4whf964B4x_A8iI1Dmy6kpte6gPU0ekyq-gnpRseTvelkeEX7Gu5ZF7qOIp0ItD1e004zaLcMWsBojEK7aZV03p4J_hGQDMu4epu1PwErlQ"/>
          <p:cNvPicPr>
            <a:picLocks noChangeAspect="1" noChangeArrowheads="1"/>
          </p:cNvPicPr>
          <p:nvPr/>
        </p:nvPicPr>
        <p:blipFill rotWithShape="1">
          <a:blip r:embed="rId2">
            <a:extLst>
              <a:ext uri="{28A0092B-C50C-407E-A947-70E740481C1C}">
                <a14:useLocalDpi xmlns:a14="http://schemas.microsoft.com/office/drawing/2010/main" val="0"/>
              </a:ext>
            </a:extLst>
          </a:blip>
          <a:srcRect t="7108"/>
          <a:stretch/>
        </p:blipFill>
        <p:spPr bwMode="auto">
          <a:xfrm>
            <a:off x="1731864" y="24628630"/>
            <a:ext cx="9577217" cy="4806497"/>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1"/>
          </p:nvPr>
        </p:nvSpPr>
        <p:spPr>
          <a:xfrm>
            <a:off x="4009644" y="787400"/>
            <a:ext cx="19412712" cy="2624752"/>
          </a:xfrm>
        </p:spPr>
        <p:txBody>
          <a:bodyPr anchor="ctr"/>
          <a:lstStyle/>
          <a:p>
            <a:r>
              <a:rPr lang="en-US" dirty="0" smtClean="0"/>
              <a:t>Integrating NASA Earth Observations into the Google Earth Engine Platform to Enhance Drought Monitoring in Chile</a:t>
            </a:r>
            <a:endParaRPr lang="en-US" dirty="0"/>
          </a:p>
        </p:txBody>
      </p:sp>
      <p:sp>
        <p:nvSpPr>
          <p:cNvPr id="5" name="Text Placeholder 4"/>
          <p:cNvSpPr>
            <a:spLocks noGrp="1"/>
          </p:cNvSpPr>
          <p:nvPr>
            <p:ph type="body" sz="quarter" idx="10"/>
          </p:nvPr>
        </p:nvSpPr>
        <p:spPr>
          <a:xfrm rot="16200000">
            <a:off x="11395220" y="18076757"/>
            <a:ext cx="28438686" cy="2314074"/>
          </a:xfrm>
        </p:spPr>
        <p:txBody>
          <a:bodyPr/>
          <a:lstStyle/>
          <a:p>
            <a:r>
              <a:rPr lang="en-US" b="1" dirty="0" smtClean="0"/>
              <a:t>Chile </a:t>
            </a:r>
            <a:r>
              <a:rPr lang="en-US" dirty="0" smtClean="0"/>
              <a:t>Water Resources</a:t>
            </a:r>
            <a:endParaRPr lang="en-US" dirty="0"/>
          </a:p>
        </p:txBody>
      </p:sp>
      <p:sp>
        <p:nvSpPr>
          <p:cNvPr id="9" name="Text Placeholder 16"/>
          <p:cNvSpPr txBox="1">
            <a:spLocks/>
          </p:cNvSpPr>
          <p:nvPr/>
        </p:nvSpPr>
        <p:spPr>
          <a:xfrm>
            <a:off x="13944407" y="338164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Garrett McGurk</a:t>
            </a:r>
          </a:p>
          <a:p>
            <a:pPr algn="ctr">
              <a:lnSpc>
                <a:spcPct val="100000"/>
              </a:lnSpc>
              <a:spcBef>
                <a:spcPts val="0"/>
              </a:spcBef>
            </a:pPr>
            <a:r>
              <a:rPr lang="en-US" dirty="0" smtClean="0">
                <a:solidFill>
                  <a:schemeClr val="tx1">
                    <a:lumMod val="75000"/>
                  </a:schemeClr>
                </a:solidFill>
              </a:rPr>
              <a:t>POC</a:t>
            </a:r>
          </a:p>
        </p:txBody>
      </p:sp>
      <p:sp>
        <p:nvSpPr>
          <p:cNvPr id="10" name="Text Placeholder 16"/>
          <p:cNvSpPr txBox="1">
            <a:spLocks/>
          </p:cNvSpPr>
          <p:nvPr/>
        </p:nvSpPr>
        <p:spPr>
          <a:xfrm>
            <a:off x="12890164" y="29465527"/>
            <a:ext cx="7722770" cy="11314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s-ES" dirty="0" smtClean="0">
                <a:solidFill>
                  <a:schemeClr val="tx1">
                    <a:lumMod val="75000"/>
                  </a:schemeClr>
                </a:solidFill>
              </a:rPr>
              <a:t>Chile </a:t>
            </a:r>
            <a:r>
              <a:rPr lang="es-ES" dirty="0" err="1" smtClean="0">
                <a:solidFill>
                  <a:schemeClr val="tx1">
                    <a:lumMod val="75000"/>
                  </a:schemeClr>
                </a:solidFill>
              </a:rPr>
              <a:t>Ministry</a:t>
            </a:r>
            <a:r>
              <a:rPr lang="es-ES" dirty="0" smtClean="0">
                <a:solidFill>
                  <a:schemeClr val="tx1">
                    <a:lumMod val="75000"/>
                  </a:schemeClr>
                </a:solidFill>
              </a:rPr>
              <a:t> of </a:t>
            </a:r>
            <a:r>
              <a:rPr lang="es-ES" dirty="0" err="1" smtClean="0">
                <a:solidFill>
                  <a:schemeClr val="tx1">
                    <a:lumMod val="75000"/>
                  </a:schemeClr>
                </a:solidFill>
              </a:rPr>
              <a:t>Agriculture</a:t>
            </a:r>
            <a:endParaRPr lang="es-ES" dirty="0" smtClean="0">
              <a:solidFill>
                <a:schemeClr val="tx1">
                  <a:lumMod val="75000"/>
                </a:schemeClr>
              </a:solidFill>
            </a:endParaRPr>
          </a:p>
          <a:p>
            <a:r>
              <a:rPr lang="es-ES" dirty="0" err="1" smtClean="0">
                <a:solidFill>
                  <a:schemeClr val="tx1">
                    <a:lumMod val="75000"/>
                  </a:schemeClr>
                </a:solidFill>
              </a:rPr>
              <a:t>Agricultural</a:t>
            </a:r>
            <a:r>
              <a:rPr lang="es-ES" dirty="0" smtClean="0">
                <a:solidFill>
                  <a:schemeClr val="tx1">
                    <a:lumMod val="75000"/>
                  </a:schemeClr>
                </a:solidFill>
              </a:rPr>
              <a:t> Office- </a:t>
            </a:r>
            <a:r>
              <a:rPr lang="es-ES" dirty="0" err="1" smtClean="0">
                <a:solidFill>
                  <a:schemeClr val="tx1">
                    <a:lumMod val="75000"/>
                  </a:schemeClr>
                </a:solidFill>
              </a:rPr>
              <a:t>Embassy</a:t>
            </a:r>
            <a:r>
              <a:rPr lang="es-ES" dirty="0" smtClean="0">
                <a:solidFill>
                  <a:schemeClr val="tx1">
                    <a:lumMod val="75000"/>
                  </a:schemeClr>
                </a:solidFill>
              </a:rPr>
              <a:t> of Chile</a:t>
            </a:r>
            <a:endParaRPr lang="en-US" dirty="0" smtClean="0">
              <a:solidFill>
                <a:schemeClr val="tx1">
                  <a:lumMod val="75000"/>
                </a:schemeClr>
              </a:solidFill>
            </a:endParaRPr>
          </a:p>
        </p:txBody>
      </p:sp>
      <p:sp>
        <p:nvSpPr>
          <p:cNvPr id="8" name="Text Placeholder 16"/>
          <p:cNvSpPr txBox="1">
            <a:spLocks/>
          </p:cNvSpPr>
          <p:nvPr/>
        </p:nvSpPr>
        <p:spPr>
          <a:xfrm>
            <a:off x="-401132" y="23392168"/>
            <a:ext cx="11516347"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6" name="Text Placeholder 16"/>
          <p:cNvSpPr txBox="1">
            <a:spLocks/>
          </p:cNvSpPr>
          <p:nvPr/>
        </p:nvSpPr>
        <p:spPr>
          <a:xfrm>
            <a:off x="914399" y="5259373"/>
            <a:ext cx="11472543" cy="795435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Chile is characterized by extreme climate variability ranging from the arid Atacama Desert, one of the driest places on earth, to the extremely wet Lake District that averages 2,535 mm of annual rainfall. In recent years, Chile has experienced abnormal climate conditions as record droughts and rapidly receding glaciers place an added strain on a historically limited water supply. With stakeholders from the water resources and agricultural communities relying on this limited reserve, the management of water in Chile has become increasingly important as the Ministry of Agriculture prepares for future climate variability. </a:t>
            </a:r>
            <a:r>
              <a:rPr lang="en-US" dirty="0" smtClean="0"/>
              <a:t>This </a:t>
            </a:r>
            <a:r>
              <a:rPr lang="en-US" dirty="0"/>
              <a:t>project provided the Chilean Ministry of Agriculture with a case study evaluating the effectiveness of incorporating new Earth observation datasets into the Google Earth Engine (GEE) platform to enhance drought monitoring capabilities in Chile. To highlight the potential benefits of utilizing GEE to aid in drought monitoring and decision-making, the team developed a tool within the GEE platform that aggregates data from the Soil Moisture Active Passive (SMAP) radiometer, the Moderate Resolution Imaging </a:t>
            </a:r>
            <a:r>
              <a:rPr lang="en-US" dirty="0" err="1"/>
              <a:t>Spectroradiometer</a:t>
            </a:r>
            <a:r>
              <a:rPr lang="en-US" dirty="0"/>
              <a:t> (MODIS), and the AMSR-E and AMSR2 radiometers. Parameters derived from the remotely-sensed data include soil moisture (SM), snow cover (SC), and snow water equivalent (SWE). The advantage of hosting this data in the GEE platform is that it is a collaborative cloud-based analysis tool, which allows users to share, store, and perform analysis on large volumes of data. GEE has the potential to transform the way in which geospatial information is studied and disseminated, improving upon the accessibility and breadth of the data currently available.</a:t>
            </a:r>
          </a:p>
          <a:p>
            <a:pPr algn="just"/>
            <a:r>
              <a:rPr lang="en-US" sz="2400" dirty="0"/>
              <a:t/>
            </a:r>
            <a:br>
              <a:rPr lang="en-US" sz="2400" dirty="0"/>
            </a:br>
            <a:endParaRPr lang="en-US" sz="2400" dirty="0" smtClean="0">
              <a:solidFill>
                <a:schemeClr val="tx1">
                  <a:lumMod val="75000"/>
                </a:schemeClr>
              </a:solidFill>
            </a:endParaRPr>
          </a:p>
        </p:txBody>
      </p:sp>
      <p:sp>
        <p:nvSpPr>
          <p:cNvPr id="15" name="Text Placeholder 16"/>
          <p:cNvSpPr txBox="1">
            <a:spLocks/>
          </p:cNvSpPr>
          <p:nvPr/>
        </p:nvSpPr>
        <p:spPr>
          <a:xfrm>
            <a:off x="12908819" y="5351115"/>
            <a:ext cx="10582656" cy="37843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buClr>
                <a:srgbClr val="73A9DB"/>
              </a:buClr>
            </a:pPr>
            <a:r>
              <a:rPr lang="en-US" b="1" dirty="0" smtClean="0">
                <a:solidFill>
                  <a:srgbClr val="73A9DB"/>
                </a:solidFill>
              </a:rPr>
              <a:t>Integrate </a:t>
            </a:r>
            <a:r>
              <a:rPr lang="en-US" dirty="0">
                <a:solidFill>
                  <a:srgbClr val="585454"/>
                </a:solidFill>
                <a:ea typeface="Garamond"/>
                <a:cs typeface="Garamond"/>
                <a:sym typeface="Garamond"/>
              </a:rPr>
              <a:t>NASA Earth observations of soil moisture, snow cover, and snow water equivalent into the Chilean Ministry of Agriculture’s toolbox for drought monitoring and early warning</a:t>
            </a:r>
          </a:p>
          <a:p>
            <a:pPr marL="347663" lvl="0" indent="-347663">
              <a:buClr>
                <a:srgbClr val="73A9DB"/>
              </a:buClr>
            </a:pPr>
            <a:r>
              <a:rPr lang="en-US" b="1" dirty="0">
                <a:solidFill>
                  <a:srgbClr val="73A9DB"/>
                </a:solidFill>
                <a:ea typeface="Garamond"/>
                <a:cs typeface="Garamond"/>
                <a:sym typeface="Garamond"/>
              </a:rPr>
              <a:t>Analyze </a:t>
            </a:r>
            <a:r>
              <a:rPr lang="en-US" dirty="0">
                <a:solidFill>
                  <a:srgbClr val="585454"/>
                </a:solidFill>
                <a:ea typeface="Garamond"/>
                <a:cs typeface="Garamond"/>
                <a:sym typeface="Garamond"/>
              </a:rPr>
              <a:t>the feasibility of </a:t>
            </a:r>
            <a:r>
              <a:rPr lang="en-US" dirty="0" smtClean="0">
                <a:solidFill>
                  <a:srgbClr val="585454"/>
                </a:solidFill>
                <a:ea typeface="Garamond"/>
                <a:cs typeface="Garamond"/>
                <a:sym typeface="Garamond"/>
              </a:rPr>
              <a:t>utilizing the Google Earth Engine platform as </a:t>
            </a:r>
            <a:r>
              <a:rPr lang="en-US" dirty="0">
                <a:solidFill>
                  <a:srgbClr val="585454"/>
                </a:solidFill>
                <a:ea typeface="Garamond"/>
                <a:cs typeface="Garamond"/>
                <a:sym typeface="Garamond"/>
              </a:rPr>
              <a:t>a climate data </a:t>
            </a:r>
            <a:r>
              <a:rPr lang="en-US" dirty="0" smtClean="0">
                <a:solidFill>
                  <a:srgbClr val="585454"/>
                </a:solidFill>
                <a:ea typeface="Garamond"/>
                <a:cs typeface="Garamond"/>
                <a:sym typeface="Garamond"/>
              </a:rPr>
              <a:t>repository and </a:t>
            </a:r>
            <a:r>
              <a:rPr lang="en-US" dirty="0" smtClean="0">
                <a:solidFill>
                  <a:schemeClr val="tx1">
                    <a:lumMod val="50000"/>
                  </a:schemeClr>
                </a:solidFill>
                <a:ea typeface="Garamond"/>
                <a:cs typeface="Garamond"/>
                <a:sym typeface="Garamond"/>
              </a:rPr>
              <a:t>visualization tool</a:t>
            </a:r>
          </a:p>
          <a:p>
            <a:pPr marL="347663" lvl="0" indent="-347663">
              <a:buClr>
                <a:srgbClr val="73A9DB"/>
              </a:buClr>
            </a:pPr>
            <a:r>
              <a:rPr lang="en-US" b="1" dirty="0" smtClean="0">
                <a:solidFill>
                  <a:srgbClr val="73A9DB"/>
                </a:solidFill>
                <a:ea typeface="Garamond"/>
                <a:cs typeface="Garamond"/>
                <a:sym typeface="Garamond"/>
              </a:rPr>
              <a:t>Improve </a:t>
            </a:r>
            <a:r>
              <a:rPr lang="en-US" dirty="0" smtClean="0">
                <a:solidFill>
                  <a:srgbClr val="585454"/>
                </a:solidFill>
                <a:ea typeface="Garamond"/>
                <a:cs typeface="Garamond"/>
                <a:sym typeface="Garamond"/>
              </a:rPr>
              <a:t>drought monitoring capabilities in Chile by advancing the accessibility, assimilation, and interpretation of relevant climate datasets</a:t>
            </a:r>
          </a:p>
          <a:p>
            <a:pPr marL="0" indent="0">
              <a:buClr>
                <a:srgbClr val="73A9DB"/>
              </a:buClr>
              <a:buNone/>
            </a:pPr>
            <a:endParaRPr lang="en-US" dirty="0">
              <a:solidFill>
                <a:schemeClr val="tx1">
                  <a:lumMod val="75000"/>
                </a:schemeClr>
              </a:solidFill>
            </a:endParaRPr>
          </a:p>
        </p:txBody>
      </p:sp>
      <p:sp>
        <p:nvSpPr>
          <p:cNvPr id="16" name="TextBox 15"/>
          <p:cNvSpPr txBox="1"/>
          <p:nvPr/>
        </p:nvSpPr>
        <p:spPr>
          <a:xfrm>
            <a:off x="917724" y="4575472"/>
            <a:ext cx="1151634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Abstract</a:t>
            </a:r>
          </a:p>
        </p:txBody>
      </p:sp>
      <p:sp>
        <p:nvSpPr>
          <p:cNvPr id="23" name="TextBox 22"/>
          <p:cNvSpPr txBox="1"/>
          <p:nvPr/>
        </p:nvSpPr>
        <p:spPr>
          <a:xfrm>
            <a:off x="12839700" y="4488831"/>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Objectives</a:t>
            </a:r>
          </a:p>
        </p:txBody>
      </p:sp>
      <p:sp>
        <p:nvSpPr>
          <p:cNvPr id="24" name="TextBox 23"/>
          <p:cNvSpPr txBox="1"/>
          <p:nvPr/>
        </p:nvSpPr>
        <p:spPr>
          <a:xfrm>
            <a:off x="904168" y="14863792"/>
            <a:ext cx="114077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Methodology</a:t>
            </a:r>
          </a:p>
        </p:txBody>
      </p:sp>
      <p:sp>
        <p:nvSpPr>
          <p:cNvPr id="25" name="TextBox 24"/>
          <p:cNvSpPr txBox="1"/>
          <p:nvPr/>
        </p:nvSpPr>
        <p:spPr>
          <a:xfrm>
            <a:off x="12891232" y="8687620"/>
            <a:ext cx="3555532"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Study Area</a:t>
            </a:r>
          </a:p>
        </p:txBody>
      </p:sp>
      <p:sp>
        <p:nvSpPr>
          <p:cNvPr id="26" name="TextBox 25"/>
          <p:cNvSpPr txBox="1"/>
          <p:nvPr/>
        </p:nvSpPr>
        <p:spPr>
          <a:xfrm>
            <a:off x="17956466" y="8687619"/>
            <a:ext cx="5546102"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Earth Observations</a:t>
            </a:r>
          </a:p>
        </p:txBody>
      </p:sp>
      <p:sp>
        <p:nvSpPr>
          <p:cNvPr id="27" name="TextBox 26"/>
          <p:cNvSpPr txBox="1"/>
          <p:nvPr/>
        </p:nvSpPr>
        <p:spPr>
          <a:xfrm>
            <a:off x="897510" y="23765985"/>
            <a:ext cx="8863747" cy="776675"/>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Results</a:t>
            </a:r>
          </a:p>
        </p:txBody>
      </p:sp>
      <p:sp>
        <p:nvSpPr>
          <p:cNvPr id="28" name="TextBox 27"/>
          <p:cNvSpPr txBox="1"/>
          <p:nvPr/>
        </p:nvSpPr>
        <p:spPr>
          <a:xfrm>
            <a:off x="12869495" y="15689293"/>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Conclusions</a:t>
            </a:r>
          </a:p>
        </p:txBody>
      </p:sp>
      <p:sp>
        <p:nvSpPr>
          <p:cNvPr id="29" name="TextBox 28"/>
          <p:cNvSpPr txBox="1"/>
          <p:nvPr/>
        </p:nvSpPr>
        <p:spPr>
          <a:xfrm>
            <a:off x="12839700" y="22531484"/>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Acknowledgements</a:t>
            </a:r>
          </a:p>
        </p:txBody>
      </p:sp>
      <p:sp>
        <p:nvSpPr>
          <p:cNvPr id="30" name="TextBox 29"/>
          <p:cNvSpPr txBox="1"/>
          <p:nvPr/>
        </p:nvSpPr>
        <p:spPr>
          <a:xfrm>
            <a:off x="12863508" y="28634820"/>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Project Partners</a:t>
            </a:r>
          </a:p>
        </p:txBody>
      </p:sp>
      <p:sp>
        <p:nvSpPr>
          <p:cNvPr id="31" name="TextBox 30"/>
          <p:cNvSpPr txBox="1"/>
          <p:nvPr/>
        </p:nvSpPr>
        <p:spPr>
          <a:xfrm>
            <a:off x="12896317" y="30657738"/>
            <a:ext cx="4542503"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Team Members</a:t>
            </a:r>
          </a:p>
        </p:txBody>
      </p:sp>
      <p:sp>
        <p:nvSpPr>
          <p:cNvPr id="34" name="Text Placeholder 16"/>
          <p:cNvSpPr txBox="1">
            <a:spLocks/>
          </p:cNvSpPr>
          <p:nvPr/>
        </p:nvSpPr>
        <p:spPr>
          <a:xfrm>
            <a:off x="17036979" y="3381648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Mariana Webb</a:t>
            </a:r>
          </a:p>
        </p:txBody>
      </p:sp>
      <p:sp>
        <p:nvSpPr>
          <p:cNvPr id="36" name="Text Placeholder 16"/>
          <p:cNvSpPr txBox="1">
            <a:spLocks/>
          </p:cNvSpPr>
          <p:nvPr/>
        </p:nvSpPr>
        <p:spPr>
          <a:xfrm>
            <a:off x="20129551" y="3381648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Billy </a:t>
            </a:r>
            <a:r>
              <a:rPr lang="en-US" dirty="0" err="1" smtClean="0">
                <a:solidFill>
                  <a:schemeClr val="tx1">
                    <a:lumMod val="75000"/>
                  </a:schemeClr>
                </a:solidFill>
              </a:rPr>
              <a:t>Babis</a:t>
            </a:r>
            <a:endParaRPr lang="en-US" dirty="0" smtClean="0">
              <a:solidFill>
                <a:schemeClr val="tx1">
                  <a:lumMod val="75000"/>
                </a:schemeClr>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7112" y="31510112"/>
            <a:ext cx="2057404" cy="208178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8820" y="31518848"/>
            <a:ext cx="2057404" cy="208178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5324" y="31510112"/>
            <a:ext cx="2057404" cy="2081788"/>
          </a:xfrm>
          <a:prstGeom prst="rect">
            <a:avLst/>
          </a:prstGeom>
        </p:spPr>
      </p:pic>
      <p:sp>
        <p:nvSpPr>
          <p:cNvPr id="38" name="TextBox 37"/>
          <p:cNvSpPr txBox="1"/>
          <p:nvPr/>
        </p:nvSpPr>
        <p:spPr>
          <a:xfrm>
            <a:off x="785979" y="34706213"/>
            <a:ext cx="18035451" cy="871515"/>
          </a:xfrm>
          <a:prstGeom prst="rect">
            <a:avLst/>
          </a:prstGeom>
          <a:noFill/>
        </p:spPr>
        <p:txBody>
          <a:bodyPr wrap="square" rtlCol="0">
            <a:noAutofit/>
          </a:bodyPr>
          <a:lstStyle/>
          <a:p>
            <a:pPr lvl="0"/>
            <a:r>
              <a:rPr lang="en-US" sz="4800" dirty="0" smtClean="0">
                <a:solidFill>
                  <a:schemeClr val="bg1"/>
                </a:solidFill>
                <a:latin typeface="+mj-lt"/>
              </a:rPr>
              <a:t>NASA Ames Research Center – Spring 2017</a:t>
            </a:r>
            <a:endParaRPr lang="en-US" sz="4800" dirty="0">
              <a:solidFill>
                <a:srgbClr val="FFFFFF"/>
              </a:solidFill>
              <a:latin typeface="Century Gothic"/>
            </a:endParaRPr>
          </a:p>
        </p:txBody>
      </p:sp>
      <p:pic>
        <p:nvPicPr>
          <p:cNvPr id="43" name="Shape 107"/>
          <p:cNvPicPr preferRelativeResize="0"/>
          <p:nvPr/>
        </p:nvPicPr>
        <p:blipFill rotWithShape="1">
          <a:blip r:embed="rId4">
            <a:alphaModFix/>
          </a:blip>
          <a:srcRect l="33224" t="14641" r="15692" b="18410"/>
          <a:stretch/>
        </p:blipFill>
        <p:spPr>
          <a:xfrm>
            <a:off x="13334634" y="9679911"/>
            <a:ext cx="3524851" cy="5982305"/>
          </a:xfrm>
          <a:prstGeom prst="rect">
            <a:avLst/>
          </a:prstGeom>
          <a:noFill/>
          <a:ln>
            <a:noFill/>
          </a:ln>
        </p:spPr>
      </p:pic>
      <p:pic>
        <p:nvPicPr>
          <p:cNvPr id="44" name="Shape 99"/>
          <p:cNvPicPr preferRelativeResize="0"/>
          <p:nvPr/>
        </p:nvPicPr>
        <p:blipFill>
          <a:blip r:embed="rId5">
            <a:alphaModFix/>
          </a:blip>
          <a:stretch>
            <a:fillRect/>
          </a:stretch>
        </p:blipFill>
        <p:spPr>
          <a:xfrm>
            <a:off x="20639934" y="13091241"/>
            <a:ext cx="3198300" cy="1399200"/>
          </a:xfrm>
          <a:prstGeom prst="rect">
            <a:avLst/>
          </a:prstGeom>
          <a:noFill/>
          <a:ln>
            <a:noFill/>
          </a:ln>
        </p:spPr>
      </p:pic>
      <p:pic>
        <p:nvPicPr>
          <p:cNvPr id="45" name="Shape 100"/>
          <p:cNvPicPr preferRelativeResize="0"/>
          <p:nvPr/>
        </p:nvPicPr>
        <p:blipFill>
          <a:blip r:embed="rId6">
            <a:alphaModFix/>
          </a:blip>
          <a:stretch>
            <a:fillRect/>
          </a:stretch>
        </p:blipFill>
        <p:spPr>
          <a:xfrm>
            <a:off x="17766623" y="9490887"/>
            <a:ext cx="2260554" cy="2724079"/>
          </a:xfrm>
          <a:prstGeom prst="rect">
            <a:avLst/>
          </a:prstGeom>
          <a:noFill/>
          <a:ln>
            <a:noFill/>
          </a:ln>
        </p:spPr>
      </p:pic>
      <p:pic>
        <p:nvPicPr>
          <p:cNvPr id="46" name="Shape 101"/>
          <p:cNvPicPr preferRelativeResize="0"/>
          <p:nvPr/>
        </p:nvPicPr>
        <p:blipFill>
          <a:blip r:embed="rId7">
            <a:alphaModFix/>
          </a:blip>
          <a:stretch>
            <a:fillRect/>
          </a:stretch>
        </p:blipFill>
        <p:spPr>
          <a:xfrm>
            <a:off x="20793884" y="9920795"/>
            <a:ext cx="3018616" cy="1937611"/>
          </a:xfrm>
          <a:prstGeom prst="rect">
            <a:avLst/>
          </a:prstGeom>
          <a:noFill/>
          <a:ln>
            <a:noFill/>
          </a:ln>
        </p:spPr>
      </p:pic>
      <p:pic>
        <p:nvPicPr>
          <p:cNvPr id="47" name="Shape 102"/>
          <p:cNvPicPr preferRelativeResize="0"/>
          <p:nvPr/>
        </p:nvPicPr>
        <p:blipFill>
          <a:blip r:embed="rId8">
            <a:alphaModFix/>
          </a:blip>
          <a:stretch>
            <a:fillRect/>
          </a:stretch>
        </p:blipFill>
        <p:spPr>
          <a:xfrm>
            <a:off x="17311552" y="13091241"/>
            <a:ext cx="2872251" cy="1504747"/>
          </a:xfrm>
          <a:prstGeom prst="rect">
            <a:avLst/>
          </a:prstGeom>
          <a:noFill/>
          <a:ln>
            <a:noFill/>
          </a:ln>
        </p:spPr>
      </p:pic>
      <p:sp>
        <p:nvSpPr>
          <p:cNvPr id="48" name="Shape 103"/>
          <p:cNvSpPr txBox="1"/>
          <p:nvPr/>
        </p:nvSpPr>
        <p:spPr>
          <a:xfrm>
            <a:off x="20875081" y="12461090"/>
            <a:ext cx="2559000" cy="445060"/>
          </a:xfrm>
          <a:prstGeom prst="rect">
            <a:avLst/>
          </a:prstGeom>
          <a:noFill/>
          <a:ln>
            <a:noFill/>
          </a:ln>
        </p:spPr>
        <p:txBody>
          <a:bodyPr lIns="91425" tIns="45700" rIns="91425" bIns="45700" anchor="t" anchorCtr="0">
            <a:noAutofit/>
          </a:bodyPr>
          <a:lstStyle/>
          <a:p>
            <a:pPr marL="0" marR="0" lvl="0" indent="0" algn="ctr" rtl="0">
              <a:lnSpc>
                <a:spcPct val="90000"/>
              </a:lnSpc>
              <a:spcBef>
                <a:spcPts val="1800"/>
              </a:spcBef>
              <a:buClr>
                <a:srgbClr val="585454"/>
              </a:buClr>
              <a:buSzPct val="25000"/>
              <a:buFont typeface="Arial"/>
              <a:buNone/>
            </a:pPr>
            <a:r>
              <a:rPr lang="en-US" sz="2700" dirty="0" smtClean="0">
                <a:solidFill>
                  <a:srgbClr val="585454"/>
                </a:solidFill>
                <a:latin typeface="Garamond"/>
                <a:ea typeface="Garamond"/>
                <a:cs typeface="Garamond"/>
                <a:sym typeface="Garamond"/>
              </a:rPr>
              <a:t>Terra MODIS</a:t>
            </a:r>
            <a:endParaRPr lang="en-US" sz="2700" dirty="0">
              <a:solidFill>
                <a:srgbClr val="585454"/>
              </a:solidFill>
              <a:latin typeface="Garamond"/>
              <a:ea typeface="Garamond"/>
              <a:cs typeface="Garamond"/>
              <a:sym typeface="Garamond"/>
            </a:endParaRPr>
          </a:p>
        </p:txBody>
      </p:sp>
      <p:sp>
        <p:nvSpPr>
          <p:cNvPr id="49" name="Shape 104"/>
          <p:cNvSpPr txBox="1"/>
          <p:nvPr/>
        </p:nvSpPr>
        <p:spPr>
          <a:xfrm>
            <a:off x="17468177" y="14951963"/>
            <a:ext cx="2559000" cy="547500"/>
          </a:xfrm>
          <a:prstGeom prst="rect">
            <a:avLst/>
          </a:prstGeom>
          <a:noFill/>
          <a:ln>
            <a:noFill/>
          </a:ln>
        </p:spPr>
        <p:txBody>
          <a:bodyPr lIns="91425" tIns="45700" rIns="91425" bIns="45700" anchor="t" anchorCtr="0">
            <a:noAutofit/>
          </a:bodyPr>
          <a:lstStyle/>
          <a:p>
            <a:pPr marL="0" marR="0" lvl="0" indent="0" algn="ctr" rtl="0">
              <a:lnSpc>
                <a:spcPct val="90000"/>
              </a:lnSpc>
              <a:spcBef>
                <a:spcPts val="1800"/>
              </a:spcBef>
              <a:buClr>
                <a:srgbClr val="585454"/>
              </a:buClr>
              <a:buSzPct val="25000"/>
              <a:buFont typeface="Arial"/>
              <a:buNone/>
            </a:pPr>
            <a:r>
              <a:rPr lang="en-US" sz="2700" dirty="0" smtClean="0">
                <a:solidFill>
                  <a:srgbClr val="585454"/>
                </a:solidFill>
                <a:latin typeface="Garamond"/>
                <a:ea typeface="Garamond"/>
                <a:cs typeface="Garamond"/>
                <a:sym typeface="Garamond"/>
              </a:rPr>
              <a:t>Aqua AMSR-E</a:t>
            </a:r>
            <a:endParaRPr lang="en-US" sz="2700" dirty="0">
              <a:solidFill>
                <a:srgbClr val="585454"/>
              </a:solidFill>
              <a:latin typeface="Garamond"/>
              <a:ea typeface="Garamond"/>
              <a:cs typeface="Garamond"/>
              <a:sym typeface="Garamond"/>
            </a:endParaRPr>
          </a:p>
        </p:txBody>
      </p:sp>
      <p:sp>
        <p:nvSpPr>
          <p:cNvPr id="50" name="Shape 105"/>
          <p:cNvSpPr txBox="1"/>
          <p:nvPr/>
        </p:nvSpPr>
        <p:spPr>
          <a:xfrm>
            <a:off x="20614200" y="14953941"/>
            <a:ext cx="3198300" cy="547500"/>
          </a:xfrm>
          <a:prstGeom prst="rect">
            <a:avLst/>
          </a:prstGeom>
          <a:noFill/>
          <a:ln>
            <a:noFill/>
          </a:ln>
        </p:spPr>
        <p:txBody>
          <a:bodyPr lIns="91425" tIns="45700" rIns="91425" bIns="45700" anchor="t" anchorCtr="0">
            <a:noAutofit/>
          </a:bodyPr>
          <a:lstStyle/>
          <a:p>
            <a:pPr marL="0" marR="0" lvl="0" indent="0" algn="ctr" rtl="0">
              <a:lnSpc>
                <a:spcPct val="90000"/>
              </a:lnSpc>
              <a:spcBef>
                <a:spcPts val="1800"/>
              </a:spcBef>
              <a:buClr>
                <a:srgbClr val="585454"/>
              </a:buClr>
              <a:buSzPct val="25000"/>
              <a:buFont typeface="Arial"/>
              <a:buNone/>
            </a:pPr>
            <a:r>
              <a:rPr lang="en-US" sz="2700" dirty="0" smtClean="0">
                <a:solidFill>
                  <a:srgbClr val="585454"/>
                </a:solidFill>
                <a:latin typeface="Garamond"/>
                <a:ea typeface="Garamond"/>
                <a:cs typeface="Garamond"/>
                <a:sym typeface="Garamond"/>
              </a:rPr>
              <a:t>GCOM-W1 AMSR2</a:t>
            </a:r>
            <a:endParaRPr lang="en-US" sz="2700" dirty="0">
              <a:solidFill>
                <a:srgbClr val="585454"/>
              </a:solidFill>
              <a:latin typeface="Garamond"/>
              <a:ea typeface="Garamond"/>
              <a:cs typeface="Garamond"/>
              <a:sym typeface="Garamond"/>
            </a:endParaRPr>
          </a:p>
        </p:txBody>
      </p:sp>
      <p:sp>
        <p:nvSpPr>
          <p:cNvPr id="51" name="Shape 106"/>
          <p:cNvSpPr txBox="1"/>
          <p:nvPr/>
        </p:nvSpPr>
        <p:spPr>
          <a:xfrm>
            <a:off x="17255599" y="12455693"/>
            <a:ext cx="3002100" cy="547500"/>
          </a:xfrm>
          <a:prstGeom prst="rect">
            <a:avLst/>
          </a:prstGeom>
          <a:noFill/>
          <a:ln>
            <a:noFill/>
          </a:ln>
        </p:spPr>
        <p:txBody>
          <a:bodyPr lIns="91425" tIns="45700" rIns="91425" bIns="45700" anchor="t" anchorCtr="0">
            <a:noAutofit/>
          </a:bodyPr>
          <a:lstStyle/>
          <a:p>
            <a:pPr marL="0" marR="0" lvl="0" indent="0" algn="ctr" rtl="0">
              <a:lnSpc>
                <a:spcPct val="90000"/>
              </a:lnSpc>
              <a:spcBef>
                <a:spcPts val="1800"/>
              </a:spcBef>
              <a:buClr>
                <a:srgbClr val="585454"/>
              </a:buClr>
              <a:buSzPct val="25000"/>
              <a:buFont typeface="Arial"/>
              <a:buNone/>
            </a:pPr>
            <a:r>
              <a:rPr lang="en-US" sz="2700" dirty="0" smtClean="0">
                <a:solidFill>
                  <a:srgbClr val="585454"/>
                </a:solidFill>
                <a:latin typeface="Garamond"/>
                <a:ea typeface="Garamond"/>
                <a:cs typeface="Garamond"/>
                <a:sym typeface="Garamond"/>
              </a:rPr>
              <a:t>SMAP Radiometer</a:t>
            </a:r>
            <a:endParaRPr lang="en-US" sz="2700" dirty="0">
              <a:solidFill>
                <a:srgbClr val="585454"/>
              </a:solidFill>
              <a:latin typeface="Garamond"/>
              <a:ea typeface="Garamond"/>
              <a:cs typeface="Garamond"/>
              <a:sym typeface="Garamond"/>
            </a:endParaRPr>
          </a:p>
        </p:txBody>
      </p:sp>
      <p:sp>
        <p:nvSpPr>
          <p:cNvPr id="52" name="Shape 76"/>
          <p:cNvSpPr txBox="1"/>
          <p:nvPr/>
        </p:nvSpPr>
        <p:spPr>
          <a:xfrm>
            <a:off x="12863508" y="23392290"/>
            <a:ext cx="10457348" cy="5054036"/>
          </a:xfrm>
          <a:prstGeom prst="rect">
            <a:avLst/>
          </a:prstGeom>
          <a:noFill/>
          <a:ln>
            <a:noFill/>
          </a:ln>
        </p:spPr>
        <p:txBody>
          <a:bodyPr lIns="91425" tIns="45700" rIns="91425" bIns="45700" anchor="t" anchorCtr="0">
            <a:noAutofit/>
          </a:bodyPr>
          <a:lstStyle/>
          <a:p>
            <a:pPr lvl="0">
              <a:buClr>
                <a:srgbClr val="000000"/>
              </a:buClr>
              <a:buSzPct val="40740"/>
            </a:pPr>
            <a:r>
              <a:rPr lang="en-US" sz="2700" b="1" dirty="0">
                <a:ea typeface="Garamond"/>
                <a:cs typeface="Garamond"/>
                <a:sym typeface="Garamond"/>
              </a:rPr>
              <a:t>Javier </a:t>
            </a:r>
            <a:r>
              <a:rPr lang="en-US" sz="2700" b="1" dirty="0" err="1" smtClean="0">
                <a:ea typeface="Garamond"/>
                <a:cs typeface="Garamond"/>
                <a:sym typeface="Garamond"/>
              </a:rPr>
              <a:t>Chuad</a:t>
            </a:r>
            <a:endParaRPr lang="en-US" sz="2700" dirty="0">
              <a:ea typeface="Garamond"/>
              <a:cs typeface="Garamond"/>
              <a:sym typeface="Garamond"/>
            </a:endParaRPr>
          </a:p>
          <a:p>
            <a:pPr lvl="0">
              <a:buClr>
                <a:srgbClr val="000000"/>
              </a:buClr>
              <a:buSzPct val="40740"/>
            </a:pPr>
            <a:r>
              <a:rPr lang="en-US" sz="2700" dirty="0">
                <a:ea typeface="Garamond"/>
                <a:cs typeface="Garamond"/>
                <a:sym typeface="Garamond"/>
              </a:rPr>
              <a:t>U.S. Embassy of Chile, Agricultural Specialist</a:t>
            </a:r>
          </a:p>
          <a:p>
            <a:pPr lvl="0" rtl="0">
              <a:spcBef>
                <a:spcPts val="0"/>
              </a:spcBef>
              <a:buClr>
                <a:srgbClr val="000000"/>
              </a:buClr>
              <a:buSzPct val="40740"/>
              <a:buFont typeface="Arial"/>
              <a:buNone/>
            </a:pPr>
            <a:r>
              <a:rPr lang="en-US" sz="2700" b="1" dirty="0" smtClean="0">
                <a:latin typeface="Garamond"/>
                <a:ea typeface="Garamond"/>
                <a:cs typeface="Garamond"/>
                <a:sym typeface="Garamond"/>
              </a:rPr>
              <a:t>Dr</a:t>
            </a:r>
            <a:r>
              <a:rPr lang="en-US" sz="2700" b="1" dirty="0">
                <a:latin typeface="Garamond"/>
                <a:ea typeface="Garamond"/>
                <a:cs typeface="Garamond"/>
                <a:sym typeface="Garamond"/>
              </a:rPr>
              <a:t>. Juan </a:t>
            </a:r>
            <a:r>
              <a:rPr lang="en-US" sz="2700" b="1" dirty="0" smtClean="0">
                <a:latin typeface="Garamond"/>
                <a:ea typeface="Garamond"/>
                <a:cs typeface="Garamond"/>
                <a:sym typeface="Garamond"/>
              </a:rPr>
              <a:t>Torres-Perez</a:t>
            </a:r>
            <a:endParaRPr lang="en-US" sz="2700" dirty="0">
              <a:latin typeface="Garamond"/>
              <a:ea typeface="Garamond"/>
              <a:cs typeface="Garamond"/>
              <a:sym typeface="Garamond"/>
            </a:endParaRPr>
          </a:p>
          <a:p>
            <a:pPr lvl="0" rtl="0">
              <a:spcBef>
                <a:spcPts val="0"/>
              </a:spcBef>
              <a:buClr>
                <a:srgbClr val="000000"/>
              </a:buClr>
              <a:buSzPct val="40740"/>
              <a:buFont typeface="Arial"/>
              <a:buNone/>
            </a:pPr>
            <a:r>
              <a:rPr lang="en-US" sz="2700" dirty="0">
                <a:latin typeface="Garamond"/>
                <a:ea typeface="Garamond"/>
                <a:cs typeface="Garamond"/>
                <a:sym typeface="Garamond"/>
              </a:rPr>
              <a:t>Bay Area Environmental Research Institute, DEVELOP Science Advisor</a:t>
            </a:r>
          </a:p>
          <a:p>
            <a:pPr lvl="0" rtl="0">
              <a:spcBef>
                <a:spcPts val="0"/>
              </a:spcBef>
              <a:buClr>
                <a:srgbClr val="000000"/>
              </a:buClr>
              <a:buSzPct val="40740"/>
              <a:buFont typeface="Arial"/>
              <a:buNone/>
            </a:pPr>
            <a:r>
              <a:rPr lang="en-US" sz="2700" b="1" dirty="0">
                <a:latin typeface="Garamond"/>
                <a:ea typeface="Garamond"/>
                <a:cs typeface="Garamond"/>
                <a:sym typeface="Garamond"/>
              </a:rPr>
              <a:t>Dr. Eduardo </a:t>
            </a:r>
            <a:r>
              <a:rPr lang="en-US" sz="2700" b="1" dirty="0" err="1" smtClean="0">
                <a:latin typeface="Garamond"/>
                <a:ea typeface="Garamond"/>
                <a:cs typeface="Garamond"/>
                <a:sym typeface="Garamond"/>
              </a:rPr>
              <a:t>Bendek</a:t>
            </a:r>
            <a:endParaRPr lang="en-US" sz="2700" dirty="0">
              <a:latin typeface="Garamond"/>
              <a:ea typeface="Garamond"/>
              <a:cs typeface="Garamond"/>
              <a:sym typeface="Garamond"/>
            </a:endParaRPr>
          </a:p>
          <a:p>
            <a:pPr lvl="0" rtl="0">
              <a:spcBef>
                <a:spcPts val="0"/>
              </a:spcBef>
              <a:buClr>
                <a:srgbClr val="000000"/>
              </a:buClr>
              <a:buSzPct val="40740"/>
              <a:buFont typeface="Arial"/>
              <a:buNone/>
            </a:pPr>
            <a:r>
              <a:rPr lang="en-US" sz="2700" dirty="0">
                <a:latin typeface="Garamond"/>
                <a:ea typeface="Garamond"/>
                <a:cs typeface="Garamond"/>
                <a:sym typeface="Garamond"/>
              </a:rPr>
              <a:t>NASA Ames Research Center, </a:t>
            </a:r>
            <a:r>
              <a:rPr lang="en-US" sz="2700" dirty="0" smtClean="0">
                <a:latin typeface="Garamond"/>
                <a:ea typeface="Garamond"/>
                <a:cs typeface="Garamond"/>
                <a:sym typeface="Garamond"/>
              </a:rPr>
              <a:t>Science Advisor</a:t>
            </a:r>
            <a:endParaRPr lang="en-US" sz="2700" dirty="0">
              <a:latin typeface="Garamond"/>
              <a:ea typeface="Garamond"/>
              <a:cs typeface="Garamond"/>
              <a:sym typeface="Garamond"/>
            </a:endParaRPr>
          </a:p>
          <a:p>
            <a:pPr lvl="0" rtl="0">
              <a:spcBef>
                <a:spcPts val="0"/>
              </a:spcBef>
              <a:buClr>
                <a:srgbClr val="000000"/>
              </a:buClr>
              <a:buSzPct val="40740"/>
              <a:buFont typeface="Arial"/>
              <a:buNone/>
            </a:pPr>
            <a:r>
              <a:rPr lang="en-US" sz="2700" b="1" dirty="0">
                <a:latin typeface="Garamond"/>
                <a:ea typeface="Garamond"/>
                <a:cs typeface="Garamond"/>
                <a:sym typeface="Garamond"/>
              </a:rPr>
              <a:t>Nicholas </a:t>
            </a:r>
            <a:r>
              <a:rPr lang="en-US" sz="2700" b="1" dirty="0" smtClean="0">
                <a:latin typeface="Garamond"/>
                <a:ea typeface="Garamond"/>
                <a:cs typeface="Garamond"/>
                <a:sym typeface="Garamond"/>
              </a:rPr>
              <a:t>Clinton</a:t>
            </a:r>
            <a:endParaRPr lang="en-US" sz="2700" dirty="0">
              <a:latin typeface="Garamond"/>
              <a:ea typeface="Garamond"/>
              <a:cs typeface="Garamond"/>
              <a:sym typeface="Garamond"/>
            </a:endParaRPr>
          </a:p>
          <a:p>
            <a:pPr lvl="0" rtl="0">
              <a:spcBef>
                <a:spcPts val="0"/>
              </a:spcBef>
              <a:buClr>
                <a:srgbClr val="000000"/>
              </a:buClr>
              <a:buSzPct val="40740"/>
              <a:buFont typeface="Arial"/>
              <a:buNone/>
            </a:pPr>
            <a:r>
              <a:rPr lang="en-US" sz="2700" dirty="0">
                <a:latin typeface="Garamond"/>
                <a:ea typeface="Garamond"/>
                <a:cs typeface="Garamond"/>
                <a:sym typeface="Garamond"/>
              </a:rPr>
              <a:t>Google Earth Engine, Developer </a:t>
            </a:r>
            <a:r>
              <a:rPr lang="en-US" sz="2700" dirty="0" smtClean="0">
                <a:latin typeface="Garamond"/>
                <a:ea typeface="Garamond"/>
                <a:cs typeface="Garamond"/>
                <a:sym typeface="Garamond"/>
              </a:rPr>
              <a:t>Advocate.</a:t>
            </a:r>
          </a:p>
          <a:p>
            <a:pPr lvl="0" rtl="0">
              <a:spcBef>
                <a:spcPts val="0"/>
              </a:spcBef>
              <a:buClr>
                <a:srgbClr val="000000"/>
              </a:buClr>
              <a:buSzPct val="40740"/>
              <a:buFont typeface="Arial"/>
              <a:buNone/>
            </a:pPr>
            <a:r>
              <a:rPr lang="en-US" sz="2700" b="1" dirty="0" smtClean="0">
                <a:latin typeface="Garamond"/>
                <a:ea typeface="Garamond"/>
                <a:cs typeface="Garamond"/>
                <a:sym typeface="Garamond"/>
              </a:rPr>
              <a:t>Brittany </a:t>
            </a:r>
            <a:r>
              <a:rPr lang="en-US" sz="2700" b="1" dirty="0" err="1" smtClean="0">
                <a:latin typeface="Garamond"/>
                <a:ea typeface="Garamond"/>
                <a:cs typeface="Garamond"/>
                <a:sym typeface="Garamond"/>
              </a:rPr>
              <a:t>Zajic</a:t>
            </a:r>
            <a:endParaRPr lang="en-US" sz="2700" b="1" dirty="0" smtClean="0">
              <a:latin typeface="Garamond"/>
              <a:ea typeface="Garamond"/>
              <a:cs typeface="Garamond"/>
              <a:sym typeface="Garamond"/>
            </a:endParaRPr>
          </a:p>
          <a:p>
            <a:pPr lvl="0" rtl="0">
              <a:spcBef>
                <a:spcPts val="0"/>
              </a:spcBef>
              <a:buClr>
                <a:srgbClr val="000000"/>
              </a:buClr>
              <a:buSzPct val="40740"/>
              <a:buFont typeface="Arial"/>
              <a:buNone/>
            </a:pPr>
            <a:r>
              <a:rPr lang="en-US" sz="2700" dirty="0" smtClean="0">
                <a:latin typeface="Garamond"/>
                <a:ea typeface="Garamond"/>
                <a:cs typeface="Garamond"/>
                <a:sym typeface="Garamond"/>
              </a:rPr>
              <a:t>NASA DEVELOP National Program</a:t>
            </a:r>
          </a:p>
          <a:p>
            <a:pPr lvl="0" rtl="0">
              <a:spcBef>
                <a:spcPts val="0"/>
              </a:spcBef>
              <a:buClr>
                <a:srgbClr val="000000"/>
              </a:buClr>
              <a:buSzPct val="40740"/>
              <a:buFont typeface="Arial"/>
              <a:buNone/>
            </a:pPr>
            <a:r>
              <a:rPr lang="en-US" sz="2700" b="1" dirty="0" smtClean="0">
                <a:latin typeface="Garamond"/>
                <a:ea typeface="Garamond"/>
                <a:cs typeface="Garamond"/>
                <a:sym typeface="Garamond"/>
              </a:rPr>
              <a:t>Jenna Williams</a:t>
            </a:r>
          </a:p>
          <a:p>
            <a:pPr lvl="0">
              <a:buClr>
                <a:srgbClr val="000000"/>
              </a:buClr>
              <a:buSzPct val="40740"/>
            </a:pPr>
            <a:r>
              <a:rPr lang="en-US" sz="2700" dirty="0">
                <a:ea typeface="Garamond"/>
                <a:cs typeface="Garamond"/>
                <a:sym typeface="Garamond"/>
              </a:rPr>
              <a:t>NASA DEVELOP National </a:t>
            </a:r>
            <a:r>
              <a:rPr lang="en-US" sz="2700" dirty="0" smtClean="0">
                <a:ea typeface="Garamond"/>
                <a:cs typeface="Garamond"/>
                <a:sym typeface="Garamond"/>
              </a:rPr>
              <a:t>Program</a:t>
            </a:r>
            <a:endParaRPr lang="en-US" sz="2700" b="1" dirty="0" smtClean="0">
              <a:latin typeface="Garamond"/>
              <a:ea typeface="Garamond"/>
              <a:cs typeface="Garamond"/>
              <a:sym typeface="Garamond"/>
            </a:endParaRPr>
          </a:p>
        </p:txBody>
      </p:sp>
      <p:sp>
        <p:nvSpPr>
          <p:cNvPr id="11" name="Oval 10"/>
          <p:cNvSpPr/>
          <p:nvPr/>
        </p:nvSpPr>
        <p:spPr>
          <a:xfrm>
            <a:off x="14572854" y="31714428"/>
            <a:ext cx="1645920" cy="164592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0741066" y="31714428"/>
            <a:ext cx="1645920" cy="1645920"/>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644562" y="31741599"/>
            <a:ext cx="1645920" cy="1645920"/>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48502" y="15822471"/>
            <a:ext cx="2405089" cy="1472242"/>
          </a:xfrm>
          <a:prstGeom prst="roundRect">
            <a:avLst/>
          </a:prstGeom>
          <a:solidFill>
            <a:srgbClr val="7DA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Satellite Data</a:t>
            </a:r>
            <a:endParaRPr lang="en-US" sz="2700" dirty="0"/>
          </a:p>
        </p:txBody>
      </p:sp>
      <p:sp>
        <p:nvSpPr>
          <p:cNvPr id="39" name="Oval 38"/>
          <p:cNvSpPr/>
          <p:nvPr/>
        </p:nvSpPr>
        <p:spPr>
          <a:xfrm>
            <a:off x="5541314" y="15856803"/>
            <a:ext cx="2434618" cy="1393608"/>
          </a:xfrm>
          <a:prstGeom prst="ellipse">
            <a:avLst/>
          </a:prstGeom>
          <a:solidFill>
            <a:srgbClr val="FDD7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Download  from DAAC</a:t>
            </a:r>
            <a:endParaRPr lang="en-US" sz="2700" dirty="0"/>
          </a:p>
        </p:txBody>
      </p:sp>
      <p:sp>
        <p:nvSpPr>
          <p:cNvPr id="58" name="Oval 57"/>
          <p:cNvSpPr/>
          <p:nvPr/>
        </p:nvSpPr>
        <p:spPr>
          <a:xfrm>
            <a:off x="10122707" y="15833520"/>
            <a:ext cx="2435284" cy="1396914"/>
          </a:xfrm>
          <a:prstGeom prst="ellipse">
            <a:avLst/>
          </a:prstGeom>
          <a:solidFill>
            <a:srgbClr val="FDD7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Upload to Google Cloud</a:t>
            </a:r>
            <a:endParaRPr lang="en-US" sz="2800" dirty="0"/>
          </a:p>
        </p:txBody>
      </p:sp>
      <p:sp>
        <p:nvSpPr>
          <p:cNvPr id="59" name="Rounded Rectangle 58"/>
          <p:cNvSpPr/>
          <p:nvPr/>
        </p:nvSpPr>
        <p:spPr>
          <a:xfrm>
            <a:off x="986623" y="18664077"/>
            <a:ext cx="3476629" cy="1139874"/>
          </a:xfrm>
          <a:prstGeom prst="roundRect">
            <a:avLst/>
          </a:prstGeom>
          <a:solidFill>
            <a:srgbClr val="7DA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Google Earth Engine </a:t>
            </a:r>
            <a:r>
              <a:rPr lang="en-US" sz="2700" dirty="0"/>
              <a:t>A</a:t>
            </a:r>
            <a:r>
              <a:rPr lang="en-US" sz="2700" dirty="0" smtClean="0"/>
              <a:t>sset</a:t>
            </a:r>
            <a:endParaRPr lang="en-US" sz="2700" dirty="0"/>
          </a:p>
        </p:txBody>
      </p:sp>
      <p:sp>
        <p:nvSpPr>
          <p:cNvPr id="60" name="Rounded Rectangle 59"/>
          <p:cNvSpPr/>
          <p:nvPr/>
        </p:nvSpPr>
        <p:spPr>
          <a:xfrm>
            <a:off x="8302148" y="18707273"/>
            <a:ext cx="2959135" cy="1138967"/>
          </a:xfrm>
          <a:prstGeom prst="roundRect">
            <a:avLst/>
          </a:prstGeom>
          <a:solidFill>
            <a:srgbClr val="7DA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Visualization in GEE</a:t>
            </a:r>
            <a:endParaRPr lang="en-US" sz="2800" dirty="0"/>
          </a:p>
        </p:txBody>
      </p:sp>
      <p:sp>
        <p:nvSpPr>
          <p:cNvPr id="86" name="Rounded Rectangle 85"/>
          <p:cNvSpPr/>
          <p:nvPr/>
        </p:nvSpPr>
        <p:spPr>
          <a:xfrm>
            <a:off x="8582566" y="14957620"/>
            <a:ext cx="2336871" cy="661064"/>
          </a:xfrm>
          <a:prstGeom prst="roundRect">
            <a:avLst/>
          </a:prstGeom>
          <a:solidFill>
            <a:srgbClr val="7DA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Data Product</a:t>
            </a:r>
            <a:endParaRPr lang="en-US" sz="2700" dirty="0"/>
          </a:p>
        </p:txBody>
      </p:sp>
      <p:sp>
        <p:nvSpPr>
          <p:cNvPr id="87" name="Oval 86"/>
          <p:cNvSpPr/>
          <p:nvPr/>
        </p:nvSpPr>
        <p:spPr>
          <a:xfrm>
            <a:off x="6196883" y="14953129"/>
            <a:ext cx="1911837" cy="717107"/>
          </a:xfrm>
          <a:prstGeom prst="ellipse">
            <a:avLst/>
          </a:prstGeom>
          <a:solidFill>
            <a:srgbClr val="FDD7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Action</a:t>
            </a:r>
            <a:endParaRPr lang="en-US" sz="2700" dirty="0"/>
          </a:p>
        </p:txBody>
      </p:sp>
      <p:sp>
        <p:nvSpPr>
          <p:cNvPr id="1029" name="Right Arrow 1028"/>
          <p:cNvSpPr/>
          <p:nvPr/>
        </p:nvSpPr>
        <p:spPr>
          <a:xfrm>
            <a:off x="5716477" y="19027510"/>
            <a:ext cx="1978246" cy="474099"/>
          </a:xfrm>
          <a:prstGeom prst="rightArrow">
            <a:avLst>
              <a:gd name="adj1" fmla="val 57122"/>
              <a:gd name="adj2" fmla="val 50000"/>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ight Arrow 143"/>
          <p:cNvSpPr/>
          <p:nvPr/>
        </p:nvSpPr>
        <p:spPr>
          <a:xfrm>
            <a:off x="8458641" y="16216121"/>
            <a:ext cx="1455261" cy="694740"/>
          </a:xfrm>
          <a:prstGeom prst="rightArrow">
            <a:avLst>
              <a:gd name="adj1" fmla="val 57122"/>
              <a:gd name="adj2" fmla="val 50000"/>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ight Arrow 144"/>
          <p:cNvSpPr/>
          <p:nvPr/>
        </p:nvSpPr>
        <p:spPr>
          <a:xfrm>
            <a:off x="3791966" y="16225518"/>
            <a:ext cx="1373559" cy="679202"/>
          </a:xfrm>
          <a:prstGeom prst="rightArrow">
            <a:avLst>
              <a:gd name="adj1" fmla="val 57122"/>
              <a:gd name="adj2" fmla="val 50000"/>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ight Arrow 145"/>
          <p:cNvSpPr/>
          <p:nvPr/>
        </p:nvSpPr>
        <p:spPr>
          <a:xfrm rot="9916660">
            <a:off x="5074373" y="17754717"/>
            <a:ext cx="3715384" cy="626227"/>
          </a:xfrm>
          <a:prstGeom prst="rightArrow">
            <a:avLst>
              <a:gd name="adj1" fmla="val 56888"/>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p:cNvSpPr txBox="1"/>
          <p:nvPr/>
        </p:nvSpPr>
        <p:spPr>
          <a:xfrm rot="20686840">
            <a:off x="5912447" y="17799044"/>
            <a:ext cx="2417362" cy="461665"/>
          </a:xfrm>
          <a:prstGeom prst="rect">
            <a:avLst/>
          </a:prstGeom>
          <a:noFill/>
        </p:spPr>
        <p:txBody>
          <a:bodyPr wrap="square" rtlCol="0">
            <a:spAutoFit/>
          </a:bodyPr>
          <a:lstStyle/>
          <a:p>
            <a:r>
              <a:rPr lang="en-US" sz="2400" dirty="0" smtClean="0">
                <a:solidFill>
                  <a:schemeClr val="bg1"/>
                </a:solidFill>
              </a:rPr>
              <a:t>GEE Python API</a:t>
            </a:r>
            <a:endParaRPr lang="en-US" sz="2400" dirty="0">
              <a:solidFill>
                <a:schemeClr val="bg1"/>
              </a:solidFill>
            </a:endParaRPr>
          </a:p>
        </p:txBody>
      </p:sp>
      <p:sp>
        <p:nvSpPr>
          <p:cNvPr id="148" name="TextBox 147"/>
          <p:cNvSpPr txBox="1"/>
          <p:nvPr/>
        </p:nvSpPr>
        <p:spPr>
          <a:xfrm>
            <a:off x="3730409" y="16344292"/>
            <a:ext cx="1506418" cy="461665"/>
          </a:xfrm>
          <a:prstGeom prst="rect">
            <a:avLst/>
          </a:prstGeom>
          <a:noFill/>
        </p:spPr>
        <p:txBody>
          <a:bodyPr wrap="square" rtlCol="0">
            <a:spAutoFit/>
          </a:bodyPr>
          <a:lstStyle/>
          <a:p>
            <a:r>
              <a:rPr lang="en-US" sz="2400" dirty="0" smtClean="0">
                <a:solidFill>
                  <a:schemeClr val="bg1"/>
                </a:solidFill>
              </a:rPr>
              <a:t>GeoTIFF</a:t>
            </a:r>
            <a:endParaRPr lang="en-US" sz="2400" dirty="0">
              <a:solidFill>
                <a:schemeClr val="bg1"/>
              </a:solidFill>
            </a:endParaRPr>
          </a:p>
        </p:txBody>
      </p:sp>
      <p:sp>
        <p:nvSpPr>
          <p:cNvPr id="149" name="TextBox 148"/>
          <p:cNvSpPr txBox="1"/>
          <p:nvPr/>
        </p:nvSpPr>
        <p:spPr>
          <a:xfrm>
            <a:off x="8529943" y="16338129"/>
            <a:ext cx="1383960" cy="461665"/>
          </a:xfrm>
          <a:prstGeom prst="rect">
            <a:avLst/>
          </a:prstGeom>
          <a:noFill/>
        </p:spPr>
        <p:txBody>
          <a:bodyPr wrap="square" rtlCol="0">
            <a:spAutoFit/>
          </a:bodyPr>
          <a:lstStyle/>
          <a:p>
            <a:r>
              <a:rPr lang="en-US" sz="2400" dirty="0">
                <a:solidFill>
                  <a:schemeClr val="bg1"/>
                </a:solidFill>
              </a:rPr>
              <a:t>G</a:t>
            </a:r>
            <a:r>
              <a:rPr lang="en-US" sz="2400" dirty="0" smtClean="0">
                <a:solidFill>
                  <a:schemeClr val="bg1"/>
                </a:solidFill>
              </a:rPr>
              <a:t>eoTIFF</a:t>
            </a:r>
            <a:endParaRPr lang="en-US" sz="2400" dirty="0">
              <a:solidFill>
                <a:schemeClr val="bg1"/>
              </a:solidFill>
            </a:endParaRPr>
          </a:p>
        </p:txBody>
      </p:sp>
      <p:sp>
        <p:nvSpPr>
          <p:cNvPr id="1043" name="AutoShape 10" descr="Image result for goo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AutoShape 12" descr="Image result fo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TextBox 154"/>
          <p:cNvSpPr txBox="1"/>
          <p:nvPr/>
        </p:nvSpPr>
        <p:spPr>
          <a:xfrm>
            <a:off x="5836581" y="19029409"/>
            <a:ext cx="1950190" cy="830997"/>
          </a:xfrm>
          <a:prstGeom prst="rect">
            <a:avLst/>
          </a:prstGeom>
          <a:noFill/>
        </p:spPr>
        <p:txBody>
          <a:bodyPr wrap="square" rtlCol="0">
            <a:spAutoFit/>
          </a:bodyPr>
          <a:lstStyle/>
          <a:p>
            <a:r>
              <a:rPr lang="en-US" sz="2400" dirty="0" smtClean="0">
                <a:solidFill>
                  <a:schemeClr val="bg1"/>
                </a:solidFill>
              </a:rPr>
              <a:t>GEE Code Editor</a:t>
            </a:r>
            <a:endParaRPr lang="en-US" sz="2400" dirty="0">
              <a:solidFill>
                <a:schemeClr val="bg1"/>
              </a:solidFill>
            </a:endParaRPr>
          </a:p>
        </p:txBody>
      </p:sp>
      <p:sp>
        <p:nvSpPr>
          <p:cNvPr id="1045" name="TextBox 1044"/>
          <p:cNvSpPr txBox="1"/>
          <p:nvPr/>
        </p:nvSpPr>
        <p:spPr>
          <a:xfrm>
            <a:off x="898301" y="20366032"/>
            <a:ext cx="11482182" cy="3416320"/>
          </a:xfrm>
          <a:prstGeom prst="rect">
            <a:avLst/>
          </a:prstGeom>
          <a:noFill/>
        </p:spPr>
        <p:txBody>
          <a:bodyPr wrap="square" rtlCol="0">
            <a:spAutoFit/>
          </a:bodyPr>
          <a:lstStyle/>
          <a:p>
            <a:r>
              <a:rPr lang="en-US" sz="2700" dirty="0" smtClean="0"/>
              <a:t>While MODIS SC version 5 &amp; 6 data are available on the GEE public data catalog, the SMAP SM and AMSR-E and AMSR2 SWE data need to be preprocessed before ingestion to GEE. These L3 datasets were downloaded as </a:t>
            </a:r>
            <a:r>
              <a:rPr lang="en-US" sz="2700" dirty="0" err="1" smtClean="0"/>
              <a:t>GeoTIFFs</a:t>
            </a:r>
            <a:r>
              <a:rPr lang="en-US" sz="2700" dirty="0" smtClean="0"/>
              <a:t> via NASA’s </a:t>
            </a:r>
            <a:r>
              <a:rPr lang="en-US" sz="2700" dirty="0" err="1" smtClean="0"/>
              <a:t>Earthdata</a:t>
            </a:r>
            <a:r>
              <a:rPr lang="en-US" sz="2700" dirty="0" smtClean="0"/>
              <a:t> Search Tool and HEG tool processing. These datasets can then be uploaded to Google Cloud Storage where the GEE Python API and Command-Line Interface (CLI) API can batch upload to GEE assets with metadata. Each uploaded dataset is stored as an </a:t>
            </a:r>
            <a:r>
              <a:rPr lang="en-US" sz="2700" dirty="0" err="1" smtClean="0"/>
              <a:t>ee.ImageCollection</a:t>
            </a:r>
            <a:r>
              <a:rPr lang="en-US" sz="2700" dirty="0" smtClean="0"/>
              <a:t> object in GEE in a shared assets folder for easy analysis and visualization.</a:t>
            </a:r>
          </a:p>
        </p:txBody>
      </p:sp>
      <p:pic>
        <p:nvPicPr>
          <p:cNvPr id="1048" name="Picture 14" descr="https://lh6.googleusercontent.com/p575bIuS2eF5nnNCfXP2KiH3EI9_NtoBSOPbH3Gqcf609sVEaiD3NWBocpr5mz7AY5DTVK26_V6jO4jJBRMVtq3WaBucREArNc5EinI3vArWJOz89fz9ZydciFOS5AinZOtgliHZCf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28" y="29955432"/>
            <a:ext cx="5394907" cy="4401979"/>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1050" name="Picture 1049"/>
          <p:cNvPicPr>
            <a:picLocks/>
          </p:cNvPicPr>
          <p:nvPr/>
        </p:nvPicPr>
        <p:blipFill rotWithShape="1">
          <a:blip r:embed="rId13">
            <a:extLst>
              <a:ext uri="{28A0092B-C50C-407E-A947-70E740481C1C}">
                <a14:useLocalDpi xmlns:a14="http://schemas.microsoft.com/office/drawing/2010/main" val="0"/>
              </a:ext>
            </a:extLst>
          </a:blip>
          <a:srcRect l="1087" r="871"/>
          <a:stretch/>
        </p:blipFill>
        <p:spPr>
          <a:xfrm>
            <a:off x="7222244" y="29937323"/>
            <a:ext cx="5394960" cy="4398264"/>
          </a:xfrm>
          <a:prstGeom prst="rect">
            <a:avLst/>
          </a:prstGeom>
          <a:ln>
            <a:solidFill>
              <a:schemeClr val="accent1">
                <a:shade val="50000"/>
              </a:schemeClr>
            </a:solidFill>
          </a:ln>
        </p:spPr>
      </p:pic>
      <p:sp>
        <p:nvSpPr>
          <p:cNvPr id="1051" name="TextBox 1050"/>
          <p:cNvSpPr txBox="1"/>
          <p:nvPr/>
        </p:nvSpPr>
        <p:spPr>
          <a:xfrm>
            <a:off x="7596329" y="34276775"/>
            <a:ext cx="4646790" cy="461665"/>
          </a:xfrm>
          <a:prstGeom prst="rect">
            <a:avLst/>
          </a:prstGeom>
          <a:noFill/>
        </p:spPr>
        <p:txBody>
          <a:bodyPr wrap="square" rtlCol="0">
            <a:spAutoFit/>
          </a:bodyPr>
          <a:lstStyle/>
          <a:p>
            <a:r>
              <a:rPr lang="en-US" sz="2400" dirty="0" smtClean="0">
                <a:solidFill>
                  <a:schemeClr val="tx1">
                    <a:lumMod val="50000"/>
                  </a:schemeClr>
                </a:solidFill>
              </a:rPr>
              <a:t>Snow Water Equivalent 2002 vs 2016</a:t>
            </a:r>
            <a:endParaRPr lang="en-US" sz="2400" dirty="0">
              <a:solidFill>
                <a:schemeClr val="tx1">
                  <a:lumMod val="50000"/>
                </a:schemeClr>
              </a:solidFill>
            </a:endParaRPr>
          </a:p>
        </p:txBody>
      </p:sp>
      <p:sp>
        <p:nvSpPr>
          <p:cNvPr id="188" name="TextBox 187"/>
          <p:cNvSpPr txBox="1"/>
          <p:nvPr/>
        </p:nvSpPr>
        <p:spPr>
          <a:xfrm>
            <a:off x="1499762" y="34271587"/>
            <a:ext cx="4336302" cy="461665"/>
          </a:xfrm>
          <a:prstGeom prst="rect">
            <a:avLst/>
          </a:prstGeom>
          <a:noFill/>
        </p:spPr>
        <p:txBody>
          <a:bodyPr wrap="square" rtlCol="0">
            <a:spAutoFit/>
          </a:bodyPr>
          <a:lstStyle/>
          <a:p>
            <a:r>
              <a:rPr lang="en-US" sz="2400" dirty="0" smtClean="0">
                <a:solidFill>
                  <a:schemeClr val="tx1">
                    <a:lumMod val="50000"/>
                  </a:schemeClr>
                </a:solidFill>
              </a:rPr>
              <a:t>MODIS Snow Cover Visualization</a:t>
            </a:r>
          </a:p>
        </p:txBody>
      </p:sp>
      <p:sp>
        <p:nvSpPr>
          <p:cNvPr id="189" name="TextBox 188"/>
          <p:cNvSpPr txBox="1"/>
          <p:nvPr/>
        </p:nvSpPr>
        <p:spPr>
          <a:xfrm>
            <a:off x="4398981" y="29388292"/>
            <a:ext cx="4247204" cy="461665"/>
          </a:xfrm>
          <a:prstGeom prst="rect">
            <a:avLst/>
          </a:prstGeom>
          <a:noFill/>
        </p:spPr>
        <p:txBody>
          <a:bodyPr wrap="square" rtlCol="0">
            <a:spAutoFit/>
          </a:bodyPr>
          <a:lstStyle/>
          <a:p>
            <a:r>
              <a:rPr lang="en-US" sz="2400" dirty="0" smtClean="0">
                <a:solidFill>
                  <a:schemeClr val="tx1">
                    <a:lumMod val="50000"/>
                  </a:schemeClr>
                </a:solidFill>
              </a:rPr>
              <a:t>Hydrological Anomaly Index Tool</a:t>
            </a:r>
          </a:p>
        </p:txBody>
      </p:sp>
      <p:sp>
        <p:nvSpPr>
          <p:cNvPr id="3" name="TextBox 2"/>
          <p:cNvSpPr txBox="1"/>
          <p:nvPr/>
        </p:nvSpPr>
        <p:spPr>
          <a:xfrm>
            <a:off x="982388" y="32864657"/>
            <a:ext cx="1701800" cy="1395905"/>
          </a:xfrm>
          <a:prstGeom prst="rect">
            <a:avLst/>
          </a:prstGeom>
          <a:solidFill>
            <a:srgbClr val="A3CCFF"/>
          </a:solidFill>
        </p:spPr>
        <p:txBody>
          <a:bodyPr wrap="square" rtlCol="0">
            <a:spAutoFit/>
          </a:bodyPr>
          <a:lstStyle/>
          <a:p>
            <a:endParaRPr lang="en-US" dirty="0"/>
          </a:p>
        </p:txBody>
      </p:sp>
      <p:sp>
        <p:nvSpPr>
          <p:cNvPr id="4" name="TextBox 3"/>
          <p:cNvSpPr txBox="1"/>
          <p:nvPr/>
        </p:nvSpPr>
        <p:spPr>
          <a:xfrm>
            <a:off x="2208732" y="28509170"/>
            <a:ext cx="1720480" cy="681581"/>
          </a:xfrm>
          <a:prstGeom prst="rect">
            <a:avLst/>
          </a:prstGeom>
          <a:solidFill>
            <a:srgbClr val="A3CCFF"/>
          </a:solidFill>
        </p:spPr>
        <p:txBody>
          <a:bodyPr wrap="square" rtlCol="0">
            <a:spAutoFit/>
          </a:bodyPr>
          <a:lstStyle/>
          <a:p>
            <a:endParaRPr lang="en-US"/>
          </a:p>
        </p:txBody>
      </p:sp>
      <p:sp>
        <p:nvSpPr>
          <p:cNvPr id="7" name="TextBox 6"/>
          <p:cNvSpPr txBox="1"/>
          <p:nvPr/>
        </p:nvSpPr>
        <p:spPr>
          <a:xfrm>
            <a:off x="1740236" y="28387419"/>
            <a:ext cx="2713491" cy="1015663"/>
          </a:xfrm>
          <a:prstGeom prst="rect">
            <a:avLst/>
          </a:prstGeom>
          <a:solidFill>
            <a:schemeClr val="bg1"/>
          </a:solidFill>
          <a:ln>
            <a:solidFill>
              <a:schemeClr val="accent1">
                <a:shade val="50000"/>
              </a:schemeClr>
            </a:solidFill>
          </a:ln>
        </p:spPr>
        <p:txBody>
          <a:bodyPr wrap="square" rtlCol="0">
            <a:spAutoFit/>
          </a:bodyPr>
          <a:lstStyle/>
          <a:p>
            <a:r>
              <a:rPr lang="en-US" sz="1500" dirty="0">
                <a:solidFill>
                  <a:schemeClr val="tx1">
                    <a:lumMod val="50000"/>
                  </a:schemeClr>
                </a:solidFill>
              </a:rPr>
              <a:t>  </a:t>
            </a:r>
            <a:r>
              <a:rPr lang="en-US" sz="1500" dirty="0" smtClean="0">
                <a:solidFill>
                  <a:schemeClr val="tx1">
                    <a:lumMod val="50000"/>
                  </a:schemeClr>
                </a:solidFill>
              </a:rPr>
              <a:t> </a:t>
            </a:r>
            <a:r>
              <a:rPr lang="en-US" sz="1500" dirty="0" smtClean="0">
                <a:solidFill>
                  <a:schemeClr val="tx1">
                    <a:lumMod val="50000"/>
                  </a:schemeClr>
                </a:solidFill>
              </a:rPr>
              <a:t> </a:t>
            </a:r>
            <a:r>
              <a:rPr lang="en-US" sz="1500" dirty="0" smtClean="0">
                <a:solidFill>
                  <a:srgbClr val="000000"/>
                </a:solidFill>
              </a:rPr>
              <a:t>No </a:t>
            </a:r>
            <a:r>
              <a:rPr lang="en-US" sz="1500" dirty="0">
                <a:solidFill>
                  <a:srgbClr val="000000"/>
                </a:solidFill>
              </a:rPr>
              <a:t>Concern or No Data</a:t>
            </a:r>
          </a:p>
          <a:p>
            <a:r>
              <a:rPr lang="en-US" sz="1500" dirty="0" smtClean="0">
                <a:solidFill>
                  <a:srgbClr val="000000"/>
                </a:solidFill>
              </a:rPr>
              <a:t>   </a:t>
            </a:r>
            <a:r>
              <a:rPr lang="en-US" sz="1500" dirty="0" smtClean="0">
                <a:solidFill>
                  <a:srgbClr val="000000"/>
                </a:solidFill>
              </a:rPr>
              <a:t> Level </a:t>
            </a:r>
            <a:r>
              <a:rPr lang="en-US" sz="1500" dirty="0">
                <a:solidFill>
                  <a:srgbClr val="000000"/>
                </a:solidFill>
              </a:rPr>
              <a:t>1 - Slightly Abnormal</a:t>
            </a:r>
          </a:p>
          <a:p>
            <a:r>
              <a:rPr lang="en-US" sz="1500" dirty="0" smtClean="0">
                <a:solidFill>
                  <a:srgbClr val="000000"/>
                </a:solidFill>
              </a:rPr>
              <a:t>   </a:t>
            </a:r>
            <a:r>
              <a:rPr lang="en-US" sz="1500" dirty="0" smtClean="0">
                <a:solidFill>
                  <a:srgbClr val="000000"/>
                </a:solidFill>
              </a:rPr>
              <a:t> Level </a:t>
            </a:r>
            <a:r>
              <a:rPr lang="en-US" sz="1500" dirty="0">
                <a:solidFill>
                  <a:srgbClr val="000000"/>
                </a:solidFill>
              </a:rPr>
              <a:t>2 - Moderately Abnormal</a:t>
            </a:r>
          </a:p>
          <a:p>
            <a:r>
              <a:rPr lang="en-US" sz="1500" dirty="0" smtClean="0">
                <a:solidFill>
                  <a:srgbClr val="000000"/>
                </a:solidFill>
              </a:rPr>
              <a:t>   </a:t>
            </a:r>
            <a:r>
              <a:rPr lang="en-US" sz="1500" dirty="0" smtClean="0">
                <a:solidFill>
                  <a:srgbClr val="000000"/>
                </a:solidFill>
              </a:rPr>
              <a:t> Level </a:t>
            </a:r>
            <a:r>
              <a:rPr lang="en-US" sz="1500" dirty="0">
                <a:solidFill>
                  <a:srgbClr val="000000"/>
                </a:solidFill>
              </a:rPr>
              <a:t>3 - Very Abnormal</a:t>
            </a:r>
          </a:p>
        </p:txBody>
      </p:sp>
      <p:sp>
        <p:nvSpPr>
          <p:cNvPr id="13" name="TextBox 12"/>
          <p:cNvSpPr txBox="1"/>
          <p:nvPr/>
        </p:nvSpPr>
        <p:spPr>
          <a:xfrm>
            <a:off x="1801228" y="28456572"/>
            <a:ext cx="149634" cy="154170"/>
          </a:xfrm>
          <a:prstGeom prst="rect">
            <a:avLst/>
          </a:prstGeom>
          <a:solidFill>
            <a:srgbClr val="000000"/>
          </a:solidFill>
          <a:ln>
            <a:solidFill>
              <a:schemeClr val="accent1">
                <a:shade val="50000"/>
              </a:schemeClr>
            </a:solidFill>
          </a:ln>
        </p:spPr>
        <p:txBody>
          <a:bodyPr wrap="square" rtlCol="0">
            <a:spAutoFit/>
          </a:bodyPr>
          <a:lstStyle/>
          <a:p>
            <a:endParaRPr lang="en-US" dirty="0"/>
          </a:p>
        </p:txBody>
      </p:sp>
      <p:sp>
        <p:nvSpPr>
          <p:cNvPr id="71" name="TextBox 70"/>
          <p:cNvSpPr txBox="1"/>
          <p:nvPr/>
        </p:nvSpPr>
        <p:spPr>
          <a:xfrm>
            <a:off x="1801228" y="28685469"/>
            <a:ext cx="149634" cy="154170"/>
          </a:xfrm>
          <a:prstGeom prst="rect">
            <a:avLst/>
          </a:prstGeom>
          <a:solidFill>
            <a:srgbClr val="0000FF"/>
          </a:solidFill>
          <a:ln>
            <a:solidFill>
              <a:schemeClr val="accent1">
                <a:shade val="50000"/>
              </a:schemeClr>
            </a:solidFill>
          </a:ln>
        </p:spPr>
        <p:txBody>
          <a:bodyPr wrap="square" rtlCol="0">
            <a:spAutoFit/>
          </a:bodyPr>
          <a:lstStyle/>
          <a:p>
            <a:endParaRPr lang="en-US" dirty="0"/>
          </a:p>
        </p:txBody>
      </p:sp>
      <p:sp>
        <p:nvSpPr>
          <p:cNvPr id="72" name="TextBox 71"/>
          <p:cNvSpPr txBox="1"/>
          <p:nvPr/>
        </p:nvSpPr>
        <p:spPr>
          <a:xfrm>
            <a:off x="1801228" y="28904841"/>
            <a:ext cx="148152" cy="154170"/>
          </a:xfrm>
          <a:prstGeom prst="rect">
            <a:avLst/>
          </a:prstGeom>
          <a:solidFill>
            <a:srgbClr val="00FF00"/>
          </a:solidFill>
          <a:ln>
            <a:solidFill>
              <a:schemeClr val="accent1">
                <a:shade val="50000"/>
              </a:schemeClr>
            </a:solidFill>
          </a:ln>
        </p:spPr>
        <p:txBody>
          <a:bodyPr wrap="square" rtlCol="0">
            <a:spAutoFit/>
          </a:bodyPr>
          <a:lstStyle/>
          <a:p>
            <a:endParaRPr lang="en-US" dirty="0"/>
          </a:p>
        </p:txBody>
      </p:sp>
      <p:sp>
        <p:nvSpPr>
          <p:cNvPr id="73" name="TextBox 72"/>
          <p:cNvSpPr txBox="1"/>
          <p:nvPr/>
        </p:nvSpPr>
        <p:spPr>
          <a:xfrm>
            <a:off x="1802991" y="29150881"/>
            <a:ext cx="149634" cy="154170"/>
          </a:xfrm>
          <a:prstGeom prst="rect">
            <a:avLst/>
          </a:prstGeom>
          <a:solidFill>
            <a:srgbClr val="FF0000"/>
          </a:solidFill>
          <a:ln>
            <a:solidFill>
              <a:schemeClr val="accent1">
                <a:shade val="50000"/>
              </a:schemeClr>
            </a:solidFill>
          </a:ln>
        </p:spPr>
        <p:txBody>
          <a:bodyPr wrap="square" rtlCol="0">
            <a:spAutoFit/>
          </a:bodyPr>
          <a:lstStyle/>
          <a:p>
            <a:endParaRPr lang="en-US" dirty="0"/>
          </a:p>
        </p:txBody>
      </p:sp>
      <p:sp>
        <p:nvSpPr>
          <p:cNvPr id="92" name="TextBox 91"/>
          <p:cNvSpPr txBox="1"/>
          <p:nvPr/>
        </p:nvSpPr>
        <p:spPr>
          <a:xfrm>
            <a:off x="983690" y="32165762"/>
            <a:ext cx="1700220" cy="2169825"/>
          </a:xfrm>
          <a:prstGeom prst="rect">
            <a:avLst/>
          </a:prstGeom>
          <a:solidFill>
            <a:schemeClr val="bg1"/>
          </a:solidFill>
          <a:ln>
            <a:solidFill>
              <a:schemeClr val="accent1">
                <a:shade val="50000"/>
              </a:schemeClr>
            </a:solidFill>
          </a:ln>
        </p:spPr>
        <p:txBody>
          <a:bodyPr wrap="square" rtlCol="0">
            <a:spAutoFit/>
          </a:bodyPr>
          <a:lstStyle/>
          <a:p>
            <a:r>
              <a:rPr lang="en-US" sz="1500" dirty="0" smtClean="0">
                <a:solidFill>
                  <a:srgbClr val="000000"/>
                </a:solidFill>
              </a:rPr>
              <a:t>   -5.00% change</a:t>
            </a:r>
          </a:p>
          <a:p>
            <a:r>
              <a:rPr lang="en-US" sz="1500" dirty="0" smtClean="0">
                <a:solidFill>
                  <a:srgbClr val="000000"/>
                </a:solidFill>
              </a:rPr>
              <a:t>   -3.89</a:t>
            </a:r>
            <a:r>
              <a:rPr lang="en-US" sz="1500" dirty="0">
                <a:solidFill>
                  <a:srgbClr val="000000"/>
                </a:solidFill>
              </a:rPr>
              <a:t>% change</a:t>
            </a:r>
          </a:p>
          <a:p>
            <a:r>
              <a:rPr lang="en-US" sz="1500" dirty="0" smtClean="0">
                <a:solidFill>
                  <a:srgbClr val="000000"/>
                </a:solidFill>
              </a:rPr>
              <a:t>   -</a:t>
            </a:r>
            <a:r>
              <a:rPr lang="en-US" sz="1500" dirty="0">
                <a:solidFill>
                  <a:srgbClr val="000000"/>
                </a:solidFill>
              </a:rPr>
              <a:t>2.78% change</a:t>
            </a:r>
          </a:p>
          <a:p>
            <a:r>
              <a:rPr lang="en-US" sz="1500" dirty="0" smtClean="0">
                <a:solidFill>
                  <a:srgbClr val="000000"/>
                </a:solidFill>
              </a:rPr>
              <a:t>   -</a:t>
            </a:r>
            <a:r>
              <a:rPr lang="en-US" sz="1500" dirty="0">
                <a:solidFill>
                  <a:srgbClr val="000000"/>
                </a:solidFill>
              </a:rPr>
              <a:t>1.67% change</a:t>
            </a:r>
          </a:p>
          <a:p>
            <a:r>
              <a:rPr lang="en-US" sz="1500" dirty="0" smtClean="0">
                <a:solidFill>
                  <a:srgbClr val="000000"/>
                </a:solidFill>
              </a:rPr>
              <a:t>   -0.56</a:t>
            </a:r>
            <a:r>
              <a:rPr lang="en-US" sz="1500" dirty="0">
                <a:solidFill>
                  <a:srgbClr val="000000"/>
                </a:solidFill>
              </a:rPr>
              <a:t>% change</a:t>
            </a:r>
          </a:p>
          <a:p>
            <a:r>
              <a:rPr lang="en-US" sz="1500" dirty="0" smtClean="0">
                <a:solidFill>
                  <a:srgbClr val="000000"/>
                </a:solidFill>
              </a:rPr>
              <a:t>    0.56</a:t>
            </a:r>
            <a:r>
              <a:rPr lang="en-US" sz="1500" dirty="0">
                <a:solidFill>
                  <a:srgbClr val="000000"/>
                </a:solidFill>
              </a:rPr>
              <a:t>% change</a:t>
            </a:r>
          </a:p>
          <a:p>
            <a:r>
              <a:rPr lang="en-US" sz="1500" dirty="0" smtClean="0">
                <a:solidFill>
                  <a:srgbClr val="000000"/>
                </a:solidFill>
              </a:rPr>
              <a:t>    1.67</a:t>
            </a:r>
            <a:r>
              <a:rPr lang="en-US" sz="1500" dirty="0">
                <a:solidFill>
                  <a:srgbClr val="000000"/>
                </a:solidFill>
              </a:rPr>
              <a:t>% change</a:t>
            </a:r>
          </a:p>
          <a:p>
            <a:r>
              <a:rPr lang="en-US" sz="1500" dirty="0" smtClean="0">
                <a:solidFill>
                  <a:srgbClr val="000000"/>
                </a:solidFill>
              </a:rPr>
              <a:t>    2.78</a:t>
            </a:r>
            <a:r>
              <a:rPr lang="en-US" sz="1500" dirty="0">
                <a:solidFill>
                  <a:srgbClr val="000000"/>
                </a:solidFill>
              </a:rPr>
              <a:t>% change</a:t>
            </a:r>
          </a:p>
          <a:p>
            <a:r>
              <a:rPr lang="en-US" sz="1500" dirty="0" smtClean="0">
                <a:solidFill>
                  <a:srgbClr val="000000"/>
                </a:solidFill>
              </a:rPr>
              <a:t>    3.89</a:t>
            </a:r>
            <a:r>
              <a:rPr lang="en-US" sz="1500" dirty="0">
                <a:solidFill>
                  <a:srgbClr val="000000"/>
                </a:solidFill>
              </a:rPr>
              <a:t>% change</a:t>
            </a:r>
          </a:p>
        </p:txBody>
      </p:sp>
      <p:sp>
        <p:nvSpPr>
          <p:cNvPr id="93" name="TextBox 92"/>
          <p:cNvSpPr txBox="1"/>
          <p:nvPr/>
        </p:nvSpPr>
        <p:spPr>
          <a:xfrm>
            <a:off x="1027241" y="32251567"/>
            <a:ext cx="148416" cy="156305"/>
          </a:xfrm>
          <a:prstGeom prst="rect">
            <a:avLst/>
          </a:prstGeom>
          <a:solidFill>
            <a:srgbClr val="5E1641"/>
          </a:solidFill>
          <a:ln>
            <a:solidFill>
              <a:srgbClr val="44546A"/>
            </a:solidFill>
          </a:ln>
        </p:spPr>
        <p:txBody>
          <a:bodyPr wrap="square" rtlCol="0">
            <a:spAutoFit/>
          </a:bodyPr>
          <a:lstStyle/>
          <a:p>
            <a:endParaRPr lang="en-US" dirty="0"/>
          </a:p>
        </p:txBody>
      </p:sp>
      <p:sp>
        <p:nvSpPr>
          <p:cNvPr id="94" name="TextBox 93"/>
          <p:cNvSpPr txBox="1"/>
          <p:nvPr/>
        </p:nvSpPr>
        <p:spPr>
          <a:xfrm>
            <a:off x="1027241" y="32480575"/>
            <a:ext cx="148416" cy="156305"/>
          </a:xfrm>
          <a:prstGeom prst="rect">
            <a:avLst/>
          </a:prstGeom>
          <a:solidFill>
            <a:srgbClr val="87205E"/>
          </a:solidFill>
          <a:ln>
            <a:solidFill>
              <a:srgbClr val="44546A"/>
            </a:solidFill>
          </a:ln>
        </p:spPr>
        <p:txBody>
          <a:bodyPr wrap="square" rtlCol="0">
            <a:spAutoFit/>
          </a:bodyPr>
          <a:lstStyle/>
          <a:p>
            <a:endParaRPr lang="en-US" dirty="0"/>
          </a:p>
        </p:txBody>
      </p:sp>
      <p:sp>
        <p:nvSpPr>
          <p:cNvPr id="95" name="TextBox 94"/>
          <p:cNvSpPr txBox="1"/>
          <p:nvPr/>
        </p:nvSpPr>
        <p:spPr>
          <a:xfrm>
            <a:off x="1027241" y="32709583"/>
            <a:ext cx="151770" cy="156305"/>
          </a:xfrm>
          <a:prstGeom prst="rect">
            <a:avLst/>
          </a:prstGeom>
          <a:solidFill>
            <a:srgbClr val="87205E"/>
          </a:solidFill>
          <a:ln>
            <a:solidFill>
              <a:srgbClr val="44546A"/>
            </a:solidFill>
          </a:ln>
        </p:spPr>
        <p:txBody>
          <a:bodyPr wrap="square" rtlCol="0">
            <a:spAutoFit/>
          </a:bodyPr>
          <a:lstStyle/>
          <a:p>
            <a:endParaRPr lang="en-US" dirty="0"/>
          </a:p>
        </p:txBody>
      </p:sp>
      <p:sp>
        <p:nvSpPr>
          <p:cNvPr id="96" name="TextBox 95"/>
          <p:cNvSpPr txBox="1"/>
          <p:nvPr/>
        </p:nvSpPr>
        <p:spPr>
          <a:xfrm>
            <a:off x="1027241" y="32938591"/>
            <a:ext cx="148416" cy="156305"/>
          </a:xfrm>
          <a:prstGeom prst="rect">
            <a:avLst/>
          </a:prstGeom>
          <a:solidFill>
            <a:srgbClr val="E55252"/>
          </a:solidFill>
          <a:ln>
            <a:solidFill>
              <a:srgbClr val="44546A"/>
            </a:solidFill>
          </a:ln>
        </p:spPr>
        <p:txBody>
          <a:bodyPr wrap="square" rtlCol="0">
            <a:spAutoFit/>
          </a:bodyPr>
          <a:lstStyle/>
          <a:p>
            <a:endParaRPr lang="en-US" dirty="0"/>
          </a:p>
        </p:txBody>
      </p:sp>
      <p:sp>
        <p:nvSpPr>
          <p:cNvPr id="97" name="TextBox 96"/>
          <p:cNvSpPr txBox="1"/>
          <p:nvPr/>
        </p:nvSpPr>
        <p:spPr>
          <a:xfrm>
            <a:off x="1029014" y="33396607"/>
            <a:ext cx="148416" cy="156305"/>
          </a:xfrm>
          <a:prstGeom prst="rect">
            <a:avLst/>
          </a:prstGeom>
          <a:solidFill>
            <a:srgbClr val="1A3E66"/>
          </a:solidFill>
          <a:ln>
            <a:solidFill>
              <a:srgbClr val="44546A"/>
            </a:solidFill>
          </a:ln>
        </p:spPr>
        <p:txBody>
          <a:bodyPr wrap="square" rtlCol="0">
            <a:spAutoFit/>
          </a:bodyPr>
          <a:lstStyle/>
          <a:p>
            <a:endParaRPr lang="en-US" dirty="0"/>
          </a:p>
        </p:txBody>
      </p:sp>
      <p:sp>
        <p:nvSpPr>
          <p:cNvPr id="98" name="TextBox 97"/>
          <p:cNvSpPr txBox="1"/>
          <p:nvPr/>
        </p:nvSpPr>
        <p:spPr>
          <a:xfrm>
            <a:off x="1027241" y="33167599"/>
            <a:ext cx="148416" cy="156305"/>
          </a:xfrm>
          <a:prstGeom prst="rect">
            <a:avLst/>
          </a:prstGeom>
          <a:solidFill>
            <a:srgbClr val="E59C52"/>
          </a:solidFill>
          <a:ln>
            <a:solidFill>
              <a:srgbClr val="44546A"/>
            </a:solidFill>
          </a:ln>
        </p:spPr>
        <p:txBody>
          <a:bodyPr wrap="square" rtlCol="0">
            <a:spAutoFit/>
          </a:bodyPr>
          <a:lstStyle/>
          <a:p>
            <a:endParaRPr lang="en-US" dirty="0"/>
          </a:p>
        </p:txBody>
      </p:sp>
      <p:sp>
        <p:nvSpPr>
          <p:cNvPr id="99" name="TextBox 98"/>
          <p:cNvSpPr txBox="1"/>
          <p:nvPr/>
        </p:nvSpPr>
        <p:spPr>
          <a:xfrm>
            <a:off x="1027241" y="33625615"/>
            <a:ext cx="148416" cy="156305"/>
          </a:xfrm>
          <a:prstGeom prst="rect">
            <a:avLst/>
          </a:prstGeom>
          <a:solidFill>
            <a:srgbClr val="52E5E5"/>
          </a:solidFill>
          <a:ln>
            <a:solidFill>
              <a:srgbClr val="44546A"/>
            </a:solidFill>
          </a:ln>
        </p:spPr>
        <p:txBody>
          <a:bodyPr wrap="square" rtlCol="0">
            <a:spAutoFit/>
          </a:bodyPr>
          <a:lstStyle/>
          <a:p>
            <a:endParaRPr lang="en-US" dirty="0"/>
          </a:p>
        </p:txBody>
      </p:sp>
      <p:sp>
        <p:nvSpPr>
          <p:cNvPr id="100" name="TextBox 99"/>
          <p:cNvSpPr txBox="1"/>
          <p:nvPr/>
        </p:nvSpPr>
        <p:spPr>
          <a:xfrm>
            <a:off x="1027241" y="33854623"/>
            <a:ext cx="148416" cy="156305"/>
          </a:xfrm>
          <a:prstGeom prst="rect">
            <a:avLst/>
          </a:prstGeom>
          <a:solidFill>
            <a:srgbClr val="CBF7F7"/>
          </a:solidFill>
          <a:ln>
            <a:solidFill>
              <a:srgbClr val="44546A"/>
            </a:solidFill>
          </a:ln>
        </p:spPr>
        <p:txBody>
          <a:bodyPr wrap="square" rtlCol="0">
            <a:spAutoFit/>
          </a:bodyPr>
          <a:lstStyle/>
          <a:p>
            <a:endParaRPr lang="en-US" dirty="0"/>
          </a:p>
        </p:txBody>
      </p:sp>
      <p:sp>
        <p:nvSpPr>
          <p:cNvPr id="101" name="TextBox 100"/>
          <p:cNvSpPr txBox="1"/>
          <p:nvPr/>
        </p:nvSpPr>
        <p:spPr>
          <a:xfrm>
            <a:off x="1027241" y="34083631"/>
            <a:ext cx="148416" cy="156305"/>
          </a:xfrm>
          <a:prstGeom prst="rect">
            <a:avLst/>
          </a:prstGeom>
          <a:solidFill>
            <a:srgbClr val="FFFFFF"/>
          </a:solidFill>
          <a:ln>
            <a:solidFill>
              <a:srgbClr val="44546A"/>
            </a:solidFill>
          </a:ln>
        </p:spPr>
        <p:txBody>
          <a:bodyPr wrap="square" rtlCol="0">
            <a:spAutoFit/>
          </a:bodyPr>
          <a:lstStyle/>
          <a:p>
            <a:endParaRPr lang="en-US" dirty="0"/>
          </a:p>
        </p:txBody>
      </p:sp>
      <p:sp>
        <p:nvSpPr>
          <p:cNvPr id="102" name="TextBox 101"/>
          <p:cNvSpPr txBox="1"/>
          <p:nvPr/>
        </p:nvSpPr>
        <p:spPr>
          <a:xfrm>
            <a:off x="869722" y="31635505"/>
            <a:ext cx="2232291" cy="553998"/>
          </a:xfrm>
          <a:prstGeom prst="rect">
            <a:avLst/>
          </a:prstGeom>
          <a:noFill/>
        </p:spPr>
        <p:txBody>
          <a:bodyPr wrap="square" rtlCol="0">
            <a:spAutoFit/>
          </a:bodyPr>
          <a:lstStyle/>
          <a:p>
            <a:pPr algn="ctr"/>
            <a:r>
              <a:rPr lang="en-US" sz="1500" b="1" dirty="0">
                <a:solidFill>
                  <a:srgbClr val="000000"/>
                </a:solidFill>
              </a:rPr>
              <a:t> August 2016 vs August Average (2001-2016)</a:t>
            </a:r>
            <a:endParaRPr lang="en-US" sz="1500" dirty="0"/>
          </a:p>
        </p:txBody>
      </p:sp>
      <p:pic>
        <p:nvPicPr>
          <p:cNvPr id="103" name="Picture 2" descr="https://lh5.googleusercontent.com/lV8YSDLT_MjGGhHX7ofS-WxhUajgfkR0_Hwh05dAJweSMM-rNWoevWa3qP81pOvlq8ZBhhoSWyP8ZyvvzK68BIqSPgJ7CqO7BjjPGRA3vrzSdxdor4by-VuK2InKHNOW_x5rFDQaCQ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94206" y="33835262"/>
            <a:ext cx="1622998" cy="480697"/>
          </a:xfrm>
          <a:prstGeom prst="rect">
            <a:avLst/>
          </a:prstGeom>
          <a:solidFill>
            <a:srgbClr val="A6CCFE"/>
          </a:solidFill>
          <a:extLst/>
        </p:spPr>
      </p:pic>
      <p:sp>
        <p:nvSpPr>
          <p:cNvPr id="82" name="Text Placeholder 16"/>
          <p:cNvSpPr txBox="1">
            <a:spLocks/>
          </p:cNvSpPr>
          <p:nvPr/>
        </p:nvSpPr>
        <p:spPr>
          <a:xfrm>
            <a:off x="12962363" y="16532738"/>
            <a:ext cx="10582656" cy="581025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dirty="0" smtClean="0">
                <a:solidFill>
                  <a:schemeClr val="tx1">
                    <a:lumMod val="75000"/>
                  </a:schemeClr>
                </a:solidFill>
              </a:rPr>
              <a:t>The </a:t>
            </a:r>
            <a:r>
              <a:rPr lang="en-US" dirty="0">
                <a:solidFill>
                  <a:schemeClr val="tx1">
                    <a:lumMod val="75000"/>
                  </a:schemeClr>
                </a:solidFill>
              </a:rPr>
              <a:t>GEE Platform is a powerful tool for organizing and hosting large datasets, processing large-scale server-side computations, and visualizing remotely-sensed data. The GEE interface is equipped with a JavaScript code editor, documentation, dataset library, and an interactive map that allows for effective data visualization; creating and modifying a shared repository for data assets and </a:t>
            </a:r>
            <a:r>
              <a:rPr lang="en-US" dirty="0" err="1">
                <a:solidFill>
                  <a:schemeClr val="tx1">
                    <a:lumMod val="75000"/>
                  </a:schemeClr>
                </a:solidFill>
              </a:rPr>
              <a:t>javascript</a:t>
            </a:r>
            <a:r>
              <a:rPr lang="en-US" dirty="0">
                <a:solidFill>
                  <a:schemeClr val="tx1">
                    <a:lumMod val="75000"/>
                  </a:schemeClr>
                </a:solidFill>
              </a:rPr>
              <a:t> files on the GEE platform is organized and version controlled</a:t>
            </a:r>
            <a:r>
              <a:rPr lang="en-US" dirty="0" smtClean="0">
                <a:solidFill>
                  <a:schemeClr val="tx1">
                    <a:lumMod val="75000"/>
                  </a:schemeClr>
                </a:solidFill>
              </a:rPr>
              <a:t>.</a:t>
            </a:r>
          </a:p>
          <a:p>
            <a:pPr marL="347663" indent="-347663">
              <a:buClr>
                <a:srgbClr val="73A9DB"/>
              </a:buClr>
            </a:pPr>
            <a:r>
              <a:rPr lang="en-US" dirty="0" smtClean="0">
                <a:solidFill>
                  <a:schemeClr val="tx1">
                    <a:lumMod val="75000"/>
                  </a:schemeClr>
                </a:solidFill>
              </a:rPr>
              <a:t>Using </a:t>
            </a:r>
            <a:r>
              <a:rPr lang="en-US" dirty="0">
                <a:solidFill>
                  <a:schemeClr val="tx1">
                    <a:lumMod val="75000"/>
                  </a:schemeClr>
                </a:solidFill>
              </a:rPr>
              <a:t>satellite datasets </a:t>
            </a:r>
            <a:r>
              <a:rPr lang="en-US" dirty="0" smtClean="0">
                <a:solidFill>
                  <a:schemeClr val="tx1">
                    <a:lumMod val="75000"/>
                  </a:schemeClr>
                </a:solidFill>
              </a:rPr>
              <a:t>from the GEE </a:t>
            </a:r>
            <a:r>
              <a:rPr lang="en-US" dirty="0">
                <a:solidFill>
                  <a:schemeClr val="tx1">
                    <a:lumMod val="75000"/>
                  </a:schemeClr>
                </a:solidFill>
              </a:rPr>
              <a:t>data catalog for computation is quick and seamless. Uploading and analyzing local datasets is a fairly tedious process that illuminates some of the warts that the GEE team is consistently working to flush out. The data pipeline for hosting satellite datasets on the GEE is oblique but following the Hydrological Anomaly Engine (HAE) tutorial for data ingestion simplifies this process. Once the data is available for use in the GEE code editor, the processing and visualization capabilities are unparalleled.</a:t>
            </a:r>
          </a:p>
          <a:p>
            <a:pPr marL="347663" lvl="0" indent="-347663">
              <a:buClr>
                <a:srgbClr val="73A9DB"/>
              </a:buClr>
            </a:pPr>
            <a:endParaRPr lang="en-US" dirty="0">
              <a:solidFill>
                <a:schemeClr val="tx1">
                  <a:lumMod val="75000"/>
                </a:schemeClr>
              </a:solidFill>
            </a:endParaRPr>
          </a:p>
        </p:txBody>
      </p:sp>
    </p:spTree>
    <p:extLst>
      <p:ext uri="{BB962C8B-B14F-4D97-AF65-F5344CB8AC3E}">
        <p14:creationId xmlns:p14="http://schemas.microsoft.com/office/powerpoint/2010/main" val="280137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4367</TotalTime>
  <Words>851</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206</cp:revision>
  <dcterms:created xsi:type="dcterms:W3CDTF">2015-06-02T14:58:58Z</dcterms:created>
  <dcterms:modified xsi:type="dcterms:W3CDTF">2017-03-30T15:38:39Z</dcterms:modified>
</cp:coreProperties>
</file>