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Sutton" initials="J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25846"/>
    <a:srgbClr val="C66352"/>
    <a:srgbClr val="EB57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30" d="100"/>
          <a:sy n="30" d="100"/>
        </p:scale>
        <p:origin x="-2736" y="-72"/>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ract info"/>
          <p:cNvSpPr/>
          <p:nvPr userDrawn="1"/>
        </p:nvSpPr>
        <p:spPr>
          <a:xfrm>
            <a:off x="16780042" y="35258034"/>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1.jpg"/><Relationship Id="rId5" Type="http://schemas.openxmlformats.org/officeDocument/2006/relationships/image" Target="../media/image6.png"/><Relationship Id="rId15" Type="http://schemas.openxmlformats.org/officeDocument/2006/relationships/image" Target="../media/image15.gif"/><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Box 31"/>
          <p:cNvSpPr txBox="1"/>
          <p:nvPr/>
        </p:nvSpPr>
        <p:spPr>
          <a:xfrm>
            <a:off x="19558095" y="15646052"/>
            <a:ext cx="1231907" cy="94106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600" dirty="0">
                <a:solidFill>
                  <a:srgbClr val="000000"/>
                </a:solidFill>
                <a:effectLst/>
                <a:latin typeface="Garamond"/>
                <a:ea typeface="Calibri"/>
                <a:cs typeface="Times New Roman"/>
              </a:rPr>
              <a:t>El Niño</a:t>
            </a:r>
            <a:endParaRPr lang="en-US" sz="1600" dirty="0">
              <a:solidFill>
                <a:srgbClr val="000000"/>
              </a:solidFill>
              <a:effectLst/>
              <a:ea typeface="Calibri"/>
              <a:cs typeface="Times New Roman"/>
            </a:endParaRPr>
          </a:p>
          <a:p>
            <a:pPr marL="0" marR="0" algn="ctr">
              <a:lnSpc>
                <a:spcPct val="115000"/>
              </a:lnSpc>
              <a:spcBef>
                <a:spcPts val="0"/>
              </a:spcBef>
              <a:spcAft>
                <a:spcPts val="0"/>
              </a:spcAft>
            </a:pPr>
            <a:r>
              <a:rPr lang="en-US" sz="1600" dirty="0">
                <a:solidFill>
                  <a:srgbClr val="000000"/>
                </a:solidFill>
                <a:effectLst/>
                <a:latin typeface="Garamond"/>
                <a:ea typeface="Calibri"/>
                <a:cs typeface="Times New Roman"/>
              </a:rPr>
              <a:t>and</a:t>
            </a:r>
            <a:endParaRPr lang="en-US" sz="1600" dirty="0">
              <a:solidFill>
                <a:srgbClr val="000000"/>
              </a:solidFill>
              <a:effectLst/>
              <a:ea typeface="Calibri"/>
              <a:cs typeface="Times New Roman"/>
            </a:endParaRPr>
          </a:p>
          <a:p>
            <a:pPr marL="0" marR="0" algn="ctr">
              <a:lnSpc>
                <a:spcPct val="115000"/>
              </a:lnSpc>
              <a:spcBef>
                <a:spcPts val="0"/>
              </a:spcBef>
              <a:spcAft>
                <a:spcPts val="0"/>
              </a:spcAft>
            </a:pPr>
            <a:r>
              <a:rPr lang="en-US" sz="1600" dirty="0">
                <a:solidFill>
                  <a:srgbClr val="000000"/>
                </a:solidFill>
                <a:effectLst/>
                <a:latin typeface="Garamond"/>
                <a:ea typeface="Calibri"/>
                <a:cs typeface="Times New Roman"/>
              </a:rPr>
              <a:t>La Niña</a:t>
            </a:r>
            <a:endParaRPr lang="en-US" sz="1600" dirty="0">
              <a:solidFill>
                <a:srgbClr val="000000"/>
              </a:solidFill>
              <a:effectLst/>
              <a:ea typeface="Calibri"/>
              <a:cs typeface="Times New Roman"/>
            </a:endParaRPr>
          </a:p>
        </p:txBody>
      </p:sp>
      <p:sp>
        <p:nvSpPr>
          <p:cNvPr id="68" name="Text Box 28"/>
          <p:cNvSpPr txBox="1"/>
          <p:nvPr/>
        </p:nvSpPr>
        <p:spPr>
          <a:xfrm>
            <a:off x="16334887" y="18954462"/>
            <a:ext cx="1668703" cy="1215502"/>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pPr>
            <a:r>
              <a:rPr lang="en-US" sz="1600" dirty="0">
                <a:solidFill>
                  <a:srgbClr val="000000"/>
                </a:solidFill>
                <a:effectLst/>
                <a:latin typeface="Garamond"/>
                <a:ea typeface="Calibri"/>
                <a:cs typeface="Times New Roman"/>
              </a:rPr>
              <a:t>Normal </a:t>
            </a:r>
            <a:endParaRPr lang="en-US" sz="1600" dirty="0" smtClean="0">
              <a:solidFill>
                <a:srgbClr val="000000"/>
              </a:solidFill>
              <a:effectLst/>
              <a:latin typeface="Garamond"/>
              <a:ea typeface="Calibri"/>
              <a:cs typeface="Times New Roman"/>
            </a:endParaRPr>
          </a:p>
          <a:p>
            <a:pPr marL="0" marR="0" algn="ctr">
              <a:lnSpc>
                <a:spcPct val="115000"/>
              </a:lnSpc>
              <a:spcBef>
                <a:spcPts val="0"/>
              </a:spcBef>
            </a:pPr>
            <a:r>
              <a:rPr lang="en-US" sz="1600" dirty="0" smtClean="0">
                <a:solidFill>
                  <a:srgbClr val="000000"/>
                </a:solidFill>
                <a:effectLst/>
                <a:latin typeface="Garamond"/>
                <a:ea typeface="Calibri"/>
                <a:cs typeface="Times New Roman"/>
              </a:rPr>
              <a:t>Difference </a:t>
            </a:r>
            <a:r>
              <a:rPr lang="en-US" sz="1600" dirty="0">
                <a:solidFill>
                  <a:srgbClr val="000000"/>
                </a:solidFill>
                <a:effectLst/>
                <a:latin typeface="Garamond"/>
                <a:ea typeface="Calibri"/>
                <a:cs typeface="Times New Roman"/>
              </a:rPr>
              <a:t>Vegetation Index (NDVI)</a:t>
            </a:r>
            <a:endParaRPr lang="en-US" sz="1600" dirty="0">
              <a:solidFill>
                <a:srgbClr val="000000"/>
              </a:solidFill>
              <a:effectLst/>
              <a:ea typeface="Calibri"/>
              <a:cs typeface="Times New Roman"/>
            </a:endParaRPr>
          </a:p>
        </p:txBody>
      </p:sp>
      <p:pic>
        <p:nvPicPr>
          <p:cNvPr id="69" name="Picture 68"/>
          <p:cNvPicPr/>
          <p:nvPr/>
        </p:nvPicPr>
        <p:blipFill rotWithShape="1">
          <a:blip r:embed="rId2" cstate="print">
            <a:extLst>
              <a:ext uri="{28A0092B-C50C-407E-A947-70E740481C1C}">
                <a14:useLocalDpi xmlns:a14="http://schemas.microsoft.com/office/drawing/2010/main" val="0"/>
              </a:ext>
            </a:extLst>
          </a:blip>
          <a:srcRect l="27421" r="17108" b="-10127"/>
          <a:stretch/>
        </p:blipFill>
        <p:spPr bwMode="auto">
          <a:xfrm>
            <a:off x="18826081" y="18118010"/>
            <a:ext cx="2881503" cy="2849418"/>
          </a:xfrm>
          <a:prstGeom prst="ellipse">
            <a:avLst/>
          </a:prstGeom>
          <a:ln>
            <a:noFill/>
          </a:ln>
          <a:effectLst>
            <a:softEdge rad="31750"/>
          </a:effectLst>
          <a:extLst>
            <a:ext uri="{53640926-AAD7-44D8-BBD7-CCE9431645EC}">
              <a14:shadowObscured xmlns:a14="http://schemas.microsoft.com/office/drawing/2010/main"/>
            </a:ext>
          </a:extLst>
        </p:spPr>
      </p:pic>
      <p:sp>
        <p:nvSpPr>
          <p:cNvPr id="63" name="Text Box 11"/>
          <p:cNvSpPr txBox="1"/>
          <p:nvPr/>
        </p:nvSpPr>
        <p:spPr>
          <a:xfrm>
            <a:off x="14524115" y="19176159"/>
            <a:ext cx="990231" cy="855565"/>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1200"/>
              </a:spcBef>
              <a:spcAft>
                <a:spcPts val="0"/>
              </a:spcAft>
            </a:pPr>
            <a:r>
              <a:rPr lang="en-US" sz="1600" dirty="0">
                <a:solidFill>
                  <a:srgbClr val="000000"/>
                </a:solidFill>
                <a:effectLst/>
                <a:latin typeface="Garamond"/>
                <a:ea typeface="Calibri"/>
                <a:cs typeface="Times New Roman"/>
              </a:rPr>
              <a:t>NOAA </a:t>
            </a:r>
            <a:endParaRPr lang="en-US" sz="1600" dirty="0">
              <a:solidFill>
                <a:srgbClr val="000000"/>
              </a:solidFill>
              <a:effectLst/>
              <a:ea typeface="Calibri"/>
              <a:cs typeface="Times New Roman"/>
            </a:endParaRPr>
          </a:p>
          <a:p>
            <a:pPr marL="0" marR="0" algn="ctr">
              <a:lnSpc>
                <a:spcPct val="115000"/>
              </a:lnSpc>
              <a:spcBef>
                <a:spcPts val="0"/>
              </a:spcBef>
              <a:spcAft>
                <a:spcPts val="0"/>
              </a:spcAft>
            </a:pPr>
            <a:r>
              <a:rPr lang="en-US" sz="1600" dirty="0">
                <a:solidFill>
                  <a:srgbClr val="000000"/>
                </a:solidFill>
                <a:effectLst/>
                <a:latin typeface="Garamond"/>
                <a:ea typeface="Calibri"/>
                <a:cs typeface="Times New Roman"/>
              </a:rPr>
              <a:t>AVHRR</a:t>
            </a:r>
            <a:endParaRPr lang="en-US" sz="1600" dirty="0">
              <a:solidFill>
                <a:srgbClr val="000000"/>
              </a:solidFill>
              <a:effectLst/>
              <a:ea typeface="Calibri"/>
              <a:cs typeface="Times New Roman"/>
            </a:endParaRPr>
          </a:p>
        </p:txBody>
      </p:sp>
      <p:sp>
        <p:nvSpPr>
          <p:cNvPr id="64" name="Text Box 27"/>
          <p:cNvSpPr txBox="1"/>
          <p:nvPr/>
        </p:nvSpPr>
        <p:spPr>
          <a:xfrm>
            <a:off x="15420528" y="17690804"/>
            <a:ext cx="887064" cy="1117019"/>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600" dirty="0">
                <a:solidFill>
                  <a:srgbClr val="000000"/>
                </a:solidFill>
                <a:effectLst/>
                <a:latin typeface="Garamond"/>
                <a:ea typeface="Calibri"/>
                <a:cs typeface="Times New Roman"/>
              </a:rPr>
              <a:t>NASA MODIS</a:t>
            </a:r>
            <a:endParaRPr lang="en-US" sz="1600" dirty="0">
              <a:solidFill>
                <a:srgbClr val="000000"/>
              </a:solidFill>
              <a:effectLst/>
              <a:ea typeface="Calibri"/>
              <a:cs typeface="Times New Roman"/>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471" y="8958876"/>
            <a:ext cx="11226890" cy="6973812"/>
          </a:xfrm>
          <a:prstGeom prst="rect">
            <a:avLst/>
          </a:prstGeom>
        </p:spPr>
      </p:pic>
      <p:sp>
        <p:nvSpPr>
          <p:cNvPr id="2" name="Text Placeholder 1"/>
          <p:cNvSpPr>
            <a:spLocks noGrp="1"/>
          </p:cNvSpPr>
          <p:nvPr>
            <p:ph type="body" sz="quarter" idx="13"/>
          </p:nvPr>
        </p:nvSpPr>
        <p:spPr/>
        <p:txBody>
          <a:bodyPr/>
          <a:lstStyle/>
          <a:p>
            <a:r>
              <a:rPr lang="en-US" dirty="0" smtClean="0"/>
              <a:t>NOAA National Centers for Environmental Information</a:t>
            </a:r>
            <a:endParaRPr lang="en-US" dirty="0"/>
          </a:p>
        </p:txBody>
      </p:sp>
      <p:sp>
        <p:nvSpPr>
          <p:cNvPr id="4" name="Text Placeholder 3"/>
          <p:cNvSpPr>
            <a:spLocks noGrp="1"/>
          </p:cNvSpPr>
          <p:nvPr>
            <p:ph type="body" sz="quarter" idx="11"/>
          </p:nvPr>
        </p:nvSpPr>
        <p:spPr/>
        <p:txBody>
          <a:bodyPr/>
          <a:lstStyle/>
          <a:p>
            <a:r>
              <a:rPr lang="en-US" dirty="0" smtClean="0"/>
              <a:t>Monitoring precipitation and drought to enhance U.S. Air Force predictions and decision-making in the Levant and Central America</a:t>
            </a:r>
            <a:endParaRPr lang="en-US" dirty="0"/>
          </a:p>
        </p:txBody>
      </p:sp>
      <p:sp>
        <p:nvSpPr>
          <p:cNvPr id="5" name="Text Placeholder 4"/>
          <p:cNvSpPr>
            <a:spLocks noGrp="1"/>
          </p:cNvSpPr>
          <p:nvPr>
            <p:ph type="body" sz="quarter" idx="10"/>
          </p:nvPr>
        </p:nvSpPr>
        <p:spPr>
          <a:xfrm>
            <a:off x="2731168" y="842210"/>
            <a:ext cx="21632779" cy="1248397"/>
          </a:xfrm>
        </p:spPr>
        <p:txBody>
          <a:bodyPr/>
          <a:lstStyle/>
          <a:p>
            <a:r>
              <a:rPr lang="en-US" dirty="0" smtClean="0"/>
              <a:t>Levant and Central American Climate </a:t>
            </a:r>
            <a:endParaRPr lang="en-US" dirty="0"/>
          </a:p>
        </p:txBody>
      </p:sp>
      <p:sp>
        <p:nvSpPr>
          <p:cNvPr id="9" name="Text Placeholder 16"/>
          <p:cNvSpPr txBox="1">
            <a:spLocks/>
          </p:cNvSpPr>
          <p:nvPr/>
        </p:nvSpPr>
        <p:spPr>
          <a:xfrm>
            <a:off x="778456" y="29166703"/>
            <a:ext cx="8229600" cy="643278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a:p>
          <a:p>
            <a:r>
              <a:rPr lang="en-US" dirty="0" smtClean="0"/>
              <a:t>	       </a:t>
            </a:r>
          </a:p>
          <a:p>
            <a:endParaRPr lang="en-US" dirty="0"/>
          </a:p>
          <a:p>
            <a:endParaRPr lang="en-US" dirty="0" smtClean="0"/>
          </a:p>
          <a:p>
            <a:pPr>
              <a:spcBef>
                <a:spcPts val="600"/>
              </a:spcBef>
            </a:pPr>
            <a:r>
              <a:rPr lang="en-US" dirty="0" smtClean="0"/>
              <a:t>Alec  </a:t>
            </a:r>
            <a:r>
              <a:rPr lang="en-US" dirty="0" err="1" smtClean="0"/>
              <a:t>Courtright</a:t>
            </a:r>
            <a:endParaRPr lang="en-US" dirty="0"/>
          </a:p>
          <a:p>
            <a:pPr>
              <a:spcBef>
                <a:spcPts val="600"/>
              </a:spcBef>
            </a:pPr>
            <a:r>
              <a:rPr lang="en-US" dirty="0" smtClean="0"/>
              <a:t>  Team Lead</a:t>
            </a:r>
          </a:p>
          <a:p>
            <a:endParaRPr lang="en-US" dirty="0" smtClean="0"/>
          </a:p>
          <a:p>
            <a:r>
              <a:rPr lang="en-US" dirty="0"/>
              <a:t>   </a:t>
            </a:r>
            <a:r>
              <a:rPr lang="en-US" dirty="0" smtClean="0"/>
              <a:t>                           Hayley </a:t>
            </a:r>
            <a:r>
              <a:rPr lang="en-US" dirty="0" err="1" smtClean="0"/>
              <a:t>Hajic</a:t>
            </a:r>
            <a:r>
              <a:rPr lang="en-US" dirty="0" smtClean="0"/>
              <a:t>		</a:t>
            </a:r>
          </a:p>
          <a:p>
            <a:r>
              <a:rPr lang="en-US" dirty="0" smtClean="0"/>
              <a:t>	</a:t>
            </a:r>
            <a:endParaRPr lang="en-US" dirty="0"/>
          </a:p>
          <a:p>
            <a:r>
              <a:rPr lang="en-US" dirty="0" smtClean="0"/>
              <a:t>	                        Christie Stevens</a:t>
            </a:r>
          </a:p>
        </p:txBody>
      </p:sp>
      <p:sp>
        <p:nvSpPr>
          <p:cNvPr id="10" name="Text Placeholder 16"/>
          <p:cNvSpPr txBox="1">
            <a:spLocks/>
          </p:cNvSpPr>
          <p:nvPr/>
        </p:nvSpPr>
        <p:spPr>
          <a:xfrm>
            <a:off x="9601200" y="28711742"/>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1" name="Text Placeholder 16"/>
          <p:cNvSpPr txBox="1">
            <a:spLocks/>
          </p:cNvSpPr>
          <p:nvPr/>
        </p:nvSpPr>
        <p:spPr>
          <a:xfrm>
            <a:off x="17870085" y="3143540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fontAlgn="base">
              <a:buClr>
                <a:schemeClr val="accent1"/>
              </a:buClr>
              <a:buSzPct val="70000"/>
              <a:buFont typeface="Garamond" panose="02020404030301010803" pitchFamily="18" charset="0"/>
              <a:buChar char="►"/>
            </a:pPr>
            <a:r>
              <a:rPr lang="en-US" dirty="0" smtClean="0"/>
              <a:t>Dr</a:t>
            </a:r>
            <a:r>
              <a:rPr lang="en-US" dirty="0"/>
              <a:t>. DeWayne Cecil, </a:t>
            </a:r>
            <a:r>
              <a:rPr lang="en-US" i="1" dirty="0"/>
              <a:t>Science </a:t>
            </a:r>
            <a:r>
              <a:rPr lang="en-US" i="1" dirty="0" smtClean="0"/>
              <a:t>Advisor</a:t>
            </a:r>
            <a:r>
              <a:rPr lang="en-US" dirty="0" smtClean="0"/>
              <a:t>, </a:t>
            </a:r>
            <a:r>
              <a:rPr lang="en-US" dirty="0"/>
              <a:t>National </a:t>
            </a:r>
            <a:r>
              <a:rPr lang="en-US" dirty="0" smtClean="0"/>
              <a:t>Centers </a:t>
            </a:r>
            <a:r>
              <a:rPr lang="en-US" dirty="0"/>
              <a:t>for Environmental </a:t>
            </a:r>
            <a:r>
              <a:rPr lang="en-US" dirty="0" smtClean="0"/>
              <a:t>Information</a:t>
            </a:r>
            <a:endParaRPr lang="en-US" dirty="0"/>
          </a:p>
          <a:p>
            <a:pPr marL="457200" indent="-457200" fontAlgn="base">
              <a:buClr>
                <a:schemeClr val="accent1"/>
              </a:buClr>
              <a:buSzPct val="70000"/>
              <a:buFont typeface="Garamond" panose="02020404030301010803" pitchFamily="18" charset="0"/>
              <a:buChar char="►"/>
            </a:pPr>
            <a:r>
              <a:rPr lang="en-US" dirty="0"/>
              <a:t>Jessica Sutton, </a:t>
            </a:r>
            <a:r>
              <a:rPr lang="en-US" i="1" dirty="0"/>
              <a:t>Center Lead</a:t>
            </a:r>
            <a:r>
              <a:rPr lang="en-US" dirty="0"/>
              <a:t> at NOAA </a:t>
            </a:r>
            <a:r>
              <a:rPr lang="en-US" dirty="0" smtClean="0"/>
              <a:t>NCEI</a:t>
            </a:r>
          </a:p>
          <a:p>
            <a:pPr marL="457200" indent="-457200" fontAlgn="base">
              <a:buClr>
                <a:schemeClr val="accent1"/>
              </a:buClr>
              <a:buSzPct val="70000"/>
              <a:buFont typeface="Garamond" panose="02020404030301010803" pitchFamily="18" charset="0"/>
              <a:buChar char="►"/>
            </a:pPr>
            <a:r>
              <a:rPr lang="en-US" dirty="0" smtClean="0"/>
              <a:t>Emma </a:t>
            </a:r>
            <a:r>
              <a:rPr lang="en-US" dirty="0" err="1"/>
              <a:t>Baghel</a:t>
            </a:r>
            <a:r>
              <a:rPr lang="en-US" dirty="0"/>
              <a:t>, </a:t>
            </a:r>
            <a:r>
              <a:rPr lang="en-US" i="1" dirty="0"/>
              <a:t>Assistant Center Lead </a:t>
            </a:r>
            <a:r>
              <a:rPr lang="en-US" dirty="0"/>
              <a:t>at NOAA </a:t>
            </a:r>
            <a:r>
              <a:rPr lang="en-US" dirty="0" smtClean="0"/>
              <a:t>NCEI</a:t>
            </a:r>
          </a:p>
          <a:p>
            <a:pPr marL="457200" indent="-457200" fontAlgn="base">
              <a:buClr>
                <a:schemeClr val="accent1"/>
              </a:buClr>
              <a:buSzPct val="70000"/>
              <a:buFont typeface="Garamond" panose="02020404030301010803" pitchFamily="18" charset="0"/>
              <a:buChar char="►"/>
            </a:pPr>
            <a:r>
              <a:rPr lang="en-US" dirty="0" smtClean="0"/>
              <a:t>U.S. Air Force 14 </a:t>
            </a:r>
            <a:r>
              <a:rPr lang="en-US" dirty="0"/>
              <a:t>Weather Squadron, </a:t>
            </a:r>
            <a:r>
              <a:rPr lang="en-US" i="1" dirty="0"/>
              <a:t>End </a:t>
            </a:r>
            <a:r>
              <a:rPr lang="en-US" i="1" dirty="0" smtClean="0"/>
              <a:t>users</a:t>
            </a:r>
            <a:endParaRPr lang="en-US" dirty="0" smtClean="0"/>
          </a:p>
        </p:txBody>
      </p:sp>
      <p:sp>
        <p:nvSpPr>
          <p:cNvPr id="8" name="Text Placeholder 16"/>
          <p:cNvSpPr txBox="1">
            <a:spLocks/>
          </p:cNvSpPr>
          <p:nvPr/>
        </p:nvSpPr>
        <p:spPr>
          <a:xfrm>
            <a:off x="914401" y="24045344"/>
            <a:ext cx="14380272" cy="379825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    </a:t>
            </a:r>
            <a:endParaRPr lang="en-US" dirty="0" smtClean="0"/>
          </a:p>
        </p:txBody>
      </p:sp>
      <p:sp>
        <p:nvSpPr>
          <p:cNvPr id="12" name="Text Placeholder 16"/>
          <p:cNvSpPr txBox="1">
            <a:spLocks/>
          </p:cNvSpPr>
          <p:nvPr/>
        </p:nvSpPr>
        <p:spPr>
          <a:xfrm>
            <a:off x="18288000" y="27580805"/>
            <a:ext cx="8229600" cy="194847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a:p>
            <a:pPr marL="347663" indent="-347663"/>
            <a:endParaRPr lang="en-US" dirty="0" smtClean="0"/>
          </a:p>
        </p:txBody>
      </p:sp>
      <p:sp>
        <p:nvSpPr>
          <p:cNvPr id="13" name="Text Placeholder 16"/>
          <p:cNvSpPr txBox="1">
            <a:spLocks/>
          </p:cNvSpPr>
          <p:nvPr/>
        </p:nvSpPr>
        <p:spPr>
          <a:xfrm>
            <a:off x="18288000" y="13834532"/>
            <a:ext cx="8229600" cy="225125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5862079"/>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8256468" y="5301124"/>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endParaRPr lang="en-US" b="1" dirty="0" smtClean="0">
              <a:solidFill>
                <a:schemeClr val="accent1"/>
              </a:solidFill>
            </a:endParaRPr>
          </a:p>
          <a:p>
            <a:pPr fontAlgn="base"/>
            <a:r>
              <a:rPr lang="en-US" dirty="0" smtClean="0"/>
              <a:t>Create </a:t>
            </a:r>
            <a:r>
              <a:rPr lang="en-US" dirty="0"/>
              <a:t>comprehensive </a:t>
            </a:r>
            <a:r>
              <a:rPr lang="en-US" dirty="0" err="1"/>
              <a:t>climatologies</a:t>
            </a:r>
            <a:r>
              <a:rPr lang="en-US" dirty="0"/>
              <a:t> of Central America and the Levant to enhance the 14th Weather Squadron’s decision-making capabilities.</a:t>
            </a:r>
          </a:p>
          <a:p>
            <a:pPr fontAlgn="base"/>
            <a:r>
              <a:rPr lang="en-US" dirty="0"/>
              <a:t>Compare </a:t>
            </a:r>
            <a:r>
              <a:rPr lang="en-US" dirty="0" smtClean="0"/>
              <a:t>NOAA AVHRR </a:t>
            </a:r>
            <a:r>
              <a:rPr lang="en-US" dirty="0"/>
              <a:t>and </a:t>
            </a:r>
            <a:r>
              <a:rPr lang="en-US" dirty="0" smtClean="0"/>
              <a:t>NASA MODIS </a:t>
            </a:r>
            <a:r>
              <a:rPr lang="en-US" dirty="0"/>
              <a:t>NDVI data </a:t>
            </a:r>
            <a:r>
              <a:rPr lang="en-US" dirty="0" smtClean="0"/>
              <a:t>sets to assess data reliability. </a:t>
            </a:r>
          </a:p>
          <a:p>
            <a:pPr fontAlgn="base"/>
            <a:r>
              <a:rPr lang="en-US" dirty="0" smtClean="0"/>
              <a:t>Examine neutral </a:t>
            </a:r>
            <a:r>
              <a:rPr lang="en-US" dirty="0"/>
              <a:t>and anomalous </a:t>
            </a:r>
            <a:r>
              <a:rPr lang="en-US" dirty="0" smtClean="0"/>
              <a:t>years to discover trends and determine effects of extreme weather-related events, such as El Niño and La Niña. </a:t>
            </a:r>
          </a:p>
          <a:p>
            <a:pPr fontAlgn="base"/>
            <a:r>
              <a:rPr lang="en-US" dirty="0" smtClean="0"/>
              <a:t>Study land-cover </a:t>
            </a:r>
            <a:r>
              <a:rPr lang="en-US" dirty="0"/>
              <a:t>maps and compare </a:t>
            </a:r>
            <a:r>
              <a:rPr lang="en-US" dirty="0" smtClean="0"/>
              <a:t>land-use change with </a:t>
            </a:r>
            <a:r>
              <a:rPr lang="en-US" dirty="0"/>
              <a:t>NDVI in both regions. </a:t>
            </a:r>
          </a:p>
        </p:txBody>
      </p:sp>
      <p:sp>
        <p:nvSpPr>
          <p:cNvPr id="16" name="TextBox 15"/>
          <p:cNvSpPr txBox="1"/>
          <p:nvPr/>
        </p:nvSpPr>
        <p:spPr>
          <a:xfrm>
            <a:off x="914400" y="5092638"/>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14457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5" name="TextBox 24"/>
          <p:cNvSpPr txBox="1"/>
          <p:nvPr/>
        </p:nvSpPr>
        <p:spPr>
          <a:xfrm>
            <a:off x="914402" y="980723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32365" y="10758722"/>
            <a:ext cx="8229600" cy="1184940"/>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a:p>
            <a:endParaRPr lang="en-US" sz="2700" dirty="0" smtClean="0">
              <a:solidFill>
                <a:srgbClr val="000000"/>
              </a:solidFill>
              <a:latin typeface="Century Gothic" panose="020B0502020202020204" pitchFamily="34" charset="0"/>
            </a:endParaRPr>
          </a:p>
        </p:txBody>
      </p:sp>
      <p:sp>
        <p:nvSpPr>
          <p:cNvPr id="27" name="TextBox 26"/>
          <p:cNvSpPr txBox="1"/>
          <p:nvPr/>
        </p:nvSpPr>
        <p:spPr>
          <a:xfrm>
            <a:off x="828516" y="16292845"/>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638158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020115" y="3034342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71020" y="28786878"/>
            <a:ext cx="535197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815724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Alec </a:t>
            </a:r>
            <a:r>
              <a:rPr lang="en-US" dirty="0" err="1" smtClean="0"/>
              <a:t>Courtright</a:t>
            </a:r>
            <a:r>
              <a:rPr lang="en-US" dirty="0" smtClean="0"/>
              <a:t> (Project Lead), Christie Stevens, Hayley </a:t>
            </a:r>
            <a:r>
              <a:rPr lang="en-US" dirty="0" err="1" smtClean="0"/>
              <a:t>Hajic</a:t>
            </a:r>
            <a:endParaRPr lang="en-US" dirty="0" smtClean="0"/>
          </a:p>
          <a:p>
            <a:r>
              <a:rPr lang="en-US" sz="2400" dirty="0" smtClean="0"/>
              <a:t>DEVELOP National Program at NOAA National Centers for Environmental Information</a:t>
            </a:r>
            <a:endParaRPr lang="en-US" sz="2400" dirty="0"/>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70086" y="12964046"/>
            <a:ext cx="2165684" cy="1630279"/>
          </a:xfrm>
          <a:prstGeom prst="rect">
            <a:avLst/>
          </a:prstGeom>
        </p:spPr>
      </p:pic>
      <p:pic>
        <p:nvPicPr>
          <p:cNvPr id="20" name="Picture 19"/>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2813" r="90000"/>
                    </a14:imgEffect>
                  </a14:imgLayer>
                </a14:imgProps>
              </a:ext>
              <a:ext uri="{28A0092B-C50C-407E-A947-70E740481C1C}">
                <a14:useLocalDpi xmlns:a14="http://schemas.microsoft.com/office/drawing/2010/main" val="0"/>
              </a:ext>
            </a:extLst>
          </a:blip>
          <a:stretch>
            <a:fillRect/>
          </a:stretch>
        </p:blipFill>
        <p:spPr>
          <a:xfrm rot="1055531">
            <a:off x="16933232" y="11047043"/>
            <a:ext cx="3387996" cy="2540997"/>
          </a:xfrm>
          <a:prstGeom prst="rect">
            <a:avLst/>
          </a:prstGeom>
        </p:spPr>
      </p:pic>
      <p:sp>
        <p:nvSpPr>
          <p:cNvPr id="36" name="Text Placeholder 16"/>
          <p:cNvSpPr txBox="1">
            <a:spLocks/>
          </p:cNvSpPr>
          <p:nvPr/>
        </p:nvSpPr>
        <p:spPr>
          <a:xfrm>
            <a:off x="17830799" y="17472030"/>
            <a:ext cx="8229601" cy="814865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endParaRPr lang="en-US" dirty="0" smtClean="0"/>
          </a:p>
        </p:txBody>
      </p:sp>
      <p:sp>
        <p:nvSpPr>
          <p:cNvPr id="37" name="Text Placeholder 16"/>
          <p:cNvSpPr txBox="1">
            <a:spLocks/>
          </p:cNvSpPr>
          <p:nvPr/>
        </p:nvSpPr>
        <p:spPr>
          <a:xfrm>
            <a:off x="17830800" y="11687165"/>
            <a:ext cx="7772400" cy="332740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spcBef>
                <a:spcPts val="0"/>
              </a:spcBef>
              <a:buNone/>
            </a:pPr>
            <a:r>
              <a:rPr lang="en-US" dirty="0"/>
              <a:t>	</a:t>
            </a:r>
            <a:r>
              <a:rPr lang="en-US" dirty="0" smtClean="0"/>
              <a:t>NOAA AVHRR</a:t>
            </a:r>
          </a:p>
          <a:p>
            <a:pPr marL="0" indent="0">
              <a:spcBef>
                <a:spcPts val="0"/>
              </a:spcBef>
              <a:buNone/>
            </a:pPr>
            <a:r>
              <a:rPr lang="en-US" dirty="0"/>
              <a:t>	</a:t>
            </a:r>
            <a:r>
              <a:rPr lang="en-US" sz="2000" dirty="0" smtClean="0"/>
              <a:t>0.5 degrees resolution daily</a:t>
            </a:r>
            <a:endParaRPr lang="en-US" dirty="0" smtClean="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a:p>
            <a:pPr marL="0" indent="0">
              <a:spcBef>
                <a:spcPts val="0"/>
              </a:spcBef>
              <a:buNone/>
            </a:pPr>
            <a:r>
              <a:rPr lang="en-US" dirty="0"/>
              <a:t>	</a:t>
            </a:r>
            <a:r>
              <a:rPr lang="en-US" dirty="0" smtClean="0"/>
              <a:t>NASA MODIS</a:t>
            </a:r>
            <a:endParaRPr lang="en-US" dirty="0"/>
          </a:p>
          <a:p>
            <a:pPr marL="0" indent="0">
              <a:spcBef>
                <a:spcPts val="0"/>
              </a:spcBef>
              <a:buNone/>
            </a:pPr>
            <a:r>
              <a:rPr lang="en-US" dirty="0" smtClean="0"/>
              <a:t>	</a:t>
            </a:r>
            <a:r>
              <a:rPr lang="en-US" sz="2000" dirty="0" smtClean="0"/>
              <a:t>1km resolution every 16 days</a:t>
            </a:r>
          </a:p>
        </p:txBody>
      </p:sp>
      <p:sp>
        <p:nvSpPr>
          <p:cNvPr id="24" name="TextBox 23"/>
          <p:cNvSpPr txBox="1"/>
          <p:nvPr/>
        </p:nvSpPr>
        <p:spPr>
          <a:xfrm>
            <a:off x="11285144" y="14818695"/>
            <a:ext cx="1038407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2" name="TextBox 21"/>
          <p:cNvSpPr txBox="1"/>
          <p:nvPr/>
        </p:nvSpPr>
        <p:spPr>
          <a:xfrm>
            <a:off x="5513014" y="13641609"/>
            <a:ext cx="5326482" cy="1631216"/>
          </a:xfrm>
          <a:prstGeom prst="rect">
            <a:avLst/>
          </a:prstGeom>
          <a:noFill/>
        </p:spPr>
        <p:txBody>
          <a:bodyPr wrap="square" rtlCol="0">
            <a:spAutoFit/>
          </a:bodyPr>
          <a:lstStyle/>
          <a:p>
            <a:r>
              <a:rPr lang="en-US" sz="2000" b="1" dirty="0" smtClean="0">
                <a:solidFill>
                  <a:srgbClr val="000000"/>
                </a:solidFill>
              </a:rPr>
              <a:t>Figure </a:t>
            </a:r>
            <a:r>
              <a:rPr lang="en-US" sz="2000" b="1" dirty="0" smtClean="0">
                <a:solidFill>
                  <a:srgbClr val="000000"/>
                </a:solidFill>
              </a:rPr>
              <a:t>1</a:t>
            </a:r>
            <a:r>
              <a:rPr lang="en-US" sz="2000" dirty="0" smtClean="0">
                <a:solidFill>
                  <a:srgbClr val="000000"/>
                </a:solidFill>
              </a:rPr>
              <a:t> </a:t>
            </a:r>
            <a:r>
              <a:rPr lang="en-US" sz="2000" dirty="0" smtClean="0">
                <a:solidFill>
                  <a:srgbClr val="000000"/>
                </a:solidFill>
              </a:rPr>
              <a:t>Central America including Guatemala, El Salvador, Honduras and Nicaragua (left); The Levant study area including Lebanon, Israel, Jordan, Iraq and Syria (right)</a:t>
            </a:r>
          </a:p>
          <a:p>
            <a:endParaRPr lang="en-US" sz="2000" dirty="0"/>
          </a:p>
        </p:txBody>
      </p:sp>
      <p:pic>
        <p:nvPicPr>
          <p:cNvPr id="3" name="Picture 2"/>
          <p:cNvPicPr>
            <a:picLocks noChangeAspect="1"/>
          </p:cNvPicPr>
          <p:nvPr/>
        </p:nvPicPr>
        <p:blipFill>
          <a:blip r:embed="rId7"/>
          <a:stretch>
            <a:fillRect/>
          </a:stretch>
        </p:blipFill>
        <p:spPr>
          <a:xfrm>
            <a:off x="9671020" y="30171729"/>
            <a:ext cx="2794000" cy="2603500"/>
          </a:xfrm>
          <a:prstGeom prst="rect">
            <a:avLst/>
          </a:prstGeom>
        </p:spPr>
      </p:pic>
      <p:sp>
        <p:nvSpPr>
          <p:cNvPr id="7" name="TextBox 6"/>
          <p:cNvSpPr txBox="1"/>
          <p:nvPr/>
        </p:nvSpPr>
        <p:spPr>
          <a:xfrm>
            <a:off x="9848820" y="33105429"/>
            <a:ext cx="2438400" cy="1338828"/>
          </a:xfrm>
          <a:prstGeom prst="rect">
            <a:avLst/>
          </a:prstGeom>
          <a:noFill/>
        </p:spPr>
        <p:txBody>
          <a:bodyPr wrap="square" rtlCol="0">
            <a:spAutoFit/>
          </a:bodyPr>
          <a:lstStyle/>
          <a:p>
            <a:pPr algn="ctr"/>
            <a:r>
              <a:rPr lang="en-US" sz="2700" dirty="0" smtClean="0"/>
              <a:t>U.S. Air Force 14</a:t>
            </a:r>
            <a:r>
              <a:rPr lang="en-US" sz="2700" baseline="30000" dirty="0" smtClean="0"/>
              <a:t>th</a:t>
            </a:r>
            <a:r>
              <a:rPr lang="en-US" sz="2700" dirty="0" smtClean="0"/>
              <a:t> Weather Squadron</a:t>
            </a:r>
            <a:endParaRPr lang="en-US" sz="2700" dirty="0"/>
          </a:p>
        </p:txBody>
      </p:sp>
      <p:sp>
        <p:nvSpPr>
          <p:cNvPr id="33" name="Rectangle 32"/>
          <p:cNvSpPr/>
          <p:nvPr/>
        </p:nvSpPr>
        <p:spPr>
          <a:xfrm>
            <a:off x="13526685" y="17776482"/>
            <a:ext cx="378630" cy="1023037"/>
          </a:xfrm>
          <a:prstGeom prst="rect">
            <a:avLst/>
          </a:prstGeom>
        </p:spPr>
        <p:txBody>
          <a:bodyPr wrap="none">
            <a:spAutoFit/>
          </a:bodyPr>
          <a:lstStyle/>
          <a:p>
            <a:r>
              <a:rPr lang="en-US" dirty="0"/>
              <a:t> </a:t>
            </a:r>
          </a:p>
        </p:txBody>
      </p:sp>
      <p:pic>
        <p:nvPicPr>
          <p:cNvPr id="35" name="Picture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69057" y="29833189"/>
            <a:ext cx="3204427" cy="3204427"/>
          </a:xfrm>
          <a:prstGeom prst="rect">
            <a:avLst/>
          </a:prstGeom>
        </p:spPr>
      </p:pic>
      <p:sp>
        <p:nvSpPr>
          <p:cNvPr id="38" name="TextBox 37"/>
          <p:cNvSpPr txBox="1"/>
          <p:nvPr/>
        </p:nvSpPr>
        <p:spPr>
          <a:xfrm>
            <a:off x="13143091" y="32961051"/>
            <a:ext cx="2246801" cy="1815882"/>
          </a:xfrm>
          <a:prstGeom prst="rect">
            <a:avLst/>
          </a:prstGeom>
          <a:noFill/>
        </p:spPr>
        <p:txBody>
          <a:bodyPr wrap="square" rtlCol="0">
            <a:spAutoFit/>
          </a:bodyPr>
          <a:lstStyle/>
          <a:p>
            <a:pPr algn="ctr"/>
            <a:r>
              <a:rPr lang="en-US" sz="2700" dirty="0" smtClean="0"/>
              <a:t>National Oceanic and Atmospheric Association</a:t>
            </a:r>
            <a:endParaRPr lang="en-US" sz="2700" dirty="0"/>
          </a:p>
        </p:txBody>
      </p:sp>
      <p:pic>
        <p:nvPicPr>
          <p:cNvPr id="39" name="image07.png"/>
          <p:cNvPicPr/>
          <p:nvPr/>
        </p:nvPicPr>
        <p:blipFill>
          <a:blip r:embed="rId9"/>
          <a:srcRect l="3943" r="6197"/>
          <a:stretch>
            <a:fillRect/>
          </a:stretch>
        </p:blipFill>
        <p:spPr>
          <a:xfrm>
            <a:off x="914402" y="29367919"/>
            <a:ext cx="2358187" cy="2067484"/>
          </a:xfrm>
          <a:prstGeom prst="rect">
            <a:avLst/>
          </a:prstGeom>
          <a:ln/>
        </p:spPr>
      </p:pic>
      <p:pic>
        <p:nvPicPr>
          <p:cNvPr id="40" name="image08.png"/>
          <p:cNvPicPr/>
          <p:nvPr/>
        </p:nvPicPr>
        <p:blipFill>
          <a:blip r:embed="rId10"/>
          <a:srcRect t="5937" r="12812" b="12500"/>
          <a:stretch>
            <a:fillRect/>
          </a:stretch>
        </p:blipFill>
        <p:spPr>
          <a:xfrm>
            <a:off x="3353905" y="31013330"/>
            <a:ext cx="2193925" cy="2052320"/>
          </a:xfrm>
          <a:prstGeom prst="rect">
            <a:avLst/>
          </a:prstGeom>
          <a:ln/>
        </p:spPr>
      </p:pic>
      <p:pic>
        <p:nvPicPr>
          <p:cNvPr id="41" name="image13.jpg" descr="DEVELOPedia.JPG"/>
          <p:cNvPicPr/>
          <p:nvPr/>
        </p:nvPicPr>
        <p:blipFill>
          <a:blip r:embed="rId11"/>
          <a:srcRect/>
          <a:stretch>
            <a:fillRect/>
          </a:stretch>
        </p:blipFill>
        <p:spPr>
          <a:xfrm>
            <a:off x="5735363" y="32707425"/>
            <a:ext cx="2018665" cy="1957070"/>
          </a:xfrm>
          <a:prstGeom prst="rect">
            <a:avLst/>
          </a:prstGeom>
          <a:ln/>
        </p:spPr>
      </p:pic>
      <p:pic>
        <p:nvPicPr>
          <p:cNvPr id="42" name="image09.png" descr="anomalous_year_graph.PNG"/>
          <p:cNvPicPr/>
          <p:nvPr/>
        </p:nvPicPr>
        <p:blipFill>
          <a:blip r:embed="rId12"/>
          <a:srcRect/>
          <a:stretch>
            <a:fillRect/>
          </a:stretch>
        </p:blipFill>
        <p:spPr>
          <a:xfrm>
            <a:off x="812750" y="23056437"/>
            <a:ext cx="9813694" cy="4631382"/>
          </a:xfrm>
          <a:prstGeom prst="rect">
            <a:avLst/>
          </a:prstGeom>
          <a:ln w="6350">
            <a:solidFill>
              <a:schemeClr val="tx1"/>
            </a:solidFill>
          </a:ln>
        </p:spPr>
      </p:pic>
      <p:pic>
        <p:nvPicPr>
          <p:cNvPr id="43" name="image13.png" descr="trend_map_example.png"/>
          <p:cNvPicPr/>
          <p:nvPr/>
        </p:nvPicPr>
        <p:blipFill>
          <a:blip r:embed="rId13"/>
          <a:srcRect/>
          <a:stretch>
            <a:fillRect/>
          </a:stretch>
        </p:blipFill>
        <p:spPr>
          <a:xfrm>
            <a:off x="616813" y="17282099"/>
            <a:ext cx="6832082" cy="4634478"/>
          </a:xfrm>
          <a:prstGeom prst="rect">
            <a:avLst/>
          </a:prstGeom>
          <a:ln/>
        </p:spPr>
      </p:pic>
      <p:sp>
        <p:nvSpPr>
          <p:cNvPr id="44" name="Rectangle 43"/>
          <p:cNvSpPr/>
          <p:nvPr/>
        </p:nvSpPr>
        <p:spPr>
          <a:xfrm rot="20680538">
            <a:off x="21734878" y="18763548"/>
            <a:ext cx="1331343" cy="204007"/>
          </a:xfrm>
          <a:prstGeom prst="rect">
            <a:avLst/>
          </a:prstGeom>
          <a:solidFill>
            <a:srgbClr val="C25846"/>
          </a:solidFill>
          <a:ln>
            <a:solidFill>
              <a:srgbClr val="C25846"/>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Rectangle 45"/>
          <p:cNvSpPr/>
          <p:nvPr/>
        </p:nvSpPr>
        <p:spPr>
          <a:xfrm rot="748678">
            <a:off x="14878249" y="17796187"/>
            <a:ext cx="478486" cy="197186"/>
          </a:xfrm>
          <a:prstGeom prst="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7" name="Rectangle 46"/>
          <p:cNvSpPr/>
          <p:nvPr/>
        </p:nvSpPr>
        <p:spPr>
          <a:xfrm>
            <a:off x="18093389" y="19505259"/>
            <a:ext cx="735274" cy="210779"/>
          </a:xfrm>
          <a:prstGeom prst="rect">
            <a:avLst/>
          </a:prstGeom>
          <a:solidFill>
            <a:srgbClr val="92D050"/>
          </a:solidFill>
          <a:ln>
            <a:solidFill>
              <a:srgbClr val="92D05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9" name="Flowchart: Connector 48"/>
          <p:cNvSpPr/>
          <p:nvPr/>
        </p:nvSpPr>
        <p:spPr>
          <a:xfrm>
            <a:off x="11811020" y="16216187"/>
            <a:ext cx="3049161" cy="3015115"/>
          </a:xfrm>
          <a:prstGeom prst="flowChartConnector">
            <a:avLst/>
          </a:prstGeom>
          <a:noFill/>
          <a:ln w="57150">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Flowchart: Connector 49"/>
          <p:cNvSpPr/>
          <p:nvPr/>
        </p:nvSpPr>
        <p:spPr>
          <a:xfrm>
            <a:off x="14469523" y="19000256"/>
            <a:ext cx="1093404" cy="1035997"/>
          </a:xfrm>
          <a:prstGeom prst="flowChartConnector">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1" name="Flowchart: Connector 50"/>
          <p:cNvSpPr/>
          <p:nvPr/>
        </p:nvSpPr>
        <p:spPr>
          <a:xfrm>
            <a:off x="15306767" y="17557568"/>
            <a:ext cx="1087291" cy="1028482"/>
          </a:xfrm>
          <a:prstGeom prst="flowChartConnector">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2" name="Flowchart: Connector 51"/>
          <p:cNvSpPr/>
          <p:nvPr/>
        </p:nvSpPr>
        <p:spPr>
          <a:xfrm>
            <a:off x="18842311" y="18056384"/>
            <a:ext cx="2971518" cy="2938340"/>
          </a:xfrm>
          <a:prstGeom prst="flowChartConnector">
            <a:avLst/>
          </a:prstGeom>
          <a:noFill/>
          <a:ln w="57150">
            <a:solidFill>
              <a:srgbClr val="92D050"/>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n>
                <a:solidFill>
                  <a:srgbClr val="92D050"/>
                </a:solidFill>
              </a:ln>
            </a:endParaRPr>
          </a:p>
        </p:txBody>
      </p:sp>
      <p:sp>
        <p:nvSpPr>
          <p:cNvPr id="53" name="Flowchart: Connector 52"/>
          <p:cNvSpPr/>
          <p:nvPr/>
        </p:nvSpPr>
        <p:spPr>
          <a:xfrm>
            <a:off x="22971809" y="16652732"/>
            <a:ext cx="3045988" cy="3011977"/>
          </a:xfrm>
          <a:prstGeom prst="flowChartConnector">
            <a:avLst/>
          </a:prstGeom>
          <a:noFill/>
          <a:ln w="57150">
            <a:solidFill>
              <a:srgbClr val="C25846"/>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4" name="Rectangle 53"/>
          <p:cNvSpPr/>
          <p:nvPr/>
        </p:nvSpPr>
        <p:spPr>
          <a:xfrm rot="2696533">
            <a:off x="14302566" y="18885551"/>
            <a:ext cx="410804" cy="229410"/>
          </a:xfrm>
          <a:prstGeom prst="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accent1"/>
              </a:solidFill>
            </a:endParaRPr>
          </a:p>
        </p:txBody>
      </p:sp>
      <p:sp>
        <p:nvSpPr>
          <p:cNvPr id="55" name="Rectangle 54"/>
          <p:cNvSpPr/>
          <p:nvPr/>
        </p:nvSpPr>
        <p:spPr>
          <a:xfrm rot="2527397">
            <a:off x="16176423" y="18558249"/>
            <a:ext cx="582052" cy="158906"/>
          </a:xfrm>
          <a:prstGeom prst="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6" name="Rectangle 55"/>
          <p:cNvSpPr/>
          <p:nvPr/>
        </p:nvSpPr>
        <p:spPr>
          <a:xfrm rot="476835">
            <a:off x="15559462" y="19561525"/>
            <a:ext cx="697001" cy="195734"/>
          </a:xfrm>
          <a:prstGeom prst="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7" name="Rectangle 56"/>
          <p:cNvSpPr/>
          <p:nvPr/>
        </p:nvSpPr>
        <p:spPr>
          <a:xfrm rot="18770461">
            <a:off x="19235697" y="16617854"/>
            <a:ext cx="507524" cy="210168"/>
          </a:xfrm>
          <a:prstGeom prst="rect">
            <a:avLst/>
          </a:prstGeom>
          <a:solidFill>
            <a:srgbClr val="92D050"/>
          </a:solidFill>
          <a:ln>
            <a:solidFill>
              <a:srgbClr val="92D05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Rectangle 57"/>
          <p:cNvSpPr/>
          <p:nvPr/>
        </p:nvSpPr>
        <p:spPr>
          <a:xfrm rot="18492953">
            <a:off x="21047038" y="17967908"/>
            <a:ext cx="463254" cy="267433"/>
          </a:xfrm>
          <a:prstGeom prst="rect">
            <a:avLst/>
          </a:prstGeom>
          <a:solidFill>
            <a:srgbClr val="92D050"/>
          </a:solidFill>
          <a:ln>
            <a:solidFill>
              <a:srgbClr val="92D05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Rectangle 58"/>
          <p:cNvSpPr/>
          <p:nvPr/>
        </p:nvSpPr>
        <p:spPr>
          <a:xfrm rot="3542035">
            <a:off x="19115257" y="17992464"/>
            <a:ext cx="441877" cy="250025"/>
          </a:xfrm>
          <a:prstGeom prst="rect">
            <a:avLst/>
          </a:prstGeom>
          <a:solidFill>
            <a:srgbClr val="92D050"/>
          </a:solidFill>
          <a:ln>
            <a:solidFill>
              <a:srgbClr val="92D05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Rectangle 59"/>
          <p:cNvSpPr/>
          <p:nvPr/>
        </p:nvSpPr>
        <p:spPr>
          <a:xfrm rot="16200000">
            <a:off x="24323903" y="19762623"/>
            <a:ext cx="362534" cy="149093"/>
          </a:xfrm>
          <a:prstGeom prst="rect">
            <a:avLst/>
          </a:prstGeom>
          <a:solidFill>
            <a:srgbClr val="C25846"/>
          </a:solidFill>
          <a:ln>
            <a:solidFill>
              <a:srgbClr val="C25846"/>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5" name="Picture 64"/>
          <p:cNvPicPr/>
          <p:nvPr/>
        </p:nvPicPr>
        <p:blipFill rotWithShape="1">
          <a:blip r:embed="rId14" cstate="print">
            <a:extLst>
              <a:ext uri="{28A0092B-C50C-407E-A947-70E740481C1C}">
                <a14:useLocalDpi xmlns:a14="http://schemas.microsoft.com/office/drawing/2010/main" val="0"/>
              </a:ext>
            </a:extLst>
          </a:blip>
          <a:srcRect t="4895" r="2731" b="22731"/>
          <a:stretch/>
        </p:blipFill>
        <p:spPr bwMode="auto">
          <a:xfrm>
            <a:off x="11807771" y="16293633"/>
            <a:ext cx="3004910" cy="2882526"/>
          </a:xfrm>
          <a:prstGeom prst="ellipse">
            <a:avLst/>
          </a:prstGeom>
          <a:ln>
            <a:noFill/>
          </a:ln>
          <a:effectLst>
            <a:softEdge rad="63500"/>
          </a:effectLst>
          <a:extLst>
            <a:ext uri="{53640926-AAD7-44D8-BBD7-CCE9431645EC}">
              <a14:shadowObscured xmlns:a14="http://schemas.microsoft.com/office/drawing/2010/main"/>
            </a:ext>
          </a:extLst>
        </p:spPr>
      </p:pic>
      <p:sp>
        <p:nvSpPr>
          <p:cNvPr id="66" name="Text Box 9"/>
          <p:cNvSpPr txBox="1"/>
          <p:nvPr/>
        </p:nvSpPr>
        <p:spPr>
          <a:xfrm rot="19996196">
            <a:off x="11615523" y="16206469"/>
            <a:ext cx="2838122" cy="18342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1" vert="horz" wrap="square" lIns="91440" tIns="45720" rIns="91440" bIns="45720" numCol="1" spcCol="0" rtlCol="0" fromWordArt="0" anchor="t" anchorCtr="0" forceAA="0" compatLnSpc="1">
            <a:prstTxWarp prst="textArchUp">
              <a:avLst>
                <a:gd name="adj" fmla="val 10851162"/>
              </a:avLst>
            </a:prstTxWarp>
            <a:noAutofit/>
          </a:bodyPr>
          <a:lstStyle/>
          <a:p>
            <a:pPr marL="0" marR="0" algn="ctr">
              <a:lnSpc>
                <a:spcPct val="115000"/>
              </a:lnSpc>
              <a:spcBef>
                <a:spcPts val="0"/>
              </a:spcBef>
              <a:spcAft>
                <a:spcPts val="1000"/>
              </a:spcAft>
            </a:pPr>
            <a:r>
              <a:rPr lang="en-US" sz="3600" b="1" dirty="0" smtClean="0">
                <a:solidFill>
                  <a:srgbClr val="000000"/>
                </a:solidFill>
                <a:effectLst/>
                <a:latin typeface="Garamond"/>
                <a:ea typeface="Calibri"/>
                <a:cs typeface="Times New Roman"/>
              </a:rPr>
              <a:t>Data Acquisition</a:t>
            </a:r>
            <a:endParaRPr lang="en-US" sz="3600" dirty="0">
              <a:solidFill>
                <a:srgbClr val="000000"/>
              </a:solidFill>
              <a:effectLst/>
              <a:ea typeface="Calibri"/>
              <a:cs typeface="Times New Roman"/>
            </a:endParaRPr>
          </a:p>
        </p:txBody>
      </p:sp>
      <p:sp>
        <p:nvSpPr>
          <p:cNvPr id="67" name="Text Box 29"/>
          <p:cNvSpPr txBox="1"/>
          <p:nvPr/>
        </p:nvSpPr>
        <p:spPr>
          <a:xfrm rot="1176218">
            <a:off x="11602054" y="17589861"/>
            <a:ext cx="2832200" cy="17761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1" vert="horz" wrap="square" lIns="91440" tIns="45720" rIns="91440" bIns="45720" numCol="1" spcCol="0" rtlCol="0" fromWordArt="0" anchor="t" anchorCtr="0" forceAA="0" compatLnSpc="1">
            <a:prstTxWarp prst="textArchDown">
              <a:avLst>
                <a:gd name="adj" fmla="val 802831"/>
              </a:avLst>
            </a:prstTxWarp>
            <a:noAutofit/>
          </a:bodyPr>
          <a:lstStyle/>
          <a:p>
            <a:pPr marL="0" marR="0" algn="ctr">
              <a:lnSpc>
                <a:spcPct val="115000"/>
              </a:lnSpc>
              <a:spcBef>
                <a:spcPts val="0"/>
              </a:spcBef>
              <a:spcAft>
                <a:spcPts val="0"/>
              </a:spcAft>
            </a:pPr>
            <a:r>
              <a:rPr lang="en-US" sz="2400" b="1" dirty="0">
                <a:solidFill>
                  <a:srgbClr val="000000"/>
                </a:solidFill>
                <a:effectLst/>
                <a:latin typeface="Garamond"/>
                <a:ea typeface="Calibri"/>
                <a:cs typeface="Times New Roman"/>
              </a:rPr>
              <a:t>Data Processed Using R Programming</a:t>
            </a:r>
            <a:endParaRPr lang="en-US" sz="2400" dirty="0">
              <a:solidFill>
                <a:srgbClr val="000000"/>
              </a:solidFill>
              <a:effectLst/>
              <a:ea typeface="Calibri"/>
              <a:cs typeface="Times New Roman"/>
            </a:endParaRPr>
          </a:p>
        </p:txBody>
      </p:sp>
      <p:sp>
        <p:nvSpPr>
          <p:cNvPr id="70" name="Text Box 12"/>
          <p:cNvSpPr txBox="1"/>
          <p:nvPr/>
        </p:nvSpPr>
        <p:spPr>
          <a:xfrm>
            <a:off x="18321387" y="17081352"/>
            <a:ext cx="1278056" cy="75632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600" dirty="0">
                <a:solidFill>
                  <a:srgbClr val="000000"/>
                </a:solidFill>
                <a:effectLst/>
                <a:latin typeface="Garamond"/>
                <a:ea typeface="Calibri"/>
                <a:cs typeface="Times New Roman"/>
              </a:rPr>
              <a:t>Anomalous Years</a:t>
            </a:r>
            <a:endParaRPr lang="en-US" sz="1600" dirty="0">
              <a:solidFill>
                <a:srgbClr val="000000"/>
              </a:solidFill>
              <a:effectLst/>
              <a:ea typeface="Calibri"/>
              <a:cs typeface="Times New Roman"/>
            </a:endParaRPr>
          </a:p>
        </p:txBody>
      </p:sp>
      <p:sp>
        <p:nvSpPr>
          <p:cNvPr id="62" name="Flowchart: Connector 61"/>
          <p:cNvSpPr/>
          <p:nvPr/>
        </p:nvSpPr>
        <p:spPr>
          <a:xfrm>
            <a:off x="16256945" y="18733026"/>
            <a:ext cx="1836444" cy="1711938"/>
          </a:xfrm>
          <a:prstGeom prst="flowChartConnector">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1" name="Text Box 30"/>
          <p:cNvSpPr txBox="1"/>
          <p:nvPr/>
        </p:nvSpPr>
        <p:spPr>
          <a:xfrm rot="199169">
            <a:off x="18966482" y="20261087"/>
            <a:ext cx="2607878" cy="110651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1" vert="horz" wrap="square" lIns="91440" tIns="45720" rIns="91440" bIns="45720" numCol="1" spcCol="0" rtlCol="0" fromWordArt="0" anchor="t" anchorCtr="0" forceAA="0" compatLnSpc="1">
            <a:prstTxWarp prst="textArchDown">
              <a:avLst>
                <a:gd name="adj" fmla="val 21090793"/>
              </a:avLst>
            </a:prstTxWarp>
            <a:noAutofit/>
          </a:bodyPr>
          <a:lstStyle/>
          <a:p>
            <a:pPr marL="0" marR="0" algn="ctr">
              <a:lnSpc>
                <a:spcPct val="115000"/>
              </a:lnSpc>
              <a:spcBef>
                <a:spcPts val="0"/>
              </a:spcBef>
              <a:spcAft>
                <a:spcPts val="1000"/>
              </a:spcAft>
            </a:pPr>
            <a:r>
              <a:rPr lang="en-US" sz="3600" b="1" dirty="0">
                <a:solidFill>
                  <a:srgbClr val="000000"/>
                </a:solidFill>
                <a:effectLst/>
                <a:latin typeface="Garamond"/>
                <a:ea typeface="Calibri"/>
                <a:cs typeface="Times New Roman"/>
              </a:rPr>
              <a:t>Data Analysis</a:t>
            </a:r>
            <a:endParaRPr lang="en-US" sz="3600" dirty="0">
              <a:solidFill>
                <a:srgbClr val="000000"/>
              </a:solidFill>
              <a:effectLst/>
              <a:ea typeface="Calibri"/>
              <a:cs typeface="Times New Roman"/>
            </a:endParaRPr>
          </a:p>
        </p:txBody>
      </p:sp>
      <p:sp>
        <p:nvSpPr>
          <p:cNvPr id="72" name="Flowchart: Connector 71"/>
          <p:cNvSpPr/>
          <p:nvPr/>
        </p:nvSpPr>
        <p:spPr>
          <a:xfrm>
            <a:off x="18326972" y="16807087"/>
            <a:ext cx="1243915" cy="1185363"/>
          </a:xfrm>
          <a:prstGeom prst="flowChartConnector">
            <a:avLst/>
          </a:prstGeom>
          <a:noFill/>
          <a:ln w="28575">
            <a:solidFill>
              <a:srgbClr val="92D050"/>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Text Box 40"/>
          <p:cNvSpPr txBox="1"/>
          <p:nvPr/>
        </p:nvSpPr>
        <p:spPr>
          <a:xfrm>
            <a:off x="21123725" y="17013449"/>
            <a:ext cx="1452675" cy="783831"/>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600" dirty="0">
                <a:solidFill>
                  <a:srgbClr val="000000"/>
                </a:solidFill>
                <a:effectLst/>
                <a:latin typeface="Garamond"/>
                <a:ea typeface="Calibri"/>
                <a:cs typeface="Times New Roman"/>
              </a:rPr>
              <a:t>Land Cover Change Maps</a:t>
            </a:r>
            <a:endParaRPr lang="en-US" sz="1600" dirty="0">
              <a:solidFill>
                <a:srgbClr val="000000"/>
              </a:solidFill>
              <a:effectLst/>
              <a:ea typeface="Calibri"/>
              <a:cs typeface="Times New Roman"/>
            </a:endParaRPr>
          </a:p>
        </p:txBody>
      </p:sp>
      <p:sp>
        <p:nvSpPr>
          <p:cNvPr id="45" name="Flowchart: Connector 44"/>
          <p:cNvSpPr/>
          <p:nvPr/>
        </p:nvSpPr>
        <p:spPr>
          <a:xfrm>
            <a:off x="19504321" y="15457629"/>
            <a:ext cx="1363105" cy="1327735"/>
          </a:xfrm>
          <a:prstGeom prst="flowChartConnector">
            <a:avLst/>
          </a:prstGeom>
          <a:noFill/>
          <a:ln w="28575">
            <a:solidFill>
              <a:srgbClr val="92D050"/>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1" name="Flowchart: Connector 60"/>
          <p:cNvSpPr/>
          <p:nvPr/>
        </p:nvSpPr>
        <p:spPr>
          <a:xfrm>
            <a:off x="21153780" y="16718225"/>
            <a:ext cx="1408971" cy="1343094"/>
          </a:xfrm>
          <a:prstGeom prst="flowChartConnector">
            <a:avLst/>
          </a:prstGeom>
          <a:noFill/>
          <a:ln w="28575">
            <a:solidFill>
              <a:srgbClr val="92D050"/>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5" name="Text Box 37"/>
          <p:cNvSpPr txBox="1"/>
          <p:nvPr/>
        </p:nvSpPr>
        <p:spPr>
          <a:xfrm rot="3356649">
            <a:off x="23758892" y="16923746"/>
            <a:ext cx="2846558" cy="15968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1" vert="horz" wrap="square" lIns="91440" tIns="45720" rIns="91440" bIns="45720" numCol="1" spcCol="0" rtlCol="0" fromWordArt="0" anchor="t" anchorCtr="0" forceAA="0" compatLnSpc="1">
            <a:prstTxWarp prst="textArchUp">
              <a:avLst>
                <a:gd name="adj" fmla="val 10851162"/>
              </a:avLst>
            </a:prstTxWarp>
            <a:noAutofit/>
          </a:bodyPr>
          <a:lstStyle/>
          <a:p>
            <a:pPr marL="0" marR="0">
              <a:lnSpc>
                <a:spcPct val="115000"/>
              </a:lnSpc>
              <a:spcBef>
                <a:spcPts val="0"/>
              </a:spcBef>
              <a:spcAft>
                <a:spcPts val="1000"/>
              </a:spcAft>
            </a:pPr>
            <a:r>
              <a:rPr lang="en-US" sz="3600" b="1" dirty="0">
                <a:solidFill>
                  <a:srgbClr val="000000"/>
                </a:solidFill>
                <a:effectLst/>
                <a:latin typeface="Garamond"/>
                <a:ea typeface="Calibri"/>
                <a:cs typeface="Times New Roman"/>
              </a:rPr>
              <a:t>End Products</a:t>
            </a:r>
            <a:endParaRPr lang="en-US" sz="3600" dirty="0">
              <a:solidFill>
                <a:srgbClr val="000000"/>
              </a:solidFill>
              <a:effectLst/>
              <a:ea typeface="Calibri"/>
              <a:cs typeface="Times New Roman"/>
            </a:endParaRPr>
          </a:p>
        </p:txBody>
      </p:sp>
      <p:sp>
        <p:nvSpPr>
          <p:cNvPr id="76" name="Text Box 39"/>
          <p:cNvSpPr txBox="1"/>
          <p:nvPr/>
        </p:nvSpPr>
        <p:spPr>
          <a:xfrm>
            <a:off x="23846468" y="20166834"/>
            <a:ext cx="1352895" cy="1903919"/>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450" dirty="0">
                <a:solidFill>
                  <a:srgbClr val="000000"/>
                </a:solidFill>
                <a:effectLst/>
                <a:latin typeface="Garamond"/>
                <a:ea typeface="Calibri"/>
                <a:cs typeface="Times New Roman"/>
              </a:rPr>
              <a:t>Enhance monitoring of drought and precipitation to alleviate conflict due to climatic events </a:t>
            </a:r>
            <a:endParaRPr lang="en-US" sz="1450" dirty="0">
              <a:solidFill>
                <a:srgbClr val="000000"/>
              </a:solidFill>
              <a:effectLst/>
              <a:ea typeface="Calibri"/>
              <a:cs typeface="Times New Roman"/>
            </a:endParaRPr>
          </a:p>
        </p:txBody>
      </p:sp>
      <p:sp>
        <p:nvSpPr>
          <p:cNvPr id="48" name="Flowchart: Connector 47"/>
          <p:cNvSpPr/>
          <p:nvPr/>
        </p:nvSpPr>
        <p:spPr>
          <a:xfrm>
            <a:off x="23435061" y="20043891"/>
            <a:ext cx="2200591" cy="2102158"/>
          </a:xfrm>
          <a:prstGeom prst="flowChartConnector">
            <a:avLst/>
          </a:prstGeom>
          <a:noFill/>
          <a:ln w="28575">
            <a:solidFill>
              <a:srgbClr val="C25846"/>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7" name="Picture 76"/>
          <p:cNvPicPr/>
          <p:nvPr/>
        </p:nvPicPr>
        <p:blipFill rotWithShape="1">
          <a:blip r:embed="rId15" cstate="print">
            <a:extLst>
              <a:ext uri="{28A0092B-C50C-407E-A947-70E740481C1C}">
                <a14:useLocalDpi xmlns:a14="http://schemas.microsoft.com/office/drawing/2010/main" val="0"/>
              </a:ext>
            </a:extLst>
          </a:blip>
          <a:srcRect l="7004" r="17443" b="3791"/>
          <a:stretch/>
        </p:blipFill>
        <p:spPr bwMode="auto">
          <a:xfrm>
            <a:off x="23042740" y="16677566"/>
            <a:ext cx="2920465" cy="2955873"/>
          </a:xfrm>
          <a:prstGeom prst="ellipse">
            <a:avLst/>
          </a:prstGeom>
          <a:ln>
            <a:noFill/>
          </a:ln>
          <a:effectLst>
            <a:softEdge rad="31750"/>
          </a:effectLst>
          <a:extLst>
            <a:ext uri="{53640926-AAD7-44D8-BBD7-CCE9431645EC}">
              <a14:shadowObscured xmlns:a14="http://schemas.microsoft.com/office/drawing/2010/main"/>
            </a:ext>
          </a:extLst>
        </p:spPr>
      </p:pic>
      <p:sp>
        <p:nvSpPr>
          <p:cNvPr id="17" name="Rectangle 16"/>
          <p:cNvSpPr/>
          <p:nvPr/>
        </p:nvSpPr>
        <p:spPr>
          <a:xfrm>
            <a:off x="1490236" y="27780412"/>
            <a:ext cx="7931259" cy="369332"/>
          </a:xfrm>
          <a:prstGeom prst="rect">
            <a:avLst/>
          </a:prstGeom>
        </p:spPr>
        <p:txBody>
          <a:bodyPr wrap="square">
            <a:spAutoFit/>
          </a:bodyPr>
          <a:lstStyle/>
          <a:p>
            <a:pPr lvl="0"/>
            <a:r>
              <a:rPr lang="en-US" sz="1800" b="1" dirty="0"/>
              <a:t>Figure </a:t>
            </a:r>
            <a:r>
              <a:rPr lang="en-US" sz="1800" b="1" dirty="0" smtClean="0"/>
              <a:t>3</a:t>
            </a:r>
            <a:r>
              <a:rPr lang="en-US" sz="1800" dirty="0" smtClean="0"/>
              <a:t> </a:t>
            </a:r>
            <a:r>
              <a:rPr lang="en-US" sz="1800" dirty="0"/>
              <a:t>(Placeholder) Example of </a:t>
            </a:r>
            <a:r>
              <a:rPr lang="en-US" sz="1800" dirty="0" smtClean="0"/>
              <a:t>anomalous </a:t>
            </a:r>
            <a:r>
              <a:rPr lang="en-US" sz="1800" dirty="0"/>
              <a:t>year graph highlighting ENSO events</a:t>
            </a:r>
            <a:endParaRPr lang="en-US" sz="1800" dirty="0"/>
          </a:p>
        </p:txBody>
      </p:sp>
      <p:sp>
        <p:nvSpPr>
          <p:cNvPr id="21" name="Rectangle 20"/>
          <p:cNvSpPr/>
          <p:nvPr/>
        </p:nvSpPr>
        <p:spPr>
          <a:xfrm>
            <a:off x="1509286" y="21886087"/>
            <a:ext cx="13716000" cy="369332"/>
          </a:xfrm>
          <a:prstGeom prst="rect">
            <a:avLst/>
          </a:prstGeom>
        </p:spPr>
        <p:txBody>
          <a:bodyPr>
            <a:spAutoFit/>
          </a:bodyPr>
          <a:lstStyle/>
          <a:p>
            <a:r>
              <a:rPr lang="en-US" sz="1800" b="1" dirty="0"/>
              <a:t>Figure </a:t>
            </a:r>
            <a:r>
              <a:rPr lang="en-US" sz="1800" b="1" dirty="0" smtClean="0"/>
              <a:t>2</a:t>
            </a:r>
            <a:r>
              <a:rPr lang="en-US" sz="1800" dirty="0" smtClean="0"/>
              <a:t> </a:t>
            </a:r>
            <a:r>
              <a:rPr lang="en-US" sz="1800" dirty="0"/>
              <a:t>(Placeholder) Example land use change trend map</a:t>
            </a:r>
          </a:p>
        </p:txBody>
      </p:sp>
      <p:sp>
        <p:nvSpPr>
          <p:cNvPr id="34" name="TextBox 33"/>
          <p:cNvSpPr txBox="1"/>
          <p:nvPr/>
        </p:nvSpPr>
        <p:spPr>
          <a:xfrm>
            <a:off x="11043957" y="25081364"/>
            <a:ext cx="6456004" cy="830997"/>
          </a:xfrm>
          <a:prstGeom prst="rect">
            <a:avLst/>
          </a:prstGeom>
          <a:noFill/>
        </p:spPr>
        <p:txBody>
          <a:bodyPr wrap="square" rtlCol="0">
            <a:spAutoFit/>
          </a:bodyPr>
          <a:lstStyle/>
          <a:p>
            <a:r>
              <a:rPr lang="en-US" sz="2400" dirty="0" smtClean="0">
                <a:solidFill>
                  <a:srgbClr val="000000"/>
                </a:solidFill>
              </a:rPr>
              <a:t>Figure 3 shows the general NDVI trend and the deviation from the normal trend each year. </a:t>
            </a:r>
            <a:endParaRPr lang="en-US" sz="2400" dirty="0">
              <a:solidFill>
                <a:srgbClr val="000000"/>
              </a:solidFill>
            </a:endParaRPr>
          </a:p>
        </p:txBody>
      </p:sp>
      <p:sp>
        <p:nvSpPr>
          <p:cNvPr id="78" name="TextBox 77"/>
          <p:cNvSpPr txBox="1"/>
          <p:nvPr/>
        </p:nvSpPr>
        <p:spPr>
          <a:xfrm>
            <a:off x="6744695" y="18546812"/>
            <a:ext cx="3865158" cy="830997"/>
          </a:xfrm>
          <a:prstGeom prst="rect">
            <a:avLst/>
          </a:prstGeom>
          <a:noFill/>
        </p:spPr>
        <p:txBody>
          <a:bodyPr wrap="square" rtlCol="0">
            <a:spAutoFit/>
          </a:bodyPr>
          <a:lstStyle/>
          <a:p>
            <a:r>
              <a:rPr lang="en-US" sz="2400" dirty="0" smtClean="0">
                <a:solidFill>
                  <a:srgbClr val="000000"/>
                </a:solidFill>
              </a:rPr>
              <a:t>Figure 2 shows NDVI trends over 30 years by pixel. </a:t>
            </a:r>
            <a:endParaRPr lang="en-US" sz="2400" dirty="0">
              <a:solidFill>
                <a:srgbClr val="000000"/>
              </a:solidFill>
            </a:endParaRPr>
          </a:p>
        </p:txBody>
      </p:sp>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Climate 15">
      <a:dk1>
        <a:srgbClr val="767171"/>
      </a:dk1>
      <a:lt1>
        <a:srgbClr val="FFFFFF"/>
      </a:lt1>
      <a:dk2>
        <a:srgbClr val="767171"/>
      </a:dk2>
      <a:lt2>
        <a:srgbClr val="FFFFFF"/>
      </a:lt2>
      <a:accent1>
        <a:srgbClr val="E9A149"/>
      </a:accent1>
      <a:accent2>
        <a:srgbClr val="DF7934"/>
      </a:accent2>
      <a:accent3>
        <a:srgbClr val="D64D27"/>
      </a:accent3>
      <a:accent4>
        <a:srgbClr val="8D91C7"/>
      </a:accent4>
      <a:accent5>
        <a:srgbClr val="667FAA"/>
      </a:accent5>
      <a:accent6>
        <a:srgbClr val="347194"/>
      </a:accent6>
      <a:hlink>
        <a:srgbClr val="E9A149"/>
      </a:hlink>
      <a:folHlink>
        <a:srgbClr val="E9A149"/>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1896</TotalTime>
  <Words>365</Words>
  <Application>Microsoft Office PowerPoint</Application>
  <PresentationFormat>Custom</PresentationFormat>
  <Paragraphs>71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Hayley Hajic</cp:lastModifiedBy>
  <cp:revision>138</cp:revision>
  <dcterms:created xsi:type="dcterms:W3CDTF">2015-06-02T14:58:58Z</dcterms:created>
  <dcterms:modified xsi:type="dcterms:W3CDTF">2016-02-24T17:01:20Z</dcterms:modified>
</cp:coreProperties>
</file>