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notesSlides/notesSlide3.xml" ContentType="application/vnd.openxmlformats-officedocument.presentationml.notesSlide+xml"/>
  <Override PartName="/ppt/comments/comment6.xml" ContentType="application/vnd.openxmlformats-officedocument.presentationml.comments+xml"/>
  <Override PartName="/ppt/notesSlides/notesSlide4.xml" ContentType="application/vnd.openxmlformats-officedocument.presentationml.notesSlide+xml"/>
  <Override PartName="/ppt/comments/comment7.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8.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75" r:id="rId2"/>
    <p:sldId id="290" r:id="rId3"/>
    <p:sldId id="285" r:id="rId4"/>
    <p:sldId id="305" r:id="rId5"/>
    <p:sldId id="306" r:id="rId6"/>
    <p:sldId id="284" r:id="rId7"/>
    <p:sldId id="297" r:id="rId8"/>
    <p:sldId id="298" r:id="rId9"/>
    <p:sldId id="299" r:id="rId10"/>
    <p:sldId id="300" r:id="rId11"/>
    <p:sldId id="301" r:id="rId12"/>
    <p:sldId id="302" r:id="rId13"/>
    <p:sldId id="303" r:id="rId14"/>
    <p:sldId id="291" r:id="rId15"/>
    <p:sldId id="286" r:id="rId16"/>
    <p:sldId id="287" r:id="rId17"/>
    <p:sldId id="276"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nn, Teresa E. (LARC-E3)[SSAI DEVELOP]" initials="FTE(D" lastIdx="13" clrIdx="0">
    <p:extLst/>
  </p:cmAuthor>
  <p:cmAuthor id="2" name="Emma Baghel" initials="EB" lastIdx="2" clrIdx="1"/>
  <p:cmAuthor id="3" name="Childs, Lauren M. (LARC-E3)[DEVELOP - Wise County (LaRC)]" initials="CLM(-WC(" lastIdx="1" clrIdx="2">
    <p:extLst>
      <p:ext uri="{19B8F6BF-5375-455C-9EA6-DF929625EA0E}">
        <p15:presenceInfo xmlns:p15="http://schemas.microsoft.com/office/powerpoint/2012/main" userId="S-1-5-21-330711430-3775241029-4075259233-648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9A149"/>
    <a:srgbClr val="333333"/>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32" autoAdjust="0"/>
    <p:restoredTop sz="93671" autoAdjust="0"/>
  </p:normalViewPr>
  <p:slideViewPr>
    <p:cSldViewPr snapToGrid="0">
      <p:cViewPr varScale="1">
        <p:scale>
          <a:sx n="69" d="100"/>
          <a:sy n="69" d="100"/>
        </p:scale>
        <p:origin x="114" y="744"/>
      </p:cViewPr>
      <p:guideLst>
        <p:guide orient="horz" pos="2160"/>
        <p:guide pos="2880"/>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03-07T10:01:08.821" idx="1">
    <p:pos x="1360" y="4075"/>
    <p:text>Image Credit: NASA JPL</p:text>
    <p:extLst>
      <p:ext uri="{C676402C-5697-4E1C-873F-D02D1690AC5C}">
        <p15:threadingInfo xmlns:p15="http://schemas.microsoft.com/office/powerpoint/2012/main" timeZoneBias="300"/>
      </p:ext>
    </p:extLst>
  </p:cm>
  <p:cm authorId="1" dt="2016-03-07T10:02:56.679" idx="2">
    <p:pos x="1360" y="4171"/>
    <p:text>Include the URL of the image in the speakers notes. Do this for all images.</p:text>
    <p:extLst>
      <p:ext uri="{C676402C-5697-4E1C-873F-D02D1690AC5C}">
        <p15:threadingInfo xmlns:p15="http://schemas.microsoft.com/office/powerpoint/2012/main" timeZoneBias="300">
          <p15:parentCm authorId="1" idx="1"/>
        </p15:threadingInfo>
      </p:ext>
    </p:extLst>
  </p:cm>
  <p:cm authorId="2" dt="2016-03-09T15:27:05.416" idx="2">
    <p:pos x="205" y="210"/>
    <p:text>Please include detailed speaker notes for each slide</p:text>
  </p:cm>
  <p:cm authorId="3" dt="2016-03-11T14:13:07.183" idx="1">
    <p:pos x="5524" y="349"/>
    <p:text>You may want to consider beginning with the community concern and then transitioning to the study area and data? Just an idea</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16-03-09T15:22:56.854" idx="1">
    <p:pos x="2222" y="3014"/>
    <p:text>there may be a better way to separate these two items as the soil moisture analysis was not readily observed to be a separate item so maybe indent the information in the second line for each or something else </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16-03-07T10:07:13.727" idx="3">
    <p:pos x="5012" y="3301"/>
    <p:text>Consider putting this bullet first.</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6-03-07T10:08:09.928" idx="4">
    <p:pos x="3644" y="1124"/>
    <p:text>Adjust this text box so it does not hang over the side.</p:text>
    <p:extLst>
      <p:ext uri="{C676402C-5697-4E1C-873F-D02D1690AC5C}">
        <p15:threadingInfo xmlns:p15="http://schemas.microsoft.com/office/powerpoint/2012/main" timeZoneBias="300"/>
      </p:ext>
    </p:extLst>
  </p:cm>
  <p:cm authorId="1" dt="2016-03-07T10:08:39.375" idx="5">
    <p:pos x="5321" y="2785"/>
    <p:text>The slide is too wordy. Try to have short phrases on the slides, and a more complete description in the notes.</p:text>
    <p:extLst>
      <p:ext uri="{C676402C-5697-4E1C-873F-D02D1690AC5C}">
        <p15:threadingInfo xmlns:p15="http://schemas.microsoft.com/office/powerpoint/2012/main" timeZoneBias="3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6-03-07T10:09:27.956" idx="6">
    <p:pos x="5305" y="2092"/>
    <p:text>On-slide citation should always be 'Image Credit: [name of organization/photographer]'</p:text>
    <p:extLst>
      <p:ext uri="{C676402C-5697-4E1C-873F-D02D1690AC5C}">
        <p15:threadingInfo xmlns:p15="http://schemas.microsoft.com/office/powerpoint/2012/main" timeZoneBias="300"/>
      </p:ext>
    </p:extLst>
  </p:cm>
  <p:cm authorId="1" dt="2016-03-07T10:10:23.431" idx="7">
    <p:pos x="5305" y="2188"/>
    <p:text>Please change 'abook.org' to the name of the organization.</p:text>
    <p:extLst>
      <p:ext uri="{C676402C-5697-4E1C-873F-D02D1690AC5C}">
        <p15:threadingInfo xmlns:p15="http://schemas.microsoft.com/office/powerpoint/2012/main" timeZoneBias="300">
          <p15:parentCm authorId="1" idx="6"/>
        </p15:threadingInfo>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6-03-07T10:11:11.871" idx="8">
    <p:pos x="5242" y="1474"/>
    <p:text>Keep text editable. Make the points larger in the legend, and the study area box should be a darker color so it is more visible.</p:text>
    <p:extLst>
      <p:ext uri="{C676402C-5697-4E1C-873F-D02D1690AC5C}">
        <p15:threadingInfo xmlns:p15="http://schemas.microsoft.com/office/powerpoint/2012/main" timeZoneBias="300"/>
      </p:ext>
    </p:extLst>
  </p:cm>
  <p:cm authorId="1" dt="2016-03-07T10:12:35.065" idx="9">
    <p:pos x="897" y="1063"/>
    <p:text>I edited the text here. Please review.</p:text>
    <p:extLst>
      <p:ext uri="{C676402C-5697-4E1C-873F-D02D1690AC5C}">
        <p15:threadingInfo xmlns:p15="http://schemas.microsoft.com/office/powerpoint/2012/main" timeZoneBias="30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6-03-07T10:13:47.963" idx="11">
    <p:pos x="2208" y="2306"/>
    <p:text>I know the mSAVI map shows something different from the first tassled cap image, but since the legends use the same color scale, it would be less confusing for the audience if the high values on both were the same color (instead of having one of the color scales inverted.</p:text>
    <p:extLst>
      <p:ext uri="{C676402C-5697-4E1C-873F-D02D1690AC5C}">
        <p15:threadingInfo xmlns:p15="http://schemas.microsoft.com/office/powerpoint/2012/main" timeZoneBias="300"/>
      </p:ext>
    </p:extLst>
  </p:cm>
  <p:cm authorId="1" dt="2016-03-07T10:16:15.821" idx="12">
    <p:pos x="3409" y="2900"/>
    <p:text>Add labels to these three images so the audience knows what they're looking at. Even if the speakers mention what each image is, it would be better to have it written on the slide.</p:text>
    <p:extLst>
      <p:ext uri="{C676402C-5697-4E1C-873F-D02D1690AC5C}">
        <p15:threadingInfo xmlns:p15="http://schemas.microsoft.com/office/powerpoint/2012/main" timeZoneBias="30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6-03-07T10:18:34.832" idx="13">
    <p:pos x="3528" y="913"/>
    <p:text>The font size should be at least 20. If that is impossible, you can probably get away with 18.</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3/11/2016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Land</a:t>
            </a:r>
            <a:r>
              <a:rPr lang="en-US" baseline="0" dirty="0" smtClean="0"/>
              <a:t>sat 5 is being used to create a comprehensive history with Landsat 8’s imagery. SMAP data is currently being reviewed.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1918556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flickr.com/photos/usfwshq/8598789914/in/photolist-e6R3Ew-B4huWN-4JgL5T-dQtwkr-8jVvsK-6PoQ7x-9thZ1t-dQz6Km-9tkWR3-dQz79E-6PsYC3-9KjVh2-6Ps6Fu-9tkWFE-e2eC1d-8DGsvo-5YD4Wq-8MdrMP-6Ps8mb-6PsYBw-6PoQ8M-5YyPyp-CzoATy-e6Kp8a-awTDM6-awTDr6-awTCk6-awTDDX-6U3qex-AxU6z9-awWmMW-8Nuzse-6whRVM-dQyk2U-8zkWdq-9thYRn-2GFY3R-o6ZyH5-d43Nyf-9Romes-ejxQdg-3N75tc-cmuBb3-3NbnNm-9GTcEy-3N7aEg-8GXEn1-d3QJ8q-cmuB3b-3Nbjff/</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162484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Currently</a:t>
            </a:r>
            <a:r>
              <a:rPr lang="en-US" baseline="0" dirty="0" smtClean="0"/>
              <a:t>, these are the Partners for the Pocatello node.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1629247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study area</a:t>
            </a:r>
            <a:r>
              <a:rPr lang="en-US" baseline="0" dirty="0" smtClean="0"/>
              <a:t> is located south of Pocatello and encompasses agriculture and rangeland.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1280465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3014343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3693074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970674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5100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1239718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650821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7663" indent="-347663"/>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0213487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t="49111" b="11556"/>
          <a:stretch/>
        </p:blipFill>
        <p:spPr>
          <a:xfrm>
            <a:off x="0" y="4612943"/>
            <a:ext cx="9144001" cy="2245057"/>
          </a:xfrm>
          <a:prstGeom prst="rect">
            <a:avLst/>
          </a:prstGeom>
        </p:spPr>
      </p:pic>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pp are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9471" y="1370901"/>
            <a:ext cx="914400" cy="914400"/>
          </a:xfrm>
          <a:prstGeom prst="rect">
            <a:avLst/>
          </a:prstGeom>
        </p:spPr>
      </p:pic>
      <p:cxnSp>
        <p:nvCxnSpPr>
          <p:cNvPr id="13" name="author rule"/>
          <p:cNvCxnSpPr/>
          <p:nvPr userDrawn="1"/>
        </p:nvCxnSpPr>
        <p:spPr>
          <a:xfrm>
            <a:off x="228600" y="3136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228600" y="2335857"/>
            <a:ext cx="86868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1271752" y="1426464"/>
            <a:ext cx="7643648" cy="858837"/>
          </a:xfrm>
        </p:spPr>
        <p:txBody>
          <a:bodyPr anchor="b">
            <a:noAutofit/>
          </a:bodyPr>
          <a:lstStyle>
            <a:lvl1pPr marL="0" indent="0" algn="l">
              <a:buNone/>
              <a:defRPr sz="48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4">
              <a:alphaModFix/>
            </a:blip>
            <a:srcRect/>
            <a:stretch/>
          </p:blipFill>
          <p:spPr>
            <a:xfrm>
              <a:off x="8124825" y="-44450"/>
              <a:ext cx="935037" cy="1077912"/>
            </a:xfrm>
            <a:prstGeom prst="rect">
              <a:avLst/>
            </a:prstGeom>
            <a:noFill/>
            <a:ln>
              <a:noFill/>
            </a:ln>
          </p:spPr>
        </p:pic>
      </p:grpSp>
      <p:sp>
        <p:nvSpPr>
          <p:cNvPr id="24" name="bottom grey"/>
          <p:cNvSpPr/>
          <p:nvPr userDrawn="1"/>
        </p:nvSpPr>
        <p:spPr>
          <a:xfrm>
            <a:off x="0" y="6731000"/>
            <a:ext cx="9144000" cy="12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3/11/2016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comments" Target="../comments/comment1.xml"/><Relationship Id="rId5" Type="http://schemas.openxmlformats.org/officeDocument/2006/relationships/image" Target="../media/image6.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comments" Target="../comments/comment6.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audio" Target="../media/media1.m4a"/><Relationship Id="rId16" Type="http://schemas.openxmlformats.org/officeDocument/2006/relationships/comments" Target="../comments/comment7.xml"/><Relationship Id="rId1" Type="http://schemas.microsoft.com/office/2007/relationships/media" Target="../media/media1.m4a"/><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notesSlide" Target="../notesSlides/notesSlide4.xml"/><Relationship Id="rId9" Type="http://schemas.openxmlformats.org/officeDocument/2006/relationships/image" Target="../media/image18.png"/><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dirty="0"/>
              <a:t>Southeast Idaho Disasters II</a:t>
            </a:r>
          </a:p>
        </p:txBody>
      </p:sp>
      <p:sp>
        <p:nvSpPr>
          <p:cNvPr id="9" name="Text Placeholder 8"/>
          <p:cNvSpPr>
            <a:spLocks noGrp="1"/>
          </p:cNvSpPr>
          <p:nvPr>
            <p:ph type="body" sz="quarter" idx="17"/>
          </p:nvPr>
        </p:nvSpPr>
        <p:spPr/>
        <p:txBody>
          <a:bodyPr>
            <a:normAutofit fontScale="70000" lnSpcReduction="20000"/>
          </a:bodyPr>
          <a:lstStyle/>
          <a:p>
            <a:r>
              <a:rPr lang="en-US" dirty="0"/>
              <a:t>Using Earth Observations </a:t>
            </a:r>
            <a:r>
              <a:rPr lang="en-US" dirty="0" smtClean="0"/>
              <a:t>to </a:t>
            </a:r>
            <a:r>
              <a:rPr lang="en-US" dirty="0"/>
              <a:t>Characterize Juniper Invasion and Assess Changes in Soil Moisture within Cheatgrass Dominated Sites Relative to Wildfire Susceptibility in East </a:t>
            </a:r>
            <a:r>
              <a:rPr lang="en-US" dirty="0" smtClean="0"/>
              <a:t>Idaho</a:t>
            </a:r>
            <a:endParaRPr lang="en-US" dirty="0"/>
          </a:p>
        </p:txBody>
      </p:sp>
      <p:sp>
        <p:nvSpPr>
          <p:cNvPr id="11" name="Text Placeholder 2"/>
          <p:cNvSpPr txBox="1">
            <a:spLocks/>
          </p:cNvSpPr>
          <p:nvPr/>
        </p:nvSpPr>
        <p:spPr>
          <a:xfrm>
            <a:off x="1943096" y="3207336"/>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ts val="0"/>
              </a:spcBef>
              <a:spcAft>
                <a:spcPts val="600"/>
              </a:spcAft>
              <a:buFont typeface="Arial" panose="020B0604020202020204" pitchFamily="34" charset="0"/>
              <a:buNone/>
            </a:pPr>
            <a:r>
              <a:rPr lang="en-US" sz="1600" dirty="0" smtClean="0"/>
              <a:t>Jenna Williams (Project Lead)</a:t>
            </a:r>
            <a:endParaRPr lang="en-US" sz="1600" dirty="0"/>
          </a:p>
        </p:txBody>
      </p:sp>
      <p:sp>
        <p:nvSpPr>
          <p:cNvPr id="19" name="Text Placeholder 2"/>
          <p:cNvSpPr txBox="1">
            <a:spLocks/>
          </p:cNvSpPr>
          <p:nvPr/>
        </p:nvSpPr>
        <p:spPr>
          <a:xfrm>
            <a:off x="1943096" y="3509946"/>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ts val="0"/>
              </a:spcBef>
              <a:spcAft>
                <a:spcPts val="600"/>
              </a:spcAft>
              <a:buFont typeface="Arial" panose="020B0604020202020204" pitchFamily="34" charset="0"/>
              <a:buNone/>
            </a:pPr>
            <a:r>
              <a:rPr lang="en-US" sz="1600" dirty="0" smtClean="0"/>
              <a:t>Cody O’Dale</a:t>
            </a:r>
            <a:endParaRPr lang="en-US" sz="1600" dirty="0"/>
          </a:p>
        </p:txBody>
      </p:sp>
      <p:sp>
        <p:nvSpPr>
          <p:cNvPr id="20" name="Text Placeholder 2"/>
          <p:cNvSpPr txBox="1">
            <a:spLocks/>
          </p:cNvSpPr>
          <p:nvPr/>
        </p:nvSpPr>
        <p:spPr>
          <a:xfrm>
            <a:off x="1943096" y="4146416"/>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ts val="0"/>
              </a:spcBef>
              <a:spcAft>
                <a:spcPts val="600"/>
              </a:spcAft>
              <a:buFont typeface="Arial" panose="020B0604020202020204" pitchFamily="34" charset="0"/>
              <a:buNone/>
            </a:pPr>
            <a:r>
              <a:rPr lang="en-US" sz="1600" dirty="0" smtClean="0"/>
              <a:t>Ryan </a:t>
            </a:r>
            <a:r>
              <a:rPr lang="en-US" sz="1600" dirty="0" err="1" smtClean="0"/>
              <a:t>Howerton</a:t>
            </a:r>
            <a:endParaRPr lang="en-US" sz="1600" dirty="0"/>
          </a:p>
        </p:txBody>
      </p:sp>
      <p:sp>
        <p:nvSpPr>
          <p:cNvPr id="21" name="Text Placeholder 2"/>
          <p:cNvSpPr txBox="1">
            <a:spLocks/>
          </p:cNvSpPr>
          <p:nvPr/>
        </p:nvSpPr>
        <p:spPr>
          <a:xfrm>
            <a:off x="4597032" y="3181533"/>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endParaRPr lang="en-US" sz="1600" dirty="0"/>
          </a:p>
        </p:txBody>
      </p:sp>
      <p:sp>
        <p:nvSpPr>
          <p:cNvPr id="22" name="Text Placeholder 2"/>
          <p:cNvSpPr txBox="1">
            <a:spLocks/>
          </p:cNvSpPr>
          <p:nvPr/>
        </p:nvSpPr>
        <p:spPr>
          <a:xfrm>
            <a:off x="1926539" y="3838359"/>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ts val="0"/>
              </a:spcBef>
              <a:spcAft>
                <a:spcPts val="600"/>
              </a:spcAft>
              <a:buFont typeface="Arial" panose="020B0604020202020204" pitchFamily="34" charset="0"/>
              <a:buNone/>
            </a:pPr>
            <a:r>
              <a:rPr lang="en-US" sz="1600" dirty="0" err="1" smtClean="0"/>
              <a:t>Kshitiz</a:t>
            </a:r>
            <a:r>
              <a:rPr lang="en-US" sz="1600" dirty="0" smtClean="0"/>
              <a:t> Shrestha</a:t>
            </a:r>
            <a:endParaRPr lang="en-US" sz="1600"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18011" y="452846"/>
            <a:ext cx="5486400" cy="772886"/>
          </a:xfrm>
        </p:spPr>
        <p:txBody>
          <a:bodyPr/>
          <a:lstStyle/>
          <a:p>
            <a:r>
              <a:rPr lang="en-US" dirty="0" smtClean="0"/>
              <a:t>Classification Results</a:t>
            </a:r>
            <a:endParaRPr lang="en-US" dirty="0"/>
          </a:p>
        </p:txBody>
      </p:sp>
      <p:sp>
        <p:nvSpPr>
          <p:cNvPr id="5" name="Text Placeholder 4"/>
          <p:cNvSpPr>
            <a:spLocks noGrp="1"/>
          </p:cNvSpPr>
          <p:nvPr>
            <p:ph type="body" sz="quarter" idx="13"/>
          </p:nvPr>
        </p:nvSpPr>
        <p:spPr>
          <a:xfrm>
            <a:off x="5434148" y="6337534"/>
            <a:ext cx="3622553" cy="274320"/>
          </a:xfrm>
        </p:spPr>
        <p:txBody>
          <a:bodyPr>
            <a:noAutofit/>
          </a:bodyPr>
          <a:lstStyle/>
          <a:p>
            <a:r>
              <a:rPr lang="en-US" sz="2200" b="1" dirty="0" smtClean="0"/>
              <a:t>Kappa coefficient: </a:t>
            </a:r>
            <a:endParaRPr lang="en-US" sz="2200" b="1" dirty="0"/>
          </a:p>
        </p:txBody>
      </p:sp>
      <p:sp>
        <p:nvSpPr>
          <p:cNvPr id="6" name="TextBox 5"/>
          <p:cNvSpPr txBox="1"/>
          <p:nvPr/>
        </p:nvSpPr>
        <p:spPr>
          <a:xfrm>
            <a:off x="418011" y="1105989"/>
            <a:ext cx="3940502" cy="400110"/>
          </a:xfrm>
          <a:prstGeom prst="rect">
            <a:avLst/>
          </a:prstGeom>
          <a:noFill/>
        </p:spPr>
        <p:txBody>
          <a:bodyPr wrap="none" rtlCol="0">
            <a:spAutoFit/>
          </a:bodyPr>
          <a:lstStyle/>
          <a:p>
            <a:r>
              <a:rPr lang="en-US" sz="2000" i="1" dirty="0" smtClean="0"/>
              <a:t>Accuracy Assessment Juniper </a:t>
            </a:r>
            <a:endParaRPr lang="en-US" sz="2000" i="1" dirty="0"/>
          </a:p>
        </p:txBody>
      </p:sp>
      <p:graphicFrame>
        <p:nvGraphicFramePr>
          <p:cNvPr id="7" name="Table 6"/>
          <p:cNvGraphicFramePr>
            <a:graphicFrameLocks noGrp="1"/>
          </p:cNvGraphicFramePr>
          <p:nvPr>
            <p:extLst>
              <p:ext uri="{D42A27DB-BD31-4B8C-83A1-F6EECF244321}">
                <p14:modId xmlns:p14="http://schemas.microsoft.com/office/powerpoint/2010/main" val="1363964463"/>
              </p:ext>
            </p:extLst>
          </p:nvPr>
        </p:nvGraphicFramePr>
        <p:xfrm>
          <a:off x="148046" y="1669559"/>
          <a:ext cx="8804153" cy="4552710"/>
        </p:xfrm>
        <a:graphic>
          <a:graphicData uri="http://schemas.openxmlformats.org/drawingml/2006/table">
            <a:tbl>
              <a:tblPr firstRow="1" bandRow="1">
                <a:tableStyleId>{5C22544A-7EE6-4342-B048-85BDC9FD1C3A}</a:tableStyleId>
              </a:tblPr>
              <a:tblGrid>
                <a:gridCol w="1832293"/>
                <a:gridCol w="1762443"/>
                <a:gridCol w="1202055"/>
                <a:gridCol w="1149668"/>
                <a:gridCol w="1010382"/>
                <a:gridCol w="836930"/>
                <a:gridCol w="1010382"/>
              </a:tblGrid>
              <a:tr h="380104">
                <a:tc gridSpan="7">
                  <a:txBody>
                    <a:bodyPr/>
                    <a:lstStyle/>
                    <a:p>
                      <a:pPr algn="ctr"/>
                      <a:r>
                        <a:rPr lang="en-US" sz="2200" dirty="0" smtClean="0"/>
                        <a:t>Error Matrix</a:t>
                      </a:r>
                      <a:r>
                        <a:rPr lang="en-US" sz="2200" baseline="0" dirty="0" smtClean="0"/>
                        <a:t> Analysis – CTA Results</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r>
              <a:tr h="496285">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Sagebrush/</a:t>
                      </a:r>
                      <a:r>
                        <a:rPr lang="en-US" sz="2000" baseline="0" dirty="0" smtClean="0"/>
                        <a:t> </a:t>
                      </a:r>
                    </a:p>
                    <a:p>
                      <a:r>
                        <a:rPr lang="en-US" sz="2000" baseline="0" dirty="0" smtClean="0"/>
                        <a:t>Herbaceous</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Bare</a:t>
                      </a:r>
                    </a:p>
                    <a:p>
                      <a:r>
                        <a:rPr lang="en-US" sz="2000" dirty="0" smtClean="0"/>
                        <a:t>Ground</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Juniper</a:t>
                      </a:r>
                    </a:p>
                    <a:p>
                      <a:r>
                        <a:rPr lang="en-US" sz="2000" dirty="0" smtClean="0"/>
                        <a:t>Mix</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Mixed Forest</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t>Total</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err="1" smtClean="0"/>
                        <a:t>ErrorC</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927838">
                <a:tc>
                  <a:txBody>
                    <a:bodyPr/>
                    <a:lstStyle/>
                    <a:p>
                      <a:r>
                        <a:rPr lang="en-US" sz="2000" dirty="0" smtClean="0"/>
                        <a:t>Sagebrush/ </a:t>
                      </a:r>
                    </a:p>
                    <a:p>
                      <a:r>
                        <a:rPr lang="en-US" sz="2000" dirty="0" smtClean="0"/>
                        <a:t>Herbaceous</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712062">
                <a:tc>
                  <a:txBody>
                    <a:bodyPr/>
                    <a:lstStyle/>
                    <a:p>
                      <a:r>
                        <a:rPr lang="en-US" sz="2000" dirty="0" smtClean="0"/>
                        <a:t>Bare Ground</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96285">
                <a:tc>
                  <a:txBody>
                    <a:bodyPr/>
                    <a:lstStyle/>
                    <a:p>
                      <a:r>
                        <a:rPr lang="en-US" sz="2000" dirty="0" smtClean="0"/>
                        <a:t>Juniper Mix</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96285">
                <a:tc>
                  <a:txBody>
                    <a:bodyPr/>
                    <a:lstStyle/>
                    <a:p>
                      <a:r>
                        <a:rPr lang="en-US" sz="2000" dirty="0" smtClean="0"/>
                        <a:t>Mixed Forest</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80104">
                <a:tc>
                  <a:txBody>
                    <a:bodyPr/>
                    <a:lstStyle/>
                    <a:p>
                      <a:r>
                        <a:rPr lang="en-US" sz="2000" dirty="0" smtClean="0"/>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80104">
                <a:tc>
                  <a:txBody>
                    <a:bodyPr/>
                    <a:lstStyle/>
                    <a:p>
                      <a:r>
                        <a:rPr lang="en-US" sz="2000" dirty="0" err="1" smtClean="0"/>
                        <a:t>ErrorO</a:t>
                      </a:r>
                      <a:endParaRPr lang="en-US" sz="20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11678610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37623" y="507877"/>
            <a:ext cx="3566160" cy="670927"/>
          </a:xfrm>
        </p:spPr>
        <p:txBody>
          <a:bodyPr/>
          <a:lstStyle/>
          <a:p>
            <a:r>
              <a:rPr lang="en-US" dirty="0" smtClean="0"/>
              <a:t>Methods</a:t>
            </a:r>
            <a:endParaRPr lang="en-US" dirty="0"/>
          </a:p>
        </p:txBody>
      </p:sp>
      <p:sp>
        <p:nvSpPr>
          <p:cNvPr id="14" name="Text Placeholder 1"/>
          <p:cNvSpPr>
            <a:spLocks noGrp="1"/>
          </p:cNvSpPr>
          <p:nvPr>
            <p:ph type="body" sz="quarter" idx="11"/>
          </p:nvPr>
        </p:nvSpPr>
        <p:spPr>
          <a:xfrm>
            <a:off x="258981" y="1688983"/>
            <a:ext cx="3302926" cy="3832874"/>
          </a:xfrm>
        </p:spPr>
        <p:txBody>
          <a:bodyPr>
            <a:normAutofit/>
          </a:bodyPr>
          <a:lstStyle/>
          <a:p>
            <a:pPr>
              <a:buClr>
                <a:schemeClr val="accent1"/>
              </a:buClr>
            </a:pPr>
            <a:r>
              <a:rPr lang="en-US" dirty="0" smtClean="0"/>
              <a:t>Compares cheatgrass dominated sites with sagebrush dominated sites.</a:t>
            </a:r>
          </a:p>
          <a:p>
            <a:pPr marL="342900" indent="-342900">
              <a:buClr>
                <a:schemeClr val="accent1"/>
              </a:buClr>
              <a:buFont typeface="Arial" panose="020B0604020202020204" pitchFamily="34" charset="0"/>
              <a:buChar char="•"/>
            </a:pPr>
            <a:r>
              <a:rPr lang="en-US" dirty="0" smtClean="0"/>
              <a:t>Sage brush sites provided by the BLM and compared with RSAC </a:t>
            </a:r>
          </a:p>
          <a:p>
            <a:pPr marL="342900" indent="-342900">
              <a:buClr>
                <a:schemeClr val="accent1"/>
              </a:buClr>
              <a:buFont typeface="Arial" panose="020B0604020202020204" pitchFamily="34" charset="0"/>
              <a:buChar char="•"/>
            </a:pPr>
            <a:r>
              <a:rPr lang="en-US" dirty="0" smtClean="0"/>
              <a:t>Cheatgrass sites determined using Idaho Disasters III results</a:t>
            </a:r>
          </a:p>
        </p:txBody>
      </p:sp>
      <p:sp>
        <p:nvSpPr>
          <p:cNvPr id="15" name="Text Placeholder 1"/>
          <p:cNvSpPr txBox="1">
            <a:spLocks/>
          </p:cNvSpPr>
          <p:nvPr/>
        </p:nvSpPr>
        <p:spPr>
          <a:xfrm>
            <a:off x="537623" y="1178804"/>
            <a:ext cx="3593592" cy="7291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6" name="Text Placeholder 1"/>
          <p:cNvSpPr txBox="1">
            <a:spLocks/>
          </p:cNvSpPr>
          <p:nvPr/>
        </p:nvSpPr>
        <p:spPr>
          <a:xfrm>
            <a:off x="510190" y="1098014"/>
            <a:ext cx="3902321" cy="445343"/>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solidFill>
                  <a:srgbClr val="767171"/>
                </a:solidFill>
              </a:rPr>
              <a:t>Soil Moisture between sage-brush sites and cheatgrass sites</a:t>
            </a:r>
          </a:p>
        </p:txBody>
      </p:sp>
    </p:spTree>
    <p:extLst>
      <p:ext uri="{BB962C8B-B14F-4D97-AF65-F5344CB8AC3E}">
        <p14:creationId xmlns:p14="http://schemas.microsoft.com/office/powerpoint/2010/main" val="25566942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18011" y="452846"/>
            <a:ext cx="5486400" cy="772886"/>
          </a:xfrm>
        </p:spPr>
        <p:txBody>
          <a:bodyPr/>
          <a:lstStyle/>
          <a:p>
            <a:r>
              <a:rPr lang="en-US" dirty="0" smtClean="0"/>
              <a:t>Classification Results</a:t>
            </a:r>
            <a:endParaRPr lang="en-US" dirty="0"/>
          </a:p>
        </p:txBody>
      </p:sp>
      <p:sp>
        <p:nvSpPr>
          <p:cNvPr id="6" name="TextBox 5"/>
          <p:cNvSpPr txBox="1"/>
          <p:nvPr/>
        </p:nvSpPr>
        <p:spPr>
          <a:xfrm>
            <a:off x="418011" y="1105989"/>
            <a:ext cx="7502375" cy="400110"/>
          </a:xfrm>
          <a:prstGeom prst="rect">
            <a:avLst/>
          </a:prstGeom>
          <a:noFill/>
        </p:spPr>
        <p:txBody>
          <a:bodyPr wrap="none" rtlCol="0">
            <a:spAutoFit/>
          </a:bodyPr>
          <a:lstStyle/>
          <a:p>
            <a:r>
              <a:rPr lang="en-US" sz="2000" i="1" dirty="0" smtClean="0">
                <a:solidFill>
                  <a:srgbClr val="767171"/>
                </a:solidFill>
              </a:rPr>
              <a:t>Soil Moisture between sage-brush sites and cheatgrass sites</a:t>
            </a:r>
            <a:endParaRPr lang="en-US" sz="2000" i="1" dirty="0">
              <a:solidFill>
                <a:srgbClr val="767171"/>
              </a:solidFill>
            </a:endParaRPr>
          </a:p>
        </p:txBody>
      </p:sp>
      <p:sp>
        <p:nvSpPr>
          <p:cNvPr id="4" name="Text Placeholder 3"/>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0409545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normAutofit/>
          </a:bodyPr>
          <a:lstStyle/>
          <a:p>
            <a:r>
              <a:rPr lang="en-US" sz="2400" dirty="0" smtClean="0"/>
              <a:t>TBD</a:t>
            </a:r>
            <a:endParaRPr lang="en-US" sz="2400" dirty="0"/>
          </a:p>
        </p:txBody>
      </p:sp>
      <p:sp>
        <p:nvSpPr>
          <p:cNvPr id="3" name="Text Placeholder 2"/>
          <p:cNvSpPr>
            <a:spLocks noGrp="1"/>
          </p:cNvSpPr>
          <p:nvPr>
            <p:ph type="body" sz="quarter" idx="10"/>
          </p:nvPr>
        </p:nvSpPr>
        <p:spPr>
          <a:xfrm>
            <a:off x="4692919" y="216999"/>
            <a:ext cx="3566160" cy="1325880"/>
          </a:xfrm>
        </p:spPr>
        <p:txBody>
          <a:bodyPr>
            <a:normAutofit/>
          </a:bodyPr>
          <a:lstStyle/>
          <a:p>
            <a:r>
              <a:rPr lang="en-US" dirty="0" smtClean="0"/>
              <a:t>Conclusions</a:t>
            </a:r>
            <a:r>
              <a:rPr lang="en-US" sz="4300" dirty="0" smtClean="0"/>
              <a:t> </a:t>
            </a:r>
          </a:p>
          <a:p>
            <a:r>
              <a:rPr lang="en-US" sz="2000" b="0" i="1" dirty="0" smtClean="0">
                <a:solidFill>
                  <a:schemeClr val="tx2"/>
                </a:solidFill>
              </a:rPr>
              <a:t>Classification</a:t>
            </a:r>
          </a:p>
        </p:txBody>
      </p:sp>
      <p:sp>
        <p:nvSpPr>
          <p:cNvPr id="7" name="Text Placeholder 6"/>
          <p:cNvSpPr>
            <a:spLocks noGrp="1"/>
          </p:cNvSpPr>
          <p:nvPr>
            <p:ph type="body" sz="quarter" idx="13"/>
          </p:nvPr>
        </p:nvSpPr>
        <p:spPr/>
        <p:txBody>
          <a:bodyPr/>
          <a:lstStyle/>
          <a:p>
            <a:r>
              <a:rPr lang="en-US" dirty="0" err="1" smtClean="0"/>
              <a:t>Source:abook.org</a:t>
            </a:r>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6419" t="900"/>
          <a:stretch/>
        </p:blipFill>
        <p:spPr>
          <a:xfrm>
            <a:off x="-13647" y="95534"/>
            <a:ext cx="4585648" cy="6488146"/>
          </a:xfrm>
          <a:prstGeom prst="rect">
            <a:avLst/>
          </a:prstGeom>
        </p:spPr>
      </p:pic>
    </p:spTree>
    <p:extLst>
      <p:ext uri="{BB962C8B-B14F-4D97-AF65-F5344CB8AC3E}">
        <p14:creationId xmlns:p14="http://schemas.microsoft.com/office/powerpoint/2010/main" val="12731260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In Progress</a:t>
            </a:r>
            <a:endParaRPr lang="en-US" dirty="0"/>
          </a:p>
        </p:txBody>
      </p:sp>
      <p:sp>
        <p:nvSpPr>
          <p:cNvPr id="3" name="Text Placeholder 2"/>
          <p:cNvSpPr>
            <a:spLocks noGrp="1"/>
          </p:cNvSpPr>
          <p:nvPr>
            <p:ph type="body" sz="quarter" idx="10"/>
          </p:nvPr>
        </p:nvSpPr>
        <p:spPr/>
        <p:txBody>
          <a:bodyPr/>
          <a:lstStyle/>
          <a:p>
            <a:pPr algn="ctr"/>
            <a:r>
              <a:rPr lang="en-US" dirty="0" smtClean="0"/>
              <a:t>Results</a:t>
            </a:r>
          </a:p>
        </p:txBody>
      </p:sp>
      <p:sp>
        <p:nvSpPr>
          <p:cNvPr id="5" name="Text Placeholder 4"/>
          <p:cNvSpPr>
            <a:spLocks noGrp="1"/>
          </p:cNvSpPr>
          <p:nvPr>
            <p:ph type="body" sz="quarter" idx="13"/>
          </p:nvPr>
        </p:nvSpPr>
        <p:spPr/>
        <p:txBody>
          <a:bodyPr/>
          <a:lstStyle/>
          <a:p>
            <a:endParaRPr lang="en-US"/>
          </a:p>
        </p:txBody>
      </p:sp>
      <p:sp>
        <p:nvSpPr>
          <p:cNvPr id="4" name="Picture Placeholder 3"/>
          <p:cNvSpPr>
            <a:spLocks noGrp="1"/>
          </p:cNvSpPr>
          <p:nvPr>
            <p:ph type="pic" sz="quarter" idx="12"/>
          </p:nvPr>
        </p:nvSpPr>
        <p:spPr/>
      </p:sp>
    </p:spTree>
    <p:extLst>
      <p:ext uri="{BB962C8B-B14F-4D97-AF65-F5344CB8AC3E}">
        <p14:creationId xmlns:p14="http://schemas.microsoft.com/office/powerpoint/2010/main" val="1101418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dirty="0" smtClean="0"/>
              <a:t>In Progress</a:t>
            </a:r>
            <a:endParaRPr lang="en-US" dirty="0"/>
          </a:p>
        </p:txBody>
      </p:sp>
      <p:sp>
        <p:nvSpPr>
          <p:cNvPr id="9" name="Text Placeholder 8"/>
          <p:cNvSpPr>
            <a:spLocks noGrp="1"/>
          </p:cNvSpPr>
          <p:nvPr>
            <p:ph type="body" sz="quarter" idx="14"/>
          </p:nvPr>
        </p:nvSpPr>
        <p:spPr/>
        <p:txBody>
          <a:bodyPr/>
          <a:lstStyle/>
          <a:p>
            <a:pPr algn="ctr"/>
            <a:r>
              <a:rPr lang="en-US" dirty="0"/>
              <a:t>Errors &amp; </a:t>
            </a:r>
            <a:r>
              <a:rPr lang="en-US" dirty="0" smtClean="0"/>
              <a:t>uncertainties</a:t>
            </a:r>
            <a:endParaRPr lang="en-US" dirty="0"/>
          </a:p>
        </p:txBody>
      </p:sp>
      <p:sp>
        <p:nvSpPr>
          <p:cNvPr id="8" name="Text Placeholder 7"/>
          <p:cNvSpPr>
            <a:spLocks noGrp="1"/>
          </p:cNvSpPr>
          <p:nvPr>
            <p:ph type="body" sz="quarter" idx="13"/>
          </p:nvPr>
        </p:nvSpPr>
        <p:spPr/>
        <p:txBody>
          <a:bodyPr/>
          <a:lstStyle/>
          <a:p>
            <a:r>
              <a:rPr lang="en-US" dirty="0" smtClean="0"/>
              <a:t>Courtesy of BLM</a:t>
            </a:r>
            <a:endParaRPr lang="en-US" dirty="0"/>
          </a:p>
        </p:txBody>
      </p:sp>
      <p:sp>
        <p:nvSpPr>
          <p:cNvPr id="3" name="Picture Placeholder 2"/>
          <p:cNvSpPr>
            <a:spLocks noGrp="1"/>
          </p:cNvSpPr>
          <p:nvPr>
            <p:ph type="pic" sz="quarter" idx="12"/>
          </p:nvPr>
        </p:nvSpPr>
        <p:spPr/>
      </p:sp>
    </p:spTree>
    <p:extLst>
      <p:ext uri="{BB962C8B-B14F-4D97-AF65-F5344CB8AC3E}">
        <p14:creationId xmlns:p14="http://schemas.microsoft.com/office/powerpoint/2010/main" val="6674949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In Progress</a:t>
            </a:r>
            <a:endParaRPr lang="en-US" dirty="0"/>
          </a:p>
        </p:txBody>
      </p:sp>
      <p:sp>
        <p:nvSpPr>
          <p:cNvPr id="3" name="Text Placeholder 2"/>
          <p:cNvSpPr>
            <a:spLocks noGrp="1"/>
          </p:cNvSpPr>
          <p:nvPr>
            <p:ph type="body" sz="quarter" idx="10"/>
          </p:nvPr>
        </p:nvSpPr>
        <p:spPr/>
        <p:txBody>
          <a:bodyPr/>
          <a:lstStyle/>
          <a:p>
            <a:r>
              <a:rPr lang="en-US" dirty="0"/>
              <a:t>Future work</a:t>
            </a:r>
          </a:p>
          <a:p>
            <a:endParaRPr lang="en-US" dirty="0"/>
          </a:p>
        </p:txBody>
      </p:sp>
      <p:sp>
        <p:nvSpPr>
          <p:cNvPr id="5" name="Text Placeholder 4"/>
          <p:cNvSpPr>
            <a:spLocks noGrp="1"/>
          </p:cNvSpPr>
          <p:nvPr>
            <p:ph type="body" sz="quarter" idx="13"/>
          </p:nvPr>
        </p:nvSpPr>
        <p:spPr>
          <a:xfrm>
            <a:off x="4572000" y="6576060"/>
            <a:ext cx="4572000" cy="281940"/>
          </a:xfrm>
        </p:spPr>
        <p:txBody>
          <a:bodyPr>
            <a:normAutofit/>
          </a:bodyPr>
          <a:lstStyle/>
          <a:p>
            <a:r>
              <a:rPr lang="en-US" dirty="0" smtClean="0"/>
              <a:t>Courtesy of U.S. Fish </a:t>
            </a:r>
            <a:r>
              <a:rPr lang="en-US" dirty="0"/>
              <a:t>and Wildlife </a:t>
            </a:r>
            <a:r>
              <a:rPr lang="en-US" dirty="0" smtClean="0"/>
              <a:t>(flickr.com)</a:t>
            </a:r>
            <a:endParaRPr lang="en-US" dirty="0"/>
          </a:p>
        </p:txBody>
      </p:sp>
      <p:sp>
        <p:nvSpPr>
          <p:cNvPr id="4" name="Picture Placeholder 3"/>
          <p:cNvSpPr>
            <a:spLocks noGrp="1"/>
          </p:cNvSpPr>
          <p:nvPr>
            <p:ph type="pic" sz="quarter" idx="12"/>
          </p:nvPr>
        </p:nvSpPr>
        <p:spPr/>
      </p:sp>
    </p:spTree>
    <p:extLst>
      <p:ext uri="{BB962C8B-B14F-4D97-AF65-F5344CB8AC3E}">
        <p14:creationId xmlns:p14="http://schemas.microsoft.com/office/powerpoint/2010/main" val="33421229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70116" y="1545619"/>
            <a:ext cx="5111496" cy="769441"/>
          </a:xfrm>
        </p:spPr>
        <p:txBody>
          <a:bodyPr>
            <a:noAutofit/>
          </a:bodyPr>
          <a:lstStyle/>
          <a:p>
            <a:pPr>
              <a:spcBef>
                <a:spcPts val="0"/>
              </a:spcBef>
            </a:pPr>
            <a:r>
              <a:rPr lang="en-US" sz="1200" dirty="0"/>
              <a:t>Keith Weber (GIS Training and Research Center at Idaho State University)</a:t>
            </a:r>
          </a:p>
          <a:p>
            <a:pPr>
              <a:spcBef>
                <a:spcPts val="0"/>
              </a:spcBef>
            </a:pPr>
            <a:r>
              <a:rPr lang="en-US" sz="1200" dirty="0"/>
              <a:t>John </a:t>
            </a:r>
            <a:r>
              <a:rPr lang="en-US" sz="1200" dirty="0" err="1"/>
              <a:t>Schnase</a:t>
            </a:r>
            <a:r>
              <a:rPr lang="en-US" sz="1200" dirty="0"/>
              <a:t> (NASA Goddard Space Flight Center)</a:t>
            </a:r>
          </a:p>
          <a:p>
            <a:pPr>
              <a:spcBef>
                <a:spcPts val="0"/>
              </a:spcBef>
            </a:pPr>
            <a:r>
              <a:rPr lang="en-US" sz="1200" dirty="0"/>
              <a:t>Mark Carroll (NASA Goddard Space Flight Center) </a:t>
            </a:r>
          </a:p>
          <a:p>
            <a:pPr>
              <a:spcBef>
                <a:spcPts val="0"/>
              </a:spcBef>
            </a:pPr>
            <a:endParaRPr lang="en-US" sz="1200" dirty="0"/>
          </a:p>
        </p:txBody>
      </p:sp>
      <p:sp>
        <p:nvSpPr>
          <p:cNvPr id="3" name="Text Placeholder 2"/>
          <p:cNvSpPr>
            <a:spLocks noGrp="1"/>
          </p:cNvSpPr>
          <p:nvPr>
            <p:ph type="body" sz="quarter" idx="11"/>
          </p:nvPr>
        </p:nvSpPr>
        <p:spPr>
          <a:xfrm>
            <a:off x="874421" y="3020767"/>
            <a:ext cx="7854909" cy="1740482"/>
          </a:xfrm>
        </p:spPr>
        <p:txBody>
          <a:bodyPr>
            <a:noAutofit/>
          </a:bodyPr>
          <a:lstStyle/>
          <a:p>
            <a:pPr>
              <a:spcBef>
                <a:spcPts val="0"/>
              </a:spcBef>
            </a:pPr>
            <a:r>
              <a:rPr lang="en-US" sz="1200" dirty="0"/>
              <a:t>Bureau of Land Management, Idaho State Office and Cooperating District Offices (End-User), </a:t>
            </a:r>
            <a:r>
              <a:rPr lang="en-US" sz="1200" dirty="0" smtClean="0"/>
              <a:t>Mike </a:t>
            </a:r>
            <a:r>
              <a:rPr lang="en-US" sz="1200" dirty="0"/>
              <a:t>Kuyper </a:t>
            </a:r>
          </a:p>
          <a:p>
            <a:pPr>
              <a:spcBef>
                <a:spcPts val="0"/>
              </a:spcBef>
            </a:pPr>
            <a:r>
              <a:rPr lang="en-US" sz="1200" dirty="0"/>
              <a:t>USDA Forest Service, Caribou-</a:t>
            </a:r>
            <a:r>
              <a:rPr lang="en-US" sz="1200" dirty="0" err="1"/>
              <a:t>Targhee</a:t>
            </a:r>
            <a:r>
              <a:rPr lang="en-US" sz="1200" dirty="0"/>
              <a:t> National Forest (Collaborator), </a:t>
            </a:r>
            <a:r>
              <a:rPr lang="en-US" sz="1200" dirty="0" smtClean="0"/>
              <a:t> </a:t>
            </a:r>
            <a:r>
              <a:rPr lang="en-US" sz="1200" dirty="0"/>
              <a:t>Arik Jorgensen, and Chris Colt</a:t>
            </a:r>
          </a:p>
          <a:p>
            <a:pPr>
              <a:spcBef>
                <a:spcPts val="0"/>
              </a:spcBef>
            </a:pPr>
            <a:r>
              <a:rPr lang="en-US" sz="1200" dirty="0"/>
              <a:t>Idaho Department of Fish and Game (Collaborator</a:t>
            </a:r>
            <a:r>
              <a:rPr lang="en-US" sz="1200" dirty="0" smtClean="0"/>
              <a:t>), </a:t>
            </a:r>
            <a:r>
              <a:rPr lang="en-US" sz="1200" dirty="0"/>
              <a:t>Scott Bergen</a:t>
            </a:r>
          </a:p>
          <a:p>
            <a:pPr>
              <a:spcBef>
                <a:spcPts val="0"/>
              </a:spcBef>
            </a:pPr>
            <a:r>
              <a:rPr lang="en-US" sz="1200" dirty="0"/>
              <a:t>RECOVER Project at NASA Goddard, </a:t>
            </a:r>
            <a:r>
              <a:rPr lang="en-US" sz="1200" dirty="0" smtClean="0"/>
              <a:t>(Boundary Organization), John </a:t>
            </a:r>
            <a:r>
              <a:rPr lang="en-US" sz="1200" dirty="0" err="1" smtClean="0"/>
              <a:t>Schnase</a:t>
            </a:r>
            <a:r>
              <a:rPr lang="en-US" sz="1200" dirty="0" smtClean="0"/>
              <a:t> and </a:t>
            </a:r>
            <a:r>
              <a:rPr lang="en-US" sz="1200" dirty="0"/>
              <a:t>Mark </a:t>
            </a:r>
            <a:r>
              <a:rPr lang="en-US" sz="1200" dirty="0" smtClean="0"/>
              <a:t>Carroll RECOVER </a:t>
            </a:r>
            <a:r>
              <a:rPr lang="en-US" sz="1200" dirty="0"/>
              <a:t>Project at </a:t>
            </a:r>
            <a:r>
              <a:rPr lang="en-US" sz="1200" dirty="0" smtClean="0"/>
              <a:t>ISU (Boundary Organization), </a:t>
            </a:r>
            <a:r>
              <a:rPr lang="en-US" sz="1200" dirty="0"/>
              <a:t>Keith </a:t>
            </a:r>
            <a:r>
              <a:rPr lang="en-US" sz="1200" dirty="0" smtClean="0"/>
              <a:t>Weber</a:t>
            </a:r>
            <a:endParaRPr lang="en-US" sz="1200" dirty="0"/>
          </a:p>
        </p:txBody>
      </p:sp>
      <p:sp>
        <p:nvSpPr>
          <p:cNvPr id="4" name="Text Placeholder 3"/>
          <p:cNvSpPr>
            <a:spLocks noGrp="1"/>
          </p:cNvSpPr>
          <p:nvPr>
            <p:ph type="body" sz="quarter" idx="12"/>
          </p:nvPr>
        </p:nvSpPr>
        <p:spPr>
          <a:xfrm>
            <a:off x="810625" y="4782514"/>
            <a:ext cx="5111496" cy="1025202"/>
          </a:xfrm>
        </p:spPr>
        <p:txBody>
          <a:bodyPr>
            <a:noAutofit/>
          </a:bodyPr>
          <a:lstStyle/>
          <a:p>
            <a:pPr>
              <a:spcBef>
                <a:spcPts val="0"/>
              </a:spcBef>
            </a:pPr>
            <a:r>
              <a:rPr lang="en-US" sz="1200" dirty="0"/>
              <a:t>Zachary </a:t>
            </a:r>
            <a:r>
              <a:rPr lang="en-US" sz="1200" dirty="0" smtClean="0"/>
              <a:t>Simpson (Past Contributor)</a:t>
            </a:r>
            <a:endParaRPr lang="en-US" sz="1200" dirty="0"/>
          </a:p>
          <a:p>
            <a:pPr>
              <a:spcBef>
                <a:spcPts val="0"/>
              </a:spcBef>
            </a:pPr>
            <a:r>
              <a:rPr lang="en-US" sz="1200" dirty="0"/>
              <a:t>Sara </a:t>
            </a:r>
            <a:r>
              <a:rPr lang="en-US" sz="1200" dirty="0" smtClean="0"/>
              <a:t>Ramos (Past Contributor)</a:t>
            </a:r>
          </a:p>
          <a:p>
            <a:pPr>
              <a:spcBef>
                <a:spcPts val="0"/>
              </a:spcBef>
            </a:pPr>
            <a:r>
              <a:rPr lang="en-US" sz="1200" dirty="0" err="1" smtClean="0"/>
              <a:t>Kindera</a:t>
            </a:r>
            <a:r>
              <a:rPr lang="en-US" sz="1200" dirty="0" smtClean="0"/>
              <a:t> Seer, GIS Training and Research Center, Idaho State University</a:t>
            </a:r>
          </a:p>
          <a:p>
            <a:pPr>
              <a:spcBef>
                <a:spcPts val="0"/>
              </a:spcBef>
            </a:pPr>
            <a:r>
              <a:rPr lang="en-US" sz="1200" dirty="0" smtClean="0"/>
              <a:t>Jeff May, GIS Training and Research Center, Idaho State University </a:t>
            </a:r>
            <a:endParaRPr lang="en-US" sz="1200" dirty="0"/>
          </a:p>
          <a:p>
            <a:pPr>
              <a:spcBef>
                <a:spcPts val="0"/>
              </a:spcBef>
            </a:pPr>
            <a:endParaRPr lang="en-US" sz="1200" dirty="0"/>
          </a:p>
        </p:txBody>
      </p:sp>
      <p:sp>
        <p:nvSpPr>
          <p:cNvPr id="5" name="TextBox 4"/>
          <p:cNvSpPr txBox="1"/>
          <p:nvPr/>
        </p:nvSpPr>
        <p:spPr>
          <a:xfrm>
            <a:off x="594360" y="974237"/>
            <a:ext cx="2577819" cy="707886"/>
          </a:xfrm>
          <a:prstGeom prst="rect">
            <a:avLst/>
          </a:prstGeom>
          <a:noFill/>
        </p:spPr>
        <p:txBody>
          <a:bodyPr wrap="square" rtlCol="0">
            <a:spAutoFit/>
          </a:bodyPr>
          <a:lstStyle/>
          <a:p>
            <a:r>
              <a:rPr lang="en-US" sz="4000" b="1" dirty="0">
                <a:solidFill>
                  <a:schemeClr val="accent1"/>
                </a:solidFill>
                <a:latin typeface="Century Gothic" panose="020B0502020202020204" pitchFamily="34" charset="0"/>
              </a:rPr>
              <a:t>A</a:t>
            </a:r>
            <a:r>
              <a:rPr lang="en-US" sz="4000" b="1" dirty="0" smtClean="0">
                <a:solidFill>
                  <a:schemeClr val="accent1"/>
                </a:solidFill>
                <a:latin typeface="Century Gothic" panose="020B0502020202020204" pitchFamily="34" charset="0"/>
              </a:rPr>
              <a:t>dvisors</a:t>
            </a:r>
            <a:endParaRPr lang="en-US" sz="4000" dirty="0" smtClean="0">
              <a:solidFill>
                <a:schemeClr val="accent1"/>
              </a:solidFill>
              <a:latin typeface="Century Gothic" panose="020B0502020202020204" pitchFamily="34" charset="0"/>
            </a:endParaRPr>
          </a:p>
        </p:txBody>
      </p:sp>
      <p:sp>
        <p:nvSpPr>
          <p:cNvPr id="6" name="TextBox 5"/>
          <p:cNvSpPr txBox="1"/>
          <p:nvPr/>
        </p:nvSpPr>
        <p:spPr>
          <a:xfrm>
            <a:off x="594359" y="2312881"/>
            <a:ext cx="2577819" cy="707886"/>
          </a:xfrm>
          <a:prstGeom prst="rect">
            <a:avLst/>
          </a:prstGeom>
          <a:noFill/>
        </p:spPr>
        <p:txBody>
          <a:bodyPr wrap="square" rtlCol="0">
            <a:spAutoFit/>
          </a:bodyPr>
          <a:lstStyle/>
          <a:p>
            <a:r>
              <a:rPr lang="en-US" sz="4000" b="1" dirty="0" smtClean="0">
                <a:solidFill>
                  <a:schemeClr val="accent1"/>
                </a:solidFill>
                <a:latin typeface="Century Gothic" panose="020B0502020202020204" pitchFamily="34" charset="0"/>
              </a:rPr>
              <a:t>Partners</a:t>
            </a:r>
            <a:endParaRPr lang="en-US" sz="4000" dirty="0" smtClean="0">
              <a:solidFill>
                <a:schemeClr val="accent1"/>
              </a:solidFill>
              <a:latin typeface="Century Gothic" panose="020B0502020202020204" pitchFamily="34" charset="0"/>
            </a:endParaRPr>
          </a:p>
        </p:txBody>
      </p:sp>
      <p:sp>
        <p:nvSpPr>
          <p:cNvPr id="7" name="TextBox 6"/>
          <p:cNvSpPr txBox="1"/>
          <p:nvPr/>
        </p:nvSpPr>
        <p:spPr>
          <a:xfrm>
            <a:off x="594360" y="4159689"/>
            <a:ext cx="2577819" cy="707886"/>
          </a:xfrm>
          <a:prstGeom prst="rect">
            <a:avLst/>
          </a:prstGeom>
          <a:noFill/>
        </p:spPr>
        <p:txBody>
          <a:bodyPr wrap="square" rtlCol="0">
            <a:spAutoFit/>
          </a:bodyPr>
          <a:lstStyle/>
          <a:p>
            <a:r>
              <a:rPr lang="en-US" sz="4000" b="1" dirty="0" smtClean="0">
                <a:solidFill>
                  <a:schemeClr val="accent1"/>
                </a:solidFill>
                <a:latin typeface="Century Gothic" panose="020B0502020202020204" pitchFamily="34" charset="0"/>
              </a:rPr>
              <a:t>Others</a:t>
            </a:r>
            <a:endParaRPr lang="en-US" sz="40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6179114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SMAP Taking Data From Orbit"/>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rcRect l="24889" r="2488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1"/>
          </p:nvPr>
        </p:nvSpPr>
        <p:spPr>
          <a:xfrm>
            <a:off x="5102352" y="2130551"/>
            <a:ext cx="3593592" cy="3736850"/>
          </a:xfrm>
        </p:spPr>
        <p:txBody>
          <a:bodyPr>
            <a:normAutofit fontScale="77500" lnSpcReduction="20000"/>
          </a:bodyPr>
          <a:lstStyle/>
          <a:p>
            <a:r>
              <a:rPr lang="en-US" dirty="0" smtClean="0"/>
              <a:t>NASA Earth Observations</a:t>
            </a:r>
          </a:p>
          <a:p>
            <a:r>
              <a:rPr lang="en-US" sz="1500" dirty="0" smtClean="0"/>
              <a:t>SMAP - Radiometer</a:t>
            </a:r>
          </a:p>
          <a:p>
            <a:r>
              <a:rPr lang="en-US" sz="1500" dirty="0" smtClean="0"/>
              <a:t>Landsat 5 Thematic Mapper</a:t>
            </a:r>
          </a:p>
          <a:p>
            <a:r>
              <a:rPr lang="en-US" sz="1500" dirty="0" smtClean="0"/>
              <a:t>Landsat 8 Operational Land Imager</a:t>
            </a:r>
          </a:p>
          <a:p>
            <a:endParaRPr lang="en-US" sz="1500" dirty="0"/>
          </a:p>
          <a:p>
            <a:r>
              <a:rPr lang="en-US" dirty="0" smtClean="0"/>
              <a:t>Ancillary Datasets</a:t>
            </a:r>
          </a:p>
          <a:p>
            <a:r>
              <a:rPr lang="en-US" sz="1600" dirty="0" smtClean="0"/>
              <a:t>2009, 2011, 2013, 2015 NAIP imagery</a:t>
            </a:r>
          </a:p>
          <a:p>
            <a:r>
              <a:rPr lang="en-US" sz="1600" dirty="0" smtClean="0"/>
              <a:t>USGS National Land Cover Dataset (NLCD)</a:t>
            </a:r>
          </a:p>
          <a:p>
            <a:r>
              <a:rPr lang="en-US" sz="1600" dirty="0" smtClean="0"/>
              <a:t>Caribou-</a:t>
            </a:r>
            <a:r>
              <a:rPr lang="en-US" sz="1600" dirty="0" err="1" smtClean="0"/>
              <a:t>Targhee</a:t>
            </a:r>
            <a:r>
              <a:rPr lang="en-US" sz="1600" dirty="0" smtClean="0"/>
              <a:t> NF Existing vegetation map – RSAC</a:t>
            </a:r>
          </a:p>
          <a:p>
            <a:r>
              <a:rPr lang="en-US" sz="1600" dirty="0" smtClean="0"/>
              <a:t>LANDFIRE</a:t>
            </a:r>
          </a:p>
          <a:p>
            <a:r>
              <a:rPr lang="en-US" sz="1600" dirty="0" smtClean="0"/>
              <a:t>Surface Management Agency (SMA)</a:t>
            </a:r>
          </a:p>
          <a:p>
            <a:r>
              <a:rPr lang="en-US" sz="1600" dirty="0" smtClean="0"/>
              <a:t>NASA </a:t>
            </a:r>
            <a:r>
              <a:rPr lang="en-US" sz="1600" dirty="0"/>
              <a:t>RECOVER Historic Fire Dataset </a:t>
            </a:r>
            <a:endParaRPr lang="en-US" sz="1600" dirty="0" smtClean="0"/>
          </a:p>
          <a:p>
            <a:r>
              <a:rPr lang="en-US" sz="1600" dirty="0" err="1" smtClean="0"/>
              <a:t>AgriMet</a:t>
            </a:r>
            <a:r>
              <a:rPr lang="en-US" sz="1600" dirty="0" smtClean="0"/>
              <a:t> Weather Data</a:t>
            </a:r>
            <a:endParaRPr lang="en-US" sz="1600" dirty="0"/>
          </a:p>
        </p:txBody>
      </p:sp>
      <p:sp>
        <p:nvSpPr>
          <p:cNvPr id="9" name="Text Placeholder 8"/>
          <p:cNvSpPr>
            <a:spLocks noGrp="1"/>
          </p:cNvSpPr>
          <p:nvPr>
            <p:ph type="body" sz="quarter" idx="10"/>
          </p:nvPr>
        </p:nvSpPr>
        <p:spPr>
          <a:xfrm>
            <a:off x="5083302" y="332019"/>
            <a:ext cx="3927348" cy="828492"/>
          </a:xfrm>
        </p:spPr>
        <p:txBody>
          <a:bodyPr>
            <a:normAutofit/>
          </a:bodyPr>
          <a:lstStyle/>
          <a:p>
            <a:r>
              <a:rPr lang="en-US" dirty="0" smtClean="0"/>
              <a:t>Datasets Used</a:t>
            </a:r>
            <a:endParaRPr lang="en-US" dirty="0"/>
          </a:p>
        </p:txBody>
      </p:sp>
      <p:sp>
        <p:nvSpPr>
          <p:cNvPr id="12" name="Text Placeholder 11"/>
          <p:cNvSpPr>
            <a:spLocks noGrp="1"/>
          </p:cNvSpPr>
          <p:nvPr>
            <p:ph type="body" sz="quarter" idx="13"/>
          </p:nvPr>
        </p:nvSpPr>
        <p:spPr>
          <a:xfrm>
            <a:off x="165397" y="6469380"/>
            <a:ext cx="1993392" cy="274320"/>
          </a:xfrm>
        </p:spPr>
        <p:txBody>
          <a:bodyPr>
            <a:normAutofit fontScale="92500"/>
          </a:bodyPr>
          <a:lstStyle/>
          <a:p>
            <a:r>
              <a:rPr lang="en-US" dirty="0" smtClean="0">
                <a:solidFill>
                  <a:schemeClr val="tx1">
                    <a:lumMod val="50000"/>
                  </a:schemeClr>
                </a:solidFill>
              </a:rPr>
              <a:t>Images Credit: JPL.NASA</a:t>
            </a:r>
            <a:endParaRPr lang="en-US" dirty="0">
              <a:solidFill>
                <a:schemeClr val="tx1">
                  <a:lumMod val="50000"/>
                </a:schemeClr>
              </a:solidFill>
            </a:endParaRPr>
          </a:p>
        </p:txBody>
      </p:sp>
      <p:pic>
        <p:nvPicPr>
          <p:cNvPr id="2056" name="Picture 8" descr="Landsat 8 satell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630" y="4284793"/>
            <a:ext cx="2826086" cy="158260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ile:Landsat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28951" y="1137468"/>
            <a:ext cx="1485900" cy="1077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0832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4163807" y="1324948"/>
            <a:ext cx="4784510" cy="4913064"/>
          </a:xfrm>
          <a:prstGeom prst="rect">
            <a:avLst/>
          </a:prstGeom>
        </p:spPr>
      </p:pic>
      <p:sp>
        <p:nvSpPr>
          <p:cNvPr id="2" name="Text Placeholder 1"/>
          <p:cNvSpPr>
            <a:spLocks noGrp="1"/>
          </p:cNvSpPr>
          <p:nvPr>
            <p:ph type="body" sz="quarter" idx="11"/>
          </p:nvPr>
        </p:nvSpPr>
        <p:spPr>
          <a:xfrm>
            <a:off x="198296" y="1110343"/>
            <a:ext cx="4183203" cy="2435290"/>
          </a:xfrm>
        </p:spPr>
        <p:txBody>
          <a:bodyPr>
            <a:normAutofit fontScale="92500" lnSpcReduction="20000"/>
          </a:bodyPr>
          <a:lstStyle/>
          <a:p>
            <a:endParaRPr lang="en-US" dirty="0" smtClean="0"/>
          </a:p>
          <a:p>
            <a:r>
              <a:rPr lang="en-US" dirty="0" smtClean="0"/>
              <a:t>Southeast </a:t>
            </a:r>
            <a:r>
              <a:rPr lang="en-US" dirty="0"/>
              <a:t>Idaho</a:t>
            </a:r>
          </a:p>
          <a:p>
            <a:pPr marL="342900" indent="-342900">
              <a:buFont typeface="Arial" panose="020B0604020202020204" pitchFamily="34" charset="0"/>
              <a:buChar char="•"/>
            </a:pPr>
            <a:r>
              <a:rPr lang="en-US" dirty="0"/>
              <a:t>Landsat WRS-2 </a:t>
            </a:r>
            <a:r>
              <a:rPr lang="en-US" dirty="0" smtClean="0"/>
              <a:t>Path </a:t>
            </a:r>
            <a:r>
              <a:rPr lang="en-US" dirty="0"/>
              <a:t>39 Row 30</a:t>
            </a:r>
          </a:p>
          <a:p>
            <a:pPr marL="342900" indent="-342900">
              <a:buFont typeface="Arial" panose="020B0604020202020204" pitchFamily="34" charset="0"/>
              <a:buChar char="•"/>
            </a:pPr>
            <a:r>
              <a:rPr lang="en-US" dirty="0"/>
              <a:t>Landsat WRS-2 Path 39 Row 31</a:t>
            </a:r>
          </a:p>
          <a:p>
            <a:r>
              <a:rPr lang="en-US" dirty="0" smtClean="0"/>
              <a:t>Focused Study Area</a:t>
            </a:r>
          </a:p>
          <a:p>
            <a:pPr marL="342900" indent="-342900">
              <a:buFont typeface="Arial" panose="020B0604020202020204" pitchFamily="34" charset="0"/>
              <a:buChar char="•"/>
            </a:pPr>
            <a:r>
              <a:rPr lang="en-US" dirty="0" smtClean="0"/>
              <a:t>A focused study area was provided by the Bureau of Land Management (BLM). </a:t>
            </a:r>
            <a:endParaRPr lang="en-US" dirty="0"/>
          </a:p>
        </p:txBody>
      </p:sp>
      <p:sp>
        <p:nvSpPr>
          <p:cNvPr id="3" name="Text Placeholder 2"/>
          <p:cNvSpPr>
            <a:spLocks noGrp="1"/>
          </p:cNvSpPr>
          <p:nvPr>
            <p:ph type="body" sz="quarter" idx="10"/>
          </p:nvPr>
        </p:nvSpPr>
        <p:spPr>
          <a:xfrm>
            <a:off x="492657" y="279917"/>
            <a:ext cx="3566160" cy="911601"/>
          </a:xfrm>
        </p:spPr>
        <p:txBody>
          <a:bodyPr/>
          <a:lstStyle/>
          <a:p>
            <a:r>
              <a:rPr lang="en-US" dirty="0" smtClean="0"/>
              <a:t>Study Area</a:t>
            </a:r>
            <a:endParaRPr lang="en-US" dirty="0"/>
          </a:p>
        </p:txBody>
      </p:sp>
      <p:pic>
        <p:nvPicPr>
          <p:cNvPr id="12" name="Picture Placeholder 11"/>
          <p:cNvPicPr>
            <a:picLocks noGrp="1" noChangeAspect="1"/>
          </p:cNvPicPr>
          <p:nvPr>
            <p:ph type="pic" sz="quarter" idx="12"/>
          </p:nvPr>
        </p:nvPicPr>
        <p:blipFill>
          <a:blip r:embed="rId4"/>
          <a:srcRect l="8178" r="8178"/>
          <a:stretch>
            <a:fillRect/>
          </a:stretch>
        </p:blipFill>
        <p:spPr>
          <a:xfrm>
            <a:off x="8004329" y="382556"/>
            <a:ext cx="685518" cy="1028276"/>
          </a:xfrm>
          <a:prstGeom prst="rect">
            <a:avLst/>
          </a:prstGeom>
        </p:spPr>
      </p:pic>
      <p:sp>
        <p:nvSpPr>
          <p:cNvPr id="7" name="Text Placeholder 2"/>
          <p:cNvSpPr>
            <a:spLocks noGrp="1"/>
          </p:cNvSpPr>
          <p:nvPr>
            <p:ph type="body" sz="quarter" idx="10"/>
          </p:nvPr>
        </p:nvSpPr>
        <p:spPr>
          <a:xfrm>
            <a:off x="421122" y="3498979"/>
            <a:ext cx="3566160" cy="793413"/>
          </a:xfrm>
        </p:spPr>
        <p:txBody>
          <a:bodyPr/>
          <a:lstStyle/>
          <a:p>
            <a:r>
              <a:rPr lang="en-US" dirty="0" smtClean="0"/>
              <a:t>Study Period</a:t>
            </a:r>
            <a:endParaRPr lang="en-US" dirty="0"/>
          </a:p>
        </p:txBody>
      </p:sp>
      <p:sp>
        <p:nvSpPr>
          <p:cNvPr id="8" name="Text Placeholder 1"/>
          <p:cNvSpPr>
            <a:spLocks noGrp="1"/>
          </p:cNvSpPr>
          <p:nvPr>
            <p:ph type="body" sz="quarter" idx="11"/>
          </p:nvPr>
        </p:nvSpPr>
        <p:spPr>
          <a:xfrm>
            <a:off x="313374" y="4220547"/>
            <a:ext cx="3965510" cy="2435290"/>
          </a:xfrm>
        </p:spPr>
        <p:txBody>
          <a:bodyPr>
            <a:normAutofit/>
          </a:bodyPr>
          <a:lstStyle/>
          <a:p>
            <a:endParaRPr lang="en-US" dirty="0" smtClean="0"/>
          </a:p>
          <a:p>
            <a:r>
              <a:rPr lang="en-US" dirty="0" smtClean="0"/>
              <a:t>Juniper Encroachment</a:t>
            </a:r>
          </a:p>
          <a:p>
            <a:r>
              <a:rPr lang="en-US" sz="1500" dirty="0" smtClean="0"/>
              <a:t>1985 to 2015 in five year increments. </a:t>
            </a:r>
          </a:p>
          <a:p>
            <a:r>
              <a:rPr lang="en-US" dirty="0" smtClean="0"/>
              <a:t>Soil Moisture Analysis</a:t>
            </a:r>
          </a:p>
          <a:p>
            <a:r>
              <a:rPr lang="en-US" sz="1500" dirty="0" smtClean="0"/>
              <a:t>April 1</a:t>
            </a:r>
            <a:r>
              <a:rPr lang="en-US" sz="1500" baseline="30000" dirty="0" smtClean="0"/>
              <a:t>st</a:t>
            </a:r>
            <a:r>
              <a:rPr lang="en-US" sz="1500" dirty="0" smtClean="0"/>
              <a:t>, 2015 to September 31</a:t>
            </a:r>
            <a:r>
              <a:rPr lang="en-US" sz="1500" baseline="30000" dirty="0" smtClean="0"/>
              <a:t>st</a:t>
            </a:r>
            <a:r>
              <a:rPr lang="en-US" sz="1500" dirty="0" smtClean="0"/>
              <a:t>, 2015</a:t>
            </a:r>
            <a:endParaRPr lang="en-US" sz="1500" dirty="0"/>
          </a:p>
        </p:txBody>
      </p:sp>
      <p:sp>
        <p:nvSpPr>
          <p:cNvPr id="9" name="Oval 8"/>
          <p:cNvSpPr/>
          <p:nvPr/>
        </p:nvSpPr>
        <p:spPr>
          <a:xfrm>
            <a:off x="6925586" y="1828800"/>
            <a:ext cx="79513" cy="63610"/>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180028" y="1860605"/>
            <a:ext cx="716863" cy="230832"/>
          </a:xfrm>
          <a:prstGeom prst="rect">
            <a:avLst/>
          </a:prstGeom>
          <a:solidFill>
            <a:schemeClr val="bg1">
              <a:lumMod val="65000"/>
            </a:schemeClr>
          </a:solidFill>
        </p:spPr>
        <p:txBody>
          <a:bodyPr wrap="none" rtlCol="0">
            <a:spAutoFit/>
          </a:bodyPr>
          <a:lstStyle/>
          <a:p>
            <a:r>
              <a:rPr lang="en-US" sz="900" b="1" dirty="0" smtClean="0">
                <a:solidFill>
                  <a:schemeClr val="tx1">
                    <a:lumMod val="50000"/>
                  </a:schemeClr>
                </a:solidFill>
              </a:rPr>
              <a:t>Pocatello</a:t>
            </a:r>
            <a:endParaRPr lang="en-US" sz="900" b="1" dirty="0">
              <a:solidFill>
                <a:schemeClr val="tx1">
                  <a:lumMod val="50000"/>
                </a:schemeClr>
              </a:solidFill>
            </a:endParaRPr>
          </a:p>
        </p:txBody>
      </p:sp>
      <p:sp>
        <p:nvSpPr>
          <p:cNvPr id="14" name="TextBox 13"/>
          <p:cNvSpPr txBox="1"/>
          <p:nvPr/>
        </p:nvSpPr>
        <p:spPr>
          <a:xfrm>
            <a:off x="6107927" y="5320747"/>
            <a:ext cx="692818" cy="230832"/>
          </a:xfrm>
          <a:prstGeom prst="rect">
            <a:avLst/>
          </a:prstGeom>
          <a:solidFill>
            <a:schemeClr val="bg1">
              <a:lumMod val="65000"/>
            </a:schemeClr>
          </a:solidFill>
        </p:spPr>
        <p:txBody>
          <a:bodyPr wrap="none" rtlCol="0">
            <a:spAutoFit/>
          </a:bodyPr>
          <a:lstStyle/>
          <a:p>
            <a:r>
              <a:rPr lang="en-US" sz="900" b="1" dirty="0" smtClean="0">
                <a:solidFill>
                  <a:schemeClr val="tx1">
                    <a:lumMod val="50000"/>
                  </a:schemeClr>
                </a:solidFill>
              </a:rPr>
              <a:t>Holbrook</a:t>
            </a:r>
            <a:endParaRPr lang="en-US" sz="900" b="1" dirty="0">
              <a:solidFill>
                <a:schemeClr val="tx1">
                  <a:lumMod val="50000"/>
                </a:schemeClr>
              </a:solidFill>
            </a:endParaRPr>
          </a:p>
        </p:txBody>
      </p:sp>
      <p:sp>
        <p:nvSpPr>
          <p:cNvPr id="15" name="Oval 14"/>
          <p:cNvSpPr/>
          <p:nvPr/>
        </p:nvSpPr>
        <p:spPr>
          <a:xfrm>
            <a:off x="5917096" y="5257137"/>
            <a:ext cx="79513" cy="63610"/>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14691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01288" y="4120738"/>
            <a:ext cx="3961965" cy="712519"/>
          </a:xfrm>
        </p:spPr>
        <p:txBody>
          <a:bodyPr/>
          <a:lstStyle/>
          <a:p>
            <a:pPr algn="l"/>
            <a:r>
              <a:rPr lang="en-US" sz="2500" dirty="0" smtClean="0">
                <a:solidFill>
                  <a:schemeClr val="bg1">
                    <a:lumMod val="50000"/>
                  </a:schemeClr>
                </a:solidFill>
              </a:rPr>
              <a:t>Juniper encroachment </a:t>
            </a:r>
            <a:endParaRPr lang="en-US" sz="2500" dirty="0">
              <a:solidFill>
                <a:schemeClr val="bg1">
                  <a:lumMod val="50000"/>
                </a:schemeClr>
              </a:solidFill>
            </a:endParaRPr>
          </a:p>
        </p:txBody>
      </p:sp>
      <p:sp>
        <p:nvSpPr>
          <p:cNvPr id="5" name="Text Placeholder 4"/>
          <p:cNvSpPr>
            <a:spLocks noGrp="1"/>
          </p:cNvSpPr>
          <p:nvPr>
            <p:ph type="body" sz="quarter" idx="13"/>
          </p:nvPr>
        </p:nvSpPr>
        <p:spPr/>
        <p:txBody>
          <a:bodyPr/>
          <a:lstStyle/>
          <a:p>
            <a:r>
              <a:rPr lang="en-US" dirty="0" smtClean="0"/>
              <a:t>Courtesy of BLM</a:t>
            </a:r>
            <a:endParaRPr lang="en-US" dirty="0"/>
          </a:p>
        </p:txBody>
      </p:sp>
      <p:pic>
        <p:nvPicPr>
          <p:cNvPr id="1026" name="Picture 2"/>
          <p:cNvPicPr>
            <a:picLocks noGrp="1" noChangeAspect="1" noChangeArrowheads="1"/>
          </p:cNvPicPr>
          <p:nvPr>
            <p:ph type="pic" sz="quarter" idx="12"/>
          </p:nvPr>
        </p:nvPicPr>
        <p:blipFill>
          <a:blip r:embed="rId2">
            <a:extLst>
              <a:ext uri="{28A0092B-C50C-407E-A947-70E740481C1C}">
                <a14:useLocalDpi xmlns:a14="http://schemas.microsoft.com/office/drawing/2010/main" val="0"/>
              </a:ext>
            </a:extLst>
          </a:blip>
          <a:srcRect t="44" b="44"/>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Placeholder 12"/>
          <p:cNvSpPr txBox="1">
            <a:spLocks/>
          </p:cNvSpPr>
          <p:nvPr/>
        </p:nvSpPr>
        <p:spPr>
          <a:xfrm>
            <a:off x="95916" y="3562598"/>
            <a:ext cx="8503920" cy="735914"/>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4000" dirty="0" smtClean="0"/>
              <a:t>Community Concerns </a:t>
            </a:r>
            <a:endParaRPr lang="en-US" sz="4000" dirty="0"/>
          </a:p>
        </p:txBody>
      </p:sp>
      <p:sp>
        <p:nvSpPr>
          <p:cNvPr id="9" name="Text Placeholder 4"/>
          <p:cNvSpPr txBox="1">
            <a:spLocks/>
          </p:cNvSpPr>
          <p:nvPr/>
        </p:nvSpPr>
        <p:spPr>
          <a:xfrm>
            <a:off x="320635" y="4594680"/>
            <a:ext cx="8538359" cy="7040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r>
              <a:rPr lang="en-US" sz="2000" dirty="0" smtClean="0">
                <a:solidFill>
                  <a:srgbClr val="767171"/>
                </a:solidFill>
              </a:rPr>
              <a:t>The </a:t>
            </a:r>
            <a:r>
              <a:rPr lang="en-US" sz="2000" dirty="0">
                <a:solidFill>
                  <a:srgbClr val="767171"/>
                </a:solidFill>
              </a:rPr>
              <a:t>2012 Charlotte Fire cost Idaho $211 million dollars in fire suppression expenditures.</a:t>
            </a:r>
          </a:p>
          <a:p>
            <a:pPr>
              <a:buClr>
                <a:schemeClr val="accent1"/>
              </a:buClr>
            </a:pPr>
            <a:r>
              <a:rPr lang="en-US" sz="2000" dirty="0">
                <a:solidFill>
                  <a:srgbClr val="767171"/>
                </a:solidFill>
              </a:rPr>
              <a:t>In Idaho, juniper species have extended beyond their native habitats and are increasing wildfire severity and duration.</a:t>
            </a:r>
          </a:p>
          <a:p>
            <a:pPr>
              <a:buClr>
                <a:schemeClr val="accent1"/>
              </a:buClr>
            </a:pPr>
            <a:r>
              <a:rPr lang="en-US" sz="2000" dirty="0">
                <a:solidFill>
                  <a:srgbClr val="767171"/>
                </a:solidFill>
              </a:rPr>
              <a:t>Expanded wildfire regimes significantly alter semi-arid savanna ecosystems.</a:t>
            </a:r>
          </a:p>
          <a:p>
            <a:endParaRPr lang="en-US" sz="2000" dirty="0"/>
          </a:p>
        </p:txBody>
      </p:sp>
    </p:spTree>
    <p:extLst>
      <p:ext uri="{BB962C8B-B14F-4D97-AF65-F5344CB8AC3E}">
        <p14:creationId xmlns:p14="http://schemas.microsoft.com/office/powerpoint/2010/main" val="16477667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Grp="1" noChangeAspect="1" noChangeArrowheads="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p:cNvSpPr>
            <a:spLocks noGrp="1"/>
          </p:cNvSpPr>
          <p:nvPr>
            <p:ph type="body" sz="quarter" idx="13"/>
          </p:nvPr>
        </p:nvSpPr>
        <p:spPr>
          <a:xfrm>
            <a:off x="2113808" y="6483927"/>
            <a:ext cx="2458192" cy="374073"/>
          </a:xfrm>
        </p:spPr>
        <p:txBody>
          <a:bodyPr>
            <a:noAutofit/>
          </a:bodyPr>
          <a:lstStyle/>
          <a:p>
            <a:r>
              <a:rPr lang="en-US" sz="1000" dirty="0" smtClean="0">
                <a:solidFill>
                  <a:schemeClr val="tx2">
                    <a:lumMod val="20000"/>
                    <a:lumOff val="80000"/>
                  </a:schemeClr>
                </a:solidFill>
              </a:rPr>
              <a:t>Courtesy of Idaho Fish and Game</a:t>
            </a:r>
            <a:endParaRPr lang="en-US" sz="1000" dirty="0">
              <a:solidFill>
                <a:schemeClr val="tx2">
                  <a:lumMod val="20000"/>
                  <a:lumOff val="80000"/>
                </a:schemeClr>
              </a:solidFill>
            </a:endParaRPr>
          </a:p>
        </p:txBody>
      </p:sp>
      <p:sp>
        <p:nvSpPr>
          <p:cNvPr id="7" name="Text Placeholder 12"/>
          <p:cNvSpPr txBox="1">
            <a:spLocks/>
          </p:cNvSpPr>
          <p:nvPr/>
        </p:nvSpPr>
        <p:spPr>
          <a:xfrm>
            <a:off x="4708567" y="202060"/>
            <a:ext cx="5734868" cy="1531737"/>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6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4000" dirty="0" smtClean="0"/>
              <a:t>Community </a:t>
            </a:r>
          </a:p>
          <a:p>
            <a:pPr algn="l"/>
            <a:r>
              <a:rPr lang="en-US" sz="4000" dirty="0" smtClean="0"/>
              <a:t>Concerns Cont. </a:t>
            </a:r>
            <a:endParaRPr lang="en-US" sz="4000" dirty="0"/>
          </a:p>
        </p:txBody>
      </p:sp>
      <p:sp>
        <p:nvSpPr>
          <p:cNvPr id="9" name="Text Placeholder 4"/>
          <p:cNvSpPr txBox="1">
            <a:spLocks/>
          </p:cNvSpPr>
          <p:nvPr/>
        </p:nvSpPr>
        <p:spPr>
          <a:xfrm>
            <a:off x="4708566" y="2599626"/>
            <a:ext cx="4435433" cy="7040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The root structure of cheatgrass primarily grows in the winter and can exhaust available soil water at shallow depths when the soil warms up. As a result cheatgrass can limit or stop the germination process of native species by using up available </a:t>
            </a:r>
            <a:r>
              <a:rPr lang="en-US" sz="2000" dirty="0" smtClean="0"/>
              <a:t>resource.</a:t>
            </a:r>
          </a:p>
          <a:p>
            <a:r>
              <a:rPr lang="en-US" sz="2000" dirty="0" smtClean="0"/>
              <a:t>Cheatgrass </a:t>
            </a:r>
            <a:r>
              <a:rPr lang="en-US" sz="2000" dirty="0"/>
              <a:t>has increased the frequency of wildland fires with intervals now less than 5 years on average in certain southern Idaho rangelands.</a:t>
            </a:r>
          </a:p>
        </p:txBody>
      </p:sp>
      <p:sp>
        <p:nvSpPr>
          <p:cNvPr id="13" name="Text Placeholder 2"/>
          <p:cNvSpPr>
            <a:spLocks noGrp="1"/>
          </p:cNvSpPr>
          <p:nvPr>
            <p:ph type="body" sz="quarter" idx="4294967295"/>
          </p:nvPr>
        </p:nvSpPr>
        <p:spPr>
          <a:xfrm>
            <a:off x="4708567" y="1508166"/>
            <a:ext cx="4637314" cy="712519"/>
          </a:xfrm>
          <a:prstGeom prst="rect">
            <a:avLst/>
          </a:prstGeom>
        </p:spPr>
        <p:txBody>
          <a:bodyPr>
            <a:normAutofit fontScale="85000" lnSpcReduction="10000"/>
          </a:bodyPr>
          <a:lstStyle/>
          <a:p>
            <a:pPr marL="0" indent="0" algn="l">
              <a:buNone/>
            </a:pPr>
            <a:r>
              <a:rPr lang="en-US" sz="2200" dirty="0" smtClean="0">
                <a:solidFill>
                  <a:schemeClr val="bg1">
                    <a:lumMod val="50000"/>
                  </a:schemeClr>
                </a:solidFill>
              </a:rPr>
              <a:t>Invasive species are changing soil moisture availability for native species</a:t>
            </a:r>
            <a:endParaRPr lang="en-US" sz="2200" dirty="0">
              <a:solidFill>
                <a:schemeClr val="bg1">
                  <a:lumMod val="50000"/>
                </a:schemeClr>
              </a:solidFill>
            </a:endParaRPr>
          </a:p>
        </p:txBody>
      </p:sp>
    </p:spTree>
    <p:extLst>
      <p:ext uri="{BB962C8B-B14F-4D97-AF65-F5344CB8AC3E}">
        <p14:creationId xmlns:p14="http://schemas.microsoft.com/office/powerpoint/2010/main" val="35576518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332509" y="4527705"/>
            <a:ext cx="8119397" cy="1627632"/>
          </a:xfrm>
        </p:spPr>
        <p:txBody>
          <a:bodyPr>
            <a:noAutofit/>
          </a:bodyPr>
          <a:lstStyle/>
          <a:p>
            <a:pPr marL="347663" indent="-347663">
              <a:buFont typeface="Arial" panose="020B0604020202020204" pitchFamily="34" charset="0"/>
              <a:buChar char="•"/>
            </a:pPr>
            <a:r>
              <a:rPr lang="en-US" dirty="0" smtClean="0"/>
              <a:t>Characterize </a:t>
            </a:r>
            <a:r>
              <a:rPr lang="en-US" dirty="0"/>
              <a:t>juniper encroachment by analyzing 30 </a:t>
            </a:r>
            <a:r>
              <a:rPr lang="en-US" dirty="0" smtClean="0"/>
              <a:t>meter Landsat </a:t>
            </a:r>
            <a:r>
              <a:rPr lang="en-US" dirty="0"/>
              <a:t>imagery from 1985 to 2015.</a:t>
            </a:r>
          </a:p>
          <a:p>
            <a:pPr marL="342900" indent="-342900">
              <a:buFont typeface="Arial" panose="020B0604020202020204" pitchFamily="34" charset="0"/>
              <a:buChar char="•"/>
            </a:pPr>
            <a:r>
              <a:rPr lang="en-US" dirty="0"/>
              <a:t>Assess temporal changes in soil moisture in cheat grass dominated sites and compare that to sagebrush dominated sites over the 2015 growing season; April 1</a:t>
            </a:r>
            <a:r>
              <a:rPr lang="en-US" baseline="30000" dirty="0"/>
              <a:t>st</a:t>
            </a:r>
            <a:r>
              <a:rPr lang="en-US" dirty="0"/>
              <a:t> through September 30th.</a:t>
            </a:r>
          </a:p>
          <a:p>
            <a:endParaRPr lang="en-US" dirty="0"/>
          </a:p>
        </p:txBody>
      </p:sp>
      <p:sp>
        <p:nvSpPr>
          <p:cNvPr id="3" name="Text Placeholder 2"/>
          <p:cNvSpPr>
            <a:spLocks noGrp="1"/>
          </p:cNvSpPr>
          <p:nvPr>
            <p:ph type="body" sz="quarter" idx="14"/>
          </p:nvPr>
        </p:nvSpPr>
        <p:spPr>
          <a:xfrm>
            <a:off x="130629" y="3562598"/>
            <a:ext cx="4239491" cy="1830106"/>
          </a:xfrm>
        </p:spPr>
        <p:txBody>
          <a:bodyPr/>
          <a:lstStyle/>
          <a:p>
            <a:r>
              <a:rPr lang="en-US" dirty="0" smtClean="0"/>
              <a:t>Objectives</a:t>
            </a:r>
            <a:endParaRPr lang="en-US" dirty="0"/>
          </a:p>
        </p:txBody>
      </p:sp>
      <p:sp>
        <p:nvSpPr>
          <p:cNvPr id="11" name="Text Placeholder 10"/>
          <p:cNvSpPr>
            <a:spLocks noGrp="1"/>
          </p:cNvSpPr>
          <p:nvPr>
            <p:ph type="body" sz="quarter" idx="13"/>
          </p:nvPr>
        </p:nvSpPr>
        <p:spPr/>
        <p:txBody>
          <a:bodyPr/>
          <a:lstStyle/>
          <a:p>
            <a:r>
              <a:rPr lang="en-US" dirty="0" err="1"/>
              <a:t>Source:abook.org</a:t>
            </a:r>
            <a:endParaRPr lang="en-US" dirty="0"/>
          </a:p>
          <a:p>
            <a:endParaRPr lang="en-US" dirty="0"/>
          </a:p>
        </p:txBody>
      </p:sp>
      <p:pic>
        <p:nvPicPr>
          <p:cNvPr id="6" name="Picture Placeholder 5"/>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t="23723" b="23723"/>
          <a:stretch/>
        </p:blipFill>
        <p:spPr>
          <a:prstGeom prst="rect">
            <a:avLst/>
          </a:prstGeom>
        </p:spPr>
      </p:pic>
    </p:spTree>
    <p:extLst>
      <p:ext uri="{BB962C8B-B14F-4D97-AF65-F5344CB8AC3E}">
        <p14:creationId xmlns:p14="http://schemas.microsoft.com/office/powerpoint/2010/main" val="23930139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8694" y="2530549"/>
            <a:ext cx="1623938" cy="801354"/>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2957" t="3003" r="13018" b="3194"/>
          <a:stretch/>
        </p:blipFill>
        <p:spPr>
          <a:xfrm>
            <a:off x="4564816" y="221063"/>
            <a:ext cx="4356118" cy="4413283"/>
          </a:xfrm>
          <a:prstGeom prst="rect">
            <a:avLst/>
          </a:prstGeom>
        </p:spPr>
      </p:pic>
      <p:sp>
        <p:nvSpPr>
          <p:cNvPr id="2" name="Text Placeholder 1"/>
          <p:cNvSpPr>
            <a:spLocks noGrp="1"/>
          </p:cNvSpPr>
          <p:nvPr>
            <p:ph type="body" sz="quarter" idx="11"/>
          </p:nvPr>
        </p:nvSpPr>
        <p:spPr>
          <a:xfrm>
            <a:off x="231399" y="1441269"/>
            <a:ext cx="3593592" cy="3193078"/>
          </a:xfrm>
        </p:spPr>
        <p:txBody>
          <a:bodyPr>
            <a:normAutofit/>
          </a:bodyPr>
          <a:lstStyle/>
          <a:p>
            <a:r>
              <a:rPr lang="en-US" sz="2200" dirty="0" smtClean="0"/>
              <a:t>Classification points were created using;</a:t>
            </a:r>
          </a:p>
          <a:p>
            <a:pPr marL="342900" indent="-342900">
              <a:buClr>
                <a:schemeClr val="accent1"/>
              </a:buClr>
              <a:buFont typeface="Webdings" panose="05030102010509060703" pitchFamily="18" charset="2"/>
              <a:buChar char=""/>
            </a:pPr>
            <a:r>
              <a:rPr lang="en-US" dirty="0" smtClean="0"/>
              <a:t> 2009, 2011, 2013, 2015 NAIP imagery with a 0.5 meter resolution</a:t>
            </a:r>
          </a:p>
          <a:p>
            <a:pPr marL="342900" indent="-342900">
              <a:buClr>
                <a:schemeClr val="accent1"/>
              </a:buClr>
              <a:buFont typeface="Webdings" panose="05030102010509060703" pitchFamily="18" charset="2"/>
              <a:buChar char=""/>
            </a:pPr>
            <a:r>
              <a:rPr lang="en-US" dirty="0" smtClean="0"/>
              <a:t>Remote Sensing Applications Center (RSAC) data was used to identify different vegetation types</a:t>
            </a:r>
            <a:endParaRPr lang="en-US" dirty="0"/>
          </a:p>
        </p:txBody>
      </p:sp>
      <p:sp>
        <p:nvSpPr>
          <p:cNvPr id="3" name="Text Placeholder 2"/>
          <p:cNvSpPr>
            <a:spLocks noGrp="1"/>
          </p:cNvSpPr>
          <p:nvPr>
            <p:ph type="body" sz="quarter" idx="10"/>
          </p:nvPr>
        </p:nvSpPr>
        <p:spPr>
          <a:xfrm>
            <a:off x="231399" y="438538"/>
            <a:ext cx="3566160" cy="669005"/>
          </a:xfrm>
        </p:spPr>
        <p:txBody>
          <a:bodyPr/>
          <a:lstStyle/>
          <a:p>
            <a:r>
              <a:rPr lang="en-US" dirty="0" smtClean="0"/>
              <a:t>Methods</a:t>
            </a:r>
            <a:endParaRPr lang="en-US" dirty="0"/>
          </a:p>
        </p:txBody>
      </p:sp>
      <p:sp>
        <p:nvSpPr>
          <p:cNvPr id="7" name="TextBox 6"/>
          <p:cNvSpPr txBox="1"/>
          <p:nvPr/>
        </p:nvSpPr>
        <p:spPr>
          <a:xfrm>
            <a:off x="231399" y="965735"/>
            <a:ext cx="3398687" cy="400110"/>
          </a:xfrm>
          <a:prstGeom prst="rect">
            <a:avLst/>
          </a:prstGeom>
          <a:noFill/>
        </p:spPr>
        <p:txBody>
          <a:bodyPr wrap="none" rtlCol="0">
            <a:spAutoFit/>
          </a:bodyPr>
          <a:lstStyle/>
          <a:p>
            <a:r>
              <a:rPr lang="en-US" sz="2000" i="1" dirty="0" smtClean="0"/>
              <a:t>Classification site creation</a:t>
            </a:r>
            <a:endParaRPr lang="en-US" sz="2000" i="1" dirty="0"/>
          </a:p>
        </p:txBody>
      </p:sp>
      <p:graphicFrame>
        <p:nvGraphicFramePr>
          <p:cNvPr id="10" name="Table 9"/>
          <p:cNvGraphicFramePr>
            <a:graphicFrameLocks noGrp="1"/>
          </p:cNvGraphicFramePr>
          <p:nvPr>
            <p:extLst>
              <p:ext uri="{D42A27DB-BD31-4B8C-83A1-F6EECF244321}">
                <p14:modId xmlns:p14="http://schemas.microsoft.com/office/powerpoint/2010/main" val="362966385"/>
              </p:ext>
            </p:extLst>
          </p:nvPr>
        </p:nvGraphicFramePr>
        <p:xfrm>
          <a:off x="967061" y="4777620"/>
          <a:ext cx="7365630" cy="1921127"/>
        </p:xfrm>
        <a:graphic>
          <a:graphicData uri="http://schemas.openxmlformats.org/drawingml/2006/table">
            <a:tbl>
              <a:tblPr firstRow="1" bandRow="1">
                <a:tableStyleId>{5C22544A-7EE6-4342-B048-85BDC9FD1C3A}</a:tableStyleId>
              </a:tblPr>
              <a:tblGrid>
                <a:gridCol w="3682814"/>
                <a:gridCol w="736564"/>
                <a:gridCol w="736562"/>
                <a:gridCol w="736564"/>
                <a:gridCol w="736562"/>
                <a:gridCol w="736564"/>
              </a:tblGrid>
              <a:tr h="318824">
                <a:tc>
                  <a:txBody>
                    <a:bodyPr/>
                    <a:lstStyle/>
                    <a:p>
                      <a:r>
                        <a:rPr lang="en-US" dirty="0" smtClean="0"/>
                        <a:t>Vegetation Type</a:t>
                      </a:r>
                      <a:endParaRPr lang="en-US" dirty="0"/>
                    </a:p>
                  </a:txBody>
                  <a:tcPr/>
                </a:tc>
                <a:tc>
                  <a:txBody>
                    <a:bodyPr/>
                    <a:lstStyle/>
                    <a:p>
                      <a:r>
                        <a:rPr lang="en-US" dirty="0" smtClean="0"/>
                        <a:t>2009</a:t>
                      </a:r>
                      <a:endParaRPr lang="en-US" dirty="0"/>
                    </a:p>
                  </a:txBody>
                  <a:tcPr/>
                </a:tc>
                <a:tc>
                  <a:txBody>
                    <a:bodyPr/>
                    <a:lstStyle/>
                    <a:p>
                      <a:r>
                        <a:rPr lang="en-US" dirty="0" smtClean="0"/>
                        <a:t>2011</a:t>
                      </a:r>
                      <a:endParaRPr lang="en-US" dirty="0"/>
                    </a:p>
                  </a:txBody>
                  <a:tcPr/>
                </a:tc>
                <a:tc>
                  <a:txBody>
                    <a:bodyPr/>
                    <a:lstStyle/>
                    <a:p>
                      <a:r>
                        <a:rPr lang="en-US" dirty="0" smtClean="0"/>
                        <a:t>2013</a:t>
                      </a:r>
                      <a:endParaRPr lang="en-US" dirty="0"/>
                    </a:p>
                  </a:txBody>
                  <a:tcPr/>
                </a:tc>
                <a:tc>
                  <a:txBody>
                    <a:bodyPr/>
                    <a:lstStyle/>
                    <a:p>
                      <a:r>
                        <a:rPr lang="en-US" dirty="0" smtClean="0"/>
                        <a:t>2015</a:t>
                      </a:r>
                      <a:endParaRPr lang="en-US" dirty="0"/>
                    </a:p>
                  </a:txBody>
                  <a:tcPr/>
                </a:tc>
                <a:tc>
                  <a:txBody>
                    <a:bodyPr/>
                    <a:lstStyle/>
                    <a:p>
                      <a:r>
                        <a:rPr lang="en-US" dirty="0" smtClean="0"/>
                        <a:t>Total</a:t>
                      </a:r>
                      <a:endParaRPr lang="en-US" dirty="0"/>
                    </a:p>
                  </a:txBody>
                  <a:tcPr/>
                </a:tc>
              </a:tr>
              <a:tr h="458087">
                <a:tc>
                  <a:txBody>
                    <a:bodyPr/>
                    <a:lstStyle/>
                    <a:p>
                      <a:r>
                        <a:rPr lang="en-US" dirty="0" smtClean="0"/>
                        <a:t>Sagebrush/ Herbaceous</a:t>
                      </a:r>
                      <a:endParaRPr lang="en-US" dirty="0"/>
                    </a:p>
                  </a:txBody>
                  <a:tcPr/>
                </a:tc>
                <a:tc>
                  <a:txBody>
                    <a:bodyPr/>
                    <a:lstStyle/>
                    <a:p>
                      <a:pPr algn="l"/>
                      <a:endParaRPr lang="en-US" dirty="0"/>
                    </a:p>
                  </a:txBody>
                  <a:tcPr/>
                </a:tc>
                <a:tc>
                  <a:txBody>
                    <a:bodyPr/>
                    <a:lstStyle/>
                    <a:p>
                      <a:pPr algn="l"/>
                      <a:endParaRPr lang="en-US" dirty="0"/>
                    </a:p>
                  </a:txBody>
                  <a:tcPr/>
                </a:tc>
                <a:tc>
                  <a:txBody>
                    <a:bodyPr/>
                    <a:lstStyle/>
                    <a:p>
                      <a:pPr algn="l"/>
                      <a:endParaRPr lang="en-US" dirty="0"/>
                    </a:p>
                  </a:txBody>
                  <a:tcPr/>
                </a:tc>
                <a:tc>
                  <a:txBody>
                    <a:bodyPr/>
                    <a:lstStyle/>
                    <a:p>
                      <a:pPr algn="l"/>
                      <a:endParaRPr lang="en-US" dirty="0"/>
                    </a:p>
                  </a:txBody>
                  <a:tcPr/>
                </a:tc>
                <a:tc>
                  <a:txBody>
                    <a:bodyPr/>
                    <a:lstStyle/>
                    <a:p>
                      <a:pPr algn="l"/>
                      <a:endParaRPr lang="en-US" dirty="0"/>
                    </a:p>
                  </a:txBody>
                  <a:tcPr/>
                </a:tc>
              </a:tr>
              <a:tr h="318824">
                <a:tc>
                  <a:txBody>
                    <a:bodyPr/>
                    <a:lstStyle/>
                    <a:p>
                      <a:r>
                        <a:rPr lang="en-US" dirty="0" smtClean="0"/>
                        <a:t>Bare ground</a:t>
                      </a:r>
                      <a:endParaRPr lang="en-US" dirty="0"/>
                    </a:p>
                  </a:txBody>
                  <a:tcPr/>
                </a:tc>
                <a:tc>
                  <a:txBody>
                    <a:bodyPr/>
                    <a:lstStyle/>
                    <a:p>
                      <a:pPr algn="l"/>
                      <a:endParaRPr lang="en-US" dirty="0"/>
                    </a:p>
                  </a:txBody>
                  <a:tcPr/>
                </a:tc>
                <a:tc>
                  <a:txBody>
                    <a:bodyPr/>
                    <a:lstStyle/>
                    <a:p>
                      <a:pPr algn="l"/>
                      <a:endParaRPr lang="en-US" dirty="0"/>
                    </a:p>
                  </a:txBody>
                  <a:tcPr/>
                </a:tc>
                <a:tc>
                  <a:txBody>
                    <a:bodyPr/>
                    <a:lstStyle/>
                    <a:p>
                      <a:pPr algn="l"/>
                      <a:endParaRPr lang="en-US" dirty="0"/>
                    </a:p>
                  </a:txBody>
                  <a:tcPr/>
                </a:tc>
                <a:tc>
                  <a:txBody>
                    <a:bodyPr/>
                    <a:lstStyle/>
                    <a:p>
                      <a:pPr algn="l"/>
                      <a:endParaRPr lang="en-US" dirty="0"/>
                    </a:p>
                  </a:txBody>
                  <a:tcPr/>
                </a:tc>
                <a:tc>
                  <a:txBody>
                    <a:bodyPr/>
                    <a:lstStyle/>
                    <a:p>
                      <a:pPr algn="l"/>
                      <a:endParaRPr lang="en-US" dirty="0"/>
                    </a:p>
                  </a:txBody>
                  <a:tcPr/>
                </a:tc>
              </a:tr>
              <a:tr h="318824">
                <a:tc>
                  <a:txBody>
                    <a:bodyPr/>
                    <a:lstStyle/>
                    <a:p>
                      <a:r>
                        <a:rPr lang="en-US" dirty="0" smtClean="0"/>
                        <a:t>Juniper Mix</a:t>
                      </a:r>
                      <a:endParaRPr lang="en-US" dirty="0"/>
                    </a:p>
                  </a:txBody>
                  <a:tcPr/>
                </a:tc>
                <a:tc>
                  <a:txBody>
                    <a:bodyPr/>
                    <a:lstStyle/>
                    <a:p>
                      <a:pPr algn="l"/>
                      <a:endParaRPr lang="en-US" dirty="0"/>
                    </a:p>
                  </a:txBody>
                  <a:tcPr/>
                </a:tc>
                <a:tc>
                  <a:txBody>
                    <a:bodyPr/>
                    <a:lstStyle/>
                    <a:p>
                      <a:pPr algn="l"/>
                      <a:endParaRPr lang="en-US" dirty="0"/>
                    </a:p>
                  </a:txBody>
                  <a:tcPr/>
                </a:tc>
                <a:tc>
                  <a:txBody>
                    <a:bodyPr/>
                    <a:lstStyle/>
                    <a:p>
                      <a:pPr algn="l"/>
                      <a:endParaRPr lang="en-US" dirty="0"/>
                    </a:p>
                  </a:txBody>
                  <a:tcPr/>
                </a:tc>
                <a:tc>
                  <a:txBody>
                    <a:bodyPr/>
                    <a:lstStyle/>
                    <a:p>
                      <a:pPr algn="l"/>
                      <a:endParaRPr lang="en-US" dirty="0"/>
                    </a:p>
                  </a:txBody>
                  <a:tcPr/>
                </a:tc>
                <a:tc>
                  <a:txBody>
                    <a:bodyPr/>
                    <a:lstStyle/>
                    <a:p>
                      <a:pPr algn="l"/>
                      <a:endParaRPr lang="en-US" dirty="0"/>
                    </a:p>
                  </a:txBody>
                  <a:tcPr/>
                </a:tc>
              </a:tr>
              <a:tr h="318824">
                <a:tc>
                  <a:txBody>
                    <a:bodyPr/>
                    <a:lstStyle/>
                    <a:p>
                      <a:r>
                        <a:rPr lang="en-US" dirty="0" smtClean="0"/>
                        <a:t>Mixed Forest</a:t>
                      </a:r>
                      <a:endParaRPr lang="en-US" dirty="0"/>
                    </a:p>
                  </a:txBody>
                  <a:tcPr/>
                </a:tc>
                <a:tc>
                  <a:txBody>
                    <a:bodyPr/>
                    <a:lstStyle/>
                    <a:p>
                      <a:pPr algn="l"/>
                      <a:endParaRPr lang="en-US" dirty="0"/>
                    </a:p>
                  </a:txBody>
                  <a:tcPr/>
                </a:tc>
                <a:tc>
                  <a:txBody>
                    <a:bodyPr/>
                    <a:lstStyle/>
                    <a:p>
                      <a:pPr algn="l"/>
                      <a:endParaRPr lang="en-US" dirty="0"/>
                    </a:p>
                  </a:txBody>
                  <a:tcPr/>
                </a:tc>
                <a:tc>
                  <a:txBody>
                    <a:bodyPr/>
                    <a:lstStyle/>
                    <a:p>
                      <a:pPr algn="l"/>
                      <a:endParaRPr lang="en-US" dirty="0"/>
                    </a:p>
                  </a:txBody>
                  <a:tcPr/>
                </a:tc>
                <a:tc>
                  <a:txBody>
                    <a:bodyPr/>
                    <a:lstStyle/>
                    <a:p>
                      <a:pPr algn="l"/>
                      <a:endParaRPr lang="en-US" dirty="0"/>
                    </a:p>
                  </a:txBody>
                  <a:tcPr/>
                </a:tc>
                <a:tc>
                  <a:txBody>
                    <a:bodyPr/>
                    <a:lstStyle/>
                    <a:p>
                      <a:pPr algn="l"/>
                      <a:endParaRPr lang="en-US" dirty="0"/>
                    </a:p>
                  </a:txBody>
                  <a:tcPr/>
                </a:tc>
              </a:tr>
            </a:tbl>
          </a:graphicData>
        </a:graphic>
      </p:graphicFrame>
      <p:sp>
        <p:nvSpPr>
          <p:cNvPr id="9" name="TextBox 8"/>
          <p:cNvSpPr txBox="1"/>
          <p:nvPr/>
        </p:nvSpPr>
        <p:spPr>
          <a:xfrm>
            <a:off x="5898505" y="4546016"/>
            <a:ext cx="2583929" cy="215444"/>
          </a:xfrm>
          <a:prstGeom prst="rect">
            <a:avLst/>
          </a:prstGeom>
          <a:noFill/>
        </p:spPr>
        <p:txBody>
          <a:bodyPr wrap="square" rtlCol="0">
            <a:spAutoFit/>
          </a:bodyPr>
          <a:lstStyle/>
          <a:p>
            <a:r>
              <a:rPr lang="en-US" sz="800" dirty="0" smtClean="0"/>
              <a:t>2013 NAIP imagery with classification points</a:t>
            </a:r>
            <a:endParaRPr lang="en-US" sz="800" dirty="0"/>
          </a:p>
        </p:txBody>
      </p:sp>
    </p:spTree>
    <p:extLst>
      <p:ext uri="{BB962C8B-B14F-4D97-AF65-F5344CB8AC3E}">
        <p14:creationId xmlns:p14="http://schemas.microsoft.com/office/powerpoint/2010/main" val="26660923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3449" y="4540055"/>
            <a:ext cx="1170445" cy="705588"/>
          </a:xfrm>
          <a:prstGeom prst="rect">
            <a:avLst/>
          </a:prstGeom>
        </p:spPr>
      </p:pic>
      <p:sp>
        <p:nvSpPr>
          <p:cNvPr id="2" name="Text Placeholder 1"/>
          <p:cNvSpPr>
            <a:spLocks noGrp="1"/>
          </p:cNvSpPr>
          <p:nvPr>
            <p:ph type="body" sz="quarter" idx="11"/>
          </p:nvPr>
        </p:nvSpPr>
        <p:spPr>
          <a:xfrm>
            <a:off x="296843" y="1308223"/>
            <a:ext cx="8675707" cy="999363"/>
          </a:xfrm>
        </p:spPr>
        <p:txBody>
          <a:bodyPr>
            <a:normAutofit lnSpcReduction="10000"/>
          </a:bodyPr>
          <a:lstStyle/>
          <a:p>
            <a:pPr marL="342900" indent="-342900">
              <a:buClr>
                <a:schemeClr val="accent1"/>
              </a:buClr>
              <a:buFont typeface="Webdings" panose="05030102010509060703" pitchFamily="18" charset="2"/>
              <a:buChar char=""/>
            </a:pPr>
            <a:r>
              <a:rPr lang="en-US" dirty="0" smtClean="0"/>
              <a:t>mSAVI2 and TCT were derived using IDRISI </a:t>
            </a:r>
            <a:r>
              <a:rPr lang="en-US" dirty="0" err="1" smtClean="0"/>
              <a:t>TerrSet</a:t>
            </a:r>
            <a:r>
              <a:rPr lang="en-US" dirty="0" smtClean="0"/>
              <a:t> </a:t>
            </a:r>
            <a:r>
              <a:rPr lang="en-US" dirty="0" err="1" smtClean="0"/>
              <a:t>VegIndex</a:t>
            </a:r>
            <a:r>
              <a:rPr lang="en-US" dirty="0" smtClean="0"/>
              <a:t> Modules</a:t>
            </a:r>
          </a:p>
          <a:p>
            <a:pPr marL="342900" indent="-342900">
              <a:buClr>
                <a:schemeClr val="accent1"/>
              </a:buClr>
              <a:buFont typeface="Webdings" panose="05030102010509060703" pitchFamily="18" charset="2"/>
              <a:buChar char=""/>
            </a:pPr>
            <a:r>
              <a:rPr lang="en-US" dirty="0" smtClean="0"/>
              <a:t>NDBSI = (TM6 – TM5) / (TM6 + TM5 + 0.001) * </a:t>
            </a:r>
            <a:r>
              <a:rPr lang="en-US" dirty="0" err="1" smtClean="0"/>
              <a:t>Baraldi</a:t>
            </a:r>
            <a:r>
              <a:rPr lang="en-US" dirty="0" smtClean="0"/>
              <a:t> et al., 2006</a:t>
            </a:r>
            <a:endParaRPr lang="en-US" dirty="0"/>
          </a:p>
        </p:txBody>
      </p:sp>
      <p:sp>
        <p:nvSpPr>
          <p:cNvPr id="3" name="Text Placeholder 2"/>
          <p:cNvSpPr>
            <a:spLocks noGrp="1"/>
          </p:cNvSpPr>
          <p:nvPr>
            <p:ph type="body" sz="quarter" idx="10"/>
          </p:nvPr>
        </p:nvSpPr>
        <p:spPr>
          <a:xfrm>
            <a:off x="263758" y="230505"/>
            <a:ext cx="3566160" cy="655320"/>
          </a:xfrm>
        </p:spPr>
        <p:txBody>
          <a:bodyPr/>
          <a:lstStyle/>
          <a:p>
            <a:r>
              <a:rPr lang="en-US" dirty="0" smtClean="0"/>
              <a:t>Methods</a:t>
            </a:r>
            <a:endParaRPr lang="en-US" dirty="0"/>
          </a:p>
        </p:txBody>
      </p:sp>
      <p:sp>
        <p:nvSpPr>
          <p:cNvPr id="6" name="TextBox 5"/>
          <p:cNvSpPr txBox="1"/>
          <p:nvPr/>
        </p:nvSpPr>
        <p:spPr>
          <a:xfrm>
            <a:off x="263758" y="819150"/>
            <a:ext cx="2379177" cy="400110"/>
          </a:xfrm>
          <a:prstGeom prst="rect">
            <a:avLst/>
          </a:prstGeom>
          <a:noFill/>
        </p:spPr>
        <p:txBody>
          <a:bodyPr wrap="none" rtlCol="0">
            <a:spAutoFit/>
          </a:bodyPr>
          <a:lstStyle/>
          <a:p>
            <a:r>
              <a:rPr lang="en-US" sz="2000" i="1" dirty="0" smtClean="0"/>
              <a:t>Image Processing</a:t>
            </a:r>
            <a:endParaRPr lang="en-US" sz="2000" i="1" dirty="0"/>
          </a:p>
        </p:txBody>
      </p:sp>
      <p:graphicFrame>
        <p:nvGraphicFramePr>
          <p:cNvPr id="7" name="Table 6"/>
          <p:cNvGraphicFramePr>
            <a:graphicFrameLocks noGrp="1"/>
          </p:cNvGraphicFramePr>
          <p:nvPr>
            <p:extLst>
              <p:ext uri="{D42A27DB-BD31-4B8C-83A1-F6EECF244321}">
                <p14:modId xmlns:p14="http://schemas.microsoft.com/office/powerpoint/2010/main" val="4225163436"/>
              </p:ext>
            </p:extLst>
          </p:nvPr>
        </p:nvGraphicFramePr>
        <p:xfrm>
          <a:off x="439483" y="2402323"/>
          <a:ext cx="8265033" cy="914400"/>
        </p:xfrm>
        <a:graphic>
          <a:graphicData uri="http://schemas.openxmlformats.org/drawingml/2006/table">
            <a:tbl>
              <a:tblPr firstRow="1" bandRow="1">
                <a:tableStyleId>{5C22544A-7EE6-4342-B048-85BDC9FD1C3A}</a:tableStyleId>
              </a:tblPr>
              <a:tblGrid>
                <a:gridCol w="2755011"/>
                <a:gridCol w="2755011"/>
                <a:gridCol w="2755011"/>
              </a:tblGrid>
              <a:tr h="470476">
                <a:tc>
                  <a:txBody>
                    <a:bodyPr/>
                    <a:lstStyle/>
                    <a:p>
                      <a:pPr algn="ctr"/>
                      <a:r>
                        <a:rPr lang="en-US" dirty="0" smtClean="0"/>
                        <a:t>Modified</a:t>
                      </a:r>
                      <a:r>
                        <a:rPr lang="en-US" baseline="0" dirty="0" smtClean="0"/>
                        <a:t> Soil-Adjusted Vegetation Index</a:t>
                      </a:r>
                      <a:endParaRPr lang="en-US" dirty="0"/>
                    </a:p>
                  </a:txBody>
                  <a:tcPr/>
                </a:tc>
                <a:tc>
                  <a:txBody>
                    <a:bodyPr/>
                    <a:lstStyle/>
                    <a:p>
                      <a:pPr algn="ctr"/>
                      <a:r>
                        <a:rPr lang="en-US" dirty="0" smtClean="0"/>
                        <a:t>Tasseled Cap Transformation</a:t>
                      </a:r>
                      <a:endParaRPr lang="en-US" dirty="0"/>
                    </a:p>
                  </a:txBody>
                  <a:tcPr/>
                </a:tc>
                <a:tc>
                  <a:txBody>
                    <a:bodyPr/>
                    <a:lstStyle/>
                    <a:p>
                      <a:pPr algn="ctr"/>
                      <a:r>
                        <a:rPr lang="en-US" dirty="0" smtClean="0"/>
                        <a:t>Normalized Differenced Bare Soil Index</a:t>
                      </a:r>
                      <a:endParaRPr lang="en-US" dirty="0"/>
                    </a:p>
                  </a:txBody>
                  <a:tcPr/>
                </a:tc>
              </a:tr>
            </a:tbl>
          </a:graphicData>
        </a:graphic>
      </p:graphicFrame>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7154" y="3451953"/>
            <a:ext cx="2305912" cy="2081582"/>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0822" y="5327948"/>
            <a:ext cx="1450643" cy="1304924"/>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00057" y="4318161"/>
            <a:ext cx="1453549" cy="1313468"/>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96121" y="3411460"/>
            <a:ext cx="1455020" cy="1313468"/>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2106" y="3411460"/>
            <a:ext cx="2351342" cy="2122074"/>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7118" y="5631629"/>
            <a:ext cx="1381318" cy="685896"/>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76533" y="5527564"/>
            <a:ext cx="1390844" cy="85737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73448" y="3451953"/>
            <a:ext cx="1419423" cy="800212"/>
          </a:xfrm>
          <a:prstGeom prst="rect">
            <a:avLst/>
          </a:prstGeom>
        </p:spPr>
      </p:pic>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16316" y="5779776"/>
            <a:ext cx="1333686" cy="704948"/>
          </a:xfrm>
          <a:prstGeom prst="rect">
            <a:avLst/>
          </a:prstGeom>
        </p:spPr>
      </p:pic>
      <p:pic>
        <p:nvPicPr>
          <p:cNvPr id="4" name="Methods_Zac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036120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0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551165" y="1394356"/>
            <a:ext cx="3593592" cy="3602946"/>
          </a:xfrm>
        </p:spPr>
        <p:txBody>
          <a:bodyPr>
            <a:normAutofit fontScale="85000" lnSpcReduction="20000"/>
          </a:bodyPr>
          <a:lstStyle/>
          <a:p>
            <a:r>
              <a:rPr lang="en-US" dirty="0" smtClean="0"/>
              <a:t>Classification Tree Analysis was used to differentiate vegetation types for each year in the study period.</a:t>
            </a:r>
          </a:p>
          <a:p>
            <a:r>
              <a:rPr lang="en-US" dirty="0" smtClean="0"/>
              <a:t>CTA Inputs</a:t>
            </a:r>
          </a:p>
          <a:p>
            <a:pPr marL="342900" indent="-342900">
              <a:buFont typeface="Arial" panose="020B0604020202020204" pitchFamily="34" charset="0"/>
              <a:buChar char="•"/>
            </a:pPr>
            <a:r>
              <a:rPr lang="en-US" dirty="0" smtClean="0"/>
              <a:t>mSAVI2</a:t>
            </a:r>
          </a:p>
          <a:p>
            <a:pPr marL="342900" indent="-342900">
              <a:buFont typeface="Arial" panose="020B0604020202020204" pitchFamily="34" charset="0"/>
              <a:buChar char="•"/>
            </a:pPr>
            <a:r>
              <a:rPr lang="en-US" dirty="0" smtClean="0"/>
              <a:t>Normalized Difference Bare Soil Index</a:t>
            </a:r>
          </a:p>
          <a:p>
            <a:pPr marL="342900" indent="-342900">
              <a:buFont typeface="Arial" panose="020B0604020202020204" pitchFamily="34" charset="0"/>
              <a:buChar char="•"/>
            </a:pPr>
            <a:r>
              <a:rPr lang="en-US" dirty="0" smtClean="0"/>
              <a:t>Normalized Difference Vegetation Index</a:t>
            </a:r>
          </a:p>
          <a:p>
            <a:pPr marL="342900" indent="-342900">
              <a:buFont typeface="Arial" panose="020B0604020202020204" pitchFamily="34" charset="0"/>
              <a:buChar char="•"/>
            </a:pPr>
            <a:r>
              <a:rPr lang="en-US" dirty="0" smtClean="0"/>
              <a:t>Tassel Cap Transformation</a:t>
            </a:r>
          </a:p>
          <a:p>
            <a:pPr marL="342900" indent="-342900">
              <a:buFont typeface="Arial" panose="020B0604020202020204" pitchFamily="34" charset="0"/>
              <a:buChar char="•"/>
            </a:pPr>
            <a:r>
              <a:rPr lang="en-US" dirty="0" smtClean="0"/>
              <a:t>Principle Component Analysis</a:t>
            </a:r>
          </a:p>
          <a:p>
            <a:pPr marL="342900" indent="-342900">
              <a:buFont typeface="Arial" panose="020B0604020202020204" pitchFamily="34" charset="0"/>
              <a:buChar char="•"/>
            </a:pPr>
            <a:r>
              <a:rPr lang="en-US" dirty="0" smtClean="0"/>
              <a:t>Training sites</a:t>
            </a:r>
          </a:p>
          <a:p>
            <a:pPr marL="342900" indent="-342900">
              <a:buFont typeface="Arial" panose="020B0604020202020204" pitchFamily="34" charset="0"/>
              <a:buChar char="•"/>
            </a:pPr>
            <a:endParaRPr lang="en-US" dirty="0" smtClean="0"/>
          </a:p>
          <a:p>
            <a:endParaRPr lang="en-US" dirty="0" smtClean="0"/>
          </a:p>
        </p:txBody>
      </p:sp>
      <p:sp>
        <p:nvSpPr>
          <p:cNvPr id="3" name="Text Placeholder 2"/>
          <p:cNvSpPr>
            <a:spLocks noGrp="1"/>
          </p:cNvSpPr>
          <p:nvPr>
            <p:ph type="body" sz="quarter" idx="10"/>
          </p:nvPr>
        </p:nvSpPr>
        <p:spPr>
          <a:xfrm>
            <a:off x="223923" y="186887"/>
            <a:ext cx="3566160" cy="629285"/>
          </a:xfrm>
        </p:spPr>
        <p:txBody>
          <a:bodyPr>
            <a:normAutofit lnSpcReduction="10000"/>
          </a:bodyPr>
          <a:lstStyle/>
          <a:p>
            <a:r>
              <a:rPr lang="en-US" dirty="0" smtClean="0"/>
              <a:t>Methods</a:t>
            </a:r>
            <a:endParaRPr lang="en-US" dirty="0"/>
          </a:p>
        </p:txBody>
      </p:sp>
      <p:sp>
        <p:nvSpPr>
          <p:cNvPr id="4" name="TextBox 3"/>
          <p:cNvSpPr txBox="1"/>
          <p:nvPr/>
        </p:nvSpPr>
        <p:spPr>
          <a:xfrm>
            <a:off x="223923" y="660185"/>
            <a:ext cx="3017173" cy="400110"/>
          </a:xfrm>
          <a:prstGeom prst="rect">
            <a:avLst/>
          </a:prstGeom>
          <a:noFill/>
        </p:spPr>
        <p:txBody>
          <a:bodyPr wrap="none" rtlCol="0">
            <a:spAutoFit/>
          </a:bodyPr>
          <a:lstStyle/>
          <a:p>
            <a:r>
              <a:rPr lang="en-US" sz="2000" i="1" dirty="0" smtClean="0"/>
              <a:t>Juniper Encroachment</a:t>
            </a:r>
            <a:endParaRPr lang="en-US" sz="2000" i="1" dirty="0"/>
          </a:p>
        </p:txBody>
      </p:sp>
    </p:spTree>
    <p:extLst>
      <p:ext uri="{BB962C8B-B14F-4D97-AF65-F5344CB8AC3E}">
        <p14:creationId xmlns:p14="http://schemas.microsoft.com/office/powerpoint/2010/main" val="25115973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isasters 15">
      <a:dk1>
        <a:srgbClr val="767171"/>
      </a:dk1>
      <a:lt1>
        <a:srgbClr val="FFFFFF"/>
      </a:lt1>
      <a:dk2>
        <a:srgbClr val="767171"/>
      </a:dk2>
      <a:lt2>
        <a:srgbClr val="FFFFFF"/>
      </a:lt2>
      <a:accent1>
        <a:srgbClr val="57688F"/>
      </a:accent1>
      <a:accent2>
        <a:srgbClr val="7F7AA1"/>
      </a:accent2>
      <a:accent3>
        <a:srgbClr val="A990B7"/>
      </a:accent3>
      <a:accent4>
        <a:srgbClr val="D7D678"/>
      </a:accent4>
      <a:accent5>
        <a:srgbClr val="C0AF5D"/>
      </a:accent5>
      <a:accent6>
        <a:srgbClr val="AF8D46"/>
      </a:accent6>
      <a:hlink>
        <a:srgbClr val="57688F"/>
      </a:hlink>
      <a:folHlink>
        <a:srgbClr val="57688F"/>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2561</TotalTime>
  <Words>734</Words>
  <Application>Microsoft Office PowerPoint</Application>
  <PresentationFormat>On-screen Show (4:3)</PresentationFormat>
  <Paragraphs>153</Paragraphs>
  <Slides>17</Slides>
  <Notes>11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Century Gothic</vt:lpstr>
      <vt:lpstr>Helvetica Neue</vt:lpstr>
      <vt:lpstr>Questrial</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Childs, Lauren M. (LARC-E3)[DEVELOP - Wise County (LaRC)]</cp:lastModifiedBy>
  <cp:revision>143</cp:revision>
  <dcterms:created xsi:type="dcterms:W3CDTF">2015-05-18T13:26:09Z</dcterms:created>
  <dcterms:modified xsi:type="dcterms:W3CDTF">2016-03-11T19:13:34Z</dcterms:modified>
</cp:coreProperties>
</file>