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ller, Gwen J (329D-Affiliate)" initials="MGJ(" lastIdx="6" clrIdx="0">
    <p:extLst/>
  </p:cmAuthor>
  <p:cmAuthor id="2" name="peter hawman" initials="ph" lastIdx="5"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13" autoAdjust="0"/>
    <p:restoredTop sz="96635" autoAdjust="0"/>
  </p:normalViewPr>
  <p:slideViewPr>
    <p:cSldViewPr snapToGrid="0">
      <p:cViewPr>
        <p:scale>
          <a:sx n="40" d="100"/>
          <a:sy n="40" d="100"/>
        </p:scale>
        <p:origin x="1920" y="30"/>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ract info"/>
          <p:cNvSpPr/>
          <p:nvPr userDrawn="1"/>
        </p:nvSpPr>
        <p:spPr>
          <a:xfrm>
            <a:off x="21089073" y="35379524"/>
            <a:ext cx="5657127" cy="523220"/>
          </a:xfrm>
          <a:prstGeom prst="rect">
            <a:avLst/>
          </a:prstGeom>
        </p:spPr>
        <p:txBody>
          <a:bodyPr wrap="square">
            <a:spAutoFit/>
          </a:bodyPr>
          <a:lstStyle/>
          <a:p>
            <a:pPr lvl="0" algn="r">
              <a:buClr>
                <a:schemeClr val="dk1"/>
              </a:buClr>
              <a:buSzPct val="25000"/>
            </a:pP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6.jpeg"/><Relationship Id="rId10" Type="http://schemas.openxmlformats.org/officeDocument/2006/relationships/image" Target="../media/image10.jpeg"/><Relationship Id="rId4" Type="http://schemas.openxmlformats.org/officeDocument/2006/relationships/image" Target="../media/image5.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l="4356" t="5637" r="4356" b="5637"/>
          <a:stretch/>
        </p:blipFill>
        <p:spPr>
          <a:xfrm>
            <a:off x="9432757" y="22184578"/>
            <a:ext cx="8608583" cy="6465368"/>
          </a:xfrm>
          <a:prstGeom prst="rect">
            <a:avLst/>
          </a:prstGeom>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4472" t="5700" r="4240" b="5574"/>
          <a:stretch/>
        </p:blipFill>
        <p:spPr>
          <a:xfrm>
            <a:off x="726907" y="22191684"/>
            <a:ext cx="8608583" cy="6465368"/>
          </a:xfrm>
          <a:prstGeom prst="rect">
            <a:avLst/>
          </a:prstGeom>
        </p:spPr>
      </p:pic>
      <p:sp>
        <p:nvSpPr>
          <p:cNvPr id="2" name="Text Placeholder 1"/>
          <p:cNvSpPr>
            <a:spLocks noGrp="1"/>
          </p:cNvSpPr>
          <p:nvPr>
            <p:ph type="body" sz="quarter" idx="13"/>
          </p:nvPr>
        </p:nvSpPr>
        <p:spPr/>
        <p:txBody>
          <a:bodyPr/>
          <a:lstStyle/>
          <a:p>
            <a:r>
              <a:rPr lang="en-US" dirty="0" smtClean="0"/>
              <a:t>NASA Jet Propulsion Laboratory</a:t>
            </a:r>
            <a:endParaRPr lang="en-US" dirty="0"/>
          </a:p>
        </p:txBody>
      </p:sp>
      <p:sp>
        <p:nvSpPr>
          <p:cNvPr id="4" name="Text Placeholder 3"/>
          <p:cNvSpPr>
            <a:spLocks noGrp="1"/>
          </p:cNvSpPr>
          <p:nvPr>
            <p:ph type="body" sz="quarter" idx="11"/>
          </p:nvPr>
        </p:nvSpPr>
        <p:spPr/>
        <p:txBody>
          <a:bodyPr/>
          <a:lstStyle/>
          <a:p>
            <a:r>
              <a:rPr lang="en-US" dirty="0" smtClean="0"/>
              <a:t>Identifying urban </a:t>
            </a:r>
            <a:r>
              <a:rPr lang="en-US" dirty="0"/>
              <a:t>e</a:t>
            </a:r>
            <a:r>
              <a:rPr lang="en-US" dirty="0" smtClean="0"/>
              <a:t>mission </a:t>
            </a:r>
            <a:r>
              <a:rPr lang="en-US" dirty="0"/>
              <a:t>p</a:t>
            </a:r>
            <a:r>
              <a:rPr lang="en-US" dirty="0" smtClean="0"/>
              <a:t>atterns in the Los Angeles megacity</a:t>
            </a:r>
            <a:endParaRPr lang="en-US" dirty="0"/>
          </a:p>
        </p:txBody>
      </p:sp>
      <p:sp>
        <p:nvSpPr>
          <p:cNvPr id="5" name="Text Placeholder 4"/>
          <p:cNvSpPr>
            <a:spLocks noGrp="1"/>
          </p:cNvSpPr>
          <p:nvPr>
            <p:ph type="body" sz="quarter" idx="10"/>
          </p:nvPr>
        </p:nvSpPr>
        <p:spPr/>
        <p:txBody>
          <a:bodyPr/>
          <a:lstStyle/>
          <a:p>
            <a:r>
              <a:rPr lang="en-US" dirty="0" smtClean="0"/>
              <a:t>Los Angeles Health &amp; Air Quality</a:t>
            </a:r>
            <a:endParaRPr lang="en-US" dirty="0"/>
          </a:p>
        </p:txBody>
      </p:sp>
      <p:sp>
        <p:nvSpPr>
          <p:cNvPr id="9" name="Text Placeholder 16"/>
          <p:cNvSpPr txBox="1">
            <a:spLocks/>
          </p:cNvSpPr>
          <p:nvPr/>
        </p:nvSpPr>
        <p:spPr>
          <a:xfrm>
            <a:off x="914400" y="33985563"/>
            <a:ext cx="8229600" cy="93943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sz="2400" dirty="0" smtClean="0"/>
              <a:t>LA Health &amp; Air Quality Team (from left): Valerie Carranza, Isis Frausto-Vicencio, and Talha Rafiq (Project Lead)</a:t>
            </a:r>
          </a:p>
        </p:txBody>
      </p:sp>
      <p:sp>
        <p:nvSpPr>
          <p:cNvPr id="11" name="Text Placeholder 16"/>
          <p:cNvSpPr txBox="1">
            <a:spLocks/>
          </p:cNvSpPr>
          <p:nvPr/>
        </p:nvSpPr>
        <p:spPr>
          <a:xfrm>
            <a:off x="18288000" y="32644443"/>
            <a:ext cx="8229600" cy="228055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400" dirty="0" smtClean="0"/>
              <a:t>We want to thank our NASA JPL Climate &amp; Science Advisors Francesca Hopkins, Kristal Verhulst, &amp; Preeti Rao, Clare Wong, Sha Feng, and Riley Duren for their time and support. We also want to thank the DEVELOP National Program  especially Benjamin Holt  and Gwen Miller for giving us this valuable opportunity to learn and research at NASA JPL</a:t>
            </a:r>
            <a:r>
              <a:rPr lang="en-US" dirty="0" smtClean="0"/>
              <a:t>.</a:t>
            </a:r>
          </a:p>
        </p:txBody>
      </p:sp>
      <p:sp>
        <p:nvSpPr>
          <p:cNvPr id="12" name="Text Placeholder 16"/>
          <p:cNvSpPr txBox="1">
            <a:spLocks/>
          </p:cNvSpPr>
          <p:nvPr/>
        </p:nvSpPr>
        <p:spPr>
          <a:xfrm>
            <a:off x="10048873" y="29114789"/>
            <a:ext cx="7781927" cy="379248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None/>
            </a:pPr>
            <a:r>
              <a:rPr lang="en-US" dirty="0"/>
              <a:t>This research </a:t>
            </a:r>
            <a:r>
              <a:rPr lang="en-US" dirty="0" smtClean="0"/>
              <a:t>helped </a:t>
            </a:r>
            <a:r>
              <a:rPr lang="en-US" dirty="0"/>
              <a:t>evaluate previous local and regional scale emissions estimates and atmospheric </a:t>
            </a:r>
            <a:r>
              <a:rPr lang="en-US" dirty="0" smtClean="0"/>
              <a:t>observations as conducted by CARB and NASA JPL. </a:t>
            </a:r>
            <a:r>
              <a:rPr lang="en-US" dirty="0"/>
              <a:t>This study </a:t>
            </a:r>
            <a:r>
              <a:rPr lang="en-US" dirty="0" smtClean="0"/>
              <a:t>improved </a:t>
            </a:r>
            <a:r>
              <a:rPr lang="en-US" dirty="0"/>
              <a:t>bottom-up emissions estimates for methane and </a:t>
            </a:r>
            <a:r>
              <a:rPr lang="en-US" dirty="0" smtClean="0"/>
              <a:t>validated NASA </a:t>
            </a:r>
            <a:r>
              <a:rPr lang="en-US" dirty="0" smtClean="0"/>
              <a:t>HyTES </a:t>
            </a:r>
            <a:r>
              <a:rPr lang="en-US" dirty="0"/>
              <a:t>and CLARS CH</a:t>
            </a:r>
            <a:r>
              <a:rPr lang="en-US" baseline="-25000" dirty="0"/>
              <a:t>4</a:t>
            </a:r>
            <a:r>
              <a:rPr lang="en-US" dirty="0" smtClean="0"/>
              <a:t> spatial </a:t>
            </a:r>
            <a:r>
              <a:rPr lang="en-US" dirty="0"/>
              <a:t>measurements. Future research will entail utilizing other NASA top-down datasets to measure methane emissions in the South Coast Air Basin. These datasets include measurements collected by the </a:t>
            </a:r>
            <a:r>
              <a:rPr lang="en-US" i="1" dirty="0" smtClean="0"/>
              <a:t>in-situ</a:t>
            </a:r>
            <a:r>
              <a:rPr lang="en-US" dirty="0" smtClean="0"/>
              <a:t> </a:t>
            </a:r>
            <a:r>
              <a:rPr lang="en-US" dirty="0"/>
              <a:t>network in the Los Angeles Basin, </a:t>
            </a:r>
            <a:r>
              <a:rPr lang="en-US" dirty="0" smtClean="0"/>
              <a:t>the OCO-2 </a:t>
            </a:r>
            <a:r>
              <a:rPr lang="en-US" dirty="0"/>
              <a:t>satellite dataset, the </a:t>
            </a:r>
            <a:r>
              <a:rPr lang="en-US" dirty="0" smtClean="0"/>
              <a:t>TCCON network</a:t>
            </a:r>
            <a:r>
              <a:rPr lang="en-US" dirty="0"/>
              <a:t>, and </a:t>
            </a:r>
            <a:r>
              <a:rPr lang="en-US" dirty="0" smtClean="0"/>
              <a:t>the </a:t>
            </a:r>
            <a:r>
              <a:rPr lang="en-US" dirty="0" smtClean="0"/>
              <a:t>GOSAT satellite dataset.</a:t>
            </a:r>
          </a:p>
        </p:txBody>
      </p:sp>
      <p:sp>
        <p:nvSpPr>
          <p:cNvPr id="6" name="Text Placeholder 16"/>
          <p:cNvSpPr txBox="1">
            <a:spLocks/>
          </p:cNvSpPr>
          <p:nvPr/>
        </p:nvSpPr>
        <p:spPr>
          <a:xfrm>
            <a:off x="914400" y="5938610"/>
            <a:ext cx="8229600" cy="913365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r>
              <a:rPr lang="en-US" dirty="0"/>
              <a:t>Combining greenhouse gas (GHG) datasets with GIS spatial modeling is a viable method for analyzing the distribution of GHG emissions. Understanding the spatial dynamics of GHG emissions is important for global climate modeling and forecasting, especially as it relates to predicting the effects of global warming and the development of state and federal policies. </a:t>
            </a:r>
            <a:endParaRPr lang="en-US" dirty="0" smtClean="0"/>
          </a:p>
          <a:p>
            <a:pPr algn="just"/>
            <a:r>
              <a:rPr lang="en-US" dirty="0" smtClean="0"/>
              <a:t>This research provided spatial models </a:t>
            </a:r>
            <a:r>
              <a:rPr lang="en-US" dirty="0"/>
              <a:t>of methane (CH</a:t>
            </a:r>
            <a:r>
              <a:rPr lang="en-US" baseline="-25000" dirty="0"/>
              <a:t>4</a:t>
            </a:r>
            <a:r>
              <a:rPr lang="en-US" dirty="0"/>
              <a:t>) emissions in the Southern California Air </a:t>
            </a:r>
            <a:r>
              <a:rPr lang="en-US" dirty="0" smtClean="0"/>
              <a:t>Basin (SoCAB). </a:t>
            </a:r>
            <a:r>
              <a:rPr lang="en-US" dirty="0"/>
              <a:t>Point sources of CH</a:t>
            </a:r>
            <a:r>
              <a:rPr lang="en-US" baseline="-25000" dirty="0"/>
              <a:t>4</a:t>
            </a:r>
            <a:r>
              <a:rPr lang="en-US" dirty="0"/>
              <a:t> emissions are established through the development of a geospatial database</a:t>
            </a:r>
            <a:r>
              <a:rPr lang="en-US" dirty="0" smtClean="0"/>
              <a:t>. </a:t>
            </a:r>
            <a:r>
              <a:rPr lang="en-US" dirty="0"/>
              <a:t>CH</a:t>
            </a:r>
            <a:r>
              <a:rPr lang="en-US" baseline="-25000" dirty="0"/>
              <a:t>4</a:t>
            </a:r>
            <a:r>
              <a:rPr lang="en-US" dirty="0"/>
              <a:t> emission </a:t>
            </a:r>
            <a:r>
              <a:rPr lang="en-US" dirty="0" smtClean="0"/>
              <a:t>factors were obtained </a:t>
            </a:r>
            <a:r>
              <a:rPr lang="en-US" dirty="0"/>
              <a:t>using a combination of the GHG inventory developed by the California Air Resources Board (CARB) and other statistical methods derived from previous GHG </a:t>
            </a:r>
            <a:r>
              <a:rPr lang="en-US" dirty="0" smtClean="0"/>
              <a:t>studies. These emission factors were tabulated to the </a:t>
            </a:r>
            <a:r>
              <a:rPr lang="en-US" dirty="0"/>
              <a:t>spatial datasets in order to </a:t>
            </a:r>
            <a:r>
              <a:rPr lang="en-US" dirty="0" smtClean="0"/>
              <a:t>create raster-based visualizations </a:t>
            </a:r>
            <a:r>
              <a:rPr lang="en-US" dirty="0"/>
              <a:t>of CH</a:t>
            </a:r>
            <a:r>
              <a:rPr lang="en-US" baseline="-25000" dirty="0"/>
              <a:t>4</a:t>
            </a:r>
            <a:r>
              <a:rPr lang="en-US" dirty="0"/>
              <a:t> </a:t>
            </a:r>
            <a:r>
              <a:rPr lang="en-US" dirty="0" smtClean="0"/>
              <a:t>emissions</a:t>
            </a:r>
            <a:r>
              <a:rPr lang="en-US" dirty="0"/>
              <a:t> </a:t>
            </a:r>
            <a:r>
              <a:rPr lang="en-US" dirty="0" smtClean="0"/>
              <a:t>for 2012.</a:t>
            </a:r>
          </a:p>
          <a:p>
            <a:pPr algn="just"/>
            <a:r>
              <a:rPr lang="en-US" dirty="0" smtClean="0"/>
              <a:t>The spatial maps </a:t>
            </a:r>
            <a:r>
              <a:rPr lang="en-US" dirty="0"/>
              <a:t>of CH</a:t>
            </a:r>
            <a:r>
              <a:rPr lang="en-US" baseline="-25000" dirty="0"/>
              <a:t>4</a:t>
            </a:r>
            <a:r>
              <a:rPr lang="en-US" dirty="0"/>
              <a:t> emissions </a:t>
            </a:r>
            <a:r>
              <a:rPr lang="en-US" dirty="0" smtClean="0"/>
              <a:t>illustrated </a:t>
            </a:r>
            <a:r>
              <a:rPr lang="en-US" dirty="0"/>
              <a:t>the potential of spatial modeling for accurately depicting GHG emissions in a megacity, such as greater Los Angeles. This data </a:t>
            </a:r>
            <a:r>
              <a:rPr lang="en-US" dirty="0" smtClean="0"/>
              <a:t>provided </a:t>
            </a:r>
            <a:r>
              <a:rPr lang="en-US" dirty="0"/>
              <a:t>a baseline against which measurements collected by NASA Jet Propulsion Laboratory’s </a:t>
            </a:r>
            <a:r>
              <a:rPr lang="en-US" dirty="0" smtClean="0"/>
              <a:t>Earth Science </a:t>
            </a:r>
            <a:r>
              <a:rPr lang="en-US" dirty="0"/>
              <a:t>Department, chiefly the Megacities Carbon Project, can be evaluated.  </a:t>
            </a:r>
          </a:p>
        </p:txBody>
      </p:sp>
      <p:sp>
        <p:nvSpPr>
          <p:cNvPr id="15" name="Text Placeholder 16"/>
          <p:cNvSpPr txBox="1">
            <a:spLocks/>
          </p:cNvSpPr>
          <p:nvPr/>
        </p:nvSpPr>
        <p:spPr>
          <a:xfrm>
            <a:off x="19183350" y="5976229"/>
            <a:ext cx="7334250" cy="6165206"/>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Collected, processed, standardized, and validated </a:t>
            </a:r>
            <a:r>
              <a:rPr lang="en-US" dirty="0"/>
              <a:t>d</a:t>
            </a:r>
            <a:r>
              <a:rPr lang="en-US" dirty="0" smtClean="0"/>
              <a:t>ifferent </a:t>
            </a:r>
            <a:r>
              <a:rPr lang="en-US" dirty="0"/>
              <a:t>sources of GIS spatial layers that </a:t>
            </a:r>
            <a:r>
              <a:rPr lang="en-US" dirty="0" smtClean="0"/>
              <a:t>symbolized </a:t>
            </a:r>
            <a:r>
              <a:rPr lang="en-US" dirty="0"/>
              <a:t>CH</a:t>
            </a:r>
            <a:r>
              <a:rPr lang="en-US" baseline="-25000" dirty="0"/>
              <a:t>4</a:t>
            </a:r>
            <a:r>
              <a:rPr lang="en-US" dirty="0" smtClean="0"/>
              <a:t> </a:t>
            </a:r>
            <a:r>
              <a:rPr lang="en-US" dirty="0"/>
              <a:t>emission </a:t>
            </a:r>
            <a:r>
              <a:rPr lang="en-US" dirty="0" smtClean="0"/>
              <a:t>sectors</a:t>
            </a:r>
          </a:p>
          <a:p>
            <a:r>
              <a:rPr lang="en-US" dirty="0" smtClean="0"/>
              <a:t>Researched and ranked various sectors in SoCAB to determine their significance in producing CH</a:t>
            </a:r>
            <a:r>
              <a:rPr lang="en-US" baseline="-25000" dirty="0" smtClean="0"/>
              <a:t>4</a:t>
            </a:r>
            <a:r>
              <a:rPr lang="en-US" dirty="0" smtClean="0"/>
              <a:t> emissions </a:t>
            </a:r>
          </a:p>
          <a:p>
            <a:r>
              <a:rPr lang="en-US" dirty="0" smtClean="0"/>
              <a:t>Used the expertise </a:t>
            </a:r>
            <a:r>
              <a:rPr lang="en-US" dirty="0"/>
              <a:t>from </a:t>
            </a:r>
            <a:r>
              <a:rPr lang="en-US" dirty="0" smtClean="0"/>
              <a:t>the NASA </a:t>
            </a:r>
            <a:r>
              <a:rPr lang="en-US" dirty="0"/>
              <a:t>JPL </a:t>
            </a:r>
            <a:r>
              <a:rPr lang="en-US" dirty="0" smtClean="0"/>
              <a:t>Earth Science </a:t>
            </a:r>
            <a:r>
              <a:rPr lang="en-US" dirty="0"/>
              <a:t>advisors and CARB </a:t>
            </a:r>
            <a:r>
              <a:rPr lang="en-US" dirty="0" smtClean="0"/>
              <a:t>partners to obtain estimated emission factors for the top CH</a:t>
            </a:r>
            <a:r>
              <a:rPr lang="en-US" baseline="-25000" dirty="0" smtClean="0"/>
              <a:t>4</a:t>
            </a:r>
            <a:r>
              <a:rPr lang="en-US" dirty="0" smtClean="0"/>
              <a:t> producing sectors </a:t>
            </a:r>
          </a:p>
          <a:p>
            <a:r>
              <a:rPr lang="en-US" dirty="0" smtClean="0"/>
              <a:t>Developed raster-based </a:t>
            </a:r>
            <a:r>
              <a:rPr lang="en-US" dirty="0"/>
              <a:t>spatial </a:t>
            </a:r>
            <a:r>
              <a:rPr lang="en-US" dirty="0" smtClean="0"/>
              <a:t>representations </a:t>
            </a:r>
            <a:r>
              <a:rPr lang="en-US" dirty="0"/>
              <a:t>of CH</a:t>
            </a:r>
            <a:r>
              <a:rPr lang="en-US" baseline="-25000" dirty="0"/>
              <a:t>4</a:t>
            </a:r>
            <a:r>
              <a:rPr lang="en-US" dirty="0"/>
              <a:t> emissions in the SoCAB </a:t>
            </a:r>
            <a:r>
              <a:rPr lang="en-US" dirty="0" smtClean="0"/>
              <a:t>region of </a:t>
            </a:r>
            <a:endParaRPr lang="en-US" dirty="0"/>
          </a:p>
          <a:p>
            <a:r>
              <a:rPr lang="en-US" dirty="0" smtClean="0"/>
              <a:t>Evaluated </a:t>
            </a:r>
            <a:r>
              <a:rPr lang="en-US" dirty="0"/>
              <a:t>results </a:t>
            </a:r>
            <a:r>
              <a:rPr lang="en-US" dirty="0" smtClean="0"/>
              <a:t>with CLARS and </a:t>
            </a:r>
            <a:r>
              <a:rPr lang="en-US" dirty="0" smtClean="0"/>
              <a:t>HyTES </a:t>
            </a:r>
            <a:r>
              <a:rPr lang="en-US" dirty="0" smtClean="0"/>
              <a:t>CH</a:t>
            </a:r>
            <a:r>
              <a:rPr lang="en-US" baseline="-25000" dirty="0" smtClean="0"/>
              <a:t>4</a:t>
            </a:r>
            <a:r>
              <a:rPr lang="en-US" dirty="0"/>
              <a:t> </a:t>
            </a:r>
            <a:r>
              <a:rPr lang="en-US" dirty="0" smtClean="0"/>
              <a:t>spatial measurements</a:t>
            </a:r>
            <a:endParaRPr lang="en-US" dirty="0"/>
          </a:p>
        </p:txBody>
      </p:sp>
      <p:sp>
        <p:nvSpPr>
          <p:cNvPr id="16" name="TextBox 15"/>
          <p:cNvSpPr txBox="1"/>
          <p:nvPr/>
        </p:nvSpPr>
        <p:spPr>
          <a:xfrm>
            <a:off x="914401" y="5053509"/>
            <a:ext cx="8229600" cy="769441"/>
          </a:xfrm>
          <a:prstGeom prst="rect">
            <a:avLst/>
          </a:prstGeom>
          <a:noFill/>
        </p:spPr>
        <p:txBody>
          <a:bodyPr wrap="square" rtlCol="0">
            <a:spAutoFit/>
          </a:bodyPr>
          <a:lstStyle/>
          <a:p>
            <a:pPr algn="ctr"/>
            <a:r>
              <a:rPr lang="en-US" sz="4400" b="1" dirty="0" smtClean="0">
                <a:solidFill>
                  <a:schemeClr val="accent1"/>
                </a:solidFill>
                <a:latin typeface="Century Gothic" panose="020B0502020202020204" pitchFamily="34" charset="0"/>
              </a:rPr>
              <a:t>Abstract</a:t>
            </a:r>
          </a:p>
        </p:txBody>
      </p:sp>
      <p:sp>
        <p:nvSpPr>
          <p:cNvPr id="24" name="TextBox 23"/>
          <p:cNvSpPr txBox="1"/>
          <p:nvPr/>
        </p:nvSpPr>
        <p:spPr>
          <a:xfrm>
            <a:off x="914401" y="14905453"/>
            <a:ext cx="17012797" cy="769441"/>
          </a:xfrm>
          <a:prstGeom prst="rect">
            <a:avLst/>
          </a:prstGeom>
          <a:noFill/>
        </p:spPr>
        <p:txBody>
          <a:bodyPr wrap="square" rtlCol="0">
            <a:spAutoFit/>
          </a:bodyPr>
          <a:lstStyle/>
          <a:p>
            <a:pPr algn="ctr"/>
            <a:r>
              <a:rPr lang="en-US" sz="4400" b="1" dirty="0" smtClean="0">
                <a:solidFill>
                  <a:schemeClr val="accent1"/>
                </a:solidFill>
                <a:latin typeface="Century Gothic" panose="020B0502020202020204" pitchFamily="34" charset="0"/>
              </a:rPr>
              <a:t>Results</a:t>
            </a:r>
          </a:p>
        </p:txBody>
      </p:sp>
      <p:sp>
        <p:nvSpPr>
          <p:cNvPr id="26" name="TextBox 25"/>
          <p:cNvSpPr txBox="1"/>
          <p:nvPr/>
        </p:nvSpPr>
        <p:spPr>
          <a:xfrm>
            <a:off x="10058399" y="12179230"/>
            <a:ext cx="8229600" cy="769441"/>
          </a:xfrm>
          <a:prstGeom prst="rect">
            <a:avLst/>
          </a:prstGeom>
          <a:noFill/>
        </p:spPr>
        <p:txBody>
          <a:bodyPr wrap="square" rtlCol="0">
            <a:spAutoFit/>
          </a:bodyPr>
          <a:lstStyle/>
          <a:p>
            <a:pPr algn="ctr"/>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18707100" y="12193559"/>
            <a:ext cx="8220073" cy="769441"/>
          </a:xfrm>
          <a:prstGeom prst="rect">
            <a:avLst/>
          </a:prstGeom>
          <a:noFill/>
        </p:spPr>
        <p:txBody>
          <a:bodyPr wrap="square" rtlCol="0">
            <a:spAutoFit/>
          </a:bodyPr>
          <a:lstStyle/>
          <a:p>
            <a:pPr algn="ctr"/>
            <a:r>
              <a:rPr lang="en-US" sz="4400" b="1" dirty="0" smtClean="0">
                <a:solidFill>
                  <a:schemeClr val="accent1"/>
                </a:solidFill>
                <a:latin typeface="Century Gothic" panose="020B0502020202020204" pitchFamily="34" charset="0"/>
              </a:rPr>
              <a:t>Methodology</a:t>
            </a:r>
          </a:p>
        </p:txBody>
      </p:sp>
      <p:sp>
        <p:nvSpPr>
          <p:cNvPr id="28" name="TextBox 27"/>
          <p:cNvSpPr txBox="1"/>
          <p:nvPr/>
        </p:nvSpPr>
        <p:spPr>
          <a:xfrm>
            <a:off x="10084017" y="28529649"/>
            <a:ext cx="7746783" cy="769441"/>
          </a:xfrm>
          <a:prstGeom prst="rect">
            <a:avLst/>
          </a:prstGeom>
          <a:noFill/>
        </p:spPr>
        <p:txBody>
          <a:bodyPr wrap="square" rtlCol="0">
            <a:spAutoFit/>
          </a:bodyPr>
          <a:lstStyle/>
          <a:p>
            <a:pPr algn="ctr"/>
            <a:r>
              <a:rPr lang="en-US" sz="4400" b="1" dirty="0" smtClean="0">
                <a:solidFill>
                  <a:schemeClr val="accent1"/>
                </a:solidFill>
                <a:latin typeface="Century Gothic" panose="020B0502020202020204" pitchFamily="34" charset="0"/>
              </a:rPr>
              <a:t>Conclusion</a:t>
            </a:r>
          </a:p>
        </p:txBody>
      </p:sp>
      <p:sp>
        <p:nvSpPr>
          <p:cNvPr id="29" name="TextBox 28"/>
          <p:cNvSpPr txBox="1"/>
          <p:nvPr/>
        </p:nvSpPr>
        <p:spPr>
          <a:xfrm>
            <a:off x="18288000" y="31958401"/>
            <a:ext cx="8229600" cy="769441"/>
          </a:xfrm>
          <a:prstGeom prst="rect">
            <a:avLst/>
          </a:prstGeom>
          <a:noFill/>
        </p:spPr>
        <p:txBody>
          <a:bodyPr wrap="square" rtlCol="0">
            <a:spAutoFit/>
          </a:bodyPr>
          <a:lstStyle/>
          <a:p>
            <a:pPr algn="ctr"/>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9601200" y="33102403"/>
            <a:ext cx="8229600" cy="769441"/>
          </a:xfrm>
          <a:prstGeom prst="rect">
            <a:avLst/>
          </a:prstGeom>
          <a:noFill/>
        </p:spPr>
        <p:txBody>
          <a:bodyPr wrap="square" rtlCol="0">
            <a:spAutoFit/>
          </a:bodyPr>
          <a:lstStyle/>
          <a:p>
            <a:pPr algn="ctr"/>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914400" y="28530741"/>
            <a:ext cx="8229600" cy="769441"/>
          </a:xfrm>
          <a:prstGeom prst="rect">
            <a:avLst/>
          </a:prstGeom>
          <a:noFill/>
        </p:spPr>
        <p:txBody>
          <a:bodyPr wrap="square" rtlCol="0">
            <a:spAutoFit/>
          </a:bodyPr>
          <a:lstStyle/>
          <a:p>
            <a:pPr algn="ctr"/>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Talha Rafiq (Project Lead), Isis Frausto-Vicencio, Valerie Carranza</a:t>
            </a:r>
          </a:p>
          <a:p>
            <a:r>
              <a:rPr lang="en-US" sz="2400" dirty="0" smtClean="0"/>
              <a:t>NASA DEVELOP National Program at NASA Jet Propulsion Laboratory</a:t>
            </a:r>
            <a:endParaRPr lang="en-US" sz="2400" dirty="0"/>
          </a:p>
        </p:txBody>
      </p:sp>
      <p:sp>
        <p:nvSpPr>
          <p:cNvPr id="33" name="TextBox 32"/>
          <p:cNvSpPr txBox="1"/>
          <p:nvPr/>
        </p:nvSpPr>
        <p:spPr>
          <a:xfrm>
            <a:off x="19183350" y="5142947"/>
            <a:ext cx="7334250" cy="769441"/>
          </a:xfrm>
          <a:prstGeom prst="rect">
            <a:avLst/>
          </a:prstGeom>
          <a:noFill/>
        </p:spPr>
        <p:txBody>
          <a:bodyPr wrap="square" rtlCol="0">
            <a:spAutoFit/>
          </a:bodyPr>
          <a:lstStyle/>
          <a:p>
            <a:pPr algn="ctr"/>
            <a:r>
              <a:rPr lang="en-US" sz="4400" b="1" dirty="0" smtClean="0">
                <a:solidFill>
                  <a:schemeClr val="accent1"/>
                </a:solidFill>
                <a:latin typeface="Century Gothic" panose="020B0502020202020204" pitchFamily="34" charset="0"/>
              </a:rPr>
              <a:t>Objectives</a:t>
            </a:r>
          </a:p>
        </p:txBody>
      </p:sp>
      <p:sp>
        <p:nvSpPr>
          <p:cNvPr id="34" name="TextBox 33"/>
          <p:cNvSpPr txBox="1"/>
          <p:nvPr/>
        </p:nvSpPr>
        <p:spPr>
          <a:xfrm>
            <a:off x="10048874" y="5090698"/>
            <a:ext cx="8229600" cy="769441"/>
          </a:xfrm>
          <a:prstGeom prst="rect">
            <a:avLst/>
          </a:prstGeom>
          <a:noFill/>
        </p:spPr>
        <p:txBody>
          <a:bodyPr wrap="square" rtlCol="0">
            <a:spAutoFit/>
          </a:bodyPr>
          <a:lstStyle/>
          <a:p>
            <a:pPr algn="ctr"/>
            <a:r>
              <a:rPr lang="en-US" sz="4400" b="1" dirty="0" smtClean="0">
                <a:solidFill>
                  <a:schemeClr val="accent1"/>
                </a:solidFill>
                <a:latin typeface="Century Gothic" panose="020B0502020202020204" pitchFamily="34" charset="0"/>
              </a:rPr>
              <a:t>Study Area</a:t>
            </a:r>
          </a:p>
        </p:txBody>
      </p:sp>
      <p:pic>
        <p:nvPicPr>
          <p:cNvPr id="8" name="Picture 2" descr="C:\Users\rafiqtal\Documents\Rafiq\Documents\Term Project\Maps\Study area.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545" t="5810" r="4545" b="5955"/>
          <a:stretch/>
        </p:blipFill>
        <p:spPr bwMode="auto">
          <a:xfrm>
            <a:off x="10084017" y="6021949"/>
            <a:ext cx="8159313" cy="611948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rafiqtal\Downloads\IMG_2794.JP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colorTemperature colorTemp="11200"/>
                    </a14:imgEffect>
                    <a14:imgEffect>
                      <a14:brightnessContrast bright="40000" contrast="20000"/>
                    </a14:imgEffect>
                  </a14:imgLayer>
                </a14:imgProps>
              </a:ext>
              <a:ext uri="{28A0092B-C50C-407E-A947-70E740481C1C}">
                <a14:useLocalDpi xmlns:a14="http://schemas.microsoft.com/office/drawing/2010/main" val="0"/>
              </a:ext>
            </a:extLst>
          </a:blip>
          <a:srcRect l="2483" b="6968"/>
          <a:stretch/>
        </p:blipFill>
        <p:spPr bwMode="auto">
          <a:xfrm rot="10800000">
            <a:off x="1735147" y="29299090"/>
            <a:ext cx="6588107" cy="4713776"/>
          </a:xfrm>
          <a:prstGeom prst="rect">
            <a:avLst/>
          </a:prstGeom>
          <a:noFill/>
          <a:extLst>
            <a:ext uri="{909E8E84-426E-40DD-AFC4-6F175D3DCCD1}">
              <a14:hiddenFill xmlns:a14="http://schemas.microsoft.com/office/drawing/2010/main">
                <a:solidFill>
                  <a:srgbClr val="FFFFFF"/>
                </a:solidFill>
              </a14:hiddenFill>
            </a:ext>
          </a:extLst>
        </p:spPr>
      </p:pic>
      <p:sp>
        <p:nvSpPr>
          <p:cNvPr id="42" name="Text Placeholder 16"/>
          <p:cNvSpPr txBox="1">
            <a:spLocks/>
          </p:cNvSpPr>
          <p:nvPr/>
        </p:nvSpPr>
        <p:spPr>
          <a:xfrm>
            <a:off x="10084017" y="12948672"/>
            <a:ext cx="8159313" cy="1738878"/>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NASA JPL </a:t>
            </a:r>
            <a:r>
              <a:rPr lang="en-US" dirty="0" smtClean="0"/>
              <a:t>Hyperspectral Thermal Emissions Spectrometer (</a:t>
            </a:r>
            <a:r>
              <a:rPr lang="en-US" dirty="0" smtClean="0"/>
              <a:t>HyTES</a:t>
            </a:r>
            <a:r>
              <a:rPr lang="en-US" dirty="0" smtClean="0"/>
              <a:t>)</a:t>
            </a:r>
          </a:p>
          <a:p>
            <a:r>
              <a:rPr lang="en-US" dirty="0" smtClean="0"/>
              <a:t>NASA JPL Mt</a:t>
            </a:r>
            <a:r>
              <a:rPr lang="en-US" dirty="0"/>
              <a:t>. Wilson Observatory – California Laboratory for Atmospheric Remote Sensing (CLARS</a:t>
            </a:r>
            <a:r>
              <a:rPr lang="en-US" dirty="0" smtClean="0"/>
              <a:t>)</a:t>
            </a:r>
            <a:endParaRPr lang="en-US" dirty="0"/>
          </a:p>
        </p:txBody>
      </p:sp>
      <p:sp>
        <p:nvSpPr>
          <p:cNvPr id="43" name="Text Placeholder 16"/>
          <p:cNvSpPr txBox="1">
            <a:spLocks/>
          </p:cNvSpPr>
          <p:nvPr/>
        </p:nvSpPr>
        <p:spPr>
          <a:xfrm>
            <a:off x="10048873" y="33805670"/>
            <a:ext cx="7350127" cy="107977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400" dirty="0"/>
              <a:t>California Air Resources Board (CARB) </a:t>
            </a:r>
          </a:p>
          <a:p>
            <a:r>
              <a:rPr lang="en-US" sz="2400" dirty="0"/>
              <a:t>NASA JPL Megacities Carbon Project </a:t>
            </a:r>
          </a:p>
        </p:txBody>
      </p:sp>
      <p:sp>
        <p:nvSpPr>
          <p:cNvPr id="50" name="Rectangle 49"/>
          <p:cNvSpPr/>
          <p:nvPr/>
        </p:nvSpPr>
        <p:spPr>
          <a:xfrm>
            <a:off x="18421314" y="12426623"/>
            <a:ext cx="1314485" cy="2708434"/>
          </a:xfrm>
          <a:prstGeom prst="rect">
            <a:avLst/>
          </a:prstGeom>
          <a:noFill/>
        </p:spPr>
        <p:txBody>
          <a:bodyPr wrap="square" lIns="91440" tIns="45720" rIns="91440" bIns="45720">
            <a:spAutoFit/>
          </a:bodyPr>
          <a:lstStyle/>
          <a:p>
            <a:pPr algn="ctr"/>
            <a:r>
              <a:rPr lang="en-US" sz="170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1</a:t>
            </a:r>
            <a:endParaRPr lang="en-US" sz="17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1" name="Rectangle 50"/>
          <p:cNvSpPr/>
          <p:nvPr/>
        </p:nvSpPr>
        <p:spPr>
          <a:xfrm>
            <a:off x="19735799" y="12903677"/>
            <a:ext cx="7010401" cy="1754326"/>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dirty="0" smtClean="0">
                <a:ln w="50800"/>
                <a:solidFill>
                  <a:schemeClr val="tx2"/>
                </a:solidFill>
              </a:rPr>
              <a:t>GIS data collection of </a:t>
            </a:r>
            <a:r>
              <a:rPr lang="en-US" sz="5400" b="1" dirty="0"/>
              <a:t>CH</a:t>
            </a:r>
            <a:r>
              <a:rPr lang="en-US" sz="5400" b="1" baseline="-25000" dirty="0"/>
              <a:t>4</a:t>
            </a:r>
            <a:r>
              <a:rPr lang="en-US" sz="5400" b="1" dirty="0" smtClean="0">
                <a:ln w="50800"/>
                <a:solidFill>
                  <a:schemeClr val="tx2"/>
                </a:solidFill>
              </a:rPr>
              <a:t> Emission Sectors</a:t>
            </a:r>
            <a:endParaRPr lang="en-US" sz="5400" b="1" dirty="0">
              <a:ln w="50800"/>
              <a:solidFill>
                <a:schemeClr val="tx2"/>
              </a:solidFill>
            </a:endParaRPr>
          </a:p>
        </p:txBody>
      </p:sp>
      <p:sp>
        <p:nvSpPr>
          <p:cNvPr id="53" name="Rectangle 52"/>
          <p:cNvSpPr/>
          <p:nvPr/>
        </p:nvSpPr>
        <p:spPr>
          <a:xfrm>
            <a:off x="18444433" y="18477459"/>
            <a:ext cx="1314485" cy="2708434"/>
          </a:xfrm>
          <a:prstGeom prst="rect">
            <a:avLst/>
          </a:prstGeom>
          <a:noFill/>
        </p:spPr>
        <p:txBody>
          <a:bodyPr wrap="square" lIns="91440" tIns="45720" rIns="91440" bIns="45720">
            <a:spAutoFit/>
          </a:bodyPr>
          <a:lstStyle/>
          <a:p>
            <a:pPr algn="ctr"/>
            <a:r>
              <a:rPr lang="en-US" sz="170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2</a:t>
            </a:r>
            <a:endParaRPr lang="en-US" sz="17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7" name="Rectangle 56"/>
          <p:cNvSpPr/>
          <p:nvPr/>
        </p:nvSpPr>
        <p:spPr>
          <a:xfrm>
            <a:off x="19489261" y="18954513"/>
            <a:ext cx="7494333" cy="1754326"/>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dirty="0" smtClean="0">
                <a:ln w="50800"/>
                <a:solidFill>
                  <a:schemeClr val="tx2"/>
                </a:solidFill>
              </a:rPr>
              <a:t>Data Processing &amp; Validation of GIS Layers</a:t>
            </a:r>
            <a:endParaRPr lang="en-US" sz="5400" b="1" dirty="0">
              <a:ln w="50800"/>
              <a:solidFill>
                <a:schemeClr val="tx2"/>
              </a:solidFill>
            </a:endParaRPr>
          </a:p>
        </p:txBody>
      </p:sp>
      <p:sp>
        <p:nvSpPr>
          <p:cNvPr id="58" name="Rectangle 57"/>
          <p:cNvSpPr/>
          <p:nvPr/>
        </p:nvSpPr>
        <p:spPr>
          <a:xfrm>
            <a:off x="18553911" y="24413630"/>
            <a:ext cx="1314485" cy="2708434"/>
          </a:xfrm>
          <a:prstGeom prst="rect">
            <a:avLst/>
          </a:prstGeom>
          <a:noFill/>
        </p:spPr>
        <p:txBody>
          <a:bodyPr wrap="square" lIns="91440" tIns="45720" rIns="91440" bIns="45720">
            <a:spAutoFit/>
          </a:bodyPr>
          <a:lstStyle/>
          <a:p>
            <a:pPr algn="ctr"/>
            <a:r>
              <a:rPr lang="en-US" sz="17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3</a:t>
            </a:r>
            <a:endParaRPr lang="en-US" sz="17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9" name="Rectangle 58"/>
          <p:cNvSpPr/>
          <p:nvPr/>
        </p:nvSpPr>
        <p:spPr>
          <a:xfrm>
            <a:off x="19627766" y="24978533"/>
            <a:ext cx="6915114" cy="1754326"/>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dirty="0" smtClean="0">
                <a:ln w="50800"/>
                <a:solidFill>
                  <a:schemeClr val="tx2"/>
                </a:solidFill>
              </a:rPr>
              <a:t>Rank Top Sectors by </a:t>
            </a:r>
            <a:r>
              <a:rPr lang="en-US" sz="5400" b="1" dirty="0" smtClean="0"/>
              <a:t>CH</a:t>
            </a:r>
            <a:r>
              <a:rPr lang="en-US" sz="5400" b="1" baseline="-25000" dirty="0" smtClean="0"/>
              <a:t>4</a:t>
            </a:r>
            <a:r>
              <a:rPr lang="en-US" sz="5400" dirty="0" smtClean="0"/>
              <a:t> </a:t>
            </a:r>
            <a:r>
              <a:rPr lang="en-US" sz="5400" b="1" dirty="0" smtClean="0">
                <a:ln w="50800"/>
                <a:solidFill>
                  <a:schemeClr val="tx2"/>
                </a:solidFill>
              </a:rPr>
              <a:t>Emission Output</a:t>
            </a:r>
            <a:endParaRPr lang="en-US" sz="5400" b="1" dirty="0">
              <a:ln w="50800"/>
              <a:solidFill>
                <a:schemeClr val="tx2"/>
              </a:solidFill>
            </a:endParaRPr>
          </a:p>
        </p:txBody>
      </p:sp>
      <p:pic>
        <p:nvPicPr>
          <p:cNvPr id="60"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183350" y="20626960"/>
            <a:ext cx="7126378" cy="4226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1" name="Table 60"/>
          <p:cNvGraphicFramePr>
            <a:graphicFrameLocks noGrp="1"/>
          </p:cNvGraphicFramePr>
          <p:nvPr>
            <p:extLst>
              <p:ext uri="{D42A27DB-BD31-4B8C-83A1-F6EECF244321}">
                <p14:modId xmlns:p14="http://schemas.microsoft.com/office/powerpoint/2010/main" val="3124183417"/>
              </p:ext>
            </p:extLst>
          </p:nvPr>
        </p:nvGraphicFramePr>
        <p:xfrm>
          <a:off x="23555094" y="27333593"/>
          <a:ext cx="3032443" cy="2725762"/>
        </p:xfrm>
        <a:graphic>
          <a:graphicData uri="http://schemas.openxmlformats.org/drawingml/2006/table">
            <a:tbl>
              <a:tblPr firstRow="1" bandRow="1">
                <a:tableStyleId>{3B4B98B0-60AC-42C2-AFA5-B58CD77FA1E5}</a:tableStyleId>
              </a:tblPr>
              <a:tblGrid>
                <a:gridCol w="667785"/>
                <a:gridCol w="1152277"/>
                <a:gridCol w="1212381"/>
              </a:tblGrid>
              <a:tr h="751405">
                <a:tc>
                  <a:txBody>
                    <a:bodyPr/>
                    <a:lstStyle/>
                    <a:p>
                      <a:pPr algn="ctr"/>
                      <a:r>
                        <a:rPr lang="en-US" sz="1200" dirty="0" smtClean="0"/>
                        <a:t>Rank</a:t>
                      </a:r>
                      <a:endParaRPr lang="en-US" sz="12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200" dirty="0" smtClean="0"/>
                        <a:t>Source</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200" dirty="0" smtClean="0"/>
                        <a:t>SoCAB Total</a:t>
                      </a:r>
                      <a:r>
                        <a:rPr lang="en-US" sz="1200" baseline="0" dirty="0" smtClean="0"/>
                        <a:t> </a:t>
                      </a:r>
                      <a:br>
                        <a:rPr lang="en-US" sz="1200" baseline="0" dirty="0" smtClean="0"/>
                      </a:br>
                      <a:r>
                        <a:rPr lang="en-US" sz="1200" baseline="0" dirty="0" smtClean="0"/>
                        <a:t>(Gg </a:t>
                      </a:r>
                      <a:r>
                        <a:rPr lang="en-US" sz="1200" kern="1200" dirty="0" smtClean="0">
                          <a:effectLst/>
                        </a:rPr>
                        <a:t>CH</a:t>
                      </a:r>
                      <a:r>
                        <a:rPr lang="en-US" sz="1200" kern="1200" baseline="-25000" dirty="0" smtClean="0">
                          <a:effectLst/>
                        </a:rPr>
                        <a:t>4</a:t>
                      </a:r>
                      <a:r>
                        <a:rPr lang="en-US" sz="1200" baseline="0" dirty="0" smtClean="0"/>
                        <a:t>/year)</a:t>
                      </a:r>
                      <a:endParaRPr lang="en-US" sz="12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466070">
                <a:tc>
                  <a:txBody>
                    <a:bodyPr/>
                    <a:lstStyle/>
                    <a:p>
                      <a:pPr algn="ctr"/>
                      <a:r>
                        <a:rPr lang="en-US" sz="1200" dirty="0" smtClean="0"/>
                        <a:t>1</a:t>
                      </a:r>
                      <a:endParaRPr lang="en-US" sz="1200" b="1" dirty="0" smtClean="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Landfills</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171.3</a:t>
                      </a:r>
                      <a:endParaRPr lang="en-US" sz="1200" b="1"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9669">
                <a:tc>
                  <a:txBody>
                    <a:bodyPr/>
                    <a:lstStyle/>
                    <a:p>
                      <a:pPr algn="ctr"/>
                      <a:r>
                        <a:rPr lang="en-US" sz="1200" dirty="0" smtClean="0"/>
                        <a:t>2</a:t>
                      </a:r>
                      <a:endParaRPr lang="en-US" sz="1200" b="1"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Oil</a:t>
                      </a:r>
                      <a:r>
                        <a:rPr lang="en-US" sz="1200" baseline="0" dirty="0" smtClean="0"/>
                        <a:t> &amp; </a:t>
                      </a:r>
                      <a:r>
                        <a:rPr lang="en-US" sz="1200" dirty="0" smtClean="0"/>
                        <a:t>Natural</a:t>
                      </a:r>
                      <a:r>
                        <a:rPr lang="en-US" sz="1200" baseline="0" dirty="0" smtClean="0"/>
                        <a:t> Gas</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87.4</a:t>
                      </a:r>
                      <a:endParaRPr lang="en-US" sz="1200" b="1"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1007">
                <a:tc>
                  <a:txBody>
                    <a:bodyPr/>
                    <a:lstStyle/>
                    <a:p>
                      <a:pPr algn="ctr"/>
                      <a:r>
                        <a:rPr lang="en-US" sz="1200" dirty="0" smtClean="0"/>
                        <a:t>3</a:t>
                      </a:r>
                      <a:endParaRPr lang="en-US" sz="1200" b="1"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Livestock-Dairy</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77.3</a:t>
                      </a:r>
                      <a:endParaRPr lang="en-US" sz="1200" b="1"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8640">
                <a:tc>
                  <a:txBody>
                    <a:bodyPr/>
                    <a:lstStyle/>
                    <a:p>
                      <a:pPr algn="ctr"/>
                      <a:r>
                        <a:rPr lang="en-US" sz="1200" dirty="0" smtClean="0"/>
                        <a:t>4</a:t>
                      </a:r>
                      <a:endParaRPr lang="en-US" sz="1200" b="1"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1200" dirty="0" smtClean="0"/>
                        <a:t>Wastewater Treatment Plants</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1200" dirty="0" smtClean="0"/>
                        <a:t>56.3</a:t>
                      </a:r>
                      <a:endParaRPr lang="en-US" sz="1200" b="1"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graphicFrame>
        <p:nvGraphicFramePr>
          <p:cNvPr id="62" name="Table 61"/>
          <p:cNvGraphicFramePr>
            <a:graphicFrameLocks noGrp="1"/>
          </p:cNvGraphicFramePr>
          <p:nvPr>
            <p:extLst>
              <p:ext uri="{D42A27DB-BD31-4B8C-83A1-F6EECF244321}">
                <p14:modId xmlns:p14="http://schemas.microsoft.com/office/powerpoint/2010/main" val="3209882925"/>
              </p:ext>
            </p:extLst>
          </p:nvPr>
        </p:nvGraphicFramePr>
        <p:xfrm>
          <a:off x="18241224" y="27333321"/>
          <a:ext cx="2946346" cy="3008565"/>
        </p:xfrm>
        <a:graphic>
          <a:graphicData uri="http://schemas.openxmlformats.org/drawingml/2006/table">
            <a:tbl>
              <a:tblPr firstRow="1" bandRow="1">
                <a:tableStyleId>{3B4B98B0-60AC-42C2-AFA5-B58CD77FA1E5}</a:tableStyleId>
              </a:tblPr>
              <a:tblGrid>
                <a:gridCol w="601322"/>
                <a:gridCol w="1062093"/>
                <a:gridCol w="1282931"/>
              </a:tblGrid>
              <a:tr h="742346">
                <a:tc>
                  <a:txBody>
                    <a:bodyPr/>
                    <a:lstStyle/>
                    <a:p>
                      <a:pPr algn="ctr"/>
                      <a:r>
                        <a:rPr lang="en-US" sz="1200" dirty="0" smtClean="0"/>
                        <a:t>Rank</a:t>
                      </a:r>
                      <a:endParaRPr lang="en-US" sz="1200" b="1"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200" dirty="0" smtClean="0"/>
                        <a:t>Source</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200" dirty="0" smtClean="0"/>
                        <a:t>Statewide</a:t>
                      </a:r>
                      <a:r>
                        <a:rPr lang="en-US" sz="1200" baseline="0" dirty="0" smtClean="0"/>
                        <a:t> Total</a:t>
                      </a:r>
                      <a:br>
                        <a:rPr lang="en-US" sz="1200" baseline="0" dirty="0" smtClean="0"/>
                      </a:br>
                      <a:r>
                        <a:rPr lang="en-US" sz="1200" baseline="0" dirty="0" smtClean="0"/>
                        <a:t>(Gg </a:t>
                      </a:r>
                      <a:r>
                        <a:rPr lang="en-US" sz="1200" kern="1200" dirty="0" smtClean="0">
                          <a:effectLst/>
                        </a:rPr>
                        <a:t>CH</a:t>
                      </a:r>
                      <a:r>
                        <a:rPr lang="en-US" sz="1200" kern="1200" baseline="-25000" dirty="0" smtClean="0">
                          <a:effectLst/>
                        </a:rPr>
                        <a:t>4</a:t>
                      </a:r>
                      <a:r>
                        <a:rPr lang="en-US" sz="1200" kern="1200" baseline="0" dirty="0" smtClean="0">
                          <a:effectLst/>
                        </a:rPr>
                        <a:t>/</a:t>
                      </a:r>
                      <a:r>
                        <a:rPr lang="en-US" sz="1200" kern="1200" dirty="0" smtClean="0">
                          <a:effectLst/>
                        </a:rPr>
                        <a:t>year)</a:t>
                      </a:r>
                      <a:endParaRPr lang="en-US" sz="1200" b="1"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496540">
                <a:tc>
                  <a:txBody>
                    <a:bodyPr/>
                    <a:lstStyle/>
                    <a:p>
                      <a:pPr algn="ctr" rtl="0" fontAlgn="ctr"/>
                      <a:r>
                        <a:rPr lang="en-US" sz="1200" u="none" strike="noStrike" dirty="0">
                          <a:effectLst/>
                        </a:rPr>
                        <a:t>1</a:t>
                      </a:r>
                      <a:endParaRPr lang="en-US" sz="1200" b="1" i="0" u="none" strike="noStrike" dirty="0">
                        <a:solidFill>
                          <a:schemeClr val="tx1"/>
                        </a:solidFill>
                        <a:effectLst/>
                        <a:latin typeface="Century Gothic"/>
                      </a:endParaRPr>
                    </a:p>
                  </a:txBody>
                  <a:tcPr marL="7620" marR="7620" marT="762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u="none" strike="noStrike" dirty="0" smtClean="0">
                          <a:effectLst/>
                        </a:rPr>
                        <a:t>Livestock-Dairy</a:t>
                      </a:r>
                      <a:endParaRPr lang="en-US" sz="1200" b="1" i="0" u="none" strike="noStrike" dirty="0">
                        <a:solidFill>
                          <a:schemeClr val="tx1"/>
                        </a:solidFill>
                        <a:effectLst/>
                        <a:latin typeface="Century Gothic"/>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u="none" strike="noStrike" dirty="0" smtClean="0">
                          <a:effectLst/>
                        </a:rPr>
                        <a:t>73,175</a:t>
                      </a:r>
                      <a:endParaRPr lang="en-US" sz="1200" b="1" i="0" u="none" strike="noStrike" dirty="0">
                        <a:solidFill>
                          <a:schemeClr val="tx1"/>
                        </a:solidFill>
                        <a:effectLst/>
                        <a:latin typeface="Century Gothic"/>
                      </a:endParaRPr>
                    </a:p>
                  </a:txBody>
                  <a:tcPr marL="7620" marR="7620" marT="762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7191">
                <a:tc>
                  <a:txBody>
                    <a:bodyPr/>
                    <a:lstStyle/>
                    <a:p>
                      <a:pPr algn="ctr" rtl="0" fontAlgn="ctr"/>
                      <a:r>
                        <a:rPr lang="en-US" sz="1200" u="none" strike="noStrike">
                          <a:effectLst/>
                        </a:rPr>
                        <a:t>2</a:t>
                      </a:r>
                      <a:endParaRPr lang="en-US" sz="1200" b="1" i="0" u="none" strike="noStrike">
                        <a:solidFill>
                          <a:srgbClr val="767171"/>
                        </a:solidFill>
                        <a:effectLst/>
                        <a:latin typeface="Century Gothic"/>
                      </a:endParaRPr>
                    </a:p>
                  </a:txBody>
                  <a:tcPr marL="7620" marR="7620" marT="762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u="none" strike="noStrike" dirty="0" smtClean="0">
                          <a:effectLst/>
                        </a:rPr>
                        <a:t>Landfills</a:t>
                      </a:r>
                      <a:endParaRPr lang="en-US" sz="1200" b="1" i="0" u="none" strike="noStrike" dirty="0">
                        <a:solidFill>
                          <a:srgbClr val="767171"/>
                        </a:solidFill>
                        <a:effectLst/>
                        <a:latin typeface="Century Gothic"/>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u="none" strike="noStrike" dirty="0" smtClean="0">
                          <a:effectLst/>
                        </a:rPr>
                        <a:t>7,973</a:t>
                      </a:r>
                      <a:endParaRPr lang="en-US" sz="1200" b="1" i="0" u="none" strike="noStrike" dirty="0">
                        <a:solidFill>
                          <a:srgbClr val="767171"/>
                        </a:solidFill>
                        <a:effectLst/>
                        <a:latin typeface="Century Gothic"/>
                      </a:endParaRPr>
                    </a:p>
                  </a:txBody>
                  <a:tcPr marL="7620" marR="7620" marT="762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1799">
                <a:tc>
                  <a:txBody>
                    <a:bodyPr/>
                    <a:lstStyle/>
                    <a:p>
                      <a:pPr algn="ctr" rtl="0" fontAlgn="ctr"/>
                      <a:r>
                        <a:rPr lang="en-US" sz="1200" u="none" strike="noStrike">
                          <a:effectLst/>
                        </a:rPr>
                        <a:t>3</a:t>
                      </a:r>
                      <a:endParaRPr lang="en-US" sz="1200" b="1" i="0" u="none" strike="noStrike">
                        <a:solidFill>
                          <a:srgbClr val="767171"/>
                        </a:solidFill>
                        <a:effectLst/>
                        <a:latin typeface="Century Gothic"/>
                      </a:endParaRPr>
                    </a:p>
                  </a:txBody>
                  <a:tcPr marL="7620" marR="7620" marT="762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u="none" strike="noStrike" dirty="0">
                          <a:effectLst/>
                        </a:rPr>
                        <a:t>Natural </a:t>
                      </a:r>
                      <a:r>
                        <a:rPr lang="en-US" sz="1200" u="none" strike="noStrike" dirty="0" smtClean="0">
                          <a:effectLst/>
                        </a:rPr>
                        <a:t>Gas</a:t>
                      </a:r>
                      <a:endParaRPr lang="en-US" sz="1200" b="1" i="0" u="none" strike="noStrike" dirty="0">
                        <a:solidFill>
                          <a:srgbClr val="767171"/>
                        </a:solidFill>
                        <a:effectLst/>
                        <a:latin typeface="Century Gothic"/>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u="none" strike="noStrike" dirty="0">
                          <a:effectLst/>
                        </a:rPr>
                        <a:t>2,354</a:t>
                      </a:r>
                      <a:endParaRPr lang="en-US" sz="1200" b="1" i="0" u="none" strike="noStrike" dirty="0">
                        <a:solidFill>
                          <a:srgbClr val="767171"/>
                        </a:solidFill>
                        <a:effectLst/>
                        <a:latin typeface="Century Gothic"/>
                      </a:endParaRPr>
                    </a:p>
                  </a:txBody>
                  <a:tcPr marL="7620" marR="7620" marT="762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7236">
                <a:tc>
                  <a:txBody>
                    <a:bodyPr/>
                    <a:lstStyle/>
                    <a:p>
                      <a:pPr algn="ctr" rtl="0" fontAlgn="ctr"/>
                      <a:r>
                        <a:rPr lang="en-US" sz="1200" u="none" strike="noStrike" dirty="0">
                          <a:effectLst/>
                        </a:rPr>
                        <a:t>4</a:t>
                      </a:r>
                      <a:endParaRPr lang="en-US" sz="1200" b="1" i="0" u="none" strike="noStrike" dirty="0">
                        <a:solidFill>
                          <a:srgbClr val="767171"/>
                        </a:solidFill>
                        <a:effectLst/>
                        <a:latin typeface="Century Gothic"/>
                      </a:endParaRPr>
                    </a:p>
                  </a:txBody>
                  <a:tcPr marL="7620" marR="7620" marT="762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u="none" strike="noStrike">
                          <a:effectLst/>
                        </a:rPr>
                        <a:t>Wastewater Treatment Plants</a:t>
                      </a:r>
                      <a:endParaRPr lang="en-US" sz="1200" b="1" i="0" u="none" strike="noStrike">
                        <a:solidFill>
                          <a:srgbClr val="767171"/>
                        </a:solidFill>
                        <a:effectLst/>
                        <a:latin typeface="Century Gothic"/>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u="none" strike="noStrike" dirty="0">
                          <a:effectLst/>
                        </a:rPr>
                        <a:t>1,665</a:t>
                      </a:r>
                      <a:endParaRPr lang="en-US" sz="1200" b="1" i="0" u="none" strike="noStrike" dirty="0">
                        <a:solidFill>
                          <a:srgbClr val="767171"/>
                        </a:solidFill>
                        <a:effectLst/>
                        <a:latin typeface="Century Gothic"/>
                      </a:endParaRPr>
                    </a:p>
                  </a:txBody>
                  <a:tcPr marL="7620" marR="7620" marT="762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3453">
                <a:tc>
                  <a:txBody>
                    <a:bodyPr/>
                    <a:lstStyle/>
                    <a:p>
                      <a:pPr algn="ctr" rtl="0" fontAlgn="ctr"/>
                      <a:r>
                        <a:rPr lang="en-US" sz="1200" u="none" strike="noStrike" dirty="0">
                          <a:effectLst/>
                        </a:rPr>
                        <a:t>5</a:t>
                      </a:r>
                      <a:endParaRPr lang="en-US" sz="1200" b="1" i="0" u="none" strike="noStrike" dirty="0">
                        <a:solidFill>
                          <a:srgbClr val="767171"/>
                        </a:solidFill>
                        <a:effectLst/>
                        <a:latin typeface="Century Gothic"/>
                      </a:endParaRPr>
                    </a:p>
                  </a:txBody>
                  <a:tcPr marL="7620" marR="7620" marT="762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rtl="0" fontAlgn="ctr"/>
                      <a:r>
                        <a:rPr lang="en-US" sz="1200" u="none" strike="noStrike" dirty="0" smtClean="0">
                          <a:effectLst/>
                        </a:rPr>
                        <a:t>Oil</a:t>
                      </a:r>
                      <a:endParaRPr lang="en-US" sz="1200" b="1" i="0" u="none" strike="noStrike" dirty="0">
                        <a:solidFill>
                          <a:srgbClr val="767171"/>
                        </a:solidFill>
                        <a:effectLst/>
                        <a:latin typeface="Century Gothic"/>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rtl="0" fontAlgn="ctr"/>
                      <a:r>
                        <a:rPr lang="en-US" sz="1200" u="none" strike="noStrike" dirty="0">
                          <a:effectLst/>
                        </a:rPr>
                        <a:t>1,037</a:t>
                      </a:r>
                      <a:endParaRPr lang="en-US" sz="1200" b="1" i="0" u="none" strike="noStrike" dirty="0">
                        <a:solidFill>
                          <a:srgbClr val="767171"/>
                        </a:solidFill>
                        <a:effectLst/>
                        <a:latin typeface="Century Gothic"/>
                      </a:endParaRPr>
                    </a:p>
                  </a:txBody>
                  <a:tcPr marL="7620" marR="7620" marT="762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sp>
        <p:nvSpPr>
          <p:cNvPr id="63" name="TextBox 62"/>
          <p:cNvSpPr txBox="1"/>
          <p:nvPr/>
        </p:nvSpPr>
        <p:spPr>
          <a:xfrm>
            <a:off x="23636338" y="26740768"/>
            <a:ext cx="2951199" cy="400110"/>
          </a:xfrm>
          <a:prstGeom prst="rect">
            <a:avLst/>
          </a:prstGeom>
          <a:noFill/>
        </p:spPr>
        <p:txBody>
          <a:bodyPr wrap="square" rtlCol="0">
            <a:spAutoFit/>
          </a:bodyPr>
          <a:lstStyle/>
          <a:p>
            <a:r>
              <a:rPr lang="en-US" sz="2000" b="1" dirty="0"/>
              <a:t>CALGEM 2012 </a:t>
            </a:r>
            <a:r>
              <a:rPr lang="en-US" sz="2000" dirty="0"/>
              <a:t>| SoCAB </a:t>
            </a:r>
          </a:p>
        </p:txBody>
      </p:sp>
      <p:sp>
        <p:nvSpPr>
          <p:cNvPr id="64" name="TextBox 63"/>
          <p:cNvSpPr txBox="1"/>
          <p:nvPr/>
        </p:nvSpPr>
        <p:spPr>
          <a:xfrm>
            <a:off x="18257765" y="26740768"/>
            <a:ext cx="2873829" cy="400110"/>
          </a:xfrm>
          <a:prstGeom prst="rect">
            <a:avLst/>
          </a:prstGeom>
          <a:noFill/>
        </p:spPr>
        <p:txBody>
          <a:bodyPr wrap="square" rtlCol="0">
            <a:spAutoFit/>
          </a:bodyPr>
          <a:lstStyle/>
          <a:p>
            <a:pPr algn="ctr"/>
            <a:r>
              <a:rPr lang="en-US" sz="2000" b="1" dirty="0"/>
              <a:t>CARB 2012 </a:t>
            </a:r>
            <a:r>
              <a:rPr lang="en-US" sz="2000" dirty="0"/>
              <a:t>| Statewide </a:t>
            </a:r>
          </a:p>
        </p:txBody>
      </p:sp>
      <p:sp>
        <p:nvSpPr>
          <p:cNvPr id="65" name="TextBox 64"/>
          <p:cNvSpPr txBox="1"/>
          <p:nvPr/>
        </p:nvSpPr>
        <p:spPr>
          <a:xfrm>
            <a:off x="21145633" y="26602269"/>
            <a:ext cx="2490195" cy="707886"/>
          </a:xfrm>
          <a:prstGeom prst="rect">
            <a:avLst/>
          </a:prstGeom>
          <a:noFill/>
        </p:spPr>
        <p:txBody>
          <a:bodyPr wrap="square" rtlCol="0">
            <a:spAutoFit/>
          </a:bodyPr>
          <a:lstStyle/>
          <a:p>
            <a:pPr algn="ctr"/>
            <a:r>
              <a:rPr lang="en-US" sz="2000" b="1" dirty="0"/>
              <a:t>CARB 2012 </a:t>
            </a:r>
            <a:r>
              <a:rPr lang="en-US" sz="2000" dirty="0"/>
              <a:t>| </a:t>
            </a:r>
            <a:r>
              <a:rPr lang="en-US" sz="2000" dirty="0" smtClean="0"/>
              <a:t>SoCAB </a:t>
            </a:r>
          </a:p>
          <a:p>
            <a:pPr algn="ctr"/>
            <a:r>
              <a:rPr lang="en-US" sz="2000" dirty="0" smtClean="0"/>
              <a:t>(projected)</a:t>
            </a:r>
            <a:endParaRPr lang="en-US" sz="2000" dirty="0"/>
          </a:p>
        </p:txBody>
      </p:sp>
      <p:graphicFrame>
        <p:nvGraphicFramePr>
          <p:cNvPr id="66" name="Table 65"/>
          <p:cNvGraphicFramePr>
            <a:graphicFrameLocks noGrp="1"/>
          </p:cNvGraphicFramePr>
          <p:nvPr>
            <p:extLst>
              <p:ext uri="{D42A27DB-BD31-4B8C-83A1-F6EECF244321}">
                <p14:modId xmlns:p14="http://schemas.microsoft.com/office/powerpoint/2010/main" val="1531058245"/>
              </p:ext>
            </p:extLst>
          </p:nvPr>
        </p:nvGraphicFramePr>
        <p:xfrm>
          <a:off x="21390305" y="27332004"/>
          <a:ext cx="2000850" cy="3057655"/>
        </p:xfrm>
        <a:graphic>
          <a:graphicData uri="http://schemas.openxmlformats.org/drawingml/2006/table">
            <a:tbl>
              <a:tblPr firstRow="1" bandRow="1">
                <a:tableStyleId>{3B4B98B0-60AC-42C2-AFA5-B58CD77FA1E5}</a:tableStyleId>
              </a:tblPr>
              <a:tblGrid>
                <a:gridCol w="567046"/>
                <a:gridCol w="1433804"/>
              </a:tblGrid>
              <a:tr h="762324">
                <a:tc>
                  <a:txBody>
                    <a:bodyPr/>
                    <a:lstStyle/>
                    <a:p>
                      <a:pPr algn="ctr"/>
                      <a:r>
                        <a:rPr lang="en-US" sz="1200" dirty="0" smtClean="0"/>
                        <a:t>Rank</a:t>
                      </a:r>
                      <a:endParaRPr lang="en-US" sz="1200" b="1"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200" dirty="0" smtClean="0"/>
                        <a:t>Source</a:t>
                      </a:r>
                      <a:endParaRPr lang="en-US" sz="1200" b="1"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475862">
                <a:tc>
                  <a:txBody>
                    <a:bodyPr/>
                    <a:lstStyle/>
                    <a:p>
                      <a:pPr algn="ctr" rtl="0" fontAlgn="ctr"/>
                      <a:r>
                        <a:rPr lang="en-US" sz="1200" u="none" strike="noStrike" dirty="0">
                          <a:effectLst/>
                        </a:rPr>
                        <a:t>1</a:t>
                      </a:r>
                      <a:endParaRPr lang="en-US" sz="1200" b="1" i="0" u="none" strike="noStrike" dirty="0">
                        <a:solidFill>
                          <a:schemeClr val="tx1"/>
                        </a:solidFill>
                        <a:effectLst/>
                        <a:latin typeface="Century Gothic"/>
                      </a:endParaRPr>
                    </a:p>
                  </a:txBody>
                  <a:tcPr marL="7620" marR="7620" marT="762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u="none" strike="noStrike" dirty="0" smtClean="0">
                          <a:effectLst/>
                        </a:rPr>
                        <a:t>Landfills</a:t>
                      </a:r>
                      <a:endParaRPr lang="en-US" sz="1200" b="1" i="0" u="none" strike="noStrike" dirty="0">
                        <a:solidFill>
                          <a:schemeClr val="tx1"/>
                        </a:solidFill>
                        <a:effectLst/>
                        <a:latin typeface="Century Gothic"/>
                      </a:endParaRPr>
                    </a:p>
                  </a:txBody>
                  <a:tcPr marL="7620" marR="7620" marT="762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8538">
                <a:tc>
                  <a:txBody>
                    <a:bodyPr/>
                    <a:lstStyle/>
                    <a:p>
                      <a:pPr algn="ctr" rtl="0" fontAlgn="ctr"/>
                      <a:r>
                        <a:rPr lang="en-US" sz="1200" u="none" strike="noStrike">
                          <a:effectLst/>
                        </a:rPr>
                        <a:t>2</a:t>
                      </a:r>
                      <a:endParaRPr lang="en-US" sz="1200" b="1" i="0" u="none" strike="noStrike">
                        <a:solidFill>
                          <a:srgbClr val="767171"/>
                        </a:solidFill>
                        <a:effectLst/>
                        <a:latin typeface="Century Gothic"/>
                      </a:endParaRPr>
                    </a:p>
                  </a:txBody>
                  <a:tcPr marL="7620" marR="7620" marT="762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u="none" strike="noStrike" dirty="0" smtClean="0">
                          <a:effectLst/>
                        </a:rPr>
                        <a:t>Natural</a:t>
                      </a:r>
                      <a:r>
                        <a:rPr lang="en-US" sz="1200" u="none" strike="noStrike" baseline="0" dirty="0" smtClean="0">
                          <a:effectLst/>
                        </a:rPr>
                        <a:t> Ga</a:t>
                      </a:r>
                      <a:r>
                        <a:rPr lang="en-US" sz="1200" u="none" strike="noStrike" dirty="0" smtClean="0">
                          <a:effectLst/>
                        </a:rPr>
                        <a:t>s</a:t>
                      </a:r>
                      <a:endParaRPr lang="en-US" sz="1200" b="1" i="0" u="none" strike="noStrike" dirty="0">
                        <a:solidFill>
                          <a:srgbClr val="767171"/>
                        </a:solidFill>
                        <a:effectLst/>
                        <a:latin typeface="Century Gothic"/>
                      </a:endParaRPr>
                    </a:p>
                  </a:txBody>
                  <a:tcPr marL="7620" marR="7620" marT="762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7869">
                <a:tc>
                  <a:txBody>
                    <a:bodyPr/>
                    <a:lstStyle/>
                    <a:p>
                      <a:pPr algn="ctr" rtl="0" fontAlgn="ctr"/>
                      <a:r>
                        <a:rPr lang="en-US" sz="1200" u="none" strike="noStrike">
                          <a:effectLst/>
                        </a:rPr>
                        <a:t>3</a:t>
                      </a:r>
                      <a:endParaRPr lang="en-US" sz="1200" b="1" i="0" u="none" strike="noStrike">
                        <a:solidFill>
                          <a:srgbClr val="767171"/>
                        </a:solidFill>
                        <a:effectLst/>
                        <a:latin typeface="Century Gothic"/>
                      </a:endParaRPr>
                    </a:p>
                  </a:txBody>
                  <a:tcPr marL="7620" marR="7620" marT="762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u="none" strike="noStrike" dirty="0" smtClean="0">
                          <a:effectLst/>
                        </a:rPr>
                        <a:t>Oil</a:t>
                      </a:r>
                      <a:endParaRPr lang="en-US" sz="1200" b="1" i="0" u="none" strike="noStrike" dirty="0">
                        <a:solidFill>
                          <a:srgbClr val="767171"/>
                        </a:solidFill>
                        <a:effectLst/>
                        <a:latin typeface="Century Gothic"/>
                      </a:endParaRPr>
                    </a:p>
                  </a:txBody>
                  <a:tcPr marL="7620" marR="7620" marT="762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0507">
                <a:tc>
                  <a:txBody>
                    <a:bodyPr/>
                    <a:lstStyle/>
                    <a:p>
                      <a:pPr algn="ctr" rtl="0" fontAlgn="ctr"/>
                      <a:r>
                        <a:rPr lang="en-US" sz="1200" u="none" strike="noStrike" dirty="0">
                          <a:effectLst/>
                        </a:rPr>
                        <a:t>4</a:t>
                      </a:r>
                      <a:endParaRPr lang="en-US" sz="1200" b="1" i="0" u="none" strike="noStrike" dirty="0">
                        <a:solidFill>
                          <a:srgbClr val="767171"/>
                        </a:solidFill>
                        <a:effectLst/>
                        <a:latin typeface="Century Gothic"/>
                      </a:endParaRPr>
                    </a:p>
                  </a:txBody>
                  <a:tcPr marL="7620" marR="7620" marT="762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u="none" strike="noStrike" dirty="0" smtClean="0">
                          <a:effectLst/>
                        </a:rPr>
                        <a:t>Livestock-Dairy</a:t>
                      </a:r>
                      <a:endParaRPr lang="en-US" sz="1200" b="1" i="0" u="none" strike="noStrike" dirty="0">
                        <a:solidFill>
                          <a:srgbClr val="767171"/>
                        </a:solidFill>
                        <a:effectLst/>
                        <a:latin typeface="Century Gothic"/>
                      </a:endParaRPr>
                    </a:p>
                  </a:txBody>
                  <a:tcPr marL="7620" marR="7620" marT="762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2555">
                <a:tc>
                  <a:txBody>
                    <a:bodyPr/>
                    <a:lstStyle/>
                    <a:p>
                      <a:pPr algn="ctr" rtl="0" fontAlgn="ctr"/>
                      <a:r>
                        <a:rPr lang="en-US" sz="1200" u="none" strike="noStrike" dirty="0" smtClean="0">
                          <a:effectLst/>
                        </a:rPr>
                        <a:t>5</a:t>
                      </a:r>
                      <a:endParaRPr lang="en-US" sz="1200" b="1" i="0" u="none" strike="noStrike" dirty="0">
                        <a:solidFill>
                          <a:srgbClr val="767171"/>
                        </a:solidFill>
                        <a:effectLst/>
                        <a:latin typeface="Century Gothic"/>
                      </a:endParaRPr>
                    </a:p>
                  </a:txBody>
                  <a:tcPr marL="7620" marR="7620" marT="762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rtl="0" fontAlgn="ctr"/>
                      <a:r>
                        <a:rPr lang="en-US" sz="1200" u="none" strike="noStrike" dirty="0" smtClean="0">
                          <a:effectLst/>
                        </a:rPr>
                        <a:t>Wastewater Treatment Plants</a:t>
                      </a:r>
                      <a:endParaRPr lang="en-US" sz="1200" b="1" i="0" u="none" strike="noStrike" dirty="0">
                        <a:solidFill>
                          <a:srgbClr val="767171"/>
                        </a:solidFill>
                        <a:effectLst/>
                        <a:latin typeface="Century Gothic"/>
                      </a:endParaRPr>
                    </a:p>
                  </a:txBody>
                  <a:tcPr marL="7620" marR="7620" marT="762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sp>
        <p:nvSpPr>
          <p:cNvPr id="67" name="Rectangle 66"/>
          <p:cNvSpPr/>
          <p:nvPr/>
        </p:nvSpPr>
        <p:spPr>
          <a:xfrm>
            <a:off x="18522737" y="29879769"/>
            <a:ext cx="1314485" cy="2708434"/>
          </a:xfrm>
          <a:prstGeom prst="rect">
            <a:avLst/>
          </a:prstGeom>
          <a:noFill/>
        </p:spPr>
        <p:txBody>
          <a:bodyPr wrap="square" lIns="91440" tIns="45720" rIns="91440" bIns="45720">
            <a:spAutoFit/>
          </a:bodyPr>
          <a:lstStyle/>
          <a:p>
            <a:pPr algn="ctr"/>
            <a:r>
              <a:rPr lang="en-US" sz="170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4</a:t>
            </a:r>
            <a:endParaRPr lang="en-US" sz="17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8" name="Rectangle 67"/>
          <p:cNvSpPr/>
          <p:nvPr/>
        </p:nvSpPr>
        <p:spPr>
          <a:xfrm>
            <a:off x="19489261" y="30400243"/>
            <a:ext cx="7053619" cy="1754326"/>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dirty="0" smtClean="0">
                <a:ln w="50800"/>
                <a:solidFill>
                  <a:schemeClr val="tx2"/>
                </a:solidFill>
              </a:rPr>
              <a:t>Develop Emission Maps of Top 3 Sectors</a:t>
            </a:r>
            <a:endParaRPr lang="en-US" sz="5400" b="1" dirty="0">
              <a:ln w="50800"/>
              <a:solidFill>
                <a:schemeClr val="tx2"/>
              </a:solidFill>
            </a:endParaRPr>
          </a:p>
        </p:txBody>
      </p:sp>
      <p:pic>
        <p:nvPicPr>
          <p:cNvPr id="52"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750" r="50000" b="4000"/>
          <a:stretch/>
        </p:blipFill>
        <p:spPr bwMode="auto">
          <a:xfrm>
            <a:off x="19200919" y="14596087"/>
            <a:ext cx="7091239" cy="4187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rotWithShape="1">
          <a:blip r:embed="rId9" cstate="print">
            <a:extLst>
              <a:ext uri="{28A0092B-C50C-407E-A947-70E740481C1C}">
                <a14:useLocalDpi xmlns:a14="http://schemas.microsoft.com/office/drawing/2010/main" val="0"/>
              </a:ext>
            </a:extLst>
          </a:blip>
          <a:srcRect l="4292" t="5666" r="4231" b="5609"/>
          <a:stretch/>
        </p:blipFill>
        <p:spPr>
          <a:xfrm>
            <a:off x="707423" y="15608403"/>
            <a:ext cx="8626443" cy="6465367"/>
          </a:xfrm>
          <a:prstGeom prst="rect">
            <a:avLst/>
          </a:prstGeom>
        </p:spPr>
      </p:pic>
      <p:pic>
        <p:nvPicPr>
          <p:cNvPr id="7" name="Picture 6"/>
          <p:cNvPicPr>
            <a:picLocks noChangeAspect="1"/>
          </p:cNvPicPr>
          <p:nvPr/>
        </p:nvPicPr>
        <p:blipFill rotWithShape="1">
          <a:blip r:embed="rId10" cstate="print">
            <a:extLst>
              <a:ext uri="{28A0092B-C50C-407E-A947-70E740481C1C}">
                <a14:useLocalDpi xmlns:a14="http://schemas.microsoft.com/office/drawing/2010/main" val="0"/>
              </a:ext>
            </a:extLst>
          </a:blip>
          <a:srcRect l="4356" t="5637" r="4356" b="5637"/>
          <a:stretch/>
        </p:blipFill>
        <p:spPr>
          <a:xfrm>
            <a:off x="9414867" y="15608403"/>
            <a:ext cx="8608583" cy="6465368"/>
          </a:xfrm>
          <a:prstGeom prst="rect">
            <a:avLst/>
          </a:prstGeom>
        </p:spPr>
      </p:pic>
    </p:spTree>
    <p:extLst>
      <p:ext uri="{BB962C8B-B14F-4D97-AF65-F5344CB8AC3E}">
        <p14:creationId xmlns:p14="http://schemas.microsoft.com/office/powerpoint/2010/main" val="567650982"/>
      </p:ext>
    </p:extLst>
  </p:cSld>
  <p:clrMapOvr>
    <a:masterClrMapping/>
  </p:clrMapOvr>
</p:sld>
</file>

<file path=ppt/theme/theme1.xml><?xml version="1.0" encoding="utf-8"?>
<a:theme xmlns:a="http://schemas.openxmlformats.org/drawingml/2006/main" name="Office Theme">
  <a:themeElements>
    <a:clrScheme name="Health &amp; AQ 15">
      <a:dk1>
        <a:srgbClr val="767171"/>
      </a:dk1>
      <a:lt1>
        <a:srgbClr val="FFFFFF"/>
      </a:lt1>
      <a:dk2>
        <a:srgbClr val="767171"/>
      </a:dk2>
      <a:lt2>
        <a:srgbClr val="FFFFFF"/>
      </a:lt2>
      <a:accent1>
        <a:srgbClr val="BE5341"/>
      </a:accent1>
      <a:accent2>
        <a:srgbClr val="D07D56"/>
      </a:accent2>
      <a:accent3>
        <a:srgbClr val="E5AA6F"/>
      </a:accent3>
      <a:accent4>
        <a:srgbClr val="497F8D"/>
      </a:accent4>
      <a:accent5>
        <a:srgbClr val="4C9380"/>
      </a:accent5>
      <a:accent6>
        <a:srgbClr val="51A96D"/>
      </a:accent6>
      <a:hlink>
        <a:srgbClr val="BE5341"/>
      </a:hlink>
      <a:folHlink>
        <a:srgbClr val="BE5341"/>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2231</TotalTime>
  <Words>654</Words>
  <Application>Microsoft Office PowerPoint</Application>
  <PresentationFormat>Custom</PresentationFormat>
  <Paragraphs>87</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Frausto-Vicencio, Isis (329L-Affiliate)</cp:lastModifiedBy>
  <cp:revision>138</cp:revision>
  <dcterms:created xsi:type="dcterms:W3CDTF">2015-06-02T14:58:58Z</dcterms:created>
  <dcterms:modified xsi:type="dcterms:W3CDTF">2015-07-22T23:55:13Z</dcterms:modified>
</cp:coreProperties>
</file>