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76" userDrawn="1">
          <p15:clr>
            <a:srgbClr val="A4A3A4"/>
          </p15:clr>
        </p15:guide>
        <p15:guide id="3" orient="horz" pos="21864" userDrawn="1">
          <p15:clr>
            <a:srgbClr val="A4A3A4"/>
          </p15:clr>
        </p15:guide>
        <p15:guide id="4" pos="16704" userDrawn="1">
          <p15:clr>
            <a:srgbClr val="A4A3A4"/>
          </p15:clr>
        </p15:guide>
        <p15:guide id="5" pos="15288" userDrawn="1">
          <p15:clr>
            <a:srgbClr val="A4A3A4"/>
          </p15:clr>
        </p15:guide>
        <p15:guide id="6" orient="horz" pos="21312" userDrawn="1">
          <p15:clr>
            <a:srgbClr val="A4A3A4"/>
          </p15:clr>
        </p15:guide>
        <p15:guide id="7" pos="7752" userDrawn="1">
          <p15:clr>
            <a:srgbClr val="A4A3A4"/>
          </p15:clr>
        </p15:guide>
        <p15:guide id="8" pos="8088"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extLst/>
  </p:cmAuthor>
  <p:cmAuthor id="2" name="VicSmith" initials="V" lastIdx="1" clrIdx="1"/>
  <p:cmAuthor id="3" name="Cecil Byles" initials="CB"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CCE"/>
    <a:srgbClr val="964135"/>
    <a:srgbClr val="000000"/>
    <a:srgbClr val="7DB761"/>
    <a:srgbClr val="E97844"/>
    <a:srgbClr val="3F4268"/>
    <a:srgbClr val="238754"/>
    <a:srgbClr val="EBA34C"/>
    <a:srgbClr val="9299A8"/>
    <a:srgbClr val="255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24" autoAdjust="0"/>
    <p:restoredTop sz="95220" autoAdjust="0"/>
  </p:normalViewPr>
  <p:slideViewPr>
    <p:cSldViewPr snapToGrid="0" showGuides="1">
      <p:cViewPr>
        <p:scale>
          <a:sx n="37" d="100"/>
          <a:sy n="37" d="100"/>
        </p:scale>
        <p:origin x="370" y="-4805"/>
      </p:cViewPr>
      <p:guideLst>
        <p:guide orient="horz" pos="2736"/>
        <p:guide pos="576"/>
        <p:guide orient="horz" pos="21864"/>
        <p:guide pos="16704"/>
        <p:guide pos="15288"/>
        <p:guide orient="horz" pos="21312"/>
        <p:guide pos="7752"/>
        <p:guide pos="8088"/>
        <p:guide pos="15624"/>
        <p:guide orient="horz" pos="2400"/>
        <p:guide orient="horz" pos="5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pPr/>
              <a:t>4/9/2020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pPr/>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3BBA6-68B4-3749-88C7-4DF9C2CA250F}" type="slidenum">
              <a:rPr lang="en-US" smtClean="0"/>
              <a:pPr/>
              <a:t>1</a:t>
            </a:fld>
            <a:endParaRPr lang="en-US"/>
          </a:p>
        </p:txBody>
      </p:sp>
    </p:spTree>
    <p:extLst>
      <p:ext uri="{BB962C8B-B14F-4D97-AF65-F5344CB8AC3E}">
        <p14:creationId xmlns:p14="http://schemas.microsoft.com/office/powerpoint/2010/main" val="400001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2174200" y="33899900"/>
            <a:ext cx="4138676" cy="830997"/>
          </a:xfrm>
          <a:prstGeom prst="rect">
            <a:avLst/>
          </a:prstGeom>
          <a:noFill/>
        </p:spPr>
        <p:txBody>
          <a:bodyPr wrap="square" rtlCol="0">
            <a:spAutoFit/>
          </a:bodyPr>
          <a:lstStyle/>
          <a:p>
            <a:pPr algn="r"/>
            <a:r>
              <a:rPr lang="en-US" sz="4800" spc="200" baseline="0" dirty="0">
                <a:solidFill>
                  <a:schemeClr val="bg1"/>
                </a:solidFill>
                <a:latin typeface="Century Gothic" panose="020B0502020202020204" pitchFamily="34" charset="0"/>
              </a:rPr>
              <a:t>Spring 2020</a:t>
            </a:r>
          </a:p>
        </p:txBody>
      </p: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29" name="Picture 28">
            <a:extLst>
              <a:ext uri="{FF2B5EF4-FFF2-40B4-BE49-F238E27FC236}">
                <a16:creationId xmlns:a16="http://schemas.microsoft.com/office/drawing/2014/main" id="{A952E025-715C-1249-B5A4-29FDA63172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322324" y="1274438"/>
            <a:ext cx="2587752" cy="2587752"/>
          </a:xfrm>
          <a:prstGeom prst="rect">
            <a:avLst/>
          </a:prstGeom>
        </p:spPr>
      </p:pic>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pn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png"/><Relationship Id="rId27"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4925421" y="4735287"/>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pPr lvl="0">
              <a:spcBef>
                <a:spcPts val="0"/>
              </a:spcBef>
              <a:buClr>
                <a:srgbClr val="42ACCE"/>
              </a:buClr>
              <a:buSzPts val="10000"/>
            </a:pPr>
            <a:r>
              <a:rPr lang="en-US" sz="10000" b="1" dirty="0">
                <a:solidFill>
                  <a:srgbClr val="42ACCE"/>
                </a:solidFill>
                <a:latin typeface="Century Gothic" panose="020B0502020202020204" pitchFamily="34" charset="0"/>
                <a:ea typeface="Calibri"/>
                <a:cs typeface="Calibri"/>
                <a:sym typeface="Calibri"/>
              </a:rPr>
              <a:t>Central Valley </a:t>
            </a:r>
            <a:r>
              <a:rPr lang="en-US" sz="10000" dirty="0">
                <a:solidFill>
                  <a:srgbClr val="42ACCE"/>
                </a:solidFill>
                <a:latin typeface="Century Gothic" panose="020B0502020202020204" pitchFamily="34" charset="0"/>
                <a:ea typeface="Calibri"/>
                <a:cs typeface="Calibri"/>
                <a:sym typeface="Calibri"/>
              </a:rPr>
              <a:t>Water Resources</a:t>
            </a:r>
            <a:endParaRPr lang="en-US" sz="9600" dirty="0">
              <a:latin typeface="Century Gothic" panose="020B0502020202020204" pitchFamily="34" charset="0"/>
            </a:endParaRPr>
          </a:p>
        </p:txBody>
      </p:sp>
      <p:sp>
        <p:nvSpPr>
          <p:cNvPr id="7" name="TextBox 6">
            <a:extLst>
              <a:ext uri="{FF2B5EF4-FFF2-40B4-BE49-F238E27FC236}">
                <a16:creationId xmlns:a16="http://schemas.microsoft.com/office/drawing/2014/main" id="{CCC7B32D-56A6-A142-9D9D-634BA508AE2E}"/>
              </a:ext>
            </a:extLst>
          </p:cNvPr>
          <p:cNvSpPr txBox="1"/>
          <p:nvPr/>
        </p:nvSpPr>
        <p:spPr>
          <a:xfrm>
            <a:off x="12340815" y="33930797"/>
            <a:ext cx="9752076" cy="830997"/>
          </a:xfrm>
          <a:prstGeom prst="rect">
            <a:avLst/>
          </a:prstGeom>
          <a:noFill/>
        </p:spPr>
        <p:txBody>
          <a:bodyPr wrap="square" rtlCol="0">
            <a:spAutoFit/>
          </a:bodyPr>
          <a:lstStyle/>
          <a:p>
            <a:pPr lvl="0" algn="r"/>
            <a:r>
              <a:rPr lang="en-US" sz="4800" dirty="0">
                <a:solidFill>
                  <a:srgbClr val="42ACCE"/>
                </a:solidFill>
                <a:latin typeface="Century Gothic"/>
                <a:ea typeface="Century Gothic"/>
                <a:cs typeface="Century Gothic"/>
                <a:sym typeface="Century Gothic"/>
              </a:rPr>
              <a:t>California - JPL</a:t>
            </a:r>
            <a:endParaRPr lang="en-US" sz="4800" dirty="0"/>
          </a:p>
        </p:txBody>
      </p:sp>
      <p:sp>
        <p:nvSpPr>
          <p:cNvPr id="8" name="Text Placeholder 42">
            <a:extLst>
              <a:ext uri="{FF2B5EF4-FFF2-40B4-BE49-F238E27FC236}">
                <a16:creationId xmlns:a16="http://schemas.microsoft.com/office/drawing/2014/main" id="{DB94A2AB-67B7-7042-8EA0-DE68E3BB3DB9}"/>
              </a:ext>
            </a:extLst>
          </p:cNvPr>
          <p:cNvSpPr txBox="1">
            <a:spLocks/>
          </p:cNvSpPr>
          <p:nvPr/>
        </p:nvSpPr>
        <p:spPr>
          <a:xfrm>
            <a:off x="4704381" y="876299"/>
            <a:ext cx="18362865" cy="2507653"/>
          </a:xfrm>
          <a:prstGeom prst="rect">
            <a:avLst/>
          </a:prstGeom>
        </p:spPr>
        <p:txBody>
          <a:bodyPr anchor="ctr">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defTabSz="457200">
              <a:spcBef>
                <a:spcPts val="0"/>
              </a:spcBef>
              <a:buClr>
                <a:prstClr val="black"/>
              </a:buClr>
              <a:buSzPts val="1100"/>
            </a:pPr>
            <a:r>
              <a:rPr lang="en-US" dirty="0" smtClean="0">
                <a:solidFill>
                  <a:srgbClr val="42ACCE"/>
                </a:solidFill>
                <a:latin typeface="Century Gothic"/>
                <a:ea typeface="Century Gothic"/>
                <a:cs typeface="Century Gothic"/>
                <a:sym typeface="Century Gothic"/>
              </a:rPr>
              <a:t>Improving </a:t>
            </a:r>
            <a:r>
              <a:rPr lang="en-US" dirty="0">
                <a:solidFill>
                  <a:srgbClr val="42ACCE"/>
                </a:solidFill>
                <a:latin typeface="Century Gothic"/>
                <a:ea typeface="Century Gothic"/>
                <a:cs typeface="Century Gothic"/>
                <a:sym typeface="Century Gothic"/>
              </a:rPr>
              <a:t>California Groundwater Assessments using</a:t>
            </a:r>
          </a:p>
          <a:p>
            <a:pPr lvl="0" defTabSz="457200">
              <a:spcBef>
                <a:spcPts val="0"/>
              </a:spcBef>
              <a:buClr>
                <a:prstClr val="black"/>
              </a:buClr>
              <a:buSzPts val="1100"/>
            </a:pPr>
            <a:r>
              <a:rPr lang="en-US" dirty="0">
                <a:solidFill>
                  <a:srgbClr val="42ACCE"/>
                </a:solidFill>
                <a:latin typeface="Century Gothic"/>
                <a:ea typeface="Century Gothic"/>
                <a:cs typeface="Century Gothic"/>
                <a:sym typeface="Century Gothic"/>
              </a:rPr>
              <a:t>GRACE and </a:t>
            </a:r>
            <a:r>
              <a:rPr lang="en-US" dirty="0" err="1">
                <a:solidFill>
                  <a:srgbClr val="42ACCE"/>
                </a:solidFill>
                <a:latin typeface="Century Gothic"/>
                <a:ea typeface="Century Gothic"/>
                <a:cs typeface="Century Gothic"/>
                <a:sym typeface="Century Gothic"/>
              </a:rPr>
              <a:t>InSAR</a:t>
            </a:r>
            <a:r>
              <a:rPr lang="en-US" dirty="0">
                <a:solidFill>
                  <a:srgbClr val="42ACCE"/>
                </a:solidFill>
                <a:latin typeface="Century Gothic"/>
                <a:ea typeface="Century Gothic"/>
                <a:cs typeface="Century Gothic"/>
                <a:sym typeface="Century Gothic"/>
              </a:rPr>
              <a:t> Datasets for Water Resource Management</a:t>
            </a:r>
          </a:p>
        </p:txBody>
      </p:sp>
      <p:sp>
        <p:nvSpPr>
          <p:cNvPr id="35" name="TextBox 34">
            <a:extLst>
              <a:ext uri="{FF2B5EF4-FFF2-40B4-BE49-F238E27FC236}">
                <a16:creationId xmlns:a16="http://schemas.microsoft.com/office/drawing/2014/main" id="{1E09F9D8-C002-1442-ACAE-5563A1CB966F}"/>
              </a:ext>
            </a:extLst>
          </p:cNvPr>
          <p:cNvSpPr txBox="1"/>
          <p:nvPr/>
        </p:nvSpPr>
        <p:spPr>
          <a:xfrm>
            <a:off x="878674" y="4484915"/>
            <a:ext cx="2475358"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Abstract</a:t>
            </a:r>
          </a:p>
        </p:txBody>
      </p:sp>
      <p:sp>
        <p:nvSpPr>
          <p:cNvPr id="38" name="Text Placeholder 16">
            <a:extLst>
              <a:ext uri="{FF2B5EF4-FFF2-40B4-BE49-F238E27FC236}">
                <a16:creationId xmlns:a16="http://schemas.microsoft.com/office/drawing/2014/main" id="{7735D678-F608-5940-BC93-72C0B6736AC4}"/>
              </a:ext>
            </a:extLst>
          </p:cNvPr>
          <p:cNvSpPr txBox="1">
            <a:spLocks/>
          </p:cNvSpPr>
          <p:nvPr/>
        </p:nvSpPr>
        <p:spPr>
          <a:xfrm>
            <a:off x="12801599" y="10705105"/>
            <a:ext cx="11430000" cy="386479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nSpc>
                <a:spcPct val="100000"/>
              </a:lnSpc>
              <a:spcBef>
                <a:spcPts val="0"/>
              </a:spcBef>
              <a:spcAft>
                <a:spcPts val="600"/>
              </a:spcAft>
              <a:buClr>
                <a:srgbClr val="42ACCE"/>
              </a:buClr>
              <a:buSzPts val="2400"/>
            </a:pPr>
            <a:r>
              <a:rPr lang="en-US" sz="2400" b="1" dirty="0" smtClean="0">
                <a:solidFill>
                  <a:srgbClr val="42ACCE"/>
                </a:solidFill>
                <a:latin typeface="Garamond"/>
                <a:ea typeface="Garamond"/>
                <a:cs typeface="Garamond"/>
                <a:sym typeface="Garamond"/>
              </a:rPr>
              <a:t>Evaluate </a:t>
            </a:r>
            <a:r>
              <a:rPr lang="en-US" sz="2400" dirty="0">
                <a:solidFill>
                  <a:srgbClr val="3F3F3F"/>
                </a:solidFill>
                <a:latin typeface="Garamond"/>
                <a:ea typeface="Garamond"/>
                <a:cs typeface="Garamond"/>
                <a:sym typeface="Garamond"/>
              </a:rPr>
              <a:t>groundwater </a:t>
            </a:r>
            <a:r>
              <a:rPr lang="en-US" sz="2400" dirty="0" smtClean="0">
                <a:solidFill>
                  <a:srgbClr val="3F3F3F"/>
                </a:solidFill>
                <a:latin typeface="Garamond"/>
                <a:ea typeface="Garamond"/>
                <a:cs typeface="Garamond"/>
                <a:sym typeface="Garamond"/>
              </a:rPr>
              <a:t>storage</a:t>
            </a:r>
          </a:p>
          <a:p>
            <a:pPr lvl="0">
              <a:lnSpc>
                <a:spcPct val="100000"/>
              </a:lnSpc>
              <a:spcBef>
                <a:spcPts val="0"/>
              </a:spcBef>
              <a:spcAft>
                <a:spcPts val="600"/>
              </a:spcAft>
              <a:buClr>
                <a:srgbClr val="42ACCE"/>
              </a:buClr>
              <a:buSzPts val="2400"/>
            </a:pPr>
            <a:r>
              <a:rPr lang="en-US" sz="2400" b="1" dirty="0" smtClean="0">
                <a:solidFill>
                  <a:srgbClr val="42ACCE"/>
                </a:solidFill>
                <a:latin typeface="Garamond"/>
                <a:ea typeface="Garamond"/>
                <a:cs typeface="Garamond"/>
                <a:sym typeface="Garamond"/>
              </a:rPr>
              <a:t>Evaluate </a:t>
            </a:r>
            <a:r>
              <a:rPr lang="en-US" sz="2400" dirty="0">
                <a:solidFill>
                  <a:srgbClr val="3F3F3F"/>
                </a:solidFill>
                <a:latin typeface="Garamond"/>
                <a:ea typeface="Garamond"/>
                <a:cs typeface="Garamond"/>
                <a:sym typeface="Garamond"/>
              </a:rPr>
              <a:t>surface elevation </a:t>
            </a:r>
            <a:r>
              <a:rPr lang="en-US" sz="2400" dirty="0" smtClean="0">
                <a:solidFill>
                  <a:srgbClr val="3F3F3F"/>
                </a:solidFill>
                <a:latin typeface="Garamond"/>
                <a:ea typeface="Garamond"/>
                <a:cs typeface="Garamond"/>
                <a:sym typeface="Garamond"/>
              </a:rPr>
              <a:t>subsidence</a:t>
            </a:r>
          </a:p>
          <a:p>
            <a:pPr lvl="0">
              <a:lnSpc>
                <a:spcPct val="100000"/>
              </a:lnSpc>
              <a:spcBef>
                <a:spcPts val="0"/>
              </a:spcBef>
              <a:spcAft>
                <a:spcPts val="600"/>
              </a:spcAft>
              <a:buClr>
                <a:srgbClr val="42ACCE"/>
              </a:buClr>
              <a:buSzPts val="2400"/>
            </a:pPr>
            <a:r>
              <a:rPr lang="en-US" sz="2400" b="1" dirty="0" smtClean="0">
                <a:solidFill>
                  <a:srgbClr val="42ACCE"/>
                </a:solidFill>
                <a:latin typeface="Garamond"/>
                <a:ea typeface="Garamond"/>
                <a:cs typeface="Garamond"/>
                <a:sym typeface="Garamond"/>
              </a:rPr>
              <a:t>Characterize </a:t>
            </a:r>
            <a:r>
              <a:rPr lang="en-US" sz="2400" dirty="0">
                <a:solidFill>
                  <a:srgbClr val="3F3F3F"/>
                </a:solidFill>
                <a:latin typeface="Garamond"/>
                <a:ea typeface="Garamond"/>
                <a:cs typeface="Garamond"/>
                <a:sym typeface="Garamond"/>
              </a:rPr>
              <a:t>temporal relationship of groundwater &amp; </a:t>
            </a:r>
            <a:r>
              <a:rPr lang="en-US" sz="2400" dirty="0" smtClean="0">
                <a:solidFill>
                  <a:srgbClr val="3F3F3F"/>
                </a:solidFill>
                <a:latin typeface="Garamond"/>
                <a:ea typeface="Garamond"/>
                <a:cs typeface="Garamond"/>
                <a:sym typeface="Garamond"/>
              </a:rPr>
              <a:t>subsidence</a:t>
            </a:r>
          </a:p>
          <a:p>
            <a:pPr lvl="0">
              <a:lnSpc>
                <a:spcPct val="100000"/>
              </a:lnSpc>
              <a:spcBef>
                <a:spcPts val="0"/>
              </a:spcBef>
              <a:spcAft>
                <a:spcPts val="600"/>
              </a:spcAft>
              <a:buClr>
                <a:srgbClr val="42ACCE"/>
              </a:buClr>
              <a:buSzPts val="2400"/>
            </a:pPr>
            <a:r>
              <a:rPr lang="en-US" sz="2400" b="1" dirty="0" smtClean="0">
                <a:solidFill>
                  <a:srgbClr val="42ACCE"/>
                </a:solidFill>
                <a:latin typeface="Garamond"/>
                <a:ea typeface="Garamond"/>
                <a:cs typeface="Garamond"/>
                <a:sym typeface="Garamond"/>
              </a:rPr>
              <a:t>Characterize </a:t>
            </a:r>
            <a:r>
              <a:rPr lang="en-US" sz="2400" dirty="0">
                <a:solidFill>
                  <a:srgbClr val="3F3F3F"/>
                </a:solidFill>
                <a:latin typeface="Garamond"/>
                <a:ea typeface="Garamond"/>
                <a:cs typeface="Garamond"/>
                <a:sym typeface="Garamond"/>
              </a:rPr>
              <a:t>spatial relationship of groundwater &amp; </a:t>
            </a:r>
            <a:r>
              <a:rPr lang="en-US" sz="2400" dirty="0" smtClean="0">
                <a:solidFill>
                  <a:srgbClr val="3F3F3F"/>
                </a:solidFill>
                <a:latin typeface="Garamond"/>
                <a:ea typeface="Garamond"/>
                <a:cs typeface="Garamond"/>
                <a:sym typeface="Garamond"/>
              </a:rPr>
              <a:t>subsidence</a:t>
            </a:r>
          </a:p>
          <a:p>
            <a:pPr lvl="0">
              <a:lnSpc>
                <a:spcPct val="100000"/>
              </a:lnSpc>
              <a:spcBef>
                <a:spcPts val="0"/>
              </a:spcBef>
              <a:spcAft>
                <a:spcPts val="600"/>
              </a:spcAft>
              <a:buClr>
                <a:srgbClr val="42ACCE"/>
              </a:buClr>
              <a:buSzPts val="2400"/>
            </a:pPr>
            <a:r>
              <a:rPr lang="en-US" sz="2400" b="1" dirty="0" smtClean="0">
                <a:solidFill>
                  <a:srgbClr val="42ACCE"/>
                </a:solidFill>
                <a:latin typeface="Garamond"/>
                <a:ea typeface="Garamond"/>
                <a:cs typeface="Garamond"/>
                <a:sym typeface="Garamond"/>
              </a:rPr>
              <a:t>Assess </a:t>
            </a:r>
            <a:r>
              <a:rPr lang="en-US" sz="2400" dirty="0">
                <a:solidFill>
                  <a:srgbClr val="3F3F3F"/>
                </a:solidFill>
                <a:latin typeface="Garamond"/>
                <a:ea typeface="Garamond"/>
                <a:cs typeface="Garamond"/>
                <a:sym typeface="Garamond"/>
              </a:rPr>
              <a:t>groundwater &amp; subsidence change within each sub-basin</a:t>
            </a:r>
            <a:endParaRPr lang="en-US" sz="2400" b="1" dirty="0">
              <a:solidFill>
                <a:srgbClr val="3F3F3F"/>
              </a:solidFill>
              <a:latin typeface="Garamond"/>
              <a:ea typeface="Garamond"/>
              <a:cs typeface="Garamond"/>
              <a:sym typeface="Garamond"/>
            </a:endParaRPr>
          </a:p>
        </p:txBody>
      </p:sp>
      <p:sp>
        <p:nvSpPr>
          <p:cNvPr id="43" name="TextBox 42">
            <a:extLst>
              <a:ext uri="{FF2B5EF4-FFF2-40B4-BE49-F238E27FC236}">
                <a16:creationId xmlns:a16="http://schemas.microsoft.com/office/drawing/2014/main" id="{2FA18D74-515D-E147-9A3F-2CA270F236BD}"/>
              </a:ext>
            </a:extLst>
          </p:cNvPr>
          <p:cNvSpPr txBox="1"/>
          <p:nvPr/>
        </p:nvSpPr>
        <p:spPr>
          <a:xfrm>
            <a:off x="12765874" y="9966383"/>
            <a:ext cx="312777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Objectives</a:t>
            </a:r>
          </a:p>
        </p:txBody>
      </p:sp>
      <p:sp>
        <p:nvSpPr>
          <p:cNvPr id="45" name="TextBox 44">
            <a:extLst>
              <a:ext uri="{FF2B5EF4-FFF2-40B4-BE49-F238E27FC236}">
                <a16:creationId xmlns:a16="http://schemas.microsoft.com/office/drawing/2014/main" id="{8C2F6467-8691-E649-92B4-804436DC48AC}"/>
              </a:ext>
            </a:extLst>
          </p:cNvPr>
          <p:cNvSpPr txBox="1"/>
          <p:nvPr/>
        </p:nvSpPr>
        <p:spPr>
          <a:xfrm>
            <a:off x="12796468" y="13182548"/>
            <a:ext cx="3849131"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Methodology</a:t>
            </a:r>
          </a:p>
        </p:txBody>
      </p:sp>
      <p:sp>
        <p:nvSpPr>
          <p:cNvPr id="46" name="Text Placeholder 16">
            <a:extLst>
              <a:ext uri="{FF2B5EF4-FFF2-40B4-BE49-F238E27FC236}">
                <a16:creationId xmlns:a16="http://schemas.microsoft.com/office/drawing/2014/main" id="{8A8CD813-359A-464E-A37E-3D383D57C90F}"/>
              </a:ext>
            </a:extLst>
          </p:cNvPr>
          <p:cNvSpPr txBox="1">
            <a:spLocks/>
          </p:cNvSpPr>
          <p:nvPr/>
        </p:nvSpPr>
        <p:spPr>
          <a:xfrm>
            <a:off x="12903491" y="5134746"/>
            <a:ext cx="5510633" cy="4860591"/>
          </a:xfrm>
          <a:prstGeom prst="rect">
            <a:avLst/>
          </a:prstGeom>
        </p:spPr>
        <p:txBody>
          <a:bodyPr wrap="square"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Bef>
                <a:spcPts val="0"/>
              </a:spcBef>
              <a:spcAft>
                <a:spcPts val="600"/>
              </a:spcAft>
            </a:pPr>
            <a:r>
              <a:rPr lang="en-US" sz="2400" b="1" dirty="0">
                <a:solidFill>
                  <a:srgbClr val="42ACCE"/>
                </a:solidFill>
                <a:latin typeface="Garamond"/>
                <a:ea typeface="Garamond"/>
                <a:cs typeface="Garamond"/>
                <a:sym typeface="Garamond"/>
              </a:rPr>
              <a:t>Central Valley, California, </a:t>
            </a:r>
            <a:r>
              <a:rPr lang="en-US" sz="2400" b="1" dirty="0" smtClean="0">
                <a:solidFill>
                  <a:srgbClr val="42ACCE"/>
                </a:solidFill>
                <a:latin typeface="Garamond"/>
                <a:ea typeface="Garamond"/>
                <a:cs typeface="Garamond"/>
                <a:sym typeface="Garamond"/>
              </a:rPr>
              <a:t>USA</a:t>
            </a:r>
            <a:endParaRPr lang="en-US" sz="2400" b="1" dirty="0">
              <a:solidFill>
                <a:srgbClr val="42ACCE"/>
              </a:solidFill>
              <a:latin typeface="Garamond"/>
              <a:ea typeface="Garamond"/>
              <a:cs typeface="Garamond"/>
              <a:sym typeface="Garamond"/>
            </a:endParaRPr>
          </a:p>
          <a:p>
            <a:pPr marL="457200" lvl="0" indent="-457200">
              <a:lnSpc>
                <a:spcPct val="100000"/>
              </a:lnSpc>
              <a:spcBef>
                <a:spcPts val="0"/>
              </a:spcBef>
              <a:spcAft>
                <a:spcPts val="600"/>
              </a:spcAft>
              <a:buClr>
                <a:srgbClr val="42ACCE"/>
              </a:buClr>
              <a:buSzPts val="2400"/>
              <a:buFont typeface="Webdings" panose="05030102010509060703" pitchFamily="18" charset="2"/>
              <a:buChar char="4"/>
            </a:pPr>
            <a:r>
              <a:rPr lang="en-US" sz="2400" b="1" dirty="0">
                <a:solidFill>
                  <a:srgbClr val="42ACCE"/>
                </a:solidFill>
                <a:latin typeface="Garamond" panose="02020404030301010803" pitchFamily="18" charset="0"/>
                <a:sym typeface="Garamond"/>
              </a:rPr>
              <a:t>Area: </a:t>
            </a:r>
            <a:r>
              <a:rPr lang="en-US" sz="2400" dirty="0">
                <a:solidFill>
                  <a:schemeClr val="tx1">
                    <a:lumMod val="75000"/>
                    <a:lumOff val="25000"/>
                  </a:schemeClr>
                </a:solidFill>
                <a:latin typeface="Garamond" panose="02020404030301010803" pitchFamily="18" charset="0"/>
                <a:sym typeface="Garamond"/>
              </a:rPr>
              <a:t>20,000 square miles</a:t>
            </a:r>
          </a:p>
          <a:p>
            <a:pPr marL="457200" lvl="0" indent="-457200">
              <a:lnSpc>
                <a:spcPct val="100000"/>
              </a:lnSpc>
              <a:spcBef>
                <a:spcPts val="0"/>
              </a:spcBef>
              <a:spcAft>
                <a:spcPts val="600"/>
              </a:spcAft>
              <a:buClr>
                <a:srgbClr val="42ACCE"/>
              </a:buClr>
              <a:buSzPts val="2400"/>
              <a:buFont typeface="Webdings" panose="05030102010509060703" pitchFamily="18" charset="2"/>
              <a:buChar char="4"/>
            </a:pPr>
            <a:r>
              <a:rPr lang="en-US" sz="2400" b="1" dirty="0">
                <a:solidFill>
                  <a:srgbClr val="42ACCE"/>
                </a:solidFill>
                <a:latin typeface="Garamond" panose="02020404030301010803" pitchFamily="18" charset="0"/>
                <a:sym typeface="Garamond"/>
              </a:rPr>
              <a:t>Population: </a:t>
            </a:r>
            <a:r>
              <a:rPr lang="en-US" sz="2400" dirty="0">
                <a:solidFill>
                  <a:schemeClr val="tx1">
                    <a:lumMod val="75000"/>
                    <a:lumOff val="25000"/>
                  </a:schemeClr>
                </a:solidFill>
                <a:latin typeface="Garamond" panose="02020404030301010803" pitchFamily="18" charset="0"/>
                <a:sym typeface="Garamond"/>
              </a:rPr>
              <a:t>6.5 million (2018)</a:t>
            </a:r>
          </a:p>
          <a:p>
            <a:pPr marL="457200" lvl="0" indent="-457200">
              <a:lnSpc>
                <a:spcPct val="100000"/>
              </a:lnSpc>
              <a:spcBef>
                <a:spcPts val="0"/>
              </a:spcBef>
              <a:spcAft>
                <a:spcPts val="600"/>
              </a:spcAft>
              <a:buClr>
                <a:srgbClr val="42ACCE"/>
              </a:buClr>
              <a:buSzPts val="2400"/>
              <a:buFont typeface="Webdings" panose="05030102010509060703" pitchFamily="18" charset="2"/>
              <a:buChar char="4"/>
            </a:pPr>
            <a:r>
              <a:rPr lang="en-US" sz="2400" b="1" dirty="0">
                <a:solidFill>
                  <a:srgbClr val="42ACCE"/>
                </a:solidFill>
                <a:latin typeface="Garamond" panose="02020404030301010803" pitchFamily="18" charset="0"/>
                <a:sym typeface="Garamond"/>
              </a:rPr>
              <a:t>California: </a:t>
            </a:r>
            <a:r>
              <a:rPr lang="en-US" sz="2400" dirty="0">
                <a:solidFill>
                  <a:schemeClr val="tx1">
                    <a:lumMod val="75000"/>
                    <a:lumOff val="25000"/>
                  </a:schemeClr>
                </a:solidFill>
                <a:latin typeface="Garamond" panose="02020404030301010803" pitchFamily="18" charset="0"/>
                <a:sym typeface="Garamond"/>
              </a:rPr>
              <a:t>11% of the state’s total land area, supplies 60-75% of the state’s water</a:t>
            </a:r>
          </a:p>
          <a:p>
            <a:pPr marL="457200" lvl="0" indent="-457200">
              <a:lnSpc>
                <a:spcPct val="100000"/>
              </a:lnSpc>
              <a:spcBef>
                <a:spcPts val="0"/>
              </a:spcBef>
              <a:spcAft>
                <a:spcPts val="600"/>
              </a:spcAft>
              <a:buClr>
                <a:srgbClr val="42ACCE"/>
              </a:buClr>
              <a:buSzPts val="2400"/>
              <a:buFont typeface="Webdings" panose="05030102010509060703" pitchFamily="18" charset="2"/>
              <a:buChar char="4"/>
            </a:pPr>
            <a:r>
              <a:rPr lang="en-US" sz="2400" b="1" dirty="0">
                <a:solidFill>
                  <a:srgbClr val="42ACCE"/>
                </a:solidFill>
                <a:latin typeface="Garamond" panose="02020404030301010803" pitchFamily="18" charset="0"/>
                <a:sym typeface="Garamond"/>
              </a:rPr>
              <a:t>Agriculture: </a:t>
            </a:r>
            <a:r>
              <a:rPr lang="en-US" sz="2400" dirty="0">
                <a:solidFill>
                  <a:schemeClr val="tx1">
                    <a:lumMod val="75000"/>
                    <a:lumOff val="25000"/>
                  </a:schemeClr>
                </a:solidFill>
                <a:latin typeface="Garamond" panose="02020404030301010803" pitchFamily="18" charset="0"/>
                <a:sym typeface="Garamond"/>
              </a:rPr>
              <a:t>Produces ~50% of United State’s nuts, fruits, and vegetables within 17% of total U.S. irrigated land</a:t>
            </a:r>
          </a:p>
          <a:p>
            <a:pPr marL="457200" lvl="0" indent="-457200">
              <a:lnSpc>
                <a:spcPct val="100000"/>
              </a:lnSpc>
              <a:spcBef>
                <a:spcPts val="0"/>
              </a:spcBef>
              <a:spcAft>
                <a:spcPts val="600"/>
              </a:spcAft>
              <a:buClr>
                <a:srgbClr val="42ACCE"/>
              </a:buClr>
              <a:buSzPts val="2400"/>
              <a:buFont typeface="Webdings" panose="05030102010509060703" pitchFamily="18" charset="2"/>
              <a:buChar char="4"/>
            </a:pPr>
            <a:r>
              <a:rPr lang="en-US" sz="2400" b="1" dirty="0">
                <a:solidFill>
                  <a:srgbClr val="42ACCE"/>
                </a:solidFill>
                <a:latin typeface="Garamond" panose="02020404030301010803" pitchFamily="18" charset="0"/>
                <a:sym typeface="Garamond"/>
              </a:rPr>
              <a:t>Concerns: </a:t>
            </a:r>
            <a:r>
              <a:rPr lang="en-US" sz="2400" dirty="0">
                <a:solidFill>
                  <a:schemeClr val="tx1">
                    <a:lumMod val="75000"/>
                    <a:lumOff val="25000"/>
                  </a:schemeClr>
                </a:solidFill>
                <a:latin typeface="Garamond" panose="02020404030301010803" pitchFamily="18" charset="0"/>
                <a:sym typeface="Garamond"/>
              </a:rPr>
              <a:t>Currently the rate of groundwater pumping is unknown, and in some areas land is sinking at a rate of more than 18 inches a year</a:t>
            </a:r>
          </a:p>
        </p:txBody>
      </p:sp>
      <p:sp>
        <p:nvSpPr>
          <p:cNvPr id="47" name="TextBox 46">
            <a:extLst>
              <a:ext uri="{FF2B5EF4-FFF2-40B4-BE49-F238E27FC236}">
                <a16:creationId xmlns:a16="http://schemas.microsoft.com/office/drawing/2014/main" id="{1C9529B2-F3E4-9347-B50D-4C6C30F6379A}"/>
              </a:ext>
            </a:extLst>
          </p:cNvPr>
          <p:cNvSpPr txBox="1"/>
          <p:nvPr/>
        </p:nvSpPr>
        <p:spPr>
          <a:xfrm>
            <a:off x="12796468" y="4484915"/>
            <a:ext cx="3172663"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Study Area</a:t>
            </a:r>
          </a:p>
        </p:txBody>
      </p:sp>
      <p:sp>
        <p:nvSpPr>
          <p:cNvPr id="48" name="Text Placeholder 16">
            <a:extLst>
              <a:ext uri="{FF2B5EF4-FFF2-40B4-BE49-F238E27FC236}">
                <a16:creationId xmlns:a16="http://schemas.microsoft.com/office/drawing/2014/main" id="{57151EBC-96AD-E447-A8F3-56C077BCBFFD}"/>
              </a:ext>
            </a:extLst>
          </p:cNvPr>
          <p:cNvSpPr txBox="1">
            <a:spLocks/>
          </p:cNvSpPr>
          <p:nvPr/>
        </p:nvSpPr>
        <p:spPr>
          <a:xfrm>
            <a:off x="1042777" y="14764693"/>
            <a:ext cx="11363683" cy="16312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endParaRPr lang="en-US" dirty="0">
              <a:solidFill>
                <a:schemeClr val="tx1">
                  <a:lumMod val="75000"/>
                  <a:lumOff val="25000"/>
                </a:schemeClr>
              </a:solidFill>
              <a:latin typeface="Garamond" panose="02020404030301010803" pitchFamily="18" charset="0"/>
            </a:endParaRPr>
          </a:p>
        </p:txBody>
      </p:sp>
      <p:sp>
        <p:nvSpPr>
          <p:cNvPr id="52" name="Text Placeholder 16">
            <a:extLst>
              <a:ext uri="{FF2B5EF4-FFF2-40B4-BE49-F238E27FC236}">
                <a16:creationId xmlns:a16="http://schemas.microsoft.com/office/drawing/2014/main" id="{691CBEA6-0A83-B542-AE88-E9C84807F471}"/>
              </a:ext>
            </a:extLst>
          </p:cNvPr>
          <p:cNvSpPr txBox="1">
            <a:spLocks/>
          </p:cNvSpPr>
          <p:nvPr/>
        </p:nvSpPr>
        <p:spPr>
          <a:xfrm>
            <a:off x="911286" y="28628575"/>
            <a:ext cx="11430000" cy="327025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nSpc>
                <a:spcPct val="100000"/>
              </a:lnSpc>
              <a:spcBef>
                <a:spcPts val="0"/>
              </a:spcBef>
              <a:spcAft>
                <a:spcPts val="600"/>
              </a:spcAft>
              <a:buClr>
                <a:srgbClr val="42ACCE"/>
              </a:buClr>
              <a:buSzPts val="2400"/>
            </a:pPr>
            <a:r>
              <a:rPr lang="en-US" sz="2400" dirty="0" smtClean="0">
                <a:solidFill>
                  <a:srgbClr val="3F3F3F"/>
                </a:solidFill>
                <a:latin typeface="Garamond"/>
                <a:ea typeface="Garamond"/>
                <a:cs typeface="Garamond"/>
                <a:sym typeface="Garamond"/>
              </a:rPr>
              <a:t>Seasonal </a:t>
            </a:r>
            <a:r>
              <a:rPr lang="en-US" sz="2400" dirty="0">
                <a:solidFill>
                  <a:srgbClr val="3F3F3F"/>
                </a:solidFill>
                <a:latin typeface="Garamond"/>
                <a:ea typeface="Garamond"/>
                <a:cs typeface="Garamond"/>
                <a:sym typeface="Garamond"/>
              </a:rPr>
              <a:t>minima and maxima, in addition to periods of drought, can be detected and readily correlated across in-situ (well and GPS) and remotely sensed (</a:t>
            </a:r>
            <a:r>
              <a:rPr lang="en-US" sz="2400" dirty="0" err="1">
                <a:solidFill>
                  <a:srgbClr val="3F3F3F"/>
                </a:solidFill>
                <a:latin typeface="Garamond"/>
                <a:ea typeface="Garamond"/>
                <a:cs typeface="Garamond"/>
                <a:sym typeface="Garamond"/>
              </a:rPr>
              <a:t>InSAR</a:t>
            </a:r>
            <a:r>
              <a:rPr lang="en-US" sz="2400" dirty="0">
                <a:solidFill>
                  <a:srgbClr val="3F3F3F"/>
                </a:solidFill>
                <a:latin typeface="Garamond"/>
                <a:ea typeface="Garamond"/>
                <a:cs typeface="Garamond"/>
                <a:sym typeface="Garamond"/>
              </a:rPr>
              <a:t> and GRACE) analysis </a:t>
            </a:r>
            <a:r>
              <a:rPr lang="en-US" sz="2400" dirty="0" smtClean="0">
                <a:solidFill>
                  <a:srgbClr val="3F3F3F"/>
                </a:solidFill>
                <a:latin typeface="Garamond"/>
                <a:ea typeface="Garamond"/>
                <a:cs typeface="Garamond"/>
                <a:sym typeface="Garamond"/>
              </a:rPr>
              <a:t>methods.</a:t>
            </a:r>
          </a:p>
          <a:p>
            <a:pPr lvl="0">
              <a:lnSpc>
                <a:spcPct val="100000"/>
              </a:lnSpc>
              <a:spcBef>
                <a:spcPts val="0"/>
              </a:spcBef>
              <a:spcAft>
                <a:spcPts val="600"/>
              </a:spcAft>
              <a:buClr>
                <a:srgbClr val="42ACCE"/>
              </a:buClr>
              <a:buSzPts val="2400"/>
            </a:pPr>
            <a:r>
              <a:rPr lang="en-US" sz="2400" dirty="0" smtClean="0">
                <a:solidFill>
                  <a:srgbClr val="3F3F3F"/>
                </a:solidFill>
                <a:latin typeface="Garamond"/>
                <a:ea typeface="Garamond"/>
                <a:cs typeface="Garamond"/>
                <a:sym typeface="Garamond"/>
              </a:rPr>
              <a:t>Sub-basin </a:t>
            </a:r>
            <a:r>
              <a:rPr lang="en-US" sz="2400" dirty="0">
                <a:solidFill>
                  <a:srgbClr val="3F3F3F"/>
                </a:solidFill>
                <a:latin typeface="Garamond"/>
                <a:ea typeface="Garamond"/>
                <a:cs typeface="Garamond"/>
                <a:sym typeface="Garamond"/>
              </a:rPr>
              <a:t>scale snapshots provide locally-relevant information as a basis for decision-making for land managers. </a:t>
            </a:r>
            <a:endParaRPr lang="en-US" sz="2400" dirty="0" smtClean="0">
              <a:solidFill>
                <a:srgbClr val="3F3F3F"/>
              </a:solidFill>
              <a:latin typeface="Garamond"/>
              <a:ea typeface="Garamond"/>
              <a:cs typeface="Garamond"/>
              <a:sym typeface="Garamond"/>
            </a:endParaRPr>
          </a:p>
          <a:p>
            <a:pPr lvl="0">
              <a:lnSpc>
                <a:spcPct val="100000"/>
              </a:lnSpc>
              <a:spcBef>
                <a:spcPts val="0"/>
              </a:spcBef>
              <a:spcAft>
                <a:spcPts val="600"/>
              </a:spcAft>
              <a:buClr>
                <a:srgbClr val="42ACCE"/>
              </a:buClr>
              <a:buSzPts val="2400"/>
            </a:pPr>
            <a:r>
              <a:rPr lang="en-US" sz="2400" dirty="0" smtClean="0">
                <a:solidFill>
                  <a:srgbClr val="3F3F3F"/>
                </a:solidFill>
                <a:latin typeface="Garamond"/>
                <a:ea typeface="Garamond"/>
                <a:cs typeface="Garamond"/>
                <a:sym typeface="Garamond"/>
              </a:rPr>
              <a:t>GRACE </a:t>
            </a:r>
            <a:r>
              <a:rPr lang="en-US" sz="2400" dirty="0">
                <a:solidFill>
                  <a:srgbClr val="3F3F3F"/>
                </a:solidFill>
                <a:latin typeface="Garamond"/>
                <a:ea typeface="Garamond"/>
                <a:cs typeface="Garamond"/>
                <a:sym typeface="Garamond"/>
              </a:rPr>
              <a:t>and </a:t>
            </a:r>
            <a:r>
              <a:rPr lang="en-US" sz="2400" dirty="0" err="1">
                <a:solidFill>
                  <a:srgbClr val="3F3F3F"/>
                </a:solidFill>
                <a:latin typeface="Garamond"/>
                <a:ea typeface="Garamond"/>
                <a:cs typeface="Garamond"/>
                <a:sym typeface="Garamond"/>
              </a:rPr>
              <a:t>InSAR</a:t>
            </a:r>
            <a:r>
              <a:rPr lang="en-US" sz="2400" dirty="0">
                <a:solidFill>
                  <a:srgbClr val="3F3F3F"/>
                </a:solidFill>
                <a:latin typeface="Garamond"/>
                <a:ea typeface="Garamond"/>
                <a:cs typeface="Garamond"/>
                <a:sym typeface="Garamond"/>
              </a:rPr>
              <a:t> data can be relied on to provide groundwater storage and subsidence data in regions with sparse in-situ well and GPS data.</a:t>
            </a:r>
          </a:p>
          <a:p>
            <a:pPr>
              <a:lnSpc>
                <a:spcPct val="100000"/>
              </a:lnSpc>
              <a:spcBef>
                <a:spcPts val="0"/>
              </a:spcBef>
              <a:spcAft>
                <a:spcPts val="600"/>
              </a:spcAft>
              <a:buClr>
                <a:srgbClr val="42ACCE"/>
              </a:buClr>
              <a:buNone/>
            </a:pPr>
            <a:endParaRPr lang="en-US" b="1" dirty="0">
              <a:solidFill>
                <a:schemeClr val="tx1">
                  <a:lumMod val="75000"/>
                  <a:lumOff val="25000"/>
                </a:schemeClr>
              </a:solidFill>
              <a:latin typeface="Garamond" panose="02020404030301010803" pitchFamily="18" charset="0"/>
            </a:endParaRPr>
          </a:p>
        </p:txBody>
      </p:sp>
      <p:sp>
        <p:nvSpPr>
          <p:cNvPr id="53" name="TextBox 52">
            <a:extLst>
              <a:ext uri="{FF2B5EF4-FFF2-40B4-BE49-F238E27FC236}">
                <a16:creationId xmlns:a16="http://schemas.microsoft.com/office/drawing/2014/main" id="{3A62E210-8A6E-D34C-9E05-7B82914A6814}"/>
              </a:ext>
            </a:extLst>
          </p:cNvPr>
          <p:cNvSpPr txBox="1"/>
          <p:nvPr/>
        </p:nvSpPr>
        <p:spPr>
          <a:xfrm>
            <a:off x="875561" y="27972984"/>
            <a:ext cx="3486852"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Conclusions</a:t>
            </a:r>
          </a:p>
        </p:txBody>
      </p:sp>
      <p:sp>
        <p:nvSpPr>
          <p:cNvPr id="54" name="Text Placeholder 16">
            <a:extLst>
              <a:ext uri="{FF2B5EF4-FFF2-40B4-BE49-F238E27FC236}">
                <a16:creationId xmlns:a16="http://schemas.microsoft.com/office/drawing/2014/main" id="{CD73F9B8-ABC1-1F41-AE91-37F33A9DC64D}"/>
              </a:ext>
            </a:extLst>
          </p:cNvPr>
          <p:cNvSpPr txBox="1">
            <a:spLocks/>
          </p:cNvSpPr>
          <p:nvPr/>
        </p:nvSpPr>
        <p:spPr>
          <a:xfrm>
            <a:off x="911286" y="32043127"/>
            <a:ext cx="11405247" cy="237631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nSpc>
                <a:spcPct val="100000"/>
              </a:lnSpc>
              <a:spcBef>
                <a:spcPts val="600"/>
              </a:spcBef>
              <a:buClr>
                <a:srgbClr val="3F3F3F"/>
              </a:buClr>
              <a:buSzPts val="2700"/>
            </a:pPr>
            <a:r>
              <a:rPr lang="en-US" sz="2400" dirty="0">
                <a:solidFill>
                  <a:srgbClr val="3F3F3F"/>
                </a:solidFill>
                <a:latin typeface="Garamond"/>
                <a:ea typeface="Garamond"/>
                <a:cs typeface="Garamond"/>
                <a:sym typeface="Garamond"/>
              </a:rPr>
              <a:t>We would like thank our science advisors at the NASA Jet Propulsion Laboratory (JPL) for their guidance during this term and for providing the Earth observation data required for this </a:t>
            </a:r>
            <a:r>
              <a:rPr lang="en-US" sz="2400" dirty="0" smtClean="0">
                <a:solidFill>
                  <a:srgbClr val="3F3F3F"/>
                </a:solidFill>
                <a:latin typeface="Garamond"/>
                <a:ea typeface="Garamond"/>
                <a:cs typeface="Garamond"/>
                <a:sym typeface="Garamond"/>
              </a:rPr>
              <a:t>study: </a:t>
            </a:r>
            <a:r>
              <a:rPr lang="en-US" sz="2400" dirty="0">
                <a:solidFill>
                  <a:srgbClr val="3F3F3F"/>
                </a:solidFill>
                <a:latin typeface="Garamond"/>
                <a:ea typeface="Garamond"/>
                <a:cs typeface="Garamond"/>
                <a:sym typeface="Garamond"/>
              </a:rPr>
              <a:t>Dr. Zhen Liu, Dr. Kyra Kim, and Dr. John T. </a:t>
            </a:r>
            <a:r>
              <a:rPr lang="en-US" sz="2400" dirty="0" err="1">
                <a:solidFill>
                  <a:srgbClr val="3F3F3F"/>
                </a:solidFill>
                <a:latin typeface="Garamond"/>
                <a:ea typeface="Garamond"/>
                <a:cs typeface="Garamond"/>
                <a:sym typeface="Garamond"/>
              </a:rPr>
              <a:t>Reager</a:t>
            </a:r>
            <a:r>
              <a:rPr lang="en-US" sz="2400" dirty="0">
                <a:solidFill>
                  <a:srgbClr val="3F3F3F"/>
                </a:solidFill>
                <a:latin typeface="Garamond"/>
                <a:ea typeface="Garamond"/>
                <a:cs typeface="Garamond"/>
                <a:sym typeface="Garamond"/>
              </a:rPr>
              <a:t>. We also thank JPL’s Benjamin Holt and NASA DEVELOP Fellow Cecil Byles for their support throughout this study</a:t>
            </a:r>
            <a:r>
              <a:rPr lang="en-US" sz="2400" dirty="0" smtClean="0">
                <a:solidFill>
                  <a:srgbClr val="3F3F3F"/>
                </a:solidFill>
                <a:latin typeface="Garamond"/>
                <a:ea typeface="Garamond"/>
                <a:cs typeface="Garamond"/>
                <a:sym typeface="Garamond"/>
              </a:rPr>
              <a:t>.</a:t>
            </a:r>
          </a:p>
          <a:p>
            <a:pPr lvl="0">
              <a:lnSpc>
                <a:spcPct val="100000"/>
              </a:lnSpc>
              <a:spcBef>
                <a:spcPts val="600"/>
              </a:spcBef>
              <a:buClr>
                <a:srgbClr val="3F3F3F"/>
              </a:buClr>
              <a:buSzPts val="2700"/>
            </a:pPr>
            <a:endParaRPr lang="en-US" sz="2400" dirty="0" smtClean="0">
              <a:solidFill>
                <a:srgbClr val="3F3F3F"/>
              </a:solidFill>
              <a:latin typeface="Garamond"/>
              <a:ea typeface="Garamond"/>
              <a:cs typeface="Garamond"/>
              <a:sym typeface="Garamond"/>
            </a:endParaRPr>
          </a:p>
          <a:p>
            <a:pPr>
              <a:lnSpc>
                <a:spcPct val="100000"/>
              </a:lnSpc>
              <a:spcBef>
                <a:spcPts val="600"/>
              </a:spcBef>
              <a:buClr>
                <a:srgbClr val="3F3F3F"/>
              </a:buClr>
              <a:buSzPts val="2700"/>
            </a:pPr>
            <a:r>
              <a:rPr lang="en-US" sz="1800" dirty="0">
                <a:solidFill>
                  <a:srgbClr val="3F3F3F"/>
                </a:solidFill>
                <a:latin typeface="Garamond" panose="02020404030301010803" pitchFamily="18" charset="0"/>
                <a:ea typeface="Century Gothic"/>
                <a:cs typeface="Century Gothic"/>
                <a:sym typeface="Century Gothic"/>
              </a:rPr>
              <a:t>This material contains modified Copernicus Sentinel data (2015-2020), processed by ESA. </a:t>
            </a:r>
          </a:p>
          <a:p>
            <a:pPr lvl="0">
              <a:lnSpc>
                <a:spcPct val="100000"/>
              </a:lnSpc>
              <a:spcBef>
                <a:spcPts val="600"/>
              </a:spcBef>
              <a:buClr>
                <a:srgbClr val="3F3F3F"/>
              </a:buClr>
              <a:buSzPts val="2700"/>
            </a:pPr>
            <a:endParaRPr lang="en-US" sz="2400" dirty="0">
              <a:solidFill>
                <a:srgbClr val="3F3F3F"/>
              </a:solidFill>
              <a:latin typeface="Garamond"/>
              <a:ea typeface="Garamond"/>
              <a:cs typeface="Garamond"/>
              <a:sym typeface="Garamond"/>
            </a:endParaRPr>
          </a:p>
        </p:txBody>
      </p:sp>
      <p:sp>
        <p:nvSpPr>
          <p:cNvPr id="55" name="TextBox 54">
            <a:extLst>
              <a:ext uri="{FF2B5EF4-FFF2-40B4-BE49-F238E27FC236}">
                <a16:creationId xmlns:a16="http://schemas.microsoft.com/office/drawing/2014/main" id="{278133B7-1010-7C41-954B-770A4C1824BE}"/>
              </a:ext>
            </a:extLst>
          </p:cNvPr>
          <p:cNvSpPr txBox="1"/>
          <p:nvPr/>
        </p:nvSpPr>
        <p:spPr>
          <a:xfrm>
            <a:off x="875561" y="31308431"/>
            <a:ext cx="5687776"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Acknowledgements</a:t>
            </a:r>
          </a:p>
        </p:txBody>
      </p:sp>
      <p:sp>
        <p:nvSpPr>
          <p:cNvPr id="56" name="Text Placeholder 16">
            <a:extLst>
              <a:ext uri="{FF2B5EF4-FFF2-40B4-BE49-F238E27FC236}">
                <a16:creationId xmlns:a16="http://schemas.microsoft.com/office/drawing/2014/main" id="{782D6DBF-9A76-D247-833E-71F78AE8A5B6}"/>
              </a:ext>
            </a:extLst>
          </p:cNvPr>
          <p:cNvSpPr txBox="1">
            <a:spLocks/>
          </p:cNvSpPr>
          <p:nvPr/>
        </p:nvSpPr>
        <p:spPr>
          <a:xfrm>
            <a:off x="12863801" y="28708055"/>
            <a:ext cx="11463159" cy="124094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Clr>
                <a:srgbClr val="42ACCE"/>
              </a:buClr>
              <a:buSzPts val="2400"/>
              <a:buFont typeface="Webdings" panose="05030102010509060703" pitchFamily="18" charset="2"/>
              <a:buChar char="4"/>
            </a:pPr>
            <a:r>
              <a:rPr lang="en-US" sz="2400" dirty="0">
                <a:solidFill>
                  <a:srgbClr val="3F3F3F"/>
                </a:solidFill>
                <a:latin typeface="Garamond"/>
                <a:ea typeface="Garamond"/>
                <a:cs typeface="Garamond"/>
                <a:sym typeface="Garamond"/>
              </a:rPr>
              <a:t>California Department of Water </a:t>
            </a:r>
            <a:r>
              <a:rPr lang="en-US" sz="2400" dirty="0" smtClean="0">
                <a:solidFill>
                  <a:srgbClr val="3F3F3F"/>
                </a:solidFill>
                <a:latin typeface="Garamond"/>
                <a:ea typeface="Garamond"/>
                <a:cs typeface="Garamond"/>
                <a:sym typeface="Garamond"/>
              </a:rPr>
              <a:t>Resources, North Central Region, South Central, &amp; Southern Region Offices </a:t>
            </a:r>
          </a:p>
          <a:p>
            <a:pPr marL="457200" indent="-457200">
              <a:lnSpc>
                <a:spcPct val="100000"/>
              </a:lnSpc>
              <a:spcBef>
                <a:spcPts val="0"/>
              </a:spcBef>
              <a:spcAft>
                <a:spcPts val="600"/>
              </a:spcAft>
              <a:buClr>
                <a:srgbClr val="42ACCE"/>
              </a:buClr>
              <a:buSzPts val="2400"/>
              <a:buFont typeface="Webdings" panose="05030102010509060703" pitchFamily="18" charset="2"/>
              <a:buChar char="4"/>
            </a:pPr>
            <a:r>
              <a:rPr lang="en-US" sz="2400" dirty="0" smtClean="0">
                <a:solidFill>
                  <a:srgbClr val="3F3F3F"/>
                </a:solidFill>
                <a:latin typeface="Garamond"/>
                <a:ea typeface="Garamond"/>
                <a:cs typeface="Garamond"/>
                <a:sym typeface="Garamond"/>
              </a:rPr>
              <a:t>California </a:t>
            </a:r>
            <a:r>
              <a:rPr lang="en-US" sz="2400" dirty="0">
                <a:solidFill>
                  <a:srgbClr val="3F3F3F"/>
                </a:solidFill>
                <a:latin typeface="Garamond"/>
                <a:ea typeface="Garamond"/>
                <a:cs typeface="Garamond"/>
                <a:sym typeface="Garamond"/>
              </a:rPr>
              <a:t>State University, Los </a:t>
            </a:r>
            <a:r>
              <a:rPr lang="en-US" sz="2400" dirty="0" smtClean="0">
                <a:solidFill>
                  <a:srgbClr val="3F3F3F"/>
                </a:solidFill>
                <a:latin typeface="Garamond"/>
                <a:ea typeface="Garamond"/>
                <a:cs typeface="Garamond"/>
                <a:sym typeface="Garamond"/>
              </a:rPr>
              <a:t>Angeles</a:t>
            </a:r>
            <a:endParaRPr lang="en-US" sz="2400" dirty="0">
              <a:solidFill>
                <a:srgbClr val="3F3F3F"/>
              </a:solidFill>
              <a:latin typeface="Garamond"/>
              <a:ea typeface="Garamond"/>
              <a:cs typeface="Garamond"/>
              <a:sym typeface="Garamond"/>
            </a:endParaRPr>
          </a:p>
        </p:txBody>
      </p:sp>
      <p:sp>
        <p:nvSpPr>
          <p:cNvPr id="57" name="TextBox 56">
            <a:extLst>
              <a:ext uri="{FF2B5EF4-FFF2-40B4-BE49-F238E27FC236}">
                <a16:creationId xmlns:a16="http://schemas.microsoft.com/office/drawing/2014/main" id="{35F04D17-159C-EA4E-9393-C3A943C5C23C}"/>
              </a:ext>
            </a:extLst>
          </p:cNvPr>
          <p:cNvSpPr txBox="1"/>
          <p:nvPr/>
        </p:nvSpPr>
        <p:spPr>
          <a:xfrm>
            <a:off x="12793355" y="27972984"/>
            <a:ext cx="4403770"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Project Partners</a:t>
            </a:r>
          </a:p>
        </p:txBody>
      </p:sp>
      <p:sp>
        <p:nvSpPr>
          <p:cNvPr id="58" name="TextBox 57">
            <a:extLst>
              <a:ext uri="{FF2B5EF4-FFF2-40B4-BE49-F238E27FC236}">
                <a16:creationId xmlns:a16="http://schemas.microsoft.com/office/drawing/2014/main" id="{800BAEA5-7DF3-7B4C-848E-F499B639D6B0}"/>
              </a:ext>
            </a:extLst>
          </p:cNvPr>
          <p:cNvSpPr txBox="1"/>
          <p:nvPr/>
        </p:nvSpPr>
        <p:spPr>
          <a:xfrm>
            <a:off x="12793355" y="29918167"/>
            <a:ext cx="4542503"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Team Members</a:t>
            </a:r>
          </a:p>
        </p:txBody>
      </p:sp>
      <p:sp>
        <p:nvSpPr>
          <p:cNvPr id="60" name="Text Placeholder 16">
            <a:extLst>
              <a:ext uri="{FF2B5EF4-FFF2-40B4-BE49-F238E27FC236}">
                <a16:creationId xmlns:a16="http://schemas.microsoft.com/office/drawing/2014/main" id="{E01B6B43-D4ED-EA42-827C-8337590F8AE5}"/>
              </a:ext>
            </a:extLst>
          </p:cNvPr>
          <p:cNvSpPr txBox="1">
            <a:spLocks/>
          </p:cNvSpPr>
          <p:nvPr/>
        </p:nvSpPr>
        <p:spPr>
          <a:xfrm>
            <a:off x="914399" y="5134747"/>
            <a:ext cx="11430000" cy="79191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gn="just">
              <a:lnSpc>
                <a:spcPct val="100000"/>
              </a:lnSpc>
              <a:spcBef>
                <a:spcPts val="0"/>
              </a:spcBef>
              <a:buClr>
                <a:schemeClr val="dk1"/>
              </a:buClr>
              <a:buSzPts val="1100"/>
            </a:pPr>
            <a:r>
              <a:rPr lang="en-US" sz="2400" dirty="0">
                <a:solidFill>
                  <a:srgbClr val="3F3F3F"/>
                </a:solidFill>
                <a:latin typeface="Garamond"/>
                <a:ea typeface="Garamond"/>
                <a:cs typeface="Garamond"/>
                <a:sym typeface="Garamond"/>
              </a:rPr>
              <a:t>California’s Central Valley is one of the most productive agricultural areas in the world, producing approximately $20 billion in crops annually. The recent California droughts of 2007-2010 and 2012-2019 resulted in increased groundwater pumping in the Central Valley to adequately irrigate farmland. </a:t>
            </a:r>
            <a:r>
              <a:rPr lang="en-US" sz="2400" dirty="0" err="1">
                <a:solidFill>
                  <a:srgbClr val="3F3F3F"/>
                </a:solidFill>
                <a:latin typeface="Garamond"/>
                <a:ea typeface="Garamond"/>
                <a:cs typeface="Garamond"/>
                <a:sym typeface="Garamond"/>
              </a:rPr>
              <a:t>Overdrafting</a:t>
            </a:r>
            <a:r>
              <a:rPr lang="en-US" sz="2400" dirty="0">
                <a:solidFill>
                  <a:srgbClr val="3F3F3F"/>
                </a:solidFill>
                <a:latin typeface="Garamond"/>
                <a:ea typeface="Garamond"/>
                <a:cs typeface="Garamond"/>
                <a:sym typeface="Garamond"/>
              </a:rPr>
              <a:t> of the Central Valley aquifer results in groundwater depletion, land subsidence, and permanent loss of groundwater storage. In 2014, depletion of groundwater led the state of California to enact the Sustainable Groundwater Management Act (SGMA), requiring critically </a:t>
            </a:r>
            <a:r>
              <a:rPr lang="en-US" sz="2400" dirty="0" err="1">
                <a:solidFill>
                  <a:srgbClr val="3F3F3F"/>
                </a:solidFill>
                <a:latin typeface="Garamond"/>
                <a:ea typeface="Garamond"/>
                <a:cs typeface="Garamond"/>
                <a:sym typeface="Garamond"/>
              </a:rPr>
              <a:t>overdrafted</a:t>
            </a:r>
            <a:r>
              <a:rPr lang="en-US" sz="2400" dirty="0">
                <a:solidFill>
                  <a:srgbClr val="3F3F3F"/>
                </a:solidFill>
                <a:latin typeface="Garamond"/>
                <a:ea typeface="Garamond"/>
                <a:cs typeface="Garamond"/>
                <a:sym typeface="Garamond"/>
              </a:rPr>
              <a:t>, high, and medium priority sub-basins to reach sustainable levels of groundwater pumping and recharge by 2042. SGMA allows local Groundwater Sustainability Agencies (GSAs) the authority to create Groundwater Sustainability Plans (GSPs) at the sub-basin </a:t>
            </a:r>
            <a:r>
              <a:rPr lang="en-US" sz="2400" dirty="0" smtClean="0">
                <a:solidFill>
                  <a:srgbClr val="3F3F3F"/>
                </a:solidFill>
                <a:latin typeface="Garamond"/>
                <a:ea typeface="Garamond"/>
                <a:cs typeface="Garamond"/>
                <a:sym typeface="Garamond"/>
              </a:rPr>
              <a:t>level. To </a:t>
            </a:r>
            <a:r>
              <a:rPr lang="en-US" sz="2400" dirty="0">
                <a:solidFill>
                  <a:srgbClr val="3F3F3F"/>
                </a:solidFill>
                <a:latin typeface="Garamond"/>
                <a:ea typeface="Garamond"/>
                <a:cs typeface="Garamond"/>
                <a:sym typeface="Garamond"/>
              </a:rPr>
              <a:t>assist California’s Department of Water Resources (DWR), this project quantified groundwater change and land subsidence in Central Valley sub-basins with sparse or unreliable well and Geographic Positioning Systems (GPS) data. This was done using NASA’s Gravity Recovery and Climate Experiment (GRACE), GRACE Follow On (GRACE-FO), and </a:t>
            </a:r>
            <a:r>
              <a:rPr lang="en-US" sz="2400" dirty="0" err="1">
                <a:solidFill>
                  <a:srgbClr val="3F3F3F"/>
                </a:solidFill>
                <a:latin typeface="Garamond"/>
                <a:ea typeface="Garamond"/>
                <a:cs typeface="Garamond"/>
                <a:sym typeface="Garamond"/>
              </a:rPr>
              <a:t>interferograms</a:t>
            </a:r>
            <a:r>
              <a:rPr lang="en-US" sz="2400" dirty="0">
                <a:solidFill>
                  <a:srgbClr val="3F3F3F"/>
                </a:solidFill>
                <a:latin typeface="Garamond"/>
                <a:ea typeface="Garamond"/>
                <a:cs typeface="Garamond"/>
                <a:sym typeface="Garamond"/>
              </a:rPr>
              <a:t> derived from Sentinel-1 C-band Synthetic Aperture Radar (C-SAR) and Advanced Land Observing Satellite 2 (ALOS-2) Phased Array L-band Synthetic Aperture Radar 2 (PALSAR-2). Time series of the GRACE and </a:t>
            </a:r>
            <a:r>
              <a:rPr lang="en-US" sz="2400" dirty="0" err="1">
                <a:solidFill>
                  <a:srgbClr val="3F3F3F"/>
                </a:solidFill>
                <a:latin typeface="Garamond"/>
                <a:ea typeface="Garamond"/>
                <a:cs typeface="Garamond"/>
                <a:sym typeface="Garamond"/>
              </a:rPr>
              <a:t>InSAR</a:t>
            </a:r>
            <a:r>
              <a:rPr lang="en-US" sz="2400" dirty="0">
                <a:solidFill>
                  <a:srgbClr val="3F3F3F"/>
                </a:solidFill>
                <a:latin typeface="Garamond"/>
                <a:ea typeface="Garamond"/>
                <a:cs typeface="Garamond"/>
                <a:sym typeface="Garamond"/>
              </a:rPr>
              <a:t> data were compared with well and GPS data in data-dense sub-basins to determine the feasibility of these datasets for groundwater storage and subsidence monitoring. We found that GRACE and </a:t>
            </a:r>
            <a:r>
              <a:rPr lang="en-US" sz="2400" dirty="0" err="1">
                <a:solidFill>
                  <a:srgbClr val="3F3F3F"/>
                </a:solidFill>
                <a:latin typeface="Garamond"/>
                <a:ea typeface="Garamond"/>
                <a:cs typeface="Garamond"/>
                <a:sym typeface="Garamond"/>
              </a:rPr>
              <a:t>InSAR</a:t>
            </a:r>
            <a:r>
              <a:rPr lang="en-US" sz="2400" dirty="0">
                <a:solidFill>
                  <a:srgbClr val="3F3F3F"/>
                </a:solidFill>
                <a:latin typeface="Garamond"/>
                <a:ea typeface="Garamond"/>
                <a:cs typeface="Garamond"/>
                <a:sym typeface="Garamond"/>
              </a:rPr>
              <a:t> data are effective tools for determining groundwater change and land subsidence and can be used on their own to monitor sub-basins in the absence of well and GPS data.</a:t>
            </a:r>
          </a:p>
          <a:p>
            <a:pPr lvl="0">
              <a:lnSpc>
                <a:spcPct val="100000"/>
              </a:lnSpc>
              <a:spcBef>
                <a:spcPts val="0"/>
              </a:spcBef>
              <a:buClr>
                <a:srgbClr val="3F3F3F"/>
              </a:buClr>
              <a:buSzPts val="2700"/>
            </a:pPr>
            <a:endParaRPr lang="en-US" sz="2400" b="1" dirty="0">
              <a:solidFill>
                <a:srgbClr val="3F3F3F"/>
              </a:solidFill>
              <a:latin typeface="Garamond"/>
              <a:ea typeface="Garamond"/>
              <a:cs typeface="Garamond"/>
              <a:sym typeface="Garamond"/>
            </a:endParaRPr>
          </a:p>
        </p:txBody>
      </p:sp>
      <p:pic>
        <p:nvPicPr>
          <p:cNvPr id="62" name="Picture 61">
            <a:extLst>
              <a:ext uri="{FF2B5EF4-FFF2-40B4-BE49-F238E27FC236}">
                <a16:creationId xmlns:a16="http://schemas.microsoft.com/office/drawing/2014/main" id="{9227DD6D-EFCD-774D-AFF6-788B780E21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6553" y="30802556"/>
            <a:ext cx="2104579" cy="2103120"/>
          </a:xfrm>
          <a:prstGeom prst="rect">
            <a:avLst/>
          </a:prstGeom>
        </p:spPr>
      </p:pic>
      <p:sp>
        <p:nvSpPr>
          <p:cNvPr id="63" name="Text Placeholder 16">
            <a:extLst>
              <a:ext uri="{FF2B5EF4-FFF2-40B4-BE49-F238E27FC236}">
                <a16:creationId xmlns:a16="http://schemas.microsoft.com/office/drawing/2014/main" id="{DD8CBF97-F41D-5647-940A-3EA90AE9F8CB}"/>
              </a:ext>
            </a:extLst>
          </p:cNvPr>
          <p:cNvSpPr txBox="1">
            <a:spLocks/>
          </p:cNvSpPr>
          <p:nvPr/>
        </p:nvSpPr>
        <p:spPr>
          <a:xfrm>
            <a:off x="12721522" y="32967584"/>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Forrest Corcoran</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pic>
        <p:nvPicPr>
          <p:cNvPr id="65" name="Picture 64">
            <a:extLst>
              <a:ext uri="{FF2B5EF4-FFF2-40B4-BE49-F238E27FC236}">
                <a16:creationId xmlns:a16="http://schemas.microsoft.com/office/drawing/2014/main" id="{19B9D57D-565B-5840-824D-81BEE26AC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5769" y="30802556"/>
            <a:ext cx="2104579" cy="2103120"/>
          </a:xfrm>
          <a:prstGeom prst="rect">
            <a:avLst/>
          </a:prstGeom>
        </p:spPr>
      </p:pic>
      <p:sp>
        <p:nvSpPr>
          <p:cNvPr id="66" name="Text Placeholder 16">
            <a:extLst>
              <a:ext uri="{FF2B5EF4-FFF2-40B4-BE49-F238E27FC236}">
                <a16:creationId xmlns:a16="http://schemas.microsoft.com/office/drawing/2014/main" id="{4229E517-2A8A-194C-8893-AE6D7BCD84EA}"/>
              </a:ext>
            </a:extLst>
          </p:cNvPr>
          <p:cNvSpPr txBox="1">
            <a:spLocks/>
          </p:cNvSpPr>
          <p:nvPr/>
        </p:nvSpPr>
        <p:spPr>
          <a:xfrm>
            <a:off x="18560738" y="32967584"/>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gn="ctr">
              <a:lnSpc>
                <a:spcPct val="100000"/>
              </a:lnSpc>
            </a:pPr>
            <a:r>
              <a:rPr lang="en-US" b="1" dirty="0">
                <a:solidFill>
                  <a:srgbClr val="3F3F3F"/>
                </a:solidFill>
                <a:latin typeface="Garamond"/>
                <a:ea typeface="Garamond"/>
                <a:cs typeface="Garamond"/>
                <a:sym typeface="Garamond"/>
              </a:rPr>
              <a:t>James Kitchens</a:t>
            </a:r>
            <a:endParaRPr lang="en-US" dirty="0"/>
          </a:p>
        </p:txBody>
      </p:sp>
      <p:pic>
        <p:nvPicPr>
          <p:cNvPr id="68" name="Picture 67">
            <a:extLst>
              <a:ext uri="{FF2B5EF4-FFF2-40B4-BE49-F238E27FC236}">
                <a16:creationId xmlns:a16="http://schemas.microsoft.com/office/drawing/2014/main" id="{25C5D880-463B-8F43-88AA-73D384CF1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5377" y="30802556"/>
            <a:ext cx="2104579" cy="2103120"/>
          </a:xfrm>
          <a:prstGeom prst="rect">
            <a:avLst/>
          </a:prstGeom>
        </p:spPr>
      </p:pic>
      <p:sp>
        <p:nvSpPr>
          <p:cNvPr id="69" name="Text Placeholder 16">
            <a:extLst>
              <a:ext uri="{FF2B5EF4-FFF2-40B4-BE49-F238E27FC236}">
                <a16:creationId xmlns:a16="http://schemas.microsoft.com/office/drawing/2014/main" id="{72AD1070-77F2-DB4E-A24A-218CBB2D6BFC}"/>
              </a:ext>
            </a:extLst>
          </p:cNvPr>
          <p:cNvSpPr txBox="1">
            <a:spLocks/>
          </p:cNvSpPr>
          <p:nvPr/>
        </p:nvSpPr>
        <p:spPr>
          <a:xfrm>
            <a:off x="21480346" y="32967584"/>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gn="ctr">
              <a:lnSpc>
                <a:spcPct val="100000"/>
              </a:lnSpc>
              <a:spcBef>
                <a:spcPts val="0"/>
              </a:spcBef>
              <a:buClr>
                <a:srgbClr val="3F3F3F"/>
              </a:buClr>
              <a:buSzPts val="2700"/>
            </a:pPr>
            <a:r>
              <a:rPr lang="en-US" b="1" dirty="0">
                <a:solidFill>
                  <a:srgbClr val="3F3F3F"/>
                </a:solidFill>
                <a:latin typeface="Garamond"/>
                <a:ea typeface="Garamond"/>
                <a:cs typeface="Garamond"/>
                <a:sym typeface="Garamond"/>
              </a:rPr>
              <a:t>Patrick Saylor</a:t>
            </a:r>
            <a:endParaRPr lang="en-US" dirty="0"/>
          </a:p>
        </p:txBody>
      </p:sp>
      <p:pic>
        <p:nvPicPr>
          <p:cNvPr id="71" name="Picture 70">
            <a:extLst>
              <a:ext uri="{FF2B5EF4-FFF2-40B4-BE49-F238E27FC236}">
                <a16:creationId xmlns:a16="http://schemas.microsoft.com/office/drawing/2014/main" id="{12EBB14C-3C90-844C-ADBB-19F674D0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6161" y="30802556"/>
            <a:ext cx="2104579" cy="2103120"/>
          </a:xfrm>
          <a:prstGeom prst="rect">
            <a:avLst/>
          </a:prstGeom>
        </p:spPr>
      </p:pic>
      <p:sp>
        <p:nvSpPr>
          <p:cNvPr id="72" name="Text Placeholder 16">
            <a:extLst>
              <a:ext uri="{FF2B5EF4-FFF2-40B4-BE49-F238E27FC236}">
                <a16:creationId xmlns:a16="http://schemas.microsoft.com/office/drawing/2014/main" id="{CC6544D5-6C7E-9446-AF0D-195CE4259DEE}"/>
              </a:ext>
            </a:extLst>
          </p:cNvPr>
          <p:cNvSpPr txBox="1">
            <a:spLocks/>
          </p:cNvSpPr>
          <p:nvPr/>
        </p:nvSpPr>
        <p:spPr>
          <a:xfrm>
            <a:off x="15641130" y="32967584"/>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gn="ctr">
              <a:lnSpc>
                <a:spcPct val="100000"/>
              </a:lnSpc>
              <a:spcBef>
                <a:spcPts val="0"/>
              </a:spcBef>
              <a:buClr>
                <a:srgbClr val="3F3F3F"/>
              </a:buClr>
              <a:buSzPts val="2700"/>
            </a:pPr>
            <a:r>
              <a:rPr lang="en-US" b="1" dirty="0">
                <a:solidFill>
                  <a:srgbClr val="3F3F3F"/>
                </a:solidFill>
                <a:latin typeface="Garamond"/>
                <a:ea typeface="Garamond"/>
                <a:cs typeface="Garamond"/>
                <a:sym typeface="Garamond"/>
              </a:rPr>
              <a:t>Marissa </a:t>
            </a:r>
            <a:r>
              <a:rPr lang="en-US" b="1" dirty="0" err="1">
                <a:solidFill>
                  <a:srgbClr val="3F3F3F"/>
                </a:solidFill>
                <a:latin typeface="Garamond"/>
                <a:ea typeface="Garamond"/>
                <a:cs typeface="Garamond"/>
                <a:sym typeface="Garamond"/>
              </a:rPr>
              <a:t>Dudek</a:t>
            </a:r>
            <a:endParaRPr lang="en-US" dirty="0"/>
          </a:p>
        </p:txBody>
      </p:sp>
      <p:pic>
        <p:nvPicPr>
          <p:cNvPr id="37" name="Google Shape;105;g71ec4ca519_0_508"/>
          <p:cNvPicPr preferRelativeResize="0"/>
          <p:nvPr/>
        </p:nvPicPr>
        <p:blipFill>
          <a:blip r:embed="rId4" cstate="print">
            <a:alphaModFix/>
          </a:blip>
          <a:stretch>
            <a:fillRect/>
          </a:stretch>
        </p:blipFill>
        <p:spPr>
          <a:xfrm>
            <a:off x="13315882" y="31031156"/>
            <a:ext cx="1645920" cy="1645920"/>
          </a:xfrm>
          <a:prstGeom prst="ellipse">
            <a:avLst/>
          </a:prstGeom>
          <a:noFill/>
          <a:ln>
            <a:noFill/>
          </a:ln>
        </p:spPr>
      </p:pic>
      <p:pic>
        <p:nvPicPr>
          <p:cNvPr id="39" name="Google Shape;87;g71ec4ca519_0_508"/>
          <p:cNvPicPr preferRelativeResize="0"/>
          <p:nvPr/>
        </p:nvPicPr>
        <p:blipFill rotWithShape="1">
          <a:blip r:embed="rId5" cstate="print">
            <a:alphaModFix/>
          </a:blip>
          <a:srcRect l="13436" t="20203" r="52606" b="37802"/>
          <a:stretch/>
        </p:blipFill>
        <p:spPr>
          <a:xfrm>
            <a:off x="16235490" y="31031156"/>
            <a:ext cx="1645920" cy="1645920"/>
          </a:xfrm>
          <a:prstGeom prst="ellipse">
            <a:avLst/>
          </a:prstGeom>
          <a:noFill/>
          <a:ln>
            <a:noFill/>
          </a:ln>
        </p:spPr>
      </p:pic>
      <p:pic>
        <p:nvPicPr>
          <p:cNvPr id="41" name="Google Shape;106;g71ec4ca519_0_508"/>
          <p:cNvPicPr preferRelativeResize="0"/>
          <p:nvPr/>
        </p:nvPicPr>
        <p:blipFill rotWithShape="1">
          <a:blip r:embed="rId6" cstate="print">
            <a:alphaModFix/>
          </a:blip>
          <a:srcRect l="9728" t="7078" r="9736" b="39698"/>
          <a:stretch/>
        </p:blipFill>
        <p:spPr>
          <a:xfrm>
            <a:off x="22074706" y="31031156"/>
            <a:ext cx="1645920" cy="1645920"/>
          </a:xfrm>
          <a:prstGeom prst="ellipse">
            <a:avLst/>
          </a:prstGeom>
          <a:noFill/>
          <a:ln>
            <a:noFill/>
          </a:ln>
        </p:spPr>
      </p:pic>
      <p:sp>
        <p:nvSpPr>
          <p:cNvPr id="187" name="Google Shape;25;g71ec4ca519_0_508"/>
          <p:cNvSpPr/>
          <p:nvPr/>
        </p:nvSpPr>
        <p:spPr>
          <a:xfrm>
            <a:off x="16785625" y="18296057"/>
            <a:ext cx="7482600" cy="9736500"/>
          </a:xfrm>
          <a:prstGeom prst="roundRect">
            <a:avLst>
              <a:gd name="adj" fmla="val 4881"/>
            </a:avLst>
          </a:prstGeom>
          <a:solidFill>
            <a:srgbClr val="FFFFFF"/>
          </a:solidFill>
          <a:ln w="9525" cap="flat" cmpd="sng">
            <a:solidFill>
              <a:srgbClr val="5597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g71ec4ca519_0_508"/>
          <p:cNvSpPr/>
          <p:nvPr/>
        </p:nvSpPr>
        <p:spPr>
          <a:xfrm>
            <a:off x="8645775" y="18296057"/>
            <a:ext cx="7811700" cy="9736500"/>
          </a:xfrm>
          <a:prstGeom prst="roundRect">
            <a:avLst>
              <a:gd name="adj" fmla="val 4881"/>
            </a:avLst>
          </a:prstGeom>
          <a:solidFill>
            <a:srgbClr val="FFFFFF"/>
          </a:solidFill>
          <a:ln w="9525" cap="flat" cmpd="sng">
            <a:solidFill>
              <a:srgbClr val="5597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g71ec4ca519_0_508"/>
          <p:cNvSpPr/>
          <p:nvPr/>
        </p:nvSpPr>
        <p:spPr>
          <a:xfrm>
            <a:off x="987875" y="18296057"/>
            <a:ext cx="7345800" cy="9736500"/>
          </a:xfrm>
          <a:prstGeom prst="roundRect">
            <a:avLst>
              <a:gd name="adj" fmla="val 4881"/>
            </a:avLst>
          </a:prstGeom>
          <a:solidFill>
            <a:srgbClr val="FFFFFF"/>
          </a:solidFill>
          <a:ln w="9525" cap="flat" cmpd="sng">
            <a:solidFill>
              <a:srgbClr val="5597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4;g71ec4ca519_0_508"/>
          <p:cNvSpPr txBox="1"/>
          <p:nvPr/>
        </p:nvSpPr>
        <p:spPr>
          <a:xfrm>
            <a:off x="914400" y="17508032"/>
            <a:ext cx="21534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rgbClr val="42ACCE"/>
                </a:solidFill>
                <a:latin typeface="Century Gothic"/>
                <a:ea typeface="Century Gothic"/>
                <a:cs typeface="Century Gothic"/>
                <a:sym typeface="Century Gothic"/>
              </a:rPr>
              <a:t>Results</a:t>
            </a:r>
            <a:endParaRPr/>
          </a:p>
        </p:txBody>
      </p:sp>
      <p:sp>
        <p:nvSpPr>
          <p:cNvPr id="191" name="Google Shape;108;g71ec4ca519_0_508"/>
          <p:cNvSpPr/>
          <p:nvPr/>
        </p:nvSpPr>
        <p:spPr>
          <a:xfrm>
            <a:off x="17090807" y="18688752"/>
            <a:ext cx="633600" cy="5097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09;g71ec4ca519_0_508"/>
          <p:cNvSpPr txBox="1"/>
          <p:nvPr/>
        </p:nvSpPr>
        <p:spPr>
          <a:xfrm>
            <a:off x="17232847" y="24882101"/>
            <a:ext cx="841500" cy="483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600" b="1">
              <a:solidFill>
                <a:srgbClr val="3F3F3F"/>
              </a:solidFill>
              <a:latin typeface="Garamond"/>
              <a:ea typeface="Garamond"/>
              <a:cs typeface="Garamond"/>
              <a:sym typeface="Garamond"/>
            </a:endParaRPr>
          </a:p>
        </p:txBody>
      </p:sp>
      <p:grpSp>
        <p:nvGrpSpPr>
          <p:cNvPr id="193" name="Google Shape;110;g71ec4ca519_0_508"/>
          <p:cNvGrpSpPr/>
          <p:nvPr/>
        </p:nvGrpSpPr>
        <p:grpSpPr>
          <a:xfrm>
            <a:off x="8476486" y="18289981"/>
            <a:ext cx="7981020" cy="6941635"/>
            <a:chOff x="15534567" y="17569477"/>
            <a:chExt cx="8555984" cy="7085471"/>
          </a:xfrm>
        </p:grpSpPr>
        <p:pic>
          <p:nvPicPr>
            <p:cNvPr id="194" name="Google Shape;111;g71ec4ca519_0_508"/>
            <p:cNvPicPr preferRelativeResize="0"/>
            <p:nvPr/>
          </p:nvPicPr>
          <p:blipFill rotWithShape="1">
            <a:blip r:embed="rId7" cstate="print">
              <a:alphaModFix/>
            </a:blip>
            <a:srcRect l="4168" t="9473" b="13815"/>
            <a:stretch/>
          </p:blipFill>
          <p:spPr>
            <a:xfrm>
              <a:off x="17750289" y="18394925"/>
              <a:ext cx="6248500" cy="5054701"/>
            </a:xfrm>
            <a:prstGeom prst="rect">
              <a:avLst/>
            </a:prstGeom>
            <a:noFill/>
            <a:ln>
              <a:noFill/>
            </a:ln>
          </p:spPr>
        </p:pic>
        <p:sp>
          <p:nvSpPr>
            <p:cNvPr id="195" name="Google Shape;112;g71ec4ca519_0_508"/>
            <p:cNvSpPr txBox="1"/>
            <p:nvPr/>
          </p:nvSpPr>
          <p:spPr>
            <a:xfrm>
              <a:off x="15716051" y="17569477"/>
              <a:ext cx="8374500" cy="957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400"/>
                <a:buFont typeface="Arial"/>
                <a:buNone/>
              </a:pPr>
              <a:r>
                <a:rPr lang="en-US" sz="2700" b="1">
                  <a:solidFill>
                    <a:srgbClr val="42ACCE"/>
                  </a:solidFill>
                  <a:latin typeface="Garamond"/>
                  <a:ea typeface="Garamond"/>
                  <a:cs typeface="Garamond"/>
                  <a:sym typeface="Garamond"/>
                </a:rPr>
                <a:t>Zonal Trends:</a:t>
              </a:r>
              <a:endParaRPr sz="2700" b="1">
                <a:solidFill>
                  <a:srgbClr val="42ACCE"/>
                </a:solidFill>
                <a:latin typeface="Garamond"/>
                <a:ea typeface="Garamond"/>
                <a:cs typeface="Garamond"/>
                <a:sym typeface="Garamond"/>
              </a:endParaRPr>
            </a:p>
            <a:p>
              <a:pPr marL="0" lvl="0" indent="0" algn="ctr" rtl="0">
                <a:spcBef>
                  <a:spcPts val="0"/>
                </a:spcBef>
                <a:spcAft>
                  <a:spcPts val="0"/>
                </a:spcAft>
                <a:buClr>
                  <a:srgbClr val="000000"/>
                </a:buClr>
                <a:buSzPts val="1400"/>
                <a:buFont typeface="Arial"/>
                <a:buNone/>
              </a:pPr>
              <a:r>
                <a:rPr lang="en-US" sz="2700" b="1" i="1">
                  <a:solidFill>
                    <a:srgbClr val="42ACCE"/>
                  </a:solidFill>
                  <a:latin typeface="Garamond"/>
                  <a:ea typeface="Garamond"/>
                  <a:cs typeface="Garamond"/>
                  <a:sym typeface="Garamond"/>
                </a:rPr>
                <a:t>Delta-Mendota Sub-basin</a:t>
              </a:r>
              <a:endParaRPr sz="2700" b="1" i="1">
                <a:solidFill>
                  <a:srgbClr val="42ACCE"/>
                </a:solidFill>
                <a:latin typeface="Garamond"/>
                <a:ea typeface="Garamond"/>
                <a:cs typeface="Garamond"/>
                <a:sym typeface="Garamond"/>
              </a:endParaRPr>
            </a:p>
          </p:txBody>
        </p:sp>
        <p:sp>
          <p:nvSpPr>
            <p:cNvPr id="196" name="Google Shape;113;g71ec4ca519_0_508"/>
            <p:cNvSpPr txBox="1"/>
            <p:nvPr/>
          </p:nvSpPr>
          <p:spPr>
            <a:xfrm>
              <a:off x="15860664" y="18544920"/>
              <a:ext cx="1956900" cy="5505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i="0" u="none" strike="noStrike" cap="none" dirty="0">
                  <a:solidFill>
                    <a:srgbClr val="3F3F3F"/>
                  </a:solidFill>
                  <a:latin typeface="Century Gothic" charset="0"/>
                  <a:ea typeface="Century Gothic" charset="0"/>
                  <a:cs typeface="Century Gothic" charset="0"/>
                  <a:sym typeface="Garamond"/>
                </a:rPr>
                <a:t>Count of </a:t>
              </a:r>
              <a:r>
                <a:rPr lang="en-US" sz="1600" b="1" i="0" u="none" strike="noStrike" cap="none" dirty="0">
                  <a:solidFill>
                    <a:srgbClr val="3F3F3F"/>
                  </a:solidFill>
                  <a:latin typeface="Century Gothic" charset="0"/>
                  <a:ea typeface="Century Gothic" charset="0"/>
                  <a:cs typeface="Century Gothic" charset="0"/>
                  <a:sym typeface="Garamond"/>
                </a:rPr>
                <a:t>Well </a:t>
              </a:r>
              <a:r>
                <a:rPr lang="en-US" sz="1600" i="0" u="none" strike="noStrike" cap="none" dirty="0">
                  <a:solidFill>
                    <a:srgbClr val="3F3F3F"/>
                  </a:solidFill>
                  <a:latin typeface="Century Gothic" charset="0"/>
                  <a:ea typeface="Century Gothic" charset="0"/>
                  <a:cs typeface="Century Gothic" charset="0"/>
                  <a:sym typeface="Garamond"/>
                </a:rPr>
                <a:t>Observations </a:t>
              </a:r>
              <a:r>
                <a:rPr lang="en-US" sz="1600" dirty="0">
                  <a:solidFill>
                    <a:srgbClr val="3F3F3F"/>
                  </a:solidFill>
                  <a:latin typeface="Century Gothic" charset="0"/>
                  <a:ea typeface="Century Gothic" charset="0"/>
                  <a:cs typeface="Century Gothic" charset="0"/>
                  <a:sym typeface="Garamond"/>
                </a:rPr>
                <a:t>(#)</a:t>
              </a:r>
              <a:endParaRPr sz="1600" i="0" u="none" strike="noStrike" cap="none" dirty="0">
                <a:solidFill>
                  <a:srgbClr val="3F3F3F"/>
                </a:solidFill>
                <a:latin typeface="Century Gothic" charset="0"/>
                <a:ea typeface="Century Gothic" charset="0"/>
                <a:cs typeface="Century Gothic" charset="0"/>
                <a:sym typeface="Garamond"/>
              </a:endParaRPr>
            </a:p>
          </p:txBody>
        </p:sp>
        <p:sp>
          <p:nvSpPr>
            <p:cNvPr id="197" name="Google Shape;114;g71ec4ca519_0_508"/>
            <p:cNvSpPr txBox="1"/>
            <p:nvPr/>
          </p:nvSpPr>
          <p:spPr>
            <a:xfrm>
              <a:off x="15651928" y="19313306"/>
              <a:ext cx="2165636" cy="670792"/>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Well </a:t>
              </a:r>
              <a:r>
                <a:rPr lang="en-US" sz="1600" i="0" u="none" strike="noStrike" cap="none" dirty="0">
                  <a:solidFill>
                    <a:srgbClr val="3F3F3F"/>
                  </a:solidFill>
                  <a:latin typeface="Century Gothic" charset="0"/>
                  <a:ea typeface="Century Gothic" charset="0"/>
                  <a:cs typeface="Century Gothic" charset="0"/>
                  <a:sym typeface="Garamond"/>
                </a:rPr>
                <a:t>Water Surface Elevation</a:t>
              </a:r>
              <a:r>
                <a:rPr lang="en-US" sz="1600" dirty="0">
                  <a:solidFill>
                    <a:srgbClr val="3F3F3F"/>
                  </a:solidFill>
                  <a:latin typeface="Century Gothic" charset="0"/>
                  <a:ea typeface="Century Gothic" charset="0"/>
                  <a:cs typeface="Century Gothic" charset="0"/>
                  <a:sym typeface="Garamond"/>
                </a:rPr>
                <a:t> </a:t>
              </a:r>
            </a:p>
            <a:p>
              <a:pPr marL="0" marR="0" lvl="0" indent="0" algn="r" rtl="0">
                <a:lnSpc>
                  <a:spcPct val="100000"/>
                </a:lnSpc>
                <a:spcBef>
                  <a:spcPts val="0"/>
                </a:spcBef>
                <a:spcAft>
                  <a:spcPts val="0"/>
                </a:spcAft>
                <a:buClr>
                  <a:srgbClr val="000000"/>
                </a:buClr>
                <a:buSzPts val="1400"/>
                <a:buFont typeface="Arial"/>
                <a:buNone/>
              </a:pPr>
              <a:r>
                <a:rPr lang="en-US" sz="1600" i="0" u="none" strike="noStrike" cap="none" dirty="0">
                  <a:solidFill>
                    <a:srgbClr val="3F3F3F"/>
                  </a:solidFill>
                  <a:latin typeface="Century Gothic" charset="0"/>
                  <a:ea typeface="Century Gothic" charset="0"/>
                  <a:cs typeface="Century Gothic" charset="0"/>
                  <a:sym typeface="Garamond"/>
                </a:rPr>
                <a:t>(Z-S</a:t>
              </a:r>
              <a:r>
                <a:rPr lang="en-US" sz="1600" dirty="0">
                  <a:solidFill>
                    <a:srgbClr val="3F3F3F"/>
                  </a:solidFill>
                  <a:latin typeface="Century Gothic" charset="0"/>
                  <a:ea typeface="Century Gothic" charset="0"/>
                  <a:cs typeface="Century Gothic" charset="0"/>
                  <a:sym typeface="Garamond"/>
                </a:rPr>
                <a:t>core)</a:t>
              </a:r>
              <a:endParaRPr sz="1600" i="0" u="none" strike="noStrike" cap="none" dirty="0">
                <a:solidFill>
                  <a:srgbClr val="3F3F3F"/>
                </a:solidFill>
                <a:latin typeface="Century Gothic" charset="0"/>
                <a:ea typeface="Century Gothic" charset="0"/>
                <a:cs typeface="Century Gothic" charset="0"/>
                <a:sym typeface="Garamond"/>
              </a:endParaRPr>
            </a:p>
          </p:txBody>
        </p:sp>
        <p:sp>
          <p:nvSpPr>
            <p:cNvPr id="198" name="Google Shape;115;g71ec4ca519_0_508"/>
            <p:cNvSpPr txBox="1"/>
            <p:nvPr/>
          </p:nvSpPr>
          <p:spPr>
            <a:xfrm>
              <a:off x="15719365" y="21854201"/>
              <a:ext cx="2098202" cy="754801"/>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err="1">
                  <a:solidFill>
                    <a:srgbClr val="3F3F3F"/>
                  </a:solidFill>
                  <a:latin typeface="Century Gothic" charset="0"/>
                  <a:ea typeface="Century Gothic" charset="0"/>
                  <a:cs typeface="Century Gothic" charset="0"/>
                  <a:sym typeface="Garamond"/>
                </a:rPr>
                <a:t>InSAR</a:t>
              </a:r>
              <a:r>
                <a:rPr lang="en-US" sz="1600" b="1" i="0" u="none" strike="noStrike" cap="none" dirty="0">
                  <a:solidFill>
                    <a:srgbClr val="3F3F3F"/>
                  </a:solidFill>
                  <a:latin typeface="Century Gothic" charset="0"/>
                  <a:ea typeface="Century Gothic" charset="0"/>
                  <a:cs typeface="Century Gothic" charset="0"/>
                  <a:sym typeface="Garamond"/>
                </a:rPr>
                <a:t> </a:t>
              </a:r>
              <a:r>
                <a:rPr lang="en-US" sz="1600" i="0" u="none" strike="noStrike" cap="none" dirty="0">
                  <a:solidFill>
                    <a:srgbClr val="3F3F3F"/>
                  </a:solidFill>
                  <a:latin typeface="Century Gothic" charset="0"/>
                  <a:ea typeface="Century Gothic" charset="0"/>
                  <a:cs typeface="Century Gothic" charset="0"/>
                  <a:sym typeface="Garamond"/>
                </a:rPr>
                <a:t>Ground Surface Elevation </a:t>
              </a:r>
            </a:p>
            <a:p>
              <a:pPr marL="0" marR="0" lvl="0" indent="0" algn="r" rtl="0">
                <a:lnSpc>
                  <a:spcPct val="100000"/>
                </a:lnSpc>
                <a:spcBef>
                  <a:spcPts val="0"/>
                </a:spcBef>
                <a:spcAft>
                  <a:spcPts val="0"/>
                </a:spcAft>
                <a:buClr>
                  <a:srgbClr val="000000"/>
                </a:buClr>
                <a:buSzPts val="1400"/>
                <a:buFont typeface="Arial"/>
                <a:buNone/>
              </a:pPr>
              <a:r>
                <a:rPr lang="en-US" sz="1600" dirty="0">
                  <a:solidFill>
                    <a:srgbClr val="3F3F3F"/>
                  </a:solidFill>
                  <a:latin typeface="Century Gothic" charset="0"/>
                  <a:ea typeface="Century Gothic" charset="0"/>
                  <a:cs typeface="Century Gothic" charset="0"/>
                  <a:sym typeface="Garamond"/>
                </a:rPr>
                <a:t>(Z-Score)</a:t>
              </a:r>
              <a:endParaRPr sz="1600" dirty="0">
                <a:solidFill>
                  <a:srgbClr val="3F3F3F"/>
                </a:solidFill>
                <a:latin typeface="Century Gothic" charset="0"/>
                <a:ea typeface="Century Gothic" charset="0"/>
                <a:cs typeface="Century Gothic" charset="0"/>
                <a:sym typeface="Garamond"/>
              </a:endParaRPr>
            </a:p>
          </p:txBody>
        </p:sp>
        <p:sp>
          <p:nvSpPr>
            <p:cNvPr id="199" name="Google Shape;116;g71ec4ca519_0_508"/>
            <p:cNvSpPr txBox="1"/>
            <p:nvPr/>
          </p:nvSpPr>
          <p:spPr>
            <a:xfrm>
              <a:off x="15534567" y="22686273"/>
              <a:ext cx="2282998" cy="891825"/>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GRACE </a:t>
              </a:r>
              <a:r>
                <a:rPr lang="en-US" sz="1600" i="0" u="none" strike="noStrike" cap="none" dirty="0">
                  <a:solidFill>
                    <a:srgbClr val="3F3F3F"/>
                  </a:solidFill>
                  <a:latin typeface="Century Gothic" charset="0"/>
                  <a:ea typeface="Century Gothic" charset="0"/>
                  <a:cs typeface="Century Gothic" charset="0"/>
                  <a:sym typeface="Garamond"/>
                </a:rPr>
                <a:t>Groundwater Thickness </a:t>
              </a:r>
              <a:r>
                <a:rPr lang="en-US" sz="1600" dirty="0" smtClean="0">
                  <a:solidFill>
                    <a:srgbClr val="3F3F3F"/>
                  </a:solidFill>
                  <a:latin typeface="Century Gothic" charset="0"/>
                  <a:ea typeface="Century Gothic" charset="0"/>
                  <a:cs typeface="Century Gothic" charset="0"/>
                  <a:sym typeface="Garamond"/>
                </a:rPr>
                <a:t>(</a:t>
              </a:r>
              <a:r>
                <a:rPr lang="en-US" sz="1600" dirty="0">
                  <a:solidFill>
                    <a:srgbClr val="3F3F3F"/>
                  </a:solidFill>
                  <a:latin typeface="Century Gothic" charset="0"/>
                  <a:ea typeface="Century Gothic" charset="0"/>
                  <a:cs typeface="Century Gothic" charset="0"/>
                  <a:sym typeface="Garamond"/>
                </a:rPr>
                <a:t>Z-Score)</a:t>
              </a:r>
              <a:endParaRPr sz="1600" dirty="0">
                <a:solidFill>
                  <a:srgbClr val="3F3F3F"/>
                </a:solidFill>
                <a:latin typeface="Century Gothic" charset="0"/>
                <a:ea typeface="Century Gothic" charset="0"/>
                <a:cs typeface="Century Gothic" charset="0"/>
                <a:sym typeface="Garamond"/>
              </a:endParaRPr>
            </a:p>
          </p:txBody>
        </p:sp>
        <p:sp>
          <p:nvSpPr>
            <p:cNvPr id="200" name="Google Shape;117;g71ec4ca519_0_508"/>
            <p:cNvSpPr txBox="1"/>
            <p:nvPr/>
          </p:nvSpPr>
          <p:spPr>
            <a:xfrm>
              <a:off x="15860664" y="20299618"/>
              <a:ext cx="1956900" cy="5505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i="0" u="none" strike="noStrike" cap="none" dirty="0">
                  <a:solidFill>
                    <a:srgbClr val="3F3F3F"/>
                  </a:solidFill>
                  <a:latin typeface="Century Gothic" charset="0"/>
                  <a:ea typeface="Century Gothic" charset="0"/>
                  <a:cs typeface="Century Gothic" charset="0"/>
                  <a:sym typeface="Garamond"/>
                </a:rPr>
                <a:t>Count of</a:t>
              </a:r>
              <a:r>
                <a:rPr lang="en-US" sz="1600" dirty="0">
                  <a:solidFill>
                    <a:srgbClr val="3F3F3F"/>
                  </a:solidFill>
                  <a:latin typeface="Century Gothic" charset="0"/>
                  <a:ea typeface="Century Gothic" charset="0"/>
                  <a:cs typeface="Century Gothic" charset="0"/>
                  <a:sym typeface="Garamond"/>
                </a:rPr>
                <a:t> </a:t>
              </a:r>
              <a:r>
                <a:rPr lang="en-US" sz="1600" b="1" dirty="0">
                  <a:solidFill>
                    <a:srgbClr val="3F3F3F"/>
                  </a:solidFill>
                  <a:latin typeface="Century Gothic" charset="0"/>
                  <a:ea typeface="Century Gothic" charset="0"/>
                  <a:cs typeface="Century Gothic" charset="0"/>
                  <a:sym typeface="Garamond"/>
                </a:rPr>
                <a:t>GPS</a:t>
              </a:r>
              <a:r>
                <a:rPr lang="en-US" sz="1600" b="1" i="0" u="none" strike="noStrike" cap="none" dirty="0">
                  <a:solidFill>
                    <a:srgbClr val="3F3F3F"/>
                  </a:solidFill>
                  <a:latin typeface="Century Gothic" charset="0"/>
                  <a:ea typeface="Century Gothic" charset="0"/>
                  <a:cs typeface="Century Gothic" charset="0"/>
                  <a:sym typeface="Garamond"/>
                </a:rPr>
                <a:t> </a:t>
              </a:r>
              <a:r>
                <a:rPr lang="en-US" sz="1600" i="0" u="none" strike="noStrike" cap="none" dirty="0">
                  <a:solidFill>
                    <a:srgbClr val="3F3F3F"/>
                  </a:solidFill>
                  <a:latin typeface="Century Gothic" charset="0"/>
                  <a:ea typeface="Century Gothic" charset="0"/>
                  <a:cs typeface="Century Gothic" charset="0"/>
                  <a:sym typeface="Garamond"/>
                </a:rPr>
                <a:t>Observations (#)</a:t>
              </a:r>
              <a:endParaRPr sz="1600" i="0" u="none" strike="noStrike" cap="none" dirty="0">
                <a:solidFill>
                  <a:srgbClr val="3F3F3F"/>
                </a:solidFill>
                <a:latin typeface="Century Gothic" charset="0"/>
                <a:ea typeface="Century Gothic" charset="0"/>
                <a:cs typeface="Century Gothic" charset="0"/>
                <a:sym typeface="Garamond"/>
              </a:endParaRPr>
            </a:p>
          </p:txBody>
        </p:sp>
        <p:sp>
          <p:nvSpPr>
            <p:cNvPr id="201" name="Google Shape;118;g71ec4ca519_0_508"/>
            <p:cNvSpPr txBox="1"/>
            <p:nvPr/>
          </p:nvSpPr>
          <p:spPr>
            <a:xfrm>
              <a:off x="15689340" y="21020592"/>
              <a:ext cx="2128224" cy="585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GPS </a:t>
              </a:r>
              <a:r>
                <a:rPr lang="en-US" sz="1600" dirty="0">
                  <a:solidFill>
                    <a:srgbClr val="3F3F3F"/>
                  </a:solidFill>
                  <a:latin typeface="Century Gothic" charset="0"/>
                  <a:ea typeface="Century Gothic" charset="0"/>
                  <a:cs typeface="Century Gothic" charset="0"/>
                  <a:sym typeface="Garamond"/>
                </a:rPr>
                <a:t>Ground </a:t>
              </a:r>
              <a:r>
                <a:rPr lang="en-US" sz="1600" i="0" u="none" strike="noStrike" cap="none" dirty="0">
                  <a:solidFill>
                    <a:srgbClr val="3F3F3F"/>
                  </a:solidFill>
                  <a:latin typeface="Century Gothic" charset="0"/>
                  <a:ea typeface="Century Gothic" charset="0"/>
                  <a:cs typeface="Century Gothic" charset="0"/>
                  <a:sym typeface="Garamond"/>
                </a:rPr>
                <a:t>Surface Elevation </a:t>
              </a:r>
              <a:r>
                <a:rPr lang="en-US" sz="1600" dirty="0">
                  <a:solidFill>
                    <a:srgbClr val="3F3F3F"/>
                  </a:solidFill>
                  <a:latin typeface="Century Gothic" charset="0"/>
                  <a:ea typeface="Century Gothic" charset="0"/>
                  <a:cs typeface="Century Gothic" charset="0"/>
                  <a:sym typeface="Garamond"/>
                </a:rPr>
                <a:t>(Z-Score)</a:t>
              </a:r>
              <a:endParaRPr sz="1600" dirty="0">
                <a:solidFill>
                  <a:srgbClr val="3F3F3F"/>
                </a:solidFill>
                <a:latin typeface="Century Gothic" charset="0"/>
                <a:ea typeface="Century Gothic" charset="0"/>
                <a:cs typeface="Century Gothic" charset="0"/>
                <a:sym typeface="Garamond"/>
              </a:endParaRPr>
            </a:p>
          </p:txBody>
        </p:sp>
        <p:grpSp>
          <p:nvGrpSpPr>
            <p:cNvPr id="202" name="Google Shape;119;g71ec4ca519_0_508"/>
            <p:cNvGrpSpPr/>
            <p:nvPr/>
          </p:nvGrpSpPr>
          <p:grpSpPr>
            <a:xfrm>
              <a:off x="17230375" y="23312000"/>
              <a:ext cx="6719400" cy="1342948"/>
              <a:chOff x="16986050" y="23286638"/>
              <a:chExt cx="6719400" cy="1342948"/>
            </a:xfrm>
          </p:grpSpPr>
          <p:sp>
            <p:nvSpPr>
              <p:cNvPr id="203" name="Google Shape;120;g71ec4ca519_0_508"/>
              <p:cNvSpPr/>
              <p:nvPr/>
            </p:nvSpPr>
            <p:spPr>
              <a:xfrm>
                <a:off x="16986050" y="23438811"/>
                <a:ext cx="6719400" cy="91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Garamond"/>
                  <a:ea typeface="Garamond"/>
                  <a:cs typeface="Garamond"/>
                  <a:sym typeface="Garamond"/>
                </a:endParaRPr>
              </a:p>
            </p:txBody>
          </p:sp>
          <p:sp>
            <p:nvSpPr>
              <p:cNvPr id="204" name="Google Shape;121;g71ec4ca519_0_508"/>
              <p:cNvSpPr txBox="1"/>
              <p:nvPr/>
            </p:nvSpPr>
            <p:spPr>
              <a:xfrm rot="-3081157">
                <a:off x="17115213" y="23814897"/>
                <a:ext cx="1296024" cy="333353"/>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2015 Jan.</a:t>
                </a:r>
                <a:endParaRPr sz="1600" b="1" i="0" u="none" strike="noStrike" cap="none" dirty="0">
                  <a:solidFill>
                    <a:srgbClr val="3F3F3F"/>
                  </a:solidFill>
                  <a:latin typeface="Century Gothic" charset="0"/>
                  <a:ea typeface="Century Gothic" charset="0"/>
                  <a:cs typeface="Century Gothic" charset="0"/>
                  <a:sym typeface="Garamond"/>
                </a:endParaRPr>
              </a:p>
            </p:txBody>
          </p:sp>
          <p:sp>
            <p:nvSpPr>
              <p:cNvPr id="205" name="Google Shape;122;g71ec4ca519_0_508"/>
              <p:cNvSpPr txBox="1"/>
              <p:nvPr/>
            </p:nvSpPr>
            <p:spPr>
              <a:xfrm rot="18519431">
                <a:off x="17763329" y="23760545"/>
                <a:ext cx="1171083" cy="333353"/>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2015 July</a:t>
                </a:r>
                <a:endParaRPr sz="1600" b="1" i="0" u="none" strike="noStrike" cap="none" dirty="0">
                  <a:solidFill>
                    <a:srgbClr val="3F3F3F"/>
                  </a:solidFill>
                  <a:latin typeface="Century Gothic" charset="0"/>
                  <a:ea typeface="Century Gothic" charset="0"/>
                  <a:cs typeface="Century Gothic" charset="0"/>
                  <a:sym typeface="Garamond"/>
                </a:endParaRPr>
              </a:p>
            </p:txBody>
          </p:sp>
          <p:sp>
            <p:nvSpPr>
              <p:cNvPr id="206" name="Google Shape;123;g71ec4ca519_0_508"/>
              <p:cNvSpPr txBox="1"/>
              <p:nvPr/>
            </p:nvSpPr>
            <p:spPr>
              <a:xfrm rot="-3081157">
                <a:off x="18216154" y="23814897"/>
                <a:ext cx="1296024" cy="333353"/>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2016 Jan.</a:t>
                </a:r>
                <a:endParaRPr sz="1600" b="1" i="0" u="none" strike="noStrike" cap="none" dirty="0">
                  <a:solidFill>
                    <a:srgbClr val="3F3F3F"/>
                  </a:solidFill>
                  <a:latin typeface="Century Gothic" charset="0"/>
                  <a:ea typeface="Century Gothic" charset="0"/>
                  <a:cs typeface="Century Gothic" charset="0"/>
                  <a:sym typeface="Garamond"/>
                </a:endParaRPr>
              </a:p>
            </p:txBody>
          </p:sp>
          <p:sp>
            <p:nvSpPr>
              <p:cNvPr id="207" name="Google Shape;124;g71ec4ca519_0_508"/>
              <p:cNvSpPr txBox="1"/>
              <p:nvPr/>
            </p:nvSpPr>
            <p:spPr>
              <a:xfrm rot="18519431">
                <a:off x="18950437" y="23727373"/>
                <a:ext cx="1148473" cy="333353"/>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2016 July</a:t>
                </a:r>
                <a:endParaRPr sz="1600" b="1" i="0" u="none" strike="noStrike" cap="none" dirty="0">
                  <a:solidFill>
                    <a:srgbClr val="3F3F3F"/>
                  </a:solidFill>
                  <a:latin typeface="Century Gothic" charset="0"/>
                  <a:ea typeface="Century Gothic" charset="0"/>
                  <a:cs typeface="Century Gothic" charset="0"/>
                  <a:sym typeface="Garamond"/>
                </a:endParaRPr>
              </a:p>
            </p:txBody>
          </p:sp>
          <p:sp>
            <p:nvSpPr>
              <p:cNvPr id="208" name="Google Shape;125;g71ec4ca519_0_508"/>
              <p:cNvSpPr txBox="1"/>
              <p:nvPr/>
            </p:nvSpPr>
            <p:spPr>
              <a:xfrm rot="18519016">
                <a:off x="19466342" y="23769469"/>
                <a:ext cx="1227253" cy="333353"/>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2017 Jan.</a:t>
                </a:r>
                <a:endParaRPr sz="1600" b="1" i="0" u="none" strike="noStrike" cap="none" dirty="0">
                  <a:solidFill>
                    <a:srgbClr val="3F3F3F"/>
                  </a:solidFill>
                  <a:latin typeface="Century Gothic" charset="0"/>
                  <a:ea typeface="Century Gothic" charset="0"/>
                  <a:cs typeface="Century Gothic" charset="0"/>
                  <a:sym typeface="Garamond"/>
                </a:endParaRPr>
              </a:p>
            </p:txBody>
          </p:sp>
          <p:sp>
            <p:nvSpPr>
              <p:cNvPr id="209" name="Google Shape;126;g71ec4ca519_0_508"/>
              <p:cNvSpPr txBox="1"/>
              <p:nvPr/>
            </p:nvSpPr>
            <p:spPr>
              <a:xfrm rot="18519431">
                <a:off x="20123955" y="23744375"/>
                <a:ext cx="1129668" cy="333353"/>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2017 July</a:t>
                </a:r>
                <a:endParaRPr sz="1600" b="1" i="0" u="none" strike="noStrike" cap="none" dirty="0">
                  <a:solidFill>
                    <a:srgbClr val="3F3F3F"/>
                  </a:solidFill>
                  <a:latin typeface="Century Gothic" charset="0"/>
                  <a:ea typeface="Century Gothic" charset="0"/>
                  <a:cs typeface="Century Gothic" charset="0"/>
                  <a:sym typeface="Garamond"/>
                </a:endParaRPr>
              </a:p>
            </p:txBody>
          </p:sp>
          <p:sp>
            <p:nvSpPr>
              <p:cNvPr id="210" name="Google Shape;127;g71ec4ca519_0_508"/>
              <p:cNvSpPr txBox="1"/>
              <p:nvPr/>
            </p:nvSpPr>
            <p:spPr>
              <a:xfrm rot="-3081157">
                <a:off x="20583019" y="23767973"/>
                <a:ext cx="1296024" cy="333353"/>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2018 Jan.</a:t>
                </a:r>
                <a:endParaRPr sz="1600" b="1" i="0" u="none" strike="noStrike" cap="none" dirty="0">
                  <a:solidFill>
                    <a:srgbClr val="3F3F3F"/>
                  </a:solidFill>
                  <a:latin typeface="Century Gothic" charset="0"/>
                  <a:ea typeface="Century Gothic" charset="0"/>
                  <a:cs typeface="Century Gothic" charset="0"/>
                  <a:sym typeface="Garamond"/>
                </a:endParaRPr>
              </a:p>
            </p:txBody>
          </p:sp>
          <p:sp>
            <p:nvSpPr>
              <p:cNvPr id="211" name="Google Shape;128;g71ec4ca519_0_508"/>
              <p:cNvSpPr txBox="1"/>
              <p:nvPr/>
            </p:nvSpPr>
            <p:spPr>
              <a:xfrm rot="18519431">
                <a:off x="21267913" y="23745924"/>
                <a:ext cx="1167605" cy="333353"/>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2018 July</a:t>
                </a:r>
                <a:endParaRPr sz="1600" b="1" i="0" u="none" strike="noStrike" cap="none" dirty="0">
                  <a:solidFill>
                    <a:srgbClr val="3F3F3F"/>
                  </a:solidFill>
                  <a:latin typeface="Century Gothic" charset="0"/>
                  <a:ea typeface="Century Gothic" charset="0"/>
                  <a:cs typeface="Century Gothic" charset="0"/>
                  <a:sym typeface="Garamond"/>
                </a:endParaRPr>
              </a:p>
            </p:txBody>
          </p:sp>
          <p:sp>
            <p:nvSpPr>
              <p:cNvPr id="212" name="Google Shape;129;g71ec4ca519_0_508"/>
              <p:cNvSpPr txBox="1"/>
              <p:nvPr/>
            </p:nvSpPr>
            <p:spPr>
              <a:xfrm rot="-3080826">
                <a:off x="21929096" y="23726861"/>
                <a:ext cx="1166665" cy="333353"/>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2019 Jan.</a:t>
                </a:r>
                <a:endParaRPr sz="1600" b="1" i="0" u="none" strike="noStrike" cap="none" dirty="0">
                  <a:solidFill>
                    <a:srgbClr val="3F3F3F"/>
                  </a:solidFill>
                  <a:latin typeface="Century Gothic" charset="0"/>
                  <a:ea typeface="Century Gothic" charset="0"/>
                  <a:cs typeface="Century Gothic" charset="0"/>
                  <a:sym typeface="Garamond"/>
                </a:endParaRPr>
              </a:p>
            </p:txBody>
          </p:sp>
          <p:sp>
            <p:nvSpPr>
              <p:cNvPr id="213" name="Google Shape;130;g71ec4ca519_0_508"/>
              <p:cNvSpPr txBox="1"/>
              <p:nvPr/>
            </p:nvSpPr>
            <p:spPr>
              <a:xfrm rot="18519431">
                <a:off x="22376081" y="23761310"/>
                <a:ext cx="1235393" cy="333353"/>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2019 July</a:t>
                </a:r>
                <a:endParaRPr sz="1600" b="1" i="0" u="none" strike="noStrike" cap="none" dirty="0">
                  <a:solidFill>
                    <a:srgbClr val="3F3F3F"/>
                  </a:solidFill>
                  <a:latin typeface="Century Gothic" charset="0"/>
                  <a:ea typeface="Century Gothic" charset="0"/>
                  <a:cs typeface="Century Gothic" charset="0"/>
                  <a:sym typeface="Garamond"/>
                </a:endParaRPr>
              </a:p>
            </p:txBody>
          </p:sp>
        </p:grpSp>
      </p:grpSp>
      <p:grpSp>
        <p:nvGrpSpPr>
          <p:cNvPr id="214" name="Google Shape;131;g71ec4ca519_0_508"/>
          <p:cNvGrpSpPr/>
          <p:nvPr/>
        </p:nvGrpSpPr>
        <p:grpSpPr>
          <a:xfrm>
            <a:off x="16751493" y="18415802"/>
            <a:ext cx="7532351" cy="6297480"/>
            <a:chOff x="16027832" y="17262758"/>
            <a:chExt cx="8373000" cy="5152155"/>
          </a:xfrm>
        </p:grpSpPr>
        <p:grpSp>
          <p:nvGrpSpPr>
            <p:cNvPr id="215" name="Google Shape;132;g71ec4ca519_0_508"/>
            <p:cNvGrpSpPr/>
            <p:nvPr/>
          </p:nvGrpSpPr>
          <p:grpSpPr>
            <a:xfrm>
              <a:off x="16148278" y="17934508"/>
              <a:ext cx="8073677" cy="4480405"/>
              <a:chOff x="15797984" y="24058046"/>
              <a:chExt cx="8073677" cy="3608864"/>
            </a:xfrm>
          </p:grpSpPr>
          <p:pic>
            <p:nvPicPr>
              <p:cNvPr id="217" name="Google Shape;133;g71ec4ca519_0_508"/>
              <p:cNvPicPr preferRelativeResize="0"/>
              <p:nvPr/>
            </p:nvPicPr>
            <p:blipFill rotWithShape="1">
              <a:blip r:embed="rId8" cstate="print">
                <a:alphaModFix/>
              </a:blip>
              <a:srcRect t="6527" b="7465"/>
              <a:stretch/>
            </p:blipFill>
            <p:spPr>
              <a:xfrm>
                <a:off x="15889929" y="24058046"/>
                <a:ext cx="7949875" cy="3457855"/>
              </a:xfrm>
              <a:prstGeom prst="rect">
                <a:avLst/>
              </a:prstGeom>
              <a:noFill/>
              <a:ln w="9525" cap="flat" cmpd="sng">
                <a:solidFill>
                  <a:srgbClr val="FFFFFF"/>
                </a:solidFill>
                <a:prstDash val="solid"/>
                <a:round/>
                <a:headEnd type="none" w="sm" len="sm"/>
                <a:tailEnd type="none" w="sm" len="sm"/>
              </a:ln>
            </p:spPr>
          </p:pic>
          <p:sp>
            <p:nvSpPr>
              <p:cNvPr id="218" name="Google Shape;134;g71ec4ca519_0_508"/>
              <p:cNvSpPr txBox="1"/>
              <p:nvPr/>
            </p:nvSpPr>
            <p:spPr>
              <a:xfrm>
                <a:off x="15889377" y="24421664"/>
                <a:ext cx="634200" cy="46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US" sz="1600" b="1" dirty="0">
                    <a:solidFill>
                      <a:srgbClr val="3F3F3F"/>
                    </a:solidFill>
                    <a:latin typeface="Century Gothic" charset="0"/>
                    <a:ea typeface="Century Gothic" charset="0"/>
                    <a:cs typeface="Century Gothic" charset="0"/>
                    <a:sym typeface="Garamond"/>
                  </a:rPr>
                  <a:t>3</a:t>
                </a:r>
                <a:endParaRPr sz="1600" b="1" dirty="0">
                  <a:solidFill>
                    <a:srgbClr val="3F3F3F"/>
                  </a:solidFill>
                  <a:latin typeface="Century Gothic" charset="0"/>
                  <a:ea typeface="Century Gothic" charset="0"/>
                  <a:cs typeface="Century Gothic" charset="0"/>
                  <a:sym typeface="Garamond"/>
                </a:endParaRPr>
              </a:p>
            </p:txBody>
          </p:sp>
          <p:sp>
            <p:nvSpPr>
              <p:cNvPr id="219" name="Google Shape;135;g71ec4ca519_0_508"/>
              <p:cNvSpPr txBox="1"/>
              <p:nvPr/>
            </p:nvSpPr>
            <p:spPr>
              <a:xfrm>
                <a:off x="15889377" y="25034360"/>
                <a:ext cx="634200" cy="46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2</a:t>
                </a:r>
                <a:endParaRPr sz="1600" b="1">
                  <a:solidFill>
                    <a:srgbClr val="3F3F3F"/>
                  </a:solidFill>
                  <a:latin typeface="Century Gothic" charset="0"/>
                  <a:ea typeface="Century Gothic" charset="0"/>
                  <a:cs typeface="Century Gothic" charset="0"/>
                  <a:sym typeface="Garamond"/>
                </a:endParaRPr>
              </a:p>
            </p:txBody>
          </p:sp>
          <p:sp>
            <p:nvSpPr>
              <p:cNvPr id="220" name="Google Shape;136;g71ec4ca519_0_508"/>
              <p:cNvSpPr txBox="1"/>
              <p:nvPr/>
            </p:nvSpPr>
            <p:spPr>
              <a:xfrm>
                <a:off x="16154004" y="25647056"/>
                <a:ext cx="369600" cy="46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1</a:t>
                </a:r>
                <a:endParaRPr sz="1600" b="1">
                  <a:solidFill>
                    <a:srgbClr val="3F3F3F"/>
                  </a:solidFill>
                  <a:latin typeface="Century Gothic" charset="0"/>
                  <a:ea typeface="Century Gothic" charset="0"/>
                  <a:cs typeface="Century Gothic" charset="0"/>
                  <a:sym typeface="Garamond"/>
                </a:endParaRPr>
              </a:p>
            </p:txBody>
          </p:sp>
          <p:sp>
            <p:nvSpPr>
              <p:cNvPr id="221" name="Google Shape;137;g71ec4ca519_0_508"/>
              <p:cNvSpPr txBox="1"/>
              <p:nvPr/>
            </p:nvSpPr>
            <p:spPr>
              <a:xfrm>
                <a:off x="15889377" y="26259752"/>
                <a:ext cx="634200" cy="46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0</a:t>
                </a:r>
                <a:endParaRPr sz="1600" b="1">
                  <a:solidFill>
                    <a:srgbClr val="3F3F3F"/>
                  </a:solidFill>
                  <a:latin typeface="Century Gothic" charset="0"/>
                  <a:ea typeface="Century Gothic" charset="0"/>
                  <a:cs typeface="Century Gothic" charset="0"/>
                  <a:sym typeface="Garamond"/>
                </a:endParaRPr>
              </a:p>
            </p:txBody>
          </p:sp>
          <p:sp>
            <p:nvSpPr>
              <p:cNvPr id="222" name="Google Shape;138;g71ec4ca519_0_508"/>
              <p:cNvSpPr txBox="1"/>
              <p:nvPr/>
            </p:nvSpPr>
            <p:spPr>
              <a:xfrm>
                <a:off x="15889377" y="26897190"/>
                <a:ext cx="634200" cy="46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-1</a:t>
                </a:r>
                <a:endParaRPr sz="1600" b="1">
                  <a:solidFill>
                    <a:srgbClr val="3F3F3F"/>
                  </a:solidFill>
                  <a:latin typeface="Century Gothic" charset="0"/>
                  <a:ea typeface="Century Gothic" charset="0"/>
                  <a:cs typeface="Century Gothic" charset="0"/>
                  <a:sym typeface="Garamond"/>
                </a:endParaRPr>
              </a:p>
            </p:txBody>
          </p:sp>
          <p:sp>
            <p:nvSpPr>
              <p:cNvPr id="223" name="Google Shape;139;g71ec4ca519_0_508"/>
              <p:cNvSpPr txBox="1"/>
              <p:nvPr/>
            </p:nvSpPr>
            <p:spPr>
              <a:xfrm>
                <a:off x="20353970" y="24092603"/>
                <a:ext cx="1934400" cy="54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i="1" dirty="0">
                    <a:solidFill>
                      <a:srgbClr val="3F3F3F"/>
                    </a:solidFill>
                    <a:latin typeface="Century Gothic" charset="0"/>
                    <a:ea typeface="Century Gothic" charset="0"/>
                    <a:cs typeface="Century Gothic" charset="0"/>
                    <a:sym typeface="Garamond"/>
                  </a:rPr>
                  <a:t>Drought</a:t>
                </a:r>
                <a:endParaRPr sz="1600" b="1" i="1" dirty="0">
                  <a:solidFill>
                    <a:srgbClr val="3F3F3F"/>
                  </a:solidFill>
                  <a:latin typeface="Century Gothic" charset="0"/>
                  <a:ea typeface="Century Gothic" charset="0"/>
                  <a:cs typeface="Century Gothic" charset="0"/>
                  <a:sym typeface="Garamond"/>
                </a:endParaRPr>
              </a:p>
              <a:p>
                <a:pPr marL="0" lvl="0" indent="0" algn="ctr" rtl="0">
                  <a:spcBef>
                    <a:spcPts val="0"/>
                  </a:spcBef>
                  <a:spcAft>
                    <a:spcPts val="0"/>
                  </a:spcAft>
                  <a:buNone/>
                </a:pPr>
                <a:r>
                  <a:rPr lang="en-US" sz="1600" b="1" i="1" dirty="0">
                    <a:solidFill>
                      <a:srgbClr val="3F3F3F"/>
                    </a:solidFill>
                    <a:latin typeface="Century Gothic" charset="0"/>
                    <a:ea typeface="Century Gothic" charset="0"/>
                    <a:cs typeface="Century Gothic" charset="0"/>
                    <a:sym typeface="Garamond"/>
                  </a:rPr>
                  <a:t>2012 - 2016</a:t>
                </a:r>
                <a:endParaRPr sz="1600" b="1" i="1" dirty="0">
                  <a:solidFill>
                    <a:srgbClr val="3F3F3F"/>
                  </a:solidFill>
                  <a:latin typeface="Century Gothic" charset="0"/>
                  <a:ea typeface="Century Gothic" charset="0"/>
                  <a:cs typeface="Century Gothic" charset="0"/>
                  <a:sym typeface="Garamond"/>
                </a:endParaRPr>
              </a:p>
            </p:txBody>
          </p:sp>
          <p:sp>
            <p:nvSpPr>
              <p:cNvPr id="224" name="Google Shape;140;g71ec4ca519_0_508"/>
              <p:cNvSpPr txBox="1"/>
              <p:nvPr/>
            </p:nvSpPr>
            <p:spPr>
              <a:xfrm>
                <a:off x="16918821" y="27411910"/>
                <a:ext cx="720900" cy="255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3F3F3F"/>
                    </a:solidFill>
                    <a:latin typeface="Century Gothic" charset="0"/>
                    <a:ea typeface="Century Gothic" charset="0"/>
                    <a:cs typeface="Century Gothic" charset="0"/>
                    <a:sym typeface="Garamond"/>
                  </a:rPr>
                  <a:t>2004</a:t>
                </a:r>
                <a:endParaRPr sz="1600" b="1" dirty="0">
                  <a:solidFill>
                    <a:srgbClr val="3F3F3F"/>
                  </a:solidFill>
                  <a:latin typeface="Century Gothic" charset="0"/>
                  <a:ea typeface="Century Gothic" charset="0"/>
                  <a:cs typeface="Century Gothic" charset="0"/>
                  <a:sym typeface="Garamond"/>
                </a:endParaRPr>
              </a:p>
            </p:txBody>
          </p:sp>
          <p:sp>
            <p:nvSpPr>
              <p:cNvPr id="225" name="Google Shape;141;g71ec4ca519_0_508"/>
              <p:cNvSpPr txBox="1"/>
              <p:nvPr/>
            </p:nvSpPr>
            <p:spPr>
              <a:xfrm>
                <a:off x="17697990" y="27411910"/>
                <a:ext cx="720900" cy="255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2006</a:t>
                </a:r>
                <a:endParaRPr sz="1600" b="1">
                  <a:solidFill>
                    <a:srgbClr val="3F3F3F"/>
                  </a:solidFill>
                  <a:latin typeface="Century Gothic" charset="0"/>
                  <a:ea typeface="Century Gothic" charset="0"/>
                  <a:cs typeface="Century Gothic" charset="0"/>
                  <a:sym typeface="Garamond"/>
                </a:endParaRPr>
              </a:p>
            </p:txBody>
          </p:sp>
          <p:sp>
            <p:nvSpPr>
              <p:cNvPr id="226" name="Google Shape;142;g71ec4ca519_0_508"/>
              <p:cNvSpPr txBox="1"/>
              <p:nvPr/>
            </p:nvSpPr>
            <p:spPr>
              <a:xfrm>
                <a:off x="18477158" y="27411910"/>
                <a:ext cx="720900" cy="255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2008</a:t>
                </a:r>
                <a:endParaRPr sz="1600" b="1">
                  <a:solidFill>
                    <a:srgbClr val="3F3F3F"/>
                  </a:solidFill>
                  <a:latin typeface="Century Gothic" charset="0"/>
                  <a:ea typeface="Century Gothic" charset="0"/>
                  <a:cs typeface="Century Gothic" charset="0"/>
                  <a:sym typeface="Garamond"/>
                </a:endParaRPr>
              </a:p>
            </p:txBody>
          </p:sp>
          <p:sp>
            <p:nvSpPr>
              <p:cNvPr id="227" name="Google Shape;143;g71ec4ca519_0_508"/>
              <p:cNvSpPr txBox="1"/>
              <p:nvPr/>
            </p:nvSpPr>
            <p:spPr>
              <a:xfrm>
                <a:off x="19259545" y="27411910"/>
                <a:ext cx="720900" cy="255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2010</a:t>
                </a:r>
                <a:endParaRPr sz="1600" b="1">
                  <a:solidFill>
                    <a:srgbClr val="3F3F3F"/>
                  </a:solidFill>
                  <a:latin typeface="Century Gothic" charset="0"/>
                  <a:ea typeface="Century Gothic" charset="0"/>
                  <a:cs typeface="Century Gothic" charset="0"/>
                  <a:sym typeface="Garamond"/>
                </a:endParaRPr>
              </a:p>
            </p:txBody>
          </p:sp>
          <p:sp>
            <p:nvSpPr>
              <p:cNvPr id="228" name="Google Shape;144;g71ec4ca519_0_508"/>
              <p:cNvSpPr txBox="1"/>
              <p:nvPr/>
            </p:nvSpPr>
            <p:spPr>
              <a:xfrm>
                <a:off x="20040317" y="27411910"/>
                <a:ext cx="720900" cy="255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2012</a:t>
                </a:r>
                <a:endParaRPr sz="1600" b="1">
                  <a:solidFill>
                    <a:srgbClr val="3F3F3F"/>
                  </a:solidFill>
                  <a:latin typeface="Century Gothic" charset="0"/>
                  <a:ea typeface="Century Gothic" charset="0"/>
                  <a:cs typeface="Century Gothic" charset="0"/>
                  <a:sym typeface="Garamond"/>
                </a:endParaRPr>
              </a:p>
            </p:txBody>
          </p:sp>
          <p:sp>
            <p:nvSpPr>
              <p:cNvPr id="229" name="Google Shape;145;g71ec4ca519_0_508"/>
              <p:cNvSpPr txBox="1"/>
              <p:nvPr/>
            </p:nvSpPr>
            <p:spPr>
              <a:xfrm>
                <a:off x="20821089" y="27411910"/>
                <a:ext cx="720900" cy="255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2014</a:t>
                </a:r>
                <a:endParaRPr sz="1600" b="1">
                  <a:solidFill>
                    <a:srgbClr val="3F3F3F"/>
                  </a:solidFill>
                  <a:latin typeface="Century Gothic" charset="0"/>
                  <a:ea typeface="Century Gothic" charset="0"/>
                  <a:cs typeface="Century Gothic" charset="0"/>
                  <a:sym typeface="Garamond"/>
                </a:endParaRPr>
              </a:p>
            </p:txBody>
          </p:sp>
          <p:sp>
            <p:nvSpPr>
              <p:cNvPr id="230" name="Google Shape;146;g71ec4ca519_0_508"/>
              <p:cNvSpPr txBox="1"/>
              <p:nvPr/>
            </p:nvSpPr>
            <p:spPr>
              <a:xfrm>
                <a:off x="21602674" y="27411910"/>
                <a:ext cx="720900" cy="255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2016</a:t>
                </a:r>
                <a:endParaRPr sz="1600" b="1">
                  <a:solidFill>
                    <a:srgbClr val="3F3F3F"/>
                  </a:solidFill>
                  <a:latin typeface="Century Gothic" charset="0"/>
                  <a:ea typeface="Century Gothic" charset="0"/>
                  <a:cs typeface="Century Gothic" charset="0"/>
                  <a:sym typeface="Garamond"/>
                </a:endParaRPr>
              </a:p>
            </p:txBody>
          </p:sp>
          <p:sp>
            <p:nvSpPr>
              <p:cNvPr id="231" name="Google Shape;147;g71ec4ca519_0_508"/>
              <p:cNvSpPr txBox="1"/>
              <p:nvPr/>
            </p:nvSpPr>
            <p:spPr>
              <a:xfrm>
                <a:off x="22383852" y="27411910"/>
                <a:ext cx="720900" cy="255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2018</a:t>
                </a:r>
                <a:endParaRPr sz="1600" b="1">
                  <a:solidFill>
                    <a:srgbClr val="3F3F3F"/>
                  </a:solidFill>
                  <a:latin typeface="Century Gothic" charset="0"/>
                  <a:ea typeface="Century Gothic" charset="0"/>
                  <a:cs typeface="Century Gothic" charset="0"/>
                  <a:sym typeface="Garamond"/>
                </a:endParaRPr>
              </a:p>
            </p:txBody>
          </p:sp>
          <p:sp>
            <p:nvSpPr>
              <p:cNvPr id="232" name="Google Shape;148;g71ec4ca519_0_508"/>
              <p:cNvSpPr txBox="1"/>
              <p:nvPr/>
            </p:nvSpPr>
            <p:spPr>
              <a:xfrm>
                <a:off x="23150760" y="27411910"/>
                <a:ext cx="720900" cy="255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3F3F3F"/>
                    </a:solidFill>
                    <a:latin typeface="Century Gothic" charset="0"/>
                    <a:ea typeface="Century Gothic" charset="0"/>
                    <a:cs typeface="Century Gothic" charset="0"/>
                    <a:sym typeface="Garamond"/>
                  </a:rPr>
                  <a:t>2020</a:t>
                </a:r>
                <a:endParaRPr sz="1600" b="1">
                  <a:solidFill>
                    <a:srgbClr val="3F3F3F"/>
                  </a:solidFill>
                  <a:latin typeface="Century Gothic" charset="0"/>
                  <a:ea typeface="Century Gothic" charset="0"/>
                  <a:cs typeface="Century Gothic" charset="0"/>
                  <a:sym typeface="Garamond"/>
                </a:endParaRPr>
              </a:p>
            </p:txBody>
          </p:sp>
          <p:sp>
            <p:nvSpPr>
              <p:cNvPr id="233" name="Google Shape;149;g71ec4ca519_0_508"/>
              <p:cNvSpPr txBox="1"/>
              <p:nvPr/>
            </p:nvSpPr>
            <p:spPr>
              <a:xfrm rot="-5400000">
                <a:off x="14352284" y="25518741"/>
                <a:ext cx="3363300" cy="471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rgbClr val="3F3F3F"/>
                    </a:solidFill>
                    <a:latin typeface="Century Gothic" charset="0"/>
                    <a:ea typeface="Century Gothic" charset="0"/>
                    <a:cs typeface="Century Gothic" charset="0"/>
                    <a:sym typeface="Garamond"/>
                  </a:rPr>
                  <a:t>Z-Score</a:t>
                </a:r>
                <a:endParaRPr sz="1600" b="1" dirty="0">
                  <a:solidFill>
                    <a:srgbClr val="3F3F3F"/>
                  </a:solidFill>
                  <a:latin typeface="Century Gothic" charset="0"/>
                  <a:ea typeface="Century Gothic" charset="0"/>
                  <a:cs typeface="Century Gothic" charset="0"/>
                  <a:sym typeface="Garamond"/>
                </a:endParaRPr>
              </a:p>
            </p:txBody>
          </p:sp>
          <p:grpSp>
            <p:nvGrpSpPr>
              <p:cNvPr id="234" name="Google Shape;150;g71ec4ca519_0_508"/>
              <p:cNvGrpSpPr/>
              <p:nvPr/>
            </p:nvGrpSpPr>
            <p:grpSpPr>
              <a:xfrm>
                <a:off x="16918820" y="24166635"/>
                <a:ext cx="1253640" cy="557907"/>
                <a:chOff x="16918820" y="24166635"/>
                <a:chExt cx="1253640" cy="557907"/>
              </a:xfrm>
            </p:grpSpPr>
            <p:sp>
              <p:nvSpPr>
                <p:cNvPr id="235" name="Google Shape;151;g71ec4ca519_0_508"/>
                <p:cNvSpPr txBox="1"/>
                <p:nvPr/>
              </p:nvSpPr>
              <p:spPr>
                <a:xfrm>
                  <a:off x="17251901" y="24177642"/>
                  <a:ext cx="799800" cy="546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rgbClr val="3F3F3F"/>
                    </a:solidFill>
                    <a:latin typeface="Garamond"/>
                    <a:ea typeface="Garamond"/>
                    <a:cs typeface="Garamond"/>
                    <a:sym typeface="Garamond"/>
                  </a:endParaRPr>
                </a:p>
              </p:txBody>
            </p:sp>
            <p:sp>
              <p:nvSpPr>
                <p:cNvPr id="236" name="Google Shape;152;g71ec4ca519_0_508"/>
                <p:cNvSpPr txBox="1"/>
                <p:nvPr/>
              </p:nvSpPr>
              <p:spPr>
                <a:xfrm>
                  <a:off x="17060060" y="24166635"/>
                  <a:ext cx="1112400" cy="16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600" b="1" dirty="0">
                      <a:solidFill>
                        <a:srgbClr val="3F3F3F"/>
                      </a:solidFill>
                      <a:latin typeface="Century Gothic" charset="0"/>
                      <a:ea typeface="Century Gothic" charset="0"/>
                      <a:cs typeface="Century Gothic" charset="0"/>
                      <a:sym typeface="Garamond"/>
                    </a:rPr>
                    <a:t>GRACE</a:t>
                  </a:r>
                  <a:endParaRPr sz="1600" b="1" dirty="0">
                    <a:solidFill>
                      <a:srgbClr val="3F3F3F"/>
                    </a:solidFill>
                    <a:latin typeface="Century Gothic" charset="0"/>
                    <a:ea typeface="Century Gothic" charset="0"/>
                    <a:cs typeface="Century Gothic" charset="0"/>
                    <a:sym typeface="Garamond"/>
                  </a:endParaRPr>
                </a:p>
              </p:txBody>
            </p:sp>
            <p:sp>
              <p:nvSpPr>
                <p:cNvPr id="237" name="Google Shape;153;g71ec4ca519_0_508"/>
                <p:cNvSpPr txBox="1"/>
                <p:nvPr/>
              </p:nvSpPr>
              <p:spPr>
                <a:xfrm>
                  <a:off x="17072680" y="24359317"/>
                  <a:ext cx="1083000" cy="16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600" b="1" dirty="0" err="1">
                      <a:solidFill>
                        <a:srgbClr val="3F3F3F"/>
                      </a:solidFill>
                      <a:latin typeface="Century Gothic" charset="0"/>
                      <a:ea typeface="Century Gothic" charset="0"/>
                      <a:cs typeface="Century Gothic" charset="0"/>
                      <a:sym typeface="Garamond"/>
                    </a:rPr>
                    <a:t>InSAR</a:t>
                  </a:r>
                  <a:endParaRPr sz="1600" b="1" dirty="0">
                    <a:solidFill>
                      <a:srgbClr val="3F3F3F"/>
                    </a:solidFill>
                    <a:latin typeface="Century Gothic" charset="0"/>
                    <a:ea typeface="Century Gothic" charset="0"/>
                    <a:cs typeface="Century Gothic" charset="0"/>
                    <a:sym typeface="Garamond"/>
                  </a:endParaRPr>
                </a:p>
              </p:txBody>
            </p:sp>
            <p:sp>
              <p:nvSpPr>
                <p:cNvPr id="238" name="Google Shape;154;g71ec4ca519_0_508"/>
                <p:cNvSpPr txBox="1"/>
                <p:nvPr/>
              </p:nvSpPr>
              <p:spPr>
                <a:xfrm>
                  <a:off x="16918820" y="24552004"/>
                  <a:ext cx="1239000" cy="16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600" b="1" dirty="0">
                      <a:solidFill>
                        <a:srgbClr val="3F3F3F"/>
                      </a:solidFill>
                      <a:latin typeface="Century Gothic" charset="0"/>
                      <a:ea typeface="Century Gothic" charset="0"/>
                      <a:cs typeface="Century Gothic" charset="0"/>
                      <a:sym typeface="Garamond"/>
                    </a:rPr>
                    <a:t>  WSE</a:t>
                  </a:r>
                  <a:endParaRPr sz="1600" b="1" dirty="0">
                    <a:solidFill>
                      <a:srgbClr val="3F3F3F"/>
                    </a:solidFill>
                    <a:latin typeface="Century Gothic" charset="0"/>
                    <a:ea typeface="Century Gothic" charset="0"/>
                    <a:cs typeface="Century Gothic" charset="0"/>
                    <a:sym typeface="Garamond"/>
                  </a:endParaRPr>
                </a:p>
              </p:txBody>
            </p:sp>
          </p:grpSp>
        </p:grpSp>
        <p:sp>
          <p:nvSpPr>
            <p:cNvPr id="216" name="Google Shape;155;g71ec4ca519_0_508"/>
            <p:cNvSpPr txBox="1"/>
            <p:nvPr/>
          </p:nvSpPr>
          <p:spPr>
            <a:xfrm>
              <a:off x="16027832" y="17262758"/>
              <a:ext cx="8373000" cy="678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400"/>
                <a:buFont typeface="Arial"/>
                <a:buNone/>
              </a:pPr>
              <a:r>
                <a:rPr lang="en-US" sz="2700" b="1">
                  <a:solidFill>
                    <a:srgbClr val="42ACCE"/>
                  </a:solidFill>
                  <a:latin typeface="Garamond"/>
                  <a:ea typeface="Garamond"/>
                  <a:cs typeface="Garamond"/>
                  <a:sym typeface="Garamond"/>
                </a:rPr>
                <a:t>Temporal Trends: </a:t>
              </a:r>
              <a:endParaRPr sz="2700" b="1">
                <a:solidFill>
                  <a:srgbClr val="42ACCE"/>
                </a:solidFill>
                <a:latin typeface="Garamond"/>
                <a:ea typeface="Garamond"/>
                <a:cs typeface="Garamond"/>
                <a:sym typeface="Garamond"/>
              </a:endParaRPr>
            </a:p>
            <a:p>
              <a:pPr marL="0" lvl="0" indent="0" algn="ctr" rtl="0">
                <a:spcBef>
                  <a:spcPts val="0"/>
                </a:spcBef>
                <a:spcAft>
                  <a:spcPts val="0"/>
                </a:spcAft>
                <a:buClr>
                  <a:srgbClr val="000000"/>
                </a:buClr>
                <a:buSzPts val="1400"/>
                <a:buFont typeface="Arial"/>
                <a:buNone/>
              </a:pPr>
              <a:r>
                <a:rPr lang="en-US" sz="2700" b="1" i="1">
                  <a:solidFill>
                    <a:srgbClr val="42ACCE"/>
                  </a:solidFill>
                  <a:latin typeface="Garamond"/>
                  <a:ea typeface="Garamond"/>
                  <a:cs typeface="Garamond"/>
                  <a:sym typeface="Garamond"/>
                </a:rPr>
                <a:t>Delta-Mendota Sub-basin</a:t>
              </a:r>
              <a:endParaRPr sz="2700" b="1" i="1">
                <a:solidFill>
                  <a:srgbClr val="42ACCE"/>
                </a:solidFill>
                <a:latin typeface="Garamond"/>
                <a:ea typeface="Garamond"/>
                <a:cs typeface="Garamond"/>
                <a:sym typeface="Garamond"/>
              </a:endParaRPr>
            </a:p>
          </p:txBody>
        </p:sp>
      </p:grpSp>
      <p:sp>
        <p:nvSpPr>
          <p:cNvPr id="239" name="Google Shape;156;g71ec4ca519_0_508"/>
          <p:cNvSpPr txBox="1"/>
          <p:nvPr/>
        </p:nvSpPr>
        <p:spPr>
          <a:xfrm>
            <a:off x="17198824" y="25021477"/>
            <a:ext cx="6555000" cy="2842500"/>
          </a:xfrm>
          <a:prstGeom prst="rect">
            <a:avLst/>
          </a:prstGeom>
          <a:noFill/>
          <a:ln>
            <a:noFill/>
          </a:ln>
        </p:spPr>
        <p:txBody>
          <a:bodyPr spcFirstLastPara="1" wrap="square" lIns="91425" tIns="45700" rIns="91425" bIns="45700" anchor="t" anchorCtr="0">
            <a:noAutofit/>
          </a:bodyPr>
          <a:lstStyle/>
          <a:p>
            <a:pPr marL="0" lvl="0" indent="0" algn="just" rtl="0">
              <a:spcBef>
                <a:spcPts val="600"/>
              </a:spcBef>
              <a:spcAft>
                <a:spcPts val="0"/>
              </a:spcAft>
              <a:buClr>
                <a:schemeClr val="dk1"/>
              </a:buClr>
              <a:buSzPts val="1100"/>
              <a:buFont typeface="Arial"/>
              <a:buNone/>
            </a:pPr>
            <a:r>
              <a:rPr lang="en-US" sz="2400" dirty="0">
                <a:solidFill>
                  <a:srgbClr val="42ACCE"/>
                </a:solidFill>
                <a:latin typeface="Garamond"/>
                <a:ea typeface="Garamond"/>
                <a:cs typeface="Garamond"/>
                <a:sym typeface="Garamond"/>
              </a:rPr>
              <a:t>Temporal Analysis:</a:t>
            </a:r>
            <a:r>
              <a:rPr lang="en-US" sz="2700" dirty="0">
                <a:solidFill>
                  <a:srgbClr val="42ACCE"/>
                </a:solidFill>
                <a:latin typeface="Garamond"/>
                <a:ea typeface="Garamond"/>
                <a:cs typeface="Garamond"/>
                <a:sym typeface="Garamond"/>
              </a:rPr>
              <a:t> </a:t>
            </a:r>
            <a:r>
              <a:rPr lang="en-US" sz="2400" dirty="0">
                <a:solidFill>
                  <a:srgbClr val="3F3F3F"/>
                </a:solidFill>
                <a:latin typeface="Garamond"/>
                <a:ea typeface="Garamond"/>
                <a:cs typeface="Garamond"/>
                <a:sym typeface="Garamond"/>
              </a:rPr>
              <a:t>Evaluation of temporal trends from 2003-2019 in the Delta Mendota Sub-basin indicate a distinct decline in groundwater storage during the drought of 2012-2016 as evidenced in </a:t>
            </a:r>
            <a:r>
              <a:rPr lang="en-US" sz="2400" dirty="0" err="1">
                <a:solidFill>
                  <a:srgbClr val="3F3F3F"/>
                </a:solidFill>
                <a:latin typeface="Garamond"/>
                <a:ea typeface="Garamond"/>
                <a:cs typeface="Garamond"/>
                <a:sym typeface="Garamond"/>
              </a:rPr>
              <a:t>InSAR</a:t>
            </a:r>
            <a:r>
              <a:rPr lang="en-US" sz="2400" dirty="0">
                <a:solidFill>
                  <a:srgbClr val="3F3F3F"/>
                </a:solidFill>
                <a:latin typeface="Garamond"/>
                <a:ea typeface="Garamond"/>
                <a:cs typeface="Garamond"/>
                <a:sym typeface="Garamond"/>
              </a:rPr>
              <a:t>, GRACE, and groundwater well trends. This trend is consistently observed across most sub-basins within the Central Valley. </a:t>
            </a:r>
            <a:endParaRPr sz="2700" dirty="0">
              <a:solidFill>
                <a:srgbClr val="42ACCE"/>
              </a:solidFill>
              <a:latin typeface="Garamond"/>
              <a:ea typeface="Garamond"/>
              <a:cs typeface="Garamond"/>
              <a:sym typeface="Garamond"/>
            </a:endParaRPr>
          </a:p>
        </p:txBody>
      </p:sp>
      <p:sp>
        <p:nvSpPr>
          <p:cNvPr id="240" name="Google Shape;157;g71ec4ca519_0_508"/>
          <p:cNvSpPr txBox="1"/>
          <p:nvPr/>
        </p:nvSpPr>
        <p:spPr>
          <a:xfrm>
            <a:off x="9130125" y="25121421"/>
            <a:ext cx="6843000" cy="2842500"/>
          </a:xfrm>
          <a:prstGeom prst="rect">
            <a:avLst/>
          </a:prstGeom>
          <a:noFill/>
          <a:ln>
            <a:noFill/>
          </a:ln>
        </p:spPr>
        <p:txBody>
          <a:bodyPr spcFirstLastPara="1" wrap="square" lIns="91425" tIns="45700" rIns="91425" bIns="45700" anchor="t" anchorCtr="0">
            <a:noAutofit/>
          </a:bodyPr>
          <a:lstStyle/>
          <a:p>
            <a:pPr marL="0" lvl="0" indent="0" algn="just" rtl="0">
              <a:spcBef>
                <a:spcPts val="600"/>
              </a:spcBef>
              <a:spcAft>
                <a:spcPts val="0"/>
              </a:spcAft>
              <a:buNone/>
            </a:pPr>
            <a:r>
              <a:rPr lang="en-US" sz="2400" dirty="0">
                <a:solidFill>
                  <a:srgbClr val="42ACCE"/>
                </a:solidFill>
                <a:latin typeface="Garamond"/>
                <a:ea typeface="Garamond"/>
                <a:cs typeface="Garamond"/>
                <a:sym typeface="Garamond"/>
              </a:rPr>
              <a:t>Groundwater Analysis: </a:t>
            </a:r>
            <a:r>
              <a:rPr lang="en-US" sz="2400" dirty="0">
                <a:solidFill>
                  <a:srgbClr val="3F3F3F"/>
                </a:solidFill>
                <a:latin typeface="Garamond"/>
                <a:ea typeface="Garamond"/>
                <a:cs typeface="Garamond"/>
                <a:sym typeface="Garamond"/>
              </a:rPr>
              <a:t>The Delta-Mendota sub-basin was selected as a test case to verify the efficacy of this study’s methodology. Zonally averaged time series allow for the comparison of trends in each sub-basin. Delta-Mendota demonstrates a general decreasing trend in well water surface elevation (WSE), that is confirmed by GPS, </a:t>
            </a:r>
            <a:r>
              <a:rPr lang="en-US" sz="2400" dirty="0" err="1">
                <a:solidFill>
                  <a:srgbClr val="3F3F3F"/>
                </a:solidFill>
                <a:latin typeface="Garamond"/>
                <a:ea typeface="Garamond"/>
                <a:cs typeface="Garamond"/>
                <a:sym typeface="Garamond"/>
              </a:rPr>
              <a:t>InSAR</a:t>
            </a:r>
            <a:r>
              <a:rPr lang="en-US" sz="2400" dirty="0">
                <a:solidFill>
                  <a:srgbClr val="3F3F3F"/>
                </a:solidFill>
                <a:latin typeface="Garamond"/>
                <a:ea typeface="Garamond"/>
                <a:cs typeface="Garamond"/>
                <a:sym typeface="Garamond"/>
              </a:rPr>
              <a:t>, and GRACE observations.</a:t>
            </a:r>
            <a:endParaRPr sz="2400" dirty="0">
              <a:solidFill>
                <a:srgbClr val="3F3F3F"/>
              </a:solidFill>
              <a:latin typeface="Garamond"/>
              <a:ea typeface="Garamond"/>
              <a:cs typeface="Garamond"/>
              <a:sym typeface="Garamond"/>
            </a:endParaRPr>
          </a:p>
          <a:p>
            <a:pPr marL="0" marR="0" lvl="0" indent="0" algn="just" rtl="0">
              <a:lnSpc>
                <a:spcPct val="100000"/>
              </a:lnSpc>
              <a:spcBef>
                <a:spcPts val="600"/>
              </a:spcBef>
              <a:spcAft>
                <a:spcPts val="0"/>
              </a:spcAft>
              <a:buNone/>
            </a:pPr>
            <a:endParaRPr sz="2700" dirty="0">
              <a:solidFill>
                <a:srgbClr val="3F3F3F"/>
              </a:solidFill>
              <a:latin typeface="Garamond"/>
              <a:ea typeface="Garamond"/>
              <a:cs typeface="Garamond"/>
              <a:sym typeface="Garamond"/>
            </a:endParaRPr>
          </a:p>
        </p:txBody>
      </p:sp>
      <p:sp>
        <p:nvSpPr>
          <p:cNvPr id="241" name="Google Shape;158;g71ec4ca519_0_508"/>
          <p:cNvSpPr txBox="1"/>
          <p:nvPr/>
        </p:nvSpPr>
        <p:spPr>
          <a:xfrm>
            <a:off x="1326425" y="25190107"/>
            <a:ext cx="6668700" cy="2842500"/>
          </a:xfrm>
          <a:prstGeom prst="rect">
            <a:avLst/>
          </a:prstGeom>
          <a:noFill/>
          <a:ln>
            <a:noFill/>
          </a:ln>
        </p:spPr>
        <p:txBody>
          <a:bodyPr spcFirstLastPara="1" wrap="square" lIns="91425" tIns="45700" rIns="91425" bIns="45700" anchor="t" anchorCtr="0">
            <a:noAutofit/>
          </a:bodyPr>
          <a:lstStyle/>
          <a:p>
            <a:pPr marL="0" lvl="0" indent="0" algn="just" rtl="0">
              <a:spcBef>
                <a:spcPts val="600"/>
              </a:spcBef>
              <a:spcAft>
                <a:spcPts val="0"/>
              </a:spcAft>
              <a:buNone/>
            </a:pPr>
            <a:r>
              <a:rPr lang="en-US" sz="2400" dirty="0">
                <a:solidFill>
                  <a:srgbClr val="42ACCE"/>
                </a:solidFill>
                <a:latin typeface="Garamond"/>
                <a:ea typeface="Garamond"/>
                <a:cs typeface="Garamond"/>
                <a:sym typeface="Garamond"/>
              </a:rPr>
              <a:t>In-Situ and Remote Sensing: Sub-basin Scale Analysis: </a:t>
            </a:r>
            <a:r>
              <a:rPr lang="en-US" sz="2400" dirty="0">
                <a:solidFill>
                  <a:srgbClr val="3F3F3F"/>
                </a:solidFill>
                <a:latin typeface="Garamond"/>
                <a:ea typeface="Garamond"/>
                <a:cs typeface="Garamond"/>
                <a:sym typeface="Garamond"/>
              </a:rPr>
              <a:t>Data sources were aggregated and evaluated at a sub-basin scale to balance the need for high-resolution interpretations while maintaining broader perspective for land managers. While broad trends exist across the Central Valley, the specific response of each sub-basin to drought conditions and rebound are unique.</a:t>
            </a:r>
            <a:endParaRPr sz="2400" dirty="0">
              <a:solidFill>
                <a:srgbClr val="3F3F3F"/>
              </a:solidFill>
              <a:latin typeface="Garamond"/>
              <a:ea typeface="Garamond"/>
              <a:cs typeface="Garamond"/>
              <a:sym typeface="Garamond"/>
            </a:endParaRPr>
          </a:p>
          <a:p>
            <a:pPr marL="0" marR="0" lvl="0" indent="0" algn="just" rtl="0">
              <a:lnSpc>
                <a:spcPct val="100000"/>
              </a:lnSpc>
              <a:spcBef>
                <a:spcPts val="600"/>
              </a:spcBef>
              <a:spcAft>
                <a:spcPts val="0"/>
              </a:spcAft>
              <a:buNone/>
            </a:pPr>
            <a:endParaRPr sz="2400" dirty="0">
              <a:solidFill>
                <a:srgbClr val="3F3F3F"/>
              </a:solidFill>
              <a:latin typeface="Garamond"/>
              <a:ea typeface="Garamond"/>
              <a:cs typeface="Garamond"/>
              <a:sym typeface="Garamond"/>
            </a:endParaRPr>
          </a:p>
        </p:txBody>
      </p:sp>
      <p:sp>
        <p:nvSpPr>
          <p:cNvPr id="242" name="Google Shape;159;g71ec4ca519_0_508"/>
          <p:cNvSpPr txBox="1"/>
          <p:nvPr/>
        </p:nvSpPr>
        <p:spPr>
          <a:xfrm>
            <a:off x="1009650" y="18340107"/>
            <a:ext cx="7345800" cy="868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400"/>
              <a:buFont typeface="Arial"/>
              <a:buNone/>
            </a:pPr>
            <a:r>
              <a:rPr lang="en-US" sz="2700" b="1" dirty="0">
                <a:solidFill>
                  <a:srgbClr val="42ACCE"/>
                </a:solidFill>
                <a:latin typeface="Garamond"/>
                <a:ea typeface="Garamond"/>
                <a:cs typeface="Garamond"/>
                <a:sym typeface="Garamond"/>
              </a:rPr>
              <a:t>In-Situ and Remote Sensing: </a:t>
            </a:r>
            <a:endParaRPr sz="2700" b="1" dirty="0">
              <a:solidFill>
                <a:srgbClr val="42ACCE"/>
              </a:solidFill>
              <a:latin typeface="Garamond"/>
              <a:ea typeface="Garamond"/>
              <a:cs typeface="Garamond"/>
              <a:sym typeface="Garamond"/>
            </a:endParaRPr>
          </a:p>
          <a:p>
            <a:pPr marL="0" lvl="0" indent="0" algn="ctr" rtl="0">
              <a:spcBef>
                <a:spcPts val="0"/>
              </a:spcBef>
              <a:spcAft>
                <a:spcPts val="0"/>
              </a:spcAft>
              <a:buClr>
                <a:srgbClr val="000000"/>
              </a:buClr>
              <a:buSzPts val="1400"/>
              <a:buFont typeface="Arial"/>
              <a:buNone/>
            </a:pPr>
            <a:r>
              <a:rPr lang="en-US" sz="2700" b="1" i="1" dirty="0">
                <a:solidFill>
                  <a:srgbClr val="42ACCE"/>
                </a:solidFill>
                <a:latin typeface="Garamond"/>
                <a:ea typeface="Garamond"/>
                <a:cs typeface="Garamond"/>
                <a:sym typeface="Garamond"/>
              </a:rPr>
              <a:t>GPS, Wells, GRACE, </a:t>
            </a:r>
            <a:r>
              <a:rPr lang="en-US" sz="2700" b="1" i="1" dirty="0" err="1">
                <a:solidFill>
                  <a:srgbClr val="42ACCE"/>
                </a:solidFill>
                <a:latin typeface="Garamond"/>
                <a:ea typeface="Garamond"/>
                <a:cs typeface="Garamond"/>
                <a:sym typeface="Garamond"/>
              </a:rPr>
              <a:t>InSar</a:t>
            </a:r>
            <a:endParaRPr sz="2700" b="1" i="1" dirty="0">
              <a:solidFill>
                <a:srgbClr val="42ACCE"/>
              </a:solidFill>
              <a:latin typeface="Garamond"/>
              <a:ea typeface="Garamond"/>
              <a:cs typeface="Garamond"/>
              <a:sym typeface="Garamond"/>
            </a:endParaRPr>
          </a:p>
        </p:txBody>
      </p:sp>
      <p:grpSp>
        <p:nvGrpSpPr>
          <p:cNvPr id="243" name="Google Shape;160;g71ec4ca519_0_508"/>
          <p:cNvGrpSpPr/>
          <p:nvPr/>
        </p:nvGrpSpPr>
        <p:grpSpPr>
          <a:xfrm>
            <a:off x="1090451" y="19431683"/>
            <a:ext cx="7114461" cy="2672814"/>
            <a:chOff x="937875" y="18926288"/>
            <a:chExt cx="7322418" cy="2794661"/>
          </a:xfrm>
        </p:grpSpPr>
        <p:grpSp>
          <p:nvGrpSpPr>
            <p:cNvPr id="244" name="Google Shape;161;g71ec4ca519_0_508"/>
            <p:cNvGrpSpPr/>
            <p:nvPr/>
          </p:nvGrpSpPr>
          <p:grpSpPr>
            <a:xfrm>
              <a:off x="937875" y="18926288"/>
              <a:ext cx="5207851" cy="2794661"/>
              <a:chOff x="612450" y="20680663"/>
              <a:chExt cx="5207851" cy="2556638"/>
            </a:xfrm>
          </p:grpSpPr>
          <p:grpSp>
            <p:nvGrpSpPr>
              <p:cNvPr id="263" name="Google Shape;162;g71ec4ca519_0_508"/>
              <p:cNvGrpSpPr/>
              <p:nvPr/>
            </p:nvGrpSpPr>
            <p:grpSpPr>
              <a:xfrm>
                <a:off x="612450" y="20680663"/>
                <a:ext cx="5207851" cy="2556638"/>
                <a:chOff x="-884200" y="3062125"/>
                <a:chExt cx="5207851" cy="2556638"/>
              </a:xfrm>
            </p:grpSpPr>
            <p:grpSp>
              <p:nvGrpSpPr>
                <p:cNvPr id="265" name="Google Shape;163;g71ec4ca519_0_508"/>
                <p:cNvGrpSpPr/>
                <p:nvPr/>
              </p:nvGrpSpPr>
              <p:grpSpPr>
                <a:xfrm>
                  <a:off x="-535423" y="3062125"/>
                  <a:ext cx="4145523" cy="2549203"/>
                  <a:chOff x="-300577" y="3308112"/>
                  <a:chExt cx="4516312" cy="2694433"/>
                </a:xfrm>
              </p:grpSpPr>
              <p:pic>
                <p:nvPicPr>
                  <p:cNvPr id="270" name="Google Shape;164;g71ec4ca519_0_508"/>
                  <p:cNvPicPr preferRelativeResize="0"/>
                  <p:nvPr/>
                </p:nvPicPr>
                <p:blipFill rotWithShape="1">
                  <a:blip r:embed="rId9" cstate="print">
                    <a:alphaModFix/>
                  </a:blip>
                  <a:srcRect l="4625" t="13269" b="17039"/>
                  <a:stretch/>
                </p:blipFill>
                <p:spPr>
                  <a:xfrm>
                    <a:off x="-300577" y="3315021"/>
                    <a:ext cx="3690888" cy="1850873"/>
                  </a:xfrm>
                  <a:prstGeom prst="rect">
                    <a:avLst/>
                  </a:prstGeom>
                  <a:noFill/>
                  <a:ln>
                    <a:noFill/>
                  </a:ln>
                </p:spPr>
              </p:pic>
              <p:sp>
                <p:nvSpPr>
                  <p:cNvPr id="271" name="Google Shape;165;g71ec4ca519_0_508"/>
                  <p:cNvSpPr txBox="1"/>
                  <p:nvPr/>
                </p:nvSpPr>
                <p:spPr>
                  <a:xfrm>
                    <a:off x="2592056" y="3308112"/>
                    <a:ext cx="891600" cy="2970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600"/>
                      <a:buFont typeface="Arial"/>
                      <a:buNone/>
                    </a:pPr>
                    <a:r>
                      <a:rPr lang="en-US" sz="1600" b="1" i="0" u="none" strike="noStrike" cap="none" dirty="0">
                        <a:solidFill>
                          <a:srgbClr val="000000"/>
                        </a:solidFill>
                        <a:latin typeface="Century Gothic" charset="0"/>
                        <a:ea typeface="Century Gothic" charset="0"/>
                        <a:cs typeface="Century Gothic" charset="0"/>
                        <a:sym typeface="Garamond"/>
                      </a:rPr>
                      <a:t>2003</a:t>
                    </a:r>
                    <a:endParaRPr sz="1600" b="1" i="0" u="none" strike="noStrike" cap="none" dirty="0">
                      <a:solidFill>
                        <a:srgbClr val="000000"/>
                      </a:solidFill>
                      <a:latin typeface="Century Gothic" charset="0"/>
                      <a:ea typeface="Century Gothic" charset="0"/>
                      <a:cs typeface="Century Gothic" charset="0"/>
                      <a:sym typeface="Garamond"/>
                    </a:endParaRPr>
                  </a:p>
                </p:txBody>
              </p:sp>
              <p:pic>
                <p:nvPicPr>
                  <p:cNvPr id="272" name="Google Shape;166;g71ec4ca519_0_508"/>
                  <p:cNvPicPr preferRelativeResize="0"/>
                  <p:nvPr/>
                </p:nvPicPr>
                <p:blipFill rotWithShape="1">
                  <a:blip r:embed="rId10" cstate="print">
                    <a:alphaModFix/>
                  </a:blip>
                  <a:srcRect l="4177" t="13639" b="16376"/>
                  <a:stretch/>
                </p:blipFill>
                <p:spPr>
                  <a:xfrm>
                    <a:off x="-106756" y="3571826"/>
                    <a:ext cx="3869728" cy="1939754"/>
                  </a:xfrm>
                  <a:prstGeom prst="rect">
                    <a:avLst/>
                  </a:prstGeom>
                  <a:noFill/>
                  <a:ln>
                    <a:noFill/>
                  </a:ln>
                </p:spPr>
              </p:pic>
              <p:pic>
                <p:nvPicPr>
                  <p:cNvPr id="273" name="Google Shape;167;g71ec4ca519_0_508"/>
                  <p:cNvPicPr preferRelativeResize="0"/>
                  <p:nvPr/>
                </p:nvPicPr>
                <p:blipFill rotWithShape="1">
                  <a:blip r:embed="rId11" cstate="print">
                    <a:alphaModFix/>
                  </a:blip>
                  <a:srcRect l="4177" t="13563" b="16447"/>
                  <a:stretch/>
                </p:blipFill>
                <p:spPr>
                  <a:xfrm>
                    <a:off x="104377" y="3799235"/>
                    <a:ext cx="3869728" cy="1939754"/>
                  </a:xfrm>
                  <a:prstGeom prst="rect">
                    <a:avLst/>
                  </a:prstGeom>
                  <a:noFill/>
                  <a:ln>
                    <a:noFill/>
                  </a:ln>
                </p:spPr>
              </p:pic>
              <p:grpSp>
                <p:nvGrpSpPr>
                  <p:cNvPr id="274" name="Google Shape;168;g71ec4ca519_0_508"/>
                  <p:cNvGrpSpPr/>
                  <p:nvPr/>
                </p:nvGrpSpPr>
                <p:grpSpPr>
                  <a:xfrm>
                    <a:off x="297050" y="4062791"/>
                    <a:ext cx="3918685" cy="1939754"/>
                    <a:chOff x="452225" y="4045066"/>
                    <a:chExt cx="3918685" cy="1939754"/>
                  </a:xfrm>
                </p:grpSpPr>
                <p:pic>
                  <p:nvPicPr>
                    <p:cNvPr id="275" name="Google Shape;169;g71ec4ca519_0_508"/>
                    <p:cNvPicPr preferRelativeResize="0"/>
                    <p:nvPr/>
                  </p:nvPicPr>
                  <p:blipFill rotWithShape="1">
                    <a:blip r:embed="rId12" cstate="print">
                      <a:alphaModFix/>
                    </a:blip>
                    <a:srcRect l="4177" t="13241" b="16769"/>
                    <a:stretch/>
                  </p:blipFill>
                  <p:spPr>
                    <a:xfrm>
                      <a:off x="452225" y="4045066"/>
                      <a:ext cx="3869728" cy="1939754"/>
                    </a:xfrm>
                    <a:prstGeom prst="rect">
                      <a:avLst/>
                    </a:prstGeom>
                    <a:noFill/>
                    <a:ln>
                      <a:noFill/>
                    </a:ln>
                  </p:spPr>
                </p:pic>
                <p:sp>
                  <p:nvSpPr>
                    <p:cNvPr id="276" name="Google Shape;170;g71ec4ca519_0_508"/>
                    <p:cNvSpPr txBox="1"/>
                    <p:nvPr/>
                  </p:nvSpPr>
                  <p:spPr>
                    <a:xfrm>
                      <a:off x="3479310" y="4054128"/>
                      <a:ext cx="891600" cy="2970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600"/>
                        <a:buFont typeface="Arial"/>
                        <a:buNone/>
                      </a:pPr>
                      <a:r>
                        <a:rPr lang="en-US" sz="1600" b="1" i="0" u="none" strike="noStrike" cap="none" dirty="0">
                          <a:solidFill>
                            <a:srgbClr val="000000"/>
                          </a:solidFill>
                          <a:latin typeface="Century Gothic" charset="0"/>
                          <a:ea typeface="Century Gothic" charset="0"/>
                          <a:cs typeface="Century Gothic" charset="0"/>
                          <a:sym typeface="Garamond"/>
                        </a:rPr>
                        <a:t>2020</a:t>
                      </a:r>
                      <a:endParaRPr sz="1600" b="1" i="0" u="none" strike="noStrike" cap="none" dirty="0">
                        <a:solidFill>
                          <a:srgbClr val="000000"/>
                        </a:solidFill>
                        <a:latin typeface="Century Gothic" charset="0"/>
                        <a:ea typeface="Century Gothic" charset="0"/>
                        <a:cs typeface="Century Gothic" charset="0"/>
                        <a:sym typeface="Garamond"/>
                      </a:endParaRPr>
                    </a:p>
                    <a:p>
                      <a:pPr marL="0" marR="0" lvl="0" indent="0" algn="ctr" rtl="0">
                        <a:lnSpc>
                          <a:spcPct val="90000"/>
                        </a:lnSpc>
                        <a:spcBef>
                          <a:spcPts val="0"/>
                        </a:spcBef>
                        <a:spcAft>
                          <a:spcPts val="0"/>
                        </a:spcAft>
                        <a:buClr>
                          <a:srgbClr val="3F3F3F"/>
                        </a:buClr>
                        <a:buSzPts val="1600"/>
                        <a:buFont typeface="Arial"/>
                        <a:buNone/>
                      </a:pPr>
                      <a:endParaRPr sz="1600" b="1" i="0" u="none" strike="noStrike" cap="none" dirty="0">
                        <a:solidFill>
                          <a:srgbClr val="000000"/>
                        </a:solidFill>
                        <a:latin typeface="Garamond"/>
                        <a:ea typeface="Garamond"/>
                        <a:cs typeface="Garamond"/>
                        <a:sym typeface="Garamond"/>
                      </a:endParaRPr>
                    </a:p>
                  </p:txBody>
                </p:sp>
              </p:grpSp>
            </p:grpSp>
            <p:sp>
              <p:nvSpPr>
                <p:cNvPr id="266" name="Google Shape;171;g71ec4ca519_0_508"/>
                <p:cNvSpPr txBox="1"/>
                <p:nvPr/>
              </p:nvSpPr>
              <p:spPr>
                <a:xfrm>
                  <a:off x="2676351" y="4881963"/>
                  <a:ext cx="1647300" cy="736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F3F3F"/>
                    </a:buClr>
                    <a:buSzPts val="1600"/>
                    <a:buFont typeface="Arial"/>
                    <a:buNone/>
                  </a:pPr>
                  <a:r>
                    <a:rPr lang="en-US" sz="1600" b="1" i="1" dirty="0">
                      <a:solidFill>
                        <a:srgbClr val="42ACCE"/>
                      </a:solidFill>
                      <a:latin typeface="Century Gothic" charset="0"/>
                      <a:ea typeface="Century Gothic" charset="0"/>
                      <a:cs typeface="Century Gothic" charset="0"/>
                      <a:sym typeface="Garamond"/>
                    </a:rPr>
                    <a:t>GRACE</a:t>
                  </a:r>
                  <a:endParaRPr sz="1600" b="1" i="1" dirty="0">
                    <a:solidFill>
                      <a:srgbClr val="42ACCE"/>
                    </a:solidFill>
                    <a:latin typeface="Century Gothic" charset="0"/>
                    <a:ea typeface="Century Gothic" charset="0"/>
                    <a:cs typeface="Century Gothic" charset="0"/>
                    <a:sym typeface="Garamond"/>
                  </a:endParaRPr>
                </a:p>
                <a:p>
                  <a:pPr marL="0" marR="0" lvl="0" indent="0" algn="ctr" rtl="0">
                    <a:lnSpc>
                      <a:spcPct val="90000"/>
                    </a:lnSpc>
                    <a:spcBef>
                      <a:spcPts val="0"/>
                    </a:spcBef>
                    <a:spcAft>
                      <a:spcPts val="0"/>
                    </a:spcAft>
                    <a:buClr>
                      <a:srgbClr val="3F3F3F"/>
                    </a:buClr>
                    <a:buSzPts val="1600"/>
                    <a:buFont typeface="Arial"/>
                    <a:buNone/>
                  </a:pPr>
                  <a:r>
                    <a:rPr lang="en-US" sz="1600" b="1" i="1" u="none" strike="noStrike" cap="none" dirty="0">
                      <a:solidFill>
                        <a:srgbClr val="42ACCE"/>
                      </a:solidFill>
                      <a:latin typeface="Century Gothic" charset="0"/>
                      <a:ea typeface="Century Gothic" charset="0"/>
                      <a:cs typeface="Century Gothic" charset="0"/>
                      <a:sym typeface="Garamond"/>
                    </a:rPr>
                    <a:t>Groundwater Storage</a:t>
                  </a:r>
                  <a:endParaRPr sz="1600" b="1" i="1" u="none" strike="noStrike" cap="none" dirty="0">
                    <a:solidFill>
                      <a:srgbClr val="42ACCE"/>
                    </a:solidFill>
                    <a:latin typeface="Century Gothic" charset="0"/>
                    <a:ea typeface="Century Gothic" charset="0"/>
                    <a:cs typeface="Century Gothic" charset="0"/>
                    <a:sym typeface="Garamond"/>
                  </a:endParaRPr>
                </a:p>
              </p:txBody>
            </p:sp>
            <p:grpSp>
              <p:nvGrpSpPr>
                <p:cNvPr id="267" name="Google Shape;172;g71ec4ca519_0_508"/>
                <p:cNvGrpSpPr/>
                <p:nvPr/>
              </p:nvGrpSpPr>
              <p:grpSpPr>
                <a:xfrm>
                  <a:off x="-884200" y="4799763"/>
                  <a:ext cx="1334001" cy="565345"/>
                  <a:chOff x="3761075" y="1190863"/>
                  <a:chExt cx="1334001" cy="565345"/>
                </a:xfrm>
              </p:grpSpPr>
              <p:sp>
                <p:nvSpPr>
                  <p:cNvPr id="268" name="Google Shape;173;g71ec4ca519_0_508"/>
                  <p:cNvSpPr/>
                  <p:nvPr/>
                </p:nvSpPr>
                <p:spPr>
                  <a:xfrm rot="912">
                    <a:off x="3761075" y="1273208"/>
                    <a:ext cx="1334001" cy="4830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San</a:t>
                    </a:r>
                    <a:endParaRPr sz="1600" b="1" i="0" u="none" strike="noStrike" cap="none" dirty="0">
                      <a:solidFill>
                        <a:srgbClr val="3F3F3F"/>
                      </a:solidFill>
                      <a:latin typeface="Century Gothic" charset="0"/>
                      <a:ea typeface="Century Gothic" charset="0"/>
                      <a:cs typeface="Century Gothic" charset="0"/>
                      <a:sym typeface="Garamond"/>
                    </a:endParaRPr>
                  </a:p>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Francisco</a:t>
                    </a:r>
                    <a:endParaRPr sz="1600" b="1" i="0" u="none" strike="noStrike" cap="none" dirty="0">
                      <a:solidFill>
                        <a:srgbClr val="3F3F3F"/>
                      </a:solidFill>
                      <a:latin typeface="Century Gothic" charset="0"/>
                      <a:ea typeface="Century Gothic" charset="0"/>
                      <a:cs typeface="Century Gothic" charset="0"/>
                      <a:sym typeface="Garamond"/>
                    </a:endParaRPr>
                  </a:p>
                </p:txBody>
              </p:sp>
              <p:cxnSp>
                <p:nvCxnSpPr>
                  <p:cNvPr id="269" name="Google Shape;174;g71ec4ca519_0_508"/>
                  <p:cNvCxnSpPr/>
                  <p:nvPr/>
                </p:nvCxnSpPr>
                <p:spPr>
                  <a:xfrm rot="10800000" flipH="1">
                    <a:off x="4623708" y="1190863"/>
                    <a:ext cx="280800" cy="82200"/>
                  </a:xfrm>
                  <a:prstGeom prst="straightConnector1">
                    <a:avLst/>
                  </a:prstGeom>
                  <a:noFill/>
                  <a:ln w="9525" cap="flat" cmpd="sng">
                    <a:solidFill>
                      <a:srgbClr val="000000"/>
                    </a:solidFill>
                    <a:prstDash val="solid"/>
                    <a:round/>
                    <a:headEnd type="none" w="sm" len="sm"/>
                    <a:tailEnd type="oval" w="med" len="med"/>
                  </a:ln>
                </p:spPr>
              </p:cxnSp>
            </p:grpSp>
          </p:grpSp>
          <p:cxnSp>
            <p:nvCxnSpPr>
              <p:cNvPr id="264" name="Google Shape;175;g71ec4ca519_0_508"/>
              <p:cNvCxnSpPr/>
              <p:nvPr/>
            </p:nvCxnSpPr>
            <p:spPr>
              <a:xfrm>
                <a:off x="4358174" y="20731676"/>
                <a:ext cx="678600" cy="660300"/>
              </a:xfrm>
              <a:prstGeom prst="straightConnector1">
                <a:avLst/>
              </a:prstGeom>
              <a:noFill/>
              <a:ln w="28575" cap="flat" cmpd="sng">
                <a:solidFill>
                  <a:srgbClr val="000000"/>
                </a:solidFill>
                <a:prstDash val="dash"/>
                <a:round/>
                <a:headEnd type="none" w="sm" len="sm"/>
                <a:tailEnd type="triangle" w="med" len="med"/>
              </a:ln>
            </p:spPr>
          </p:cxnSp>
        </p:grpSp>
        <p:pic>
          <p:nvPicPr>
            <p:cNvPr id="245" name="Google Shape;176;g71ec4ca519_0_508"/>
            <p:cNvPicPr preferRelativeResize="0"/>
            <p:nvPr/>
          </p:nvPicPr>
          <p:blipFill rotWithShape="1">
            <a:blip r:embed="rId13" cstate="print">
              <a:alphaModFix/>
            </a:blip>
            <a:srcRect l="20573" t="9550" r="18539" b="7254"/>
            <a:stretch/>
          </p:blipFill>
          <p:spPr>
            <a:xfrm>
              <a:off x="5930875" y="18988525"/>
              <a:ext cx="1473637" cy="1392127"/>
            </a:xfrm>
            <a:prstGeom prst="rect">
              <a:avLst/>
            </a:prstGeom>
            <a:noFill/>
            <a:ln>
              <a:noFill/>
            </a:ln>
          </p:spPr>
        </p:pic>
        <p:grpSp>
          <p:nvGrpSpPr>
            <p:cNvPr id="246" name="Google Shape;177;g71ec4ca519_0_508"/>
            <p:cNvGrpSpPr/>
            <p:nvPr/>
          </p:nvGrpSpPr>
          <p:grpSpPr>
            <a:xfrm>
              <a:off x="5803175" y="18926298"/>
              <a:ext cx="2457118" cy="2514877"/>
              <a:chOff x="9041399" y="3510825"/>
              <a:chExt cx="2769833" cy="2784100"/>
            </a:xfrm>
          </p:grpSpPr>
          <p:grpSp>
            <p:nvGrpSpPr>
              <p:cNvPr id="251" name="Google Shape;178;g71ec4ca519_0_508"/>
              <p:cNvGrpSpPr/>
              <p:nvPr/>
            </p:nvGrpSpPr>
            <p:grpSpPr>
              <a:xfrm>
                <a:off x="9465000" y="3510825"/>
                <a:ext cx="2346232" cy="2784100"/>
                <a:chOff x="9302500" y="3542125"/>
                <a:chExt cx="2346232" cy="2784100"/>
              </a:xfrm>
            </p:grpSpPr>
            <p:grpSp>
              <p:nvGrpSpPr>
                <p:cNvPr id="255" name="Google Shape;179;g71ec4ca519_0_508"/>
                <p:cNvGrpSpPr/>
                <p:nvPr/>
              </p:nvGrpSpPr>
              <p:grpSpPr>
                <a:xfrm>
                  <a:off x="9302500" y="3542125"/>
                  <a:ext cx="2346232" cy="2478949"/>
                  <a:chOff x="7427225" y="3542125"/>
                  <a:chExt cx="2346232" cy="2478949"/>
                </a:xfrm>
              </p:grpSpPr>
              <p:pic>
                <p:nvPicPr>
                  <p:cNvPr id="258" name="Google Shape;180;g71ec4ca519_0_508"/>
                  <p:cNvPicPr preferRelativeResize="0"/>
                  <p:nvPr/>
                </p:nvPicPr>
                <p:blipFill rotWithShape="1">
                  <a:blip r:embed="rId13" cstate="print">
                    <a:alphaModFix/>
                  </a:blip>
                  <a:srcRect l="20573" t="9550" r="18539" b="7254"/>
                  <a:stretch/>
                </p:blipFill>
                <p:spPr>
                  <a:xfrm>
                    <a:off x="7427225" y="3850225"/>
                    <a:ext cx="1661201" cy="1541076"/>
                  </a:xfrm>
                  <a:prstGeom prst="rect">
                    <a:avLst/>
                  </a:prstGeom>
                  <a:noFill/>
                  <a:ln>
                    <a:noFill/>
                  </a:ln>
                </p:spPr>
              </p:pic>
              <p:sp>
                <p:nvSpPr>
                  <p:cNvPr id="259" name="Google Shape;181;g71ec4ca519_0_508"/>
                  <p:cNvSpPr txBox="1"/>
                  <p:nvPr/>
                </p:nvSpPr>
                <p:spPr>
                  <a:xfrm>
                    <a:off x="8176914" y="3542125"/>
                    <a:ext cx="716400" cy="3081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600"/>
                      <a:buFont typeface="Arial"/>
                      <a:buNone/>
                    </a:pPr>
                    <a:r>
                      <a:rPr lang="en-US" sz="1600" b="1" i="0" u="none" strike="noStrike" cap="none" dirty="0">
                        <a:solidFill>
                          <a:srgbClr val="FFFFFF"/>
                        </a:solidFill>
                        <a:latin typeface="Century Gothic" charset="0"/>
                        <a:ea typeface="Century Gothic" charset="0"/>
                        <a:cs typeface="Century Gothic" charset="0"/>
                        <a:sym typeface="Garamond"/>
                      </a:rPr>
                      <a:t>2015</a:t>
                    </a:r>
                    <a:endParaRPr sz="1600" i="0" u="none" strike="noStrike" cap="none" dirty="0">
                      <a:solidFill>
                        <a:srgbClr val="FFFFFF"/>
                      </a:solidFill>
                      <a:latin typeface="Century Gothic" charset="0"/>
                      <a:ea typeface="Century Gothic" charset="0"/>
                      <a:cs typeface="Century Gothic" charset="0"/>
                      <a:sym typeface="Garamond"/>
                    </a:endParaRPr>
                  </a:p>
                </p:txBody>
              </p:sp>
              <p:pic>
                <p:nvPicPr>
                  <p:cNvPr id="260" name="Google Shape;182;g71ec4ca519_0_508"/>
                  <p:cNvPicPr preferRelativeResize="0"/>
                  <p:nvPr/>
                </p:nvPicPr>
                <p:blipFill rotWithShape="1">
                  <a:blip r:embed="rId14" cstate="print">
                    <a:alphaModFix/>
                  </a:blip>
                  <a:srcRect l="20363" t="8310" r="17797" b="7323"/>
                  <a:stretch/>
                </p:blipFill>
                <p:spPr>
                  <a:xfrm>
                    <a:off x="7712400" y="4143163"/>
                    <a:ext cx="1661201" cy="1538800"/>
                  </a:xfrm>
                  <a:prstGeom prst="rect">
                    <a:avLst/>
                  </a:prstGeom>
                  <a:noFill/>
                  <a:ln>
                    <a:noFill/>
                  </a:ln>
                </p:spPr>
              </p:pic>
              <p:pic>
                <p:nvPicPr>
                  <p:cNvPr id="261" name="Google Shape;183;g71ec4ca519_0_508"/>
                  <p:cNvPicPr preferRelativeResize="0"/>
                  <p:nvPr/>
                </p:nvPicPr>
                <p:blipFill rotWithShape="1">
                  <a:blip r:embed="rId15" cstate="print">
                    <a:alphaModFix/>
                  </a:blip>
                  <a:srcRect l="21198" t="9682" r="18389" b="5312"/>
                  <a:stretch/>
                </p:blipFill>
                <p:spPr>
                  <a:xfrm>
                    <a:off x="8051638" y="4434225"/>
                    <a:ext cx="1661201" cy="1586849"/>
                  </a:xfrm>
                  <a:prstGeom prst="rect">
                    <a:avLst/>
                  </a:prstGeom>
                  <a:noFill/>
                  <a:ln>
                    <a:noFill/>
                  </a:ln>
                </p:spPr>
              </p:pic>
              <p:sp>
                <p:nvSpPr>
                  <p:cNvPr id="262" name="Google Shape;184;g71ec4ca519_0_508"/>
                  <p:cNvSpPr txBox="1"/>
                  <p:nvPr/>
                </p:nvSpPr>
                <p:spPr>
                  <a:xfrm>
                    <a:off x="9057057" y="4365525"/>
                    <a:ext cx="716400" cy="3081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600"/>
                      <a:buFont typeface="Arial"/>
                      <a:buNone/>
                    </a:pPr>
                    <a:r>
                      <a:rPr lang="en-US" sz="1600" b="1" i="0" u="none" strike="noStrike" cap="none" dirty="0">
                        <a:solidFill>
                          <a:srgbClr val="FFFFFF"/>
                        </a:solidFill>
                        <a:latin typeface="Century Gothic" charset="0"/>
                        <a:ea typeface="Century Gothic" charset="0"/>
                        <a:cs typeface="Century Gothic" charset="0"/>
                        <a:sym typeface="Garamond"/>
                      </a:rPr>
                      <a:t>2019</a:t>
                    </a:r>
                    <a:endParaRPr sz="1600" b="1" i="0" u="none" strike="noStrike" cap="none" dirty="0">
                      <a:solidFill>
                        <a:srgbClr val="FFFFFF"/>
                      </a:solidFill>
                      <a:latin typeface="Century Gothic" charset="0"/>
                      <a:ea typeface="Century Gothic" charset="0"/>
                      <a:cs typeface="Century Gothic" charset="0"/>
                      <a:sym typeface="Garamond"/>
                    </a:endParaRPr>
                  </a:p>
                  <a:p>
                    <a:pPr marL="0" marR="0" lvl="0" indent="0" algn="r" rtl="0">
                      <a:lnSpc>
                        <a:spcPct val="90000"/>
                      </a:lnSpc>
                      <a:spcBef>
                        <a:spcPts val="0"/>
                      </a:spcBef>
                      <a:spcAft>
                        <a:spcPts val="0"/>
                      </a:spcAft>
                      <a:buClr>
                        <a:srgbClr val="3F3F3F"/>
                      </a:buClr>
                      <a:buSzPts val="1600"/>
                      <a:buFont typeface="Arial"/>
                      <a:buNone/>
                    </a:pPr>
                    <a:endParaRPr sz="1600" b="1" i="0" u="none" strike="noStrike" cap="none" dirty="0">
                      <a:solidFill>
                        <a:srgbClr val="FFFFFF"/>
                      </a:solidFill>
                      <a:latin typeface="Garamond"/>
                      <a:ea typeface="Garamond"/>
                      <a:cs typeface="Garamond"/>
                      <a:sym typeface="Garamond"/>
                    </a:endParaRPr>
                  </a:p>
                </p:txBody>
              </p:sp>
            </p:grpSp>
            <p:sp>
              <p:nvSpPr>
                <p:cNvPr id="256" name="Google Shape;185;g71ec4ca519_0_508"/>
                <p:cNvSpPr txBox="1"/>
                <p:nvPr/>
              </p:nvSpPr>
              <p:spPr>
                <a:xfrm>
                  <a:off x="9909600" y="6032825"/>
                  <a:ext cx="1662300" cy="293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F3F3F"/>
                    </a:buClr>
                    <a:buSzPts val="1600"/>
                    <a:buFont typeface="Arial"/>
                    <a:buNone/>
                  </a:pPr>
                  <a:r>
                    <a:rPr lang="en-US" sz="1600" b="1" i="1" dirty="0" err="1">
                      <a:solidFill>
                        <a:srgbClr val="42ACCE"/>
                      </a:solidFill>
                      <a:latin typeface="Century Gothic" charset="0"/>
                      <a:ea typeface="Century Gothic" charset="0"/>
                      <a:cs typeface="Century Gothic" charset="0"/>
                      <a:sym typeface="Garamond"/>
                    </a:rPr>
                    <a:t>InSAR</a:t>
                  </a:r>
                  <a:r>
                    <a:rPr lang="en-US" sz="1600" b="1" i="1" dirty="0">
                      <a:solidFill>
                        <a:srgbClr val="42ACCE"/>
                      </a:solidFill>
                      <a:latin typeface="Century Gothic" charset="0"/>
                      <a:ea typeface="Century Gothic" charset="0"/>
                      <a:cs typeface="Century Gothic" charset="0"/>
                      <a:sym typeface="Garamond"/>
                    </a:rPr>
                    <a:t> Surface </a:t>
                  </a:r>
                  <a:r>
                    <a:rPr lang="en-US" sz="1600" b="1" i="1" u="none" strike="noStrike" cap="none" dirty="0">
                      <a:solidFill>
                        <a:srgbClr val="42ACCE"/>
                      </a:solidFill>
                      <a:latin typeface="Century Gothic" charset="0"/>
                      <a:ea typeface="Century Gothic" charset="0"/>
                      <a:cs typeface="Century Gothic" charset="0"/>
                      <a:sym typeface="Garamond"/>
                    </a:rPr>
                    <a:t>Subsidence</a:t>
                  </a:r>
                  <a:endParaRPr sz="1600" b="1" i="1" u="none" strike="noStrike" cap="none" dirty="0">
                    <a:solidFill>
                      <a:srgbClr val="42ACCE"/>
                    </a:solidFill>
                    <a:latin typeface="Century Gothic" charset="0"/>
                    <a:ea typeface="Century Gothic" charset="0"/>
                    <a:cs typeface="Century Gothic" charset="0"/>
                    <a:sym typeface="Garamond"/>
                  </a:endParaRPr>
                </a:p>
              </p:txBody>
            </p:sp>
            <p:cxnSp>
              <p:nvCxnSpPr>
                <p:cNvPr id="257" name="Google Shape;186;g71ec4ca519_0_508"/>
                <p:cNvCxnSpPr/>
                <p:nvPr/>
              </p:nvCxnSpPr>
              <p:spPr>
                <a:xfrm>
                  <a:off x="10703500" y="3610825"/>
                  <a:ext cx="869700" cy="818400"/>
                </a:xfrm>
                <a:prstGeom prst="straightConnector1">
                  <a:avLst/>
                </a:prstGeom>
                <a:noFill/>
                <a:ln w="28575" cap="flat" cmpd="sng">
                  <a:solidFill>
                    <a:srgbClr val="000000"/>
                  </a:solidFill>
                  <a:prstDash val="dash"/>
                  <a:round/>
                  <a:headEnd type="none" w="sm" len="sm"/>
                  <a:tailEnd type="triangle" w="med" len="med"/>
                </a:ln>
              </p:spPr>
            </p:cxnSp>
          </p:grpSp>
          <p:grpSp>
            <p:nvGrpSpPr>
              <p:cNvPr id="252" name="Google Shape;187;g71ec4ca519_0_508"/>
              <p:cNvGrpSpPr/>
              <p:nvPr/>
            </p:nvGrpSpPr>
            <p:grpSpPr>
              <a:xfrm>
                <a:off x="9041399" y="4505376"/>
                <a:ext cx="1173300" cy="664950"/>
                <a:chOff x="5442774" y="1800726"/>
                <a:chExt cx="1173300" cy="664950"/>
              </a:xfrm>
            </p:grpSpPr>
            <p:sp>
              <p:nvSpPr>
                <p:cNvPr id="253" name="Google Shape;188;g71ec4ca519_0_508"/>
                <p:cNvSpPr/>
                <p:nvPr/>
              </p:nvSpPr>
              <p:spPr>
                <a:xfrm rot="879">
                  <a:off x="5442774" y="1930926"/>
                  <a:ext cx="1173300" cy="5346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Century Gothic"/>
                      <a:ea typeface="Century Gothic"/>
                      <a:cs typeface="Century Gothic"/>
                      <a:sym typeface="Century Gothic"/>
                    </a:rPr>
                    <a:t>San</a:t>
                  </a:r>
                  <a:endParaRPr sz="1200" b="0"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Century Gothic"/>
                      <a:ea typeface="Century Gothic"/>
                      <a:cs typeface="Century Gothic"/>
                      <a:sym typeface="Century Gothic"/>
                    </a:rPr>
                    <a:t>Francisco</a:t>
                  </a:r>
                  <a:endParaRPr sz="1200" b="0" i="0" u="none" strike="noStrike" cap="none">
                    <a:solidFill>
                      <a:srgbClr val="FFFFFF"/>
                    </a:solidFill>
                    <a:latin typeface="Century Gothic"/>
                    <a:ea typeface="Century Gothic"/>
                    <a:cs typeface="Century Gothic"/>
                    <a:sym typeface="Century Gothic"/>
                  </a:endParaRPr>
                </a:p>
              </p:txBody>
            </p:sp>
            <p:cxnSp>
              <p:nvCxnSpPr>
                <p:cNvPr id="254" name="Google Shape;189;g71ec4ca519_0_508"/>
                <p:cNvCxnSpPr>
                  <a:stCxn id="253" idx="0"/>
                </p:cNvCxnSpPr>
                <p:nvPr/>
              </p:nvCxnSpPr>
              <p:spPr>
                <a:xfrm rot="10800000" flipH="1">
                  <a:off x="6029424" y="1800726"/>
                  <a:ext cx="539100" cy="130200"/>
                </a:xfrm>
                <a:prstGeom prst="straightConnector1">
                  <a:avLst/>
                </a:prstGeom>
                <a:noFill/>
                <a:ln w="9525" cap="flat" cmpd="sng">
                  <a:solidFill>
                    <a:srgbClr val="FFFFFF"/>
                  </a:solidFill>
                  <a:prstDash val="solid"/>
                  <a:round/>
                  <a:headEnd type="none" w="sm" len="sm"/>
                  <a:tailEnd type="oval" w="med" len="med"/>
                </a:ln>
              </p:spPr>
            </p:cxnSp>
          </p:grpSp>
        </p:grpSp>
        <p:pic>
          <p:nvPicPr>
            <p:cNvPr id="247" name="Google Shape;190;g71ec4ca519_0_508"/>
            <p:cNvPicPr preferRelativeResize="0"/>
            <p:nvPr/>
          </p:nvPicPr>
          <p:blipFill rotWithShape="1">
            <a:blip r:embed="rId16" cstate="print">
              <a:alphaModFix/>
            </a:blip>
            <a:srcRect/>
            <a:stretch/>
          </p:blipFill>
          <p:spPr>
            <a:xfrm>
              <a:off x="1046925" y="19215713"/>
              <a:ext cx="260550" cy="410850"/>
            </a:xfrm>
            <a:prstGeom prst="rect">
              <a:avLst/>
            </a:prstGeom>
            <a:noFill/>
            <a:ln>
              <a:noFill/>
            </a:ln>
          </p:spPr>
        </p:pic>
        <p:sp>
          <p:nvSpPr>
            <p:cNvPr id="248" name="Google Shape;191;g71ec4ca519_0_508"/>
            <p:cNvSpPr/>
            <p:nvPr/>
          </p:nvSpPr>
          <p:spPr>
            <a:xfrm>
              <a:off x="1009662" y="19021313"/>
              <a:ext cx="335100" cy="194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F3F3F"/>
                  </a:solidFill>
                  <a:latin typeface="Century Gothic"/>
                  <a:ea typeface="Century Gothic"/>
                  <a:cs typeface="Century Gothic"/>
                  <a:sym typeface="Century Gothic"/>
                </a:rPr>
                <a:t>N</a:t>
              </a:r>
              <a:endParaRPr sz="1400" b="1" i="0" u="none" strike="noStrike" cap="none">
                <a:solidFill>
                  <a:srgbClr val="3F3F3F"/>
                </a:solidFill>
                <a:latin typeface="Century Gothic"/>
                <a:ea typeface="Century Gothic"/>
                <a:cs typeface="Century Gothic"/>
                <a:sym typeface="Century Gothic"/>
              </a:endParaRPr>
            </a:p>
          </p:txBody>
        </p:sp>
        <p:pic>
          <p:nvPicPr>
            <p:cNvPr id="249" name="Google Shape;192;g71ec4ca519_0_508"/>
            <p:cNvPicPr preferRelativeResize="0"/>
            <p:nvPr/>
          </p:nvPicPr>
          <p:blipFill rotWithShape="1">
            <a:blip r:embed="rId16" cstate="print">
              <a:alphaModFix/>
            </a:blip>
            <a:srcRect/>
            <a:stretch/>
          </p:blipFill>
          <p:spPr>
            <a:xfrm>
              <a:off x="5621363" y="19197463"/>
              <a:ext cx="260550" cy="410850"/>
            </a:xfrm>
            <a:prstGeom prst="rect">
              <a:avLst/>
            </a:prstGeom>
            <a:noFill/>
            <a:ln>
              <a:noFill/>
            </a:ln>
          </p:spPr>
        </p:pic>
        <p:sp>
          <p:nvSpPr>
            <p:cNvPr id="250" name="Google Shape;193;g71ec4ca519_0_508"/>
            <p:cNvSpPr/>
            <p:nvPr/>
          </p:nvSpPr>
          <p:spPr>
            <a:xfrm>
              <a:off x="5584099" y="19003063"/>
              <a:ext cx="335100" cy="194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F3F3F"/>
                  </a:solidFill>
                  <a:latin typeface="Century Gothic"/>
                  <a:ea typeface="Century Gothic"/>
                  <a:cs typeface="Century Gothic"/>
                  <a:sym typeface="Century Gothic"/>
                </a:rPr>
                <a:t>N</a:t>
              </a:r>
              <a:endParaRPr sz="1400" b="1" i="0" u="none" strike="noStrike" cap="none">
                <a:solidFill>
                  <a:srgbClr val="3F3F3F"/>
                </a:solidFill>
                <a:latin typeface="Century Gothic"/>
                <a:ea typeface="Century Gothic"/>
                <a:cs typeface="Century Gothic"/>
                <a:sym typeface="Century Gothic"/>
              </a:endParaRPr>
            </a:p>
          </p:txBody>
        </p:sp>
      </p:grpSp>
      <p:grpSp>
        <p:nvGrpSpPr>
          <p:cNvPr id="277" name="Google Shape;194;g71ec4ca519_0_508"/>
          <p:cNvGrpSpPr/>
          <p:nvPr/>
        </p:nvGrpSpPr>
        <p:grpSpPr>
          <a:xfrm>
            <a:off x="891803" y="22452107"/>
            <a:ext cx="2881738" cy="2567587"/>
            <a:chOff x="963453" y="22187850"/>
            <a:chExt cx="2881738" cy="2567587"/>
          </a:xfrm>
        </p:grpSpPr>
        <p:pic>
          <p:nvPicPr>
            <p:cNvPr id="278" name="Google Shape;195;g71ec4ca519_0_508"/>
            <p:cNvPicPr preferRelativeResize="0"/>
            <p:nvPr/>
          </p:nvPicPr>
          <p:blipFill rotWithShape="1">
            <a:blip r:embed="rId17" cstate="print">
              <a:alphaModFix/>
            </a:blip>
            <a:srcRect l="30261" t="10974" r="40293" b="9038"/>
            <a:stretch/>
          </p:blipFill>
          <p:spPr>
            <a:xfrm>
              <a:off x="1548613" y="22187850"/>
              <a:ext cx="1468500" cy="2567587"/>
            </a:xfrm>
            <a:prstGeom prst="rect">
              <a:avLst/>
            </a:prstGeom>
            <a:noFill/>
            <a:ln>
              <a:noFill/>
            </a:ln>
          </p:spPr>
        </p:pic>
        <p:grpSp>
          <p:nvGrpSpPr>
            <p:cNvPr id="279" name="Google Shape;196;g71ec4ca519_0_508"/>
            <p:cNvGrpSpPr/>
            <p:nvPr/>
          </p:nvGrpSpPr>
          <p:grpSpPr>
            <a:xfrm>
              <a:off x="963453" y="22372913"/>
              <a:ext cx="2881738" cy="2288144"/>
              <a:chOff x="-239072" y="2016249"/>
              <a:chExt cx="2881738" cy="2288144"/>
            </a:xfrm>
          </p:grpSpPr>
          <p:sp>
            <p:nvSpPr>
              <p:cNvPr id="280" name="Google Shape;197;g71ec4ca519_0_508"/>
              <p:cNvSpPr/>
              <p:nvPr/>
            </p:nvSpPr>
            <p:spPr>
              <a:xfrm>
                <a:off x="1324049" y="2225674"/>
                <a:ext cx="889315" cy="18161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i="0" u="none" strike="noStrike" cap="none" dirty="0">
                    <a:solidFill>
                      <a:srgbClr val="3F3F3F"/>
                    </a:solidFill>
                    <a:latin typeface="Century Gothic" charset="0"/>
                    <a:ea typeface="Century Gothic" charset="0"/>
                    <a:cs typeface="Century Gothic" charset="0"/>
                    <a:sym typeface="Garamond"/>
                  </a:rPr>
                  <a:t>High</a:t>
                </a:r>
                <a:endParaRPr sz="1600" i="0" u="none" strike="noStrike" cap="none" dirty="0">
                  <a:solidFill>
                    <a:srgbClr val="3F3F3F"/>
                  </a:solidFill>
                  <a:latin typeface="Century Gothic" charset="0"/>
                  <a:ea typeface="Century Gothic" charset="0"/>
                  <a:cs typeface="Century Gothic" charset="0"/>
                  <a:sym typeface="Garamond"/>
                </a:endParaRPr>
              </a:p>
            </p:txBody>
          </p:sp>
          <p:sp>
            <p:nvSpPr>
              <p:cNvPr id="281" name="Google Shape;198;g71ec4ca519_0_508"/>
              <p:cNvSpPr/>
              <p:nvPr/>
            </p:nvSpPr>
            <p:spPr>
              <a:xfrm>
                <a:off x="1324049" y="2016249"/>
                <a:ext cx="1318617" cy="17365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i="0" u="none" strike="noStrike" cap="none" dirty="0">
                    <a:solidFill>
                      <a:srgbClr val="3F3F3F"/>
                    </a:solidFill>
                    <a:latin typeface="Century Gothic" charset="0"/>
                    <a:ea typeface="Century Gothic" charset="0"/>
                    <a:cs typeface="Century Gothic" charset="0"/>
                    <a:sym typeface="Garamond"/>
                  </a:rPr>
                  <a:t>Very High</a:t>
                </a:r>
                <a:endParaRPr sz="1600" i="0" u="none" strike="noStrike" cap="none" dirty="0">
                  <a:solidFill>
                    <a:srgbClr val="3F3F3F"/>
                  </a:solidFill>
                  <a:latin typeface="Century Gothic" charset="0"/>
                  <a:ea typeface="Century Gothic" charset="0"/>
                  <a:cs typeface="Century Gothic" charset="0"/>
                  <a:sym typeface="Garamond"/>
                </a:endParaRPr>
              </a:p>
            </p:txBody>
          </p:sp>
          <p:sp>
            <p:nvSpPr>
              <p:cNvPr id="282" name="Google Shape;199;g71ec4ca519_0_508"/>
              <p:cNvSpPr/>
              <p:nvPr/>
            </p:nvSpPr>
            <p:spPr>
              <a:xfrm>
                <a:off x="1324050" y="2493870"/>
                <a:ext cx="1044002" cy="134248"/>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i="0" u="none" strike="noStrike" cap="none" dirty="0">
                    <a:solidFill>
                      <a:srgbClr val="3F3F3F"/>
                    </a:solidFill>
                    <a:latin typeface="Century Gothic" charset="0"/>
                    <a:ea typeface="Century Gothic" charset="0"/>
                    <a:cs typeface="Century Gothic" charset="0"/>
                    <a:sym typeface="Garamond"/>
                  </a:rPr>
                  <a:t>Medium</a:t>
                </a:r>
                <a:endParaRPr sz="1600" i="0" u="none" strike="noStrike" cap="none" dirty="0">
                  <a:solidFill>
                    <a:srgbClr val="3F3F3F"/>
                  </a:solidFill>
                  <a:latin typeface="Century Gothic" charset="0"/>
                  <a:ea typeface="Century Gothic" charset="0"/>
                  <a:cs typeface="Century Gothic" charset="0"/>
                  <a:sym typeface="Garamond"/>
                </a:endParaRPr>
              </a:p>
            </p:txBody>
          </p:sp>
          <p:sp>
            <p:nvSpPr>
              <p:cNvPr id="283" name="Google Shape;200;g71ec4ca519_0_508"/>
              <p:cNvSpPr/>
              <p:nvPr/>
            </p:nvSpPr>
            <p:spPr>
              <a:xfrm>
                <a:off x="1324049" y="2711499"/>
                <a:ext cx="1232765" cy="120894"/>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i="0" u="none" strike="noStrike" cap="none" dirty="0">
                    <a:solidFill>
                      <a:srgbClr val="3F3F3F"/>
                    </a:solidFill>
                    <a:latin typeface="Century Gothic" charset="0"/>
                    <a:ea typeface="Century Gothic" charset="0"/>
                    <a:cs typeface="Century Gothic" charset="0"/>
                    <a:sym typeface="Garamond"/>
                  </a:rPr>
                  <a:t>Very Low</a:t>
                </a:r>
                <a:endParaRPr sz="1600" i="0" u="none" strike="noStrike" cap="none" dirty="0">
                  <a:solidFill>
                    <a:srgbClr val="3F3F3F"/>
                  </a:solidFill>
                  <a:latin typeface="Century Gothic" charset="0"/>
                  <a:ea typeface="Century Gothic" charset="0"/>
                  <a:cs typeface="Century Gothic" charset="0"/>
                  <a:sym typeface="Garamond"/>
                </a:endParaRPr>
              </a:p>
            </p:txBody>
          </p:sp>
          <p:sp>
            <p:nvSpPr>
              <p:cNvPr id="284" name="Google Shape;201;g71ec4ca519_0_508"/>
              <p:cNvSpPr/>
              <p:nvPr/>
            </p:nvSpPr>
            <p:spPr>
              <a:xfrm>
                <a:off x="-239072" y="3358793"/>
                <a:ext cx="1559440" cy="9456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Sub-basin </a:t>
                </a:r>
                <a:endParaRPr sz="1600" b="1" dirty="0">
                  <a:solidFill>
                    <a:srgbClr val="3F3F3F"/>
                  </a:solidFill>
                  <a:latin typeface="Century Gothic" charset="0"/>
                  <a:ea typeface="Century Gothic" charset="0"/>
                  <a:cs typeface="Century Gothic" charset="0"/>
                  <a:sym typeface="Garamond"/>
                </a:endParaRPr>
              </a:p>
              <a:p>
                <a:pPr marL="0" marR="0" lvl="0" indent="0" algn="ct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Sustainability</a:t>
                </a:r>
                <a:r>
                  <a:rPr lang="en-US" sz="1600" b="1" i="0" u="none" strike="noStrike" cap="none" dirty="0">
                    <a:solidFill>
                      <a:srgbClr val="3F3F3F"/>
                    </a:solidFill>
                    <a:latin typeface="Century Gothic" charset="0"/>
                    <a:ea typeface="Century Gothic" charset="0"/>
                    <a:cs typeface="Century Gothic" charset="0"/>
                    <a:sym typeface="Garamond"/>
                  </a:rPr>
                  <a:t> </a:t>
                </a:r>
                <a:endParaRPr sz="1600" b="1" i="0" u="none" strike="noStrike" cap="none" dirty="0">
                  <a:solidFill>
                    <a:srgbClr val="3F3F3F"/>
                  </a:solidFill>
                  <a:latin typeface="Century Gothic" charset="0"/>
                  <a:ea typeface="Century Gothic" charset="0"/>
                  <a:cs typeface="Century Gothic" charset="0"/>
                  <a:sym typeface="Garamond"/>
                </a:endParaRPr>
              </a:p>
              <a:p>
                <a:pPr marL="0" marR="0" lvl="0" indent="0" algn="r" rtl="0">
                  <a:lnSpc>
                    <a:spcPct val="100000"/>
                  </a:lnSpc>
                  <a:spcBef>
                    <a:spcPts val="0"/>
                  </a:spcBef>
                  <a:spcAft>
                    <a:spcPts val="0"/>
                  </a:spcAft>
                  <a:buClr>
                    <a:srgbClr val="000000"/>
                  </a:buClr>
                  <a:buSzPts val="1400"/>
                  <a:buFont typeface="Arial"/>
                  <a:buNone/>
                </a:pPr>
                <a:r>
                  <a:rPr lang="en-US" sz="1600" b="1" i="0" u="none" strike="noStrike" cap="none" dirty="0">
                    <a:solidFill>
                      <a:srgbClr val="3F3F3F"/>
                    </a:solidFill>
                    <a:latin typeface="Century Gothic" charset="0"/>
                    <a:ea typeface="Century Gothic" charset="0"/>
                    <a:cs typeface="Century Gothic" charset="0"/>
                    <a:sym typeface="Garamond"/>
                  </a:rPr>
                  <a:t>Priority</a:t>
                </a:r>
                <a:endParaRPr sz="1600" b="1" i="0" u="none" strike="noStrike" cap="none" dirty="0">
                  <a:solidFill>
                    <a:srgbClr val="3F3F3F"/>
                  </a:solidFill>
                  <a:latin typeface="Century Gothic" charset="0"/>
                  <a:ea typeface="Century Gothic" charset="0"/>
                  <a:cs typeface="Century Gothic" charset="0"/>
                  <a:sym typeface="Garamond"/>
                </a:endParaRPr>
              </a:p>
            </p:txBody>
          </p:sp>
        </p:grpSp>
      </p:grpSp>
      <p:pic>
        <p:nvPicPr>
          <p:cNvPr id="285" name="Google Shape;202;g71ec4ca519_0_508"/>
          <p:cNvPicPr preferRelativeResize="0"/>
          <p:nvPr/>
        </p:nvPicPr>
        <p:blipFill>
          <a:blip r:embed="rId18" cstate="print">
            <a:alphaModFix/>
          </a:blip>
          <a:stretch>
            <a:fillRect/>
          </a:stretch>
        </p:blipFill>
        <p:spPr>
          <a:xfrm>
            <a:off x="2266025" y="22637220"/>
            <a:ext cx="260550" cy="868800"/>
          </a:xfrm>
          <a:prstGeom prst="rect">
            <a:avLst/>
          </a:prstGeom>
          <a:noFill/>
          <a:ln>
            <a:noFill/>
          </a:ln>
        </p:spPr>
      </p:pic>
      <p:pic>
        <p:nvPicPr>
          <p:cNvPr id="286" name="Google Shape;203;g71ec4ca519_0_508"/>
          <p:cNvPicPr preferRelativeResize="0"/>
          <p:nvPr/>
        </p:nvPicPr>
        <p:blipFill rotWithShape="1">
          <a:blip r:embed="rId16" cstate="print">
            <a:alphaModFix/>
          </a:blip>
          <a:srcRect/>
          <a:stretch/>
        </p:blipFill>
        <p:spPr>
          <a:xfrm>
            <a:off x="1178750" y="22831632"/>
            <a:ext cx="260550" cy="410850"/>
          </a:xfrm>
          <a:prstGeom prst="rect">
            <a:avLst/>
          </a:prstGeom>
          <a:noFill/>
          <a:ln>
            <a:noFill/>
          </a:ln>
        </p:spPr>
      </p:pic>
      <p:sp>
        <p:nvSpPr>
          <p:cNvPr id="287" name="Google Shape;204;g71ec4ca519_0_508"/>
          <p:cNvSpPr/>
          <p:nvPr/>
        </p:nvSpPr>
        <p:spPr>
          <a:xfrm>
            <a:off x="1141487" y="22637232"/>
            <a:ext cx="335100" cy="194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F3F3F"/>
                </a:solidFill>
                <a:latin typeface="Century Gothic"/>
                <a:ea typeface="Century Gothic"/>
                <a:cs typeface="Century Gothic"/>
                <a:sym typeface="Century Gothic"/>
              </a:rPr>
              <a:t>N</a:t>
            </a:r>
            <a:endParaRPr sz="1400" b="1" i="0" u="none" strike="noStrike" cap="none">
              <a:solidFill>
                <a:srgbClr val="3F3F3F"/>
              </a:solidFill>
              <a:latin typeface="Century Gothic"/>
              <a:ea typeface="Century Gothic"/>
              <a:cs typeface="Century Gothic"/>
              <a:sym typeface="Century Gothic"/>
            </a:endParaRPr>
          </a:p>
        </p:txBody>
      </p:sp>
      <p:grpSp>
        <p:nvGrpSpPr>
          <p:cNvPr id="288" name="Google Shape;205;g71ec4ca519_0_508"/>
          <p:cNvGrpSpPr/>
          <p:nvPr/>
        </p:nvGrpSpPr>
        <p:grpSpPr>
          <a:xfrm>
            <a:off x="3418513" y="22400695"/>
            <a:ext cx="1722122" cy="2670390"/>
            <a:chOff x="3490163" y="22136438"/>
            <a:chExt cx="1722122" cy="2670390"/>
          </a:xfrm>
        </p:grpSpPr>
        <p:pic>
          <p:nvPicPr>
            <p:cNvPr id="289" name="Google Shape;206;g71ec4ca519_0_508"/>
            <p:cNvPicPr preferRelativeResize="0"/>
            <p:nvPr/>
          </p:nvPicPr>
          <p:blipFill rotWithShape="1">
            <a:blip r:embed="rId19" cstate="print">
              <a:alphaModFix/>
            </a:blip>
            <a:srcRect l="15578" r="16334"/>
            <a:stretch/>
          </p:blipFill>
          <p:spPr>
            <a:xfrm>
              <a:off x="3547175" y="22136438"/>
              <a:ext cx="1533825" cy="2670390"/>
            </a:xfrm>
            <a:prstGeom prst="rect">
              <a:avLst/>
            </a:prstGeom>
            <a:noFill/>
            <a:ln>
              <a:noFill/>
            </a:ln>
          </p:spPr>
        </p:pic>
        <p:pic>
          <p:nvPicPr>
            <p:cNvPr id="290" name="Google Shape;207;g71ec4ca519_0_508"/>
            <p:cNvPicPr preferRelativeResize="0"/>
            <p:nvPr/>
          </p:nvPicPr>
          <p:blipFill rotWithShape="1">
            <a:blip r:embed="rId20" cstate="print">
              <a:alphaModFix/>
            </a:blip>
            <a:srcRect r="66375"/>
            <a:stretch/>
          </p:blipFill>
          <p:spPr>
            <a:xfrm>
              <a:off x="4084443" y="22304988"/>
              <a:ext cx="335100" cy="654700"/>
            </a:xfrm>
            <a:prstGeom prst="rect">
              <a:avLst/>
            </a:prstGeom>
            <a:noFill/>
            <a:ln>
              <a:noFill/>
            </a:ln>
          </p:spPr>
        </p:pic>
        <p:sp>
          <p:nvSpPr>
            <p:cNvPr id="291" name="Google Shape;208;g71ec4ca519_0_508"/>
            <p:cNvSpPr/>
            <p:nvPr/>
          </p:nvSpPr>
          <p:spPr>
            <a:xfrm>
              <a:off x="4288125" y="22267280"/>
              <a:ext cx="904175" cy="291963"/>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solidFill>
                    <a:srgbClr val="3F3F3F"/>
                  </a:solidFill>
                  <a:latin typeface="Century Gothic" charset="0"/>
                  <a:ea typeface="Century Gothic" charset="0"/>
                  <a:cs typeface="Century Gothic" charset="0"/>
                  <a:sym typeface="Garamond"/>
                </a:rPr>
                <a:t>Sparse</a:t>
              </a:r>
              <a:endParaRPr sz="1600" u="none" strike="noStrike" cap="none" dirty="0">
                <a:solidFill>
                  <a:srgbClr val="3F3F3F"/>
                </a:solidFill>
                <a:latin typeface="Century Gothic" charset="0"/>
                <a:ea typeface="Century Gothic" charset="0"/>
                <a:cs typeface="Century Gothic" charset="0"/>
                <a:sym typeface="Garamond"/>
              </a:endParaRPr>
            </a:p>
          </p:txBody>
        </p:sp>
        <p:sp>
          <p:nvSpPr>
            <p:cNvPr id="292" name="Google Shape;209;g71ec4ca519_0_508"/>
            <p:cNvSpPr/>
            <p:nvPr/>
          </p:nvSpPr>
          <p:spPr>
            <a:xfrm>
              <a:off x="4288574" y="22729172"/>
              <a:ext cx="923711" cy="205327"/>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solidFill>
                    <a:srgbClr val="3F3F3F"/>
                  </a:solidFill>
                  <a:latin typeface="Century Gothic" charset="0"/>
                  <a:ea typeface="Century Gothic" charset="0"/>
                  <a:cs typeface="Century Gothic" charset="0"/>
                  <a:sym typeface="Garamond"/>
                </a:rPr>
                <a:t>Dense</a:t>
              </a:r>
              <a:endParaRPr sz="1600" u="none" strike="noStrike" cap="none" dirty="0">
                <a:solidFill>
                  <a:srgbClr val="3F3F3F"/>
                </a:solidFill>
                <a:latin typeface="Century Gothic" charset="0"/>
                <a:ea typeface="Century Gothic" charset="0"/>
                <a:cs typeface="Century Gothic" charset="0"/>
                <a:sym typeface="Garamond"/>
              </a:endParaRPr>
            </a:p>
          </p:txBody>
        </p:sp>
        <p:sp>
          <p:nvSpPr>
            <p:cNvPr id="293" name="Google Shape;210;g71ec4ca519_0_508"/>
            <p:cNvSpPr/>
            <p:nvPr/>
          </p:nvSpPr>
          <p:spPr>
            <a:xfrm>
              <a:off x="3490163" y="23775975"/>
              <a:ext cx="1117800" cy="9456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  GPS</a:t>
              </a:r>
              <a:endParaRPr sz="1600" b="1" dirty="0">
                <a:solidFill>
                  <a:srgbClr val="3F3F3F"/>
                </a:solidFill>
                <a:latin typeface="Century Gothic" charset="0"/>
                <a:ea typeface="Century Gothic" charset="0"/>
                <a:cs typeface="Century Gothic" charset="0"/>
                <a:sym typeface="Garamond"/>
              </a:endParaRPr>
            </a:p>
            <a:p>
              <a:pPr marL="0" marR="0" lvl="0" indent="0" algn="ct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Station</a:t>
              </a:r>
              <a:endParaRPr sz="1600" b="1" dirty="0">
                <a:solidFill>
                  <a:srgbClr val="3F3F3F"/>
                </a:solidFill>
                <a:latin typeface="Century Gothic" charset="0"/>
                <a:ea typeface="Century Gothic" charset="0"/>
                <a:cs typeface="Century Gothic" charset="0"/>
                <a:sym typeface="Garamond"/>
              </a:endParaRPr>
            </a:p>
            <a:p>
              <a:pPr marL="0" marR="0" lvl="0" indent="0" algn="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Density</a:t>
              </a:r>
              <a:endParaRPr sz="1600" b="1" dirty="0">
                <a:solidFill>
                  <a:srgbClr val="3F3F3F"/>
                </a:solidFill>
                <a:latin typeface="Century Gothic" charset="0"/>
                <a:ea typeface="Century Gothic" charset="0"/>
                <a:cs typeface="Century Gothic" charset="0"/>
                <a:sym typeface="Garamond"/>
              </a:endParaRPr>
            </a:p>
          </p:txBody>
        </p:sp>
      </p:grpSp>
      <p:grpSp>
        <p:nvGrpSpPr>
          <p:cNvPr id="294" name="Google Shape;211;g71ec4ca519_0_508"/>
          <p:cNvGrpSpPr/>
          <p:nvPr/>
        </p:nvGrpSpPr>
        <p:grpSpPr>
          <a:xfrm>
            <a:off x="5110550" y="22328280"/>
            <a:ext cx="1713656" cy="2740524"/>
            <a:chOff x="5182200" y="22063025"/>
            <a:chExt cx="1713656" cy="2664583"/>
          </a:xfrm>
        </p:grpSpPr>
        <p:pic>
          <p:nvPicPr>
            <p:cNvPr id="295" name="Google Shape;212;g71ec4ca519_0_508"/>
            <p:cNvPicPr preferRelativeResize="0"/>
            <p:nvPr/>
          </p:nvPicPr>
          <p:blipFill rotWithShape="1">
            <a:blip r:embed="rId21" cstate="print">
              <a:alphaModFix/>
            </a:blip>
            <a:srcRect l="15579" r="16328"/>
            <a:stretch/>
          </p:blipFill>
          <p:spPr>
            <a:xfrm>
              <a:off x="5182200" y="22063025"/>
              <a:ext cx="1533825" cy="2664583"/>
            </a:xfrm>
            <a:prstGeom prst="rect">
              <a:avLst/>
            </a:prstGeom>
            <a:noFill/>
            <a:ln>
              <a:noFill/>
            </a:ln>
          </p:spPr>
        </p:pic>
        <p:pic>
          <p:nvPicPr>
            <p:cNvPr id="296" name="Google Shape;213;g71ec4ca519_0_508"/>
            <p:cNvPicPr preferRelativeResize="0"/>
            <p:nvPr/>
          </p:nvPicPr>
          <p:blipFill rotWithShape="1">
            <a:blip r:embed="rId22" cstate="print">
              <a:alphaModFix/>
            </a:blip>
            <a:srcRect r="71598"/>
            <a:stretch/>
          </p:blipFill>
          <p:spPr>
            <a:xfrm>
              <a:off x="5725800" y="22315302"/>
              <a:ext cx="335100" cy="606000"/>
            </a:xfrm>
            <a:prstGeom prst="rect">
              <a:avLst/>
            </a:prstGeom>
            <a:noFill/>
            <a:ln>
              <a:noFill/>
            </a:ln>
          </p:spPr>
        </p:pic>
        <p:sp>
          <p:nvSpPr>
            <p:cNvPr id="297" name="Google Shape;214;g71ec4ca519_0_508"/>
            <p:cNvSpPr/>
            <p:nvPr/>
          </p:nvSpPr>
          <p:spPr>
            <a:xfrm>
              <a:off x="6001542" y="22284859"/>
              <a:ext cx="894314" cy="298727"/>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solidFill>
                    <a:srgbClr val="3F3F3F"/>
                  </a:solidFill>
                  <a:latin typeface="Century Gothic" charset="0"/>
                  <a:ea typeface="Century Gothic" charset="0"/>
                  <a:cs typeface="Century Gothic" charset="0"/>
                  <a:sym typeface="Garamond"/>
                </a:rPr>
                <a:t>Sparse</a:t>
              </a:r>
              <a:endParaRPr sz="1600" u="none" strike="noStrike" cap="none" dirty="0">
                <a:solidFill>
                  <a:srgbClr val="3F3F3F"/>
                </a:solidFill>
                <a:latin typeface="Century Gothic" charset="0"/>
                <a:ea typeface="Century Gothic" charset="0"/>
                <a:cs typeface="Century Gothic" charset="0"/>
                <a:sym typeface="Garamond"/>
              </a:endParaRPr>
            </a:p>
          </p:txBody>
        </p:sp>
        <p:sp>
          <p:nvSpPr>
            <p:cNvPr id="298" name="Google Shape;215;g71ec4ca519_0_508"/>
            <p:cNvSpPr/>
            <p:nvPr/>
          </p:nvSpPr>
          <p:spPr>
            <a:xfrm>
              <a:off x="5983099" y="22704263"/>
              <a:ext cx="865651" cy="247483"/>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solidFill>
                    <a:srgbClr val="3F3F3F"/>
                  </a:solidFill>
                  <a:latin typeface="Century Gothic" charset="0"/>
                  <a:ea typeface="Century Gothic" charset="0"/>
                  <a:cs typeface="Century Gothic" charset="0"/>
                  <a:sym typeface="Garamond"/>
                </a:rPr>
                <a:t>Dense</a:t>
              </a:r>
              <a:endParaRPr sz="1600" u="none" strike="noStrike" cap="none" dirty="0">
                <a:solidFill>
                  <a:srgbClr val="3F3F3F"/>
                </a:solidFill>
                <a:latin typeface="Century Gothic" charset="0"/>
                <a:ea typeface="Century Gothic" charset="0"/>
                <a:cs typeface="Century Gothic" charset="0"/>
                <a:sym typeface="Garamond"/>
              </a:endParaRPr>
            </a:p>
          </p:txBody>
        </p:sp>
        <p:sp>
          <p:nvSpPr>
            <p:cNvPr id="299" name="Google Shape;216;g71ec4ca519_0_508"/>
            <p:cNvSpPr/>
            <p:nvPr/>
          </p:nvSpPr>
          <p:spPr>
            <a:xfrm>
              <a:off x="5192750" y="23775975"/>
              <a:ext cx="1117800" cy="9456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dirty="0">
                  <a:solidFill>
                    <a:srgbClr val="3F3F3F"/>
                  </a:solidFill>
                  <a:latin typeface="Garamond"/>
                  <a:ea typeface="Garamond"/>
                  <a:cs typeface="Garamond"/>
                  <a:sym typeface="Garamond"/>
                </a:rPr>
                <a:t>   </a:t>
              </a:r>
              <a:r>
                <a:rPr lang="en-US" sz="1600" b="1" dirty="0">
                  <a:solidFill>
                    <a:srgbClr val="3F3F3F"/>
                  </a:solidFill>
                  <a:latin typeface="Century Gothic" charset="0"/>
                  <a:ea typeface="Century Gothic" charset="0"/>
                  <a:cs typeface="Century Gothic" charset="0"/>
                  <a:sym typeface="Garamond"/>
                </a:rPr>
                <a:t>Well</a:t>
              </a:r>
              <a:endParaRPr sz="1600" b="1" dirty="0">
                <a:solidFill>
                  <a:srgbClr val="3F3F3F"/>
                </a:solidFill>
                <a:latin typeface="Century Gothic" charset="0"/>
                <a:ea typeface="Century Gothic" charset="0"/>
                <a:cs typeface="Century Gothic" charset="0"/>
                <a:sym typeface="Garamond"/>
              </a:endParaRPr>
            </a:p>
            <a:p>
              <a:pPr marL="0" marR="0" lvl="0" indent="0" algn="ct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Station</a:t>
              </a:r>
              <a:endParaRPr sz="1600" b="1" dirty="0">
                <a:solidFill>
                  <a:srgbClr val="3F3F3F"/>
                </a:solidFill>
                <a:latin typeface="Century Gothic" charset="0"/>
                <a:ea typeface="Century Gothic" charset="0"/>
                <a:cs typeface="Century Gothic" charset="0"/>
                <a:sym typeface="Garamond"/>
              </a:endParaRPr>
            </a:p>
            <a:p>
              <a:pPr marL="0" marR="0" lvl="0" indent="0" algn="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Density</a:t>
              </a:r>
              <a:endParaRPr sz="1600" b="1" dirty="0">
                <a:solidFill>
                  <a:srgbClr val="3F3F3F"/>
                </a:solidFill>
                <a:latin typeface="Century Gothic" charset="0"/>
                <a:ea typeface="Century Gothic" charset="0"/>
                <a:cs typeface="Century Gothic" charset="0"/>
                <a:sym typeface="Garamond"/>
              </a:endParaRPr>
            </a:p>
          </p:txBody>
        </p:sp>
      </p:grpSp>
      <p:grpSp>
        <p:nvGrpSpPr>
          <p:cNvPr id="300" name="Google Shape;217;g71ec4ca519_0_508"/>
          <p:cNvGrpSpPr/>
          <p:nvPr/>
        </p:nvGrpSpPr>
        <p:grpSpPr>
          <a:xfrm>
            <a:off x="6653677" y="22327294"/>
            <a:ext cx="1651162" cy="2714151"/>
            <a:chOff x="6762155" y="22139338"/>
            <a:chExt cx="1695586" cy="2664589"/>
          </a:xfrm>
        </p:grpSpPr>
        <p:pic>
          <p:nvPicPr>
            <p:cNvPr id="301" name="Google Shape;218;g71ec4ca519_0_508"/>
            <p:cNvPicPr preferRelativeResize="0"/>
            <p:nvPr/>
          </p:nvPicPr>
          <p:blipFill rotWithShape="1">
            <a:blip r:embed="rId23" cstate="print">
              <a:alphaModFix/>
            </a:blip>
            <a:srcRect l="15031" r="15087"/>
            <a:stretch/>
          </p:blipFill>
          <p:spPr>
            <a:xfrm>
              <a:off x="6762155" y="22139338"/>
              <a:ext cx="1574211" cy="2664589"/>
            </a:xfrm>
            <a:prstGeom prst="rect">
              <a:avLst/>
            </a:prstGeom>
            <a:noFill/>
            <a:ln>
              <a:noFill/>
            </a:ln>
          </p:spPr>
        </p:pic>
        <p:sp>
          <p:nvSpPr>
            <p:cNvPr id="302" name="Google Shape;219;g71ec4ca519_0_508"/>
            <p:cNvSpPr/>
            <p:nvPr/>
          </p:nvSpPr>
          <p:spPr>
            <a:xfrm>
              <a:off x="7023141" y="22159220"/>
              <a:ext cx="1434600" cy="9456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dirty="0">
                  <a:solidFill>
                    <a:srgbClr val="3F3F3F"/>
                  </a:solidFill>
                  <a:latin typeface="Garamond"/>
                  <a:ea typeface="Garamond"/>
                  <a:cs typeface="Garamond"/>
                  <a:sym typeface="Garamond"/>
                </a:rPr>
                <a:t> </a:t>
              </a:r>
              <a:r>
                <a:rPr lang="en-US" sz="1600" b="1" dirty="0">
                  <a:solidFill>
                    <a:srgbClr val="3F3F3F"/>
                  </a:solidFill>
                  <a:latin typeface="Century Gothic" charset="0"/>
                  <a:ea typeface="Century Gothic" charset="0"/>
                  <a:cs typeface="Century Gothic" charset="0"/>
                  <a:sym typeface="Garamond"/>
                </a:rPr>
                <a:t>Delta-</a:t>
              </a:r>
              <a:endParaRPr sz="1600" b="1" dirty="0">
                <a:solidFill>
                  <a:srgbClr val="3F3F3F"/>
                </a:solidFill>
                <a:latin typeface="Century Gothic" charset="0"/>
                <a:ea typeface="Century Gothic" charset="0"/>
                <a:cs typeface="Century Gothic" charset="0"/>
                <a:sym typeface="Garamond"/>
              </a:endParaRPr>
            </a:p>
            <a:p>
              <a:pPr marL="0" marR="0" lvl="0" indent="0" algn="ct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Mendota </a:t>
              </a:r>
              <a:endParaRPr sz="1600" b="1" dirty="0">
                <a:solidFill>
                  <a:srgbClr val="3F3F3F"/>
                </a:solidFill>
                <a:latin typeface="Century Gothic" charset="0"/>
                <a:ea typeface="Century Gothic" charset="0"/>
                <a:cs typeface="Century Gothic" charset="0"/>
                <a:sym typeface="Garamond"/>
              </a:endParaRPr>
            </a:p>
            <a:p>
              <a:pPr marL="0" marR="0" lvl="0" indent="0" algn="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  Sub-basin</a:t>
              </a:r>
              <a:endParaRPr sz="1600" b="1" dirty="0">
                <a:solidFill>
                  <a:srgbClr val="3F3F3F"/>
                </a:solidFill>
                <a:latin typeface="Century Gothic" charset="0"/>
                <a:ea typeface="Century Gothic" charset="0"/>
                <a:cs typeface="Century Gothic" charset="0"/>
                <a:sym typeface="Garamond"/>
              </a:endParaRPr>
            </a:p>
          </p:txBody>
        </p:sp>
      </p:grpSp>
      <p:grpSp>
        <p:nvGrpSpPr>
          <p:cNvPr id="303" name="Google Shape;56;g71ec4ca519_0_508"/>
          <p:cNvGrpSpPr/>
          <p:nvPr/>
        </p:nvGrpSpPr>
        <p:grpSpPr>
          <a:xfrm>
            <a:off x="878675" y="13424055"/>
            <a:ext cx="11449642" cy="3690355"/>
            <a:chOff x="12768420" y="10690544"/>
            <a:chExt cx="11449642" cy="3690355"/>
          </a:xfrm>
        </p:grpSpPr>
        <p:sp>
          <p:nvSpPr>
            <p:cNvPr id="304" name="Google Shape;57;g71ec4ca519_0_508"/>
            <p:cNvSpPr txBox="1"/>
            <p:nvPr/>
          </p:nvSpPr>
          <p:spPr>
            <a:xfrm>
              <a:off x="14591050" y="13310175"/>
              <a:ext cx="2315400" cy="972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Century Gothic" charset="0"/>
                  <a:ea typeface="Century Gothic" charset="0"/>
                  <a:cs typeface="Century Gothic" charset="0"/>
                  <a:sym typeface="Garamond"/>
                </a:rPr>
                <a:t>GRACE &amp;</a:t>
              </a:r>
              <a:endParaRPr sz="2700" b="1" dirty="0">
                <a:solidFill>
                  <a:srgbClr val="3F3F3F"/>
                </a:solidFill>
                <a:latin typeface="Century Gothic" charset="0"/>
                <a:ea typeface="Century Gothic" charset="0"/>
                <a:cs typeface="Century Gothic" charset="0"/>
                <a:sym typeface="Garamond"/>
              </a:endParaRPr>
            </a:p>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Century Gothic" charset="0"/>
                  <a:ea typeface="Century Gothic" charset="0"/>
                  <a:cs typeface="Century Gothic" charset="0"/>
                  <a:sym typeface="Garamond"/>
                </a:rPr>
                <a:t>GRACE-FO</a:t>
              </a:r>
              <a:endParaRPr b="1" dirty="0">
                <a:solidFill>
                  <a:srgbClr val="3F3F3F"/>
                </a:solidFill>
                <a:latin typeface="Century Gothic" charset="0"/>
                <a:ea typeface="Century Gothic" charset="0"/>
                <a:cs typeface="Century Gothic" charset="0"/>
                <a:sym typeface="Garamond"/>
              </a:endParaRPr>
            </a:p>
          </p:txBody>
        </p:sp>
        <p:sp>
          <p:nvSpPr>
            <p:cNvPr id="305" name="Google Shape;58;g71ec4ca519_0_508"/>
            <p:cNvSpPr txBox="1"/>
            <p:nvPr/>
          </p:nvSpPr>
          <p:spPr>
            <a:xfrm>
              <a:off x="12768420" y="10690544"/>
              <a:ext cx="53244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42ACCE"/>
                  </a:solidFill>
                  <a:latin typeface="Century Gothic"/>
                  <a:ea typeface="Century Gothic"/>
                  <a:cs typeface="Century Gothic"/>
                  <a:sym typeface="Century Gothic"/>
                </a:rPr>
                <a:t>Earth Observations</a:t>
              </a:r>
              <a:endParaRPr dirty="0"/>
            </a:p>
          </p:txBody>
        </p:sp>
        <p:pic>
          <p:nvPicPr>
            <p:cNvPr id="306" name="Google Shape;59;g71ec4ca519_0_508"/>
            <p:cNvPicPr preferRelativeResize="0"/>
            <p:nvPr/>
          </p:nvPicPr>
          <p:blipFill>
            <a:blip r:embed="rId24" cstate="print">
              <a:alphaModFix/>
            </a:blip>
            <a:stretch>
              <a:fillRect/>
            </a:stretch>
          </p:blipFill>
          <p:spPr>
            <a:xfrm rot="854022">
              <a:off x="13003810" y="11676251"/>
              <a:ext cx="3102996" cy="2216513"/>
            </a:xfrm>
            <a:prstGeom prst="rect">
              <a:avLst/>
            </a:prstGeom>
            <a:noFill/>
            <a:ln>
              <a:noFill/>
            </a:ln>
          </p:spPr>
        </p:pic>
        <p:pic>
          <p:nvPicPr>
            <p:cNvPr id="307" name="Google Shape;60;g71ec4ca519_0_508"/>
            <p:cNvPicPr preferRelativeResize="0"/>
            <p:nvPr/>
          </p:nvPicPr>
          <p:blipFill>
            <a:blip r:embed="rId25" cstate="print">
              <a:alphaModFix/>
            </a:blip>
            <a:stretch>
              <a:fillRect/>
            </a:stretch>
          </p:blipFill>
          <p:spPr>
            <a:xfrm>
              <a:off x="17250812" y="11472525"/>
              <a:ext cx="3261883" cy="2672925"/>
            </a:xfrm>
            <a:prstGeom prst="rect">
              <a:avLst/>
            </a:prstGeom>
            <a:noFill/>
            <a:ln>
              <a:noFill/>
            </a:ln>
          </p:spPr>
        </p:pic>
        <p:sp>
          <p:nvSpPr>
            <p:cNvPr id="308" name="Google Shape;61;g71ec4ca519_0_508"/>
            <p:cNvSpPr txBox="1"/>
            <p:nvPr/>
          </p:nvSpPr>
          <p:spPr>
            <a:xfrm>
              <a:off x="18144775" y="13275282"/>
              <a:ext cx="2388000" cy="972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smtClean="0">
                  <a:solidFill>
                    <a:srgbClr val="3F3F3F"/>
                  </a:solidFill>
                  <a:latin typeface="Century Gothic" charset="0"/>
                  <a:ea typeface="Century Gothic" charset="0"/>
                  <a:cs typeface="Century Gothic" charset="0"/>
                  <a:sym typeface="Garamond"/>
                </a:rPr>
                <a:t>Sentinel-1</a:t>
              </a:r>
              <a:endParaRPr sz="2700" b="1" dirty="0">
                <a:solidFill>
                  <a:srgbClr val="3F3F3F"/>
                </a:solidFill>
                <a:latin typeface="Century Gothic" charset="0"/>
                <a:ea typeface="Century Gothic" charset="0"/>
                <a:cs typeface="Century Gothic" charset="0"/>
                <a:sym typeface="Garamond"/>
              </a:endParaRPr>
            </a:p>
            <a:p>
              <a:pPr marL="0" marR="0" lvl="0" indent="0" algn="ctr" rtl="0">
                <a:lnSpc>
                  <a:spcPct val="100000"/>
                </a:lnSpc>
                <a:spcBef>
                  <a:spcPts val="0"/>
                </a:spcBef>
                <a:spcAft>
                  <a:spcPts val="0"/>
                </a:spcAft>
                <a:buClr>
                  <a:srgbClr val="3F3F3F"/>
                </a:buClr>
                <a:buSzPts val="2700"/>
                <a:buFont typeface="Arial"/>
                <a:buNone/>
              </a:pPr>
              <a:r>
                <a:rPr lang="en-US" sz="2700" dirty="0">
                  <a:solidFill>
                    <a:srgbClr val="3F3F3F"/>
                  </a:solidFill>
                  <a:latin typeface="Century Gothic" charset="0"/>
                  <a:ea typeface="Century Gothic" charset="0"/>
                  <a:cs typeface="Century Gothic" charset="0"/>
                  <a:sym typeface="Garamond"/>
                </a:rPr>
                <a:t>(C-SAR)</a:t>
              </a:r>
              <a:endParaRPr sz="2700" dirty="0">
                <a:solidFill>
                  <a:srgbClr val="3F3F3F"/>
                </a:solidFill>
                <a:latin typeface="Century Gothic" charset="0"/>
                <a:ea typeface="Century Gothic" charset="0"/>
                <a:cs typeface="Century Gothic" charset="0"/>
                <a:sym typeface="Garamond"/>
              </a:endParaRPr>
            </a:p>
          </p:txBody>
        </p:sp>
        <p:pic>
          <p:nvPicPr>
            <p:cNvPr id="309" name="Google Shape;62;g71ec4ca519_0_508"/>
            <p:cNvPicPr preferRelativeResize="0"/>
            <p:nvPr/>
          </p:nvPicPr>
          <p:blipFill rotWithShape="1">
            <a:blip r:embed="rId26" cstate="print">
              <a:alphaModFix/>
            </a:blip>
            <a:srcRect t="4861"/>
            <a:stretch/>
          </p:blipFill>
          <p:spPr>
            <a:xfrm rot="-2700016" flipH="1">
              <a:off x="20719435" y="12116129"/>
              <a:ext cx="3480981" cy="1211467"/>
            </a:xfrm>
            <a:prstGeom prst="rect">
              <a:avLst/>
            </a:prstGeom>
            <a:noFill/>
            <a:ln>
              <a:noFill/>
            </a:ln>
          </p:spPr>
        </p:pic>
        <p:sp>
          <p:nvSpPr>
            <p:cNvPr id="310" name="Google Shape;63;g71ec4ca519_0_508"/>
            <p:cNvSpPr txBox="1"/>
            <p:nvPr/>
          </p:nvSpPr>
          <p:spPr>
            <a:xfrm>
              <a:off x="22205963" y="13310188"/>
              <a:ext cx="2012100" cy="972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Century Gothic" charset="0"/>
                  <a:ea typeface="Century Gothic" charset="0"/>
                  <a:cs typeface="Century Gothic" charset="0"/>
                  <a:sym typeface="Garamond"/>
                </a:rPr>
                <a:t>ALOS-2</a:t>
              </a:r>
              <a:endParaRPr sz="2700" b="1" dirty="0">
                <a:solidFill>
                  <a:srgbClr val="3F3F3F"/>
                </a:solidFill>
                <a:latin typeface="Century Gothic" charset="0"/>
                <a:ea typeface="Century Gothic" charset="0"/>
                <a:cs typeface="Century Gothic" charset="0"/>
                <a:sym typeface="Garamond"/>
              </a:endParaRPr>
            </a:p>
            <a:p>
              <a:pPr marL="0" marR="0" lvl="0" indent="0" algn="ctr" rtl="0">
                <a:lnSpc>
                  <a:spcPct val="100000"/>
                </a:lnSpc>
                <a:spcBef>
                  <a:spcPts val="0"/>
                </a:spcBef>
                <a:spcAft>
                  <a:spcPts val="0"/>
                </a:spcAft>
                <a:buClr>
                  <a:srgbClr val="3F3F3F"/>
                </a:buClr>
                <a:buSzPts val="2700"/>
                <a:buFont typeface="Arial"/>
                <a:buNone/>
              </a:pPr>
              <a:r>
                <a:rPr lang="en-US" sz="2700" dirty="0">
                  <a:solidFill>
                    <a:srgbClr val="3F3F3F"/>
                  </a:solidFill>
                  <a:latin typeface="Century Gothic" charset="0"/>
                  <a:ea typeface="Century Gothic" charset="0"/>
                  <a:cs typeface="Century Gothic" charset="0"/>
                  <a:sym typeface="Garamond"/>
                </a:rPr>
                <a:t>(PALSAR-2)</a:t>
              </a:r>
              <a:endParaRPr sz="2700" dirty="0">
                <a:solidFill>
                  <a:srgbClr val="3F3F3F"/>
                </a:solidFill>
                <a:latin typeface="Century Gothic" charset="0"/>
                <a:ea typeface="Century Gothic" charset="0"/>
                <a:cs typeface="Century Gothic" charset="0"/>
                <a:sym typeface="Garamond"/>
              </a:endParaRPr>
            </a:p>
          </p:txBody>
        </p:sp>
      </p:grpSp>
      <p:sp>
        <p:nvSpPr>
          <p:cNvPr id="333" name="Google Shape;28;g71ec4ca519_0_508"/>
          <p:cNvSpPr/>
          <p:nvPr/>
        </p:nvSpPr>
        <p:spPr>
          <a:xfrm>
            <a:off x="18595381" y="4735300"/>
            <a:ext cx="5687700" cy="6455700"/>
          </a:xfrm>
          <a:prstGeom prst="roundRect">
            <a:avLst>
              <a:gd name="adj" fmla="val 4881"/>
            </a:avLst>
          </a:prstGeom>
          <a:solidFill>
            <a:srgbClr val="FFFFFF"/>
          </a:solidFill>
          <a:ln w="9525" cap="flat" cmpd="sng">
            <a:solidFill>
              <a:srgbClr val="5597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65;g71ec4ca519_0_508"/>
          <p:cNvGrpSpPr/>
          <p:nvPr/>
        </p:nvGrpSpPr>
        <p:grpSpPr>
          <a:xfrm>
            <a:off x="18716915" y="5045801"/>
            <a:ext cx="5246089" cy="5834695"/>
            <a:chOff x="18109449" y="4486091"/>
            <a:chExt cx="6171869" cy="6878103"/>
          </a:xfrm>
        </p:grpSpPr>
        <p:grpSp>
          <p:nvGrpSpPr>
            <p:cNvPr id="335" name="Google Shape;66;g71ec4ca519_0_508"/>
            <p:cNvGrpSpPr/>
            <p:nvPr/>
          </p:nvGrpSpPr>
          <p:grpSpPr>
            <a:xfrm>
              <a:off x="18109449" y="4486091"/>
              <a:ext cx="6171869" cy="6878103"/>
              <a:chOff x="7843223" y="1974325"/>
              <a:chExt cx="5288662" cy="5736055"/>
            </a:xfrm>
          </p:grpSpPr>
          <p:pic>
            <p:nvPicPr>
              <p:cNvPr id="338" name="Google Shape;67;g71ec4ca519_0_508"/>
              <p:cNvPicPr preferRelativeResize="0"/>
              <p:nvPr/>
            </p:nvPicPr>
            <p:blipFill rotWithShape="1">
              <a:blip r:embed="rId27" cstate="print">
                <a:alphaModFix/>
              </a:blip>
              <a:srcRect l="5099" t="9905" r="4648" b="9760"/>
              <a:stretch/>
            </p:blipFill>
            <p:spPr>
              <a:xfrm>
                <a:off x="8187538" y="1974325"/>
                <a:ext cx="4944348" cy="5695198"/>
              </a:xfrm>
              <a:prstGeom prst="rect">
                <a:avLst/>
              </a:prstGeom>
              <a:noFill/>
              <a:ln>
                <a:noFill/>
              </a:ln>
            </p:spPr>
          </p:pic>
          <p:grpSp>
            <p:nvGrpSpPr>
              <p:cNvPr id="339" name="Google Shape;68;g71ec4ca519_0_508"/>
              <p:cNvGrpSpPr/>
              <p:nvPr/>
            </p:nvGrpSpPr>
            <p:grpSpPr>
              <a:xfrm>
                <a:off x="7843223" y="2108630"/>
                <a:ext cx="3124050" cy="5601750"/>
                <a:chOff x="-1981557" y="1091905"/>
                <a:chExt cx="2521632" cy="4729211"/>
              </a:xfrm>
            </p:grpSpPr>
            <p:grpSp>
              <p:nvGrpSpPr>
                <p:cNvPr id="347" name="Google Shape;69;g71ec4ca519_0_508"/>
                <p:cNvGrpSpPr/>
                <p:nvPr/>
              </p:nvGrpSpPr>
              <p:grpSpPr>
                <a:xfrm>
                  <a:off x="-1981557" y="1091905"/>
                  <a:ext cx="335100" cy="605250"/>
                  <a:chOff x="-5307222" y="3582073"/>
                  <a:chExt cx="335100" cy="605250"/>
                </a:xfrm>
              </p:grpSpPr>
              <p:pic>
                <p:nvPicPr>
                  <p:cNvPr id="354" name="Google Shape;70;g71ec4ca519_0_508"/>
                  <p:cNvPicPr preferRelativeResize="0"/>
                  <p:nvPr/>
                </p:nvPicPr>
                <p:blipFill rotWithShape="1">
                  <a:blip r:embed="rId16" cstate="print">
                    <a:alphaModFix/>
                  </a:blip>
                  <a:srcRect/>
                  <a:stretch/>
                </p:blipFill>
                <p:spPr>
                  <a:xfrm>
                    <a:off x="-5269959" y="3776473"/>
                    <a:ext cx="260550" cy="410850"/>
                  </a:xfrm>
                  <a:prstGeom prst="rect">
                    <a:avLst/>
                  </a:prstGeom>
                  <a:noFill/>
                  <a:ln>
                    <a:noFill/>
                  </a:ln>
                </p:spPr>
              </p:pic>
              <p:sp>
                <p:nvSpPr>
                  <p:cNvPr id="355" name="Google Shape;71;g71ec4ca519_0_508"/>
                  <p:cNvSpPr/>
                  <p:nvPr/>
                </p:nvSpPr>
                <p:spPr>
                  <a:xfrm>
                    <a:off x="-5307222" y="3582073"/>
                    <a:ext cx="335100" cy="194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F3F3F"/>
                        </a:solidFill>
                        <a:latin typeface="Century Gothic"/>
                        <a:ea typeface="Century Gothic"/>
                        <a:cs typeface="Century Gothic"/>
                        <a:sym typeface="Century Gothic"/>
                      </a:rPr>
                      <a:t>N</a:t>
                    </a:r>
                    <a:endParaRPr sz="1400" b="1" i="0" u="none" strike="noStrike" cap="none">
                      <a:solidFill>
                        <a:srgbClr val="3F3F3F"/>
                      </a:solidFill>
                      <a:latin typeface="Century Gothic"/>
                      <a:ea typeface="Century Gothic"/>
                      <a:cs typeface="Century Gothic"/>
                      <a:sym typeface="Century Gothic"/>
                    </a:endParaRPr>
                  </a:p>
                </p:txBody>
              </p:sp>
            </p:grpSp>
            <p:grpSp>
              <p:nvGrpSpPr>
                <p:cNvPr id="348" name="Google Shape;72;g71ec4ca519_0_508"/>
                <p:cNvGrpSpPr/>
                <p:nvPr/>
              </p:nvGrpSpPr>
              <p:grpSpPr>
                <a:xfrm>
                  <a:off x="-1803524" y="5358407"/>
                  <a:ext cx="2343600" cy="462708"/>
                  <a:chOff x="-2211213" y="4794313"/>
                  <a:chExt cx="2343600" cy="462708"/>
                </a:xfrm>
              </p:grpSpPr>
              <p:sp>
                <p:nvSpPr>
                  <p:cNvPr id="349" name="Google Shape;73;g71ec4ca519_0_508"/>
                  <p:cNvSpPr/>
                  <p:nvPr/>
                </p:nvSpPr>
                <p:spPr>
                  <a:xfrm>
                    <a:off x="-2211213" y="5047921"/>
                    <a:ext cx="2343600" cy="19440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50" name="Google Shape;74;g71ec4ca519_0_508"/>
                  <p:cNvSpPr/>
                  <p:nvPr/>
                </p:nvSpPr>
                <p:spPr>
                  <a:xfrm>
                    <a:off x="-385422" y="5053434"/>
                    <a:ext cx="517800" cy="194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dirty="0">
                        <a:solidFill>
                          <a:srgbClr val="3F3F3F"/>
                        </a:solidFill>
                        <a:latin typeface="Century Gothic" charset="0"/>
                        <a:ea typeface="Century Gothic" charset="0"/>
                        <a:cs typeface="Century Gothic" charset="0"/>
                        <a:sym typeface="Garamond"/>
                      </a:rPr>
                      <a:t>500</a:t>
                    </a:r>
                    <a:endParaRPr sz="1600" i="0" u="none" strike="noStrike" cap="none" dirty="0">
                      <a:solidFill>
                        <a:srgbClr val="3F3F3F"/>
                      </a:solidFill>
                      <a:latin typeface="Century Gothic" charset="0"/>
                      <a:ea typeface="Century Gothic" charset="0"/>
                      <a:cs typeface="Century Gothic" charset="0"/>
                      <a:sym typeface="Garamond"/>
                    </a:endParaRPr>
                  </a:p>
                </p:txBody>
              </p:sp>
              <p:sp>
                <p:nvSpPr>
                  <p:cNvPr id="351" name="Google Shape;75;g71ec4ca519_0_508"/>
                  <p:cNvSpPr/>
                  <p:nvPr/>
                </p:nvSpPr>
                <p:spPr>
                  <a:xfrm>
                    <a:off x="-1312547" y="5062621"/>
                    <a:ext cx="545100" cy="194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dirty="0">
                        <a:solidFill>
                          <a:srgbClr val="3F3F3F"/>
                        </a:solidFill>
                        <a:latin typeface="Century Gothic" charset="0"/>
                        <a:ea typeface="Century Gothic" charset="0"/>
                        <a:cs typeface="Century Gothic" charset="0"/>
                        <a:sym typeface="Garamond"/>
                      </a:rPr>
                      <a:t>250</a:t>
                    </a:r>
                    <a:endParaRPr sz="1600" i="0" u="none" strike="noStrike" cap="none" dirty="0">
                      <a:solidFill>
                        <a:srgbClr val="3F3F3F"/>
                      </a:solidFill>
                      <a:latin typeface="Century Gothic" charset="0"/>
                      <a:ea typeface="Century Gothic" charset="0"/>
                      <a:cs typeface="Century Gothic" charset="0"/>
                      <a:sym typeface="Garamond"/>
                    </a:endParaRPr>
                  </a:p>
                </p:txBody>
              </p:sp>
              <p:sp>
                <p:nvSpPr>
                  <p:cNvPr id="352" name="Google Shape;76;g71ec4ca519_0_508"/>
                  <p:cNvSpPr/>
                  <p:nvPr/>
                </p:nvSpPr>
                <p:spPr>
                  <a:xfrm>
                    <a:off x="-1967795" y="5053435"/>
                    <a:ext cx="204600" cy="194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i="0" u="none" strike="noStrike" cap="none" dirty="0">
                        <a:solidFill>
                          <a:srgbClr val="3F3F3F"/>
                        </a:solidFill>
                        <a:latin typeface="Century Gothic" charset="0"/>
                        <a:ea typeface="Century Gothic" charset="0"/>
                        <a:cs typeface="Century Gothic" charset="0"/>
                        <a:sym typeface="Garamond"/>
                      </a:rPr>
                      <a:t>0</a:t>
                    </a:r>
                    <a:endParaRPr sz="1600" i="0" u="none" strike="noStrike" cap="none" dirty="0">
                      <a:solidFill>
                        <a:srgbClr val="3F3F3F"/>
                      </a:solidFill>
                      <a:latin typeface="Century Gothic" charset="0"/>
                      <a:ea typeface="Century Gothic" charset="0"/>
                      <a:cs typeface="Century Gothic" charset="0"/>
                      <a:sym typeface="Garamond"/>
                    </a:endParaRPr>
                  </a:p>
                </p:txBody>
              </p:sp>
              <p:sp>
                <p:nvSpPr>
                  <p:cNvPr id="353" name="Google Shape;77;g71ec4ca519_0_508"/>
                  <p:cNvSpPr/>
                  <p:nvPr/>
                </p:nvSpPr>
                <p:spPr>
                  <a:xfrm>
                    <a:off x="-1854949" y="4794313"/>
                    <a:ext cx="1699500" cy="1740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i="0" u="none" strike="noStrike" cap="none" dirty="0">
                        <a:solidFill>
                          <a:srgbClr val="3F3F3F"/>
                        </a:solidFill>
                        <a:latin typeface="Century Gothic" charset="0"/>
                        <a:ea typeface="Century Gothic" charset="0"/>
                        <a:cs typeface="Century Gothic" charset="0"/>
                        <a:sym typeface="Garamond"/>
                      </a:rPr>
                      <a:t>Kilometers</a:t>
                    </a:r>
                    <a:endParaRPr sz="1600" i="0" u="none" strike="noStrike" cap="none" dirty="0">
                      <a:solidFill>
                        <a:srgbClr val="3F3F3F"/>
                      </a:solidFill>
                      <a:latin typeface="Century Gothic" charset="0"/>
                      <a:ea typeface="Century Gothic" charset="0"/>
                      <a:cs typeface="Century Gothic" charset="0"/>
                      <a:sym typeface="Garamond"/>
                    </a:endParaRPr>
                  </a:p>
                </p:txBody>
              </p:sp>
            </p:grpSp>
          </p:grpSp>
          <p:sp>
            <p:nvSpPr>
              <p:cNvPr id="340" name="Google Shape;78;g71ec4ca519_0_508"/>
              <p:cNvSpPr/>
              <p:nvPr/>
            </p:nvSpPr>
            <p:spPr>
              <a:xfrm rot="3379253">
                <a:off x="9070810" y="4660923"/>
                <a:ext cx="1740899" cy="307609"/>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Central Valley</a:t>
                </a:r>
                <a:endParaRPr sz="1600" b="1" i="0" u="none" strike="noStrike" cap="none" dirty="0">
                  <a:solidFill>
                    <a:srgbClr val="3F3F3F"/>
                  </a:solidFill>
                  <a:latin typeface="Century Gothic" charset="0"/>
                  <a:ea typeface="Century Gothic" charset="0"/>
                  <a:cs typeface="Century Gothic" charset="0"/>
                  <a:sym typeface="Garamond"/>
                </a:endParaRPr>
              </a:p>
            </p:txBody>
          </p:sp>
          <p:sp>
            <p:nvSpPr>
              <p:cNvPr id="341" name="Google Shape;79;g71ec4ca519_0_508"/>
              <p:cNvSpPr/>
              <p:nvPr/>
            </p:nvSpPr>
            <p:spPr>
              <a:xfrm rot="3133242">
                <a:off x="9423083" y="4289235"/>
                <a:ext cx="1875056" cy="307479"/>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1" dirty="0">
                    <a:solidFill>
                      <a:srgbClr val="FFFFFF"/>
                    </a:solidFill>
                    <a:latin typeface="Century Gothic" charset="0"/>
                    <a:ea typeface="Century Gothic" charset="0"/>
                    <a:cs typeface="Century Gothic" charset="0"/>
                    <a:sym typeface="Garamond"/>
                  </a:rPr>
                  <a:t>Sierra Nevada </a:t>
                </a:r>
                <a:endParaRPr sz="1600" b="1" i="1" dirty="0">
                  <a:solidFill>
                    <a:srgbClr val="FFFFFF"/>
                  </a:solidFill>
                  <a:latin typeface="Century Gothic" charset="0"/>
                  <a:ea typeface="Century Gothic" charset="0"/>
                  <a:cs typeface="Century Gothic" charset="0"/>
                  <a:sym typeface="Garamond"/>
                </a:endParaRPr>
              </a:p>
              <a:p>
                <a:pPr marL="0" marR="0" lvl="0" indent="0" algn="ctr" rtl="0">
                  <a:lnSpc>
                    <a:spcPct val="100000"/>
                  </a:lnSpc>
                  <a:spcBef>
                    <a:spcPts val="0"/>
                  </a:spcBef>
                  <a:spcAft>
                    <a:spcPts val="0"/>
                  </a:spcAft>
                  <a:buClr>
                    <a:srgbClr val="000000"/>
                  </a:buClr>
                  <a:buSzPts val="1400"/>
                  <a:buFont typeface="Arial"/>
                  <a:buNone/>
                </a:pPr>
                <a:r>
                  <a:rPr lang="en-US" sz="1600" b="1" i="1" dirty="0" smtClean="0">
                    <a:solidFill>
                      <a:srgbClr val="FFFFFF"/>
                    </a:solidFill>
                    <a:latin typeface="Century Gothic" charset="0"/>
                    <a:ea typeface="Century Gothic" charset="0"/>
                    <a:cs typeface="Century Gothic" charset="0"/>
                    <a:sym typeface="Garamond"/>
                  </a:rPr>
                  <a:t>Mountains</a:t>
                </a:r>
                <a:endParaRPr sz="1600" b="1" i="1" u="none" strike="noStrike" cap="none" dirty="0">
                  <a:solidFill>
                    <a:srgbClr val="FFFFFF"/>
                  </a:solidFill>
                  <a:latin typeface="Century Gothic" charset="0"/>
                  <a:ea typeface="Century Gothic" charset="0"/>
                  <a:cs typeface="Century Gothic" charset="0"/>
                  <a:sym typeface="Garamond"/>
                </a:endParaRPr>
              </a:p>
            </p:txBody>
          </p:sp>
          <p:sp>
            <p:nvSpPr>
              <p:cNvPr id="342" name="Google Shape;80;g71ec4ca519_0_508"/>
              <p:cNvSpPr/>
              <p:nvPr/>
            </p:nvSpPr>
            <p:spPr>
              <a:xfrm rot="3277524">
                <a:off x="8442243" y="3756021"/>
                <a:ext cx="894425" cy="307662"/>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1">
                    <a:solidFill>
                      <a:srgbClr val="FFFFFF"/>
                    </a:solidFill>
                    <a:latin typeface="Garamond"/>
                    <a:ea typeface="Garamond"/>
                    <a:cs typeface="Garamond"/>
                    <a:sym typeface="Garamond"/>
                  </a:rPr>
                  <a:t>Coast</a:t>
                </a:r>
                <a:endParaRPr sz="1600" b="1" i="1" u="none" strike="noStrike" cap="none">
                  <a:solidFill>
                    <a:srgbClr val="FFFFFF"/>
                  </a:solidFill>
                  <a:latin typeface="Garamond"/>
                  <a:ea typeface="Garamond"/>
                  <a:cs typeface="Garamond"/>
                  <a:sym typeface="Garamond"/>
                </a:endParaRPr>
              </a:p>
            </p:txBody>
          </p:sp>
          <p:sp>
            <p:nvSpPr>
              <p:cNvPr id="343" name="Google Shape;81;g71ec4ca519_0_508"/>
              <p:cNvSpPr/>
              <p:nvPr/>
            </p:nvSpPr>
            <p:spPr>
              <a:xfrm rot="3277524">
                <a:off x="9560618" y="5578096"/>
                <a:ext cx="894425" cy="307662"/>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1">
                    <a:solidFill>
                      <a:srgbClr val="FFFFFF"/>
                    </a:solidFill>
                    <a:latin typeface="Garamond"/>
                    <a:ea typeface="Garamond"/>
                    <a:cs typeface="Garamond"/>
                    <a:sym typeface="Garamond"/>
                  </a:rPr>
                  <a:t>Ranges</a:t>
                </a:r>
                <a:endParaRPr sz="1600" b="1" i="1" u="none" strike="noStrike" cap="none">
                  <a:solidFill>
                    <a:srgbClr val="FFFFFF"/>
                  </a:solidFill>
                  <a:latin typeface="Garamond"/>
                  <a:ea typeface="Garamond"/>
                  <a:cs typeface="Garamond"/>
                  <a:sym typeface="Garamond"/>
                </a:endParaRPr>
              </a:p>
            </p:txBody>
          </p:sp>
          <p:sp>
            <p:nvSpPr>
              <p:cNvPr id="344" name="Google Shape;82;g71ec4ca519_0_508"/>
              <p:cNvSpPr/>
              <p:nvPr/>
            </p:nvSpPr>
            <p:spPr>
              <a:xfrm rot="862">
                <a:off x="9988256" y="6802695"/>
                <a:ext cx="1196400" cy="486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Los Angeles</a:t>
                </a:r>
                <a:endParaRPr sz="1600" b="1" u="none" strike="noStrike" cap="none" dirty="0">
                  <a:solidFill>
                    <a:srgbClr val="3F3F3F"/>
                  </a:solidFill>
                  <a:latin typeface="Century Gothic" charset="0"/>
                  <a:ea typeface="Century Gothic" charset="0"/>
                  <a:cs typeface="Century Gothic" charset="0"/>
                  <a:sym typeface="Garamond"/>
                </a:endParaRPr>
              </a:p>
            </p:txBody>
          </p:sp>
          <p:sp>
            <p:nvSpPr>
              <p:cNvPr id="345" name="Google Shape;83;g71ec4ca519_0_508"/>
              <p:cNvSpPr/>
              <p:nvPr/>
            </p:nvSpPr>
            <p:spPr>
              <a:xfrm rot="864">
                <a:off x="7895712" y="4516239"/>
                <a:ext cx="1193700" cy="4389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San</a:t>
                </a:r>
                <a:endParaRPr sz="1600" b="1" dirty="0">
                  <a:solidFill>
                    <a:srgbClr val="3F3F3F"/>
                  </a:solidFill>
                  <a:latin typeface="Century Gothic" charset="0"/>
                  <a:ea typeface="Century Gothic" charset="0"/>
                  <a:cs typeface="Century Gothic" charset="0"/>
                  <a:sym typeface="Garamond"/>
                </a:endParaRPr>
              </a:p>
              <a:p>
                <a:pPr marL="0" lvl="0" indent="0" algn="ctr" rtl="0">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Francisco</a:t>
                </a:r>
                <a:endParaRPr sz="1600" b="1" dirty="0">
                  <a:solidFill>
                    <a:srgbClr val="3F3F3F"/>
                  </a:solidFill>
                  <a:latin typeface="Century Gothic" charset="0"/>
                  <a:ea typeface="Century Gothic" charset="0"/>
                  <a:cs typeface="Century Gothic" charset="0"/>
                  <a:sym typeface="Garamond"/>
                </a:endParaRPr>
              </a:p>
            </p:txBody>
          </p:sp>
          <p:sp>
            <p:nvSpPr>
              <p:cNvPr id="346" name="Google Shape;84;g71ec4ca519_0_508"/>
              <p:cNvSpPr/>
              <p:nvPr/>
            </p:nvSpPr>
            <p:spPr>
              <a:xfrm rot="2700000">
                <a:off x="10359532" y="4727508"/>
                <a:ext cx="2608800" cy="418324"/>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dirty="0">
                    <a:solidFill>
                      <a:srgbClr val="3F3F3F"/>
                    </a:solidFill>
                    <a:latin typeface="Century Gothic" charset="0"/>
                    <a:ea typeface="Century Gothic" charset="0"/>
                    <a:cs typeface="Century Gothic" charset="0"/>
                    <a:sym typeface="Garamond"/>
                  </a:rPr>
                  <a:t>CALIFORNIA</a:t>
                </a:r>
                <a:endParaRPr sz="1600" b="1" i="0" u="none" strike="noStrike" cap="none" dirty="0">
                  <a:solidFill>
                    <a:srgbClr val="3F3F3F"/>
                  </a:solidFill>
                  <a:latin typeface="Century Gothic" charset="0"/>
                  <a:ea typeface="Century Gothic" charset="0"/>
                  <a:cs typeface="Century Gothic" charset="0"/>
                  <a:sym typeface="Garamond"/>
                </a:endParaRPr>
              </a:p>
            </p:txBody>
          </p:sp>
        </p:grpSp>
        <p:cxnSp>
          <p:nvCxnSpPr>
            <p:cNvPr id="336" name="Google Shape;85;g71ec4ca519_0_508"/>
            <p:cNvCxnSpPr/>
            <p:nvPr/>
          </p:nvCxnSpPr>
          <p:spPr>
            <a:xfrm rot="10800000" flipH="1">
              <a:off x="19187223" y="7674436"/>
              <a:ext cx="500700" cy="57900"/>
            </a:xfrm>
            <a:prstGeom prst="straightConnector1">
              <a:avLst/>
            </a:prstGeom>
            <a:noFill/>
            <a:ln w="9525" cap="flat" cmpd="sng">
              <a:solidFill>
                <a:schemeClr val="dk2"/>
              </a:solidFill>
              <a:prstDash val="solid"/>
              <a:round/>
              <a:headEnd type="none" w="med" len="med"/>
              <a:tailEnd type="oval" w="med" len="med"/>
            </a:ln>
          </p:spPr>
        </p:cxnSp>
        <p:cxnSp>
          <p:nvCxnSpPr>
            <p:cNvPr id="337" name="Google Shape;86;g71ec4ca519_0_508"/>
            <p:cNvCxnSpPr/>
            <p:nvPr/>
          </p:nvCxnSpPr>
          <p:spPr>
            <a:xfrm rot="10800000" flipH="1">
              <a:off x="21547800" y="10275725"/>
              <a:ext cx="416400" cy="198600"/>
            </a:xfrm>
            <a:prstGeom prst="straightConnector1">
              <a:avLst/>
            </a:prstGeom>
            <a:noFill/>
            <a:ln w="9525" cap="flat" cmpd="sng">
              <a:solidFill>
                <a:schemeClr val="dk2"/>
              </a:solidFill>
              <a:prstDash val="solid"/>
              <a:round/>
              <a:headEnd type="none" w="med" len="med"/>
              <a:tailEnd type="oval" w="med" len="med"/>
            </a:ln>
          </p:spPr>
        </p:cxnSp>
      </p:grpSp>
      <p:grpSp>
        <p:nvGrpSpPr>
          <p:cNvPr id="356" name="Google Shape;88;g71ec4ca519_0_508"/>
          <p:cNvGrpSpPr/>
          <p:nvPr/>
        </p:nvGrpSpPr>
        <p:grpSpPr>
          <a:xfrm>
            <a:off x="21274456" y="5489185"/>
            <a:ext cx="2887098" cy="1542970"/>
            <a:chOff x="21558075" y="4887614"/>
            <a:chExt cx="2712418" cy="1497011"/>
          </a:xfrm>
        </p:grpSpPr>
        <p:pic>
          <p:nvPicPr>
            <p:cNvPr id="357" name="Google Shape;89;g71ec4ca519_0_508"/>
            <p:cNvPicPr preferRelativeResize="0"/>
            <p:nvPr/>
          </p:nvPicPr>
          <p:blipFill rotWithShape="1">
            <a:blip r:embed="rId28" cstate="print">
              <a:alphaModFix/>
            </a:blip>
            <a:srcRect t="15143" b="14750"/>
            <a:stretch/>
          </p:blipFill>
          <p:spPr>
            <a:xfrm>
              <a:off x="21558075" y="4887614"/>
              <a:ext cx="2712418" cy="1497011"/>
            </a:xfrm>
            <a:prstGeom prst="rect">
              <a:avLst/>
            </a:prstGeom>
            <a:noFill/>
            <a:ln>
              <a:noFill/>
            </a:ln>
          </p:spPr>
        </p:pic>
        <p:sp>
          <p:nvSpPr>
            <p:cNvPr id="358" name="Google Shape;90;g71ec4ca519_0_508"/>
            <p:cNvSpPr/>
            <p:nvPr/>
          </p:nvSpPr>
          <p:spPr>
            <a:xfrm>
              <a:off x="21599601" y="6185895"/>
              <a:ext cx="883200" cy="9120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359" name="Google Shape;93;g71ec4ca519_0_508"/>
          <p:cNvCxnSpPr>
            <a:stCxn id="363" idx="2"/>
            <a:endCxn id="364" idx="0"/>
          </p:cNvCxnSpPr>
          <p:nvPr/>
        </p:nvCxnSpPr>
        <p:spPr>
          <a:xfrm>
            <a:off x="16641484" y="14540639"/>
            <a:ext cx="5890" cy="399336"/>
          </a:xfrm>
          <a:prstGeom prst="straightConnector1">
            <a:avLst/>
          </a:prstGeom>
          <a:noFill/>
          <a:ln w="38100" cap="flat" cmpd="sng">
            <a:solidFill>
              <a:srgbClr val="5597D3"/>
            </a:solidFill>
            <a:prstDash val="solid"/>
            <a:round/>
            <a:headEnd type="none" w="sm" len="sm"/>
            <a:tailEnd type="triangle" w="med" len="med"/>
          </a:ln>
        </p:spPr>
      </p:cxnSp>
      <p:cxnSp>
        <p:nvCxnSpPr>
          <p:cNvPr id="360" name="Google Shape;96;g71ec4ca519_0_508"/>
          <p:cNvCxnSpPr>
            <a:stCxn id="364" idx="2"/>
            <a:endCxn id="365" idx="0"/>
          </p:cNvCxnSpPr>
          <p:nvPr/>
        </p:nvCxnSpPr>
        <p:spPr>
          <a:xfrm>
            <a:off x="16647374" y="15339784"/>
            <a:ext cx="4884" cy="367247"/>
          </a:xfrm>
          <a:prstGeom prst="straightConnector1">
            <a:avLst/>
          </a:prstGeom>
          <a:noFill/>
          <a:ln w="38100" cap="flat" cmpd="sng">
            <a:solidFill>
              <a:srgbClr val="5597D3"/>
            </a:solidFill>
            <a:prstDash val="solid"/>
            <a:round/>
            <a:headEnd type="none" w="sm" len="sm"/>
            <a:tailEnd type="triangle" w="med" len="med"/>
          </a:ln>
        </p:spPr>
      </p:cxnSp>
      <p:cxnSp>
        <p:nvCxnSpPr>
          <p:cNvPr id="361" name="Google Shape;98;g71ec4ca519_0_508"/>
          <p:cNvCxnSpPr>
            <a:stCxn id="365" idx="2"/>
            <a:endCxn id="366" idx="0"/>
          </p:cNvCxnSpPr>
          <p:nvPr/>
        </p:nvCxnSpPr>
        <p:spPr>
          <a:xfrm>
            <a:off x="16652258" y="16224675"/>
            <a:ext cx="2324" cy="343982"/>
          </a:xfrm>
          <a:prstGeom prst="straightConnector1">
            <a:avLst/>
          </a:prstGeom>
          <a:noFill/>
          <a:ln w="38100" cap="flat" cmpd="sng">
            <a:solidFill>
              <a:srgbClr val="5597D3"/>
            </a:solidFill>
            <a:prstDash val="solid"/>
            <a:round/>
            <a:headEnd type="none" w="sm" len="sm"/>
            <a:tailEnd type="triangle" w="med" len="med"/>
          </a:ln>
        </p:spPr>
      </p:cxnSp>
      <p:grpSp>
        <p:nvGrpSpPr>
          <p:cNvPr id="362" name="Google Shape;100;g71ec4ca519_0_508"/>
          <p:cNvGrpSpPr/>
          <p:nvPr/>
        </p:nvGrpSpPr>
        <p:grpSpPr>
          <a:xfrm>
            <a:off x="13125934" y="13920756"/>
            <a:ext cx="11142400" cy="3478849"/>
            <a:chOff x="12948825" y="13884360"/>
            <a:chExt cx="11142400" cy="3764173"/>
          </a:xfrm>
        </p:grpSpPr>
        <p:sp>
          <p:nvSpPr>
            <p:cNvPr id="363" name="Google Shape;94;g71ec4ca519_0_508"/>
            <p:cNvSpPr txBox="1"/>
            <p:nvPr/>
          </p:nvSpPr>
          <p:spPr>
            <a:xfrm>
              <a:off x="12948825" y="14039683"/>
              <a:ext cx="7031100" cy="515400"/>
            </a:xfrm>
            <a:prstGeom prst="rect">
              <a:avLst/>
            </a:prstGeom>
            <a:solidFill>
              <a:srgbClr val="F3F3F3"/>
            </a:solidFill>
            <a:ln w="9525" cap="flat" cmpd="sng">
              <a:solidFill>
                <a:srgbClr val="379CC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F3F3F"/>
                </a:buClr>
                <a:buSzPts val="2000"/>
                <a:buFont typeface="Century Gothic"/>
                <a:buNone/>
              </a:pPr>
              <a:r>
                <a:rPr lang="en-US" sz="2400" i="0" u="none" strike="noStrike" cap="none" dirty="0">
                  <a:solidFill>
                    <a:srgbClr val="3F3F3F"/>
                  </a:solidFill>
                  <a:latin typeface="Garamond"/>
                  <a:ea typeface="Garamond"/>
                  <a:cs typeface="Garamond"/>
                  <a:sym typeface="Garamond"/>
                </a:rPr>
                <a:t>Acquire study area in-situ &amp; remotely sensed data</a:t>
              </a:r>
              <a:endParaRPr sz="2400" i="0" u="none" strike="noStrike" cap="none" dirty="0">
                <a:solidFill>
                  <a:srgbClr val="3F3F3F"/>
                </a:solidFill>
                <a:latin typeface="Garamond"/>
                <a:ea typeface="Garamond"/>
                <a:cs typeface="Garamond"/>
                <a:sym typeface="Garamond"/>
              </a:endParaRPr>
            </a:p>
          </p:txBody>
        </p:sp>
        <p:sp>
          <p:nvSpPr>
            <p:cNvPr id="364" name="Google Shape;95;g71ec4ca519_0_508"/>
            <p:cNvSpPr/>
            <p:nvPr/>
          </p:nvSpPr>
          <p:spPr>
            <a:xfrm>
              <a:off x="14546815" y="14987172"/>
              <a:ext cx="3846900" cy="432600"/>
            </a:xfrm>
            <a:prstGeom prst="rect">
              <a:avLst/>
            </a:prstGeom>
            <a:solidFill>
              <a:srgbClr val="F3F3F3"/>
            </a:solidFill>
            <a:ln w="9525" cap="flat" cmpd="sng">
              <a:solidFill>
                <a:srgbClr val="379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F3F3F"/>
                </a:buClr>
                <a:buSzPts val="2000"/>
                <a:buFont typeface="Century Gothic"/>
                <a:buNone/>
              </a:pPr>
              <a:r>
                <a:rPr lang="en-US" sz="2400" i="0" u="none" strike="noStrike" cap="none" dirty="0">
                  <a:solidFill>
                    <a:srgbClr val="3F3F3F"/>
                  </a:solidFill>
                  <a:latin typeface="Garamond"/>
                  <a:ea typeface="Garamond"/>
                  <a:cs typeface="Garamond"/>
                  <a:sym typeface="Garamond"/>
                </a:rPr>
                <a:t>Process raw data</a:t>
              </a:r>
              <a:endParaRPr sz="2400" i="0" u="none" strike="noStrike" cap="none" dirty="0">
                <a:solidFill>
                  <a:srgbClr val="000000"/>
                </a:solidFill>
                <a:latin typeface="Garamond"/>
                <a:ea typeface="Garamond"/>
                <a:cs typeface="Garamond"/>
                <a:sym typeface="Garamond"/>
              </a:endParaRPr>
            </a:p>
          </p:txBody>
        </p:sp>
        <p:sp>
          <p:nvSpPr>
            <p:cNvPr id="365" name="Google Shape;97;g71ec4ca519_0_508"/>
            <p:cNvSpPr/>
            <p:nvPr/>
          </p:nvSpPr>
          <p:spPr>
            <a:xfrm>
              <a:off x="13631299" y="15817140"/>
              <a:ext cx="5687700" cy="560099"/>
            </a:xfrm>
            <a:prstGeom prst="rect">
              <a:avLst/>
            </a:prstGeom>
            <a:solidFill>
              <a:srgbClr val="F3F3F3"/>
            </a:solidFill>
            <a:ln w="9525" cap="flat" cmpd="sng">
              <a:solidFill>
                <a:srgbClr val="379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F3F3F"/>
                </a:buClr>
                <a:buSzPts val="2000"/>
                <a:buFont typeface="Century Gothic"/>
                <a:buNone/>
              </a:pPr>
              <a:r>
                <a:rPr lang="en-US" sz="2400" i="0" u="none" strike="noStrike" cap="none" dirty="0">
                  <a:solidFill>
                    <a:srgbClr val="3F3F3F"/>
                  </a:solidFill>
                  <a:latin typeface="Garamond"/>
                  <a:ea typeface="Garamond"/>
                  <a:cs typeface="Garamond"/>
                  <a:sym typeface="Garamond"/>
                </a:rPr>
                <a:t>Aggregate in-situ and remote sensing data</a:t>
              </a:r>
              <a:endParaRPr sz="2400" i="0" u="none" strike="noStrike" cap="none" dirty="0">
                <a:solidFill>
                  <a:srgbClr val="000000"/>
                </a:solidFill>
                <a:latin typeface="Garamond"/>
                <a:ea typeface="Garamond"/>
                <a:cs typeface="Garamond"/>
                <a:sym typeface="Garamond"/>
              </a:endParaRPr>
            </a:p>
          </p:txBody>
        </p:sp>
        <p:sp>
          <p:nvSpPr>
            <p:cNvPr id="366" name="Google Shape;99;g71ec4ca519_0_508"/>
            <p:cNvSpPr/>
            <p:nvPr/>
          </p:nvSpPr>
          <p:spPr>
            <a:xfrm>
              <a:off x="12961923" y="16749433"/>
              <a:ext cx="7031100" cy="899100"/>
            </a:xfrm>
            <a:prstGeom prst="rect">
              <a:avLst/>
            </a:prstGeom>
            <a:solidFill>
              <a:srgbClr val="F3F3F3"/>
            </a:solidFill>
            <a:ln w="9525" cap="flat" cmpd="sng">
              <a:solidFill>
                <a:srgbClr val="379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F3F3F"/>
                </a:buClr>
                <a:buSzPts val="2000"/>
                <a:buFont typeface="Century Gothic"/>
                <a:buNone/>
              </a:pPr>
              <a:r>
                <a:rPr lang="en-US" sz="2400" i="0" u="none" strike="noStrike" cap="none" dirty="0">
                  <a:solidFill>
                    <a:srgbClr val="3F3F3F"/>
                  </a:solidFill>
                  <a:latin typeface="Garamond"/>
                  <a:ea typeface="Garamond"/>
                  <a:cs typeface="Garamond"/>
                  <a:sym typeface="Garamond"/>
                </a:rPr>
                <a:t>Evaluate surface subsidence and groundwater storage change </a:t>
              </a:r>
              <a:r>
                <a:rPr lang="en-US" sz="2400" dirty="0">
                  <a:solidFill>
                    <a:srgbClr val="3F3F3F"/>
                  </a:solidFill>
                  <a:latin typeface="Garamond"/>
                  <a:ea typeface="Garamond"/>
                  <a:cs typeface="Garamond"/>
                  <a:sym typeface="Garamond"/>
                </a:rPr>
                <a:t>spatially and </a:t>
              </a:r>
              <a:r>
                <a:rPr lang="en-US" sz="2400" i="0" u="none" strike="noStrike" cap="none" dirty="0">
                  <a:solidFill>
                    <a:srgbClr val="3F3F3F"/>
                  </a:solidFill>
                  <a:latin typeface="Garamond"/>
                  <a:ea typeface="Garamond"/>
                  <a:cs typeface="Garamond"/>
                  <a:sym typeface="Garamond"/>
                </a:rPr>
                <a:t>temporally </a:t>
              </a:r>
              <a:r>
                <a:rPr lang="en-US" sz="2400" dirty="0">
                  <a:solidFill>
                    <a:srgbClr val="3F3F3F"/>
                  </a:solidFill>
                  <a:latin typeface="Garamond"/>
                  <a:ea typeface="Garamond"/>
                  <a:cs typeface="Garamond"/>
                  <a:sym typeface="Garamond"/>
                </a:rPr>
                <a:t>at the sub-basin scale</a:t>
              </a:r>
              <a:endParaRPr sz="2400" i="0" u="none" strike="noStrike" cap="none" dirty="0">
                <a:solidFill>
                  <a:srgbClr val="000000"/>
                </a:solidFill>
                <a:latin typeface="Garamond"/>
                <a:ea typeface="Garamond"/>
                <a:cs typeface="Garamond"/>
                <a:sym typeface="Garamond"/>
              </a:endParaRPr>
            </a:p>
          </p:txBody>
        </p:sp>
        <p:sp>
          <p:nvSpPr>
            <p:cNvPr id="367" name="Google Shape;101;g71ec4ca519_0_508"/>
            <p:cNvSpPr/>
            <p:nvPr/>
          </p:nvSpPr>
          <p:spPr>
            <a:xfrm>
              <a:off x="20654250" y="13884360"/>
              <a:ext cx="3419400" cy="800100"/>
            </a:xfrm>
            <a:prstGeom prst="roundRect">
              <a:avLst>
                <a:gd name="adj" fmla="val 16667"/>
              </a:avLst>
            </a:prstGeom>
            <a:solidFill>
              <a:srgbClr val="FFFFFF"/>
            </a:solidFill>
            <a:ln w="9525" cap="flat" cmpd="sng">
              <a:solidFill>
                <a:srgbClr val="42ACC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400" u="none" strike="noStrike" cap="none" dirty="0">
                  <a:solidFill>
                    <a:srgbClr val="42ACCE"/>
                  </a:solidFill>
                  <a:latin typeface="Garamond"/>
                  <a:ea typeface="Garamond"/>
                  <a:cs typeface="Garamond"/>
                  <a:sym typeface="Garamond"/>
                </a:rPr>
                <a:t>In-Situ: Well &amp; GPS</a:t>
              </a:r>
              <a:endParaRPr sz="2400" u="none" strike="noStrike" cap="none" dirty="0">
                <a:solidFill>
                  <a:srgbClr val="42ACCE"/>
                </a:solidFill>
                <a:latin typeface="Garamond"/>
                <a:ea typeface="Garamond"/>
                <a:cs typeface="Garamond"/>
                <a:sym typeface="Garamond"/>
              </a:endParaRPr>
            </a:p>
            <a:p>
              <a:pPr marL="0" marR="0" lvl="0" indent="0" algn="ctr" rtl="0">
                <a:lnSpc>
                  <a:spcPct val="100000"/>
                </a:lnSpc>
                <a:spcBef>
                  <a:spcPts val="0"/>
                </a:spcBef>
                <a:spcAft>
                  <a:spcPts val="0"/>
                </a:spcAft>
                <a:buNone/>
              </a:pPr>
              <a:r>
                <a:rPr lang="en-US" sz="2400" u="none" strike="noStrike" cap="none" dirty="0" smtClean="0">
                  <a:solidFill>
                    <a:srgbClr val="42ACCE"/>
                  </a:solidFill>
                  <a:latin typeface="Garamond"/>
                  <a:ea typeface="Garamond"/>
                  <a:cs typeface="Garamond"/>
                  <a:sym typeface="Garamond"/>
                </a:rPr>
                <a:t>EOs: </a:t>
              </a:r>
              <a:r>
                <a:rPr lang="en-US" sz="2400" u="none" strike="noStrike" cap="none" dirty="0">
                  <a:solidFill>
                    <a:srgbClr val="42ACCE"/>
                  </a:solidFill>
                  <a:latin typeface="Garamond"/>
                  <a:ea typeface="Garamond"/>
                  <a:cs typeface="Garamond"/>
                  <a:sym typeface="Garamond"/>
                </a:rPr>
                <a:t>GRACE/</a:t>
              </a:r>
              <a:r>
                <a:rPr lang="en-US" sz="2400" u="none" strike="noStrike" cap="none" dirty="0" err="1">
                  <a:solidFill>
                    <a:srgbClr val="42ACCE"/>
                  </a:solidFill>
                  <a:latin typeface="Garamond"/>
                  <a:ea typeface="Garamond"/>
                  <a:cs typeface="Garamond"/>
                  <a:sym typeface="Garamond"/>
                </a:rPr>
                <a:t>InSAR</a:t>
              </a:r>
              <a:endParaRPr sz="2400" u="none" strike="noStrike" cap="none" dirty="0">
                <a:solidFill>
                  <a:srgbClr val="42ACCE"/>
                </a:solidFill>
                <a:latin typeface="Garamond"/>
                <a:ea typeface="Garamond"/>
                <a:cs typeface="Garamond"/>
                <a:sym typeface="Garamond"/>
              </a:endParaRPr>
            </a:p>
          </p:txBody>
        </p:sp>
        <p:sp>
          <p:nvSpPr>
            <p:cNvPr id="368" name="Google Shape;102;g71ec4ca519_0_508"/>
            <p:cNvSpPr/>
            <p:nvPr/>
          </p:nvSpPr>
          <p:spPr>
            <a:xfrm>
              <a:off x="19638000" y="14987179"/>
              <a:ext cx="4453200" cy="496200"/>
            </a:xfrm>
            <a:prstGeom prst="roundRect">
              <a:avLst>
                <a:gd name="adj" fmla="val 16667"/>
              </a:avLst>
            </a:prstGeom>
            <a:solidFill>
              <a:srgbClr val="FFFFFF"/>
            </a:solidFill>
            <a:ln w="9525" cap="flat" cmpd="sng">
              <a:solidFill>
                <a:srgbClr val="42ACC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400" u="none" strike="noStrike" cap="none">
                  <a:solidFill>
                    <a:srgbClr val="42ACCE"/>
                  </a:solidFill>
                  <a:latin typeface="Garamond"/>
                  <a:ea typeface="Garamond"/>
                  <a:cs typeface="Garamond"/>
                  <a:sym typeface="Garamond"/>
                </a:rPr>
                <a:t>Quality </a:t>
              </a:r>
              <a:r>
                <a:rPr lang="en-US" sz="2400">
                  <a:solidFill>
                    <a:srgbClr val="42ACCE"/>
                  </a:solidFill>
                  <a:latin typeface="Garamond"/>
                  <a:ea typeface="Garamond"/>
                  <a:cs typeface="Garamond"/>
                  <a:sym typeface="Garamond"/>
                </a:rPr>
                <a:t>c</a:t>
              </a:r>
              <a:r>
                <a:rPr lang="en-US" sz="2400" u="none" strike="noStrike" cap="none">
                  <a:solidFill>
                    <a:srgbClr val="42ACCE"/>
                  </a:solidFill>
                  <a:latin typeface="Garamond"/>
                  <a:ea typeface="Garamond"/>
                  <a:cs typeface="Garamond"/>
                  <a:sym typeface="Garamond"/>
                </a:rPr>
                <a:t>ontrol</a:t>
              </a:r>
              <a:r>
                <a:rPr lang="en-US" sz="2400">
                  <a:solidFill>
                    <a:srgbClr val="42ACCE"/>
                  </a:solidFill>
                  <a:latin typeface="Garamond"/>
                  <a:ea typeface="Garamond"/>
                  <a:cs typeface="Garamond"/>
                  <a:sym typeface="Garamond"/>
                </a:rPr>
                <a:t>, n</a:t>
              </a:r>
              <a:r>
                <a:rPr lang="en-US" sz="2400" u="none" strike="noStrike" cap="none">
                  <a:solidFill>
                    <a:srgbClr val="42ACCE"/>
                  </a:solidFill>
                  <a:latin typeface="Garamond"/>
                  <a:ea typeface="Garamond"/>
                  <a:cs typeface="Garamond"/>
                  <a:sym typeface="Garamond"/>
                </a:rPr>
                <a:t>ormalize data</a:t>
              </a:r>
              <a:endParaRPr sz="2400" u="none" strike="noStrike" cap="none">
                <a:solidFill>
                  <a:srgbClr val="42ACCE"/>
                </a:solidFill>
                <a:latin typeface="Garamond"/>
                <a:ea typeface="Garamond"/>
                <a:cs typeface="Garamond"/>
                <a:sym typeface="Garamond"/>
              </a:endParaRPr>
            </a:p>
          </p:txBody>
        </p:sp>
        <p:sp>
          <p:nvSpPr>
            <p:cNvPr id="369" name="Google Shape;103;g71ec4ca519_0_508"/>
            <p:cNvSpPr/>
            <p:nvPr/>
          </p:nvSpPr>
          <p:spPr>
            <a:xfrm>
              <a:off x="20173138" y="15868279"/>
              <a:ext cx="3918000" cy="496200"/>
            </a:xfrm>
            <a:prstGeom prst="roundRect">
              <a:avLst>
                <a:gd name="adj" fmla="val 16667"/>
              </a:avLst>
            </a:prstGeom>
            <a:solidFill>
              <a:srgbClr val="FFFFFF"/>
            </a:solidFill>
            <a:ln w="9525" cap="flat" cmpd="sng">
              <a:solidFill>
                <a:srgbClr val="42ACC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400" u="none" strike="noStrike" cap="none">
                  <a:solidFill>
                    <a:srgbClr val="42ACCE"/>
                  </a:solidFill>
                  <a:latin typeface="Garamond"/>
                  <a:ea typeface="Garamond"/>
                  <a:cs typeface="Garamond"/>
                  <a:sym typeface="Garamond"/>
                </a:rPr>
                <a:t>Spatially</a:t>
              </a:r>
              <a:r>
                <a:rPr lang="en-US" sz="2400">
                  <a:solidFill>
                    <a:srgbClr val="42ACCE"/>
                  </a:solidFill>
                  <a:latin typeface="Garamond"/>
                  <a:ea typeface="Garamond"/>
                  <a:cs typeface="Garamond"/>
                  <a:sym typeface="Garamond"/>
                </a:rPr>
                <a:t> and t</a:t>
              </a:r>
              <a:r>
                <a:rPr lang="en-US" sz="2400" u="none" strike="noStrike" cap="none">
                  <a:solidFill>
                    <a:srgbClr val="42ACCE"/>
                  </a:solidFill>
                  <a:latin typeface="Garamond"/>
                  <a:ea typeface="Garamond"/>
                  <a:cs typeface="Garamond"/>
                  <a:sym typeface="Garamond"/>
                </a:rPr>
                <a:t>emporally</a:t>
              </a:r>
              <a:endParaRPr sz="2400" u="none" strike="noStrike" cap="none">
                <a:solidFill>
                  <a:srgbClr val="42ACCE"/>
                </a:solidFill>
                <a:latin typeface="Garamond"/>
                <a:ea typeface="Garamond"/>
                <a:cs typeface="Garamond"/>
                <a:sym typeface="Garamond"/>
              </a:endParaRPr>
            </a:p>
          </p:txBody>
        </p:sp>
        <p:sp>
          <p:nvSpPr>
            <p:cNvPr id="370" name="Google Shape;104;g71ec4ca519_0_508"/>
            <p:cNvSpPr/>
            <p:nvPr/>
          </p:nvSpPr>
          <p:spPr>
            <a:xfrm>
              <a:off x="20552725" y="16749379"/>
              <a:ext cx="3538500" cy="899100"/>
            </a:xfrm>
            <a:prstGeom prst="roundRect">
              <a:avLst>
                <a:gd name="adj" fmla="val 16667"/>
              </a:avLst>
            </a:prstGeom>
            <a:solidFill>
              <a:srgbClr val="FFFFFF"/>
            </a:solidFill>
            <a:ln w="9525" cap="flat" cmpd="sng">
              <a:solidFill>
                <a:srgbClr val="42ACC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400" u="none" strike="noStrike" cap="none">
                  <a:solidFill>
                    <a:srgbClr val="42ACCE"/>
                  </a:solidFill>
                  <a:latin typeface="Garamond"/>
                  <a:ea typeface="Garamond"/>
                  <a:cs typeface="Garamond"/>
                  <a:sym typeface="Garamond"/>
                </a:rPr>
                <a:t>Maps, time-series, rate of change charts</a:t>
              </a:r>
              <a:endParaRPr sz="2400" u="none" strike="noStrike" cap="none">
                <a:solidFill>
                  <a:srgbClr val="42ACCE"/>
                </a:solidFill>
                <a:latin typeface="Garamond"/>
                <a:ea typeface="Garamond"/>
                <a:cs typeface="Garamond"/>
                <a:sym typeface="Garamond"/>
              </a:endParaRPr>
            </a:p>
          </p:txBody>
        </p:sp>
      </p:grpSp>
      <p:pic>
        <p:nvPicPr>
          <p:cNvPr id="373" name="Picture 372" descr="10986670_10204493792728359_7204391920606221465_o.jpg"/>
          <p:cNvPicPr>
            <a:picLocks noChangeAspect="1"/>
          </p:cNvPicPr>
          <p:nvPr/>
        </p:nvPicPr>
        <p:blipFill>
          <a:blip r:embed="rId29" cstate="print"/>
          <a:srcRect b="33898"/>
          <a:stretch>
            <a:fillRect/>
          </a:stretch>
        </p:blipFill>
        <p:spPr>
          <a:xfrm>
            <a:off x="19155098" y="31037931"/>
            <a:ext cx="1645920" cy="1632371"/>
          </a:xfrm>
          <a:prstGeom prst="ellipse">
            <a:avLst/>
          </a:prstGeom>
        </p:spPr>
      </p:pic>
    </p:spTree>
    <p:extLst>
      <p:ext uri="{BB962C8B-B14F-4D97-AF65-F5344CB8AC3E}">
        <p14:creationId xmlns:p14="http://schemas.microsoft.com/office/powerpoint/2010/main" val="4069893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1231</TotalTime>
  <Words>1038</Words>
  <Application>Microsoft Office PowerPoint</Application>
  <PresentationFormat>Custom</PresentationFormat>
  <Paragraphs>150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48</cp:revision>
  <dcterms:created xsi:type="dcterms:W3CDTF">2019-11-06T20:00:51Z</dcterms:created>
  <dcterms:modified xsi:type="dcterms:W3CDTF">2020-04-09T22:18:05Z</dcterms:modified>
</cp:coreProperties>
</file>