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7" r:id="rId2"/>
  </p:sldIdLst>
  <p:sldSz cx="27432000" cy="36576000"/>
  <p:notesSz cx="6858000" cy="9144000"/>
  <p:embeddedFontLst>
    <p:embeddedFont>
      <p:font typeface="Century Gothic" panose="020B0502020202020204" pitchFamily="34" charset="0"/>
      <p:regular r:id="rId4"/>
      <p:bold r:id="rId5"/>
      <p:italic r:id="rId6"/>
      <p:boldItalic r:id="rId7"/>
    </p:embeddedFont>
    <p:embeddedFont>
      <p:font typeface="Garamond" panose="02020404030301010803" pitchFamily="18" charset="0"/>
      <p:regular r:id="rId8"/>
      <p:bold r:id="rId9"/>
      <p:italic r:id="rId10"/>
    </p:embeddedFont>
    <p:embeddedFont>
      <p:font typeface="Webdings" pitchFamily="2" charset="2"/>
      <p:regular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1664" userDrawn="1">
          <p15:clr>
            <a:srgbClr val="A4A3A4"/>
          </p15:clr>
        </p15:guide>
        <p15:guide id="2" pos="13512" userDrawn="1">
          <p15:clr>
            <a:srgbClr val="A4A3A4"/>
          </p15:clr>
        </p15:guide>
        <p15:guide id="3" pos="9816" userDrawn="1">
          <p15:clr>
            <a:srgbClr val="A4A3A4"/>
          </p15:clr>
        </p15:guide>
        <p15:guide id="4" orient="horz" pos="115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8" clrIdx="0"/>
  <p:cmAuthor id="1" name="Julio Peredo" initials="" lastIdx="2" clrIdx="1"/>
  <p:cmAuthor id="2" name="Callum Wayman"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919"/>
    <a:srgbClr val="1E1E1E"/>
    <a:srgbClr val="282828"/>
    <a:srgbClr val="323232"/>
    <a:srgbClr val="3F3F3F"/>
    <a:srgbClr val="7D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50"/>
    <p:restoredTop sz="96586" autoAdjust="0"/>
  </p:normalViewPr>
  <p:slideViewPr>
    <p:cSldViewPr snapToGrid="0">
      <p:cViewPr>
        <p:scale>
          <a:sx n="42" d="100"/>
          <a:sy n="42" d="100"/>
        </p:scale>
        <p:origin x="336" y="-160"/>
      </p:cViewPr>
      <p:guideLst>
        <p:guide pos="11664"/>
        <p:guide pos="13512"/>
        <p:guide pos="9816"/>
        <p:guide orient="horz" pos="115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heme" Target="theme/theme1.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138645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51c31c860a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g51c31c860a_3_0:notes"/>
          <p:cNvSpPr>
            <a:spLocks noGrp="1" noRot="1" noChangeAspect="1"/>
          </p:cNvSpPr>
          <p:nvPr>
            <p:ph type="sldImg" idx="2"/>
          </p:nvPr>
        </p:nvSpPr>
        <p:spPr>
          <a:xfrm>
            <a:off x="2143125" y="685800"/>
            <a:ext cx="25717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0548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griculture &amp; Food Security">
  <p:cSld name="Agriculture &amp; Food Security">
    <p:spTree>
      <p:nvGrpSpPr>
        <p:cNvPr id="1" name="Shape 11"/>
        <p:cNvGrpSpPr/>
        <p:nvPr/>
      </p:nvGrpSpPr>
      <p:grpSpPr>
        <a:xfrm>
          <a:off x="0" y="0"/>
          <a:ext cx="0" cy="0"/>
          <a:chOff x="0" y="0"/>
          <a:chExt cx="0" cy="0"/>
        </a:xfrm>
      </p:grpSpPr>
      <p:sp>
        <p:nvSpPr>
          <p:cNvPr id="12" name="Google Shape;12;p2"/>
          <p:cNvSpPr/>
          <p:nvPr/>
        </p:nvSpPr>
        <p:spPr>
          <a:xfrm>
            <a:off x="914399" y="35661600"/>
            <a:ext cx="25603200" cy="415567"/>
          </a:xfrm>
          <a:prstGeom prst="rect">
            <a:avLst/>
          </a:prstGeom>
          <a:solidFill>
            <a:srgbClr val="7D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3" name="Google Shape;13;p2"/>
          <p:cNvSpPr/>
          <p:nvPr/>
        </p:nvSpPr>
        <p:spPr>
          <a:xfrm>
            <a:off x="893617" y="36126531"/>
            <a:ext cx="25644768" cy="20005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75"/>
              <a:buFont typeface="Century Gothic"/>
              <a:buNone/>
            </a:pPr>
            <a:r>
              <a:rPr lang="en-US" sz="7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p:txBody>
      </p:sp>
      <p:sp>
        <p:nvSpPr>
          <p:cNvPr id="14" name="Google Shape;14;p2"/>
          <p:cNvSpPr/>
          <p:nvPr/>
        </p:nvSpPr>
        <p:spPr>
          <a:xfrm>
            <a:off x="914400" y="3662904"/>
            <a:ext cx="25623985" cy="260911"/>
          </a:xfrm>
          <a:prstGeom prst="rect">
            <a:avLst/>
          </a:prstGeom>
          <a:solidFill>
            <a:srgbClr val="7DB7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5" name="Google Shape;15;p2"/>
          <p:cNvPicPr preferRelativeResize="0"/>
          <p:nvPr/>
        </p:nvPicPr>
        <p:blipFill rotWithShape="1">
          <a:blip r:embed="rId2">
            <a:alphaModFix/>
          </a:blip>
          <a:srcRect/>
          <a:stretch/>
        </p:blipFill>
        <p:spPr>
          <a:xfrm>
            <a:off x="23953352" y="864365"/>
            <a:ext cx="2585032" cy="2139114"/>
          </a:xfrm>
          <a:prstGeom prst="rect">
            <a:avLst/>
          </a:prstGeom>
          <a:noFill/>
          <a:ln>
            <a:noFill/>
          </a:ln>
        </p:spPr>
      </p:pic>
      <p:sp>
        <p:nvSpPr>
          <p:cNvPr id="16" name="Google Shape;16;p2"/>
          <p:cNvSpPr txBox="1">
            <a:spLocks noGrp="1"/>
          </p:cNvSpPr>
          <p:nvPr>
            <p:ph type="body" idx="1"/>
          </p:nvPr>
        </p:nvSpPr>
        <p:spPr>
          <a:xfrm>
            <a:off x="4704382" y="876300"/>
            <a:ext cx="18023236" cy="2171700"/>
          </a:xfrm>
          <a:prstGeom prst="rect">
            <a:avLst/>
          </a:prstGeom>
          <a:noFill/>
          <a:ln>
            <a:noFill/>
          </a:ln>
        </p:spPr>
        <p:txBody>
          <a:bodyPr spcFirstLastPara="1" wrap="square" lIns="91425" tIns="45700" rIns="91425" bIns="45700" anchor="ctr" anchorCtr="0"/>
          <a:lstStyle>
            <a:lvl1pPr marL="457200" lvl="0" indent="-228600" algn="ctr">
              <a:lnSpc>
                <a:spcPct val="90000"/>
              </a:lnSpc>
              <a:spcBef>
                <a:spcPts val="3000"/>
              </a:spcBef>
              <a:spcAft>
                <a:spcPts val="0"/>
              </a:spcAft>
              <a:buClr>
                <a:srgbClr val="7DB761"/>
              </a:buClr>
              <a:buSzPts val="5400"/>
              <a:buNone/>
              <a:defRPr sz="5400" b="1">
                <a:solidFill>
                  <a:srgbClr val="7DB761"/>
                </a:solidFill>
              </a:defRPr>
            </a:lvl1pPr>
            <a:lvl2pPr marL="914400" lvl="1" indent="-228600" algn="l">
              <a:lnSpc>
                <a:spcPct val="90000"/>
              </a:lnSpc>
              <a:spcBef>
                <a:spcPts val="1500"/>
              </a:spcBef>
              <a:spcAft>
                <a:spcPts val="0"/>
              </a:spcAft>
              <a:buClr>
                <a:srgbClr val="3F3F3F"/>
              </a:buClr>
              <a:buSzPts val="7200"/>
              <a:buNone/>
              <a:defRPr/>
            </a:lvl2pPr>
            <a:lvl3pPr marL="1371600" lvl="2" indent="-228600" algn="l">
              <a:lnSpc>
                <a:spcPct val="90000"/>
              </a:lnSpc>
              <a:spcBef>
                <a:spcPts val="1500"/>
              </a:spcBef>
              <a:spcAft>
                <a:spcPts val="0"/>
              </a:spcAft>
              <a:buClr>
                <a:srgbClr val="3F3F3F"/>
              </a:buClr>
              <a:buSzPts val="6000"/>
              <a:buNone/>
              <a:defRPr/>
            </a:lvl3pPr>
            <a:lvl4pPr marL="1828800" lvl="3" indent="-228600" algn="l">
              <a:lnSpc>
                <a:spcPct val="90000"/>
              </a:lnSpc>
              <a:spcBef>
                <a:spcPts val="1500"/>
              </a:spcBef>
              <a:spcAft>
                <a:spcPts val="0"/>
              </a:spcAft>
              <a:buClr>
                <a:srgbClr val="3F3F3F"/>
              </a:buClr>
              <a:buSzPts val="5400"/>
              <a:buNone/>
              <a:defRPr/>
            </a:lvl4pPr>
            <a:lvl5pPr marL="2286000" lvl="4" indent="-228600" algn="l">
              <a:lnSpc>
                <a:spcPct val="90000"/>
              </a:lnSpc>
              <a:spcBef>
                <a:spcPts val="1500"/>
              </a:spcBef>
              <a:spcAft>
                <a:spcPts val="0"/>
              </a:spcAft>
              <a:buClr>
                <a:srgbClr val="3F3F3F"/>
              </a:buClr>
              <a:buSzPts val="5400"/>
              <a:buNone/>
              <a:defRPr/>
            </a:lvl5pPr>
            <a:lvl6pPr marL="2743200" lvl="5" indent="-342900" algn="l">
              <a:lnSpc>
                <a:spcPct val="90000"/>
              </a:lnSpc>
              <a:spcBef>
                <a:spcPts val="1500"/>
              </a:spcBef>
              <a:spcAft>
                <a:spcPts val="0"/>
              </a:spcAft>
              <a:buClr>
                <a:schemeClr val="dk1"/>
              </a:buClr>
              <a:buSzPts val="1800"/>
              <a:buChar char="•"/>
              <a:defRPr/>
            </a:lvl6pPr>
            <a:lvl7pPr marL="3200400" lvl="6" indent="-342900" algn="l">
              <a:lnSpc>
                <a:spcPct val="90000"/>
              </a:lnSpc>
              <a:spcBef>
                <a:spcPts val="1500"/>
              </a:spcBef>
              <a:spcAft>
                <a:spcPts val="0"/>
              </a:spcAft>
              <a:buClr>
                <a:schemeClr val="dk1"/>
              </a:buClr>
              <a:buSzPts val="1800"/>
              <a:buChar char="•"/>
              <a:defRPr/>
            </a:lvl7pPr>
            <a:lvl8pPr marL="3657600" lvl="7" indent="-342900" algn="l">
              <a:lnSpc>
                <a:spcPct val="90000"/>
              </a:lnSpc>
              <a:spcBef>
                <a:spcPts val="1500"/>
              </a:spcBef>
              <a:spcAft>
                <a:spcPts val="0"/>
              </a:spcAft>
              <a:buClr>
                <a:schemeClr val="dk1"/>
              </a:buClr>
              <a:buSzPts val="1800"/>
              <a:buChar char="•"/>
              <a:defRPr/>
            </a:lvl8pPr>
            <a:lvl9pPr marL="4114800" lvl="8" indent="-342900" algn="l">
              <a:lnSpc>
                <a:spcPct val="90000"/>
              </a:lnSpc>
              <a:spcBef>
                <a:spcPts val="1500"/>
              </a:spcBef>
              <a:spcAft>
                <a:spcPts val="0"/>
              </a:spcAft>
              <a:buClr>
                <a:schemeClr val="dk1"/>
              </a:buClr>
              <a:buSzPts val="1800"/>
              <a:buChar char="•"/>
              <a:defRPr/>
            </a:lvl9pPr>
          </a:lstStyle>
          <a:p>
            <a:endParaRPr/>
          </a:p>
        </p:txBody>
      </p:sp>
      <p:pic>
        <p:nvPicPr>
          <p:cNvPr id="17" name="Google Shape;17;p2"/>
          <p:cNvPicPr preferRelativeResize="0"/>
          <p:nvPr/>
        </p:nvPicPr>
        <p:blipFill rotWithShape="1">
          <a:blip r:embed="rId3">
            <a:alphaModFix/>
          </a:blip>
          <a:srcRect/>
          <a:stretch/>
        </p:blipFill>
        <p:spPr>
          <a:xfrm>
            <a:off x="933449" y="876300"/>
            <a:ext cx="2502846" cy="2171700"/>
          </a:xfrm>
          <a:prstGeom prst="rect">
            <a:avLst/>
          </a:prstGeom>
          <a:noFill/>
          <a:ln>
            <a:noFill/>
          </a:ln>
        </p:spPr>
      </p:pic>
      <p:pic>
        <p:nvPicPr>
          <p:cNvPr id="18" name="Google Shape;18;p2"/>
          <p:cNvPicPr preferRelativeResize="0"/>
          <p:nvPr/>
        </p:nvPicPr>
        <p:blipFill rotWithShape="1">
          <a:blip r:embed="rId4">
            <a:alphaModFix/>
          </a:blip>
          <a:srcRect/>
          <a:stretch/>
        </p:blipFill>
        <p:spPr>
          <a:xfrm>
            <a:off x="914399" y="34532744"/>
            <a:ext cx="4480560" cy="90372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8" pos="15552">
          <p15:clr>
            <a:srgbClr val="FBAE40"/>
          </p15:clr>
        </p15:guide>
        <p15:guide id="9" orient="horz" pos="21312">
          <p15:clr>
            <a:srgbClr val="FBAE40"/>
          </p15:clr>
        </p15:guide>
        <p15:guide id="10" pos="15264">
          <p15:clr>
            <a:srgbClr val="FBAE40"/>
          </p15:clr>
        </p15:guide>
        <p15:guide id="11" orient="horz" pos="2928">
          <p15:clr>
            <a:srgbClr val="FBAE40"/>
          </p15:clr>
        </p15:guide>
        <p15:guide id="12" pos="7776">
          <p15:clr>
            <a:srgbClr val="FBAE40"/>
          </p15:clr>
        </p15:guide>
        <p15:guide id="13" orient="horz" pos="1920">
          <p15:clr>
            <a:srgbClr val="FBAE40"/>
          </p15:clr>
        </p15:guide>
        <p15:guide id="14" orient="horz" pos="1536">
          <p15:clr>
            <a:srgbClr val="FBAE40"/>
          </p15:clr>
        </p15:guide>
        <p15:guide id="15" orient="horz" pos="960">
          <p15:clr>
            <a:srgbClr val="FBAE40"/>
          </p15:clr>
        </p15:guide>
        <p15:guide id="16" pos="8064">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5950" y="1947342"/>
            <a:ext cx="23660100" cy="7069669"/>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F3F3F"/>
              </a:buClr>
              <a:buSzPts val="13200"/>
              <a:buFont typeface="Century Gothic"/>
              <a:buNone/>
              <a:defRPr sz="13200" b="0"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1885950" y="9736667"/>
            <a:ext cx="23660100" cy="23207136"/>
          </a:xfrm>
          <a:prstGeom prst="rect">
            <a:avLst/>
          </a:prstGeom>
          <a:noFill/>
          <a:ln>
            <a:noFill/>
          </a:ln>
        </p:spPr>
        <p:txBody>
          <a:bodyPr spcFirstLastPara="1" wrap="square" lIns="91425" tIns="45700" rIns="91425" bIns="45700" anchor="t" anchorCtr="0"/>
          <a:lstStyle>
            <a:lvl1pPr marL="457200" marR="0" lvl="0" indent="-762000" algn="l" rtl="0">
              <a:lnSpc>
                <a:spcPct val="90000"/>
              </a:lnSpc>
              <a:spcBef>
                <a:spcPts val="3000"/>
              </a:spcBef>
              <a:spcAft>
                <a:spcPts val="0"/>
              </a:spcAft>
              <a:buClr>
                <a:srgbClr val="3F3F3F"/>
              </a:buClr>
              <a:buSzPts val="8400"/>
              <a:buFont typeface="Arial"/>
              <a:buChar char="•"/>
              <a:defRPr sz="8400" b="0" i="0" u="none" strike="noStrike" cap="none">
                <a:solidFill>
                  <a:srgbClr val="3F3F3F"/>
                </a:solidFill>
                <a:latin typeface="Century Gothic"/>
                <a:ea typeface="Century Gothic"/>
                <a:cs typeface="Century Gothic"/>
                <a:sym typeface="Century Gothic"/>
              </a:defRPr>
            </a:lvl1pPr>
            <a:lvl2pPr marL="914400" marR="0" lvl="1" indent="-685800" algn="l" rtl="0">
              <a:lnSpc>
                <a:spcPct val="90000"/>
              </a:lnSpc>
              <a:spcBef>
                <a:spcPts val="1500"/>
              </a:spcBef>
              <a:spcAft>
                <a:spcPts val="0"/>
              </a:spcAft>
              <a:buClr>
                <a:srgbClr val="3F3F3F"/>
              </a:buClr>
              <a:buSzPts val="7200"/>
              <a:buFont typeface="Arial"/>
              <a:buChar char="•"/>
              <a:defRPr sz="7200" b="0" i="0" u="none" strike="noStrike" cap="none">
                <a:solidFill>
                  <a:srgbClr val="3F3F3F"/>
                </a:solidFill>
                <a:latin typeface="Century Gothic"/>
                <a:ea typeface="Century Gothic"/>
                <a:cs typeface="Century Gothic"/>
                <a:sym typeface="Century Gothic"/>
              </a:defRPr>
            </a:lvl2pPr>
            <a:lvl3pPr marL="1371600" marR="0" lvl="2" indent="-609600" algn="l" rtl="0">
              <a:lnSpc>
                <a:spcPct val="90000"/>
              </a:lnSpc>
              <a:spcBef>
                <a:spcPts val="1500"/>
              </a:spcBef>
              <a:spcAft>
                <a:spcPts val="0"/>
              </a:spcAft>
              <a:buClr>
                <a:srgbClr val="3F3F3F"/>
              </a:buClr>
              <a:buSzPts val="6000"/>
              <a:buFont typeface="Arial"/>
              <a:buChar char="•"/>
              <a:defRPr sz="6000" b="0" i="0" u="none" strike="noStrike" cap="none">
                <a:solidFill>
                  <a:srgbClr val="3F3F3F"/>
                </a:solidFill>
                <a:latin typeface="Century Gothic"/>
                <a:ea typeface="Century Gothic"/>
                <a:cs typeface="Century Gothic"/>
                <a:sym typeface="Century Gothic"/>
              </a:defRPr>
            </a:lvl3pPr>
            <a:lvl4pPr marL="1828800" marR="0" lvl="3"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4pPr>
            <a:lvl5pPr marL="2286000" marR="0" lvl="4" indent="-571500" algn="l" rtl="0">
              <a:lnSpc>
                <a:spcPct val="90000"/>
              </a:lnSpc>
              <a:spcBef>
                <a:spcPts val="1500"/>
              </a:spcBef>
              <a:spcAft>
                <a:spcPts val="0"/>
              </a:spcAft>
              <a:buClr>
                <a:srgbClr val="3F3F3F"/>
              </a:buClr>
              <a:buSzPts val="5400"/>
              <a:buFont typeface="Arial"/>
              <a:buChar char="•"/>
              <a:defRPr sz="5400" b="0" i="0" u="none" strike="noStrike" cap="none">
                <a:solidFill>
                  <a:srgbClr val="3F3F3F"/>
                </a:solidFill>
                <a:latin typeface="Century Gothic"/>
                <a:ea typeface="Century Gothic"/>
                <a:cs typeface="Century Gothic"/>
                <a:sym typeface="Century Gothic"/>
              </a:defRPr>
            </a:lvl5pPr>
            <a:lvl6pPr marL="2743200" marR="0" lvl="5"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6pPr>
            <a:lvl7pPr marL="3200400" marR="0" lvl="6"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7pPr>
            <a:lvl8pPr marL="3657600" marR="0" lvl="7"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8pPr>
            <a:lvl9pPr marL="4114800" marR="0" lvl="8" indent="-571500" algn="l" rtl="0">
              <a:lnSpc>
                <a:spcPct val="90000"/>
              </a:lnSpc>
              <a:spcBef>
                <a:spcPts val="1500"/>
              </a:spcBef>
              <a:spcAft>
                <a:spcPts val="0"/>
              </a:spcAft>
              <a:buClr>
                <a:schemeClr val="dk1"/>
              </a:buClr>
              <a:buSzPts val="5400"/>
              <a:buFont typeface="Arial"/>
              <a:buChar char="•"/>
              <a:defRPr sz="5400" b="0" i="0" u="none" strike="noStrike" cap="none">
                <a:solidFill>
                  <a:schemeClr val="dk1"/>
                </a:solidFill>
                <a:latin typeface="Century Gothic"/>
                <a:ea typeface="Century Gothic"/>
                <a:cs typeface="Century Gothic"/>
                <a:sym typeface="Century Gothic"/>
              </a:defRPr>
            </a:lvl9pPr>
          </a:lstStyle>
          <a:p>
            <a:endParaRPr/>
          </a:p>
        </p:txBody>
      </p:sp>
      <p:sp>
        <p:nvSpPr>
          <p:cNvPr id="8" name="Google Shape;8;p1"/>
          <p:cNvSpPr txBox="1">
            <a:spLocks noGrp="1"/>
          </p:cNvSpPr>
          <p:nvPr>
            <p:ph type="dt" idx="10"/>
          </p:nvPr>
        </p:nvSpPr>
        <p:spPr>
          <a:xfrm>
            <a:off x="1885950" y="33900541"/>
            <a:ext cx="6172200" cy="1947333"/>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6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 name="Google Shape;9;p1"/>
          <p:cNvSpPr txBox="1">
            <a:spLocks noGrp="1"/>
          </p:cNvSpPr>
          <p:nvPr>
            <p:ph type="ftr" idx="11"/>
          </p:nvPr>
        </p:nvSpPr>
        <p:spPr>
          <a:xfrm>
            <a:off x="9086850" y="33900541"/>
            <a:ext cx="9258300" cy="1947333"/>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36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 name="Google Shape;10;p1"/>
          <p:cNvSpPr txBox="1">
            <a:spLocks noGrp="1"/>
          </p:cNvSpPr>
          <p:nvPr>
            <p:ph type="sldNum" idx="12"/>
          </p:nvPr>
        </p:nvSpPr>
        <p:spPr>
          <a:xfrm>
            <a:off x="19373850" y="33900541"/>
            <a:ext cx="6172200" cy="19473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36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36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36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36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36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36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36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36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36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grpSp>
        <p:nvGrpSpPr>
          <p:cNvPr id="18" name="Group 17"/>
          <p:cNvGrpSpPr/>
          <p:nvPr/>
        </p:nvGrpSpPr>
        <p:grpSpPr>
          <a:xfrm>
            <a:off x="18709530" y="18930117"/>
            <a:ext cx="5148072" cy="2679192"/>
            <a:chOff x="18492963" y="19006676"/>
            <a:chExt cx="5148072" cy="2679192"/>
          </a:xfrm>
        </p:grpSpPr>
        <p:pic>
          <p:nvPicPr>
            <p:cNvPr id="13" name="Picture 12"/>
            <p:cNvPicPr>
              <a:picLocks/>
            </p:cNvPicPr>
            <p:nvPr/>
          </p:nvPicPr>
          <p:blipFill rotWithShape="1">
            <a:blip r:embed="rId3">
              <a:alphaModFix/>
              <a:extLst>
                <a:ext uri="{28A0092B-C50C-407E-A947-70E740481C1C}">
                  <a14:useLocalDpi xmlns:a14="http://schemas.microsoft.com/office/drawing/2010/main" val="0"/>
                </a:ext>
              </a:extLst>
            </a:blip>
            <a:srcRect l="6426" t="6879" r="14164" b="3129"/>
            <a:stretch/>
          </p:blipFill>
          <p:spPr>
            <a:xfrm>
              <a:off x="18492963" y="19006676"/>
              <a:ext cx="5148072" cy="2679192"/>
            </a:xfrm>
            <a:prstGeom prst="rect">
              <a:avLst/>
            </a:prstGeom>
            <a:noFill/>
            <a:ln w="38100" cap="flat" cmpd="sng">
              <a:solidFill>
                <a:schemeClr val="accent6"/>
              </a:solidFill>
              <a:prstDash val="solid"/>
              <a:round/>
              <a:headEnd type="none" w="sm" len="sm"/>
              <a:tailEnd type="none" w="sm" len="sm"/>
            </a:ln>
            <a:effectLst>
              <a:outerShdw blurRad="428625" dist="47625" dir="15660000" algn="bl" rotWithShape="0">
                <a:schemeClr val="accent6">
                  <a:alpha val="90000"/>
                </a:schemeClr>
              </a:outerShdw>
            </a:effectLst>
          </p:spPr>
        </p:pic>
        <p:grpSp>
          <p:nvGrpSpPr>
            <p:cNvPr id="7" name="Group 6"/>
            <p:cNvGrpSpPr/>
            <p:nvPr/>
          </p:nvGrpSpPr>
          <p:grpSpPr>
            <a:xfrm>
              <a:off x="18547065" y="19176614"/>
              <a:ext cx="4812409" cy="2459580"/>
              <a:chOff x="19208867" y="19002956"/>
              <a:chExt cx="4812409" cy="2459580"/>
            </a:xfrm>
          </p:grpSpPr>
          <p:grpSp>
            <p:nvGrpSpPr>
              <p:cNvPr id="365" name="Group 364"/>
              <p:cNvGrpSpPr/>
              <p:nvPr/>
            </p:nvGrpSpPr>
            <p:grpSpPr>
              <a:xfrm>
                <a:off x="19208867" y="19252980"/>
                <a:ext cx="4812409" cy="2209556"/>
                <a:chOff x="6522924" y="1859271"/>
                <a:chExt cx="4812409" cy="2209556"/>
              </a:xfrm>
            </p:grpSpPr>
            <p:grpSp>
              <p:nvGrpSpPr>
                <p:cNvPr id="374" name="Group 373"/>
                <p:cNvGrpSpPr/>
                <p:nvPr/>
              </p:nvGrpSpPr>
              <p:grpSpPr>
                <a:xfrm>
                  <a:off x="6522924" y="1859271"/>
                  <a:ext cx="4812409" cy="2209556"/>
                  <a:chOff x="6522924" y="1859271"/>
                  <a:chExt cx="4812409" cy="2209556"/>
                </a:xfrm>
              </p:grpSpPr>
              <p:grpSp>
                <p:nvGrpSpPr>
                  <p:cNvPr id="383" name="Group 382"/>
                  <p:cNvGrpSpPr/>
                  <p:nvPr/>
                </p:nvGrpSpPr>
                <p:grpSpPr>
                  <a:xfrm>
                    <a:off x="6522924" y="1859271"/>
                    <a:ext cx="3453692" cy="2209556"/>
                    <a:chOff x="6522924" y="1859271"/>
                    <a:chExt cx="3453692" cy="2209556"/>
                  </a:xfrm>
                </p:grpSpPr>
                <p:sp>
                  <p:nvSpPr>
                    <p:cNvPr id="388" name="Google Shape;312;p26"/>
                    <p:cNvSpPr txBox="1"/>
                    <p:nvPr/>
                  </p:nvSpPr>
                  <p:spPr>
                    <a:xfrm rot="16200000">
                      <a:off x="5799514" y="2582681"/>
                      <a:ext cx="1933802" cy="486981"/>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Number of Fields</a:t>
                      </a:r>
                      <a:endParaRPr sz="1600" dirty="0">
                        <a:solidFill>
                          <a:srgbClr val="3F3F3F"/>
                        </a:solidFill>
                        <a:latin typeface="Century Gothic"/>
                        <a:ea typeface="Century Gothic"/>
                        <a:cs typeface="Century Gothic"/>
                        <a:sym typeface="Century Gothic"/>
                      </a:endParaRPr>
                    </a:p>
                  </p:txBody>
                </p:sp>
                <p:sp>
                  <p:nvSpPr>
                    <p:cNvPr id="386" name="Google Shape;313;p26"/>
                    <p:cNvSpPr txBox="1"/>
                    <p:nvPr/>
                  </p:nvSpPr>
                  <p:spPr>
                    <a:xfrm>
                      <a:off x="8424083" y="3846170"/>
                      <a:ext cx="1552533" cy="222657"/>
                    </a:xfrm>
                    <a:prstGeom prst="rect">
                      <a:avLst/>
                    </a:prstGeom>
                    <a:solidFill>
                      <a:srgbClr val="FFFFFF"/>
                    </a:solidFill>
                    <a:ln>
                      <a:noFill/>
                    </a:ln>
                  </p:spPr>
                  <p:txBody>
                    <a:bodyPr spcFirstLastPara="1" wrap="square" lIns="91425" tIns="0" rIns="91425" bIns="91425" anchor="t" anchorCtr="0">
                      <a:noAutofit/>
                    </a:bodyPr>
                    <a:lstStyle/>
                    <a:p>
                      <a:pPr marL="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NDVI Value</a:t>
                      </a:r>
                      <a:endParaRPr sz="1600" dirty="0">
                        <a:solidFill>
                          <a:srgbClr val="3F3F3F"/>
                        </a:solidFill>
                        <a:latin typeface="Century Gothic"/>
                        <a:ea typeface="Century Gothic"/>
                        <a:cs typeface="Century Gothic"/>
                        <a:sym typeface="Century Gothic"/>
                      </a:endParaRPr>
                    </a:p>
                  </p:txBody>
                </p:sp>
              </p:grpSp>
              <p:sp>
                <p:nvSpPr>
                  <p:cNvPr id="384" name="TextBox 383"/>
                  <p:cNvSpPr txBox="1"/>
                  <p:nvPr/>
                </p:nvSpPr>
                <p:spPr>
                  <a:xfrm>
                    <a:off x="7132816" y="3649031"/>
                    <a:ext cx="4202517" cy="145574"/>
                  </a:xfrm>
                  <a:prstGeom prst="rect">
                    <a:avLst/>
                  </a:prstGeom>
                  <a:solidFill>
                    <a:schemeClr val="bg1"/>
                  </a:solidFill>
                </p:spPr>
                <p:txBody>
                  <a:bodyPr wrap="square" rtlCol="0">
                    <a:spAutoFit/>
                  </a:bodyPr>
                  <a:lstStyle/>
                  <a:p>
                    <a:endParaRPr lang="en-US" dirty="0"/>
                  </a:p>
                </p:txBody>
              </p:sp>
            </p:grpSp>
            <p:grpSp>
              <p:nvGrpSpPr>
                <p:cNvPr id="375" name="Group 374"/>
                <p:cNvGrpSpPr/>
                <p:nvPr/>
              </p:nvGrpSpPr>
              <p:grpSpPr>
                <a:xfrm>
                  <a:off x="7282055" y="3627330"/>
                  <a:ext cx="3851833" cy="246221"/>
                  <a:chOff x="7186191" y="3585761"/>
                  <a:chExt cx="3851833" cy="246221"/>
                </a:xfrm>
              </p:grpSpPr>
              <p:sp>
                <p:nvSpPr>
                  <p:cNvPr id="376" name="TextBox 375"/>
                  <p:cNvSpPr txBox="1"/>
                  <p:nvPr/>
                </p:nvSpPr>
                <p:spPr>
                  <a:xfrm>
                    <a:off x="7186191" y="3585761"/>
                    <a:ext cx="293094"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0.2</a:t>
                    </a:r>
                  </a:p>
                </p:txBody>
              </p:sp>
              <p:sp>
                <p:nvSpPr>
                  <p:cNvPr id="377" name="TextBox 376"/>
                  <p:cNvSpPr txBox="1"/>
                  <p:nvPr/>
                </p:nvSpPr>
                <p:spPr>
                  <a:xfrm>
                    <a:off x="7729764" y="3585761"/>
                    <a:ext cx="305247"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0.3</a:t>
                    </a:r>
                  </a:p>
                </p:txBody>
              </p:sp>
              <p:sp>
                <p:nvSpPr>
                  <p:cNvPr id="378" name="TextBox 377"/>
                  <p:cNvSpPr txBox="1"/>
                  <p:nvPr/>
                </p:nvSpPr>
                <p:spPr>
                  <a:xfrm>
                    <a:off x="9548888" y="3585761"/>
                    <a:ext cx="312657"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0.6</a:t>
                    </a:r>
                  </a:p>
                </p:txBody>
              </p:sp>
              <p:sp>
                <p:nvSpPr>
                  <p:cNvPr id="379" name="TextBox 378"/>
                  <p:cNvSpPr txBox="1"/>
                  <p:nvPr/>
                </p:nvSpPr>
                <p:spPr>
                  <a:xfrm>
                    <a:off x="8351387" y="3585761"/>
                    <a:ext cx="301686"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0.4</a:t>
                    </a:r>
                  </a:p>
                </p:txBody>
              </p:sp>
              <p:sp>
                <p:nvSpPr>
                  <p:cNvPr id="380" name="TextBox 379"/>
                  <p:cNvSpPr txBox="1"/>
                  <p:nvPr/>
                </p:nvSpPr>
                <p:spPr>
                  <a:xfrm>
                    <a:off x="8946280" y="3585761"/>
                    <a:ext cx="321046"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0.5</a:t>
                    </a:r>
                  </a:p>
                </p:txBody>
              </p:sp>
              <p:sp>
                <p:nvSpPr>
                  <p:cNvPr id="381" name="TextBox 380"/>
                  <p:cNvSpPr txBox="1"/>
                  <p:nvPr/>
                </p:nvSpPr>
                <p:spPr>
                  <a:xfrm>
                    <a:off x="10112024" y="3585761"/>
                    <a:ext cx="332317"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0.7</a:t>
                    </a:r>
                  </a:p>
                </p:txBody>
              </p:sp>
              <p:sp>
                <p:nvSpPr>
                  <p:cNvPr id="382" name="TextBox 381"/>
                  <p:cNvSpPr txBox="1"/>
                  <p:nvPr/>
                </p:nvSpPr>
                <p:spPr>
                  <a:xfrm>
                    <a:off x="10725903" y="3585761"/>
                    <a:ext cx="312121"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0.8</a:t>
                    </a:r>
                  </a:p>
                </p:txBody>
              </p:sp>
            </p:grpSp>
          </p:grpSp>
          <p:sp>
            <p:nvSpPr>
              <p:cNvPr id="2" name="Rectangle 1"/>
              <p:cNvSpPr/>
              <p:nvPr/>
            </p:nvSpPr>
            <p:spPr>
              <a:xfrm>
                <a:off x="19604300" y="19372267"/>
                <a:ext cx="200925" cy="17657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TextBox 365"/>
              <p:cNvSpPr txBox="1"/>
              <p:nvPr/>
            </p:nvSpPr>
            <p:spPr>
              <a:xfrm>
                <a:off x="19636870" y="20871871"/>
                <a:ext cx="136367"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0</a:t>
                </a:r>
              </a:p>
            </p:txBody>
          </p:sp>
          <p:sp>
            <p:nvSpPr>
              <p:cNvPr id="367" name="TextBox 366"/>
              <p:cNvSpPr txBox="1"/>
              <p:nvPr/>
            </p:nvSpPr>
            <p:spPr>
              <a:xfrm>
                <a:off x="19636869" y="20669872"/>
                <a:ext cx="136367"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5</a:t>
                </a:r>
              </a:p>
            </p:txBody>
          </p:sp>
          <p:sp>
            <p:nvSpPr>
              <p:cNvPr id="369" name="TextBox 368"/>
              <p:cNvSpPr txBox="1"/>
              <p:nvPr/>
            </p:nvSpPr>
            <p:spPr>
              <a:xfrm>
                <a:off x="19589437" y="20169117"/>
                <a:ext cx="286088"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15</a:t>
                </a:r>
              </a:p>
            </p:txBody>
          </p:sp>
          <p:sp>
            <p:nvSpPr>
              <p:cNvPr id="370" name="TextBox 369"/>
              <p:cNvSpPr txBox="1"/>
              <p:nvPr/>
            </p:nvSpPr>
            <p:spPr>
              <a:xfrm>
                <a:off x="19589436" y="19900136"/>
                <a:ext cx="236223"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20</a:t>
                </a:r>
              </a:p>
            </p:txBody>
          </p:sp>
          <p:sp>
            <p:nvSpPr>
              <p:cNvPr id="371" name="TextBox 370"/>
              <p:cNvSpPr txBox="1"/>
              <p:nvPr/>
            </p:nvSpPr>
            <p:spPr>
              <a:xfrm>
                <a:off x="19589435" y="19628156"/>
                <a:ext cx="236224"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25</a:t>
                </a:r>
              </a:p>
            </p:txBody>
          </p:sp>
          <p:sp>
            <p:nvSpPr>
              <p:cNvPr id="373" name="TextBox 372"/>
              <p:cNvSpPr txBox="1"/>
              <p:nvPr/>
            </p:nvSpPr>
            <p:spPr>
              <a:xfrm>
                <a:off x="19641857" y="19232029"/>
                <a:ext cx="183802" cy="215444"/>
              </a:xfrm>
              <a:prstGeom prst="rect">
                <a:avLst/>
              </a:prstGeom>
              <a:solidFill>
                <a:schemeClr val="bg1"/>
              </a:solidFill>
            </p:spPr>
            <p:txBody>
              <a:bodyPr wrap="square" lIns="0" tIns="0" rIns="0" bIns="0" rtlCol="0">
                <a:spAutoFit/>
              </a:bodyPr>
              <a:lstStyle/>
              <a:p>
                <a:endParaRPr lang="en-US" dirty="0"/>
              </a:p>
            </p:txBody>
          </p:sp>
          <p:sp>
            <p:nvSpPr>
              <p:cNvPr id="368" name="TextBox 367"/>
              <p:cNvSpPr txBox="1"/>
              <p:nvPr/>
            </p:nvSpPr>
            <p:spPr>
              <a:xfrm>
                <a:off x="19593055" y="20427750"/>
                <a:ext cx="232604"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10</a:t>
                </a:r>
              </a:p>
            </p:txBody>
          </p:sp>
          <p:sp>
            <p:nvSpPr>
              <p:cNvPr id="364" name="TextBox 363"/>
              <p:cNvSpPr txBox="1"/>
              <p:nvPr/>
            </p:nvSpPr>
            <p:spPr>
              <a:xfrm>
                <a:off x="19547727" y="19002956"/>
                <a:ext cx="4164099" cy="307777"/>
              </a:xfrm>
              <a:prstGeom prst="rect">
                <a:avLst/>
              </a:prstGeom>
              <a:solidFill>
                <a:schemeClr val="bg1"/>
              </a:solidFill>
            </p:spPr>
            <p:txBody>
              <a:bodyPr wrap="square" rtlCol="0">
                <a:spAutoFit/>
              </a:bodyPr>
              <a:lstStyle/>
              <a:p>
                <a:pPr algn="ctr"/>
                <a:r>
                  <a:rPr lang="en-US" dirty="0">
                    <a:solidFill>
                      <a:srgbClr val="3F3F3F"/>
                    </a:solidFill>
                    <a:latin typeface="Century Gothic" panose="020B0502020202020204" pitchFamily="34" charset="0"/>
                  </a:rPr>
                  <a:t>NDVI Distribution for Kent County, 03/18/18</a:t>
                </a:r>
              </a:p>
            </p:txBody>
          </p:sp>
          <p:sp>
            <p:nvSpPr>
              <p:cNvPr id="372" name="TextBox 371"/>
              <p:cNvSpPr txBox="1"/>
              <p:nvPr/>
            </p:nvSpPr>
            <p:spPr>
              <a:xfrm>
                <a:off x="19589434" y="19359252"/>
                <a:ext cx="236225"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30</a:t>
                </a:r>
              </a:p>
            </p:txBody>
          </p:sp>
        </p:grpSp>
      </p:grpSp>
      <p:sp>
        <p:nvSpPr>
          <p:cNvPr id="6" name="Down Arrow 5"/>
          <p:cNvSpPr/>
          <p:nvPr/>
        </p:nvSpPr>
        <p:spPr>
          <a:xfrm>
            <a:off x="16089183" y="7960659"/>
            <a:ext cx="4914783" cy="7032005"/>
          </a:xfrm>
          <a:prstGeom prst="downArrow">
            <a:avLst/>
          </a:prstGeom>
          <a:solidFill>
            <a:schemeClr val="accent1">
              <a:alpha val="33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Google Shape;124;p4"/>
          <p:cNvSpPr txBox="1"/>
          <p:nvPr/>
        </p:nvSpPr>
        <p:spPr>
          <a:xfrm rot="-5400000">
            <a:off x="11001159" y="18369000"/>
            <a:ext cx="29222700" cy="1781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7DB761"/>
              </a:buClr>
              <a:buSzPts val="10000"/>
              <a:buFont typeface="Century Gothic"/>
              <a:buNone/>
            </a:pPr>
            <a:r>
              <a:rPr lang="en-US" sz="10000" b="1" dirty="0">
                <a:solidFill>
                  <a:srgbClr val="7DB761"/>
                </a:solidFill>
                <a:latin typeface="Century Gothic"/>
                <a:ea typeface="Century Gothic"/>
                <a:cs typeface="Century Gothic"/>
                <a:sym typeface="Century Gothic"/>
              </a:rPr>
              <a:t>Chesapeake Bay</a:t>
            </a:r>
            <a:r>
              <a:rPr lang="en-US" sz="10000" b="0" dirty="0">
                <a:solidFill>
                  <a:srgbClr val="7DB761"/>
                </a:solidFill>
                <a:latin typeface="Century Gothic"/>
                <a:ea typeface="Century Gothic"/>
                <a:cs typeface="Century Gothic"/>
                <a:sym typeface="Century Gothic"/>
              </a:rPr>
              <a:t> Agriculture &amp; Food Security III</a:t>
            </a:r>
            <a:endParaRPr sz="10000" b="0" dirty="0">
              <a:solidFill>
                <a:srgbClr val="7DB761"/>
              </a:solidFill>
              <a:latin typeface="Century Gothic"/>
              <a:ea typeface="Century Gothic"/>
              <a:cs typeface="Century Gothic"/>
              <a:sym typeface="Century Gothic"/>
            </a:endParaRPr>
          </a:p>
        </p:txBody>
      </p:sp>
      <p:sp>
        <p:nvSpPr>
          <p:cNvPr id="125" name="Google Shape;125;p4"/>
          <p:cNvSpPr txBox="1"/>
          <p:nvPr/>
        </p:nvSpPr>
        <p:spPr>
          <a:xfrm>
            <a:off x="914399" y="13699975"/>
            <a:ext cx="11430000" cy="3108410"/>
          </a:xfrm>
          <a:prstGeom prst="rect">
            <a:avLst/>
          </a:prstGeom>
          <a:noFill/>
          <a:ln>
            <a:noFill/>
          </a:ln>
        </p:spPr>
        <p:txBody>
          <a:bodyPr spcFirstLastPara="1" wrap="square" lIns="91425" tIns="45700" rIns="91425" bIns="45700" anchor="t" anchorCtr="0">
            <a:noAutofit/>
          </a:bodyPr>
          <a:lstStyle/>
          <a:p>
            <a:pPr marL="457200" lvl="0" indent="-457200">
              <a:buClr>
                <a:srgbClr val="7DB761"/>
              </a:buClr>
              <a:buSzPts val="2700"/>
              <a:buFont typeface="Webdings" panose="05030102010509060703" pitchFamily="18" charset="2"/>
              <a:buChar char="4"/>
            </a:pPr>
            <a:r>
              <a:rPr lang="en-US" sz="2700" b="1" dirty="0">
                <a:solidFill>
                  <a:srgbClr val="7DB761"/>
                </a:solidFill>
                <a:latin typeface="Garamond"/>
                <a:ea typeface="Garamond"/>
                <a:cs typeface="Garamond"/>
                <a:sym typeface="Garamond"/>
              </a:rPr>
              <a:t>Analyze </a:t>
            </a:r>
            <a:r>
              <a:rPr lang="en-US" sz="2700" dirty="0">
                <a:solidFill>
                  <a:srgbClr val="3F3F3F"/>
                </a:solidFill>
                <a:latin typeface="Garamond"/>
                <a:ea typeface="Garamond"/>
                <a:cs typeface="Garamond"/>
                <a:sym typeface="Garamond"/>
              </a:rPr>
              <a:t>cover crop vegetation density in enrolled fields across Maryland</a:t>
            </a:r>
          </a:p>
          <a:p>
            <a:pPr marL="285750" lvl="0" indent="-285750">
              <a:buClr>
                <a:srgbClr val="7DB761"/>
              </a:buClr>
              <a:buSzPts val="2700"/>
              <a:buFont typeface="Webdings" panose="05030102010509060703" pitchFamily="18" charset="2"/>
              <a:buChar char="4"/>
            </a:pPr>
            <a:endParaRPr sz="1100" dirty="0">
              <a:solidFill>
                <a:srgbClr val="3F3F3F"/>
              </a:solidFill>
            </a:endParaRPr>
          </a:p>
          <a:p>
            <a:pPr marL="457200" lvl="0" indent="-457200">
              <a:buClr>
                <a:srgbClr val="7DB761"/>
              </a:buClr>
              <a:buSzPts val="2700"/>
              <a:buFont typeface="Webdings" panose="05030102010509060703" pitchFamily="18" charset="2"/>
              <a:buChar char="4"/>
            </a:pPr>
            <a:r>
              <a:rPr lang="en-US" sz="2700" b="1" dirty="0">
                <a:solidFill>
                  <a:srgbClr val="7DB761"/>
                </a:solidFill>
                <a:latin typeface="Garamond"/>
                <a:ea typeface="Garamond"/>
                <a:cs typeface="Garamond"/>
                <a:sym typeface="Garamond"/>
              </a:rPr>
              <a:t>Finalize </a:t>
            </a:r>
            <a:r>
              <a:rPr lang="en-US" sz="2700" dirty="0">
                <a:solidFill>
                  <a:srgbClr val="3F3F3F"/>
                </a:solidFill>
                <a:latin typeface="Garamond"/>
                <a:ea typeface="Garamond"/>
                <a:cs typeface="Garamond"/>
                <a:sym typeface="Garamond"/>
              </a:rPr>
              <a:t>a GUI by adding a time series analysis to visualize Normalized Difference Vegetation Index (NDVI) values of fields at planting and termination dates set by the MDA </a:t>
            </a:r>
          </a:p>
          <a:p>
            <a:pPr marL="457200" lvl="0" indent="-457200">
              <a:buClr>
                <a:srgbClr val="7DB761"/>
              </a:buClr>
              <a:buSzPts val="2700"/>
              <a:buFont typeface="Webdings" panose="05030102010509060703" pitchFamily="18" charset="2"/>
              <a:buChar char="4"/>
            </a:pPr>
            <a:endParaRPr lang="en-US" sz="1100" dirty="0">
              <a:solidFill>
                <a:srgbClr val="3F3F3F"/>
              </a:solidFill>
              <a:latin typeface="+mn-lt"/>
              <a:ea typeface="Garamond"/>
              <a:cs typeface="Garamond"/>
              <a:sym typeface="Garamond"/>
            </a:endParaRPr>
          </a:p>
          <a:p>
            <a:pPr marL="457200" lvl="0" indent="-457200">
              <a:buClr>
                <a:srgbClr val="7DB761"/>
              </a:buClr>
              <a:buSzPts val="2700"/>
              <a:buFont typeface="Webdings" panose="05030102010509060703" pitchFamily="18" charset="2"/>
              <a:buChar char="4"/>
            </a:pPr>
            <a:r>
              <a:rPr lang="en-US" sz="2700" b="1" dirty="0">
                <a:solidFill>
                  <a:srgbClr val="7DB761"/>
                </a:solidFill>
                <a:latin typeface="Garamond"/>
                <a:ea typeface="Garamond"/>
                <a:cs typeface="Garamond"/>
                <a:sym typeface="Garamond"/>
              </a:rPr>
              <a:t>Provide </a:t>
            </a:r>
            <a:r>
              <a:rPr lang="en-US" sz="2700" dirty="0">
                <a:solidFill>
                  <a:srgbClr val="3F3F3F"/>
                </a:solidFill>
                <a:latin typeface="Garamond"/>
                <a:ea typeface="Garamond"/>
                <a:cs typeface="Garamond"/>
                <a:sym typeface="Garamond"/>
              </a:rPr>
              <a:t>an interactive tool, CCROP3, which allows the MDA to analyze cover crop performance through a set of filtering parameters, ultimately bolstering conservation efforts for the Chesapeake Bay via remote sensing technology</a:t>
            </a:r>
            <a:endParaRPr dirty="0"/>
          </a:p>
        </p:txBody>
      </p:sp>
      <p:sp>
        <p:nvSpPr>
          <p:cNvPr id="126" name="Google Shape;126;p4"/>
          <p:cNvSpPr txBox="1"/>
          <p:nvPr/>
        </p:nvSpPr>
        <p:spPr>
          <a:xfrm>
            <a:off x="855001" y="12786096"/>
            <a:ext cx="3127800" cy="6926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DB761"/>
                </a:solidFill>
                <a:latin typeface="Century Gothic"/>
                <a:ea typeface="Century Gothic"/>
                <a:cs typeface="Century Gothic"/>
                <a:sym typeface="Century Gothic"/>
              </a:rPr>
              <a:t>Objectives</a:t>
            </a:r>
            <a:endParaRPr dirty="0"/>
          </a:p>
        </p:txBody>
      </p:sp>
      <p:sp>
        <p:nvSpPr>
          <p:cNvPr id="127" name="Google Shape;127;p4"/>
          <p:cNvSpPr txBox="1"/>
          <p:nvPr/>
        </p:nvSpPr>
        <p:spPr>
          <a:xfrm>
            <a:off x="12779278" y="4648202"/>
            <a:ext cx="38490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DB761"/>
                </a:solidFill>
                <a:latin typeface="Century Gothic"/>
                <a:ea typeface="Century Gothic"/>
                <a:cs typeface="Century Gothic"/>
                <a:sym typeface="Century Gothic"/>
              </a:rPr>
              <a:t>Methodology</a:t>
            </a:r>
            <a:endParaRPr dirty="0"/>
          </a:p>
        </p:txBody>
      </p:sp>
      <p:sp>
        <p:nvSpPr>
          <p:cNvPr id="128" name="Google Shape;128;p4"/>
          <p:cNvSpPr txBox="1"/>
          <p:nvPr/>
        </p:nvSpPr>
        <p:spPr>
          <a:xfrm>
            <a:off x="868453" y="17296956"/>
            <a:ext cx="31728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DB761"/>
                </a:solidFill>
                <a:latin typeface="Century Gothic"/>
                <a:ea typeface="Century Gothic"/>
                <a:cs typeface="Century Gothic"/>
                <a:sym typeface="Century Gothic"/>
              </a:rPr>
              <a:t>Study Area</a:t>
            </a:r>
            <a:endParaRPr dirty="0"/>
          </a:p>
        </p:txBody>
      </p:sp>
      <p:sp>
        <p:nvSpPr>
          <p:cNvPr id="129" name="Google Shape;129;p4"/>
          <p:cNvSpPr txBox="1"/>
          <p:nvPr/>
        </p:nvSpPr>
        <p:spPr>
          <a:xfrm>
            <a:off x="868453" y="25608029"/>
            <a:ext cx="52725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DB761"/>
                </a:solidFill>
                <a:latin typeface="Century Gothic"/>
                <a:ea typeface="Century Gothic"/>
                <a:cs typeface="Century Gothic"/>
                <a:sym typeface="Century Gothic"/>
              </a:rPr>
              <a:t>Earth Observations</a:t>
            </a:r>
            <a:endParaRPr dirty="0"/>
          </a:p>
        </p:txBody>
      </p:sp>
      <p:sp>
        <p:nvSpPr>
          <p:cNvPr id="130" name="Google Shape;130;p4"/>
          <p:cNvSpPr txBox="1"/>
          <p:nvPr/>
        </p:nvSpPr>
        <p:spPr>
          <a:xfrm>
            <a:off x="12779278" y="14208165"/>
            <a:ext cx="20121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rgbClr val="7DB761"/>
                </a:solidFill>
                <a:latin typeface="Century Gothic"/>
                <a:ea typeface="Century Gothic"/>
                <a:cs typeface="Century Gothic"/>
                <a:sym typeface="Century Gothic"/>
              </a:rPr>
              <a:t>Results</a:t>
            </a:r>
            <a:endParaRPr/>
          </a:p>
        </p:txBody>
      </p:sp>
      <p:sp>
        <p:nvSpPr>
          <p:cNvPr id="131" name="Google Shape;131;p4"/>
          <p:cNvSpPr txBox="1"/>
          <p:nvPr/>
        </p:nvSpPr>
        <p:spPr>
          <a:xfrm>
            <a:off x="12829413" y="22438704"/>
            <a:ext cx="11430000" cy="2864215"/>
          </a:xfrm>
          <a:prstGeom prst="rect">
            <a:avLst/>
          </a:prstGeom>
          <a:noFill/>
          <a:ln>
            <a:noFill/>
          </a:ln>
        </p:spPr>
        <p:txBody>
          <a:bodyPr spcFirstLastPara="1" wrap="square" lIns="91425" tIns="0" rIns="91425" bIns="45700" anchor="t" anchorCtr="0">
            <a:noAutofit/>
          </a:bodyPr>
          <a:lstStyle/>
          <a:p>
            <a:pPr marL="457200" lvl="0" indent="-457200">
              <a:spcBef>
                <a:spcPts val="1000"/>
              </a:spcBef>
              <a:buClr>
                <a:srgbClr val="7DB761"/>
              </a:buClr>
              <a:buSzPts val="2700"/>
              <a:buFont typeface="Webdings" panose="05030102010509060703" pitchFamily="18" charset="2"/>
              <a:buChar char="4"/>
            </a:pPr>
            <a:r>
              <a:rPr lang="en-US" sz="2700" dirty="0">
                <a:solidFill>
                  <a:srgbClr val="000000">
                    <a:lumMod val="75000"/>
                    <a:lumOff val="25000"/>
                  </a:srgbClr>
                </a:solidFill>
                <a:latin typeface="Garamond" panose="02020404030301010803" pitchFamily="18" charset="0"/>
                <a:ea typeface="Garamond"/>
                <a:cs typeface="Garamond"/>
                <a:sym typeface="Garamond"/>
              </a:rPr>
              <a:t>CCROP3 visualizes vegetation density for all enrolled cover crop fields across the state of Maryland throughout winter and spring.</a:t>
            </a:r>
          </a:p>
          <a:p>
            <a:pPr marL="457200" lvl="0" indent="-457200">
              <a:spcBef>
                <a:spcPts val="1000"/>
              </a:spcBef>
              <a:buClr>
                <a:srgbClr val="7DB761"/>
              </a:buClr>
              <a:buSzPts val="2700"/>
              <a:buFont typeface="Webdings" panose="05030102010509060703" pitchFamily="18" charset="2"/>
              <a:buChar char="4"/>
            </a:pPr>
            <a:r>
              <a:rPr lang="en-US" sz="2700" dirty="0">
                <a:solidFill>
                  <a:srgbClr val="000000">
                    <a:lumMod val="75000"/>
                    <a:lumOff val="25000"/>
                  </a:srgbClr>
                </a:solidFill>
                <a:latin typeface="Garamond" panose="02020404030301010803" pitchFamily="18" charset="0"/>
                <a:ea typeface="Garamond"/>
                <a:cs typeface="Garamond"/>
                <a:sym typeface="Garamond"/>
              </a:rPr>
              <a:t>NDVI values calculated throughout the cover crop growing season can be used to analyze crop lifecycles and help verify termination dates.</a:t>
            </a:r>
          </a:p>
          <a:p>
            <a:pPr marL="457200" indent="-457200">
              <a:spcBef>
                <a:spcPts val="1000"/>
              </a:spcBef>
              <a:buClr>
                <a:srgbClr val="7DB761"/>
              </a:buClr>
              <a:buSzPts val="2700"/>
              <a:buFont typeface="Webdings" panose="05030102010509060703" pitchFamily="18" charset="2"/>
              <a:buChar char="4"/>
            </a:pPr>
            <a:r>
              <a:rPr lang="en-US" sz="2700" dirty="0">
                <a:solidFill>
                  <a:schemeClr val="tx1">
                    <a:lumMod val="75000"/>
                    <a:lumOff val="25000"/>
                  </a:schemeClr>
                </a:solidFill>
                <a:latin typeface="Garamond" panose="02020404030301010803" pitchFamily="18" charset="0"/>
              </a:rPr>
              <a:t>The MDA can use tabular outputs and other GUI features to support agronomic analysis and identify areas of improvement for their cover crop program.</a:t>
            </a:r>
            <a:endParaRPr lang="en-US" sz="2700" dirty="0">
              <a:solidFill>
                <a:schemeClr val="tx1">
                  <a:lumMod val="75000"/>
                  <a:lumOff val="25000"/>
                </a:schemeClr>
              </a:solidFill>
              <a:latin typeface="Garamond" panose="02020404030301010803" pitchFamily="18" charset="0"/>
              <a:ea typeface="Garamond"/>
              <a:cs typeface="Garamond"/>
              <a:sym typeface="Garamond"/>
            </a:endParaRPr>
          </a:p>
          <a:p>
            <a:pPr marL="457200" lvl="0" indent="-457200">
              <a:spcBef>
                <a:spcPts val="1000"/>
              </a:spcBef>
              <a:buClr>
                <a:srgbClr val="7DB761"/>
              </a:buClr>
              <a:buSzPts val="2700"/>
              <a:buFont typeface="Webdings" panose="05030102010509060703" pitchFamily="18" charset="2"/>
              <a:buChar char="4"/>
            </a:pPr>
            <a:endParaRPr lang="en-US" sz="2400" dirty="0">
              <a:solidFill>
                <a:srgbClr val="000000">
                  <a:lumMod val="75000"/>
                  <a:lumOff val="25000"/>
                </a:srgbClr>
              </a:solidFill>
              <a:latin typeface="Century Gothic" panose="020B0502020202020204" pitchFamily="34" charset="0"/>
              <a:ea typeface="Garamond"/>
              <a:cs typeface="Garamond"/>
              <a:sym typeface="Garamond"/>
            </a:endParaRPr>
          </a:p>
        </p:txBody>
      </p:sp>
      <p:sp>
        <p:nvSpPr>
          <p:cNvPr id="132" name="Google Shape;132;p4"/>
          <p:cNvSpPr txBox="1"/>
          <p:nvPr/>
        </p:nvSpPr>
        <p:spPr>
          <a:xfrm>
            <a:off x="12779278" y="21811551"/>
            <a:ext cx="34869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DB761"/>
                </a:solidFill>
                <a:latin typeface="Century Gothic"/>
                <a:ea typeface="Century Gothic"/>
                <a:cs typeface="Century Gothic"/>
                <a:sym typeface="Century Gothic"/>
              </a:rPr>
              <a:t>Conclusions</a:t>
            </a:r>
            <a:endParaRPr dirty="0"/>
          </a:p>
        </p:txBody>
      </p:sp>
      <p:sp>
        <p:nvSpPr>
          <p:cNvPr id="136" name="Google Shape;136;p4"/>
          <p:cNvSpPr txBox="1"/>
          <p:nvPr/>
        </p:nvSpPr>
        <p:spPr>
          <a:xfrm>
            <a:off x="12779278" y="25282851"/>
            <a:ext cx="44037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DB761"/>
                </a:solidFill>
                <a:latin typeface="Century Gothic"/>
                <a:ea typeface="Century Gothic"/>
                <a:cs typeface="Century Gothic"/>
                <a:sym typeface="Century Gothic"/>
              </a:rPr>
              <a:t>Project Partners</a:t>
            </a:r>
            <a:endParaRPr dirty="0"/>
          </a:p>
        </p:txBody>
      </p:sp>
      <p:sp>
        <p:nvSpPr>
          <p:cNvPr id="137" name="Google Shape;137;p4"/>
          <p:cNvSpPr txBox="1">
            <a:spLocks noGrp="1"/>
          </p:cNvSpPr>
          <p:nvPr>
            <p:ph type="body" idx="1"/>
          </p:nvPr>
        </p:nvSpPr>
        <p:spPr>
          <a:xfrm>
            <a:off x="4704382" y="876300"/>
            <a:ext cx="18023100" cy="2171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100"/>
              <a:buFont typeface="Arial"/>
              <a:buNone/>
            </a:pPr>
            <a:r>
              <a:rPr lang="en-US" sz="4600" dirty="0"/>
              <a:t>Quantifying Wintertime Agricultural Land Use and Springtime Management of Winter Cover Crops using Landsat and Sentinel to Support Environmental Conservation in Maryland</a:t>
            </a:r>
            <a:endParaRPr sz="4600" dirty="0"/>
          </a:p>
        </p:txBody>
      </p:sp>
      <p:sp>
        <p:nvSpPr>
          <p:cNvPr id="138" name="Google Shape;138;p4"/>
          <p:cNvSpPr txBox="1"/>
          <p:nvPr/>
        </p:nvSpPr>
        <p:spPr>
          <a:xfrm>
            <a:off x="14592300" y="34594800"/>
            <a:ext cx="11925300" cy="8001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9299A8"/>
              </a:buClr>
              <a:buSzPts val="5200"/>
              <a:buFont typeface="Arial"/>
              <a:buNone/>
            </a:pPr>
            <a:r>
              <a:rPr lang="en-US" sz="5200" dirty="0">
                <a:solidFill>
                  <a:srgbClr val="9299A8"/>
                </a:solidFill>
                <a:latin typeface="Century Gothic"/>
                <a:ea typeface="Century Gothic"/>
                <a:cs typeface="Century Gothic"/>
                <a:sym typeface="Century Gothic"/>
              </a:rPr>
              <a:t> </a:t>
            </a:r>
            <a:r>
              <a:rPr lang="en-US" sz="5200" dirty="0">
                <a:solidFill>
                  <a:srgbClr val="7DB761"/>
                </a:solidFill>
                <a:latin typeface="Century Gothic"/>
                <a:ea typeface="Century Gothic"/>
                <a:cs typeface="Century Gothic"/>
                <a:sym typeface="Century Gothic"/>
              </a:rPr>
              <a:t>Maryland – Goddard | Spring 2019</a:t>
            </a:r>
            <a:endParaRPr dirty="0"/>
          </a:p>
        </p:txBody>
      </p:sp>
      <p:sp>
        <p:nvSpPr>
          <p:cNvPr id="139" name="Google Shape;139;p4"/>
          <p:cNvSpPr txBox="1"/>
          <p:nvPr/>
        </p:nvSpPr>
        <p:spPr>
          <a:xfrm>
            <a:off x="868453" y="4484915"/>
            <a:ext cx="24753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DB761"/>
                </a:solidFill>
                <a:latin typeface="Century Gothic"/>
                <a:ea typeface="Century Gothic"/>
                <a:cs typeface="Century Gothic"/>
                <a:sym typeface="Century Gothic"/>
              </a:rPr>
              <a:t>Abstract</a:t>
            </a:r>
            <a:endParaRPr dirty="0"/>
          </a:p>
        </p:txBody>
      </p:sp>
      <p:sp>
        <p:nvSpPr>
          <p:cNvPr id="140" name="Google Shape;140;p4"/>
          <p:cNvSpPr txBox="1"/>
          <p:nvPr/>
        </p:nvSpPr>
        <p:spPr>
          <a:xfrm>
            <a:off x="889693" y="5497810"/>
            <a:ext cx="11430000" cy="7077868"/>
          </a:xfrm>
          <a:prstGeom prst="rect">
            <a:avLst/>
          </a:prstGeom>
          <a:noFill/>
          <a:ln>
            <a:noFill/>
          </a:ln>
        </p:spPr>
        <p:txBody>
          <a:bodyPr spcFirstLastPara="1" wrap="square" lIns="91425" tIns="45700" rIns="91425" bIns="45700" anchor="t" anchorCtr="0">
            <a:noAutofit/>
          </a:bodyPr>
          <a:lstStyle/>
          <a:p>
            <a:pPr lvl="0" algn="just">
              <a:buClr>
                <a:srgbClr val="3F3F3F"/>
              </a:buClr>
              <a:buSzPts val="2700"/>
            </a:pPr>
            <a:r>
              <a:rPr lang="en-US" sz="2700" dirty="0">
                <a:solidFill>
                  <a:srgbClr val="3F3F3F"/>
                </a:solidFill>
                <a:latin typeface="Garamond"/>
                <a:ea typeface="Garamond"/>
                <a:cs typeface="Garamond"/>
                <a:sym typeface="Garamond"/>
              </a:rPr>
              <a:t>Cover crops enrich soils, limit erosion, and reduce nutrient runoff from agricultural land. To promote their usage, the Maryland Department of Agriculture (MDA) subsidizes farmers who plant winter cover crops. In order to maximize environmental benefits, cover crops must be terminated in the spring, rather than harvested. Previous DEVELOP collaborations with the MDA used imagery from Landsat 5 Thematic Mapper (TM), Landsat 8 Operational Land Imager (OLI), and Sentinel-2 MultiSpectral Instrument (MSI) to analyze various agronomic parameters which affect cover crop effectiveness. The Spring 2019 DEVELOP team continued to work with this imagery through Google Earth Engine and created a new application to remotely sense the presence of cover crops during the spring season. This tool, Cover Crop Remotely Observed Performance (CCROP3), aims to confirm that cover crops have been planted and verify the dates on which they were terminated, thereby reducing the need for the MDA to manually spot-check fields. The resulting graphical user interface (GUI) will also be used by the MDA to analyze parameters that influence cover crop effectiveness, such as cover crop type, planting date, and fertilizer usage. This GUI has the potential to promote more informed decision making and more effective conservation efforts for the Chesapeake Bay</a:t>
            </a:r>
            <a:r>
              <a:rPr lang="en-US" sz="2700" b="1" dirty="0">
                <a:solidFill>
                  <a:srgbClr val="3F3F3F"/>
                </a:solidFill>
                <a:latin typeface="Garamond"/>
                <a:ea typeface="Garamond"/>
                <a:cs typeface="Garamond"/>
                <a:sym typeface="Garamond"/>
              </a:rPr>
              <a:t>.</a:t>
            </a:r>
          </a:p>
        </p:txBody>
      </p:sp>
      <p:pic>
        <p:nvPicPr>
          <p:cNvPr id="141" name="Google Shape;141;p4"/>
          <p:cNvPicPr preferRelativeResize="0"/>
          <p:nvPr/>
        </p:nvPicPr>
        <p:blipFill>
          <a:blip r:embed="rId4">
            <a:alphaModFix/>
          </a:blip>
          <a:stretch>
            <a:fillRect/>
          </a:stretch>
        </p:blipFill>
        <p:spPr>
          <a:xfrm>
            <a:off x="4862095" y="26713077"/>
            <a:ext cx="2434945" cy="1895272"/>
          </a:xfrm>
          <a:prstGeom prst="rect">
            <a:avLst/>
          </a:prstGeom>
          <a:noFill/>
          <a:ln>
            <a:noFill/>
          </a:ln>
        </p:spPr>
      </p:pic>
      <p:pic>
        <p:nvPicPr>
          <p:cNvPr id="142" name="Google Shape;142;p4"/>
          <p:cNvPicPr preferRelativeResize="0"/>
          <p:nvPr/>
        </p:nvPicPr>
        <p:blipFill>
          <a:blip r:embed="rId5">
            <a:alphaModFix/>
          </a:blip>
          <a:stretch>
            <a:fillRect/>
          </a:stretch>
        </p:blipFill>
        <p:spPr>
          <a:xfrm>
            <a:off x="8776868" y="26779651"/>
            <a:ext cx="3042070" cy="1831923"/>
          </a:xfrm>
          <a:prstGeom prst="rect">
            <a:avLst/>
          </a:prstGeom>
          <a:noFill/>
          <a:ln>
            <a:noFill/>
          </a:ln>
        </p:spPr>
      </p:pic>
      <p:pic>
        <p:nvPicPr>
          <p:cNvPr id="146" name="Google Shape;146;p4"/>
          <p:cNvPicPr preferRelativeResize="0"/>
          <p:nvPr/>
        </p:nvPicPr>
        <p:blipFill>
          <a:blip r:embed="rId6">
            <a:alphaModFix/>
          </a:blip>
          <a:stretch>
            <a:fillRect/>
          </a:stretch>
        </p:blipFill>
        <p:spPr>
          <a:xfrm>
            <a:off x="21468346" y="28052239"/>
            <a:ext cx="2095500" cy="1225322"/>
          </a:xfrm>
          <a:prstGeom prst="rect">
            <a:avLst/>
          </a:prstGeom>
          <a:noFill/>
          <a:ln w="12700" cap="flat" cmpd="sng">
            <a:solidFill>
              <a:srgbClr val="42719B"/>
            </a:solidFill>
            <a:prstDash val="solid"/>
            <a:miter lim="8000"/>
            <a:headEnd type="none" w="sm" len="sm"/>
            <a:tailEnd type="none" w="sm" len="sm"/>
          </a:ln>
        </p:spPr>
      </p:pic>
      <p:pic>
        <p:nvPicPr>
          <p:cNvPr id="147" name="Google Shape;147;p4"/>
          <p:cNvPicPr preferRelativeResize="0"/>
          <p:nvPr/>
        </p:nvPicPr>
        <p:blipFill>
          <a:blip r:embed="rId7">
            <a:alphaModFix/>
          </a:blip>
          <a:stretch>
            <a:fillRect/>
          </a:stretch>
        </p:blipFill>
        <p:spPr>
          <a:xfrm>
            <a:off x="13667577" y="28052238"/>
            <a:ext cx="2896085" cy="1225324"/>
          </a:xfrm>
          <a:prstGeom prst="rect">
            <a:avLst/>
          </a:prstGeom>
          <a:noFill/>
          <a:ln>
            <a:noFill/>
          </a:ln>
        </p:spPr>
      </p:pic>
      <p:sp>
        <p:nvSpPr>
          <p:cNvPr id="149" name="Google Shape;149;p4"/>
          <p:cNvSpPr txBox="1"/>
          <p:nvPr/>
        </p:nvSpPr>
        <p:spPr>
          <a:xfrm>
            <a:off x="12779275" y="25942128"/>
            <a:ext cx="11925300" cy="1856730"/>
          </a:xfrm>
          <a:prstGeom prst="rect">
            <a:avLst/>
          </a:prstGeom>
          <a:noFill/>
          <a:ln>
            <a:noFill/>
          </a:ln>
        </p:spPr>
        <p:txBody>
          <a:bodyPr spcFirstLastPara="1" wrap="square" lIns="91425" tIns="91425" rIns="91425" bIns="91425" anchor="t" anchorCtr="0">
            <a:noAutofit/>
          </a:bodyPr>
          <a:lstStyle/>
          <a:p>
            <a:pPr marL="139700" lvl="0">
              <a:buSzPts val="1400"/>
            </a:pPr>
            <a:r>
              <a:rPr lang="en-US" sz="2700" b="1" dirty="0">
                <a:solidFill>
                  <a:srgbClr val="7DB761"/>
                </a:solidFill>
                <a:latin typeface="Garamond"/>
                <a:ea typeface="Garamond"/>
                <a:cs typeface="Garamond"/>
                <a:sym typeface="Webdings" panose="05030102010509060703" pitchFamily="18" charset="2"/>
              </a:rPr>
              <a:t> </a:t>
            </a:r>
            <a:r>
              <a:rPr lang="en-US" sz="2700" dirty="0">
                <a:solidFill>
                  <a:schemeClr val="tx1">
                    <a:lumMod val="75000"/>
                    <a:lumOff val="25000"/>
                  </a:schemeClr>
                </a:solidFill>
                <a:latin typeface="Garamond"/>
                <a:ea typeface="Garamond"/>
                <a:cs typeface="Garamond"/>
                <a:sym typeface="Garamond"/>
              </a:rPr>
              <a:t>Maryland Department of Agriculture, Office of Resource Conservation</a:t>
            </a:r>
            <a:endParaRPr sz="2700" dirty="0">
              <a:solidFill>
                <a:schemeClr val="tx1">
                  <a:lumMod val="75000"/>
                  <a:lumOff val="25000"/>
                </a:schemeClr>
              </a:solidFill>
              <a:latin typeface="Garamond"/>
              <a:ea typeface="Garamond"/>
              <a:cs typeface="Garamond"/>
              <a:sym typeface="Garamond"/>
            </a:endParaRPr>
          </a:p>
          <a:p>
            <a:pPr marL="139700" lvl="0">
              <a:buSzPts val="1400"/>
            </a:pPr>
            <a:r>
              <a:rPr lang="en-US" sz="2700" b="1" dirty="0">
                <a:solidFill>
                  <a:srgbClr val="7DB761"/>
                </a:solidFill>
                <a:latin typeface="Garamond"/>
                <a:ea typeface="Garamond"/>
                <a:cs typeface="Garamond"/>
                <a:sym typeface="Webdings" panose="05030102010509060703" pitchFamily="18" charset="2"/>
              </a:rPr>
              <a:t> </a:t>
            </a:r>
            <a:r>
              <a:rPr lang="en-US" sz="2700" dirty="0">
                <a:solidFill>
                  <a:schemeClr val="tx1">
                    <a:lumMod val="75000"/>
                    <a:lumOff val="25000"/>
                  </a:schemeClr>
                </a:solidFill>
                <a:latin typeface="Garamond"/>
                <a:ea typeface="Garamond"/>
                <a:cs typeface="Garamond"/>
                <a:sym typeface="Garamond"/>
              </a:rPr>
              <a:t>USDA, Agricultural Research Service, Hydrology and Remote Sensing Laboratory</a:t>
            </a:r>
            <a:endParaRPr sz="2700" dirty="0">
              <a:solidFill>
                <a:schemeClr val="tx1">
                  <a:lumMod val="75000"/>
                  <a:lumOff val="25000"/>
                </a:schemeClr>
              </a:solidFill>
              <a:latin typeface="Garamond"/>
              <a:ea typeface="Garamond"/>
              <a:cs typeface="Garamond"/>
              <a:sym typeface="Garamond"/>
            </a:endParaRPr>
          </a:p>
          <a:p>
            <a:pPr marL="139700" lvl="0">
              <a:buSzPts val="1400"/>
            </a:pPr>
            <a:r>
              <a:rPr lang="en-US" sz="2700" b="1" dirty="0">
                <a:solidFill>
                  <a:srgbClr val="7DB761"/>
                </a:solidFill>
                <a:latin typeface="Garamond"/>
                <a:ea typeface="Garamond"/>
                <a:cs typeface="Garamond"/>
                <a:sym typeface="Webdings" panose="05030102010509060703" pitchFamily="18" charset="2"/>
              </a:rPr>
              <a:t> </a:t>
            </a:r>
            <a:r>
              <a:rPr lang="en-US" sz="2700" dirty="0">
                <a:solidFill>
                  <a:schemeClr val="tx1">
                    <a:lumMod val="75000"/>
                    <a:lumOff val="25000"/>
                  </a:schemeClr>
                </a:solidFill>
                <a:latin typeface="Garamond"/>
                <a:ea typeface="Garamond"/>
                <a:cs typeface="Garamond"/>
                <a:sym typeface="Garamond"/>
              </a:rPr>
              <a:t>USGS, Eastern Geographic Science Center</a:t>
            </a:r>
            <a:endParaRPr sz="2700" dirty="0">
              <a:solidFill>
                <a:schemeClr val="tx1">
                  <a:lumMod val="75000"/>
                  <a:lumOff val="25000"/>
                </a:schemeClr>
              </a:solidFill>
              <a:latin typeface="Garamond"/>
              <a:ea typeface="Garamond"/>
              <a:cs typeface="Garamond"/>
              <a:sym typeface="Garamond"/>
            </a:endParaRPr>
          </a:p>
          <a:p>
            <a:pPr marL="139700" lvl="0">
              <a:buSzPts val="1400"/>
            </a:pPr>
            <a:r>
              <a:rPr lang="en-US" sz="2700" b="1" dirty="0">
                <a:solidFill>
                  <a:srgbClr val="7DB761"/>
                </a:solidFill>
                <a:latin typeface="Garamond"/>
                <a:ea typeface="Garamond"/>
                <a:cs typeface="Garamond"/>
                <a:sym typeface="Webdings" panose="05030102010509060703" pitchFamily="18" charset="2"/>
              </a:rPr>
              <a:t> </a:t>
            </a:r>
            <a:r>
              <a:rPr lang="en-US" sz="2700" dirty="0">
                <a:solidFill>
                  <a:schemeClr val="tx1">
                    <a:lumMod val="75000"/>
                    <a:lumOff val="25000"/>
                  </a:schemeClr>
                </a:solidFill>
                <a:latin typeface="Garamond"/>
                <a:ea typeface="Garamond"/>
                <a:cs typeface="Garamond"/>
                <a:sym typeface="Garamond"/>
              </a:rPr>
              <a:t>US EPA, Chesapeake Bay Program</a:t>
            </a:r>
            <a:br>
              <a:rPr lang="en-US" dirty="0">
                <a:latin typeface="Century Gothic"/>
                <a:ea typeface="Century Gothic"/>
                <a:cs typeface="Century Gothic"/>
                <a:sym typeface="Century Gothic"/>
              </a:rPr>
            </a:br>
            <a:endParaRPr dirty="0">
              <a:latin typeface="Century Gothic"/>
              <a:ea typeface="Century Gothic"/>
              <a:cs typeface="Century Gothic"/>
              <a:sym typeface="Century Gothic"/>
            </a:endParaRPr>
          </a:p>
        </p:txBody>
      </p:sp>
      <p:pic>
        <p:nvPicPr>
          <p:cNvPr id="169" name="Google Shape;169;p4"/>
          <p:cNvPicPr preferRelativeResize="0"/>
          <p:nvPr/>
        </p:nvPicPr>
        <p:blipFill>
          <a:blip r:embed="rId8">
            <a:alphaModFix/>
          </a:blip>
          <a:stretch>
            <a:fillRect/>
          </a:stretch>
        </p:blipFill>
        <p:spPr>
          <a:xfrm>
            <a:off x="1286765" y="26930586"/>
            <a:ext cx="2095502" cy="1712667"/>
          </a:xfrm>
          <a:prstGeom prst="rect">
            <a:avLst/>
          </a:prstGeom>
          <a:noFill/>
          <a:ln>
            <a:noFill/>
          </a:ln>
        </p:spPr>
      </p:pic>
      <p:grpSp>
        <p:nvGrpSpPr>
          <p:cNvPr id="209" name="Google Shape;209;p4"/>
          <p:cNvGrpSpPr/>
          <p:nvPr/>
        </p:nvGrpSpPr>
        <p:grpSpPr>
          <a:xfrm>
            <a:off x="17466435" y="6078814"/>
            <a:ext cx="381741" cy="738126"/>
            <a:chOff x="6186850" y="23166598"/>
            <a:chExt cx="286099" cy="604080"/>
          </a:xfrm>
        </p:grpSpPr>
        <p:pic>
          <p:nvPicPr>
            <p:cNvPr id="210" name="Google Shape;210;p4"/>
            <p:cNvPicPr preferRelativeResize="0"/>
            <p:nvPr/>
          </p:nvPicPr>
          <p:blipFill rotWithShape="1">
            <a:blip r:embed="rId9">
              <a:alphaModFix/>
            </a:blip>
            <a:srcRect t="6422" r="76616" b="71785"/>
            <a:stretch/>
          </p:blipFill>
          <p:spPr>
            <a:xfrm>
              <a:off x="6186850" y="23350225"/>
              <a:ext cx="286099" cy="420453"/>
            </a:xfrm>
            <a:prstGeom prst="rect">
              <a:avLst/>
            </a:prstGeom>
            <a:noFill/>
            <a:ln>
              <a:noFill/>
            </a:ln>
          </p:spPr>
        </p:pic>
        <p:sp>
          <p:nvSpPr>
            <p:cNvPr id="211" name="Google Shape;211;p4"/>
            <p:cNvSpPr txBox="1"/>
            <p:nvPr/>
          </p:nvSpPr>
          <p:spPr>
            <a:xfrm>
              <a:off x="6262999" y="23166598"/>
              <a:ext cx="133800" cy="23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800">
                  <a:latin typeface="Century Gothic"/>
                  <a:ea typeface="Century Gothic"/>
                  <a:cs typeface="Century Gothic"/>
                  <a:sym typeface="Century Gothic"/>
                </a:rPr>
                <a:t>N</a:t>
              </a:r>
              <a:endParaRPr sz="1800">
                <a:latin typeface="Century Gothic"/>
                <a:ea typeface="Century Gothic"/>
                <a:cs typeface="Century Gothic"/>
                <a:sym typeface="Century Gothic"/>
              </a:endParaRPr>
            </a:p>
          </p:txBody>
        </p:sp>
      </p:grpSp>
      <p:pic>
        <p:nvPicPr>
          <p:cNvPr id="231" name="Google Shape;231;p4"/>
          <p:cNvPicPr preferRelativeResize="0"/>
          <p:nvPr/>
        </p:nvPicPr>
        <p:blipFill>
          <a:blip r:embed="rId10">
            <a:alphaModFix/>
          </a:blip>
          <a:stretch>
            <a:fillRect/>
          </a:stretch>
        </p:blipFill>
        <p:spPr>
          <a:xfrm>
            <a:off x="12982517" y="5692700"/>
            <a:ext cx="5242399" cy="3315048"/>
          </a:xfrm>
          <a:prstGeom prst="rect">
            <a:avLst/>
          </a:prstGeom>
          <a:noFill/>
          <a:ln w="38100" cap="flat" cmpd="sng">
            <a:solidFill>
              <a:schemeClr val="accent6"/>
            </a:solidFill>
            <a:prstDash val="solid"/>
            <a:round/>
            <a:headEnd type="none" w="sm" len="sm"/>
            <a:tailEnd type="none" w="sm" len="sm"/>
          </a:ln>
          <a:effectLst>
            <a:outerShdw blurRad="428625" dist="47625" dir="15600000" algn="bl" rotWithShape="0">
              <a:schemeClr val="accent6">
                <a:alpha val="89000"/>
              </a:schemeClr>
            </a:outerShdw>
          </a:effectLst>
        </p:spPr>
      </p:pic>
      <p:pic>
        <p:nvPicPr>
          <p:cNvPr id="232" name="Google Shape;232;p4"/>
          <p:cNvPicPr preferRelativeResize="0"/>
          <p:nvPr/>
        </p:nvPicPr>
        <p:blipFill rotWithShape="1">
          <a:blip r:embed="rId11">
            <a:alphaModFix/>
          </a:blip>
          <a:srcRect t="8298" r="53686" b="51220"/>
          <a:stretch/>
        </p:blipFill>
        <p:spPr>
          <a:xfrm>
            <a:off x="18883092" y="5692700"/>
            <a:ext cx="5237072" cy="3319269"/>
          </a:xfrm>
          <a:prstGeom prst="rect">
            <a:avLst/>
          </a:prstGeom>
          <a:noFill/>
          <a:ln w="38100" cap="flat" cmpd="sng">
            <a:solidFill>
              <a:schemeClr val="accent6"/>
            </a:solidFill>
            <a:prstDash val="solid"/>
            <a:round/>
            <a:headEnd type="none" w="sm" len="sm"/>
            <a:tailEnd type="none" w="sm" len="sm"/>
          </a:ln>
          <a:effectLst>
            <a:outerShdw blurRad="428625" dist="47625" dir="15660000" algn="bl" rotWithShape="0">
              <a:schemeClr val="accent6">
                <a:alpha val="90000"/>
              </a:schemeClr>
            </a:outerShdw>
          </a:effectLst>
        </p:spPr>
      </p:pic>
      <p:cxnSp>
        <p:nvCxnSpPr>
          <p:cNvPr id="233" name="Google Shape;233;p4"/>
          <p:cNvCxnSpPr/>
          <p:nvPr/>
        </p:nvCxnSpPr>
        <p:spPr>
          <a:xfrm>
            <a:off x="19659360" y="8817535"/>
            <a:ext cx="732000" cy="0"/>
          </a:xfrm>
          <a:prstGeom prst="straightConnector1">
            <a:avLst/>
          </a:prstGeom>
          <a:noFill/>
          <a:ln w="76200" cap="flat" cmpd="sng">
            <a:solidFill>
              <a:srgbClr val="000000"/>
            </a:solidFill>
            <a:prstDash val="solid"/>
            <a:round/>
            <a:headEnd type="none" w="med" len="med"/>
            <a:tailEnd type="none" w="med" len="med"/>
          </a:ln>
          <a:effectLst>
            <a:outerShdw blurRad="428625" dist="47625" dir="15660000" algn="bl" rotWithShape="0">
              <a:schemeClr val="accent6">
                <a:alpha val="90000"/>
              </a:schemeClr>
            </a:outerShdw>
          </a:effectLst>
        </p:spPr>
      </p:cxnSp>
      <p:sp>
        <p:nvSpPr>
          <p:cNvPr id="234" name="Google Shape;234;p4"/>
          <p:cNvSpPr txBox="1"/>
          <p:nvPr/>
        </p:nvSpPr>
        <p:spPr>
          <a:xfrm>
            <a:off x="19615858" y="8453228"/>
            <a:ext cx="216300" cy="380700"/>
          </a:xfrm>
          <a:prstGeom prst="rect">
            <a:avLst/>
          </a:prstGeom>
          <a:noFill/>
          <a:ln>
            <a:noFill/>
          </a:ln>
          <a:effectLst>
            <a:outerShdw blurRad="428625" dist="47625" dir="15660000" algn="bl" rotWithShape="0">
              <a:schemeClr val="accent6">
                <a:alpha val="90000"/>
              </a:schemeClr>
            </a:outerShdw>
          </a:effectLst>
        </p:spPr>
        <p:txBody>
          <a:bodyPr spcFirstLastPara="1" wrap="square" lIns="0" tIns="0" rIns="0" bIns="0"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0</a:t>
            </a:r>
            <a:endParaRPr>
              <a:latin typeface="Century Gothic"/>
              <a:ea typeface="Century Gothic"/>
              <a:cs typeface="Century Gothic"/>
              <a:sym typeface="Century Gothic"/>
            </a:endParaRPr>
          </a:p>
        </p:txBody>
      </p:sp>
      <p:sp>
        <p:nvSpPr>
          <p:cNvPr id="235" name="Google Shape;235;p4"/>
          <p:cNvSpPr txBox="1"/>
          <p:nvPr/>
        </p:nvSpPr>
        <p:spPr>
          <a:xfrm>
            <a:off x="20280923" y="8453228"/>
            <a:ext cx="216300" cy="380700"/>
          </a:xfrm>
          <a:prstGeom prst="rect">
            <a:avLst/>
          </a:prstGeom>
          <a:noFill/>
          <a:ln>
            <a:noFill/>
          </a:ln>
          <a:effectLst>
            <a:outerShdw blurRad="428625" dist="47625" dir="15660000" algn="bl" rotWithShape="0">
              <a:schemeClr val="accent6">
                <a:alpha val="90000"/>
              </a:schemeClr>
            </a:outerShdw>
          </a:effectLst>
        </p:spPr>
        <p:txBody>
          <a:bodyPr spcFirstLastPara="1" wrap="square" lIns="0" tIns="0" rIns="0" bIns="0"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1</a:t>
            </a:r>
            <a:endParaRPr>
              <a:latin typeface="Century Gothic"/>
              <a:ea typeface="Century Gothic"/>
              <a:cs typeface="Century Gothic"/>
              <a:sym typeface="Century Gothic"/>
            </a:endParaRPr>
          </a:p>
        </p:txBody>
      </p:sp>
      <p:sp>
        <p:nvSpPr>
          <p:cNvPr id="236" name="Google Shape;236;p4"/>
          <p:cNvSpPr txBox="1"/>
          <p:nvPr/>
        </p:nvSpPr>
        <p:spPr>
          <a:xfrm>
            <a:off x="20437317" y="8627041"/>
            <a:ext cx="453600" cy="380700"/>
          </a:xfrm>
          <a:prstGeom prst="rect">
            <a:avLst/>
          </a:prstGeom>
          <a:noFill/>
          <a:ln>
            <a:noFill/>
          </a:ln>
          <a:effectLst>
            <a:outerShdw blurRad="428625" dist="47625" dir="15660000" algn="bl" rotWithShape="0">
              <a:schemeClr val="accent6">
                <a:alpha val="90000"/>
              </a:schemeClr>
            </a:outerShdw>
          </a:effectLst>
        </p:spPr>
        <p:txBody>
          <a:bodyPr spcFirstLastPara="1" wrap="square" lIns="0" tIns="0" rIns="0" bIns="0" anchor="t" anchorCtr="0">
            <a:noAutofit/>
          </a:bodyPr>
          <a:lstStyle/>
          <a:p>
            <a:pPr marL="0" lvl="0" indent="0" algn="l" rtl="0">
              <a:spcBef>
                <a:spcPts val="0"/>
              </a:spcBef>
              <a:spcAft>
                <a:spcPts val="0"/>
              </a:spcAft>
              <a:buNone/>
            </a:pPr>
            <a:r>
              <a:rPr lang="en-US">
                <a:latin typeface="Century Gothic"/>
                <a:ea typeface="Century Gothic"/>
                <a:cs typeface="Century Gothic"/>
                <a:sym typeface="Century Gothic"/>
              </a:rPr>
              <a:t>km</a:t>
            </a:r>
            <a:endParaRPr>
              <a:latin typeface="Century Gothic"/>
              <a:ea typeface="Century Gothic"/>
              <a:cs typeface="Century Gothic"/>
              <a:sym typeface="Century Gothic"/>
            </a:endParaRPr>
          </a:p>
        </p:txBody>
      </p:sp>
      <p:grpSp>
        <p:nvGrpSpPr>
          <p:cNvPr id="237" name="Google Shape;237;p4"/>
          <p:cNvGrpSpPr/>
          <p:nvPr/>
        </p:nvGrpSpPr>
        <p:grpSpPr>
          <a:xfrm>
            <a:off x="18967842" y="7989350"/>
            <a:ext cx="462448" cy="926304"/>
            <a:chOff x="14389050" y="9858150"/>
            <a:chExt cx="462448" cy="926304"/>
          </a:xfrm>
        </p:grpSpPr>
        <p:pic>
          <p:nvPicPr>
            <p:cNvPr id="238" name="Google Shape;238;p4"/>
            <p:cNvPicPr preferRelativeResize="0"/>
            <p:nvPr/>
          </p:nvPicPr>
          <p:blipFill rotWithShape="1">
            <a:blip r:embed="rId9">
              <a:alphaModFix/>
            </a:blip>
            <a:srcRect t="6422" r="76616" b="71785"/>
            <a:stretch/>
          </p:blipFill>
          <p:spPr>
            <a:xfrm>
              <a:off x="14389050" y="10103322"/>
              <a:ext cx="462448" cy="681131"/>
            </a:xfrm>
            <a:prstGeom prst="rect">
              <a:avLst/>
            </a:prstGeom>
            <a:noFill/>
            <a:ln>
              <a:noFill/>
            </a:ln>
          </p:spPr>
        </p:pic>
        <p:sp>
          <p:nvSpPr>
            <p:cNvPr id="239" name="Google Shape;239;p4"/>
            <p:cNvSpPr txBox="1"/>
            <p:nvPr/>
          </p:nvSpPr>
          <p:spPr>
            <a:xfrm>
              <a:off x="14435923" y="9858150"/>
              <a:ext cx="323400" cy="518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a:latin typeface="Century Gothic"/>
                  <a:ea typeface="Century Gothic"/>
                  <a:cs typeface="Century Gothic"/>
                  <a:sym typeface="Century Gothic"/>
                </a:rPr>
                <a:t>N</a:t>
              </a:r>
              <a:endParaRPr>
                <a:latin typeface="Century Gothic"/>
                <a:ea typeface="Century Gothic"/>
                <a:cs typeface="Century Gothic"/>
                <a:sym typeface="Century Gothic"/>
              </a:endParaRPr>
            </a:p>
          </p:txBody>
        </p:sp>
      </p:grpSp>
      <p:grpSp>
        <p:nvGrpSpPr>
          <p:cNvPr id="240" name="Google Shape;240;p4"/>
          <p:cNvGrpSpPr/>
          <p:nvPr/>
        </p:nvGrpSpPr>
        <p:grpSpPr>
          <a:xfrm>
            <a:off x="17717992" y="5890650"/>
            <a:ext cx="462448" cy="926304"/>
            <a:chOff x="14389050" y="9858150"/>
            <a:chExt cx="462448" cy="926304"/>
          </a:xfrm>
        </p:grpSpPr>
        <p:pic>
          <p:nvPicPr>
            <p:cNvPr id="241" name="Google Shape;241;p4"/>
            <p:cNvPicPr preferRelativeResize="0"/>
            <p:nvPr/>
          </p:nvPicPr>
          <p:blipFill rotWithShape="1">
            <a:blip r:embed="rId9">
              <a:alphaModFix/>
            </a:blip>
            <a:srcRect t="6422" r="76616" b="71785"/>
            <a:stretch/>
          </p:blipFill>
          <p:spPr>
            <a:xfrm>
              <a:off x="14389050" y="10103322"/>
              <a:ext cx="462448" cy="681131"/>
            </a:xfrm>
            <a:prstGeom prst="rect">
              <a:avLst/>
            </a:prstGeom>
            <a:noFill/>
            <a:ln>
              <a:noFill/>
            </a:ln>
          </p:spPr>
        </p:pic>
        <p:sp>
          <p:nvSpPr>
            <p:cNvPr id="242" name="Google Shape;242;p4"/>
            <p:cNvSpPr txBox="1"/>
            <p:nvPr/>
          </p:nvSpPr>
          <p:spPr>
            <a:xfrm>
              <a:off x="14435923" y="9858150"/>
              <a:ext cx="323400" cy="518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US">
                  <a:latin typeface="Century Gothic"/>
                  <a:ea typeface="Century Gothic"/>
                  <a:cs typeface="Century Gothic"/>
                  <a:sym typeface="Century Gothic"/>
                </a:rPr>
                <a:t>N</a:t>
              </a:r>
              <a:endParaRPr>
                <a:latin typeface="Century Gothic"/>
                <a:ea typeface="Century Gothic"/>
                <a:cs typeface="Century Gothic"/>
                <a:sym typeface="Century Gothic"/>
              </a:endParaRPr>
            </a:p>
          </p:txBody>
        </p:sp>
      </p:grpSp>
      <p:sp>
        <p:nvSpPr>
          <p:cNvPr id="252" name="Google Shape;252;p4"/>
          <p:cNvSpPr txBox="1"/>
          <p:nvPr/>
        </p:nvSpPr>
        <p:spPr>
          <a:xfrm>
            <a:off x="12906316" y="9036744"/>
            <a:ext cx="4776685" cy="44219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dirty="0">
                <a:solidFill>
                  <a:schemeClr val="tx1">
                    <a:lumMod val="75000"/>
                    <a:lumOff val="25000"/>
                  </a:schemeClr>
                </a:solidFill>
                <a:latin typeface="Garamond" panose="02020404030301010803" pitchFamily="18" charset="0"/>
                <a:ea typeface="Century Gothic"/>
                <a:cs typeface="Century Gothic"/>
                <a:sym typeface="Century Gothic"/>
              </a:rPr>
              <a:t>NASA &amp; ESA Satellite Imagery</a:t>
            </a:r>
            <a:endParaRPr sz="2200" b="1" dirty="0">
              <a:solidFill>
                <a:schemeClr val="tx1">
                  <a:lumMod val="75000"/>
                  <a:lumOff val="25000"/>
                </a:schemeClr>
              </a:solidFill>
              <a:latin typeface="Garamond" panose="02020404030301010803" pitchFamily="18" charset="0"/>
              <a:ea typeface="Century Gothic"/>
              <a:cs typeface="Century Gothic"/>
              <a:sym typeface="Century Gothic"/>
            </a:endParaRPr>
          </a:p>
        </p:txBody>
      </p:sp>
      <p:sp>
        <p:nvSpPr>
          <p:cNvPr id="253" name="Google Shape;253;p4"/>
          <p:cNvSpPr txBox="1"/>
          <p:nvPr/>
        </p:nvSpPr>
        <p:spPr>
          <a:xfrm>
            <a:off x="19764294" y="9018484"/>
            <a:ext cx="4509000" cy="47871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dirty="0">
                <a:solidFill>
                  <a:schemeClr val="tx1">
                    <a:lumMod val="75000"/>
                    <a:lumOff val="25000"/>
                  </a:schemeClr>
                </a:solidFill>
                <a:latin typeface="Garamond" panose="02020404030301010803" pitchFamily="18" charset="0"/>
                <a:ea typeface="Century Gothic"/>
                <a:cs typeface="Century Gothic"/>
                <a:sym typeface="Century Gothic"/>
              </a:rPr>
              <a:t>MDA Shapefiles &amp; Agronomic Data</a:t>
            </a:r>
            <a:endParaRPr sz="2200" b="1" dirty="0">
              <a:solidFill>
                <a:schemeClr val="tx1">
                  <a:lumMod val="75000"/>
                  <a:lumOff val="25000"/>
                </a:schemeClr>
              </a:solidFill>
              <a:latin typeface="Garamond" panose="02020404030301010803" pitchFamily="18" charset="0"/>
              <a:ea typeface="Century Gothic"/>
              <a:cs typeface="Century Gothic"/>
              <a:sym typeface="Century Gothic"/>
            </a:endParaRPr>
          </a:p>
        </p:txBody>
      </p:sp>
      <p:pic>
        <p:nvPicPr>
          <p:cNvPr id="284" name="Google Shape;284;p4"/>
          <p:cNvPicPr preferRelativeResize="0"/>
          <p:nvPr/>
        </p:nvPicPr>
        <p:blipFill rotWithShape="1">
          <a:blip r:embed="rId12">
            <a:alphaModFix/>
          </a:blip>
          <a:srcRect l="25773" r="17840" b="21562"/>
          <a:stretch/>
        </p:blipFill>
        <p:spPr>
          <a:xfrm>
            <a:off x="16800461" y="10706595"/>
            <a:ext cx="3486900" cy="3501600"/>
          </a:xfrm>
          <a:prstGeom prst="ellipse">
            <a:avLst/>
          </a:prstGeom>
          <a:noFill/>
          <a:ln w="28575" cap="flat" cmpd="sng">
            <a:solidFill>
              <a:schemeClr val="accent6"/>
            </a:solidFill>
            <a:prstDash val="solid"/>
            <a:round/>
            <a:headEnd type="none" w="sm" len="sm"/>
            <a:tailEnd type="none" w="sm" len="sm"/>
          </a:ln>
          <a:effectLst>
            <a:outerShdw blurRad="428625" dist="47625" dir="15600000" algn="bl" rotWithShape="0">
              <a:schemeClr val="accent6">
                <a:alpha val="90000"/>
              </a:schemeClr>
            </a:outerShdw>
          </a:effectLst>
        </p:spPr>
      </p:pic>
      <p:sp>
        <p:nvSpPr>
          <p:cNvPr id="303" name="Google Shape;252;p4"/>
          <p:cNvSpPr txBox="1"/>
          <p:nvPr/>
        </p:nvSpPr>
        <p:spPr>
          <a:xfrm>
            <a:off x="16826368" y="9853241"/>
            <a:ext cx="3449945" cy="723894"/>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dirty="0">
                <a:solidFill>
                  <a:schemeClr val="tx1">
                    <a:lumMod val="75000"/>
                    <a:lumOff val="25000"/>
                  </a:schemeClr>
                </a:solidFill>
                <a:latin typeface="Garamond" panose="02020404030301010803" pitchFamily="18" charset="0"/>
                <a:ea typeface="Century Gothic"/>
                <a:cs typeface="Century Gothic"/>
                <a:sym typeface="Century Gothic"/>
              </a:rPr>
              <a:t>Google Earth Engine Graphical User Interface</a:t>
            </a:r>
            <a:endParaRPr sz="2200" b="1" dirty="0">
              <a:solidFill>
                <a:schemeClr val="tx1">
                  <a:lumMod val="75000"/>
                  <a:lumOff val="25000"/>
                </a:schemeClr>
              </a:solidFill>
              <a:latin typeface="Garamond" panose="02020404030301010803" pitchFamily="18" charset="0"/>
              <a:ea typeface="Century Gothic"/>
              <a:cs typeface="Century Gothic"/>
              <a:sym typeface="Century Gothic"/>
            </a:endParaRPr>
          </a:p>
        </p:txBody>
      </p:sp>
      <p:sp>
        <p:nvSpPr>
          <p:cNvPr id="3" name="Bent-Up Arrow 2"/>
          <p:cNvSpPr/>
          <p:nvPr/>
        </p:nvSpPr>
        <p:spPr>
          <a:xfrm rot="5400000">
            <a:off x="14917916" y="9937721"/>
            <a:ext cx="1371600" cy="1374899"/>
          </a:xfrm>
          <a:prstGeom prst="bentUpArrow">
            <a:avLst/>
          </a:prstGeom>
          <a:solidFill>
            <a:srgbClr val="7DB761"/>
          </a:solidFill>
          <a:ln w="19050">
            <a:solidFill>
              <a:schemeClr val="accent6">
                <a:lumMod val="75000"/>
              </a:schemeClr>
            </a:solid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5" name="Bent-Up Arrow 304"/>
          <p:cNvSpPr/>
          <p:nvPr/>
        </p:nvSpPr>
        <p:spPr>
          <a:xfrm rot="5400000" flipV="1">
            <a:off x="20815828" y="9943902"/>
            <a:ext cx="1371600" cy="1371600"/>
          </a:xfrm>
          <a:prstGeom prst="bentUpArrow">
            <a:avLst/>
          </a:prstGeom>
          <a:solidFill>
            <a:srgbClr val="7DB761"/>
          </a:solidFill>
          <a:ln w="19050">
            <a:solidFill>
              <a:schemeClr val="accent6">
                <a:lumMod val="75000"/>
              </a:schemeClr>
            </a:solid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extBox 4"/>
          <p:cNvSpPr txBox="1"/>
          <p:nvPr/>
        </p:nvSpPr>
        <p:spPr>
          <a:xfrm>
            <a:off x="11745329" y="36336241"/>
            <a:ext cx="3941342" cy="292388"/>
          </a:xfrm>
          <a:prstGeom prst="rect">
            <a:avLst/>
          </a:prstGeom>
          <a:noFill/>
        </p:spPr>
        <p:txBody>
          <a:bodyPr wrap="square" lIns="0" tIns="0" rIns="0" bIns="0" rtlCol="0">
            <a:spAutoFit/>
          </a:bodyPr>
          <a:lstStyle/>
          <a:p>
            <a:r>
              <a:rPr lang="en-US" sz="700" i="1" dirty="0">
                <a:solidFill>
                  <a:schemeClr val="tx2">
                    <a:lumMod val="50000"/>
                  </a:schemeClr>
                </a:solidFill>
                <a:latin typeface="Century Gothic" panose="020B0502020202020204" pitchFamily="34" charset="0"/>
                <a:ea typeface="Century Gothic"/>
                <a:cs typeface="Century Gothic"/>
                <a:sym typeface="Century Gothic"/>
              </a:rPr>
              <a:t>This material contains modified Copernicus Sentinel data (2017—2019), processed by ESA. </a:t>
            </a:r>
            <a:endParaRPr lang="en-US" sz="700" i="1" dirty="0">
              <a:solidFill>
                <a:schemeClr val="tx2">
                  <a:lumMod val="50000"/>
                </a:schemeClr>
              </a:solidFill>
              <a:latin typeface="Century Gothic" panose="020B0502020202020204" pitchFamily="34" charset="0"/>
            </a:endParaRPr>
          </a:p>
          <a:p>
            <a:endParaRPr lang="en-US" sz="1200" dirty="0">
              <a:solidFill>
                <a:srgbClr val="191919"/>
              </a:solidFill>
            </a:endParaRPr>
          </a:p>
        </p:txBody>
      </p:sp>
      <p:sp>
        <p:nvSpPr>
          <p:cNvPr id="150" name="Google Shape;143;p4"/>
          <p:cNvSpPr txBox="1"/>
          <p:nvPr/>
        </p:nvSpPr>
        <p:spPr>
          <a:xfrm>
            <a:off x="1286766" y="28754304"/>
            <a:ext cx="2095500" cy="55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dirty="0">
                <a:solidFill>
                  <a:schemeClr val="tx1">
                    <a:lumMod val="75000"/>
                    <a:lumOff val="25000"/>
                  </a:schemeClr>
                </a:solidFill>
                <a:latin typeface="Garamond" panose="02020404030301010803" pitchFamily="18" charset="0"/>
                <a:ea typeface="Century Gothic"/>
                <a:cs typeface="Century Gothic"/>
                <a:sym typeface="Century Gothic"/>
              </a:rPr>
              <a:t>Landsat 8 OLI</a:t>
            </a:r>
            <a:endParaRPr sz="2200" dirty="0">
              <a:solidFill>
                <a:schemeClr val="tx1">
                  <a:lumMod val="75000"/>
                  <a:lumOff val="25000"/>
                </a:schemeClr>
              </a:solidFill>
              <a:latin typeface="Garamond" panose="02020404030301010803" pitchFamily="18" charset="0"/>
              <a:ea typeface="Century Gothic"/>
              <a:cs typeface="Century Gothic"/>
              <a:sym typeface="Century Gothic"/>
            </a:endParaRPr>
          </a:p>
        </p:txBody>
      </p:sp>
      <p:sp>
        <p:nvSpPr>
          <p:cNvPr id="168" name="Google Shape;144;p4"/>
          <p:cNvSpPr txBox="1"/>
          <p:nvPr/>
        </p:nvSpPr>
        <p:spPr>
          <a:xfrm>
            <a:off x="5031817" y="28754329"/>
            <a:ext cx="2095500" cy="55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dirty="0">
                <a:solidFill>
                  <a:schemeClr val="tx1">
                    <a:lumMod val="75000"/>
                    <a:lumOff val="25000"/>
                  </a:schemeClr>
                </a:solidFill>
                <a:latin typeface="Garamond" panose="02020404030301010803" pitchFamily="18" charset="0"/>
                <a:ea typeface="Century Gothic"/>
                <a:cs typeface="Century Gothic"/>
                <a:sym typeface="Century Gothic"/>
              </a:rPr>
              <a:t>Landsat 5 TM</a:t>
            </a:r>
            <a:endParaRPr sz="2200" dirty="0">
              <a:solidFill>
                <a:schemeClr val="tx1">
                  <a:lumMod val="75000"/>
                  <a:lumOff val="25000"/>
                </a:schemeClr>
              </a:solidFill>
              <a:latin typeface="Garamond" panose="02020404030301010803" pitchFamily="18" charset="0"/>
              <a:ea typeface="Century Gothic"/>
              <a:cs typeface="Century Gothic"/>
              <a:sym typeface="Century Gothic"/>
            </a:endParaRPr>
          </a:p>
        </p:txBody>
      </p:sp>
      <p:sp>
        <p:nvSpPr>
          <p:cNvPr id="170" name="Google Shape;145;p4"/>
          <p:cNvSpPr txBox="1"/>
          <p:nvPr/>
        </p:nvSpPr>
        <p:spPr>
          <a:xfrm>
            <a:off x="9250152" y="28754304"/>
            <a:ext cx="2095500" cy="55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dirty="0">
                <a:solidFill>
                  <a:schemeClr val="tx1">
                    <a:lumMod val="75000"/>
                    <a:lumOff val="25000"/>
                  </a:schemeClr>
                </a:solidFill>
                <a:latin typeface="Garamond" panose="02020404030301010803" pitchFamily="18" charset="0"/>
                <a:ea typeface="Century Gothic"/>
                <a:cs typeface="Century Gothic"/>
                <a:sym typeface="Century Gothic"/>
              </a:rPr>
              <a:t>Sentinel-2 MSI</a:t>
            </a:r>
            <a:endParaRPr sz="2200" dirty="0">
              <a:solidFill>
                <a:schemeClr val="tx1">
                  <a:lumMod val="75000"/>
                  <a:lumOff val="25000"/>
                </a:schemeClr>
              </a:solidFill>
              <a:latin typeface="Garamond" panose="02020404030301010803" pitchFamily="18" charset="0"/>
              <a:ea typeface="Century Gothic"/>
              <a:cs typeface="Century Gothic"/>
              <a:sym typeface="Century Gothic"/>
            </a:endParaRPr>
          </a:p>
        </p:txBody>
      </p:sp>
      <p:sp>
        <p:nvSpPr>
          <p:cNvPr id="171" name="Google Shape;133;p4"/>
          <p:cNvSpPr txBox="1"/>
          <p:nvPr/>
        </p:nvSpPr>
        <p:spPr>
          <a:xfrm>
            <a:off x="12801600" y="30334425"/>
            <a:ext cx="11463300" cy="352883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3F3F3F"/>
              </a:buClr>
              <a:buSzPts val="2700"/>
              <a:buFont typeface="Arial"/>
              <a:buNone/>
            </a:pPr>
            <a:r>
              <a:rPr lang="en-US" sz="2600" dirty="0">
                <a:solidFill>
                  <a:srgbClr val="3F3F3F"/>
                </a:solidFill>
                <a:latin typeface="Garamond"/>
                <a:ea typeface="Garamond"/>
                <a:cs typeface="Garamond"/>
                <a:sym typeface="Garamond"/>
              </a:rPr>
              <a:t>Thanks to </a:t>
            </a:r>
            <a:r>
              <a:rPr lang="en-US" sz="2600" b="1" dirty="0">
                <a:solidFill>
                  <a:srgbClr val="3F3F3F"/>
                </a:solidFill>
                <a:latin typeface="Garamond"/>
                <a:ea typeface="Garamond"/>
                <a:cs typeface="Garamond"/>
                <a:sym typeface="Garamond"/>
              </a:rPr>
              <a:t>Dr. Sunita Yadav,</a:t>
            </a:r>
            <a:r>
              <a:rPr lang="en-US" sz="2600" dirty="0">
                <a:solidFill>
                  <a:srgbClr val="3F3F3F"/>
                </a:solidFill>
                <a:latin typeface="Garamond"/>
                <a:ea typeface="Garamond"/>
                <a:cs typeface="Garamond"/>
                <a:sym typeface="Garamond"/>
              </a:rPr>
              <a:t> </a:t>
            </a:r>
            <a:r>
              <a:rPr lang="en-US" sz="2600" b="1" dirty="0">
                <a:solidFill>
                  <a:srgbClr val="3F3F3F"/>
                </a:solidFill>
                <a:latin typeface="Garamond"/>
                <a:ea typeface="Garamond"/>
                <a:cs typeface="Garamond"/>
                <a:sym typeface="Garamond"/>
              </a:rPr>
              <a:t>John Fitz</a:t>
            </a:r>
            <a:r>
              <a:rPr lang="en-US" sz="2600" dirty="0">
                <a:solidFill>
                  <a:srgbClr val="3F3F3F"/>
                </a:solidFill>
                <a:latin typeface="Garamond"/>
                <a:ea typeface="Garamond"/>
                <a:cs typeface="Garamond"/>
                <a:sym typeface="Garamond"/>
              </a:rPr>
              <a:t>, </a:t>
            </a:r>
            <a:r>
              <a:rPr lang="en-US" sz="2600" b="1" dirty="0">
                <a:solidFill>
                  <a:srgbClr val="3F3F3F"/>
                </a:solidFill>
                <a:latin typeface="Garamond"/>
                <a:ea typeface="Garamond"/>
                <a:cs typeface="Garamond"/>
                <a:sym typeface="Garamond"/>
              </a:rPr>
              <a:t>Sean McCartney</a:t>
            </a:r>
            <a:r>
              <a:rPr lang="en-US" sz="2600" dirty="0">
                <a:solidFill>
                  <a:srgbClr val="3F3F3F"/>
                </a:solidFill>
                <a:latin typeface="Garamond"/>
                <a:ea typeface="Garamond"/>
                <a:cs typeface="Garamond"/>
                <a:sym typeface="Garamond"/>
              </a:rPr>
              <a:t>, </a:t>
            </a:r>
            <a:r>
              <a:rPr lang="en-US" sz="2600" b="1" dirty="0">
                <a:solidFill>
                  <a:srgbClr val="3F3F3F"/>
                </a:solidFill>
                <a:latin typeface="Garamond"/>
                <a:ea typeface="Garamond"/>
                <a:cs typeface="Garamond"/>
                <a:sym typeface="Garamond"/>
              </a:rPr>
              <a:t>Perry Oddo</a:t>
            </a:r>
            <a:r>
              <a:rPr lang="en-US" sz="2600" dirty="0">
                <a:solidFill>
                  <a:srgbClr val="3F3F3F"/>
                </a:solidFill>
                <a:latin typeface="Garamond"/>
                <a:ea typeface="Garamond"/>
                <a:cs typeface="Garamond"/>
                <a:sym typeface="Garamond"/>
              </a:rPr>
              <a:t>, </a:t>
            </a:r>
            <a:r>
              <a:rPr lang="en-US" sz="2600" b="1" dirty="0">
                <a:solidFill>
                  <a:srgbClr val="3F3F3F"/>
                </a:solidFill>
                <a:latin typeface="Garamond"/>
                <a:ea typeface="Garamond"/>
                <a:cs typeface="Garamond"/>
                <a:sym typeface="Garamond"/>
              </a:rPr>
              <a:t>Alison Thieme</a:t>
            </a:r>
            <a:r>
              <a:rPr lang="en-US" sz="2600" dirty="0">
                <a:solidFill>
                  <a:srgbClr val="3F3F3F"/>
                </a:solidFill>
                <a:latin typeface="Garamond"/>
                <a:ea typeface="Garamond"/>
                <a:cs typeface="Garamond"/>
                <a:sym typeface="Garamond"/>
              </a:rPr>
              <a:t>, </a:t>
            </a:r>
            <a:r>
              <a:rPr lang="en-US" sz="2600" b="1" dirty="0">
                <a:solidFill>
                  <a:srgbClr val="3F3F3F"/>
                </a:solidFill>
                <a:latin typeface="Garamond"/>
                <a:ea typeface="Garamond"/>
                <a:cs typeface="Garamond"/>
                <a:sym typeface="Garamond"/>
              </a:rPr>
              <a:t>Diane Portillo</a:t>
            </a:r>
            <a:r>
              <a:rPr lang="en-US" sz="2600" dirty="0">
                <a:solidFill>
                  <a:srgbClr val="3F3F3F"/>
                </a:solidFill>
                <a:latin typeface="Garamond"/>
                <a:ea typeface="Garamond"/>
                <a:cs typeface="Garamond"/>
                <a:sym typeface="Garamond"/>
              </a:rPr>
              <a:t>, and </a:t>
            </a:r>
            <a:r>
              <a:rPr lang="en-US" sz="2600" b="1" dirty="0">
                <a:solidFill>
                  <a:srgbClr val="3F3F3F"/>
                </a:solidFill>
                <a:latin typeface="Garamond"/>
                <a:ea typeface="Garamond"/>
                <a:cs typeface="Garamond"/>
                <a:sym typeface="Garamond"/>
              </a:rPr>
              <a:t>Logan Kline</a:t>
            </a:r>
            <a:r>
              <a:rPr lang="en-US" sz="2600" dirty="0">
                <a:solidFill>
                  <a:srgbClr val="3F3F3F"/>
                </a:solidFill>
                <a:latin typeface="Garamond"/>
                <a:ea typeface="Garamond"/>
                <a:cs typeface="Garamond"/>
                <a:sym typeface="Garamond"/>
              </a:rPr>
              <a:t> of DEVELOP for laying the groundwork for this project. Additional thanks to </a:t>
            </a:r>
            <a:r>
              <a:rPr lang="en-US" sz="2600" b="1" dirty="0">
                <a:solidFill>
                  <a:srgbClr val="3F3F3F"/>
                </a:solidFill>
                <a:latin typeface="Garamond"/>
                <a:ea typeface="Garamond"/>
                <a:cs typeface="Garamond"/>
                <a:sym typeface="Garamond"/>
              </a:rPr>
              <a:t>Dr. John </a:t>
            </a:r>
            <a:r>
              <a:rPr lang="en-US" sz="2600" b="1" dirty="0" err="1">
                <a:solidFill>
                  <a:srgbClr val="3F3F3F"/>
                </a:solidFill>
                <a:latin typeface="Garamond"/>
                <a:ea typeface="Garamond"/>
                <a:cs typeface="Garamond"/>
                <a:sym typeface="Garamond"/>
              </a:rPr>
              <a:t>Bolten</a:t>
            </a:r>
            <a:r>
              <a:rPr lang="en-US" sz="2600" dirty="0">
                <a:solidFill>
                  <a:srgbClr val="3F3F3F"/>
                </a:solidFill>
                <a:latin typeface="Garamond"/>
                <a:ea typeface="Garamond"/>
                <a:cs typeface="Garamond"/>
                <a:sym typeface="Garamond"/>
              </a:rPr>
              <a:t> (NASA Goddard Space Flight Center), </a:t>
            </a:r>
            <a:r>
              <a:rPr lang="en-US" sz="2600" b="1" dirty="0">
                <a:solidFill>
                  <a:srgbClr val="3F3F3F"/>
                </a:solidFill>
                <a:latin typeface="Garamond"/>
                <a:ea typeface="Garamond"/>
                <a:cs typeface="Garamond"/>
                <a:sym typeface="Garamond"/>
              </a:rPr>
              <a:t>Dr. W. Dean </a:t>
            </a:r>
            <a:r>
              <a:rPr lang="en-US" sz="2600" b="1" dirty="0" err="1">
                <a:solidFill>
                  <a:srgbClr val="3F3F3F"/>
                </a:solidFill>
                <a:latin typeface="Garamond"/>
                <a:ea typeface="Garamond"/>
                <a:cs typeface="Garamond"/>
                <a:sym typeface="Garamond"/>
              </a:rPr>
              <a:t>Hively</a:t>
            </a:r>
            <a:r>
              <a:rPr lang="en-US" sz="2600" dirty="0">
                <a:solidFill>
                  <a:srgbClr val="3F3F3F"/>
                </a:solidFill>
                <a:latin typeface="Garamond"/>
                <a:ea typeface="Garamond"/>
                <a:cs typeface="Garamond"/>
                <a:sym typeface="Garamond"/>
              </a:rPr>
              <a:t> (USGS Eastern Geographic Science Center), </a:t>
            </a:r>
            <a:r>
              <a:rPr lang="en-US" sz="2600" b="1" dirty="0">
                <a:solidFill>
                  <a:srgbClr val="3F3F3F"/>
                </a:solidFill>
                <a:latin typeface="Garamond"/>
                <a:ea typeface="Garamond"/>
                <a:cs typeface="Garamond"/>
                <a:sym typeface="Garamond"/>
              </a:rPr>
              <a:t>Dr. Greg McCarty</a:t>
            </a:r>
            <a:r>
              <a:rPr lang="en-US" sz="2600" dirty="0">
                <a:solidFill>
                  <a:srgbClr val="3F3F3F"/>
                </a:solidFill>
                <a:latin typeface="Garamond"/>
                <a:ea typeface="Garamond"/>
                <a:cs typeface="Garamond"/>
                <a:sym typeface="Garamond"/>
              </a:rPr>
              <a:t> (USDA Agricultural Research Service), and </a:t>
            </a:r>
            <a:r>
              <a:rPr lang="en-US" sz="2600" b="1" dirty="0">
                <a:solidFill>
                  <a:srgbClr val="3F3F3F"/>
                </a:solidFill>
                <a:latin typeface="Garamond"/>
                <a:ea typeface="Garamond"/>
                <a:cs typeface="Garamond"/>
                <a:sym typeface="Garamond"/>
              </a:rPr>
              <a:t>Jason </a:t>
            </a:r>
            <a:r>
              <a:rPr lang="en-US" sz="2600" b="1" dirty="0" err="1">
                <a:solidFill>
                  <a:srgbClr val="3F3F3F"/>
                </a:solidFill>
                <a:latin typeface="Garamond"/>
                <a:ea typeface="Garamond"/>
                <a:cs typeface="Garamond"/>
                <a:sym typeface="Garamond"/>
              </a:rPr>
              <a:t>Keppler</a:t>
            </a:r>
            <a:r>
              <a:rPr lang="en-US" sz="2600" dirty="0">
                <a:solidFill>
                  <a:srgbClr val="3F3F3F"/>
                </a:solidFill>
                <a:latin typeface="Garamond"/>
                <a:ea typeface="Garamond"/>
                <a:cs typeface="Garamond"/>
                <a:sym typeface="Garamond"/>
              </a:rPr>
              <a:t> (Maryland Department of Agriculture) for scientific advising and additional support throughout the project. Special thanks to our mentor and Center Lead, </a:t>
            </a:r>
            <a:r>
              <a:rPr lang="en-US" sz="2600" b="1" dirty="0">
                <a:solidFill>
                  <a:srgbClr val="3F3F3F"/>
                </a:solidFill>
                <a:latin typeface="Garamond"/>
                <a:ea typeface="Garamond"/>
                <a:cs typeface="Garamond"/>
                <a:sym typeface="Garamond"/>
              </a:rPr>
              <a:t>Victor Lenske</a:t>
            </a:r>
            <a:r>
              <a:rPr lang="en-US" sz="2600" dirty="0">
                <a:solidFill>
                  <a:srgbClr val="3F3F3F"/>
                </a:solidFill>
                <a:latin typeface="Garamond"/>
                <a:ea typeface="Garamond"/>
                <a:cs typeface="Garamond"/>
                <a:sym typeface="Garamond"/>
              </a:rPr>
              <a:t>, for his guidance.</a:t>
            </a:r>
          </a:p>
          <a:p>
            <a:pPr>
              <a:buClr>
                <a:srgbClr val="3F3F3F"/>
              </a:buClr>
              <a:buSzPts val="2700"/>
            </a:pPr>
            <a:r>
              <a:rPr lang="en-US" sz="2400" dirty="0">
                <a:solidFill>
                  <a:schemeClr val="tx1">
                    <a:lumMod val="75000"/>
                    <a:lumOff val="25000"/>
                  </a:schemeClr>
                </a:solidFill>
                <a:latin typeface="Garamond" panose="02020404030301010803" pitchFamily="18" charset="0"/>
              </a:rPr>
              <a:t>This material contains modified Copernicus Sentinel data (2006-2019), processed by ESA. </a:t>
            </a:r>
          </a:p>
          <a:p>
            <a:pPr marL="0" lvl="0" indent="0" algn="l" rtl="0">
              <a:spcBef>
                <a:spcPts val="0"/>
              </a:spcBef>
              <a:spcAft>
                <a:spcPts val="0"/>
              </a:spcAft>
              <a:buClr>
                <a:srgbClr val="3F3F3F"/>
              </a:buClr>
              <a:buSzPts val="2700"/>
              <a:buFont typeface="Arial"/>
              <a:buNone/>
            </a:pPr>
            <a:br>
              <a:rPr lang="en-US" sz="2600" dirty="0">
                <a:solidFill>
                  <a:srgbClr val="3F3F3F"/>
                </a:solidFill>
                <a:latin typeface="Garamond"/>
                <a:ea typeface="Garamond"/>
                <a:cs typeface="Garamond"/>
                <a:sym typeface="Garamond"/>
              </a:rPr>
            </a:br>
            <a:endParaRPr sz="2600" dirty="0">
              <a:solidFill>
                <a:srgbClr val="3F3F3F"/>
              </a:solidFill>
              <a:latin typeface="Garamond"/>
              <a:ea typeface="Garamond"/>
              <a:cs typeface="Garamond"/>
              <a:sym typeface="Garamond"/>
            </a:endParaRPr>
          </a:p>
          <a:p>
            <a:pPr marL="0" marR="0" lvl="0" indent="0" algn="l" rtl="0">
              <a:lnSpc>
                <a:spcPct val="100000"/>
              </a:lnSpc>
              <a:spcBef>
                <a:spcPts val="0"/>
              </a:spcBef>
              <a:spcAft>
                <a:spcPts val="0"/>
              </a:spcAft>
              <a:buClr>
                <a:srgbClr val="3F3F3F"/>
              </a:buClr>
              <a:buSzPts val="2700"/>
              <a:buFont typeface="Arial"/>
              <a:buNone/>
            </a:pPr>
            <a:endParaRPr sz="2600" dirty="0">
              <a:solidFill>
                <a:srgbClr val="3F3F3F"/>
              </a:solidFill>
              <a:latin typeface="Garamond"/>
              <a:ea typeface="Garamond"/>
              <a:cs typeface="Garamond"/>
              <a:sym typeface="Garamond"/>
            </a:endParaRPr>
          </a:p>
          <a:p>
            <a:pPr marL="0" marR="0" lvl="0" indent="0" algn="l" rtl="0">
              <a:lnSpc>
                <a:spcPct val="100000"/>
              </a:lnSpc>
              <a:spcBef>
                <a:spcPts val="600"/>
              </a:spcBef>
              <a:spcAft>
                <a:spcPts val="0"/>
              </a:spcAft>
              <a:buClr>
                <a:srgbClr val="3F3F3F"/>
              </a:buClr>
              <a:buSzPts val="2700"/>
              <a:buFont typeface="Arial"/>
              <a:buNone/>
            </a:pPr>
            <a:endParaRPr sz="2600" dirty="0">
              <a:solidFill>
                <a:srgbClr val="3F3F3F"/>
              </a:solidFill>
              <a:latin typeface="Garamond"/>
              <a:ea typeface="Garamond"/>
              <a:cs typeface="Garamond"/>
              <a:sym typeface="Garamond"/>
            </a:endParaRPr>
          </a:p>
        </p:txBody>
      </p:sp>
      <p:sp>
        <p:nvSpPr>
          <p:cNvPr id="172" name="Google Shape;134;p4"/>
          <p:cNvSpPr txBox="1"/>
          <p:nvPr/>
        </p:nvSpPr>
        <p:spPr>
          <a:xfrm>
            <a:off x="12779278" y="29525933"/>
            <a:ext cx="56877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DB761"/>
                </a:solidFill>
                <a:latin typeface="Century Gothic"/>
                <a:ea typeface="Century Gothic"/>
                <a:cs typeface="Century Gothic"/>
                <a:sym typeface="Century Gothic"/>
              </a:rPr>
              <a:t>Acknowledgements</a:t>
            </a:r>
            <a:endParaRPr dirty="0"/>
          </a:p>
        </p:txBody>
      </p:sp>
      <p:grpSp>
        <p:nvGrpSpPr>
          <p:cNvPr id="173" name="Google Shape;151;p4"/>
          <p:cNvGrpSpPr/>
          <p:nvPr/>
        </p:nvGrpSpPr>
        <p:grpSpPr>
          <a:xfrm>
            <a:off x="855001" y="30688597"/>
            <a:ext cx="2834700" cy="3091603"/>
            <a:chOff x="876680" y="30304644"/>
            <a:chExt cx="2834700" cy="3091603"/>
          </a:xfrm>
        </p:grpSpPr>
        <p:sp>
          <p:nvSpPr>
            <p:cNvPr id="174" name="Google Shape;152;p4"/>
            <p:cNvSpPr txBox="1"/>
            <p:nvPr/>
          </p:nvSpPr>
          <p:spPr>
            <a:xfrm>
              <a:off x="876680" y="32472847"/>
              <a:ext cx="28347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dirty="0">
                  <a:solidFill>
                    <a:srgbClr val="3F3F3F"/>
                  </a:solidFill>
                  <a:latin typeface="Garamond"/>
                  <a:ea typeface="Garamond"/>
                  <a:cs typeface="Garamond"/>
                  <a:sym typeface="Garamond"/>
                </a:rPr>
                <a:t>Benjamin </a:t>
              </a:r>
              <a:r>
                <a:rPr lang="en-US" sz="2700" b="1" dirty="0" err="1">
                  <a:solidFill>
                    <a:srgbClr val="3F3F3F"/>
                  </a:solidFill>
                  <a:latin typeface="Garamond"/>
                  <a:ea typeface="Garamond"/>
                  <a:cs typeface="Garamond"/>
                  <a:sym typeface="Garamond"/>
                </a:rPr>
                <a:t>Whong</a:t>
              </a:r>
              <a:endParaRPr dirty="0"/>
            </a:p>
            <a:p>
              <a:pPr marL="0" marR="0" lvl="0" indent="0" algn="ctr" rtl="0">
                <a:lnSpc>
                  <a:spcPct val="100000"/>
                </a:lnSpc>
                <a:spcBef>
                  <a:spcPts val="0"/>
                </a:spcBef>
                <a:spcAft>
                  <a:spcPts val="0"/>
                </a:spcAft>
                <a:buClr>
                  <a:srgbClr val="3F3F3F"/>
                </a:buClr>
                <a:buSzPts val="2700"/>
                <a:buFont typeface="Arial"/>
                <a:buNone/>
              </a:pPr>
              <a:r>
                <a:rPr lang="en-US" sz="2700" dirty="0">
                  <a:solidFill>
                    <a:srgbClr val="3F3F3F"/>
                  </a:solidFill>
                  <a:latin typeface="Garamond"/>
                  <a:ea typeface="Garamond"/>
                  <a:cs typeface="Garamond"/>
                  <a:sym typeface="Garamond"/>
                </a:rPr>
                <a:t>Project Lead</a:t>
              </a:r>
              <a:endParaRPr dirty="0"/>
            </a:p>
          </p:txBody>
        </p:sp>
        <p:pic>
          <p:nvPicPr>
            <p:cNvPr id="175" name="Google Shape;153;p4"/>
            <p:cNvPicPr preferRelativeResize="0"/>
            <p:nvPr/>
          </p:nvPicPr>
          <p:blipFill rotWithShape="1">
            <a:blip r:embed="rId13">
              <a:alphaModFix/>
            </a:blip>
            <a:srcRect/>
            <a:stretch/>
          </p:blipFill>
          <p:spPr>
            <a:xfrm>
              <a:off x="1242440" y="30304644"/>
              <a:ext cx="2103120" cy="2103120"/>
            </a:xfrm>
            <a:prstGeom prst="rect">
              <a:avLst/>
            </a:prstGeom>
            <a:noFill/>
            <a:ln>
              <a:noFill/>
            </a:ln>
          </p:spPr>
        </p:pic>
      </p:grpSp>
      <p:sp>
        <p:nvSpPr>
          <p:cNvPr id="176" name="Google Shape;154;p4"/>
          <p:cNvSpPr txBox="1"/>
          <p:nvPr/>
        </p:nvSpPr>
        <p:spPr>
          <a:xfrm>
            <a:off x="868453" y="29758544"/>
            <a:ext cx="45426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rgbClr val="7DB761"/>
                </a:solidFill>
                <a:latin typeface="Century Gothic"/>
                <a:ea typeface="Century Gothic"/>
                <a:cs typeface="Century Gothic"/>
                <a:sym typeface="Century Gothic"/>
              </a:rPr>
              <a:t>Team Members</a:t>
            </a:r>
            <a:endParaRPr dirty="0"/>
          </a:p>
        </p:txBody>
      </p:sp>
      <p:grpSp>
        <p:nvGrpSpPr>
          <p:cNvPr id="177" name="Google Shape;155;p4"/>
          <p:cNvGrpSpPr/>
          <p:nvPr/>
        </p:nvGrpSpPr>
        <p:grpSpPr>
          <a:xfrm>
            <a:off x="6694217" y="30688597"/>
            <a:ext cx="2834700" cy="2676103"/>
            <a:chOff x="6607040" y="30304644"/>
            <a:chExt cx="2834700" cy="2676103"/>
          </a:xfrm>
        </p:grpSpPr>
        <p:sp>
          <p:nvSpPr>
            <p:cNvPr id="178" name="Google Shape;156;p4"/>
            <p:cNvSpPr txBox="1"/>
            <p:nvPr/>
          </p:nvSpPr>
          <p:spPr>
            <a:xfrm>
              <a:off x="6607040" y="32472847"/>
              <a:ext cx="2834700" cy="5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dirty="0">
                  <a:solidFill>
                    <a:srgbClr val="3F3F3F"/>
                  </a:solidFill>
                  <a:latin typeface="Garamond"/>
                  <a:ea typeface="Garamond"/>
                  <a:cs typeface="Garamond"/>
                  <a:sym typeface="Garamond"/>
                </a:rPr>
                <a:t>Julio </a:t>
              </a:r>
              <a:r>
                <a:rPr lang="en-US" sz="2700" b="1" dirty="0" err="1">
                  <a:solidFill>
                    <a:srgbClr val="3F3F3F"/>
                  </a:solidFill>
                  <a:latin typeface="Garamond"/>
                  <a:ea typeface="Garamond"/>
                  <a:cs typeface="Garamond"/>
                  <a:sym typeface="Garamond"/>
                </a:rPr>
                <a:t>Peredo</a:t>
              </a:r>
              <a:endParaRPr dirty="0"/>
            </a:p>
          </p:txBody>
        </p:sp>
        <p:pic>
          <p:nvPicPr>
            <p:cNvPr id="179" name="Google Shape;157;p4"/>
            <p:cNvPicPr preferRelativeResize="0"/>
            <p:nvPr/>
          </p:nvPicPr>
          <p:blipFill rotWithShape="1">
            <a:blip r:embed="rId13">
              <a:alphaModFix/>
            </a:blip>
            <a:srcRect/>
            <a:stretch/>
          </p:blipFill>
          <p:spPr>
            <a:xfrm>
              <a:off x="6972800" y="30304644"/>
              <a:ext cx="2103120" cy="2103120"/>
            </a:xfrm>
            <a:prstGeom prst="rect">
              <a:avLst/>
            </a:prstGeom>
            <a:noFill/>
            <a:ln>
              <a:noFill/>
            </a:ln>
          </p:spPr>
        </p:pic>
      </p:grpSp>
      <p:grpSp>
        <p:nvGrpSpPr>
          <p:cNvPr id="180" name="Google Shape;158;p4"/>
          <p:cNvGrpSpPr/>
          <p:nvPr/>
        </p:nvGrpSpPr>
        <p:grpSpPr>
          <a:xfrm>
            <a:off x="9613825" y="30688597"/>
            <a:ext cx="2834700" cy="2676103"/>
            <a:chOff x="9472219" y="30304644"/>
            <a:chExt cx="2834700" cy="2676103"/>
          </a:xfrm>
        </p:grpSpPr>
        <p:sp>
          <p:nvSpPr>
            <p:cNvPr id="181" name="Google Shape;159;p4"/>
            <p:cNvSpPr txBox="1"/>
            <p:nvPr/>
          </p:nvSpPr>
          <p:spPr>
            <a:xfrm>
              <a:off x="9472219" y="32472847"/>
              <a:ext cx="2834700" cy="5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dirty="0" err="1">
                  <a:solidFill>
                    <a:srgbClr val="3F3F3F"/>
                  </a:solidFill>
                  <a:latin typeface="Garamond"/>
                  <a:ea typeface="Garamond"/>
                  <a:cs typeface="Garamond"/>
                  <a:sym typeface="Garamond"/>
                </a:rPr>
                <a:t>Callum</a:t>
              </a:r>
              <a:r>
                <a:rPr lang="en-US" sz="2700" b="1" dirty="0">
                  <a:solidFill>
                    <a:srgbClr val="3F3F3F"/>
                  </a:solidFill>
                  <a:latin typeface="Garamond"/>
                  <a:ea typeface="Garamond"/>
                  <a:cs typeface="Garamond"/>
                  <a:sym typeface="Garamond"/>
                </a:rPr>
                <a:t> </a:t>
              </a:r>
              <a:r>
                <a:rPr lang="en-US" sz="2700" b="1" dirty="0" err="1">
                  <a:solidFill>
                    <a:srgbClr val="3F3F3F"/>
                  </a:solidFill>
                  <a:latin typeface="Garamond"/>
                  <a:ea typeface="Garamond"/>
                  <a:cs typeface="Garamond"/>
                  <a:sym typeface="Garamond"/>
                </a:rPr>
                <a:t>Wayman</a:t>
              </a:r>
              <a:endParaRPr sz="2700" b="1" dirty="0">
                <a:solidFill>
                  <a:srgbClr val="3F3F3F"/>
                </a:solidFill>
                <a:latin typeface="Garamond"/>
                <a:ea typeface="Garamond"/>
                <a:cs typeface="Garamond"/>
                <a:sym typeface="Garamond"/>
              </a:endParaRPr>
            </a:p>
          </p:txBody>
        </p:sp>
        <p:pic>
          <p:nvPicPr>
            <p:cNvPr id="182" name="Google Shape;160;p4"/>
            <p:cNvPicPr preferRelativeResize="0"/>
            <p:nvPr/>
          </p:nvPicPr>
          <p:blipFill rotWithShape="1">
            <a:blip r:embed="rId13">
              <a:alphaModFix/>
            </a:blip>
            <a:srcRect/>
            <a:stretch/>
          </p:blipFill>
          <p:spPr>
            <a:xfrm>
              <a:off x="9837979" y="30304644"/>
              <a:ext cx="2103120" cy="2103120"/>
            </a:xfrm>
            <a:prstGeom prst="rect">
              <a:avLst/>
            </a:prstGeom>
            <a:noFill/>
            <a:ln>
              <a:noFill/>
            </a:ln>
          </p:spPr>
        </p:pic>
      </p:grpSp>
      <p:grpSp>
        <p:nvGrpSpPr>
          <p:cNvPr id="183" name="Google Shape;161;p4"/>
          <p:cNvGrpSpPr/>
          <p:nvPr/>
        </p:nvGrpSpPr>
        <p:grpSpPr>
          <a:xfrm>
            <a:off x="3774609" y="30688597"/>
            <a:ext cx="2834700" cy="2676103"/>
            <a:chOff x="3741860" y="30304644"/>
            <a:chExt cx="2834700" cy="2676103"/>
          </a:xfrm>
        </p:grpSpPr>
        <p:sp>
          <p:nvSpPr>
            <p:cNvPr id="184" name="Google Shape;162;p4"/>
            <p:cNvSpPr txBox="1"/>
            <p:nvPr/>
          </p:nvSpPr>
          <p:spPr>
            <a:xfrm>
              <a:off x="3741860" y="32472847"/>
              <a:ext cx="2834700" cy="5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1" dirty="0">
                  <a:solidFill>
                    <a:srgbClr val="3F3F3F"/>
                  </a:solidFill>
                  <a:latin typeface="Garamond"/>
                  <a:ea typeface="Garamond"/>
                  <a:cs typeface="Garamond"/>
                  <a:sym typeface="Garamond"/>
                </a:rPr>
                <a:t>Bryan Eder</a:t>
              </a:r>
              <a:endParaRPr dirty="0"/>
            </a:p>
          </p:txBody>
        </p:sp>
        <p:pic>
          <p:nvPicPr>
            <p:cNvPr id="185" name="Google Shape;163;p4"/>
            <p:cNvPicPr preferRelativeResize="0"/>
            <p:nvPr/>
          </p:nvPicPr>
          <p:blipFill rotWithShape="1">
            <a:blip r:embed="rId13">
              <a:alphaModFix/>
            </a:blip>
            <a:srcRect/>
            <a:stretch/>
          </p:blipFill>
          <p:spPr>
            <a:xfrm>
              <a:off x="4107620" y="30304644"/>
              <a:ext cx="2103120" cy="2103120"/>
            </a:xfrm>
            <a:prstGeom prst="rect">
              <a:avLst/>
            </a:prstGeom>
            <a:noFill/>
            <a:ln>
              <a:noFill/>
            </a:ln>
          </p:spPr>
        </p:pic>
      </p:grpSp>
      <p:pic>
        <p:nvPicPr>
          <p:cNvPr id="186" name="Google Shape;164;p4"/>
          <p:cNvPicPr preferRelativeResize="0"/>
          <p:nvPr/>
        </p:nvPicPr>
        <p:blipFill rotWithShape="1">
          <a:blip r:embed="rId14">
            <a:alphaModFix/>
          </a:blip>
          <a:srcRect l="38772" t="15305" r="42222" b="39504"/>
          <a:stretch/>
        </p:blipFill>
        <p:spPr>
          <a:xfrm>
            <a:off x="10208184" y="30917197"/>
            <a:ext cx="1645923" cy="1645921"/>
          </a:xfrm>
          <a:prstGeom prst="rect">
            <a:avLst/>
          </a:prstGeom>
          <a:noFill/>
          <a:ln>
            <a:noFill/>
          </a:ln>
        </p:spPr>
      </p:pic>
      <p:pic>
        <p:nvPicPr>
          <p:cNvPr id="187" name="Google Shape;165;p4"/>
          <p:cNvPicPr preferRelativeResize="0"/>
          <p:nvPr/>
        </p:nvPicPr>
        <p:blipFill rotWithShape="1">
          <a:blip r:embed="rId14">
            <a:alphaModFix/>
          </a:blip>
          <a:srcRect l="11617" t="15168" r="69429" b="39484"/>
          <a:stretch/>
        </p:blipFill>
        <p:spPr>
          <a:xfrm>
            <a:off x="7288577" y="30917197"/>
            <a:ext cx="1645920" cy="1645920"/>
          </a:xfrm>
          <a:prstGeom prst="rect">
            <a:avLst/>
          </a:prstGeom>
          <a:noFill/>
          <a:ln>
            <a:noFill/>
          </a:ln>
        </p:spPr>
      </p:pic>
      <p:pic>
        <p:nvPicPr>
          <p:cNvPr id="188" name="Google Shape;166;p4"/>
          <p:cNvPicPr preferRelativeResize="0"/>
          <p:nvPr/>
        </p:nvPicPr>
        <p:blipFill rotWithShape="1">
          <a:blip r:embed="rId14">
            <a:alphaModFix/>
          </a:blip>
          <a:srcRect l="67655" t="15075" r="13202" b="39518"/>
          <a:stretch/>
        </p:blipFill>
        <p:spPr>
          <a:xfrm>
            <a:off x="4368969" y="30917197"/>
            <a:ext cx="1645920" cy="1645920"/>
          </a:xfrm>
          <a:prstGeom prst="rect">
            <a:avLst/>
          </a:prstGeom>
          <a:noFill/>
          <a:ln>
            <a:noFill/>
          </a:ln>
        </p:spPr>
      </p:pic>
      <p:pic>
        <p:nvPicPr>
          <p:cNvPr id="189" name="Google Shape;167;p4"/>
          <p:cNvPicPr preferRelativeResize="0"/>
          <p:nvPr/>
        </p:nvPicPr>
        <p:blipFill rotWithShape="1">
          <a:blip r:embed="rId15">
            <a:alphaModFix/>
          </a:blip>
          <a:srcRect l="38798" t="6336" r="42145" b="63078"/>
          <a:stretch/>
        </p:blipFill>
        <p:spPr>
          <a:xfrm>
            <a:off x="1449361" y="30917197"/>
            <a:ext cx="1645920" cy="1645920"/>
          </a:xfrm>
          <a:prstGeom prst="rect">
            <a:avLst/>
          </a:prstGeom>
          <a:noFill/>
          <a:ln>
            <a:noFill/>
          </a:ln>
        </p:spPr>
      </p:pic>
      <p:pic>
        <p:nvPicPr>
          <p:cNvPr id="191" name="Picture 190"/>
          <p:cNvPicPr>
            <a:picLocks noChangeAspect="1"/>
          </p:cNvPicPr>
          <p:nvPr/>
        </p:nvPicPr>
        <p:blipFill rotWithShape="1">
          <a:blip r:embed="rId16">
            <a:alphaModFix/>
            <a:extLst>
              <a:ext uri="{28A0092B-C50C-407E-A947-70E740481C1C}">
                <a14:useLocalDpi xmlns:a14="http://schemas.microsoft.com/office/drawing/2010/main" val="0"/>
              </a:ext>
            </a:extLst>
          </a:blip>
          <a:srcRect l="932" t="14728" b="14419"/>
          <a:stretch/>
        </p:blipFill>
        <p:spPr>
          <a:xfrm>
            <a:off x="950493" y="18395033"/>
            <a:ext cx="11414038" cy="6281032"/>
          </a:xfrm>
          <a:prstGeom prst="rect">
            <a:avLst/>
          </a:prstGeom>
          <a:noFill/>
          <a:ln w="38100" cap="flat" cmpd="sng">
            <a:solidFill>
              <a:schemeClr val="accent6"/>
            </a:solidFill>
            <a:prstDash val="solid"/>
            <a:round/>
            <a:headEnd type="none" w="sm" len="sm"/>
            <a:tailEnd type="none" w="sm" len="sm"/>
          </a:ln>
          <a:effectLst>
            <a:outerShdw blurRad="428625" dist="47625" dir="15600000" algn="bl" rotWithShape="0">
              <a:schemeClr val="accent6">
                <a:alpha val="89000"/>
              </a:schemeClr>
            </a:outerShdw>
          </a:effectLst>
        </p:spPr>
      </p:pic>
      <p:pic>
        <p:nvPicPr>
          <p:cNvPr id="192" name="Google Shape;197;p20"/>
          <p:cNvPicPr preferRelativeResize="0"/>
          <p:nvPr/>
        </p:nvPicPr>
        <p:blipFill rotWithShape="1">
          <a:blip r:embed="rId9">
            <a:alphaModFix/>
          </a:blip>
          <a:srcRect t="6422" r="77230" b="71785"/>
          <a:stretch/>
        </p:blipFill>
        <p:spPr>
          <a:xfrm>
            <a:off x="985539" y="23526985"/>
            <a:ext cx="727666" cy="1177408"/>
          </a:xfrm>
          <a:prstGeom prst="rect">
            <a:avLst/>
          </a:prstGeom>
          <a:noFill/>
          <a:ln>
            <a:noFill/>
          </a:ln>
        </p:spPr>
      </p:pic>
      <p:pic>
        <p:nvPicPr>
          <p:cNvPr id="193" name="Picture 19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897494" y="18504529"/>
            <a:ext cx="2345390" cy="3035210"/>
          </a:xfrm>
          <a:prstGeom prst="rect">
            <a:avLst/>
          </a:prstGeom>
          <a:ln>
            <a:solidFill>
              <a:srgbClr val="666666"/>
            </a:solidFill>
          </a:ln>
        </p:spPr>
      </p:pic>
      <p:sp>
        <p:nvSpPr>
          <p:cNvPr id="194" name="Google Shape;188;p20"/>
          <p:cNvSpPr txBox="1"/>
          <p:nvPr/>
        </p:nvSpPr>
        <p:spPr>
          <a:xfrm>
            <a:off x="10733967" y="21171042"/>
            <a:ext cx="442707" cy="26055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600" dirty="0">
                <a:latin typeface="Century Gothic"/>
                <a:ea typeface="Century Gothic"/>
                <a:cs typeface="Century Gothic"/>
                <a:sym typeface="Century Gothic"/>
              </a:rPr>
              <a:t>250</a:t>
            </a:r>
            <a:endParaRPr sz="1600" dirty="0">
              <a:latin typeface="Century Gothic"/>
              <a:ea typeface="Century Gothic"/>
              <a:cs typeface="Century Gothic"/>
              <a:sym typeface="Century Gothic"/>
            </a:endParaRPr>
          </a:p>
        </p:txBody>
      </p:sp>
      <p:sp>
        <p:nvSpPr>
          <p:cNvPr id="195" name="Google Shape;189;p20"/>
          <p:cNvSpPr txBox="1"/>
          <p:nvPr/>
        </p:nvSpPr>
        <p:spPr>
          <a:xfrm>
            <a:off x="11604115" y="21193561"/>
            <a:ext cx="442707" cy="26055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600" dirty="0">
                <a:latin typeface="Century Gothic"/>
                <a:ea typeface="Century Gothic"/>
                <a:cs typeface="Century Gothic"/>
                <a:sym typeface="Century Gothic"/>
              </a:rPr>
              <a:t>500</a:t>
            </a:r>
            <a:endParaRPr sz="1600" dirty="0">
              <a:latin typeface="Century Gothic"/>
              <a:ea typeface="Century Gothic"/>
              <a:cs typeface="Century Gothic"/>
              <a:sym typeface="Century Gothic"/>
            </a:endParaRPr>
          </a:p>
        </p:txBody>
      </p:sp>
      <p:sp>
        <p:nvSpPr>
          <p:cNvPr id="196" name="Google Shape;190;p20"/>
          <p:cNvSpPr txBox="1"/>
          <p:nvPr/>
        </p:nvSpPr>
        <p:spPr>
          <a:xfrm>
            <a:off x="11937815" y="21329938"/>
            <a:ext cx="377334" cy="26055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600" dirty="0">
                <a:latin typeface="Century Gothic"/>
                <a:ea typeface="Century Gothic"/>
                <a:cs typeface="Century Gothic"/>
                <a:sym typeface="Century Gothic"/>
              </a:rPr>
              <a:t>km</a:t>
            </a:r>
            <a:endParaRPr sz="1600" dirty="0">
              <a:latin typeface="Century Gothic"/>
              <a:ea typeface="Century Gothic"/>
              <a:cs typeface="Century Gothic"/>
              <a:sym typeface="Century Gothic"/>
            </a:endParaRPr>
          </a:p>
        </p:txBody>
      </p:sp>
      <p:sp>
        <p:nvSpPr>
          <p:cNvPr id="197" name="Google Shape;191;p20"/>
          <p:cNvSpPr txBox="1"/>
          <p:nvPr/>
        </p:nvSpPr>
        <p:spPr>
          <a:xfrm>
            <a:off x="2255333" y="23814393"/>
            <a:ext cx="602825" cy="38306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dirty="0">
                <a:latin typeface="Century Gothic"/>
                <a:ea typeface="Century Gothic"/>
                <a:cs typeface="Century Gothic"/>
                <a:sym typeface="Century Gothic"/>
              </a:rPr>
              <a:t>0</a:t>
            </a:r>
            <a:endParaRPr sz="2400" dirty="0">
              <a:latin typeface="Century Gothic"/>
              <a:ea typeface="Century Gothic"/>
              <a:cs typeface="Century Gothic"/>
              <a:sym typeface="Century Gothic"/>
            </a:endParaRPr>
          </a:p>
        </p:txBody>
      </p:sp>
      <p:sp>
        <p:nvSpPr>
          <p:cNvPr id="198" name="Google Shape;192;p20"/>
          <p:cNvSpPr txBox="1"/>
          <p:nvPr/>
        </p:nvSpPr>
        <p:spPr>
          <a:xfrm>
            <a:off x="2926430" y="23814393"/>
            <a:ext cx="518121" cy="26055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dirty="0">
                <a:latin typeface="Century Gothic"/>
                <a:ea typeface="Century Gothic"/>
                <a:cs typeface="Century Gothic"/>
                <a:sym typeface="Century Gothic"/>
              </a:rPr>
              <a:t>30</a:t>
            </a:r>
            <a:endParaRPr sz="2400" dirty="0">
              <a:latin typeface="Century Gothic"/>
              <a:ea typeface="Century Gothic"/>
              <a:cs typeface="Century Gothic"/>
              <a:sym typeface="Century Gothic"/>
            </a:endParaRPr>
          </a:p>
        </p:txBody>
      </p:sp>
      <p:sp>
        <p:nvSpPr>
          <p:cNvPr id="199" name="Google Shape;193;p20"/>
          <p:cNvSpPr txBox="1"/>
          <p:nvPr/>
        </p:nvSpPr>
        <p:spPr>
          <a:xfrm>
            <a:off x="5275392" y="23830687"/>
            <a:ext cx="718942" cy="26055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dirty="0">
                <a:latin typeface="Century Gothic"/>
                <a:ea typeface="Century Gothic"/>
                <a:cs typeface="Century Gothic"/>
                <a:sym typeface="Century Gothic"/>
              </a:rPr>
              <a:t>120</a:t>
            </a:r>
            <a:endParaRPr sz="2400" dirty="0">
              <a:latin typeface="Century Gothic"/>
              <a:ea typeface="Century Gothic"/>
              <a:cs typeface="Century Gothic"/>
              <a:sym typeface="Century Gothic"/>
            </a:endParaRPr>
          </a:p>
        </p:txBody>
      </p:sp>
      <p:sp>
        <p:nvSpPr>
          <p:cNvPr id="200" name="Google Shape;194;p20"/>
          <p:cNvSpPr txBox="1"/>
          <p:nvPr/>
        </p:nvSpPr>
        <p:spPr>
          <a:xfrm>
            <a:off x="3776272" y="23814392"/>
            <a:ext cx="518121" cy="26055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dirty="0">
                <a:latin typeface="Century Gothic"/>
                <a:ea typeface="Century Gothic"/>
                <a:cs typeface="Century Gothic"/>
                <a:sym typeface="Century Gothic"/>
              </a:rPr>
              <a:t>60</a:t>
            </a:r>
            <a:endParaRPr sz="2400" dirty="0">
              <a:latin typeface="Century Gothic"/>
              <a:ea typeface="Century Gothic"/>
              <a:cs typeface="Century Gothic"/>
              <a:sym typeface="Century Gothic"/>
            </a:endParaRPr>
          </a:p>
        </p:txBody>
      </p:sp>
      <p:sp>
        <p:nvSpPr>
          <p:cNvPr id="201" name="Google Shape;195;p20"/>
          <p:cNvSpPr txBox="1"/>
          <p:nvPr/>
        </p:nvSpPr>
        <p:spPr>
          <a:xfrm>
            <a:off x="5683372" y="24133792"/>
            <a:ext cx="518121" cy="26055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2400" dirty="0">
                <a:latin typeface="Century Gothic"/>
                <a:ea typeface="Century Gothic"/>
                <a:cs typeface="Century Gothic"/>
                <a:sym typeface="Century Gothic"/>
              </a:rPr>
              <a:t>KM</a:t>
            </a:r>
            <a:endParaRPr sz="2400" dirty="0">
              <a:latin typeface="Century Gothic"/>
              <a:ea typeface="Century Gothic"/>
              <a:cs typeface="Century Gothic"/>
              <a:sym typeface="Century Gothic"/>
            </a:endParaRPr>
          </a:p>
        </p:txBody>
      </p:sp>
      <p:sp>
        <p:nvSpPr>
          <p:cNvPr id="202" name="Google Shape;198;p20"/>
          <p:cNvSpPr txBox="1"/>
          <p:nvPr/>
        </p:nvSpPr>
        <p:spPr>
          <a:xfrm>
            <a:off x="1187190" y="23074239"/>
            <a:ext cx="433307" cy="784259"/>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3200" dirty="0">
                <a:latin typeface="Century Gothic"/>
                <a:ea typeface="Century Gothic"/>
                <a:cs typeface="Century Gothic"/>
                <a:sym typeface="Century Gothic"/>
              </a:rPr>
              <a:t>N</a:t>
            </a:r>
            <a:endParaRPr sz="3200" dirty="0">
              <a:latin typeface="Century Gothic"/>
              <a:ea typeface="Century Gothic"/>
              <a:cs typeface="Century Gothic"/>
              <a:sym typeface="Century Gothic"/>
            </a:endParaRPr>
          </a:p>
        </p:txBody>
      </p:sp>
      <p:sp>
        <p:nvSpPr>
          <p:cNvPr id="203" name="Google Shape;187;p20"/>
          <p:cNvSpPr txBox="1"/>
          <p:nvPr/>
        </p:nvSpPr>
        <p:spPr>
          <a:xfrm>
            <a:off x="9958373" y="21158120"/>
            <a:ext cx="152092" cy="260555"/>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1600" dirty="0">
                <a:latin typeface="Century Gothic"/>
                <a:ea typeface="Century Gothic"/>
                <a:cs typeface="Century Gothic"/>
                <a:sym typeface="Century Gothic"/>
              </a:rPr>
              <a:t>0</a:t>
            </a:r>
            <a:endParaRPr sz="1600" dirty="0">
              <a:latin typeface="Century Gothic"/>
              <a:ea typeface="Century Gothic"/>
              <a:cs typeface="Century Gothic"/>
              <a:sym typeface="Century Gothic"/>
            </a:endParaRPr>
          </a:p>
        </p:txBody>
      </p:sp>
      <p:grpSp>
        <p:nvGrpSpPr>
          <p:cNvPr id="20" name="Group 19"/>
          <p:cNvGrpSpPr/>
          <p:nvPr/>
        </p:nvGrpSpPr>
        <p:grpSpPr>
          <a:xfrm>
            <a:off x="13234959" y="18931364"/>
            <a:ext cx="5149243" cy="2676698"/>
            <a:chOff x="13018392" y="18991523"/>
            <a:chExt cx="5149243" cy="2676698"/>
          </a:xfrm>
        </p:grpSpPr>
        <p:pic>
          <p:nvPicPr>
            <p:cNvPr id="11" name="Picture 10"/>
            <p:cNvPicPr>
              <a:picLocks noChangeAspect="1"/>
            </p:cNvPicPr>
            <p:nvPr/>
          </p:nvPicPr>
          <p:blipFill rotWithShape="1">
            <a:blip r:embed="rId18">
              <a:alphaModFix/>
              <a:extLst>
                <a:ext uri="{28A0092B-C50C-407E-A947-70E740481C1C}">
                  <a14:useLocalDpi xmlns:a14="http://schemas.microsoft.com/office/drawing/2010/main" val="0"/>
                </a:ext>
              </a:extLst>
            </a:blip>
            <a:srcRect l="6077" t="8178" r="14198" b="588"/>
            <a:stretch/>
          </p:blipFill>
          <p:spPr>
            <a:xfrm>
              <a:off x="13018392" y="18991523"/>
              <a:ext cx="5149243" cy="2676698"/>
            </a:xfrm>
            <a:prstGeom prst="rect">
              <a:avLst/>
            </a:prstGeom>
            <a:noFill/>
            <a:ln w="38100" cap="flat" cmpd="sng">
              <a:solidFill>
                <a:schemeClr val="accent6"/>
              </a:solidFill>
              <a:prstDash val="solid"/>
              <a:round/>
              <a:headEnd type="none" w="sm" len="sm"/>
              <a:tailEnd type="none" w="sm" len="sm"/>
            </a:ln>
            <a:effectLst>
              <a:outerShdw blurRad="428625" dist="47625" dir="15660000" algn="bl" rotWithShape="0">
                <a:schemeClr val="accent6">
                  <a:alpha val="90000"/>
                </a:schemeClr>
              </a:outerShdw>
            </a:effectLst>
          </p:spPr>
        </p:pic>
        <p:grpSp>
          <p:nvGrpSpPr>
            <p:cNvPr id="246" name="Group 245"/>
            <p:cNvGrpSpPr/>
            <p:nvPr/>
          </p:nvGrpSpPr>
          <p:grpSpPr>
            <a:xfrm>
              <a:off x="13025796" y="19176329"/>
              <a:ext cx="4903481" cy="2387198"/>
              <a:chOff x="731272" y="1466339"/>
              <a:chExt cx="5059529" cy="2646640"/>
            </a:xfrm>
          </p:grpSpPr>
          <p:grpSp>
            <p:nvGrpSpPr>
              <p:cNvPr id="247" name="Group 246"/>
              <p:cNvGrpSpPr/>
              <p:nvPr/>
            </p:nvGrpSpPr>
            <p:grpSpPr>
              <a:xfrm>
                <a:off x="731272" y="1466339"/>
                <a:ext cx="5059529" cy="2646640"/>
                <a:chOff x="731272" y="1466339"/>
                <a:chExt cx="5059529" cy="2646640"/>
              </a:xfrm>
            </p:grpSpPr>
            <p:grpSp>
              <p:nvGrpSpPr>
                <p:cNvPr id="317" name="Group 316"/>
                <p:cNvGrpSpPr/>
                <p:nvPr/>
              </p:nvGrpSpPr>
              <p:grpSpPr>
                <a:xfrm>
                  <a:off x="731272" y="1466339"/>
                  <a:ext cx="4910399" cy="2646640"/>
                  <a:chOff x="731272" y="1466339"/>
                  <a:chExt cx="4910399" cy="2646640"/>
                </a:xfrm>
              </p:grpSpPr>
              <p:grpSp>
                <p:nvGrpSpPr>
                  <p:cNvPr id="326" name="Group 325"/>
                  <p:cNvGrpSpPr/>
                  <p:nvPr/>
                </p:nvGrpSpPr>
                <p:grpSpPr>
                  <a:xfrm>
                    <a:off x="731272" y="1466339"/>
                    <a:ext cx="4903006" cy="2646640"/>
                    <a:chOff x="731272" y="1466339"/>
                    <a:chExt cx="4903006" cy="2646640"/>
                  </a:xfrm>
                </p:grpSpPr>
                <p:grpSp>
                  <p:nvGrpSpPr>
                    <p:cNvPr id="328" name="Group 327"/>
                    <p:cNvGrpSpPr/>
                    <p:nvPr/>
                  </p:nvGrpSpPr>
                  <p:grpSpPr>
                    <a:xfrm>
                      <a:off x="731272" y="1673859"/>
                      <a:ext cx="3389638" cy="2439120"/>
                      <a:chOff x="550513" y="1581426"/>
                      <a:chExt cx="3389638" cy="2439120"/>
                    </a:xfrm>
                  </p:grpSpPr>
                  <p:sp>
                    <p:nvSpPr>
                      <p:cNvPr id="333" name="Google Shape;312;p26"/>
                      <p:cNvSpPr txBox="1"/>
                      <p:nvPr/>
                    </p:nvSpPr>
                    <p:spPr>
                      <a:xfrm rot="16200000">
                        <a:off x="-338239" y="2470178"/>
                        <a:ext cx="2097112" cy="319607"/>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Number of Fields</a:t>
                        </a:r>
                        <a:endParaRPr sz="1600" dirty="0">
                          <a:solidFill>
                            <a:srgbClr val="3F3F3F"/>
                          </a:solidFill>
                          <a:latin typeface="Century Gothic"/>
                          <a:ea typeface="Century Gothic"/>
                          <a:cs typeface="Century Gothic"/>
                          <a:sym typeface="Century Gothic"/>
                        </a:endParaRPr>
                      </a:p>
                    </p:txBody>
                  </p:sp>
                  <p:sp>
                    <p:nvSpPr>
                      <p:cNvPr id="331" name="Google Shape;313;p26"/>
                      <p:cNvSpPr txBox="1"/>
                      <p:nvPr/>
                    </p:nvSpPr>
                    <p:spPr>
                      <a:xfrm>
                        <a:off x="2387618" y="3797889"/>
                        <a:ext cx="1552533" cy="222657"/>
                      </a:xfrm>
                      <a:prstGeom prst="rect">
                        <a:avLst/>
                      </a:prstGeom>
                      <a:solidFill>
                        <a:srgbClr val="FFFFFF"/>
                      </a:solidFill>
                      <a:ln>
                        <a:noFill/>
                      </a:ln>
                    </p:spPr>
                    <p:txBody>
                      <a:bodyPr spcFirstLastPara="1" wrap="square" lIns="91425" tIns="0" rIns="91425" bIns="91425" anchor="t" anchorCtr="0">
                        <a:noAutofit/>
                      </a:bodyPr>
                      <a:lstStyle/>
                      <a:p>
                        <a:pPr marL="0" lvl="0" indent="0" algn="l" rtl="0">
                          <a:spcBef>
                            <a:spcPts val="0"/>
                          </a:spcBef>
                          <a:spcAft>
                            <a:spcPts val="0"/>
                          </a:spcAft>
                          <a:buNone/>
                        </a:pPr>
                        <a:r>
                          <a:rPr lang="en-US" sz="1600" dirty="0">
                            <a:solidFill>
                              <a:srgbClr val="3F3F3F"/>
                            </a:solidFill>
                            <a:latin typeface="Century Gothic"/>
                            <a:ea typeface="Century Gothic"/>
                            <a:cs typeface="Century Gothic"/>
                            <a:sym typeface="Century Gothic"/>
                          </a:rPr>
                          <a:t>NDVI Value</a:t>
                        </a:r>
                        <a:endParaRPr sz="1600" dirty="0">
                          <a:solidFill>
                            <a:srgbClr val="3F3F3F"/>
                          </a:solidFill>
                          <a:latin typeface="Century Gothic"/>
                          <a:ea typeface="Century Gothic"/>
                          <a:cs typeface="Century Gothic"/>
                          <a:sym typeface="Century Gothic"/>
                        </a:endParaRPr>
                      </a:p>
                    </p:txBody>
                  </p:sp>
                </p:grpSp>
                <p:sp>
                  <p:nvSpPr>
                    <p:cNvPr id="329" name="TextBox 328"/>
                    <p:cNvSpPr txBox="1"/>
                    <p:nvPr/>
                  </p:nvSpPr>
                  <p:spPr>
                    <a:xfrm>
                      <a:off x="1337663" y="1466339"/>
                      <a:ext cx="4296615" cy="341226"/>
                    </a:xfrm>
                    <a:prstGeom prst="rect">
                      <a:avLst/>
                    </a:prstGeom>
                    <a:solidFill>
                      <a:schemeClr val="bg1"/>
                    </a:solidFill>
                  </p:spPr>
                  <p:txBody>
                    <a:bodyPr wrap="square" rtlCol="0">
                      <a:spAutoFit/>
                    </a:bodyPr>
                    <a:lstStyle/>
                    <a:p>
                      <a:pPr algn="ctr"/>
                      <a:r>
                        <a:rPr lang="en-US" dirty="0">
                          <a:solidFill>
                            <a:srgbClr val="3F3F3F"/>
                          </a:solidFill>
                          <a:latin typeface="Century Gothic" panose="020B0502020202020204" pitchFamily="34" charset="0"/>
                        </a:rPr>
                        <a:t>NDVI Distribution for Kent County, 12/21/17</a:t>
                      </a:r>
                    </a:p>
                  </p:txBody>
                </p:sp>
              </p:grpSp>
              <p:sp>
                <p:nvSpPr>
                  <p:cNvPr id="327" name="TextBox 326"/>
                  <p:cNvSpPr txBox="1"/>
                  <p:nvPr/>
                </p:nvSpPr>
                <p:spPr>
                  <a:xfrm>
                    <a:off x="1305416" y="3667391"/>
                    <a:ext cx="4336255" cy="170437"/>
                  </a:xfrm>
                  <a:prstGeom prst="rect">
                    <a:avLst/>
                  </a:prstGeom>
                  <a:solidFill>
                    <a:schemeClr val="bg1"/>
                  </a:solidFill>
                </p:spPr>
                <p:txBody>
                  <a:bodyPr wrap="square" rtlCol="0">
                    <a:spAutoFit/>
                  </a:bodyPr>
                  <a:lstStyle/>
                  <a:p>
                    <a:endParaRPr lang="en-US" dirty="0"/>
                  </a:p>
                </p:txBody>
              </p:sp>
            </p:grpSp>
            <p:grpSp>
              <p:nvGrpSpPr>
                <p:cNvPr id="318" name="Group 317"/>
                <p:cNvGrpSpPr/>
                <p:nvPr/>
              </p:nvGrpSpPr>
              <p:grpSpPr>
                <a:xfrm>
                  <a:off x="1334249" y="3641888"/>
                  <a:ext cx="4456552" cy="272983"/>
                  <a:chOff x="1323073" y="3629007"/>
                  <a:chExt cx="4456552" cy="272983"/>
                </a:xfrm>
              </p:grpSpPr>
              <p:sp>
                <p:nvSpPr>
                  <p:cNvPr id="319" name="TextBox 318"/>
                  <p:cNvSpPr txBox="1"/>
                  <p:nvPr/>
                </p:nvSpPr>
                <p:spPr>
                  <a:xfrm>
                    <a:off x="1323073" y="3629009"/>
                    <a:ext cx="309804" cy="27298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0.2</a:t>
                    </a:r>
                  </a:p>
                </p:txBody>
              </p:sp>
              <p:sp>
                <p:nvSpPr>
                  <p:cNvPr id="320" name="TextBox 319"/>
                  <p:cNvSpPr txBox="1"/>
                  <p:nvPr/>
                </p:nvSpPr>
                <p:spPr>
                  <a:xfrm>
                    <a:off x="2009030" y="3629009"/>
                    <a:ext cx="312180" cy="272980"/>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0.3</a:t>
                    </a:r>
                  </a:p>
                </p:txBody>
              </p:sp>
              <p:sp>
                <p:nvSpPr>
                  <p:cNvPr id="321" name="TextBox 320"/>
                  <p:cNvSpPr txBox="1"/>
                  <p:nvPr/>
                </p:nvSpPr>
                <p:spPr>
                  <a:xfrm>
                    <a:off x="2711394" y="3629009"/>
                    <a:ext cx="306126" cy="272980"/>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0.4</a:t>
                    </a:r>
                  </a:p>
                </p:txBody>
              </p:sp>
              <p:sp>
                <p:nvSpPr>
                  <p:cNvPr id="322" name="TextBox 321"/>
                  <p:cNvSpPr txBox="1"/>
                  <p:nvPr/>
                </p:nvSpPr>
                <p:spPr>
                  <a:xfrm>
                    <a:off x="3415005" y="3629007"/>
                    <a:ext cx="303406" cy="27298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0.5</a:t>
                    </a:r>
                  </a:p>
                </p:txBody>
              </p:sp>
              <p:sp>
                <p:nvSpPr>
                  <p:cNvPr id="323" name="TextBox 322"/>
                  <p:cNvSpPr txBox="1"/>
                  <p:nvPr/>
                </p:nvSpPr>
                <p:spPr>
                  <a:xfrm>
                    <a:off x="4144270" y="3629007"/>
                    <a:ext cx="291834" cy="27298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0.6</a:t>
                    </a:r>
                  </a:p>
                </p:txBody>
              </p:sp>
              <p:sp>
                <p:nvSpPr>
                  <p:cNvPr id="324" name="TextBox 323"/>
                  <p:cNvSpPr txBox="1"/>
                  <p:nvPr/>
                </p:nvSpPr>
                <p:spPr>
                  <a:xfrm>
                    <a:off x="5469039" y="3629008"/>
                    <a:ext cx="310586" cy="272980"/>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0.8</a:t>
                    </a:r>
                  </a:p>
                </p:txBody>
              </p:sp>
              <p:sp>
                <p:nvSpPr>
                  <p:cNvPr id="325" name="TextBox 324"/>
                  <p:cNvSpPr txBox="1"/>
                  <p:nvPr/>
                </p:nvSpPr>
                <p:spPr>
                  <a:xfrm>
                    <a:off x="4847881" y="3629008"/>
                    <a:ext cx="302443" cy="27298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0.7</a:t>
                    </a:r>
                  </a:p>
                </p:txBody>
              </p:sp>
            </p:grpSp>
          </p:grpSp>
          <p:sp>
            <p:nvSpPr>
              <p:cNvPr id="315" name="TextBox 314"/>
              <p:cNvSpPr txBox="1"/>
              <p:nvPr/>
            </p:nvSpPr>
            <p:spPr>
              <a:xfrm>
                <a:off x="1128274" y="2819210"/>
                <a:ext cx="270344" cy="238859"/>
              </a:xfrm>
              <a:prstGeom prst="rect">
                <a:avLst/>
              </a:prstGeom>
              <a:solidFill>
                <a:schemeClr val="bg1"/>
              </a:solidFill>
            </p:spPr>
            <p:txBody>
              <a:bodyPr wrap="square" lIns="0" tIns="0" rIns="0" bIns="0" rtlCol="0">
                <a:spAutoFit/>
              </a:bodyPr>
              <a:lstStyle/>
              <a:p>
                <a:endParaRPr lang="en-US" dirty="0">
                  <a:solidFill>
                    <a:srgbClr val="3F3F3F"/>
                  </a:solidFill>
                  <a:latin typeface="Century Gothic" panose="020B0502020202020204" pitchFamily="34" charset="0"/>
                </a:endParaRPr>
              </a:p>
            </p:txBody>
          </p:sp>
        </p:grpSp>
        <p:sp>
          <p:nvSpPr>
            <p:cNvPr id="220" name="TextBox 219"/>
            <p:cNvSpPr txBox="1"/>
            <p:nvPr/>
          </p:nvSpPr>
          <p:spPr>
            <a:xfrm>
              <a:off x="13440084" y="20992935"/>
              <a:ext cx="136367"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0</a:t>
              </a:r>
            </a:p>
          </p:txBody>
        </p:sp>
        <p:sp>
          <p:nvSpPr>
            <p:cNvPr id="221" name="TextBox 220"/>
            <p:cNvSpPr txBox="1"/>
            <p:nvPr/>
          </p:nvSpPr>
          <p:spPr>
            <a:xfrm>
              <a:off x="13440083" y="20790936"/>
              <a:ext cx="136367"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5</a:t>
              </a:r>
            </a:p>
          </p:txBody>
        </p:sp>
        <p:sp>
          <p:nvSpPr>
            <p:cNvPr id="222" name="TextBox 221"/>
            <p:cNvSpPr txBox="1"/>
            <p:nvPr/>
          </p:nvSpPr>
          <p:spPr>
            <a:xfrm>
              <a:off x="13392652" y="20290181"/>
              <a:ext cx="226422"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15</a:t>
              </a:r>
            </a:p>
          </p:txBody>
        </p:sp>
        <p:sp>
          <p:nvSpPr>
            <p:cNvPr id="223" name="TextBox 222"/>
            <p:cNvSpPr txBox="1"/>
            <p:nvPr/>
          </p:nvSpPr>
          <p:spPr>
            <a:xfrm>
              <a:off x="13392650" y="20021200"/>
              <a:ext cx="226424"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20</a:t>
              </a:r>
            </a:p>
          </p:txBody>
        </p:sp>
        <p:sp>
          <p:nvSpPr>
            <p:cNvPr id="224" name="TextBox 223"/>
            <p:cNvSpPr txBox="1"/>
            <p:nvPr/>
          </p:nvSpPr>
          <p:spPr>
            <a:xfrm>
              <a:off x="13392649" y="19770725"/>
              <a:ext cx="243517" cy="246221"/>
            </a:xfrm>
            <a:prstGeom prst="rect">
              <a:avLst/>
            </a:prstGeom>
            <a:noFill/>
          </p:spPr>
          <p:txBody>
            <a:bodyPr wrap="square" lIns="0" tIns="0" rIns="0" bIns="0" rtlCol="0">
              <a:spAutoFit/>
            </a:bodyPr>
            <a:lstStyle/>
            <a:p>
              <a:r>
                <a:rPr lang="en-US" sz="1600" dirty="0">
                  <a:solidFill>
                    <a:schemeClr val="tx1">
                      <a:lumMod val="75000"/>
                      <a:lumOff val="25000"/>
                    </a:schemeClr>
                  </a:solidFill>
                  <a:latin typeface="Century Gothic" panose="020B0502020202020204" pitchFamily="34" charset="0"/>
                </a:rPr>
                <a:t>25</a:t>
              </a:r>
            </a:p>
          </p:txBody>
        </p:sp>
        <p:sp>
          <p:nvSpPr>
            <p:cNvPr id="225" name="TextBox 224"/>
            <p:cNvSpPr txBox="1"/>
            <p:nvPr/>
          </p:nvSpPr>
          <p:spPr>
            <a:xfrm>
              <a:off x="13396269" y="20558347"/>
              <a:ext cx="239897" cy="246221"/>
            </a:xfrm>
            <a:prstGeom prst="rect">
              <a:avLst/>
            </a:prstGeom>
            <a:noFill/>
          </p:spPr>
          <p:txBody>
            <a:bodyPr wrap="square" lIns="0" tIns="0" rIns="0" bIns="0" rtlCol="0">
              <a:spAutoFit/>
            </a:bodyPr>
            <a:lstStyle/>
            <a:p>
              <a:r>
                <a:rPr lang="en-US" sz="1600" dirty="0">
                  <a:solidFill>
                    <a:srgbClr val="3F3F3F"/>
                  </a:solidFill>
                  <a:latin typeface="Century Gothic" panose="020B0502020202020204" pitchFamily="34" charset="0"/>
                </a:rPr>
                <a:t>10</a:t>
              </a:r>
            </a:p>
          </p:txBody>
        </p:sp>
        <p:sp>
          <p:nvSpPr>
            <p:cNvPr id="226" name="TextBox 225"/>
            <p:cNvSpPr txBox="1"/>
            <p:nvPr/>
          </p:nvSpPr>
          <p:spPr>
            <a:xfrm>
              <a:off x="13392648" y="19501744"/>
              <a:ext cx="261551" cy="246221"/>
            </a:xfrm>
            <a:prstGeom prst="rect">
              <a:avLst/>
            </a:prstGeom>
            <a:noFill/>
          </p:spPr>
          <p:txBody>
            <a:bodyPr wrap="square" lIns="0" tIns="0" rIns="0" bIns="0" rtlCol="0">
              <a:spAutoFit/>
            </a:bodyPr>
            <a:lstStyle/>
            <a:p>
              <a:r>
                <a:rPr lang="en-US" sz="1600" dirty="0">
                  <a:solidFill>
                    <a:schemeClr val="tx1">
                      <a:lumMod val="75000"/>
                      <a:lumOff val="25000"/>
                    </a:schemeClr>
                  </a:solidFill>
                  <a:latin typeface="Century Gothic" panose="020B0502020202020204" pitchFamily="34" charset="0"/>
                </a:rPr>
                <a:t>30</a:t>
              </a:r>
            </a:p>
          </p:txBody>
        </p:sp>
      </p:grpSp>
      <p:grpSp>
        <p:nvGrpSpPr>
          <p:cNvPr id="8" name="Group 7"/>
          <p:cNvGrpSpPr/>
          <p:nvPr/>
        </p:nvGrpSpPr>
        <p:grpSpPr>
          <a:xfrm>
            <a:off x="16266178" y="14628156"/>
            <a:ext cx="4887953" cy="4128251"/>
            <a:chOff x="15899446" y="14974216"/>
            <a:chExt cx="4845991" cy="3873990"/>
          </a:xfrm>
        </p:grpSpPr>
        <p:sp>
          <p:nvSpPr>
            <p:cNvPr id="4" name="TextBox 3"/>
            <p:cNvSpPr txBox="1"/>
            <p:nvPr/>
          </p:nvSpPr>
          <p:spPr>
            <a:xfrm>
              <a:off x="15899446" y="18417319"/>
              <a:ext cx="4845991" cy="430887"/>
            </a:xfrm>
            <a:prstGeom prst="rect">
              <a:avLst/>
            </a:prstGeom>
            <a:noFill/>
          </p:spPr>
          <p:txBody>
            <a:bodyPr wrap="square" rtlCol="0">
              <a:spAutoFit/>
            </a:bodyPr>
            <a:lstStyle/>
            <a:p>
              <a:pPr algn="ctr"/>
              <a:r>
                <a:rPr lang="en-US" sz="2200" b="1" dirty="0">
                  <a:solidFill>
                    <a:schemeClr val="tx1">
                      <a:lumMod val="75000"/>
                      <a:lumOff val="25000"/>
                    </a:schemeClr>
                  </a:solidFill>
                  <a:latin typeface="Garamond" panose="02020404030301010803" pitchFamily="18" charset="0"/>
                </a:rPr>
                <a:t>Subset of NDVI Values, Dec. 21, 2017</a:t>
              </a:r>
            </a:p>
          </p:txBody>
        </p:sp>
        <p:sp>
          <p:nvSpPr>
            <p:cNvPr id="227" name="Google Shape;267;p23"/>
            <p:cNvSpPr txBox="1"/>
            <p:nvPr/>
          </p:nvSpPr>
          <p:spPr>
            <a:xfrm>
              <a:off x="16203091" y="17743624"/>
              <a:ext cx="209043" cy="378313"/>
            </a:xfrm>
            <a:prstGeom prst="rect">
              <a:avLst/>
            </a:prstGeom>
            <a:noFill/>
            <a:ln>
              <a:noFill/>
            </a:ln>
            <a:effectLst>
              <a:outerShdw blurRad="428625" dist="47625" dir="15660000" algn="bl" rotWithShape="0">
                <a:srgbClr val="70AD47">
                  <a:alpha val="89803"/>
                </a:srgbClr>
              </a:outerShdw>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entury Gothic"/>
                <a:ea typeface="Century Gothic"/>
                <a:cs typeface="Century Gothic"/>
                <a:sym typeface="Century Gothic"/>
              </a:endParaRPr>
            </a:p>
          </p:txBody>
        </p:sp>
        <p:pic>
          <p:nvPicPr>
            <p:cNvPr id="258" name="Picture 257"/>
            <p:cNvPicPr>
              <a:picLocks/>
            </p:cNvPicPr>
            <p:nvPr/>
          </p:nvPicPr>
          <p:blipFill rotWithShape="1">
            <a:blip r:embed="rId19">
              <a:alphaModFix/>
              <a:extLst>
                <a:ext uri="{28A0092B-C50C-407E-A947-70E740481C1C}">
                  <a14:useLocalDpi xmlns:a14="http://schemas.microsoft.com/office/drawing/2010/main" val="0"/>
                </a:ext>
              </a:extLst>
            </a:blip>
            <a:srcRect l="14777" t="9435" r="52553" b="41496"/>
            <a:stretch/>
          </p:blipFill>
          <p:spPr>
            <a:xfrm>
              <a:off x="16188627" y="15013145"/>
              <a:ext cx="4215384" cy="3310128"/>
            </a:xfrm>
            <a:prstGeom prst="rect">
              <a:avLst/>
            </a:prstGeom>
            <a:noFill/>
            <a:ln w="38100" cap="flat" cmpd="sng">
              <a:solidFill>
                <a:schemeClr val="accent6"/>
              </a:solidFill>
              <a:prstDash val="solid"/>
              <a:round/>
              <a:headEnd type="none" w="sm" len="sm"/>
              <a:tailEnd type="none" w="sm" len="sm"/>
            </a:ln>
            <a:effectLst>
              <a:outerShdw blurRad="428625" dist="47625" dir="15600000" algn="bl" rotWithShape="0">
                <a:schemeClr val="accent6">
                  <a:alpha val="89000"/>
                </a:schemeClr>
              </a:outerShdw>
            </a:effectLst>
          </p:spPr>
        </p:pic>
        <p:sp>
          <p:nvSpPr>
            <p:cNvPr id="294" name="Rectangle 293"/>
            <p:cNvSpPr/>
            <p:nvPr/>
          </p:nvSpPr>
          <p:spPr>
            <a:xfrm>
              <a:off x="16338313" y="18094646"/>
              <a:ext cx="763327" cy="1121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Google Shape;267;p23"/>
            <p:cNvSpPr txBox="1"/>
            <p:nvPr/>
          </p:nvSpPr>
          <p:spPr>
            <a:xfrm>
              <a:off x="16322430" y="17870473"/>
              <a:ext cx="209043" cy="372539"/>
            </a:xfrm>
            <a:prstGeom prst="rect">
              <a:avLst/>
            </a:prstGeom>
            <a:noFill/>
            <a:ln>
              <a:noFill/>
            </a:ln>
            <a:effectLst>
              <a:outerShdw blurRad="428625" dist="47625" dir="15660000" algn="bl" rotWithShape="0">
                <a:srgbClr val="70AD47">
                  <a:alpha val="89803"/>
                </a:srgbClr>
              </a:outerShdw>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0</a:t>
              </a:r>
              <a:endParaRPr sz="16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96" name="Google Shape;268;p23"/>
            <p:cNvSpPr txBox="1"/>
            <p:nvPr/>
          </p:nvSpPr>
          <p:spPr>
            <a:xfrm>
              <a:off x="17047974" y="17871798"/>
              <a:ext cx="162721" cy="294649"/>
            </a:xfrm>
            <a:prstGeom prst="rect">
              <a:avLst/>
            </a:prstGeom>
            <a:noFill/>
            <a:ln>
              <a:noFill/>
            </a:ln>
            <a:effectLst>
              <a:outerShdw blurRad="428625" dist="47625" dir="15660000" algn="bl" rotWithShape="0">
                <a:srgbClr val="70AD47">
                  <a:alpha val="89803"/>
                </a:srgbClr>
              </a:outerShdw>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1</a:t>
              </a:r>
              <a:endParaRPr sz="16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97" name="Google Shape;269;p23"/>
            <p:cNvSpPr txBox="1"/>
            <p:nvPr/>
          </p:nvSpPr>
          <p:spPr>
            <a:xfrm>
              <a:off x="17166114" y="18021533"/>
              <a:ext cx="438383" cy="372539"/>
            </a:xfrm>
            <a:prstGeom prst="rect">
              <a:avLst/>
            </a:prstGeom>
            <a:noFill/>
            <a:ln>
              <a:noFill/>
            </a:ln>
            <a:effectLst>
              <a:outerShdw blurRad="428625" dist="47625" dir="15660000" algn="bl" rotWithShape="0">
                <a:srgbClr val="70AD47">
                  <a:alpha val="89803"/>
                </a:srgbClr>
              </a:outerShdw>
            </a:effectLst>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latin typeface="Century Gothic"/>
                  <a:ea typeface="Century Gothic"/>
                  <a:cs typeface="Century Gothic"/>
                  <a:sym typeface="Century Gothic"/>
                </a:rPr>
                <a:t>km</a:t>
              </a:r>
              <a:endParaRPr sz="1600" b="0" i="0" u="none" strike="noStrike" cap="none" dirty="0">
                <a:solidFill>
                  <a:srgbClr val="000000"/>
                </a:solidFill>
                <a:latin typeface="Century Gothic"/>
                <a:ea typeface="Century Gothic"/>
                <a:cs typeface="Century Gothic"/>
                <a:sym typeface="Century Gothic"/>
              </a:endParaRPr>
            </a:p>
          </p:txBody>
        </p:sp>
        <p:sp>
          <p:nvSpPr>
            <p:cNvPr id="298" name="TextBox 297"/>
            <p:cNvSpPr txBox="1"/>
            <p:nvPr/>
          </p:nvSpPr>
          <p:spPr>
            <a:xfrm>
              <a:off x="16557110" y="15752333"/>
              <a:ext cx="258066" cy="331296"/>
            </a:xfrm>
            <a:prstGeom prst="rect">
              <a:avLst/>
            </a:prstGeom>
            <a:noFill/>
          </p:spPr>
          <p:txBody>
            <a:bodyPr wrap="square" rtlCol="0">
              <a:spAutoFit/>
            </a:bodyPr>
            <a:lstStyle/>
            <a:p>
              <a:r>
                <a:rPr lang="en-US" sz="1600" dirty="0">
                  <a:solidFill>
                    <a:srgbClr val="434343"/>
                  </a:solidFill>
                  <a:latin typeface="Century Gothic" panose="020B0502020202020204" pitchFamily="34" charset="0"/>
                </a:rPr>
                <a:t>0</a:t>
              </a:r>
            </a:p>
          </p:txBody>
        </p:sp>
        <p:sp>
          <p:nvSpPr>
            <p:cNvPr id="299" name="TextBox 298"/>
            <p:cNvSpPr txBox="1"/>
            <p:nvPr/>
          </p:nvSpPr>
          <p:spPr>
            <a:xfrm>
              <a:off x="16549607" y="14974216"/>
              <a:ext cx="258066" cy="331296"/>
            </a:xfrm>
            <a:prstGeom prst="rect">
              <a:avLst/>
            </a:prstGeom>
            <a:noFill/>
          </p:spPr>
          <p:txBody>
            <a:bodyPr wrap="square" rtlCol="0">
              <a:spAutoFit/>
            </a:bodyPr>
            <a:lstStyle/>
            <a:p>
              <a:r>
                <a:rPr lang="en-US" sz="1600" dirty="0">
                  <a:solidFill>
                    <a:srgbClr val="434343"/>
                  </a:solidFill>
                  <a:latin typeface="Century Gothic" panose="020B0502020202020204" pitchFamily="34" charset="0"/>
                </a:rPr>
                <a:t>1</a:t>
              </a:r>
            </a:p>
          </p:txBody>
        </p:sp>
        <p:pic>
          <p:nvPicPr>
            <p:cNvPr id="300" name="Google Shape;264;p23"/>
            <p:cNvPicPr preferRelativeResize="0"/>
            <p:nvPr/>
          </p:nvPicPr>
          <p:blipFill rotWithShape="1">
            <a:blip r:embed="rId9">
              <a:alphaModFix/>
            </a:blip>
            <a:srcRect t="6421" r="76616" b="71785"/>
            <a:stretch/>
          </p:blipFill>
          <p:spPr>
            <a:xfrm>
              <a:off x="19882930" y="17675347"/>
              <a:ext cx="446933" cy="666529"/>
            </a:xfrm>
            <a:prstGeom prst="rect">
              <a:avLst/>
            </a:prstGeom>
            <a:noFill/>
            <a:ln>
              <a:noFill/>
            </a:ln>
          </p:spPr>
        </p:pic>
        <p:sp>
          <p:nvSpPr>
            <p:cNvPr id="301" name="Google Shape;265;p23"/>
            <p:cNvSpPr txBox="1"/>
            <p:nvPr/>
          </p:nvSpPr>
          <p:spPr>
            <a:xfrm>
              <a:off x="19922339" y="17470179"/>
              <a:ext cx="312550" cy="50758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N</a:t>
              </a:r>
              <a:endParaRPr sz="1400" b="0" i="0" u="none" strike="noStrike" cap="none" dirty="0">
                <a:solidFill>
                  <a:srgbClr val="000000"/>
                </a:solidFill>
                <a:latin typeface="Century Gothic"/>
                <a:ea typeface="Century Gothic"/>
                <a:cs typeface="Century Gothic"/>
                <a:sym typeface="Century Gothic"/>
              </a:endParaRPr>
            </a:p>
          </p:txBody>
        </p:sp>
        <p:pic>
          <p:nvPicPr>
            <p:cNvPr id="302" name="Picture 301"/>
            <p:cNvPicPr>
              <a:picLocks noChangeAspect="1"/>
            </p:cNvPicPr>
            <p:nvPr/>
          </p:nvPicPr>
          <p:blipFill>
            <a:blip r:embed="rId20">
              <a:alphaModFix/>
              <a:extLst>
                <a:ext uri="{28A0092B-C50C-407E-A947-70E740481C1C}">
                  <a14:useLocalDpi xmlns:a14="http://schemas.microsoft.com/office/drawing/2010/main" val="0"/>
                </a:ext>
              </a:extLst>
            </a:blip>
            <a:stretch>
              <a:fillRect/>
            </a:stretch>
          </p:blipFill>
          <p:spPr>
            <a:xfrm flipH="1">
              <a:off x="16272921" y="15092763"/>
              <a:ext cx="289612" cy="811197"/>
            </a:xfrm>
            <a:prstGeom prst="rect">
              <a:avLst/>
            </a:prstGeom>
            <a:noFill/>
            <a:ln>
              <a:noFill/>
            </a:ln>
          </p:spPr>
        </p:pic>
        <p:sp>
          <p:nvSpPr>
            <p:cNvPr id="304" name="Google Shape;270;p23"/>
            <p:cNvSpPr txBox="1"/>
            <p:nvPr/>
          </p:nvSpPr>
          <p:spPr>
            <a:xfrm rot="5400000">
              <a:off x="16430726" y="15369806"/>
              <a:ext cx="734374" cy="32719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i="0" u="none" strike="noStrike" cap="none" dirty="0">
                  <a:solidFill>
                    <a:srgbClr val="3F3F3F"/>
                  </a:solidFill>
                  <a:latin typeface="Century Gothic"/>
                  <a:ea typeface="Century Gothic"/>
                  <a:cs typeface="Century Gothic"/>
                  <a:sym typeface="Century Gothic"/>
                </a:rPr>
                <a:t>NDVI</a:t>
              </a:r>
              <a:endParaRPr sz="1600" b="1" i="0" u="none" strike="noStrike" cap="none" dirty="0">
                <a:solidFill>
                  <a:srgbClr val="3F3F3F"/>
                </a:solidFill>
                <a:latin typeface="Century Gothic"/>
                <a:ea typeface="Century Gothic"/>
                <a:cs typeface="Century Gothic"/>
                <a:sym typeface="Century Gothic"/>
              </a:endParaRPr>
            </a:p>
          </p:txBody>
        </p:sp>
      </p:grpSp>
      <p:pic>
        <p:nvPicPr>
          <p:cNvPr id="158" name="Picture 2"/>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18002289" y="27843689"/>
            <a:ext cx="1642423" cy="16424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1440</TotalTime>
  <Words>714</Words>
  <Application>Microsoft Macintosh PowerPoint</Application>
  <PresentationFormat>Custom</PresentationFormat>
  <Paragraphs>99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Century Gothic</vt:lpstr>
      <vt:lpstr>Webdings</vt:lpstr>
      <vt:lpstr>Arial</vt:lpstr>
      <vt:lpstr>Garamond</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Whong, Benjamin S. (GSFC-6170)[DEVELOP]</dc:creator>
  <cp:lastModifiedBy>Shelby Ingram</cp:lastModifiedBy>
  <cp:revision>102</cp:revision>
  <dcterms:modified xsi:type="dcterms:W3CDTF">2019-04-18T21:19:09Z</dcterms:modified>
</cp:coreProperties>
</file>