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5" r:id="rId2"/>
    <p:sldId id="288" r:id="rId3"/>
    <p:sldId id="285" r:id="rId4"/>
    <p:sldId id="291" r:id="rId5"/>
    <p:sldId id="287" r:id="rId6"/>
    <p:sldId id="289" r:id="rId7"/>
    <p:sldId id="286" r:id="rId8"/>
    <p:sldId id="284" r:id="rId9"/>
    <p:sldId id="29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Kathleen D. (LARC-E3)[SSAI DEVELOP]" initials="MKD(D" lastIdx="2" clrIdx="0">
    <p:extLst/>
  </p:cmAuthor>
  <p:cmAuthor id="2" name="Vaa, Jordan S. (LARC-E3)[SSAI DEVELOP]" initials="VJS(D" lastIdx="6" clrIdx="1">
    <p:extLst/>
  </p:cmAuthor>
  <p:cmAuthor id="3" name="Kathleen Moore" initials="K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8009" autoAdjust="0"/>
  </p:normalViewPr>
  <p:slideViewPr>
    <p:cSldViewPr snapToGrid="0">
      <p:cViewPr varScale="1">
        <p:scale>
          <a:sx n="76" d="100"/>
          <a:sy n="76" d="100"/>
        </p:scale>
        <p:origin x="1206" y="90"/>
      </p:cViewPr>
      <p:guideLst>
        <p:guide orient="horz" pos="2160"/>
        <p:guide pos="2880"/>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Though aerosols occur naturally from sources like dust storms and volcanic eruptions, human industrialization has contributed significantly to the production of these particles that can so adversely harm our health.</a:t>
            </a:r>
          </a:p>
          <a:p>
            <a:endParaRPr lang="en-US" dirty="0" smtClean="0"/>
          </a:p>
          <a:p>
            <a:endParaRPr lang="en-US" dirty="0" smtClean="0"/>
          </a:p>
          <a:p>
            <a:r>
              <a:rPr lang="en-US" dirty="0" smtClean="0"/>
              <a:t>Image Source: https://commons.wikimedia.org/wiki/File:Sulfur_dioxide_emissions_from_the_Halema%60uma%60u_vent,_glows_at_night.jpg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126476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CALIPSO science</a:t>
            </a:r>
            <a:r>
              <a:rPr lang="en-US" baseline="0" dirty="0" smtClean="0"/>
              <a:t> team at </a:t>
            </a:r>
            <a:r>
              <a:rPr lang="en-US" baseline="0" dirty="0" err="1" smtClean="0"/>
              <a:t>LaRC</a:t>
            </a:r>
            <a:r>
              <a:rPr lang="en-US" baseline="0" dirty="0" smtClean="0"/>
              <a:t> studies the vertical profiles of backscattering data output by the CALIPSO satellite.  These images reveal aerosols in the atmosphere and are used for analysis of atmospheric health.  Depending on the wavelength of light used, different aerosols become visible.  These can be smoke, dust, sulfates, and other potential pollutants, as well as clouds and harmless dust particles. Until now, the team has been using an outdated visualizer with virtually no ability to interact with the data.  Our task was to ameliorate this problem by producing a new one.</a:t>
            </a:r>
          </a:p>
          <a:p>
            <a:endParaRPr lang="en-US" baseline="0" dirty="0" smtClean="0"/>
          </a:p>
          <a:p>
            <a:r>
              <a:rPr lang="en-US" dirty="0" smtClean="0"/>
              <a:t>Image Source:</a:t>
            </a:r>
            <a:r>
              <a:rPr lang="en-US" baseline="0" dirty="0" smtClean="0"/>
              <a:t> </a:t>
            </a:r>
            <a:r>
              <a:rPr lang="en-US" dirty="0" smtClean="0"/>
              <a:t>https://commons.wikimedia.org/wiki/File:Profiles_from_Australia_and_New_Zealand_with_model_trajectories.jpeg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163867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CALIPSO science</a:t>
            </a:r>
            <a:r>
              <a:rPr lang="en-US" baseline="0" dirty="0" smtClean="0"/>
              <a:t> team at </a:t>
            </a:r>
            <a:r>
              <a:rPr lang="en-US" baseline="0" dirty="0" err="1" smtClean="0"/>
              <a:t>LaRC</a:t>
            </a:r>
            <a:r>
              <a:rPr lang="en-US" baseline="0" dirty="0" smtClean="0"/>
              <a:t> studies the vertical profiles of backscattering data output by the CALIPSO satellite.  These images reveal aerosols in the atmosphere and are used for analysis of atmospheric health.  Depending on the wavelength of light used, different aerosols become visible.  These can be smoke, dust, sulfates, and other potential pollutants, as well as clouds and harmless dust particles. Until now, the team has been using an outdated visualizer with virtually no ability to interact with the data.  Our task was to ameliorate this problem by producing a new one.</a:t>
            </a:r>
          </a:p>
          <a:p>
            <a:endParaRPr lang="en-US" baseline="0" dirty="0" smtClean="0"/>
          </a:p>
          <a:p>
            <a:r>
              <a:rPr lang="en-US" dirty="0" smtClean="0"/>
              <a:t>Image Source:</a:t>
            </a:r>
            <a:r>
              <a:rPr lang="en-US" baseline="0" dirty="0" smtClean="0"/>
              <a:t> </a:t>
            </a:r>
            <a:r>
              <a:rPr lang="en-US" dirty="0" smtClean="0"/>
              <a:t>https://commons.wikimedia.org/wiki/File:Profiles_from_Australia_and_New_Zealand_with_model_trajectories.jpeg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175685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 goals of this terms project were to simplify</a:t>
            </a:r>
            <a:r>
              <a:rPr lang="en-US" baseline="0" dirty="0" smtClean="0"/>
              <a:t> the installation process of VOCAL as well as create a working MAC OS implementation. A secondary goal was to integrate </a:t>
            </a:r>
            <a:r>
              <a:rPr lang="en-US" baseline="0" dirty="0" err="1" smtClean="0"/>
              <a:t>OPeNDAP</a:t>
            </a:r>
            <a:r>
              <a:rPr lang="en-US" baseline="0" dirty="0" smtClean="0"/>
              <a:t> capabilities into VOCAL such that researchers could utilize </a:t>
            </a:r>
            <a:r>
              <a:rPr lang="en-US" baseline="0" dirty="0" err="1" smtClean="0"/>
              <a:t>OPeNDAPs</a:t>
            </a:r>
            <a:r>
              <a:rPr lang="en-US" baseline="0" dirty="0" smtClean="0"/>
              <a:t> data storage capabilities inside the VOCAL program.</a:t>
            </a:r>
            <a:endParaRPr lang="en-US" dirty="0" smtClean="0"/>
          </a:p>
          <a:p>
            <a:endParaRPr lang="en-US" dirty="0" smtClean="0"/>
          </a:p>
          <a:p>
            <a:r>
              <a:rPr lang="en-US" dirty="0" smtClean="0"/>
              <a:t>Image Source: http://science-edu.larc.nasa.gov/images/spotlight/1-CALIPSO_cropped448W-336H.jpg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324618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finalizing the builds for the Windows and Mac OS installations, we were poised to hand over the software for a “beta” release.  Since</a:t>
            </a:r>
            <a:r>
              <a:rPr lang="en-US" baseline="0" dirty="0" smtClean="0"/>
              <a:t> then, we have been in a feedback cycle wherein we add additional functionality/improve the GUI and simultaneously incorporate feedback from our partners.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Visualization</a:t>
            </a:r>
            <a:r>
              <a:rPr lang="en-US" baseline="0" dirty="0" smtClean="0"/>
              <a:t> Of CALIPSO (VOCAL) platform was developed in the Summer of 2015 using the Python computer language. This language offered many benefits over IDL, the language the previous visualizer was written, namely its open source nature. VOCAL was designed to perform all tasks the old IDL platform was capable of, as well as adding new functionality. The new functionality focuses on collaboration and sharing between developers and researchers. Because it is written in python, it is much easier for developers to work on improving and updating VOCAL for future needs and uses. Additionally, VOCAL has been designed to integrate </a:t>
            </a:r>
            <a:r>
              <a:rPr lang="en-US" baseline="0" dirty="0" err="1" smtClean="0"/>
              <a:t>OPeNDAP</a:t>
            </a:r>
            <a:r>
              <a:rPr lang="en-US" baseline="0" dirty="0" smtClean="0"/>
              <a:t> functionality to allow easier access to the data as well as allow users to share data and results much easier.</a:t>
            </a:r>
          </a:p>
          <a:p>
            <a:endParaRPr lang="en-US" baseline="0" dirty="0" smtClean="0"/>
          </a:p>
          <a:p>
            <a:r>
              <a:rPr lang="en-US" dirty="0" smtClean="0"/>
              <a:t>Image Source: https://i.ytimg.com/vi/jcf6Nf4LlbE/maxresdefault.jpg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126476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Image Source: http://calipsooutreach.hamptonu.edu/images/img_gallery/Satellite/images/Calipso-03-1024.jpg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Image Source: http://calipsooutreach.hamptonu.edu/images/img_gallery/Satellite/images/Calipso-03-1024.jpg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val="3814558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31" b="15285"/>
          <a:stretch/>
        </p:blipFill>
        <p:spPr>
          <a:xfrm>
            <a:off x="0" y="4604029"/>
            <a:ext cx="9144000" cy="2249372"/>
          </a:xfrm>
          <a:prstGeom prst="rect">
            <a:avLst/>
          </a:prstGeom>
        </p:spPr>
      </p:pic>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1236417"/>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146272"/>
            <a:ext cx="86868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13591"/>
            <a:ext cx="7772400" cy="937226"/>
          </a:xfrm>
        </p:spPr>
        <p:txBody>
          <a:bodyPr anchor="ctr">
            <a:norm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CALIPSO Cross-Cutting III</a:t>
            </a:r>
            <a:endParaRPr lang="en-US" dirty="0"/>
          </a:p>
        </p:txBody>
      </p:sp>
      <p:sp>
        <p:nvSpPr>
          <p:cNvPr id="9" name="Text Placeholder 8"/>
          <p:cNvSpPr>
            <a:spLocks noGrp="1"/>
          </p:cNvSpPr>
          <p:nvPr>
            <p:ph type="body" sz="quarter" idx="17"/>
          </p:nvPr>
        </p:nvSpPr>
        <p:spPr>
          <a:xfrm>
            <a:off x="228600" y="2273272"/>
            <a:ext cx="8686800" cy="740664"/>
          </a:xfrm>
        </p:spPr>
        <p:txBody>
          <a:bodyPr>
            <a:normAutofit fontScale="92500" lnSpcReduction="10000"/>
          </a:bodyPr>
          <a:lstStyle/>
          <a:p>
            <a:r>
              <a:rPr lang="en-US" dirty="0" smtClean="0"/>
              <a:t>Interacting with CALIPSO Data Through a Graphical User Interface (GUI)</a:t>
            </a:r>
            <a:endParaRPr lang="en-US" dirty="0"/>
          </a:p>
        </p:txBody>
      </p:sp>
      <p:sp>
        <p:nvSpPr>
          <p:cNvPr id="18" name="Text Placeholder 2"/>
          <p:cNvSpPr txBox="1">
            <a:spLocks/>
          </p:cNvSpPr>
          <p:nvPr/>
        </p:nvSpPr>
        <p:spPr>
          <a:xfrm>
            <a:off x="2957760" y="3429000"/>
            <a:ext cx="3228480"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Kathleen Moore (Project Lead)</a:t>
            </a:r>
            <a:endParaRPr lang="en-US" sz="1600" dirty="0"/>
          </a:p>
        </p:txBody>
      </p:sp>
      <p:sp>
        <p:nvSpPr>
          <p:cNvPr id="21" name="Text Placeholder 2"/>
          <p:cNvSpPr txBox="1">
            <a:spLocks/>
          </p:cNvSpPr>
          <p:nvPr/>
        </p:nvSpPr>
        <p:spPr>
          <a:xfrm>
            <a:off x="2447106" y="380388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Jordan Vaa</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2710" y="397308"/>
            <a:ext cx="8288094" cy="704088"/>
          </a:xfrm>
        </p:spPr>
        <p:txBody>
          <a:bodyPr/>
          <a:lstStyle/>
          <a:p>
            <a:r>
              <a:rPr lang="en-US" dirty="0" smtClean="0"/>
              <a:t>Community Concerns - Aerosols</a:t>
            </a:r>
            <a:endParaRPr lang="en-US" dirty="0"/>
          </a:p>
        </p:txBody>
      </p:sp>
      <p:sp>
        <p:nvSpPr>
          <p:cNvPr id="5" name="Text Placeholder 4"/>
          <p:cNvSpPr>
            <a:spLocks noGrp="1"/>
          </p:cNvSpPr>
          <p:nvPr>
            <p:ph type="body" sz="quarter" idx="13"/>
          </p:nvPr>
        </p:nvSpPr>
        <p:spPr>
          <a:xfrm>
            <a:off x="6544161" y="3017639"/>
            <a:ext cx="2599839" cy="258532"/>
          </a:xfrm>
        </p:spPr>
        <p:txBody>
          <a:bodyPr>
            <a:normAutofit/>
          </a:bodyPr>
          <a:lstStyle/>
          <a:p>
            <a:r>
              <a:rPr lang="en-US" dirty="0" smtClean="0"/>
              <a:t>Image Credit: Brocken </a:t>
            </a:r>
            <a:r>
              <a:rPr lang="en-US" dirty="0" err="1" smtClean="0"/>
              <a:t>Inaglory</a:t>
            </a:r>
            <a:endParaRPr lang="en-US" dirty="0"/>
          </a:p>
        </p:txBody>
      </p:sp>
      <p:sp>
        <p:nvSpPr>
          <p:cNvPr id="9" name="Text Placeholder 16"/>
          <p:cNvSpPr txBox="1">
            <a:spLocks/>
          </p:cNvSpPr>
          <p:nvPr/>
        </p:nvSpPr>
        <p:spPr>
          <a:xfrm>
            <a:off x="273000" y="1191647"/>
            <a:ext cx="8569810" cy="16928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smtClean="0"/>
              <a:t>Occur both naturally and as a result of human activity</a:t>
            </a:r>
          </a:p>
          <a:p>
            <a:pPr marL="347663" indent="-347663"/>
            <a:r>
              <a:rPr lang="en-US" sz="2400" dirty="0" smtClean="0"/>
              <a:t>Can warm or cool the environment significantly</a:t>
            </a:r>
          </a:p>
          <a:p>
            <a:pPr marL="347663" indent="-347663"/>
            <a:r>
              <a:rPr lang="en-US" sz="2400" dirty="0" smtClean="0"/>
              <a:t>If inhaled in large concentrations, bad for health</a:t>
            </a:r>
            <a:endParaRPr lang="en-US" sz="2400" dirty="0"/>
          </a:p>
        </p:txBody>
      </p:sp>
      <p:pic>
        <p:nvPicPr>
          <p:cNvPr id="7" name="Picture Placeholder 6" descr="sulfurDioxidePlume.jpg"/>
          <p:cNvPicPr>
            <a:picLocks noGrp="1" noChangeAspect="1"/>
          </p:cNvPicPr>
          <p:nvPr>
            <p:ph type="pic" sz="quarter" idx="12"/>
          </p:nvPr>
        </p:nvPicPr>
        <p:blipFill>
          <a:blip r:embed="rId3"/>
          <a:srcRect t="23117" r="-267" b="20877"/>
          <a:stretch>
            <a:fillRect/>
          </a:stretch>
        </p:blipFill>
        <p:spPr>
          <a:xfrm>
            <a:off x="-45360" y="3319845"/>
            <a:ext cx="9298503" cy="3461607"/>
          </a:xfrm>
        </p:spPr>
      </p:pic>
    </p:spTree>
    <p:extLst>
      <p:ext uri="{BB962C8B-B14F-4D97-AF65-F5344CB8AC3E}">
        <p14:creationId xmlns:p14="http://schemas.microsoft.com/office/powerpoint/2010/main" val="4079754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3644" y="3922131"/>
            <a:ext cx="7982712" cy="704088"/>
          </a:xfrm>
        </p:spPr>
        <p:txBody>
          <a:bodyPr/>
          <a:lstStyle/>
          <a:p>
            <a:r>
              <a:rPr lang="en-US" dirty="0" smtClean="0"/>
              <a:t>Motivation – track aerosols</a:t>
            </a:r>
            <a:endParaRPr lang="en-US" dirty="0"/>
          </a:p>
        </p:txBody>
      </p:sp>
      <p:sp>
        <p:nvSpPr>
          <p:cNvPr id="5" name="Text Placeholder 4"/>
          <p:cNvSpPr>
            <a:spLocks noGrp="1"/>
          </p:cNvSpPr>
          <p:nvPr>
            <p:ph type="body" sz="quarter" idx="13"/>
          </p:nvPr>
        </p:nvSpPr>
        <p:spPr>
          <a:xfrm>
            <a:off x="7237844" y="3429000"/>
            <a:ext cx="1906156" cy="274320"/>
          </a:xfrm>
        </p:spPr>
        <p:txBody>
          <a:bodyPr>
            <a:normAutofit/>
          </a:bodyPr>
          <a:lstStyle/>
          <a:p>
            <a:r>
              <a:rPr lang="en-US" dirty="0" smtClean="0"/>
              <a:t>Image Credit: NASA</a:t>
            </a:r>
            <a:endParaRPr lang="en-US" dirty="0"/>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5147" b="5147"/>
          <a:stretch>
            <a:fillRect/>
          </a:stretch>
        </p:blipFill>
        <p:spPr/>
      </p:pic>
      <p:sp>
        <p:nvSpPr>
          <p:cNvPr id="9" name="Text Placeholder 16"/>
          <p:cNvSpPr txBox="1">
            <a:spLocks/>
          </p:cNvSpPr>
          <p:nvPr/>
        </p:nvSpPr>
        <p:spPr>
          <a:xfrm>
            <a:off x="341353" y="4631702"/>
            <a:ext cx="8438580" cy="187634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CALIPSO satellite: </a:t>
            </a:r>
            <a:r>
              <a:rPr lang="en-US" sz="2400" dirty="0" smtClean="0"/>
              <a:t>backscattering profile, curtain data</a:t>
            </a:r>
          </a:p>
          <a:p>
            <a:pPr marL="347663" indent="-347663"/>
            <a:r>
              <a:rPr lang="en-US" sz="2400" b="1" dirty="0">
                <a:solidFill>
                  <a:schemeClr val="accent1"/>
                </a:solidFill>
              </a:rPr>
              <a:t>CALIPSO </a:t>
            </a:r>
            <a:r>
              <a:rPr lang="en-US" sz="2400" b="1" dirty="0" smtClean="0">
                <a:solidFill>
                  <a:schemeClr val="accent1"/>
                </a:solidFill>
              </a:rPr>
              <a:t>science team: </a:t>
            </a:r>
            <a:r>
              <a:rPr lang="en-US" sz="2400" dirty="0" smtClean="0"/>
              <a:t>integrated analysis tool</a:t>
            </a:r>
            <a:endParaRPr lang="en-US" sz="2400" b="1" dirty="0" smtClean="0">
              <a:solidFill>
                <a:schemeClr val="accent1"/>
              </a:solidFill>
            </a:endParaRPr>
          </a:p>
          <a:p>
            <a:pPr marL="347663" indent="-347663"/>
            <a:r>
              <a:rPr lang="en-US" sz="2400" b="1" dirty="0" smtClean="0">
                <a:solidFill>
                  <a:schemeClr val="accent1"/>
                </a:solidFill>
              </a:rPr>
              <a:t>PDF Harvester: </a:t>
            </a:r>
            <a:r>
              <a:rPr lang="en-US" sz="2400" dirty="0" smtClean="0"/>
              <a:t>Outdated IDL visualizer</a:t>
            </a:r>
            <a:endParaRPr lang="en-US" sz="2400" dirty="0"/>
          </a:p>
        </p:txBody>
      </p:sp>
    </p:spTree>
    <p:extLst>
      <p:ext uri="{BB962C8B-B14F-4D97-AF65-F5344CB8AC3E}">
        <p14:creationId xmlns:p14="http://schemas.microsoft.com/office/powerpoint/2010/main" val="4151487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3644" y="3922131"/>
            <a:ext cx="7982712" cy="704088"/>
          </a:xfrm>
        </p:spPr>
        <p:txBody>
          <a:bodyPr/>
          <a:lstStyle/>
          <a:p>
            <a:r>
              <a:rPr lang="en-US" dirty="0" smtClean="0"/>
              <a:t>Motivation – track aerosols</a:t>
            </a:r>
            <a:endParaRPr lang="en-US" dirty="0"/>
          </a:p>
        </p:txBody>
      </p:sp>
      <p:sp>
        <p:nvSpPr>
          <p:cNvPr id="5" name="Text Placeholder 4"/>
          <p:cNvSpPr>
            <a:spLocks noGrp="1"/>
          </p:cNvSpPr>
          <p:nvPr>
            <p:ph type="body" sz="quarter" idx="13"/>
          </p:nvPr>
        </p:nvSpPr>
        <p:spPr>
          <a:xfrm>
            <a:off x="7237844" y="3429000"/>
            <a:ext cx="1906156" cy="274320"/>
          </a:xfrm>
        </p:spPr>
        <p:txBody>
          <a:bodyPr>
            <a:normAutofit/>
          </a:bodyPr>
          <a:lstStyle/>
          <a:p>
            <a:r>
              <a:rPr lang="en-US" dirty="0" smtClean="0"/>
              <a:t>Image Credit: NASA</a:t>
            </a:r>
            <a:endParaRPr lang="en-US" dirty="0"/>
          </a:p>
        </p:txBody>
      </p:sp>
      <p:sp>
        <p:nvSpPr>
          <p:cNvPr id="9" name="Text Placeholder 16"/>
          <p:cNvSpPr txBox="1">
            <a:spLocks/>
          </p:cNvSpPr>
          <p:nvPr/>
        </p:nvSpPr>
        <p:spPr>
          <a:xfrm>
            <a:off x="341353" y="4631702"/>
            <a:ext cx="8438580" cy="187634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r>
              <a:rPr lang="en" sz="2400" dirty="0"/>
              <a:t>Wavelength dependence → isolate by </a:t>
            </a:r>
            <a:r>
              <a:rPr lang="en" sz="2400" dirty="0" smtClean="0"/>
              <a:t>type</a:t>
            </a:r>
            <a:endParaRPr lang="en-US" sz="2400" b="1" dirty="0" smtClean="0">
              <a:solidFill>
                <a:schemeClr val="accent1"/>
              </a:solidFill>
            </a:endParaRPr>
          </a:p>
          <a:p>
            <a:pPr marL="347663" lvl="0" indent="-347663"/>
            <a:r>
              <a:rPr lang="en" sz="2400" dirty="0"/>
              <a:t>Invites interaction with visual </a:t>
            </a:r>
            <a:r>
              <a:rPr lang="en" sz="2400" dirty="0" smtClean="0"/>
              <a:t>system</a:t>
            </a:r>
            <a:endParaRPr lang="en" sz="2400" dirty="0"/>
          </a:p>
        </p:txBody>
      </p:sp>
      <p:sp>
        <p:nvSpPr>
          <p:cNvPr id="2" name="Picture Placeholder 1"/>
          <p:cNvSpPr>
            <a:spLocks noGrp="1"/>
          </p:cNvSpPr>
          <p:nvPr>
            <p:ph type="pic" sz="quarter" idx="12"/>
          </p:nvPr>
        </p:nvSpPr>
        <p:spPr/>
      </p:sp>
      <p:pic>
        <p:nvPicPr>
          <p:cNvPr id="8" name="Shape 151"/>
          <p:cNvPicPr preferRelativeResize="0">
            <a:picLocks/>
          </p:cNvPicPr>
          <p:nvPr/>
        </p:nvPicPr>
        <p:blipFill rotWithShape="1">
          <a:blip r:embed="rId3">
            <a:alphaModFix/>
          </a:blip>
          <a:srcRect l="1420" t="17474" r="3790" b="17467"/>
          <a:stretch/>
        </p:blipFill>
        <p:spPr>
          <a:xfrm>
            <a:off x="-27296" y="-1"/>
            <a:ext cx="9184944" cy="3434483"/>
          </a:xfrm>
          <a:prstGeom prst="rect">
            <a:avLst/>
          </a:prstGeom>
          <a:noFill/>
          <a:ln>
            <a:noFill/>
          </a:ln>
        </p:spPr>
      </p:pic>
    </p:spTree>
    <p:extLst>
      <p:ext uri="{BB962C8B-B14F-4D97-AF65-F5344CB8AC3E}">
        <p14:creationId xmlns:p14="http://schemas.microsoft.com/office/powerpoint/2010/main" val="148074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48354" y="274319"/>
            <a:ext cx="3566160" cy="724989"/>
          </a:xfrm>
        </p:spPr>
        <p:txBody>
          <a:bodyPr/>
          <a:lstStyle/>
          <a:p>
            <a:r>
              <a:rPr lang="en-US" dirty="0" smtClean="0"/>
              <a:t>Goals</a:t>
            </a:r>
            <a:endParaRPr lang="en-US" dirty="0"/>
          </a:p>
        </p:txBody>
      </p:sp>
      <p:sp>
        <p:nvSpPr>
          <p:cNvPr id="8" name="Text Placeholder 16"/>
          <p:cNvSpPr txBox="1">
            <a:spLocks/>
          </p:cNvSpPr>
          <p:nvPr/>
        </p:nvSpPr>
        <p:spPr>
          <a:xfrm>
            <a:off x="4911640" y="1272846"/>
            <a:ext cx="3987213" cy="431230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Clean Installation: </a:t>
            </a:r>
            <a:r>
              <a:rPr lang="en-US" sz="2400" dirty="0" smtClean="0"/>
              <a:t>Easy-to-Use Installer</a:t>
            </a:r>
          </a:p>
          <a:p>
            <a:pPr marL="347663" indent="-347663"/>
            <a:endParaRPr lang="en-US" sz="2400" dirty="0" smtClean="0"/>
          </a:p>
          <a:p>
            <a:pPr marL="347663" indent="-347663"/>
            <a:r>
              <a:rPr lang="en-US" sz="2400" b="1" dirty="0" smtClean="0">
                <a:solidFill>
                  <a:schemeClr val="accent1"/>
                </a:solidFill>
              </a:rPr>
              <a:t>MAC OS capability: </a:t>
            </a:r>
            <a:r>
              <a:rPr lang="en-US" sz="2400" dirty="0" smtClean="0"/>
              <a:t>Broaden User Options</a:t>
            </a:r>
          </a:p>
          <a:p>
            <a:pPr marL="347663" indent="-347663"/>
            <a:endParaRPr lang="en-US" sz="2400" b="1" dirty="0" smtClean="0">
              <a:solidFill>
                <a:schemeClr val="accent1"/>
              </a:solidFill>
            </a:endParaRPr>
          </a:p>
          <a:p>
            <a:pPr marL="347663" indent="-347663"/>
            <a:r>
              <a:rPr lang="en-US" sz="2400" b="1" dirty="0" err="1" smtClean="0">
                <a:solidFill>
                  <a:schemeClr val="accent1"/>
                </a:solidFill>
              </a:rPr>
              <a:t>OPeNDAP</a:t>
            </a:r>
            <a:r>
              <a:rPr lang="en-US" sz="2400" b="1" dirty="0" smtClean="0">
                <a:solidFill>
                  <a:schemeClr val="accent1"/>
                </a:solidFill>
              </a:rPr>
              <a:t> Integration: </a:t>
            </a:r>
            <a:r>
              <a:rPr lang="en-US" sz="2400" dirty="0" smtClean="0"/>
              <a:t>Ease Data Download</a:t>
            </a:r>
            <a:endParaRPr lang="en-US" sz="2400" dirty="0"/>
          </a:p>
        </p:txBody>
      </p:sp>
      <p:sp>
        <p:nvSpPr>
          <p:cNvPr id="4" name="Text Placeholder 3"/>
          <p:cNvSpPr>
            <a:spLocks noGrp="1"/>
          </p:cNvSpPr>
          <p:nvPr>
            <p:ph type="body" sz="quarter" idx="13"/>
          </p:nvPr>
        </p:nvSpPr>
        <p:spPr>
          <a:xfrm>
            <a:off x="4572000" y="6499597"/>
            <a:ext cx="1993392" cy="274320"/>
          </a:xfrm>
        </p:spPr>
        <p:txBody>
          <a:bodyPr/>
          <a:lstStyle/>
          <a:p>
            <a:r>
              <a:rPr lang="en-US" dirty="0" smtClean="0"/>
              <a:t>Image Credit: NASA</a:t>
            </a:r>
            <a:endParaRPr lang="en-US" dirty="0"/>
          </a:p>
        </p:txBody>
      </p:sp>
      <p:pic>
        <p:nvPicPr>
          <p:cNvPr id="5" name="Picture Placeholder 4" descr="Calipso.jpg"/>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497" t="10661" r="12938" b="22154"/>
          <a:stretch/>
        </p:blipFill>
        <p:spPr>
          <a:xfrm rot="16200000">
            <a:off x="-1194027" y="1194026"/>
            <a:ext cx="6858000" cy="4469947"/>
          </a:xfrm>
        </p:spPr>
      </p:pic>
    </p:spTree>
    <p:extLst>
      <p:ext uri="{BB962C8B-B14F-4D97-AF65-F5344CB8AC3E}">
        <p14:creationId xmlns:p14="http://schemas.microsoft.com/office/powerpoint/2010/main" val="1741466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3872" y="273015"/>
            <a:ext cx="3566160" cy="707720"/>
          </a:xfrm>
        </p:spPr>
        <p:txBody>
          <a:bodyPr/>
          <a:lstStyle/>
          <a:p>
            <a:r>
              <a:rPr lang="en-US" dirty="0" smtClean="0"/>
              <a:t>Methodology</a:t>
            </a:r>
            <a:endParaRPr lang="en-US" dirty="0"/>
          </a:p>
        </p:txBody>
      </p:sp>
      <p:sp>
        <p:nvSpPr>
          <p:cNvPr id="5" name="Text Placeholder 4"/>
          <p:cNvSpPr>
            <a:spLocks noGrp="1"/>
          </p:cNvSpPr>
          <p:nvPr>
            <p:ph type="body" sz="quarter" idx="13"/>
          </p:nvPr>
        </p:nvSpPr>
        <p:spPr>
          <a:xfrm>
            <a:off x="6930681" y="6381389"/>
            <a:ext cx="2262597" cy="305657"/>
          </a:xfrm>
          <a:noFill/>
        </p:spPr>
        <p:txBody>
          <a:bodyPr>
            <a:normAutofit/>
          </a:bodyPr>
          <a:lstStyle/>
          <a:p>
            <a:pPr algn="l"/>
            <a:r>
              <a:rPr lang="en-US" dirty="0" smtClean="0">
                <a:solidFill>
                  <a:schemeClr val="tx1">
                    <a:lumMod val="75000"/>
                  </a:schemeClr>
                </a:solidFill>
              </a:rPr>
              <a:t>Image Credit: Katie Moore</a:t>
            </a:r>
            <a:endParaRPr lang="en-US" dirty="0">
              <a:solidFill>
                <a:schemeClr val="tx1">
                  <a:lumMod val="75000"/>
                </a:schemeClr>
              </a:solidFill>
            </a:endParaRPr>
          </a:p>
        </p:txBody>
      </p:sp>
      <p:sp>
        <p:nvSpPr>
          <p:cNvPr id="8" name="Down Arrow 7"/>
          <p:cNvSpPr/>
          <p:nvPr/>
        </p:nvSpPr>
        <p:spPr>
          <a:xfrm>
            <a:off x="1974309" y="1915078"/>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11" name="Down Arrow 10"/>
          <p:cNvSpPr/>
          <p:nvPr/>
        </p:nvSpPr>
        <p:spPr>
          <a:xfrm rot="2693490">
            <a:off x="939067" y="3771873"/>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14" name="Down Arrow 13"/>
          <p:cNvSpPr/>
          <p:nvPr/>
        </p:nvSpPr>
        <p:spPr>
          <a:xfrm rot="18883009">
            <a:off x="3050625" y="3771321"/>
            <a:ext cx="822960" cy="822960"/>
          </a:xfrm>
          <a:prstGeom prst="downArrow">
            <a:avLst/>
          </a:prstGeom>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sp>
      <p:pic>
        <p:nvPicPr>
          <p:cNvPr id="18" name="Picture Placeholder 17" descr="installScreen.png"/>
          <p:cNvPicPr>
            <a:picLocks noGrp="1" noChangeAspect="1"/>
          </p:cNvPicPr>
          <p:nvPr>
            <p:ph type="pic" sz="quarter" idx="12"/>
          </p:nvPr>
        </p:nvPicPr>
        <p:blipFill>
          <a:blip r:embed="rId3"/>
          <a:srcRect t="-4685" r="32704" b="5220"/>
          <a:stretch>
            <a:fillRect/>
          </a:stretch>
        </p:blipFill>
        <p:spPr>
          <a:xfrm>
            <a:off x="4572000" y="712211"/>
            <a:ext cx="4572000" cy="4941480"/>
          </a:xfrm>
          <a:prstGeom prst="rect">
            <a:avLst/>
          </a:prstGeom>
          <a:ln>
            <a:noFill/>
          </a:ln>
          <a:effectLst>
            <a:softEdge rad="112500"/>
          </a:effectLst>
        </p:spPr>
      </p:pic>
      <p:grpSp>
        <p:nvGrpSpPr>
          <p:cNvPr id="31" name="Group 30"/>
          <p:cNvGrpSpPr/>
          <p:nvPr/>
        </p:nvGrpSpPr>
        <p:grpSpPr>
          <a:xfrm>
            <a:off x="949575" y="1024812"/>
            <a:ext cx="2836821" cy="822960"/>
            <a:chOff x="664695" y="1024812"/>
            <a:chExt cx="2836821" cy="822960"/>
          </a:xfrm>
        </p:grpSpPr>
        <p:sp>
          <p:nvSpPr>
            <p:cNvPr id="10" name="Rounded Rectangle 9"/>
            <p:cNvSpPr/>
            <p:nvPr/>
          </p:nvSpPr>
          <p:spPr>
            <a:xfrm>
              <a:off x="664695" y="1024812"/>
              <a:ext cx="2836821" cy="822960"/>
            </a:xfrm>
            <a:prstGeom prst="roundRect">
              <a:avLst/>
            </a:prstGeom>
            <a:ln/>
          </p:spPr>
          <p:style>
            <a:lnRef idx="1">
              <a:schemeClr val="accent1"/>
            </a:lnRef>
            <a:fillRef idx="3">
              <a:schemeClr val="accent1"/>
            </a:fillRef>
            <a:effectRef idx="2">
              <a:schemeClr val="accent1"/>
            </a:effectRef>
            <a:fontRef idx="minor">
              <a:schemeClr val="lt1"/>
            </a:fontRef>
          </p:style>
        </p:sp>
        <p:sp>
          <p:nvSpPr>
            <p:cNvPr id="19" name="TextBox 18"/>
            <p:cNvSpPr txBox="1"/>
            <p:nvPr/>
          </p:nvSpPr>
          <p:spPr>
            <a:xfrm>
              <a:off x="940351" y="1269943"/>
              <a:ext cx="2344772" cy="369332"/>
            </a:xfrm>
            <a:prstGeom prst="rect">
              <a:avLst/>
            </a:prstGeom>
            <a:noFill/>
          </p:spPr>
          <p:txBody>
            <a:bodyPr wrap="square" rtlCol="0">
              <a:spAutoFit/>
            </a:bodyPr>
            <a:lstStyle/>
            <a:p>
              <a:r>
                <a:rPr lang="en-US" dirty="0" smtClean="0">
                  <a:solidFill>
                    <a:srgbClr val="333333"/>
                  </a:solidFill>
                </a:rPr>
                <a:t>Finalize installations</a:t>
              </a:r>
              <a:endParaRPr lang="en-US" dirty="0">
                <a:solidFill>
                  <a:srgbClr val="333333"/>
                </a:solidFill>
              </a:endParaRPr>
            </a:p>
          </p:txBody>
        </p:sp>
      </p:grpSp>
      <p:grpSp>
        <p:nvGrpSpPr>
          <p:cNvPr id="32" name="Group 31"/>
          <p:cNvGrpSpPr/>
          <p:nvPr/>
        </p:nvGrpSpPr>
        <p:grpSpPr>
          <a:xfrm>
            <a:off x="971409" y="2827597"/>
            <a:ext cx="2836821" cy="822960"/>
            <a:chOff x="698399" y="3017520"/>
            <a:chExt cx="2836821" cy="822960"/>
          </a:xfrm>
        </p:grpSpPr>
        <p:sp>
          <p:nvSpPr>
            <p:cNvPr id="12" name="Rounded Rectangle 11"/>
            <p:cNvSpPr/>
            <p:nvPr/>
          </p:nvSpPr>
          <p:spPr>
            <a:xfrm>
              <a:off x="698399" y="3017520"/>
              <a:ext cx="2836821" cy="822960"/>
            </a:xfrm>
            <a:prstGeom prst="roundRect">
              <a:avLst/>
            </a:prstGeom>
            <a:ln/>
          </p:spPr>
          <p:style>
            <a:lnRef idx="1">
              <a:schemeClr val="accent1"/>
            </a:lnRef>
            <a:fillRef idx="3">
              <a:schemeClr val="accent1"/>
            </a:fillRef>
            <a:effectRef idx="2">
              <a:schemeClr val="accent1"/>
            </a:effectRef>
            <a:fontRef idx="minor">
              <a:schemeClr val="lt1"/>
            </a:fontRef>
          </p:style>
        </p:sp>
        <p:sp>
          <p:nvSpPr>
            <p:cNvPr id="20" name="TextBox 19"/>
            <p:cNvSpPr txBox="1"/>
            <p:nvPr/>
          </p:nvSpPr>
          <p:spPr>
            <a:xfrm>
              <a:off x="1007265" y="3244334"/>
              <a:ext cx="2192372" cy="369332"/>
            </a:xfrm>
            <a:prstGeom prst="rect">
              <a:avLst/>
            </a:prstGeom>
            <a:noFill/>
          </p:spPr>
          <p:txBody>
            <a:bodyPr wrap="square" rtlCol="0">
              <a:spAutoFit/>
            </a:bodyPr>
            <a:lstStyle/>
            <a:p>
              <a:r>
                <a:rPr lang="en-US" dirty="0" smtClean="0">
                  <a:solidFill>
                    <a:srgbClr val="333333"/>
                  </a:solidFill>
                </a:rPr>
                <a:t>Deploy to partner</a:t>
              </a:r>
              <a:endParaRPr lang="en-US" dirty="0">
                <a:solidFill>
                  <a:srgbClr val="333333"/>
                </a:solidFill>
              </a:endParaRPr>
            </a:p>
          </p:txBody>
        </p:sp>
      </p:grpSp>
      <p:grpSp>
        <p:nvGrpSpPr>
          <p:cNvPr id="33" name="Group 32"/>
          <p:cNvGrpSpPr/>
          <p:nvPr/>
        </p:nvGrpSpPr>
        <p:grpSpPr>
          <a:xfrm>
            <a:off x="284880" y="4585509"/>
            <a:ext cx="1735287" cy="1533628"/>
            <a:chOff x="0" y="5060309"/>
            <a:chExt cx="1735287" cy="1533628"/>
          </a:xfrm>
        </p:grpSpPr>
        <p:sp>
          <p:nvSpPr>
            <p:cNvPr id="21" name="Rounded Rectangle 20"/>
            <p:cNvSpPr/>
            <p:nvPr/>
          </p:nvSpPr>
          <p:spPr>
            <a:xfrm>
              <a:off x="0" y="5060309"/>
              <a:ext cx="1735287" cy="1533628"/>
            </a:xfrm>
            <a:prstGeom prst="roundRect">
              <a:avLst/>
            </a:prstGeom>
            <a:ln/>
          </p:spPr>
          <p:style>
            <a:lnRef idx="1">
              <a:schemeClr val="accent1"/>
            </a:lnRef>
            <a:fillRef idx="3">
              <a:schemeClr val="accent1"/>
            </a:fillRef>
            <a:effectRef idx="2">
              <a:schemeClr val="accent1"/>
            </a:effectRef>
            <a:fontRef idx="minor">
              <a:schemeClr val="lt1"/>
            </a:fontRef>
          </p:style>
        </p:sp>
        <p:sp>
          <p:nvSpPr>
            <p:cNvPr id="22" name="TextBox 21"/>
            <p:cNvSpPr txBox="1"/>
            <p:nvPr/>
          </p:nvSpPr>
          <p:spPr>
            <a:xfrm>
              <a:off x="0" y="5360627"/>
              <a:ext cx="1697517" cy="923330"/>
            </a:xfrm>
            <a:prstGeom prst="rect">
              <a:avLst/>
            </a:prstGeom>
            <a:noFill/>
          </p:spPr>
          <p:txBody>
            <a:bodyPr wrap="square" rtlCol="0">
              <a:spAutoFit/>
            </a:bodyPr>
            <a:lstStyle/>
            <a:p>
              <a:pPr algn="ctr"/>
              <a:r>
                <a:rPr lang="en-US" dirty="0" smtClean="0">
                  <a:solidFill>
                    <a:srgbClr val="333333"/>
                  </a:solidFill>
                </a:rPr>
                <a:t>Collect feedback from partners</a:t>
              </a:r>
              <a:endParaRPr lang="en-US" dirty="0">
                <a:solidFill>
                  <a:srgbClr val="333333"/>
                </a:solidFill>
              </a:endParaRPr>
            </a:p>
          </p:txBody>
        </p:sp>
      </p:grpSp>
      <p:grpSp>
        <p:nvGrpSpPr>
          <p:cNvPr id="34" name="Group 33"/>
          <p:cNvGrpSpPr/>
          <p:nvPr/>
        </p:nvGrpSpPr>
        <p:grpSpPr>
          <a:xfrm>
            <a:off x="2867538" y="4615458"/>
            <a:ext cx="1735287" cy="1533628"/>
            <a:chOff x="2582658" y="5078388"/>
            <a:chExt cx="1735287" cy="1533628"/>
          </a:xfrm>
        </p:grpSpPr>
        <p:sp>
          <p:nvSpPr>
            <p:cNvPr id="23" name="Rounded Rectangle 22"/>
            <p:cNvSpPr/>
            <p:nvPr/>
          </p:nvSpPr>
          <p:spPr>
            <a:xfrm>
              <a:off x="2582658" y="5078388"/>
              <a:ext cx="1735287" cy="1533628"/>
            </a:xfrm>
            <a:prstGeom prst="roundRect">
              <a:avLst/>
            </a:prstGeom>
            <a:ln/>
          </p:spPr>
          <p:style>
            <a:lnRef idx="1">
              <a:schemeClr val="accent1"/>
            </a:lnRef>
            <a:fillRef idx="3">
              <a:schemeClr val="accent1"/>
            </a:fillRef>
            <a:effectRef idx="2">
              <a:schemeClr val="accent1"/>
            </a:effectRef>
            <a:fontRef idx="minor">
              <a:schemeClr val="lt1"/>
            </a:fontRef>
          </p:style>
        </p:sp>
        <p:sp>
          <p:nvSpPr>
            <p:cNvPr id="24" name="TextBox 23"/>
            <p:cNvSpPr txBox="1"/>
            <p:nvPr/>
          </p:nvSpPr>
          <p:spPr>
            <a:xfrm>
              <a:off x="2594870" y="5378706"/>
              <a:ext cx="1697517" cy="923330"/>
            </a:xfrm>
            <a:prstGeom prst="rect">
              <a:avLst/>
            </a:prstGeom>
            <a:noFill/>
          </p:spPr>
          <p:txBody>
            <a:bodyPr wrap="square" rtlCol="0">
              <a:spAutoFit/>
            </a:bodyPr>
            <a:lstStyle/>
            <a:p>
              <a:pPr algn="ctr"/>
              <a:r>
                <a:rPr lang="en-US" dirty="0" smtClean="0">
                  <a:solidFill>
                    <a:srgbClr val="333333"/>
                  </a:solidFill>
                </a:rPr>
                <a:t>Add additional functionality</a:t>
              </a:r>
              <a:endParaRPr lang="en-US" dirty="0">
                <a:solidFill>
                  <a:srgbClr val="333333"/>
                </a:solidFill>
              </a:endParaRPr>
            </a:p>
          </p:txBody>
        </p:sp>
      </p:grpSp>
      <p:sp>
        <p:nvSpPr>
          <p:cNvPr id="29" name="Right Arrow 28"/>
          <p:cNvSpPr/>
          <p:nvPr/>
        </p:nvSpPr>
        <p:spPr>
          <a:xfrm>
            <a:off x="2083836" y="4681593"/>
            <a:ext cx="777850" cy="545801"/>
          </a:xfrm>
          <a:prstGeom prst="rightArrow">
            <a:avLst/>
          </a:prstGeom>
          <a:ln/>
        </p:spPr>
        <p:style>
          <a:lnRef idx="1">
            <a:schemeClr val="accent1"/>
          </a:lnRef>
          <a:fillRef idx="3">
            <a:schemeClr val="accent1"/>
          </a:fillRef>
          <a:effectRef idx="2">
            <a:schemeClr val="accent1"/>
          </a:effectRef>
          <a:fontRef idx="minor">
            <a:schemeClr val="lt1"/>
          </a:fontRef>
        </p:style>
      </p:sp>
      <p:sp>
        <p:nvSpPr>
          <p:cNvPr id="30" name="Right Arrow 29"/>
          <p:cNvSpPr/>
          <p:nvPr/>
        </p:nvSpPr>
        <p:spPr>
          <a:xfrm rot="10800000">
            <a:off x="2030175" y="5395698"/>
            <a:ext cx="777850" cy="545801"/>
          </a:xfrm>
          <a:prstGeom prst="righ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2710" y="397308"/>
            <a:ext cx="7982712" cy="704088"/>
          </a:xfrm>
        </p:spPr>
        <p:txBody>
          <a:bodyPr/>
          <a:lstStyle/>
          <a:p>
            <a:r>
              <a:rPr lang="en-US" dirty="0" smtClean="0"/>
              <a:t>Results</a:t>
            </a:r>
            <a:endParaRPr lang="en-US" dirty="0"/>
          </a:p>
        </p:txBody>
      </p:sp>
      <p:sp>
        <p:nvSpPr>
          <p:cNvPr id="5" name="Text Placeholder 4"/>
          <p:cNvSpPr>
            <a:spLocks noGrp="1"/>
          </p:cNvSpPr>
          <p:nvPr>
            <p:ph type="body" sz="quarter" idx="13"/>
          </p:nvPr>
        </p:nvSpPr>
        <p:spPr>
          <a:xfrm>
            <a:off x="6544161" y="3017639"/>
            <a:ext cx="2599839" cy="487648"/>
          </a:xfrm>
        </p:spPr>
        <p:txBody>
          <a:bodyPr>
            <a:normAutofit/>
          </a:bodyPr>
          <a:lstStyle/>
          <a:p>
            <a:r>
              <a:rPr lang="en-US" dirty="0" smtClean="0"/>
              <a:t>Image Credit: </a:t>
            </a:r>
            <a:r>
              <a:rPr lang="en-US" dirty="0"/>
              <a:t>NASA's Scientific Visualization Studio</a:t>
            </a:r>
          </a:p>
        </p:txBody>
      </p:sp>
      <p:sp>
        <p:nvSpPr>
          <p:cNvPr id="9" name="Text Placeholder 16"/>
          <p:cNvSpPr txBox="1">
            <a:spLocks/>
          </p:cNvSpPr>
          <p:nvPr/>
        </p:nvSpPr>
        <p:spPr>
          <a:xfrm>
            <a:off x="352710" y="1345960"/>
            <a:ext cx="8438580" cy="187634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VOCAL Platform: </a:t>
            </a:r>
            <a:r>
              <a:rPr lang="en-US" sz="2400" dirty="0" smtClean="0"/>
              <a:t>Python based data visualizer</a:t>
            </a:r>
          </a:p>
          <a:p>
            <a:pPr marL="347663" indent="-347663"/>
            <a:r>
              <a:rPr lang="en-US" sz="2400" b="1" dirty="0" err="1" smtClean="0">
                <a:solidFill>
                  <a:schemeClr val="accent1"/>
                </a:solidFill>
              </a:rPr>
              <a:t>OPeNDAP</a:t>
            </a:r>
            <a:r>
              <a:rPr lang="en-US" sz="2400" b="1" dirty="0" smtClean="0">
                <a:solidFill>
                  <a:schemeClr val="accent1"/>
                </a:solidFill>
              </a:rPr>
              <a:t> Integration: </a:t>
            </a:r>
            <a:r>
              <a:rPr lang="en-US" sz="2400" dirty="0" smtClean="0"/>
              <a:t>data access and sharing</a:t>
            </a:r>
            <a:endParaRPr lang="en-US" sz="2400" b="1" dirty="0" smtClean="0">
              <a:solidFill>
                <a:schemeClr val="accent1"/>
              </a:solidFill>
            </a:endParaRPr>
          </a:p>
          <a:p>
            <a:pPr marL="347663" indent="-347663"/>
            <a:r>
              <a:rPr lang="en-US" sz="2400" b="1" dirty="0" smtClean="0">
                <a:solidFill>
                  <a:schemeClr val="accent1"/>
                </a:solidFill>
              </a:rPr>
              <a:t>Open-Source Release: </a:t>
            </a:r>
            <a:r>
              <a:rPr lang="en-US" sz="2400" dirty="0" smtClean="0"/>
              <a:t>developer collaboration</a:t>
            </a:r>
            <a:endParaRPr lang="en-US" sz="2400" dirty="0"/>
          </a:p>
        </p:txBody>
      </p:sp>
      <p:pic>
        <p:nvPicPr>
          <p:cNvPr id="4" name="Picture Placeholder 3"/>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5" t="28723" r="-115" b="4611"/>
          <a:stretch/>
        </p:blipFill>
        <p:spPr>
          <a:xfrm>
            <a:off x="0" y="3429000"/>
            <a:ext cx="9144000" cy="3429000"/>
          </a:xfrm>
        </p:spPr>
      </p:pic>
    </p:spTree>
    <p:extLst>
      <p:ext uri="{BB962C8B-B14F-4D97-AF65-F5344CB8AC3E}">
        <p14:creationId xmlns:p14="http://schemas.microsoft.com/office/powerpoint/2010/main" val="407975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77803" y="359664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420570" y="3453796"/>
            <a:ext cx="3334512" cy="274320"/>
          </a:xfrm>
        </p:spPr>
        <p:txBody>
          <a:bodyPr>
            <a:normAutofit/>
          </a:bodyPr>
          <a:lstStyle/>
          <a:p>
            <a:r>
              <a:rPr lang="en-US" dirty="0" smtClean="0"/>
              <a:t>Image Credit: CNES</a:t>
            </a:r>
            <a:endParaRPr lang="en-US" dirty="0"/>
          </a:p>
        </p:txBody>
      </p:sp>
      <p:sp>
        <p:nvSpPr>
          <p:cNvPr id="7" name="Text Placeholder 1"/>
          <p:cNvSpPr txBox="1">
            <a:spLocks/>
          </p:cNvSpPr>
          <p:nvPr/>
        </p:nvSpPr>
        <p:spPr>
          <a:xfrm>
            <a:off x="3717520" y="4460404"/>
            <a:ext cx="5111496" cy="70408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Dr. Kenton Ross, NASA DEVELOP</a:t>
            </a:r>
          </a:p>
          <a:p>
            <a:r>
              <a:rPr lang="en-US" dirty="0" smtClean="0"/>
              <a:t>Grant Mercer, UNLV</a:t>
            </a:r>
            <a:endParaRPr lang="en-US" dirty="0"/>
          </a:p>
        </p:txBody>
      </p:sp>
      <p:sp>
        <p:nvSpPr>
          <p:cNvPr id="8" name="Text Placeholder 2"/>
          <p:cNvSpPr txBox="1">
            <a:spLocks/>
          </p:cNvSpPr>
          <p:nvPr/>
        </p:nvSpPr>
        <p:spPr>
          <a:xfrm>
            <a:off x="3717520" y="5647998"/>
            <a:ext cx="4542995" cy="5610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Dr. Chip </a:t>
            </a:r>
            <a:r>
              <a:rPr lang="en-US" sz="2200" dirty="0" err="1" smtClean="0"/>
              <a:t>Trepte</a:t>
            </a:r>
            <a:r>
              <a:rPr lang="en-US" sz="2200" dirty="0" smtClean="0"/>
              <a:t>, NASA CALIPSO Science Team</a:t>
            </a:r>
            <a:endParaRPr lang="en-US" sz="2200" dirty="0"/>
          </a:p>
        </p:txBody>
      </p:sp>
      <p:sp>
        <p:nvSpPr>
          <p:cNvPr id="9" name="TextBox 8"/>
          <p:cNvSpPr txBox="1"/>
          <p:nvPr/>
        </p:nvSpPr>
        <p:spPr>
          <a:xfrm>
            <a:off x="800583" y="4427728"/>
            <a:ext cx="2577819" cy="707886"/>
          </a:xfrm>
          <a:prstGeom prst="rect">
            <a:avLst/>
          </a:prstGeom>
          <a:noFill/>
        </p:spPr>
        <p:txBody>
          <a:bodyPr wrap="square" rtlCol="0">
            <a:spAutoFit/>
          </a:bodyPr>
          <a:lstStyle/>
          <a:p>
            <a:pPr algn="r"/>
            <a:r>
              <a:rPr lang="en-US" sz="4000" b="1" dirty="0">
                <a:solidFill>
                  <a:schemeClr val="accent1"/>
                </a:solidFill>
                <a:latin typeface="Century Gothic" panose="020B0502020202020204" pitchFamily="34" charset="0"/>
              </a:rPr>
              <a:t>A</a:t>
            </a:r>
            <a:r>
              <a:rPr lang="en-US" sz="4000" b="1" dirty="0" smtClean="0">
                <a:solidFill>
                  <a:schemeClr val="accent1"/>
                </a:solidFill>
                <a:latin typeface="Century Gothic" panose="020B0502020202020204" pitchFamily="34" charset="0"/>
              </a:rPr>
              <a:t>dvisors</a:t>
            </a:r>
            <a:endParaRPr lang="en-US" sz="4000" dirty="0" smtClean="0">
              <a:solidFill>
                <a:schemeClr val="accent1"/>
              </a:solidFill>
              <a:latin typeface="Century Gothic" panose="020B0502020202020204" pitchFamily="34" charset="0"/>
            </a:endParaRPr>
          </a:p>
        </p:txBody>
      </p:sp>
      <p:sp>
        <p:nvSpPr>
          <p:cNvPr id="10" name="TextBox 9"/>
          <p:cNvSpPr txBox="1"/>
          <p:nvPr/>
        </p:nvSpPr>
        <p:spPr>
          <a:xfrm>
            <a:off x="920988" y="5543816"/>
            <a:ext cx="2337007" cy="707886"/>
          </a:xfrm>
          <a:prstGeom prst="rect">
            <a:avLst/>
          </a:prstGeom>
          <a:noFill/>
        </p:spPr>
        <p:txBody>
          <a:bodyPr wrap="square" rtlCol="0">
            <a:spAutoFit/>
          </a:bodyPr>
          <a:lstStyle/>
          <a:p>
            <a:pPr algn="r"/>
            <a:r>
              <a:rPr lang="en-US" sz="4000" b="1" dirty="0" smtClean="0">
                <a:solidFill>
                  <a:schemeClr val="accent1"/>
                </a:solidFill>
                <a:latin typeface="Century Gothic" panose="020B0502020202020204" pitchFamily="34" charset="0"/>
              </a:rPr>
              <a:t>Partners</a:t>
            </a:r>
            <a:endParaRPr lang="en-US" sz="4000" dirty="0" smtClean="0">
              <a:solidFill>
                <a:schemeClr val="accent1"/>
              </a:solidFill>
              <a:latin typeface="Century Gothic" panose="020B0502020202020204" pitchFamily="34" charset="0"/>
            </a:endParaRPr>
          </a:p>
        </p:txBody>
      </p:sp>
      <p:pic>
        <p:nvPicPr>
          <p:cNvPr id="4" name="Picture Placeholder 3"/>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5" t="24089" r="-115" b="30734"/>
          <a:stretch/>
        </p:blipFill>
        <p:spPr>
          <a:xfrm>
            <a:off x="0" y="-5684"/>
            <a:ext cx="9220200" cy="3429000"/>
          </a:xfrm>
        </p:spPr>
      </p:pic>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77803" y="359664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420570" y="3453796"/>
            <a:ext cx="3334512" cy="274320"/>
          </a:xfrm>
        </p:spPr>
        <p:txBody>
          <a:bodyPr>
            <a:normAutofit/>
          </a:bodyPr>
          <a:lstStyle/>
          <a:p>
            <a:r>
              <a:rPr lang="en-US" dirty="0" smtClean="0"/>
              <a:t>Image Credit: CNES</a:t>
            </a:r>
            <a:endParaRPr lang="en-US" dirty="0"/>
          </a:p>
        </p:txBody>
      </p:sp>
      <p:sp>
        <p:nvSpPr>
          <p:cNvPr id="7" name="Text Placeholder 1"/>
          <p:cNvSpPr txBox="1">
            <a:spLocks/>
          </p:cNvSpPr>
          <p:nvPr/>
        </p:nvSpPr>
        <p:spPr>
          <a:xfrm>
            <a:off x="4876286" y="4443572"/>
            <a:ext cx="4131235" cy="108377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Century Gothic" panose="020B0502020202020204" pitchFamily="34" charset="0"/>
              </a:rPr>
              <a:t>Jordan Vaa (project lead)</a:t>
            </a:r>
          </a:p>
          <a:p>
            <a:r>
              <a:rPr lang="en-US" dirty="0" err="1" smtClean="0">
                <a:latin typeface="Century Gothic" panose="020B0502020202020204" pitchFamily="34" charset="0"/>
              </a:rPr>
              <a:t>Ashna</a:t>
            </a:r>
            <a:r>
              <a:rPr lang="en-US" dirty="0" smtClean="0">
                <a:latin typeface="Century Gothic" panose="020B0502020202020204" pitchFamily="34" charset="0"/>
              </a:rPr>
              <a:t> Aggarwal</a:t>
            </a:r>
          </a:p>
          <a:p>
            <a:r>
              <a:rPr lang="en-US" dirty="0" smtClean="0">
                <a:latin typeface="Century Gothic" panose="020B0502020202020204" pitchFamily="34" charset="0"/>
              </a:rPr>
              <a:t>Courtney </a:t>
            </a:r>
            <a:r>
              <a:rPr lang="en-US" dirty="0" err="1" smtClean="0">
                <a:latin typeface="Century Gothic" panose="020B0502020202020204" pitchFamily="34" charset="0"/>
              </a:rPr>
              <a:t>Duquette</a:t>
            </a:r>
            <a:endParaRPr lang="en-US" dirty="0" smtClean="0">
              <a:latin typeface="Century Gothic" panose="020B0502020202020204" pitchFamily="34" charset="0"/>
            </a:endParaRPr>
          </a:p>
          <a:p>
            <a:endParaRPr lang="en-US" dirty="0">
              <a:latin typeface="Century Gothic" panose="020B0502020202020204" pitchFamily="34" charset="0"/>
            </a:endParaRPr>
          </a:p>
        </p:txBody>
      </p:sp>
      <p:sp>
        <p:nvSpPr>
          <p:cNvPr id="9" name="TextBox 8"/>
          <p:cNvSpPr txBox="1"/>
          <p:nvPr/>
        </p:nvSpPr>
        <p:spPr>
          <a:xfrm>
            <a:off x="277803" y="4335394"/>
            <a:ext cx="4598484" cy="830997"/>
          </a:xfrm>
          <a:prstGeom prst="rect">
            <a:avLst/>
          </a:prstGeom>
          <a:noFill/>
        </p:spPr>
        <p:txBody>
          <a:bodyPr wrap="square" rtlCol="0">
            <a:spAutoFit/>
          </a:bodyPr>
          <a:lstStyle/>
          <a:p>
            <a:r>
              <a:rPr lang="en-US" sz="2400" b="1" dirty="0" smtClean="0">
                <a:solidFill>
                  <a:schemeClr val="accent1"/>
                </a:solidFill>
                <a:latin typeface="Century Gothic" panose="020B0502020202020204" pitchFamily="34" charset="0"/>
              </a:rPr>
              <a:t>CALIPSO Health </a:t>
            </a:r>
          </a:p>
          <a:p>
            <a:r>
              <a:rPr lang="en-US" sz="2400" b="1" dirty="0" smtClean="0">
                <a:solidFill>
                  <a:schemeClr val="accent1"/>
                </a:solidFill>
                <a:latin typeface="Century Gothic" panose="020B0502020202020204" pitchFamily="34" charset="0"/>
              </a:rPr>
              <a:t>&amp; Air Quality, Spring 2015</a:t>
            </a:r>
            <a:endParaRPr lang="en-US" sz="2400" dirty="0" smtClean="0">
              <a:solidFill>
                <a:schemeClr val="accent1"/>
              </a:solidFill>
              <a:latin typeface="Century Gothic" panose="020B0502020202020204" pitchFamily="34" charset="0"/>
            </a:endParaRPr>
          </a:p>
        </p:txBody>
      </p:sp>
      <p:pic>
        <p:nvPicPr>
          <p:cNvPr id="13" name="Picture Placeholder 3"/>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5" t="24089" r="-115" b="30734"/>
          <a:stretch/>
        </p:blipFill>
        <p:spPr>
          <a:xfrm>
            <a:off x="0" y="-5684"/>
            <a:ext cx="9220200" cy="3429000"/>
          </a:xfrm>
        </p:spPr>
      </p:pic>
      <p:sp>
        <p:nvSpPr>
          <p:cNvPr id="14" name="TextBox 13"/>
          <p:cNvSpPr txBox="1"/>
          <p:nvPr/>
        </p:nvSpPr>
        <p:spPr>
          <a:xfrm>
            <a:off x="277803" y="5609650"/>
            <a:ext cx="4598484" cy="830997"/>
          </a:xfrm>
          <a:prstGeom prst="rect">
            <a:avLst/>
          </a:prstGeom>
          <a:noFill/>
        </p:spPr>
        <p:txBody>
          <a:bodyPr wrap="square" rtlCol="0">
            <a:spAutoFit/>
          </a:bodyPr>
          <a:lstStyle/>
          <a:p>
            <a:r>
              <a:rPr lang="en-US" sz="2400" b="1" dirty="0" smtClean="0">
                <a:solidFill>
                  <a:schemeClr val="accent1"/>
                </a:solidFill>
                <a:latin typeface="Century Gothic" panose="020B0502020202020204" pitchFamily="34" charset="0"/>
              </a:rPr>
              <a:t>CALIPSO Cross-Cutting II, Summer 2015</a:t>
            </a:r>
            <a:endParaRPr lang="en-US" sz="2400" dirty="0" smtClean="0">
              <a:solidFill>
                <a:schemeClr val="accent1"/>
              </a:solidFill>
              <a:latin typeface="Century Gothic" panose="020B0502020202020204" pitchFamily="34" charset="0"/>
            </a:endParaRPr>
          </a:p>
        </p:txBody>
      </p:sp>
      <p:sp>
        <p:nvSpPr>
          <p:cNvPr id="15" name="Text Placeholder 1"/>
          <p:cNvSpPr txBox="1">
            <a:spLocks/>
          </p:cNvSpPr>
          <p:nvPr/>
        </p:nvSpPr>
        <p:spPr>
          <a:xfrm>
            <a:off x="4876287" y="5670187"/>
            <a:ext cx="4267713" cy="8047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latin typeface="Century Gothic" panose="020B0502020202020204" pitchFamily="34" charset="0"/>
              </a:rPr>
              <a:t>Grant Mercer (project lead)</a:t>
            </a:r>
          </a:p>
          <a:p>
            <a:r>
              <a:rPr lang="en-US" sz="2200" dirty="0" smtClean="0">
                <a:latin typeface="Century Gothic" panose="020B0502020202020204" pitchFamily="34" charset="0"/>
              </a:rPr>
              <a:t>Nathan Qian</a:t>
            </a:r>
          </a:p>
        </p:txBody>
      </p:sp>
    </p:spTree>
    <p:extLst>
      <p:ext uri="{BB962C8B-B14F-4D97-AF65-F5344CB8AC3E}">
        <p14:creationId xmlns:p14="http://schemas.microsoft.com/office/powerpoint/2010/main" val="1361612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2758</TotalTime>
  <Words>767</Words>
  <Application>Microsoft Office PowerPoint</Application>
  <PresentationFormat>On-screen Show (4:3)</PresentationFormat>
  <Paragraphs>82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Moore, Kathleen D. (LARC-E3)[SSAI DEVELOP]</cp:lastModifiedBy>
  <cp:revision>153</cp:revision>
  <cp:lastPrinted>2016-02-29T01:57:38Z</cp:lastPrinted>
  <dcterms:created xsi:type="dcterms:W3CDTF">2016-02-29T05:47:34Z</dcterms:created>
  <dcterms:modified xsi:type="dcterms:W3CDTF">2016-03-03T19:18:58Z</dcterms:modified>
</cp:coreProperties>
</file>