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Questrial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Please change font to Century Gothic, as opposed to Questrial, for all text throughout presentation
-Kislik, Emily A. (ARC-SGE)[SCIENCE SYSTEMS AND APPLICATIONS, INC]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100"/>
    <p:text>Consider stretching the photo and cropping so that it fits top to bottom, like you did in the second slide
-Ly, Victoria H. (ARC-SGE)[SSAI DEVELOP]</p:text>
  </p:cm>
  <p:cm authorId="0" idx="2">
    <p:pos x="6000" y="0"/>
    <p:text>You can also cut down on words on the slide by putting key words and elaborating on them in the speaker notes
-Ly, Victoria H. (ARC-SGE)[SSAI DEVELOP]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Consider stretching the photo and cropping so that it fits top to bottom, like you did in the second slide
-Ly, Victoria H. (ARC-SGE)[SSAI DEVELOP]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389464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088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376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776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58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6732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35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15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83016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97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80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three million people visit Lake Tahoe each year. This is comparable to the numbers of visitors to Grand Canyon National Park (3.2 million) and Yellowstone National Park (2.7 million). - http://www.tahoefund.org/about-tahoe/recreational-paradise/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9499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Photo will be changed in final draft.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8955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478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2626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is a USGS graph but it is just a place holder. Code will output a graph that will actually go here.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225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tutorial created for adding more</a:t>
            </a: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730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 that same index is used for snow mapping and thats why we need the remaining steps. MNDWI is from Xu, 2006. He says water can be anything above 0 and the MNDWI gives a lower value to vegetated and urban environments. </a:t>
            </a: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8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094" y="5467376"/>
            <a:ext cx="1010529" cy="10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660135" y="6153912"/>
            <a:ext cx="318211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80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5660135" y="5751576"/>
            <a:ext cx="318211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80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5663182" y="5358382"/>
            <a:ext cx="318211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80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2249424" y="6153912"/>
            <a:ext cx="318211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80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xfrm>
            <a:off x="2249424" y="5751576"/>
            <a:ext cx="318211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80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6"/>
          </p:nvPr>
        </p:nvSpPr>
        <p:spPr>
          <a:xfrm>
            <a:off x="2249424" y="5358382"/>
            <a:ext cx="3182110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80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228600" y="51683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body" idx="7"/>
          </p:nvPr>
        </p:nvSpPr>
        <p:spPr>
          <a:xfrm>
            <a:off x="1143000" y="4032503"/>
            <a:ext cx="6858000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 sz="2800" i="1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8"/>
          </p:nvPr>
        </p:nvSpPr>
        <p:spPr>
          <a:xfrm>
            <a:off x="685800" y="1426462"/>
            <a:ext cx="7772400" cy="243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8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27" name="Shape 27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153984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  <a:rtl val="0"/>
                </a:rPr>
                <a:t>National Aeronautics and Space Administration</a:t>
              </a:r>
            </a:p>
          </p:txBody>
        </p:sp>
        <p:pic>
          <p:nvPicPr>
            <p:cNvPr id="29" name="Shape 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8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6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6000"/>
            </a:lvl2pPr>
            <a:lvl3pPr rtl="0">
              <a:spcBef>
                <a:spcPts val="0"/>
              </a:spcBef>
              <a:defRPr sz="6000"/>
            </a:lvl3pPr>
            <a:lvl4pPr rtl="0">
              <a:spcBef>
                <a:spcPts val="0"/>
              </a:spcBef>
              <a:defRPr sz="6000"/>
            </a:lvl4pPr>
            <a:lvl5pPr rtl="0">
              <a:spcBef>
                <a:spcPts val="0"/>
              </a:spcBef>
              <a:defRPr sz="6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Questrial"/>
              <a:buNone/>
              <a:defRPr sz="6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200" baseline="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49808" y="2255518"/>
            <a:ext cx="7653528" cy="3706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 sz="6000" b="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96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6000"/>
            </a:lvl2pPr>
            <a:lvl3pPr rtl="0">
              <a:spcBef>
                <a:spcPts val="0"/>
              </a:spcBef>
              <a:defRPr sz="6000"/>
            </a:lvl3pPr>
            <a:lvl4pPr rtl="0">
              <a:spcBef>
                <a:spcPts val="0"/>
              </a:spcBef>
              <a:defRPr sz="6000"/>
            </a:lvl4pPr>
            <a:lvl5pPr rtl="0">
              <a:spcBef>
                <a:spcPts val="0"/>
              </a:spcBef>
              <a:defRPr sz="6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21208" y="2130550"/>
            <a:ext cx="3593592" cy="337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8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Questrial"/>
              <a:buNone/>
              <a:defRPr sz="6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572000" y="6583678"/>
            <a:ext cx="1993390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2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320038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FBFBF"/>
              </a:buClr>
              <a:buFont typeface="Questrial"/>
              <a:buNone/>
              <a:defRPr sz="5400" b="1" baseline="0">
                <a:solidFill>
                  <a:srgbClr val="BFBFBF"/>
                </a:solidFill>
              </a:defRPr>
            </a:lvl1pPr>
            <a:lvl2pPr rtl="0">
              <a:spcBef>
                <a:spcPts val="0"/>
              </a:spcBef>
              <a:defRPr sz="6000"/>
            </a:lvl2pPr>
            <a:lvl3pPr rtl="0">
              <a:spcBef>
                <a:spcPts val="0"/>
              </a:spcBef>
              <a:defRPr sz="6000"/>
            </a:lvl3pPr>
            <a:lvl4pPr rtl="0">
              <a:spcBef>
                <a:spcPts val="0"/>
              </a:spcBef>
              <a:defRPr sz="6000"/>
            </a:lvl4pPr>
            <a:lvl5pPr rtl="0">
              <a:spcBef>
                <a:spcPts val="0"/>
              </a:spcBef>
              <a:defRPr sz="6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594360" y="2115310"/>
            <a:ext cx="3566158" cy="768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4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572000" y="2103118"/>
            <a:ext cx="395020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8" cy="768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4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8" cy="768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4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20039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571206" y="3011685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6579439"/>
            <a:ext cx="9144000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0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55" name="Shape 55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02351" y="2130550"/>
            <a:ext cx="3593592" cy="337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8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Questrial"/>
              <a:buNone/>
              <a:defRPr sz="6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2578608" y="6583678"/>
            <a:ext cx="1993390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Questrial"/>
              <a:buNone/>
              <a:defRPr sz="12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6000"/>
            </a:lvl2pPr>
            <a:lvl3pPr rtl="0">
              <a:spcBef>
                <a:spcPts val="0"/>
              </a:spcBef>
              <a:defRPr sz="6000"/>
            </a:lvl3pPr>
            <a:lvl4pPr rtl="0">
              <a:spcBef>
                <a:spcPts val="0"/>
              </a:spcBef>
              <a:defRPr sz="6000"/>
            </a:lvl4pPr>
            <a:lvl5pPr rtl="0">
              <a:spcBef>
                <a:spcPts val="0"/>
              </a:spcBef>
              <a:defRPr sz="6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Questrial"/>
              <a:buNone/>
              <a:defRPr sz="6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200" baseline="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76072" y="1438654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4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6000"/>
            </a:lvl2pPr>
            <a:lvl3pPr rtl="0">
              <a:spcBef>
                <a:spcPts val="0"/>
              </a:spcBef>
              <a:defRPr sz="6000"/>
            </a:lvl3pPr>
            <a:lvl4pPr rtl="0">
              <a:spcBef>
                <a:spcPts val="0"/>
              </a:spcBef>
              <a:defRPr sz="6000"/>
            </a:lvl4pPr>
            <a:lvl5pPr rtl="0">
              <a:spcBef>
                <a:spcPts val="0"/>
              </a:spcBef>
              <a:defRPr sz="6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Questrial"/>
              <a:buNone/>
              <a:defRPr sz="6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200" baseline="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320039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511296" y="2369943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6579439"/>
            <a:ext cx="9144000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10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85" name="Shape 85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6784846"/>
            <a:ext cx="9144000" cy="73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2000" baseline="0"/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8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6000" b="1" baseline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sz="6000"/>
            </a:lvl2pPr>
            <a:lvl3pPr rtl="0">
              <a:spcBef>
                <a:spcPts val="0"/>
              </a:spcBef>
              <a:defRPr sz="6000"/>
            </a:lvl3pPr>
            <a:lvl4pPr rtl="0">
              <a:spcBef>
                <a:spcPts val="0"/>
              </a:spcBef>
              <a:defRPr sz="6000"/>
            </a:lvl4pPr>
            <a:lvl5pPr rtl="0">
              <a:spcBef>
                <a:spcPts val="0"/>
              </a:spcBef>
              <a:defRPr sz="6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Font typeface="Questrial"/>
              <a:buNone/>
              <a:defRPr sz="6000" b="1" i="0" u="none" strike="noStrike" cap="none" baseline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 sz="1200" baseline="0">
                <a:solidFill>
                  <a:srgbClr val="A5A5A5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4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6858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1143000" marR="0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6002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20574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5146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9718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4290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886200" marR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3A3"/>
              </a:buClr>
              <a:buFont typeface="Questrial"/>
              <a:buNone/>
              <a:defRPr sz="1200" b="0" i="0" u="none" strike="noStrike" cap="none" baseline="0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3A3"/>
              </a:buClr>
              <a:buFont typeface="Questrial"/>
              <a:buNone/>
              <a:defRPr sz="1200" b="0" i="0" u="none" strike="noStrike" cap="none" baseline="0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3A3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‹#›</a:t>
            </a:fld>
            <a:endParaRPr lang="en-US" sz="1200" b="0" i="0" u="none" strike="noStrike" cap="none" baseline="0">
              <a:solidFill>
                <a:srgbClr val="A6A3A3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1426462"/>
            <a:ext cx="7772400" cy="24323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74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Lake Tahoe Water Resources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0" y="535838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  <a:rtl val="0"/>
              </a:rPr>
              <a:t>Nolan Cate (Project Lead)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0" y="5751576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  <a:rtl val="0"/>
              </a:rPr>
              <a:t>Anton </a:t>
            </a:r>
            <a:r>
              <a:rPr lang="en-US" sz="1800" b="0" i="0" u="none" strike="noStrike" cap="none" baseline="0" dirty="0" err="1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  <a:rtl val="0"/>
              </a:rPr>
              <a:t>Surunis</a:t>
            </a:r>
            <a:endParaRPr lang="en-US" sz="1800" b="0" i="0" u="none" strike="noStrike" cap="none" baseline="0" dirty="0">
              <a:solidFill>
                <a:srgbClr val="A5A5A5"/>
              </a:solidFill>
              <a:latin typeface="Century Gothic" panose="020B0502020202020204" pitchFamily="34" charset="0"/>
              <a:sym typeface="Questrial"/>
              <a:rtl val="0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4"/>
          </p:nvPr>
        </p:nvSpPr>
        <p:spPr>
          <a:xfrm>
            <a:off x="0" y="61539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  <a:rtl val="0"/>
              </a:rPr>
              <a:t>Chelsea </a:t>
            </a:r>
            <a:r>
              <a:rPr lang="en-US" sz="1800" b="0" i="0" u="none" strike="noStrike" cap="none" baseline="0" dirty="0" err="1">
                <a:solidFill>
                  <a:srgbClr val="A5A5A5"/>
                </a:solidFill>
                <a:latin typeface="Century Gothic" panose="020B0502020202020204" pitchFamily="34" charset="0"/>
                <a:sym typeface="Questrial"/>
                <a:rtl val="0"/>
              </a:rPr>
              <a:t>Ackroyd</a:t>
            </a:r>
            <a:endParaRPr lang="en-US" sz="1800" b="0" i="0" u="none" strike="noStrike" cap="none" baseline="0" dirty="0">
              <a:solidFill>
                <a:srgbClr val="A5A5A5"/>
              </a:solidFill>
              <a:latin typeface="Century Gothic" panose="020B0502020202020204" pitchFamily="34" charset="0"/>
              <a:sym typeface="Questrial"/>
              <a:rtl val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5"/>
          </p:nvPr>
        </p:nvSpPr>
        <p:spPr>
          <a:xfrm>
            <a:off x="1143000" y="4032503"/>
            <a:ext cx="6858000" cy="740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Creating a Global Continuous Lake Level Monitoring Algorithm using Landsat Imagery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60" b="0" i="1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	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516622" y="1793485"/>
            <a:ext cx="3593700" cy="40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Water is spectrally dark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LLAMA</a:t>
            </a:r>
            <a:r>
              <a:rPr lang="en-US" sz="2000" b="0" i="0" u="none" strike="noStrike" cap="none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looks </a:t>
            </a:r>
            <a:r>
              <a:rPr lang="en-US" sz="2000" b="0" i="0" u="none" strike="noStrike" cap="none" baseline="0" dirty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for pixels that are relatively dark in Landsat visible bands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Darker objects are more likely to be classified as water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548650" y="1317050"/>
            <a:ext cx="5469598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Four step water detection process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	Step 2 -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Dark Objects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	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618318" y="2559357"/>
            <a:ext cx="3593700" cy="448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 smtClean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LLAMA is 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more likely to accept a pixel as water if its reflectance is higher in the blue than in other visible bands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3"/>
          </p:nvPr>
        </p:nvSpPr>
        <p:spPr>
          <a:xfrm>
            <a:off x="548650" y="1317050"/>
            <a:ext cx="5947944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Four step water detection process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	Step 3 -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Blue Band Reflectance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	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548650" y="2298100"/>
            <a:ext cx="3593700" cy="448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 smtClean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LLAMA</a:t>
            </a:r>
            <a:r>
              <a:rPr lang="en-US" sz="2000" b="0" i="0" u="none" strike="noStrike" cap="none" dirty="0" smtClean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examines 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the thermal bands of the Landsat instruments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dirty="0">
                <a:solidFill>
                  <a:srgbClr val="585454"/>
                </a:solidFill>
                <a:latin typeface="Century Gothic" panose="020B0502020202020204" pitchFamily="34" charset="0"/>
              </a:rPr>
              <a:t>Verifies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 if pixel is above freezing (2</a:t>
            </a:r>
            <a:r>
              <a:rPr lang="en-US" sz="2000" b="0" dirty="0">
                <a:solidFill>
                  <a:srgbClr val="585454"/>
                </a:solidFill>
                <a:latin typeface="Century Gothic" panose="020B0502020202020204" pitchFamily="34" charset="0"/>
                <a:rtl val="0"/>
              </a:rPr>
              <a:t>73 K)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548650" y="1317050"/>
            <a:ext cx="5469598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Four step water detection process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	Step 4 -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Temperature Band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	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548650" y="2023325"/>
            <a:ext cx="3593700" cy="448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dirty="0" smtClean="0">
                <a:solidFill>
                  <a:srgbClr val="585454"/>
                </a:solidFill>
                <a:latin typeface="Century Gothic" panose="020B0502020202020204" pitchFamily="34" charset="0"/>
              </a:rPr>
              <a:t>LLAMA</a:t>
            </a:r>
            <a:r>
              <a:rPr lang="en-US" sz="2000" b="0" i="0" u="none" strike="noStrike" cap="none" baseline="0" dirty="0" smtClean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 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calculates a series of additional indices to provide users with more water information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Floating Algal Index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Normalized Difference Turbidity Index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3"/>
          </p:nvPr>
        </p:nvSpPr>
        <p:spPr>
          <a:xfrm>
            <a:off x="548650" y="1317050"/>
            <a:ext cx="5469598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Additional Indices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521208" y="2130550"/>
            <a:ext cx="3593700" cy="33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Results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521208" y="2130550"/>
            <a:ext cx="3593700" cy="33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Conclusions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294118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Dr. Brian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Coltin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 (NASA Ames Research Center)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Dr. Juan Torres-Perez (Bay Area Environmental Research Institute)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594356" y="2826985"/>
            <a:ext cx="8051700" cy="704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Joey Keely (Lake Tahoe Basin Management Unit, 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Century Gothic" panose="020B0502020202020204" pitchFamily="34" charset="0"/>
              <a:sym typeface="Quest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USDA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Forest Service)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594358" y="940212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28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Advisors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94358" y="2318988"/>
            <a:ext cx="2577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28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Partners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25" y="3682953"/>
            <a:ext cx="1320704" cy="152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29611" y="1753375"/>
            <a:ext cx="3593700" cy="4223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The Lake Tahoe Basin Management Unit (LTBMU) rarely takes lake level measurements.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Lake level is measured by time intensive fieldwork.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Background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r="21371"/>
          <a:stretch/>
        </p:blipFill>
        <p:spPr>
          <a:xfrm>
            <a:off x="4114737" y="1238375"/>
            <a:ext cx="4864797" cy="4640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48650" y="500950"/>
            <a:ext cx="4927500" cy="14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Community Concerns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75001" y="1966150"/>
            <a:ext cx="4496999" cy="48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➢"/>
            </a:pPr>
            <a:r>
              <a:rPr lang="en-US" sz="2400" dirty="0">
                <a:solidFill>
                  <a:srgbClr val="666666"/>
                </a:solidFill>
                <a:latin typeface="Century Gothic" panose="020B0502020202020204" pitchFamily="34" charset="0"/>
              </a:rPr>
              <a:t>Drought: </a:t>
            </a:r>
            <a:r>
              <a:rPr lang="en-US" sz="2400" b="0" dirty="0">
                <a:solidFill>
                  <a:srgbClr val="666666"/>
                </a:solidFill>
                <a:latin typeface="Century Gothic" panose="020B0502020202020204" pitchFamily="34" charset="0"/>
              </a:rPr>
              <a:t>2015 CA State of Emergency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➢"/>
            </a:pPr>
            <a:r>
              <a:rPr lang="en-US" sz="2400" dirty="0" smtClean="0">
                <a:solidFill>
                  <a:srgbClr val="666666"/>
                </a:solidFill>
                <a:latin typeface="Century Gothic" panose="020B0502020202020204" pitchFamily="34" charset="0"/>
              </a:rPr>
              <a:t>Endangered species at risk: </a:t>
            </a:r>
            <a:r>
              <a:rPr lang="en-US" sz="2400" b="0" dirty="0" smtClean="0">
                <a:solidFill>
                  <a:srgbClr val="666666"/>
                </a:solidFill>
                <a:latin typeface="Century Gothic" panose="020B0502020202020204" pitchFamily="34" charset="0"/>
              </a:rPr>
              <a:t>Tahoe yellow cress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➢"/>
            </a:pPr>
            <a:r>
              <a:rPr lang="en-US" sz="2400" dirty="0" smtClean="0">
                <a:solidFill>
                  <a:srgbClr val="666666"/>
                </a:solidFill>
                <a:latin typeface="Century Gothic" panose="020B0502020202020204" pitchFamily="34" charset="0"/>
              </a:rPr>
              <a:t>Economic importance:</a:t>
            </a:r>
            <a:r>
              <a:rPr lang="en-US" sz="2400" b="0" dirty="0" smtClean="0">
                <a:solidFill>
                  <a:srgbClr val="666666"/>
                </a:solidFill>
                <a:latin typeface="Century Gothic" panose="020B0502020202020204" pitchFamily="34" charset="0"/>
              </a:rPr>
              <a:t> 3 million tourists per year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7971" y="0"/>
            <a:ext cx="3866028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21200" y="2130549"/>
            <a:ext cx="3327989" cy="41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➢"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Create a tool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that </a:t>
            </a:r>
            <a:r>
              <a:rPr lang="en-US" dirty="0">
                <a:latin typeface="Century Gothic" panose="020B0502020202020204" pitchFamily="34" charset="0"/>
                <a:rtl val="0"/>
              </a:rPr>
              <a:t>continually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monitors the level of Lake Tahoe and surrounding lakes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➢"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Provide a method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to regularly measure lake turbidity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Questrial"/>
              <a:buChar char="➢"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Generalize tool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for water managers worldwide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Objectives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3544" y="1725969"/>
            <a:ext cx="5060349" cy="379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62" y="1353662"/>
            <a:ext cx="3900774" cy="5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t="524" b="514"/>
          <a:stretch/>
        </p:blipFill>
        <p:spPr>
          <a:xfrm>
            <a:off x="5223100" y="3031050"/>
            <a:ext cx="2739899" cy="30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120800" y="1742950"/>
            <a:ext cx="29445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Lake Tahoe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454"/>
              </a:buClr>
              <a:buSzPct val="25000"/>
              <a:buFont typeface="Questrial"/>
              <a:buNone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1984 - Present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93300" y="277750"/>
            <a:ext cx="4927500" cy="14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Study Area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48647" y="640075"/>
            <a:ext cx="6588598" cy="13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Earth Observations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141" y="2186525"/>
            <a:ext cx="1733799" cy="167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1078" y="2720499"/>
            <a:ext cx="1733777" cy="14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9098" y="2935125"/>
            <a:ext cx="2685824" cy="109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209002" y="4366100"/>
            <a:ext cx="9144000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Landsat 4-5 </a:t>
            </a:r>
            <a:r>
              <a:rPr lang="en-US" sz="2000" b="0" i="0" u="none" strike="noStrike" cap="none" baseline="0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(TM)	      Landsat </a:t>
            </a:r>
            <a:r>
              <a:rPr lang="en-US" sz="2000" b="0" i="0" u="none" strike="noStrike" cap="none" baseline="0" dirty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7 (ETM</a:t>
            </a:r>
            <a:r>
              <a:rPr lang="en-US" sz="2000" b="0" i="0" u="none" strike="noStrike" cap="none" baseline="0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+)	</a:t>
            </a:r>
            <a:r>
              <a:rPr lang="en-US" sz="2000" b="0" i="0" u="none" strike="noStrike" cap="none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             </a:t>
            </a:r>
            <a:r>
              <a:rPr lang="en-US" sz="2000" b="0" i="0" u="none" strike="noStrike" cap="none" baseline="0" dirty="0" smtClean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Landsat </a:t>
            </a:r>
            <a:r>
              <a:rPr lang="en-US" sz="2000" b="0" i="0" u="none" strike="noStrike" cap="none" baseline="0" dirty="0">
                <a:solidFill>
                  <a:srgbClr val="3B3838"/>
                </a:solidFill>
                <a:latin typeface="Century Gothic" panose="020B0502020202020204" pitchFamily="34" charset="0"/>
                <a:sym typeface="Questrial"/>
                <a:rtl val="0"/>
              </a:rPr>
              <a:t>8 (OLI)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158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48650" y="4964903"/>
            <a:ext cx="1402200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76717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Locate water body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7741" r="11534"/>
          <a:stretch/>
        </p:blipFill>
        <p:spPr>
          <a:xfrm>
            <a:off x="548650" y="2739618"/>
            <a:ext cx="1401899" cy="22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l="22677" t="7872" r="32154" b="8107"/>
          <a:stretch/>
        </p:blipFill>
        <p:spPr>
          <a:xfrm>
            <a:off x="2287365" y="2739618"/>
            <a:ext cx="1428900" cy="22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l="7768" r="9852"/>
          <a:stretch/>
        </p:blipFill>
        <p:spPr>
          <a:xfrm>
            <a:off x="4097387" y="2739618"/>
            <a:ext cx="1428900" cy="221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248140" y="4964885"/>
            <a:ext cx="1402200" cy="71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76717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Four step water detection process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125703" y="4955117"/>
            <a:ext cx="1473908" cy="185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76717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Calculate turbidity and algal information</a:t>
            </a:r>
          </a:p>
        </p:txBody>
      </p:sp>
      <p:sp>
        <p:nvSpPr>
          <p:cNvPr id="164" name="Shape 164"/>
          <p:cNvSpPr/>
          <p:nvPr/>
        </p:nvSpPr>
        <p:spPr>
          <a:xfrm>
            <a:off x="1950489" y="3842454"/>
            <a:ext cx="374399" cy="22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rgbClr val="76717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719496" y="3842454"/>
            <a:ext cx="374399" cy="22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rgbClr val="76717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529519" y="3842454"/>
            <a:ext cx="374399" cy="22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rgbClr val="76717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7410" y="2739618"/>
            <a:ext cx="2942100" cy="221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677489" y="4964885"/>
            <a:ext cx="1402200" cy="8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76717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Output statistics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48639" y="1332500"/>
            <a:ext cx="8212184" cy="9578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rgbClr val="76717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Overview: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rgbClr val="76717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Lake Level Automated Monitoring Algorithm (LLAMA)</a:t>
            </a:r>
            <a:endParaRPr lang="en-US" sz="2400" b="1" dirty="0">
              <a:solidFill>
                <a:srgbClr val="76717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521200" y="1770025"/>
            <a:ext cx="3593700" cy="448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Water body is located via </a:t>
            </a:r>
            <a:r>
              <a:rPr lang="en-US" sz="2000" b="0" i="0" u="none" strike="noStrike" cap="none" baseline="0" dirty="0" err="1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kml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 polygons located in a Google fusion table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Code is limited to approximately 3,700 existing polygons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 More polygons can be added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48639" y="640079"/>
            <a:ext cx="3566099" cy="1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sym typeface="Questrial"/>
                <a:rtl val="0"/>
              </a:rPr>
              <a:t>Methodology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	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548650" y="2609350"/>
            <a:ext cx="3593700" cy="448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Assigns pixel values between -1 and 1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Water 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has a </a:t>
            </a:r>
            <a:r>
              <a:rPr lang="en-US" sz="200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High Value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00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Snow</a:t>
            </a:r>
            <a:r>
              <a:rPr lang="en-US" sz="2000" b="0" i="0" u="none" strike="noStrike" cap="none" baseline="0" dirty="0">
                <a:solidFill>
                  <a:srgbClr val="585454"/>
                </a:solidFill>
                <a:latin typeface="Century Gothic" panose="020B0502020202020204" pitchFamily="34" charset="0"/>
                <a:sym typeface="Questrial"/>
                <a:rtl val="0"/>
              </a:rPr>
              <a:t> is also assigned a high value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548650" y="1317050"/>
            <a:ext cx="10821900" cy="115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Four step water detection process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   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Step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sym typeface="Questrial"/>
                <a:rtl val="0"/>
              </a:rPr>
              <a:t>1 - 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Century Gothic" panose="020B0502020202020204" pitchFamily="34" charset="0"/>
                <a:sym typeface="Questrial"/>
                <a:rtl val="0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  <a:rtl val="0"/>
              </a:rPr>
              <a:t>odified Normalized Difference Water Index</a:t>
            </a:r>
          </a:p>
        </p:txBody>
      </p:sp>
      <p:grpSp>
        <p:nvGrpSpPr>
          <p:cNvPr id="183" name="Shape 183"/>
          <p:cNvGrpSpPr/>
          <p:nvPr/>
        </p:nvGrpSpPr>
        <p:grpSpPr>
          <a:xfrm>
            <a:off x="951137" y="5441289"/>
            <a:ext cx="2788726" cy="825899"/>
            <a:chOff x="5330280" y="5795616"/>
            <a:chExt cx="2788726" cy="825899"/>
          </a:xfrm>
        </p:grpSpPr>
        <p:grpSp>
          <p:nvGrpSpPr>
            <p:cNvPr id="184" name="Shape 184"/>
            <p:cNvGrpSpPr/>
            <p:nvPr/>
          </p:nvGrpSpPr>
          <p:grpSpPr>
            <a:xfrm>
              <a:off x="5421879" y="5875899"/>
              <a:ext cx="2697126" cy="646199"/>
              <a:chOff x="5712108" y="4780889"/>
              <a:chExt cx="2697126" cy="646199"/>
            </a:xfrm>
          </p:grpSpPr>
          <p:sp>
            <p:nvSpPr>
              <p:cNvPr id="185" name="Shape 185"/>
              <p:cNvSpPr txBox="1"/>
              <p:nvPr/>
            </p:nvSpPr>
            <p:spPr>
              <a:xfrm>
                <a:off x="6658135" y="4780889"/>
                <a:ext cx="1751100" cy="64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ct val="25000"/>
                  <a:buFont typeface="Questrial"/>
                  <a:buNone/>
                </a:pPr>
                <a:r>
                  <a:rPr lang="en-US" sz="1800" b="1" i="0" u="sng" strike="noStrike" cap="none" baseline="0" dirty="0">
                    <a:solidFill>
                      <a:srgbClr val="3B3838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Green - SWIR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ct val="25000"/>
                  <a:buFont typeface="Questrial"/>
                  <a:buNone/>
                </a:pPr>
                <a:r>
                  <a:rPr lang="en-US" sz="1800" b="1" i="0" u="none" strike="noStrike" cap="none" baseline="0" dirty="0">
                    <a:solidFill>
                      <a:srgbClr val="3B3838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Green + SWIR</a:t>
                </a:r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>
                <a:off x="5712108" y="4928917"/>
                <a:ext cx="1172698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ct val="25000"/>
                  <a:buFont typeface="Questrial"/>
                  <a:buNone/>
                </a:pPr>
                <a:r>
                  <a:rPr lang="en-US" sz="1800" b="1" i="0" u="none" strike="noStrike" cap="none" baseline="0">
                    <a:solidFill>
                      <a:srgbClr val="3B3838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MNDWI= </a:t>
                </a:r>
              </a:p>
            </p:txBody>
          </p:sp>
        </p:grpSp>
        <p:sp>
          <p:nvSpPr>
            <p:cNvPr id="187" name="Shape 187"/>
            <p:cNvSpPr/>
            <p:nvPr/>
          </p:nvSpPr>
          <p:spPr>
            <a:xfrm>
              <a:off x="5330280" y="5795616"/>
              <a:ext cx="2719499" cy="825899"/>
            </a:xfrm>
            <a:prstGeom prst="rect">
              <a:avLst/>
            </a:prstGeom>
            <a:noFill/>
            <a:ln w="28575" cap="flat" cmpd="sng">
              <a:solidFill>
                <a:srgbClr val="3B383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494</Words>
  <Application>Microsoft Office PowerPoint</Application>
  <PresentationFormat>On-screen Show (4:3)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Gothic</vt:lpstr>
      <vt:lpstr>Questrial</vt:lpstr>
      <vt:lpstr>Calibri</vt:lpstr>
      <vt:lpstr>Helvetica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Kislik, Emily A. (ARC-SGE)[SCIENCE SYSTEMS AND APPLICATIONS, INC]</cp:lastModifiedBy>
  <cp:revision>3</cp:revision>
  <dcterms:modified xsi:type="dcterms:W3CDTF">2015-10-23T02:42:49Z</dcterms:modified>
</cp:coreProperties>
</file>