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23"/>
  </p:notesMasterIdLst>
  <p:sldIdLst>
    <p:sldId id="321" r:id="rId5"/>
    <p:sldId id="340" r:id="rId6"/>
    <p:sldId id="282" r:id="rId7"/>
    <p:sldId id="339" r:id="rId8"/>
    <p:sldId id="323" r:id="rId9"/>
    <p:sldId id="325" r:id="rId10"/>
    <p:sldId id="324" r:id="rId11"/>
    <p:sldId id="329" r:id="rId12"/>
    <p:sldId id="328" r:id="rId13"/>
    <p:sldId id="347" r:id="rId14"/>
    <p:sldId id="348" r:id="rId15"/>
    <p:sldId id="355" r:id="rId16"/>
    <p:sldId id="357" r:id="rId17"/>
    <p:sldId id="358" r:id="rId18"/>
    <p:sldId id="351" r:id="rId19"/>
    <p:sldId id="352" r:id="rId20"/>
    <p:sldId id="331" r:id="rId21"/>
    <p:sldId id="30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FDA52E-B336-9320-5DAB-9699F2088976}" name="Mccartney, Sean (GSFC-610.0)[SCIENCE SYSTEMS AND APPLICATIONS INC]" initials="MS(6SAAI" userId="S::smccart4@ndc.nasa.gov::e88bd411-76b0-4812-8fd7-62f268a53505" providerId="AD"/>
  <p188:author id="{99D411C5-EF6C-7ADC-7819-5C50B35BBE48}" name="Clayton, Amanda L. (LARC-E3)[SSAI DEVELOP]" initials="CAL(ED" userId="S::alclayt1@ndc.nasa.gov::bd45d00a-0375-4579-a58c-94f9a1ccd07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Samantha Snowden" initials="SS" lastIdx="19" clrIdx="6">
    <p:extLst>
      <p:ext uri="{19B8F6BF-5375-455C-9EA6-DF929625EA0E}">
        <p15:presenceInfo xmlns:p15="http://schemas.microsoft.com/office/powerpoint/2012/main" userId="S::samantha.snowden@ssaihq.com::2fd25f8a-41a0-4c86-89c0-e713a3b4030f" providerId="AD"/>
      </p:ext>
    </p:extLst>
  </p:cmAuthor>
  <p:cmAuthor id="1" name="Vanessa Bailey" initials="VB" lastIdx="42" clrIdx="0">
    <p:extLst>
      <p:ext uri="{19B8F6BF-5375-455C-9EA6-DF929625EA0E}">
        <p15:presenceInfo xmlns:p15="http://schemas.microsoft.com/office/powerpoint/2012/main" userId="S::vanessa.bailey@ssaihq.com::8214e3cb-8535-4b4b-8b2f-bcba7ae75f9f" providerId="AD"/>
      </p:ext>
    </p:extLst>
  </p:cmAuthor>
  <p:cmAuthor id="2" name="Aliza White" initials="AW" lastIdx="25" clrIdx="1">
    <p:extLst>
      <p:ext uri="{19B8F6BF-5375-455C-9EA6-DF929625EA0E}">
        <p15:presenceInfo xmlns:p15="http://schemas.microsoft.com/office/powerpoint/2012/main" userId="S::aliza.white@ssaihq.com::793a0421-166a-434f-9207-4dac682bd249" providerId="AD"/>
      </p:ext>
    </p:extLst>
  </p:cmAuthor>
  <p:cmAuthor id="3" name="Sarah Payne" initials="SP" lastIdx="43" clrIdx="2">
    <p:extLst>
      <p:ext uri="{19B8F6BF-5375-455C-9EA6-DF929625EA0E}">
        <p15:presenceInfo xmlns:p15="http://schemas.microsoft.com/office/powerpoint/2012/main" userId="S::sarah.payne@ssaihq.com::bbaed961-01d0-4dc6-ae28-cf6a60d8f039" providerId="AD"/>
      </p:ext>
    </p:extLst>
  </p:cmAuthor>
  <p:cmAuthor id="4" name="Ryan Brinton" initials="RB" lastIdx="1" clrIdx="3">
    <p:extLst>
      <p:ext uri="{19B8F6BF-5375-455C-9EA6-DF929625EA0E}">
        <p15:presenceInfo xmlns:p15="http://schemas.microsoft.com/office/powerpoint/2012/main" userId="S::ryan.brinton@ssaihq.com::0a3e77a9-5508-4a06-90b8-aa1e288feff5" providerId="AD"/>
      </p:ext>
    </p:extLst>
  </p:cmAuthor>
  <p:cmAuthor id="5" name="Robert Byles" initials="RB" lastIdx="8" clrIdx="4">
    <p:extLst>
      <p:ext uri="{19B8F6BF-5375-455C-9EA6-DF929625EA0E}">
        <p15:presenceInfo xmlns:p15="http://schemas.microsoft.com/office/powerpoint/2012/main" userId="S::robert.byles@ssaihq.com::c798ae76-1ca0-48cd-999b-80a00bd13fc4" providerId="AD"/>
      </p:ext>
    </p:extLst>
  </p:cmAuthor>
  <p:cmAuthor id="6" name="Brandy Nisbet-Wilcox" initials="BNW" lastIdx="2" clrIdx="5">
    <p:extLst>
      <p:ext uri="{19B8F6BF-5375-455C-9EA6-DF929625EA0E}">
        <p15:presenceInfo xmlns:p15="http://schemas.microsoft.com/office/powerpoint/2012/main" userId="S::brandy.nisbet@ssaihq.com::85debb24-05d8-4a4f-9068-cfd1b5fab5d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A47A"/>
    <a:srgbClr val="117086"/>
    <a:srgbClr val="10829F"/>
    <a:srgbClr val="B2B2B2"/>
    <a:srgbClr val="AFABAB"/>
    <a:srgbClr val="7E0000"/>
    <a:srgbClr val="E0CAA4"/>
    <a:srgbClr val="E8E2C8"/>
    <a:srgbClr val="D67D1E"/>
    <a:srgbClr val="9399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1703F1-27F1-36A3-F88D-408F7CA76B00}" v="99" dt="2022-11-03T19:07:11.897"/>
    <p1510:client id="{741EDAAF-7225-458F-2CCA-48689D8E72EA}" v="108" dt="2022-11-04T03:05:49.454"/>
    <p1510:client id="{9E4C20DC-738A-4BF6-937B-EAFAA73A6F69}" v="6" dt="2022-11-03T20:04:26.739"/>
    <p1510:client id="{AAE889FE-936C-4047-8329-B98228F1314C}" v="1" dt="2022-11-03T20:06:26.371"/>
    <p1510:client id="{B055E475-F1DD-4433-85DE-4F1644AC8322}" v="3" dt="2022-11-03T19:40:26.851"/>
    <p1510:client id="{B095165B-D6DE-1B77-2A32-100FD948102D}" v="7" dt="2022-11-03T18:34:20.598"/>
    <p1510:client id="{BCAF4DD9-EE67-1503-6D07-B0AF41955836}" v="193" dt="2022-11-03T20:29:11.2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26"/>
    <p:restoredTop sz="79524" autoAdjust="0"/>
  </p:normalViewPr>
  <p:slideViewPr>
    <p:cSldViewPr snapToGrid="0">
      <p:cViewPr varScale="1">
        <p:scale>
          <a:sx n="65" d="100"/>
          <a:sy n="65" d="100"/>
        </p:scale>
        <p:origin x="77"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11/7/2022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p>
          <a:p>
            <a:endParaRPr lang="en-US" dirty="0"/>
          </a:p>
          <a:p>
            <a:r>
              <a:rPr lang="en-US" dirty="0"/>
              <a:t>Hello. Our project, Yellowstone Ecological Forecasting II, assessed change in aspen extent in northern Yellowstone National Park.</a:t>
            </a:r>
          </a:p>
          <a:p>
            <a:endParaRPr lang="en-US" dirty="0"/>
          </a:p>
          <a:p>
            <a:r>
              <a:rPr lang="en-US" dirty="0"/>
              <a:t>Everyone says hi/introduces themselves.</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1434898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p>
          <a:p>
            <a:endParaRPr lang="en-US" dirty="0"/>
          </a:p>
          <a:p>
            <a:r>
              <a:rPr lang="en-US" dirty="0">
                <a:cs typeface="Calibri"/>
              </a:rPr>
              <a:t>Our next goal was to classify aspen stands in recent satellite imagery to compare to historical aspen extent. The two approaches we utilized for analysis of 2021 imagery were based on a random forest model and changes in phenology. For the random forest approach, we used predictors of different satellite bands and derived indices, such as NDVI, as well as partner provided landcover points to train the model. On the left, we have all our predictor variables listed. Training data was provided by partners, who have thorough knowledge of the landscape and marked points representative of landcover type using satellite imagery in ArcGIS Pro. A complete list of classes they provided is listed on the right. The resulting classification was then validated against the landcover points not used in the original model.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1821199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p>
          <a:p>
            <a:endParaRPr lang="en-US" dirty="0"/>
          </a:p>
          <a:p>
            <a:r>
              <a:rPr lang="en-US" dirty="0">
                <a:cs typeface="Calibri"/>
              </a:rPr>
              <a:t>For the phenology approach, we calculated the normalized difference vegetation index (NDVI) for both the summer and fall 2021 imagery. On the left is the NDVI equation, which is a ratio of red to near infrared reflectance that serves as an index for healthy vegetation. Deciduous species, like aspen, show a much greater change in NDVI with their leaf color change in the fall compared to evergreen species, which have a relatively stable NDVI. These images were subtracted, and areas were classified as deciduous or not based on the amount of change in NDVI from summer to fall. On the right are the thresholds that we used to distinguish deciduous vegetation from other land cover types, which was validated against the landcover points provided by the partners.</a:t>
            </a:r>
          </a:p>
          <a:p>
            <a:endParaRPr lang="en-US" dirty="0">
              <a:cs typeface="Calibri"/>
            </a:endParaRPr>
          </a:p>
          <a:p>
            <a:r>
              <a:rPr lang="en-US" dirty="0">
                <a:cs typeface="Calibri"/>
              </a:rPr>
              <a:t>Then, we looked at where the classification overlapped from both approaches in order to have greater confidence in the results.</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2905031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p>
          <a:p>
            <a:endParaRPr lang="en-US" dirty="0"/>
          </a:p>
          <a:p>
            <a:r>
              <a:rPr lang="en-US" dirty="0"/>
              <a:t>This image shows an example of digitization results for 1954 aerial imagery. Three stands of various shape and size are shown that correspond with different monitored belt transects within the greater study area. The 1954 analysis focused on 113 specific stands.</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2791963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p>
          <a:p>
            <a:endParaRPr lang="en-US" dirty="0"/>
          </a:p>
          <a:p>
            <a:r>
              <a:rPr lang="en-US" dirty="0"/>
              <a:t>Those same stands are shown using a 2021 fall Landsat 8 true color image. The blue outline indicates the delineation from the phenological method while the white indicates the random forest results. Landsat 8 has a 30 m resolution which strongly influences these outputs. </a:t>
            </a:r>
            <a:r>
              <a:rPr lang="en-US" b="0" i="0" dirty="0">
                <a:solidFill>
                  <a:srgbClr val="242424"/>
                </a:solidFill>
                <a:effectLst/>
                <a:latin typeface="-apple-system"/>
              </a:rPr>
              <a:t>For 2021, we looked at the entire elk wintering range.</a:t>
            </a:r>
            <a:endParaRPr lang="en-US"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1082600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p>
          <a:p>
            <a:endParaRPr lang="en-US" dirty="0"/>
          </a:p>
          <a:p>
            <a:r>
              <a:rPr lang="en-US" dirty="0"/>
              <a:t>Again, this image shows 2021 outputs for random forest and phenology but using Sentinel-2 data to produce results. Sentinel-2 bands have 10 or 20 m resolution; a qualitative assessment shows improved results as compared to Landsat 8 . Area with overlap has even greater confidence in aspen likelihood since both suggest aspen presence there.</a:t>
            </a:r>
          </a:p>
          <a:p>
            <a:endParaRPr lang="en-US" dirty="0">
              <a:cs typeface="Calibri"/>
            </a:endParaRPr>
          </a:p>
          <a:p>
            <a:r>
              <a:rPr lang="en-US" b="0" i="0" dirty="0">
                <a:solidFill>
                  <a:srgbClr val="242424"/>
                </a:solidFill>
                <a:effectLst/>
                <a:latin typeface="-apple-system"/>
              </a:rPr>
              <a:t>Due to georeferencing limitations of the 1954 imagery, it was difficult to compare 1954 to 2021, especially at the different scales that were being examined.</a:t>
            </a:r>
            <a:br>
              <a:rPr lang="en-US" dirty="0"/>
            </a:br>
            <a:r>
              <a:rPr lang="en-US" b="0" i="0" dirty="0">
                <a:solidFill>
                  <a:srgbClr val="242424"/>
                </a:solidFill>
                <a:effectLst/>
                <a:latin typeface="-apple-system"/>
              </a:rPr>
              <a:t>Random forest is advantageous for classifying land cover with accurate training points, while the phenological approach does not require them. However, random forest can target aspen more specifically, while phenology is more at the level of deciduous species. Used in combination, the two approaches can build confidence in areas that are likely aspen.</a:t>
            </a:r>
            <a:br>
              <a:rPr lang="en-US" dirty="0"/>
            </a:br>
            <a:r>
              <a:rPr lang="en-US" b="0" i="0" dirty="0">
                <a:solidFill>
                  <a:srgbClr val="242424"/>
                </a:solidFill>
                <a:effectLst/>
                <a:latin typeface="-apple-system"/>
              </a:rPr>
              <a:t>Sentinel 2 helps improve results since the finer resolution is closer to the size of aspen stands resulting in finer detail that is lost with Landsat 8 (i.e., other landcover types influencing aspen areas when the scale is coarser).</a:t>
            </a:r>
            <a:endParaRPr lang="en-US"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1337461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p>
          <a:p>
            <a:endParaRPr lang="en-US" dirty="0"/>
          </a:p>
          <a:p>
            <a:r>
              <a:rPr lang="en-US" dirty="0"/>
              <a:t>There were a few limitations in our analysis. To do the georeferencing, we relied on features that remained unchanged over the large time gap between the historical imagery and the reference imagery, but inherent changes in other areas of the terrain limited the accuracy of georeferencing. </a:t>
            </a:r>
            <a:r>
              <a:rPr lang="en-US" b="0" i="0" dirty="0">
                <a:solidFill>
                  <a:srgbClr val="242424"/>
                </a:solidFill>
                <a:effectLst/>
                <a:latin typeface="-apple-system"/>
              </a:rPr>
              <a:t>Also, the outputs of the random forest and phenological approach can be sparse/scattered as seen in the images, which again makes it difficult to determine stand extent for comparison between 1954 and 2021. </a:t>
            </a:r>
            <a:endParaRPr lang="en-US" dirty="0">
              <a:cs typeface="Calibri"/>
            </a:endParaRPr>
          </a:p>
          <a:p>
            <a:endParaRPr lang="en-US" dirty="0"/>
          </a:p>
          <a:p>
            <a:r>
              <a:rPr lang="en-US" dirty="0"/>
              <a:t>In addition, the 30-meter spatial resolution of Landsat 8 imagery can potentially result in over- or underestimations of aspen extent since the pixels are influenced by other landcover types.</a:t>
            </a:r>
            <a:endParaRPr lang="en-US" dirty="0">
              <a:cs typeface="Calibri"/>
            </a:endParaRPr>
          </a:p>
          <a:p>
            <a:endParaRPr lang="en-US" dirty="0"/>
          </a:p>
          <a:p>
            <a:r>
              <a:rPr lang="en-US" dirty="0"/>
              <a:t>Regarding NDVI, our calculation is based on available imagery, which may not reflect the ideal times of peak greenness and senescence due to revisit time and cloud cover issues. Additionally, using one threshold for NDVI change could misclassify deciduous plants since aspen stands can be found in different microclimates.  </a:t>
            </a:r>
            <a:endParaRPr lang="en-US" dirty="0">
              <a:cs typeface="Calibri"/>
            </a:endParaRPr>
          </a:p>
          <a:p>
            <a:endParaRPr lang="en-US" dirty="0"/>
          </a:p>
          <a:p>
            <a:r>
              <a:rPr lang="en-US" dirty="0"/>
              <a:t>Image credit: Diane Renkin, NPS flickr.com/yellowstonenps </a:t>
            </a:r>
          </a:p>
          <a:p>
            <a:r>
              <a:rPr lang="en-US" dirty="0">
                <a:ea typeface="Calibri"/>
                <a:cs typeface="Calibri"/>
              </a:rPr>
              <a:t>https://www.flickr.com/photos/yellowstonenps/50425001591/in/photolist-2jPTjca-2kyDrXf-2jPUapj-2jJWu9K-2mnEdCH-2hXHiY2-2k5ggY1-2kgXbWB-VzPotw-2mw892j-2kmvkRT-2k5gg5H-2kmzLV6-2kh2oSB-2jPUaEp-2jPUaz4-2mnEg18-2mw9qi7-2mCrP7G-2kmZvtM-GEXzYa-2mMMvKv-2is8Z6K-2kyE7GW-2jJVDZC-HTDvxC-2kh1Xma-VUN773-2h73Esw-2mCsXMH-2hkM1zd-2mMMvXe-2jPUaMi-2kh2o1X-2kh2nTT-2mvpFiF-2mw89kf-2hXHiWd-2kgXc8i-2mwcT3f-2gEz2Q1-2jJVEqs-2kyDrsC-2is98bY-Ka6DVv-25JaUVL-2kh1XYH-2jjDm9f-2mMQCrx-CHNmbU</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1235144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p>
          <a:p>
            <a:endParaRPr lang="en-US" dirty="0"/>
          </a:p>
          <a:p>
            <a:r>
              <a:rPr lang="en-US" dirty="0"/>
              <a:t>Several other research questions could be analyzed with the methodology used in this project. For example, another team could investigate if aspen in Yellowstone are affected not only by elk browsing, but by changes in temperature, moisture, and fire regimes as well as other biotic controls. The locations of die-off and regeneration could also be explored further to see if south- and west-facing slopes are more vulnerable as has been found elsewhere. In terms of identification of aspen, specific bands and indices could be utilized to see if the aspen signature within hyperspectral imagery is distinguishable from other landcover types. Finally, further analyses could focus on other deciduous species in the region, like cottonwood and willow, to see if the trend applies to all deciduous species or aspen alone.  </a:t>
            </a:r>
            <a:endParaRPr lang="en-US" dirty="0">
              <a:cs typeface="Calibri"/>
            </a:endParaRPr>
          </a:p>
          <a:p>
            <a:endParaRPr lang="en-US" dirty="0"/>
          </a:p>
          <a:p>
            <a:r>
              <a:rPr lang="en-US" dirty="0"/>
              <a:t>Image credit: </a:t>
            </a:r>
            <a:r>
              <a:rPr lang="en-US" dirty="0">
                <a:cs typeface="Calibri"/>
              </a:rPr>
              <a:t>Office 365/Powerpoint Icons</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1202962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p>
          <a:p>
            <a:endParaRPr lang="en-US" dirty="0"/>
          </a:p>
          <a:p>
            <a:r>
              <a:rPr lang="en-US" dirty="0">
                <a:cs typeface="Calibri"/>
              </a:rPr>
              <a:t>This project has provided our partners with numerous opportunities to explore how remote sensing can be used to study aspen in the context of trophic cascades in Yellowstone National Park. Our results indicate a general INCREASE/DECREASE in aspen extent across the area we analyzed. These results provide context on the role of wolves in aspen regeneration, and more broadly demonstrate how rewilding decisions may drive ecological change at the landscape scale.</a:t>
            </a:r>
          </a:p>
          <a:p>
            <a:endParaRPr lang="en-US" dirty="0">
              <a:cs typeface="Calibri"/>
            </a:endParaRPr>
          </a:p>
          <a:p>
            <a:r>
              <a:rPr lang="en-US" dirty="0">
                <a:cs typeface="Calibri"/>
              </a:rPr>
              <a:t>Image credit: NPS, Jacob W. Frank, flickr.com/yellowstonenps </a:t>
            </a:r>
          </a:p>
          <a:p>
            <a:r>
              <a:rPr lang="en-US" dirty="0"/>
              <a:t>https://www.flickr.com/photos/yellowstonenps/48800886527/in/photolist-2mvowfg-28HeKut-pdZ6Py-2mwcTQn-2mCrP7G-2jPUaMi-2mCsXRk-2mwcXmq-2jJWu9K-2jPUaz4-2jJVDZC-TkciGa-2eDUehw-pymANX-2mvoxqY-2hmnini-ptrfwW-2hmmx9x-2hmjMbX-2mCsXMH-2jJWtvL</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3120037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p>
          <a:p>
            <a:endParaRPr lang="en-US" dirty="0"/>
          </a:p>
          <a:p>
            <a:r>
              <a:rPr lang="en-US" dirty="0"/>
              <a:t>We would like to thank our wonderful partners, science advisors, fellow, and past contributors who helped make this project what it is today.</a:t>
            </a:r>
          </a:p>
        </p:txBody>
      </p:sp>
      <p:sp>
        <p:nvSpPr>
          <p:cNvPr id="4" name="Slide Number Placeholder 3"/>
          <p:cNvSpPr>
            <a:spLocks noGrp="1"/>
          </p:cNvSpPr>
          <p:nvPr>
            <p:ph type="sldNum" sz="quarter" idx="10"/>
          </p:nvPr>
        </p:nvSpPr>
        <p:spPr/>
        <p:txBody>
          <a:bodyPr/>
          <a:lstStyle/>
          <a:p>
            <a:fld id="{66EE4239-191D-4388-B0F5-1C5222233620}" type="slidenum">
              <a:rPr lang="en-US" smtClean="0"/>
              <a:t>18</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a:t>
            </a:r>
          </a:p>
          <a:p>
            <a:endParaRPr lang="en-US" dirty="0">
              <a:cs typeface="Calibri"/>
            </a:endParaRPr>
          </a:p>
          <a:p>
            <a:r>
              <a:rPr lang="en-US" dirty="0">
                <a:cs typeface="Calibri"/>
              </a:rPr>
              <a:t>For this project, the team was interested in seeing how aspen has changed from the 1950s to present. Yellowstone National Park has become a textbook example of the effects of a trophic cascade. In the 1900s, wolves were removed from Yellowstone National Park. Removal of wolves led to an increase in the elk population and therefore, increased browsing on aspen. Increased browsing on aspen led to a decrease in aspen extent, as new shoots were not able to reach maturity. </a:t>
            </a:r>
          </a:p>
          <a:p>
            <a:endParaRPr lang="en-US" dirty="0">
              <a:cs typeface="Calibri"/>
            </a:endParaRPr>
          </a:p>
          <a:p>
            <a:r>
              <a:rPr lang="en-US" dirty="0">
                <a:cs typeface="Calibri"/>
              </a:rPr>
              <a:t>Image credit: NPS, Jacob W. Frank, flickr.com/yellowstonenps</a:t>
            </a:r>
          </a:p>
          <a:p>
            <a:r>
              <a:rPr lang="en-US" dirty="0">
                <a:cs typeface="Calibri"/>
              </a:rPr>
              <a:t>Left: https://www.flickr.com/photos/yellowstonenps/38346221956/in/photolist-qKbSAp-eBRPo7-21vot86-2jj3uyw-21qwpPS-2jjGjFx-2i1K3f7-2i1HUZm-2jj3usE-qJXGgP-2jMSM2s-qsyQ4J-qK8evZ-pAWpv8-21voxUk-qsFgr4-2aAtHhk-qKbGgg-2i1Ft1D-2i1FJdT-2i1Fy13-2ifVeWV-e519ea-26W6C6E-pNmjzt-2i1Fwrw-X2kCgB-JrLJWM-qsGGwR-CXwoxi-pNaCnq-2ifVf29-qK3hXp-GbJLcw-qsy9zb-2hhM676-26W6ABN-26W6KgS-XywdZC-2ifVf3w-GbJxTd-RmbxRh-KW3vSv-qsybYE-TqZC81-2hhN4cP-2ifVf31-qK4jZi-GbJzaS-2i1K5oq</a:t>
            </a:r>
          </a:p>
          <a:p>
            <a:endParaRPr lang="en-US" dirty="0">
              <a:cs typeface="Calibri"/>
            </a:endParaRPr>
          </a:p>
          <a:p>
            <a:r>
              <a:rPr lang="en-US" dirty="0">
                <a:cs typeface="Calibri"/>
              </a:rPr>
              <a:t>Middle: https://www.flickr.com/photos/yellowstonenps/32120313492/in/photolist-QWn19u-PVW674-2nWG2WZ-2nWH19p-jbJdHR-2nK3cmJ-jEGmWx-FVEuAi-Sd8m4A-cuL9iQ-EnQ3vP-jbK6jG-Gu66ZL-2hkV7A9-26LHXgg-Um1EqG-PVUUje-pa9KXX-pagSjJ-paKTB1-2myFDkq-zHc9gE-2nK2dJU-pvz9f8-WNjCM6-pmVdjp-oMiVR4-zJ8REf-289j4ZR-PHTZoD-oMi4XQ-cuKUJJ-2dLgS3L-p4KXGW-2jcBGPi-VSp2CE-q7ckDm-cuL9as-e16ZuM-dC2wn4-FL1Djb-FL1EkQ-2j6ySPR-2cqST2A-2j6uPx4-RHh5EN-PHTZzF-NdAXdV-CcrVbL-oMhWrr</a:t>
            </a:r>
          </a:p>
          <a:p>
            <a:endParaRPr lang="en-US" dirty="0">
              <a:cs typeface="Calibri"/>
            </a:endParaRPr>
          </a:p>
          <a:p>
            <a:r>
              <a:rPr lang="en-US" dirty="0">
                <a:cs typeface="Calibri"/>
              </a:rPr>
              <a:t>Right: https://www.flickr.com/photos/yellowstonenps/48800394783/in/photolist-2mvowfg-28HeKut-pdZ6Py-2mwcTQn-2mCrP7G-2jPUaMi-2mCsXRk-2mwcXmq-2jJWu9K-2jPUaz4-2jJVDZC-TkciGa-2eDUehw-pymANX-2mvoxqY-2hmnini-ptrfwW-2hmmx9x-2hmjMbX-2mCsXMH-2jJWtvL</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4272589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a:t>
            </a:r>
          </a:p>
          <a:p>
            <a:endParaRPr lang="en-US" dirty="0">
              <a:cs typeface="Calibri"/>
            </a:endParaRPr>
          </a:p>
          <a:p>
            <a:r>
              <a:rPr lang="en-US" dirty="0">
                <a:cs typeface="Calibri"/>
              </a:rPr>
              <a:t>Beginning in 1995, wolves were reintroduced to Yellowstone National Park. Wolves predated on elk, reducing their population, and changed their browsing patterns as well. Aspen could have the potential to regenerate following this change. Aspen regeneration resulting from this trophic cascade has been a question of interest from many, and this project seeks to contribute to that discussion by determining how aspen stands have changed between 1954 and 2021. </a:t>
            </a:r>
          </a:p>
          <a:p>
            <a:endParaRPr lang="en-US" dirty="0">
              <a:cs typeface="Calibri"/>
            </a:endParaRPr>
          </a:p>
          <a:p>
            <a:r>
              <a:rPr lang="en-US" dirty="0">
                <a:cs typeface="Calibri"/>
              </a:rPr>
              <a:t>Image credit: NPS, Jacob W. Frank, flickr.com/yellowstonenps</a:t>
            </a:r>
          </a:p>
          <a:p>
            <a:r>
              <a:rPr lang="en-US" dirty="0">
                <a:cs typeface="Calibri"/>
              </a:rPr>
              <a:t>Image credit: NPS, Jacob W. Frank, flickr.com/yellowstonenps</a:t>
            </a:r>
          </a:p>
          <a:p>
            <a:r>
              <a:rPr lang="en-US" dirty="0">
                <a:cs typeface="Calibri"/>
              </a:rPr>
              <a:t>Left: https://www.flickr.com/photos/yellowstonenps/38346221956/in/photolist-qKbSAp-eBRPo7-21vot86-2jj3uyw-21qwpPS-2jjGjFx-2i1K3f7-2i1HUZm-2jj3usE-qJXGgP-2jMSM2s-qsyQ4J-qK8evZ-pAWpv8-21voxUk-qsFgr4-2aAtHhk-qKbGgg-2i1Ft1D-2i1FJdT-2i1Fy13-2ifVeWV-e519ea-26W6C6E-pNmjzt-2i1Fwrw-X2kCgB-JrLJWM-qsGGwR-CXwoxi-pNaCnq-2ifVf29-qK3hXp-GbJLcw-qsy9zb-2hhM676-26W6ABN-26W6KgS-XywdZC-2ifVf3w-GbJxTd-RmbxRh-KW3vSv-qsybYE-TqZC81-2hhN4cP-2ifVf31-qK4jZi-GbJzaS-2i1K5oq</a:t>
            </a:r>
          </a:p>
          <a:p>
            <a:endParaRPr lang="en-US" dirty="0">
              <a:cs typeface="Calibri"/>
            </a:endParaRPr>
          </a:p>
          <a:p>
            <a:r>
              <a:rPr lang="en-US" dirty="0">
                <a:cs typeface="Calibri"/>
              </a:rPr>
              <a:t>Middle: https://www.flickr.com/photos/yellowstonenps/32120313492/in/photolist-QWn19u-PVW674-2nWG2WZ-2nWH19p-jbJdHR-2nK3cmJ-jEGmWx-FVEuAi-Sd8m4A-cuL9iQ-EnQ3vP-jbK6jG-Gu66ZL-2hkV7A9-26LHXgg-Um1EqG-PVUUje-pa9KXX-pagSjJ-paKTB1-2myFDkq-zHc9gE-2nK2dJU-pvz9f8-WNjCM6-pmVdjp-oMiVR4-zJ8REf-289j4ZR-PHTZoD-oMi4XQ-cuKUJJ-2dLgS3L-p4KXGW-2jcBGPi-VSp2CE-q7ckDm-cuL9as-e16ZuM-dC2wn4-FL1Djb-FL1EkQ-2j6ySPR-2cqST2A-2j6uPx4-RHh5EN-PHTZzF-NdAXdV-CcrVbL-oMhWrr</a:t>
            </a:r>
          </a:p>
          <a:p>
            <a:endParaRPr lang="en-US" dirty="0">
              <a:cs typeface="Calibri"/>
            </a:endParaRPr>
          </a:p>
          <a:p>
            <a:r>
              <a:rPr lang="en-US" dirty="0">
                <a:cs typeface="Calibri"/>
              </a:rPr>
              <a:t>Right: https://www.flickr.com/photos/yellowstonenps/48800394783/in/photolist-2mvowfg-28HeKut-pdZ6Py-2mwcTQn-2mCrP7G-2jPUaMi-2mCsXRk-2mwcXmq-2jJWu9K-2jPUaz4-2jJVDZC-TkciGa-2eDUehw-pymANX-2mvoxqY-2hmnini-ptrfwW-2hmmx9x-2hmjMbX-2mCsXMH-2jJWtvL</a:t>
            </a:r>
            <a:endParaRPr lang="en-US" dirty="0"/>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1126395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p>
          <a:p>
            <a:endParaRPr lang="en-US" dirty="0"/>
          </a:p>
          <a:p>
            <a:r>
              <a:rPr lang="en-US" dirty="0"/>
              <a:t>It is important to understand if aspen are recovering following wolf reintroduction because they play a valuable role in the ecosystems of Yellowstone National Park. Aspen promotes greater biodiversity, ecosystem health, wilderness character, and tourism, especially in terms of leaf color change. It is important to understand if aspen regeneration is occurring because if not, the decline could negatively affect Yellowstone's ecosystems.</a:t>
            </a:r>
            <a:endParaRPr lang="en-US" dirty="0">
              <a:cs typeface="Calibri"/>
            </a:endParaRPr>
          </a:p>
          <a:p>
            <a:endParaRPr lang="en-US" dirty="0"/>
          </a:p>
          <a:p>
            <a:r>
              <a:rPr lang="en-US" dirty="0"/>
              <a:t>Image credit: NPS, Diane Renkin, flickr.com/yellowstonenps </a:t>
            </a:r>
          </a:p>
          <a:p>
            <a:r>
              <a:rPr lang="en-US" dirty="0">
                <a:cs typeface="Calibri"/>
              </a:rPr>
              <a:t>https://www.flickr.com/photos/yellowstonenps/51608258056/in/photolist-2mvowfg-28HeKut-pdZ6Py-2mwcTQn-2mCrP7G-2jPUaMi-2mCsXRk-2mwcXmq-2jJWu9K-2jPUaz4-2jJVDZC-TkciGa-2eDUehw-pymANX-2mvoxqY-2hmnini-ptrfwW-2hmmx9x-2hmjMbX-2mCsXMH-2jJWtvL</a:t>
            </a: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2084744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p>
          <a:p>
            <a:endParaRPr lang="en-US" dirty="0"/>
          </a:p>
          <a:p>
            <a:r>
              <a:rPr lang="en-US" dirty="0"/>
              <a:t>The partners that are interested in the results of this work are the following: </a:t>
            </a:r>
            <a:endParaRPr lang="en-US" dirty="0">
              <a:cs typeface="Calibri"/>
            </a:endParaRPr>
          </a:p>
          <a:p>
            <a:r>
              <a:rPr lang="en-US" dirty="0"/>
              <a:t>The end user for this project is Yellowstone National Park, where we’ve been working with Dr. Daniel Stahler, a wildlife biologist. Our other collaborators are Dr. Daniel MacNulty and his student, Nicholas Bergeron at Utah State University, as well as Dr. Eric Larsen at the University of Wisconsin – Stevens Point. All have been interested in the trophic cascades driven by wolf dynamics and how they affect aspen in the park.</a:t>
            </a:r>
            <a:endParaRPr lang="en-US" dirty="0">
              <a:cs typeface="Calibri"/>
            </a:endParaRPr>
          </a:p>
          <a:p>
            <a:endParaRPr lang="en-US" dirty="0"/>
          </a:p>
          <a:p>
            <a:r>
              <a:rPr lang="en-US" dirty="0">
                <a:cs typeface="Calibri"/>
              </a:rPr>
              <a:t>Image credit: </a:t>
            </a:r>
            <a:r>
              <a:rPr lang="en-US" dirty="0"/>
              <a:t>NPS, Jacob W. Frank, flickr.com/yellowstonenps </a:t>
            </a:r>
          </a:p>
          <a:p>
            <a:r>
              <a:rPr lang="en-US" dirty="0">
                <a:cs typeface="Calibri"/>
              </a:rPr>
              <a:t>https://www.flickr.com/photos/yellowstonenps/48266789916/in/photolist-2gxaV43-e511rp-2h6X4R6-r9Q4tM-2nuMMsZ-2iHAJ8m-qw9i7S-2mby9Yf-2jgJFbM-XuRW3f-2mbH6RU-2mbBWPM-2mbya7r-2jgNUyE-2h6X34y-2mbBVCy-2hyVpkk-2mbH6JQ-21T1wK1-2hyZbNY-2hh3Htb-XuRV4S-2meikPc-n16aSn-2m8RWu9-2jMRXBG-MXPj3h-2jgMyKH-rqkdKy-2aCcr68-2mePAww-2baBnja-25L1eF7-2meYBnp-2iHDsL1-2mKJcwi-2irHLny-2mKNhVW-2haA9a5-2irLqh5-NNa894-22Xx2Jt-2myaAiz-2irHJgE-M1xqUV-Dj4Uai-L8sQhq-TqW4Fy-2irLqE9-2jcBHMf</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1848279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p>
          <a:p>
            <a:endParaRPr lang="en-US" dirty="0"/>
          </a:p>
          <a:p>
            <a:r>
              <a:rPr lang="en-US" dirty="0"/>
              <a:t>There were 3 primary objectives for this project. First, building off the summer 2022 term’s analysis, we evaluated aspen extent in 2021 in order to refine their analysis and take the most recent changes into consideration. We also evaluated 1954 aspen extent using historical aerial imagery. Finally, we used these analyses to create maps and comparison tables to visualize and quantify these changes.</a:t>
            </a:r>
          </a:p>
          <a:p>
            <a:endParaRPr lang="en-US" dirty="0">
              <a:cs typeface="Calibri"/>
            </a:endParaRPr>
          </a:p>
          <a:p>
            <a:r>
              <a:rPr lang="en-US" dirty="0">
                <a:cs typeface="Calibri"/>
              </a:rPr>
              <a:t>Image credit: Office 365/Powerpoint Icons</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1805284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p>
          <a:p>
            <a:endParaRPr lang="en-US" dirty="0"/>
          </a:p>
          <a:p>
            <a:r>
              <a:rPr lang="en-US" dirty="0"/>
              <a:t>Our analyses were focused on the study area shown here. This is a map of the northern elk wintering range that extends beyond northern Yellowstone National Park into southern Montana. Belt transects, shown in orange, have been monitored for aspen presence and health since 1999 and became the areas of focus within the range. Our focus for the 1954 imagery was on the 113 belt transects, while the 2021 analysis focused on the entire elk wintering range.</a:t>
            </a:r>
            <a:endParaRPr lang="en-US" dirty="0">
              <a:cs typeface="Calibri"/>
            </a:endParaRPr>
          </a:p>
          <a:p>
            <a:endParaRPr lang="en-US" dirty="0"/>
          </a:p>
          <a:p>
            <a:r>
              <a:rPr lang="en-US" dirty="0"/>
              <a:t>Image credit: Esri basemap – Earthstar geographics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550921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p>
          <a:p>
            <a:endParaRPr lang="en-US" dirty="0"/>
          </a:p>
          <a:p>
            <a:r>
              <a:rPr lang="en-US" dirty="0"/>
              <a:t>For our 1954 analysis, we used historical aerial imagery at a scale of 37400:1 taken on September 24, 1954, downloaded from USGS EarthExplorer. For 2021, we obtained both Landsat 8 OLI and Sentinel-2 MSI data in Google Earth Engine and compared differences in spatial resolution. High-resolution 2021 PlanetScope imagery was used to identify landcover point data for several different classes, including aspen and conifer. The landcover point data was used in our random forest classification as well as to inform NDVI change in the phenological approach.</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USGS, </a:t>
            </a:r>
            <a:r>
              <a:rPr lang="en-US" dirty="0">
                <a:cs typeface="Calibri"/>
              </a:rPr>
              <a:t>https://earthexplorer.usgs.gov/</a:t>
            </a:r>
          </a:p>
          <a:p>
            <a:r>
              <a:rPr lang="en-US" dirty="0"/>
              <a:t>NASA, https://www.devpedia.developexchange.com/</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3877735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p>
          <a:p>
            <a:endParaRPr lang="en-US" dirty="0"/>
          </a:p>
          <a:p>
            <a:r>
              <a:rPr lang="en-US" dirty="0"/>
              <a:t>For the 1954 analysis, we downloaded aerial photography taken on September 24, 1954, from USGS EarthExplorer. Then, using ArcGIS 3.0.2, we georeferenced the imagery with control points of static land features (e.g., ridges), using 2019 NAIP imagery as the reference layer. Following that process, we digitized stands around the 113 belt transects provided by the partners. These images show examples of how the imagery looked pre- and post- georeferencing as well as pre- and post- digitization.</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1900212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192001" cy="5778521"/>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 Fall 2022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5999"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14264"/>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69A478"/>
                </a:solidFill>
              </a:rPr>
              <a:t>STUDY AREA</a:t>
            </a:r>
          </a:p>
          <a:p>
            <a:pPr algn="ctr"/>
            <a:r>
              <a:rPr lang="en-US" sz="2600" b="0" spc="0" baseline="0" dirty="0">
                <a:solidFill>
                  <a:srgbClr val="69A478"/>
                </a:solidFill>
              </a:rPr>
              <a:t>Ecological Forecasting</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1471"/>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60253"/>
            <a:ext cx="5492500" cy="95410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Team Member 1</a:t>
            </a:r>
          </a:p>
          <a:p>
            <a:pPr algn="ctr"/>
            <a:r>
              <a:rPr lang="en-US" sz="1400" dirty="0">
                <a:solidFill>
                  <a:schemeClr val="tx1">
                    <a:lumMod val="75000"/>
                    <a:lumOff val="25000"/>
                  </a:schemeClr>
                </a:solidFill>
                <a:latin typeface="Century Gothic" panose="020B0502020202020204" pitchFamily="34" charset="0"/>
              </a:rPr>
              <a:t>Team Member 2</a:t>
            </a:r>
          </a:p>
          <a:p>
            <a:pPr algn="ctr"/>
            <a:r>
              <a:rPr lang="en-US" sz="1400" dirty="0">
                <a:solidFill>
                  <a:schemeClr val="tx1">
                    <a:lumMod val="75000"/>
                    <a:lumOff val="25000"/>
                  </a:schemeClr>
                </a:solidFill>
                <a:latin typeface="Century Gothic" panose="020B0502020202020204" pitchFamily="34" charset="0"/>
              </a:rPr>
              <a:t>Team Member 3</a:t>
            </a:r>
          </a:p>
          <a:p>
            <a:pPr algn="ctr"/>
            <a:r>
              <a:rPr lang="en-US" sz="1400" dirty="0">
                <a:solidFill>
                  <a:schemeClr val="tx1">
                    <a:lumMod val="75000"/>
                    <a:lumOff val="25000"/>
                  </a:schemeClr>
                </a:solidFill>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19" name="Picture 18" descr="Logo, icon&#10;&#10;Description automatically generated">
            <a:extLst>
              <a:ext uri="{FF2B5EF4-FFF2-40B4-BE49-F238E27FC236}">
                <a16:creationId xmlns:a16="http://schemas.microsoft.com/office/drawing/2014/main" id="{5177690F-4FAD-4D3F-B195-F3CFEF3B0262}"/>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CA47A"/>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6CA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Logo, icon&#10;&#10;Description automatically generated">
            <a:extLst>
              <a:ext uri="{FF2B5EF4-FFF2-40B4-BE49-F238E27FC236}">
                <a16:creationId xmlns:a16="http://schemas.microsoft.com/office/drawing/2014/main" id="{8F799F1D-0CF7-4811-8834-E0F8E426604E}"/>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09996" y="1481345"/>
            <a:ext cx="4572009" cy="4572009"/>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pic>
        <p:nvPicPr>
          <p:cNvPr id="13" name="Picture 12" descr="Logo, icon&#10;&#10;Description automatically generated">
            <a:extLst>
              <a:ext uri="{FF2B5EF4-FFF2-40B4-BE49-F238E27FC236}">
                <a16:creationId xmlns:a16="http://schemas.microsoft.com/office/drawing/2014/main" id="{64615E81-FBCB-449C-A81F-EFD84505FCC1}"/>
              </a:ext>
            </a:extLst>
          </p:cNvPr>
          <p:cNvPicPr>
            <a:picLocks noChangeAspect="1"/>
          </p:cNvPicPr>
          <p:nvPr userDrawn="1"/>
        </p:nvPicPr>
        <p:blipFill>
          <a:blip r:embed="rId4"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pic>
        <p:nvPicPr>
          <p:cNvPr id="14" name="Picture 3" descr="A picture containing coral, ocean floor&#10;&#10;Description automatically generated">
            <a:extLst>
              <a:ext uri="{FF2B5EF4-FFF2-40B4-BE49-F238E27FC236}">
                <a16:creationId xmlns:a16="http://schemas.microsoft.com/office/drawing/2014/main" id="{E39D772B-14D2-4C2F-B6AF-C1BE50C23933}"/>
              </a:ext>
            </a:extLst>
          </p:cNvPr>
          <p:cNvPicPr>
            <a:picLocks noChangeAspect="1"/>
          </p:cNvPicPr>
          <p:nvPr userDrawn="1"/>
        </p:nvPicPr>
        <p:blipFill rotWithShape="1">
          <a:blip r:embed="rId5"/>
          <a:srcRect l="2788" r="8853"/>
          <a:stretch/>
        </p:blipFill>
        <p:spPr>
          <a:xfrm>
            <a:off x="6096001" y="1073013"/>
            <a:ext cx="6095999" cy="521208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Icon&#10;&#10;Description automatically generated">
            <a:extLst>
              <a:ext uri="{FF2B5EF4-FFF2-40B4-BE49-F238E27FC236}">
                <a16:creationId xmlns:a16="http://schemas.microsoft.com/office/drawing/2014/main" id="{E421CEBD-FBEF-475E-B8C5-D07F8BDD80F0}"/>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Icon&#10;&#10;Description automatically generated">
            <a:extLst>
              <a:ext uri="{FF2B5EF4-FFF2-40B4-BE49-F238E27FC236}">
                <a16:creationId xmlns:a16="http://schemas.microsoft.com/office/drawing/2014/main" id="{15414C52-FCD5-4D62-AE21-1B73486E6CFA}"/>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Icon&#10;&#10;Description automatically generated">
            <a:extLst>
              <a:ext uri="{FF2B5EF4-FFF2-40B4-BE49-F238E27FC236}">
                <a16:creationId xmlns:a16="http://schemas.microsoft.com/office/drawing/2014/main" id="{D124AAB4-AF72-4A99-883B-273F582BA6E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5.sv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lIns="91440" tIns="45720" rIns="91440" bIns="45720" anchor="ctr">
            <a:noAutofit/>
          </a:bodyPr>
          <a:lstStyle/>
          <a:p>
            <a:r>
              <a:rPr lang="en-US" sz="1600" dirty="0">
                <a:solidFill>
                  <a:schemeClr val="bg1"/>
                </a:solidFill>
                <a:latin typeface="Century Gothic"/>
              </a:rPr>
              <a:t>Georgia – Athens| Fall 2022 </a:t>
            </a:r>
            <a:endParaRPr lang="en-US" dirty="0">
              <a:solidFill>
                <a:schemeClr val="bg1"/>
              </a:solidFill>
            </a:endParaRPr>
          </a:p>
        </p:txBody>
      </p:sp>
      <p:sp>
        <p:nvSpPr>
          <p:cNvPr id="10" name="Title 1">
            <a:extLst>
              <a:ext uri="{FF2B5EF4-FFF2-40B4-BE49-F238E27FC236}">
                <a16:creationId xmlns:a16="http://schemas.microsoft.com/office/drawing/2014/main" id="{0EDCBCB5-880F-41F9-8097-52B83E864B4D}"/>
              </a:ext>
            </a:extLst>
          </p:cNvPr>
          <p:cNvSpPr txBox="1">
            <a:spLocks/>
          </p:cNvSpPr>
          <p:nvPr/>
        </p:nvSpPr>
        <p:spPr>
          <a:xfrm>
            <a:off x="304799" y="2614264"/>
            <a:ext cx="5486400"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dirty="0">
                <a:solidFill>
                  <a:srgbClr val="69A478"/>
                </a:solidFill>
                <a:latin typeface="Century Gothic"/>
              </a:rPr>
              <a:t>Yellowstone</a:t>
            </a:r>
            <a:endParaRPr lang="en-US" sz="3500" spc="0" baseline="0" dirty="0">
              <a:solidFill>
                <a:srgbClr val="69A478"/>
              </a:solidFill>
            </a:endParaRPr>
          </a:p>
          <a:p>
            <a:r>
              <a:rPr lang="en-US" sz="2600" b="0" spc="0" baseline="0" dirty="0">
                <a:solidFill>
                  <a:srgbClr val="69A478"/>
                </a:solidFill>
                <a:latin typeface="Century Gothic"/>
              </a:rPr>
              <a:t>Ecological Forecasting</a:t>
            </a:r>
            <a:r>
              <a:rPr lang="en-US" sz="2600" b="0" spc="0" dirty="0">
                <a:solidFill>
                  <a:srgbClr val="69A478"/>
                </a:solidFill>
                <a:latin typeface="Century Gothic"/>
              </a:rPr>
              <a:t> II</a:t>
            </a:r>
            <a:endParaRPr lang="en-US" sz="2600" b="0" spc="0" baseline="0" dirty="0">
              <a:solidFill>
                <a:srgbClr val="69A478"/>
              </a:solidFill>
            </a:endParaRPr>
          </a:p>
        </p:txBody>
      </p:sp>
      <p:sp>
        <p:nvSpPr>
          <p:cNvPr id="11" name="Subtitle 2">
            <a:extLst>
              <a:ext uri="{FF2B5EF4-FFF2-40B4-BE49-F238E27FC236}">
                <a16:creationId xmlns:a16="http://schemas.microsoft.com/office/drawing/2014/main" id="{E201E6B4-5DB2-4666-A60E-8F224053FB3D}"/>
              </a:ext>
            </a:extLst>
          </p:cNvPr>
          <p:cNvSpPr txBox="1">
            <a:spLocks/>
          </p:cNvSpPr>
          <p:nvPr/>
        </p:nvSpPr>
        <p:spPr>
          <a:xfrm>
            <a:off x="304799" y="3931471"/>
            <a:ext cx="54864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600" dirty="0">
                <a:solidFill>
                  <a:schemeClr val="tx1">
                    <a:lumMod val="75000"/>
                    <a:lumOff val="25000"/>
                  </a:schemeClr>
                </a:solidFill>
                <a:latin typeface="Century Gothic"/>
              </a:rPr>
              <a:t>Assessing Change in Aspen Extent </a:t>
            </a:r>
            <a:endParaRPr lang="en-US" dirty="0">
              <a:solidFill>
                <a:schemeClr val="tx1">
                  <a:lumMod val="75000"/>
                  <a:lumOff val="25000"/>
                </a:schemeClr>
              </a:solidFill>
            </a:endParaRPr>
          </a:p>
          <a:p>
            <a:pPr>
              <a:spcBef>
                <a:spcPts val="0"/>
              </a:spcBef>
            </a:pPr>
            <a:r>
              <a:rPr lang="en-US" sz="1600" dirty="0">
                <a:solidFill>
                  <a:schemeClr val="tx1">
                    <a:lumMod val="75000"/>
                    <a:lumOff val="25000"/>
                  </a:schemeClr>
                </a:solidFill>
                <a:latin typeface="Century Gothic"/>
              </a:rPr>
              <a:t>in Northern Yellowstone National Park</a:t>
            </a:r>
            <a:endParaRPr lang="en-US" dirty="0">
              <a:solidFill>
                <a:schemeClr val="tx1">
                  <a:lumMod val="75000"/>
                  <a:lumOff val="25000"/>
                </a:schemeClr>
              </a:solidFill>
            </a:endParaRPr>
          </a:p>
        </p:txBody>
      </p:sp>
      <p:sp>
        <p:nvSpPr>
          <p:cNvPr id="12" name="TextBox 11">
            <a:extLst>
              <a:ext uri="{FF2B5EF4-FFF2-40B4-BE49-F238E27FC236}">
                <a16:creationId xmlns:a16="http://schemas.microsoft.com/office/drawing/2014/main" id="{88EAF891-3DF8-495C-8BE4-D0C7DFD15BBC}"/>
              </a:ext>
            </a:extLst>
          </p:cNvPr>
          <p:cNvSpPr txBox="1"/>
          <p:nvPr/>
        </p:nvSpPr>
        <p:spPr>
          <a:xfrm>
            <a:off x="301749" y="5160253"/>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Vanessa Bailey</a:t>
            </a:r>
            <a:endParaRPr lang="en-US" dirty="0">
              <a:solidFill>
                <a:schemeClr val="tx1">
                  <a:lumMod val="75000"/>
                  <a:lumOff val="25000"/>
                </a:schemeClr>
              </a:solidFill>
            </a:endParaRPr>
          </a:p>
          <a:p>
            <a:pPr algn="ctr"/>
            <a:r>
              <a:rPr lang="en-US" sz="1400" dirty="0">
                <a:solidFill>
                  <a:schemeClr val="tx1">
                    <a:lumMod val="75000"/>
                    <a:lumOff val="25000"/>
                  </a:schemeClr>
                </a:solidFill>
                <a:latin typeface="Century Gothic"/>
              </a:rPr>
              <a:t>Ryan Brinton</a:t>
            </a:r>
            <a:endParaRPr lang="en-US" dirty="0">
              <a:solidFill>
                <a:schemeClr val="tx1">
                  <a:lumMod val="75000"/>
                  <a:lumOff val="25000"/>
                </a:schemeClr>
              </a:solidFill>
              <a:latin typeface="Calibri" panose="020F0502020204030204"/>
              <a:cs typeface="Calibri" panose="020F0502020204030204"/>
            </a:endParaRPr>
          </a:p>
          <a:p>
            <a:pPr algn="ctr"/>
            <a:r>
              <a:rPr lang="en-US" sz="1400" dirty="0">
                <a:solidFill>
                  <a:schemeClr val="tx1">
                    <a:lumMod val="75000"/>
                    <a:lumOff val="25000"/>
                  </a:schemeClr>
                </a:solidFill>
                <a:latin typeface="Century Gothic"/>
              </a:rPr>
              <a:t>Samantha Snowden</a:t>
            </a:r>
            <a:endParaRPr lang="en-US" dirty="0">
              <a:solidFill>
                <a:schemeClr val="tx1">
                  <a:lumMod val="75000"/>
                  <a:lumOff val="25000"/>
                </a:schemeClr>
              </a:solidFill>
              <a:latin typeface="Calibri" panose="020F0502020204030204"/>
              <a:cs typeface="Calibri"/>
            </a:endParaRPr>
          </a:p>
          <a:p>
            <a:pPr algn="ctr"/>
            <a:r>
              <a:rPr lang="en-US" sz="1400" dirty="0">
                <a:solidFill>
                  <a:schemeClr val="tx1">
                    <a:lumMod val="75000"/>
                    <a:lumOff val="25000"/>
                  </a:schemeClr>
                </a:solidFill>
                <a:latin typeface="Century Gothic"/>
              </a:rPr>
              <a:t>Aliza White</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340847A-34A1-57A0-62A8-54B7A298DD1E}"/>
              </a:ext>
            </a:extLst>
          </p:cNvPr>
          <p:cNvGrpSpPr/>
          <p:nvPr/>
        </p:nvGrpSpPr>
        <p:grpSpPr>
          <a:xfrm>
            <a:off x="3179940" y="910079"/>
            <a:ext cx="5832120" cy="5655732"/>
            <a:chOff x="3179940" y="949474"/>
            <a:chExt cx="5832120" cy="5655732"/>
          </a:xfrm>
        </p:grpSpPr>
        <p:pic>
          <p:nvPicPr>
            <p:cNvPr id="41" name="Graphic 41" descr="Fir tree with solid fill">
              <a:extLst>
                <a:ext uri="{FF2B5EF4-FFF2-40B4-BE49-F238E27FC236}">
                  <a16:creationId xmlns:a16="http://schemas.microsoft.com/office/drawing/2014/main" id="{30D3A593-0BB9-2E98-FDFA-338C2EBAAC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79940" y="949474"/>
              <a:ext cx="5832120" cy="5655732"/>
            </a:xfrm>
            <a:prstGeom prst="rect">
              <a:avLst/>
            </a:prstGeom>
          </p:spPr>
        </p:pic>
        <p:sp>
          <p:nvSpPr>
            <p:cNvPr id="6" name="Rectangle: Rounded Corners 5">
              <a:extLst>
                <a:ext uri="{FF2B5EF4-FFF2-40B4-BE49-F238E27FC236}">
                  <a16:creationId xmlns:a16="http://schemas.microsoft.com/office/drawing/2014/main" id="{586BEA0C-F48C-F7BF-5B38-56CCCE261B12}"/>
                </a:ext>
              </a:extLst>
            </p:cNvPr>
            <p:cNvSpPr/>
            <p:nvPr/>
          </p:nvSpPr>
          <p:spPr>
            <a:xfrm>
              <a:off x="3700640" y="1060953"/>
              <a:ext cx="4790721" cy="5432775"/>
            </a:xfrm>
            <a:prstGeom prst="roundRect">
              <a:avLst/>
            </a:prstGeom>
            <a:solidFill>
              <a:srgbClr val="E8E2C8">
                <a:alpha val="62000"/>
              </a:srgbClr>
            </a:solidFill>
            <a:ln w="28575">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dirty="0">
                <a:latin typeface="Century Gothic"/>
              </a:endParaRPr>
            </a:p>
          </p:txBody>
        </p:sp>
        <p:sp>
          <p:nvSpPr>
            <p:cNvPr id="8" name="Rectangle: Rounded Corners 7">
              <a:extLst>
                <a:ext uri="{FF2B5EF4-FFF2-40B4-BE49-F238E27FC236}">
                  <a16:creationId xmlns:a16="http://schemas.microsoft.com/office/drawing/2014/main" id="{94CA4890-A7D0-3011-9EDB-515EEA51967A}"/>
                </a:ext>
              </a:extLst>
            </p:cNvPr>
            <p:cNvSpPr/>
            <p:nvPr/>
          </p:nvSpPr>
          <p:spPr>
            <a:xfrm>
              <a:off x="5181600" y="3241745"/>
              <a:ext cx="1828800" cy="1188720"/>
            </a:xfrm>
            <a:prstGeom prst="roundRect">
              <a:avLst/>
            </a:prstGeom>
            <a:solidFill>
              <a:srgbClr val="B0D1C4"/>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lumMod val="75000"/>
                      <a:lumOff val="25000"/>
                    </a:schemeClr>
                  </a:solidFill>
                  <a:latin typeface="Century Gothic"/>
                  <a:cs typeface="Calibri"/>
                </a:rPr>
                <a:t>Classification</a:t>
              </a:r>
            </a:p>
          </p:txBody>
        </p:sp>
        <p:grpSp>
          <p:nvGrpSpPr>
            <p:cNvPr id="3" name="Group 2">
              <a:extLst>
                <a:ext uri="{FF2B5EF4-FFF2-40B4-BE49-F238E27FC236}">
                  <a16:creationId xmlns:a16="http://schemas.microsoft.com/office/drawing/2014/main" id="{8E03B95A-CCD4-21C6-7CBD-ADEAFDCD9478}"/>
                </a:ext>
              </a:extLst>
            </p:cNvPr>
            <p:cNvGrpSpPr/>
            <p:nvPr/>
          </p:nvGrpSpPr>
          <p:grpSpPr>
            <a:xfrm>
              <a:off x="3972279" y="1666522"/>
              <a:ext cx="4247443" cy="1192388"/>
              <a:chOff x="4039568" y="1666522"/>
              <a:chExt cx="4247443" cy="1192388"/>
            </a:xfrm>
          </p:grpSpPr>
          <p:sp>
            <p:nvSpPr>
              <p:cNvPr id="10" name="Rectangle: Rounded Corners 9">
                <a:extLst>
                  <a:ext uri="{FF2B5EF4-FFF2-40B4-BE49-F238E27FC236}">
                    <a16:creationId xmlns:a16="http://schemas.microsoft.com/office/drawing/2014/main" id="{24B266ED-70B8-9C27-8D12-B54C1D77D091}"/>
                  </a:ext>
                </a:extLst>
              </p:cNvPr>
              <p:cNvSpPr/>
              <p:nvPr/>
            </p:nvSpPr>
            <p:spPr>
              <a:xfrm>
                <a:off x="4039568" y="1666522"/>
                <a:ext cx="1827388" cy="1192388"/>
              </a:xfrm>
              <a:prstGeom prst="roundRect">
                <a:avLst/>
              </a:prstGeom>
              <a:solidFill>
                <a:srgbClr val="B0D1C4"/>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lumMod val="75000"/>
                        <a:lumOff val="25000"/>
                      </a:schemeClr>
                    </a:solidFill>
                    <a:latin typeface="Century Gothic"/>
                    <a:cs typeface="Calibri"/>
                  </a:rPr>
                  <a:t>Predictors</a:t>
                </a:r>
                <a:endParaRPr lang="en-US" b="1" dirty="0">
                  <a:solidFill>
                    <a:schemeClr val="tx1">
                      <a:lumMod val="75000"/>
                      <a:lumOff val="25000"/>
                    </a:schemeClr>
                  </a:solidFill>
                  <a:latin typeface="Century Gothic"/>
                </a:endParaRPr>
              </a:p>
            </p:txBody>
          </p:sp>
          <p:sp>
            <p:nvSpPr>
              <p:cNvPr id="12" name="Rectangle: Rounded Corners 11">
                <a:extLst>
                  <a:ext uri="{FF2B5EF4-FFF2-40B4-BE49-F238E27FC236}">
                    <a16:creationId xmlns:a16="http://schemas.microsoft.com/office/drawing/2014/main" id="{F948AA48-9A10-A886-193F-B193EFC5DE90}"/>
                  </a:ext>
                </a:extLst>
              </p:cNvPr>
              <p:cNvSpPr/>
              <p:nvPr/>
            </p:nvSpPr>
            <p:spPr>
              <a:xfrm>
                <a:off x="6459622" y="1670049"/>
                <a:ext cx="1827389" cy="1185334"/>
              </a:xfrm>
              <a:prstGeom prst="roundRect">
                <a:avLst/>
              </a:prstGeom>
              <a:solidFill>
                <a:srgbClr val="B0D1C4"/>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lumMod val="75000"/>
                        <a:lumOff val="25000"/>
                      </a:schemeClr>
                    </a:solidFill>
                    <a:latin typeface="Century Gothic"/>
                    <a:cs typeface="Calibri"/>
                  </a:rPr>
                  <a:t>Training Data</a:t>
                </a:r>
              </a:p>
            </p:txBody>
          </p:sp>
        </p:grpSp>
        <p:sp>
          <p:nvSpPr>
            <p:cNvPr id="14" name="Rectangle: Rounded Corners 13">
              <a:extLst>
                <a:ext uri="{FF2B5EF4-FFF2-40B4-BE49-F238E27FC236}">
                  <a16:creationId xmlns:a16="http://schemas.microsoft.com/office/drawing/2014/main" id="{87489DD6-74C8-E145-5701-30E8CCBFEFA0}"/>
                </a:ext>
              </a:extLst>
            </p:cNvPr>
            <p:cNvSpPr/>
            <p:nvPr/>
          </p:nvSpPr>
          <p:spPr>
            <a:xfrm>
              <a:off x="5182305" y="4813300"/>
              <a:ext cx="1827390" cy="1185333"/>
            </a:xfrm>
            <a:prstGeom prst="roundRect">
              <a:avLst/>
            </a:prstGeom>
            <a:solidFill>
              <a:srgbClr val="E0CAA4"/>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lumMod val="75000"/>
                      <a:lumOff val="25000"/>
                    </a:schemeClr>
                  </a:solidFill>
                  <a:latin typeface="Century Gothic"/>
                  <a:cs typeface="Calibri"/>
                </a:rPr>
                <a:t>Validation</a:t>
              </a:r>
            </a:p>
          </p:txBody>
        </p:sp>
        <p:sp>
          <p:nvSpPr>
            <p:cNvPr id="25" name="Arrow: Right 24">
              <a:extLst>
                <a:ext uri="{FF2B5EF4-FFF2-40B4-BE49-F238E27FC236}">
                  <a16:creationId xmlns:a16="http://schemas.microsoft.com/office/drawing/2014/main" id="{96601976-7AE5-272E-1B14-D890D223C2CA}"/>
                </a:ext>
              </a:extLst>
            </p:cNvPr>
            <p:cNvSpPr/>
            <p:nvPr/>
          </p:nvSpPr>
          <p:spPr>
            <a:xfrm rot="5400000">
              <a:off x="5302250" y="2741402"/>
              <a:ext cx="529167" cy="465667"/>
            </a:xfrm>
            <a:prstGeom prst="rightArrow">
              <a:avLst/>
            </a:prstGeom>
            <a:solidFill>
              <a:schemeClr val="bg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dirty="0">
                <a:latin typeface="Century Gothic"/>
              </a:endParaRPr>
            </a:p>
          </p:txBody>
        </p:sp>
        <p:sp>
          <p:nvSpPr>
            <p:cNvPr id="27" name="Arrow: Right 26">
              <a:extLst>
                <a:ext uri="{FF2B5EF4-FFF2-40B4-BE49-F238E27FC236}">
                  <a16:creationId xmlns:a16="http://schemas.microsoft.com/office/drawing/2014/main" id="{B765DAC2-DDFF-D487-740B-5E734C6CA25B}"/>
                </a:ext>
              </a:extLst>
            </p:cNvPr>
            <p:cNvSpPr/>
            <p:nvPr/>
          </p:nvSpPr>
          <p:spPr>
            <a:xfrm rot="5400000">
              <a:off x="5845527" y="4340577"/>
              <a:ext cx="500945" cy="444501"/>
            </a:xfrm>
            <a:prstGeom prst="rightArrow">
              <a:avLst/>
            </a:prstGeom>
            <a:solidFill>
              <a:schemeClr val="bg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dirty="0">
                <a:latin typeface="Century Gothic"/>
              </a:endParaRPr>
            </a:p>
          </p:txBody>
        </p:sp>
        <p:sp>
          <p:nvSpPr>
            <p:cNvPr id="32" name="Arrow: Right 31">
              <a:extLst>
                <a:ext uri="{FF2B5EF4-FFF2-40B4-BE49-F238E27FC236}">
                  <a16:creationId xmlns:a16="http://schemas.microsoft.com/office/drawing/2014/main" id="{6E4ECC8D-2F74-86E2-C717-548A90DE6C9E}"/>
                </a:ext>
              </a:extLst>
            </p:cNvPr>
            <p:cNvSpPr/>
            <p:nvPr/>
          </p:nvSpPr>
          <p:spPr>
            <a:xfrm rot="5400000">
              <a:off x="6359378" y="2740801"/>
              <a:ext cx="529167" cy="465667"/>
            </a:xfrm>
            <a:prstGeom prst="rightArrow">
              <a:avLst/>
            </a:prstGeom>
            <a:solidFill>
              <a:schemeClr val="bg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dirty="0">
                <a:latin typeface="Century Gothic"/>
              </a:endParaRPr>
            </a:p>
          </p:txBody>
        </p:sp>
      </p:grpSp>
      <p:grpSp>
        <p:nvGrpSpPr>
          <p:cNvPr id="22" name="Group 21">
            <a:extLst>
              <a:ext uri="{FF2B5EF4-FFF2-40B4-BE49-F238E27FC236}">
                <a16:creationId xmlns:a16="http://schemas.microsoft.com/office/drawing/2014/main" id="{9F2B6395-B54D-AAD8-E232-EEC1AEBFD731}"/>
              </a:ext>
            </a:extLst>
          </p:cNvPr>
          <p:cNvGrpSpPr/>
          <p:nvPr/>
        </p:nvGrpSpPr>
        <p:grpSpPr>
          <a:xfrm>
            <a:off x="8657944" y="1445182"/>
            <a:ext cx="3475692" cy="3294616"/>
            <a:chOff x="8581104" y="1406762"/>
            <a:chExt cx="3475692" cy="3294616"/>
          </a:xfrm>
        </p:grpSpPr>
        <p:sp>
          <p:nvSpPr>
            <p:cNvPr id="16" name="Rectangle: Rounded Corners 15">
              <a:extLst>
                <a:ext uri="{FF2B5EF4-FFF2-40B4-BE49-F238E27FC236}">
                  <a16:creationId xmlns:a16="http://schemas.microsoft.com/office/drawing/2014/main" id="{443D23D9-4529-9E51-054B-2B023FE15310}"/>
                </a:ext>
              </a:extLst>
            </p:cNvPr>
            <p:cNvSpPr/>
            <p:nvPr/>
          </p:nvSpPr>
          <p:spPr>
            <a:xfrm>
              <a:off x="8581104" y="1406762"/>
              <a:ext cx="3387870" cy="3294616"/>
            </a:xfrm>
            <a:prstGeom prst="roundRect">
              <a:avLst/>
            </a:prstGeom>
            <a:solidFill>
              <a:srgbClr val="E0CAA4"/>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3EB2951B-6B2A-C723-4FC6-9AB03ECD6AD7}"/>
                </a:ext>
              </a:extLst>
            </p:cNvPr>
            <p:cNvSpPr/>
            <p:nvPr/>
          </p:nvSpPr>
          <p:spPr>
            <a:xfrm>
              <a:off x="9035743" y="1486974"/>
              <a:ext cx="2471573" cy="455323"/>
            </a:xfrm>
            <a:prstGeom prst="roundRect">
              <a:avLst/>
            </a:prstGeom>
            <a:solidFill>
              <a:srgbClr val="E8E2C8"/>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rPr>
                <a:t>Classes</a:t>
              </a:r>
              <a:endParaRPr lang="en-US" dirty="0"/>
            </a:p>
          </p:txBody>
        </p:sp>
        <p:sp>
          <p:nvSpPr>
            <p:cNvPr id="20" name="TextBox 19">
              <a:extLst>
                <a:ext uri="{FF2B5EF4-FFF2-40B4-BE49-F238E27FC236}">
                  <a16:creationId xmlns:a16="http://schemas.microsoft.com/office/drawing/2014/main" id="{09C55D0B-0100-C6A1-2DD2-36EB3FFE7F84}"/>
                </a:ext>
              </a:extLst>
            </p:cNvPr>
            <p:cNvSpPr txBox="1"/>
            <p:nvPr/>
          </p:nvSpPr>
          <p:spPr>
            <a:xfrm>
              <a:off x="8581104" y="1975112"/>
              <a:ext cx="3475692" cy="2600712"/>
            </a:xfrm>
            <a:prstGeom prst="rect">
              <a:avLst/>
            </a:prstGeom>
            <a:noFill/>
          </p:spPr>
          <p:txBody>
            <a:bodyPr wrap="square" lIns="91440" tIns="45720" rIns="91440" bIns="45720" anchor="t">
              <a:spAutoFit/>
            </a:bodyPr>
            <a:lstStyle/>
            <a:p>
              <a:pPr marL="342900" indent="-342900">
                <a:spcAft>
                  <a:spcPts val="600"/>
                </a:spcAft>
                <a:buClr>
                  <a:srgbClr val="6CA47A"/>
                </a:buClr>
                <a:buFont typeface="Webdings" panose="05030102010509060703" pitchFamily="18" charset="2"/>
                <a:buChar char="4"/>
              </a:pPr>
              <a:r>
                <a:rPr lang="en-US" sz="1600" dirty="0">
                  <a:solidFill>
                    <a:schemeClr val="tx1">
                      <a:lumMod val="75000"/>
                      <a:lumOff val="25000"/>
                    </a:schemeClr>
                  </a:solidFill>
                  <a:latin typeface="Century Gothic"/>
                  <a:ea typeface="+mn-lt"/>
                  <a:cs typeface="+mn-lt"/>
                </a:rPr>
                <a:t>Aspen</a:t>
              </a:r>
            </a:p>
            <a:p>
              <a:pPr marL="342900" indent="-342900">
                <a:spcAft>
                  <a:spcPts val="600"/>
                </a:spcAft>
                <a:buClr>
                  <a:srgbClr val="6CA47A"/>
                </a:buClr>
                <a:buFont typeface="Webdings" panose="05030102010509060703" pitchFamily="18" charset="2"/>
                <a:buChar char="4"/>
              </a:pPr>
              <a:r>
                <a:rPr lang="en-US" sz="1600" dirty="0">
                  <a:solidFill>
                    <a:schemeClr val="tx1">
                      <a:lumMod val="75000"/>
                      <a:lumOff val="25000"/>
                    </a:schemeClr>
                  </a:solidFill>
                  <a:latin typeface="Century Gothic"/>
                  <a:ea typeface="+mn-lt"/>
                  <a:cs typeface="+mn-lt"/>
                </a:rPr>
                <a:t>Bare ground</a:t>
              </a:r>
            </a:p>
            <a:p>
              <a:pPr marL="342900" indent="-342900">
                <a:spcAft>
                  <a:spcPts val="600"/>
                </a:spcAft>
                <a:buClr>
                  <a:srgbClr val="6CA47A"/>
                </a:buClr>
                <a:buFont typeface="Webdings" panose="05030102010509060703" pitchFamily="18" charset="2"/>
                <a:buChar char="4"/>
              </a:pPr>
              <a:r>
                <a:rPr lang="en-US" sz="1600" dirty="0">
                  <a:solidFill>
                    <a:schemeClr val="tx1">
                      <a:lumMod val="75000"/>
                      <a:lumOff val="25000"/>
                    </a:schemeClr>
                  </a:solidFill>
                  <a:latin typeface="Century Gothic"/>
                  <a:ea typeface="+mn-lt"/>
                  <a:cs typeface="+mn-lt"/>
                </a:rPr>
                <a:t>Conifer</a:t>
              </a:r>
              <a:endParaRPr lang="en-US" sz="1600" dirty="0">
                <a:solidFill>
                  <a:schemeClr val="tx1">
                    <a:lumMod val="75000"/>
                    <a:lumOff val="25000"/>
                  </a:schemeClr>
                </a:solidFill>
                <a:latin typeface="Calibri" panose="020F0502020204030204"/>
                <a:ea typeface="+mn-lt"/>
                <a:cs typeface="+mn-lt"/>
              </a:endParaRPr>
            </a:p>
            <a:p>
              <a:pPr marL="342900" indent="-342900">
                <a:spcAft>
                  <a:spcPts val="600"/>
                </a:spcAft>
                <a:buClr>
                  <a:srgbClr val="6CA47A"/>
                </a:buClr>
                <a:buFont typeface="Webdings" panose="05030102010509060703" pitchFamily="18" charset="2"/>
                <a:buChar char="4"/>
              </a:pPr>
              <a:r>
                <a:rPr lang="en-US" sz="1600" dirty="0">
                  <a:solidFill>
                    <a:schemeClr val="tx1">
                      <a:lumMod val="75000"/>
                      <a:lumOff val="25000"/>
                    </a:schemeClr>
                  </a:solidFill>
                  <a:latin typeface="Century Gothic"/>
                  <a:ea typeface="+mn-lt"/>
                  <a:cs typeface="+mn-lt"/>
                </a:rPr>
                <a:t>Cottonwood</a:t>
              </a:r>
              <a:endParaRPr lang="en-US" sz="1600" dirty="0">
                <a:solidFill>
                  <a:schemeClr val="tx1">
                    <a:lumMod val="75000"/>
                    <a:lumOff val="25000"/>
                  </a:schemeClr>
                </a:solidFill>
                <a:latin typeface="Calibri" panose="020F0502020204030204"/>
                <a:cs typeface="Calibri"/>
              </a:endParaRPr>
            </a:p>
            <a:p>
              <a:pPr marL="342900" indent="-342900">
                <a:spcAft>
                  <a:spcPts val="600"/>
                </a:spcAft>
                <a:buClr>
                  <a:srgbClr val="6CA47A"/>
                </a:buClr>
                <a:buFont typeface="Webdings" panose="05030102010509060703" pitchFamily="18" charset="2"/>
                <a:buChar char="4"/>
              </a:pPr>
              <a:r>
                <a:rPr lang="en-US" sz="1600" dirty="0">
                  <a:solidFill>
                    <a:schemeClr val="tx1">
                      <a:lumMod val="75000"/>
                      <a:lumOff val="25000"/>
                    </a:schemeClr>
                  </a:solidFill>
                  <a:latin typeface="Century Gothic"/>
                  <a:cs typeface="Calibri"/>
                </a:rPr>
                <a:t>Grass</a:t>
              </a:r>
            </a:p>
            <a:p>
              <a:pPr marL="342900" indent="-342900">
                <a:spcAft>
                  <a:spcPts val="600"/>
                </a:spcAft>
                <a:buClr>
                  <a:srgbClr val="6CA47A"/>
                </a:buClr>
                <a:buFont typeface="Webdings" panose="05030102010509060703" pitchFamily="18" charset="2"/>
                <a:buChar char="4"/>
              </a:pPr>
              <a:r>
                <a:rPr lang="en-US" sz="1600" dirty="0">
                  <a:solidFill>
                    <a:schemeClr val="tx1">
                      <a:lumMod val="75000"/>
                      <a:lumOff val="25000"/>
                    </a:schemeClr>
                  </a:solidFill>
                  <a:latin typeface="Century Gothic"/>
                </a:rPr>
                <a:t>Shrub</a:t>
              </a:r>
            </a:p>
            <a:p>
              <a:pPr marL="342900" indent="-342900">
                <a:spcAft>
                  <a:spcPts val="600"/>
                </a:spcAft>
                <a:buClr>
                  <a:srgbClr val="6CA47A"/>
                </a:buClr>
                <a:buFont typeface="Webdings" panose="05030102010509060703" pitchFamily="18" charset="2"/>
                <a:buChar char="4"/>
              </a:pPr>
              <a:r>
                <a:rPr lang="en-US" sz="1600" dirty="0">
                  <a:solidFill>
                    <a:schemeClr val="tx1">
                      <a:lumMod val="75000"/>
                      <a:lumOff val="25000"/>
                    </a:schemeClr>
                  </a:solidFill>
                  <a:latin typeface="Century Gothic"/>
                </a:rPr>
                <a:t>Water</a:t>
              </a:r>
              <a:endParaRPr lang="en-US" sz="1600" dirty="0">
                <a:solidFill>
                  <a:schemeClr val="tx1">
                    <a:lumMod val="75000"/>
                    <a:lumOff val="25000"/>
                  </a:schemeClr>
                </a:solidFill>
                <a:latin typeface="Calibri" panose="020F0502020204030204"/>
                <a:cs typeface="Calibri"/>
              </a:endParaRPr>
            </a:p>
            <a:p>
              <a:pPr marL="342900" indent="-342900">
                <a:spcAft>
                  <a:spcPts val="600"/>
                </a:spcAft>
                <a:buClr>
                  <a:srgbClr val="6CA47A"/>
                </a:buClr>
                <a:buFont typeface="Webdings" panose="05030102010509060703" pitchFamily="18" charset="2"/>
                <a:buChar char="4"/>
              </a:pPr>
              <a:r>
                <a:rPr lang="en-US" sz="1600" dirty="0">
                  <a:solidFill>
                    <a:schemeClr val="tx1">
                      <a:lumMod val="75000"/>
                      <a:lumOff val="25000"/>
                    </a:schemeClr>
                  </a:solidFill>
                  <a:latin typeface="Century Gothic"/>
                </a:rPr>
                <a:t>Willow</a:t>
              </a:r>
              <a:endParaRPr lang="en-US" sz="1600" dirty="0">
                <a:solidFill>
                  <a:schemeClr val="tx1">
                    <a:lumMod val="75000"/>
                    <a:lumOff val="25000"/>
                  </a:schemeClr>
                </a:solidFill>
                <a:latin typeface="Calibri" panose="020F0502020204030204"/>
                <a:cs typeface="Calibri"/>
              </a:endParaRPr>
            </a:p>
          </p:txBody>
        </p:sp>
      </p:grpSp>
      <p:grpSp>
        <p:nvGrpSpPr>
          <p:cNvPr id="23" name="Group 22">
            <a:extLst>
              <a:ext uri="{FF2B5EF4-FFF2-40B4-BE49-F238E27FC236}">
                <a16:creationId xmlns:a16="http://schemas.microsoft.com/office/drawing/2014/main" id="{DDDD7B03-6DF3-B667-6963-3C750A45EB13}"/>
              </a:ext>
            </a:extLst>
          </p:cNvPr>
          <p:cNvGrpSpPr/>
          <p:nvPr/>
        </p:nvGrpSpPr>
        <p:grpSpPr>
          <a:xfrm>
            <a:off x="148367" y="1406762"/>
            <a:ext cx="3475693" cy="4390548"/>
            <a:chOff x="148367" y="1406762"/>
            <a:chExt cx="3475693" cy="4390548"/>
          </a:xfrm>
        </p:grpSpPr>
        <p:sp>
          <p:nvSpPr>
            <p:cNvPr id="13" name="Rectangle: Rounded Corners 12">
              <a:extLst>
                <a:ext uri="{FF2B5EF4-FFF2-40B4-BE49-F238E27FC236}">
                  <a16:creationId xmlns:a16="http://schemas.microsoft.com/office/drawing/2014/main" id="{431F494C-CFBD-3FE3-CB14-69BBAFF457F6}"/>
                </a:ext>
              </a:extLst>
            </p:cNvPr>
            <p:cNvSpPr/>
            <p:nvPr/>
          </p:nvSpPr>
          <p:spPr>
            <a:xfrm>
              <a:off x="148367" y="1406762"/>
              <a:ext cx="3382650" cy="4390548"/>
            </a:xfrm>
            <a:prstGeom prst="roundRect">
              <a:avLst/>
            </a:prstGeom>
            <a:solidFill>
              <a:srgbClr val="E0CAA4"/>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78E9AE2-4BF2-2261-4B94-67C6D6D8183A}"/>
                </a:ext>
              </a:extLst>
            </p:cNvPr>
            <p:cNvSpPr txBox="1"/>
            <p:nvPr/>
          </p:nvSpPr>
          <p:spPr>
            <a:xfrm>
              <a:off x="148367" y="1975112"/>
              <a:ext cx="3475693" cy="3662541"/>
            </a:xfrm>
            <a:prstGeom prst="rect">
              <a:avLst/>
            </a:prstGeom>
            <a:noFill/>
          </p:spPr>
          <p:txBody>
            <a:bodyPr wrap="square" lIns="91440" tIns="45720" rIns="91440" bIns="45720" anchor="t">
              <a:spAutoFit/>
            </a:bodyPr>
            <a:lstStyle/>
            <a:p>
              <a:pPr marL="342900" indent="-342900">
                <a:spcAft>
                  <a:spcPts val="600"/>
                </a:spcAft>
                <a:buClr>
                  <a:srgbClr val="6CA47A"/>
                </a:buClr>
                <a:buFont typeface="Webdings" panose="05030102010509060703" pitchFamily="18" charset="2"/>
                <a:buChar char="4"/>
              </a:pPr>
              <a:r>
                <a:rPr lang="en-US" sz="1600" dirty="0">
                  <a:solidFill>
                    <a:schemeClr val="tx1">
                      <a:lumMod val="75000"/>
                      <a:lumOff val="25000"/>
                    </a:schemeClr>
                  </a:solidFill>
                  <a:latin typeface="Century Gothic"/>
                  <a:ea typeface="+mn-lt"/>
                  <a:cs typeface="+mn-lt"/>
                </a:rPr>
                <a:t>Red, green, and blue bands</a:t>
              </a:r>
            </a:p>
            <a:p>
              <a:pPr marL="342900" indent="-342900">
                <a:spcAft>
                  <a:spcPts val="600"/>
                </a:spcAft>
                <a:buClr>
                  <a:srgbClr val="6CA47A"/>
                </a:buClr>
                <a:buFont typeface="Webdings" panose="05030102010509060703" pitchFamily="18" charset="2"/>
                <a:buChar char="4"/>
              </a:pPr>
              <a:r>
                <a:rPr lang="en-US" sz="1600" dirty="0">
                  <a:solidFill>
                    <a:schemeClr val="tx1">
                      <a:lumMod val="75000"/>
                      <a:lumOff val="25000"/>
                    </a:schemeClr>
                  </a:solidFill>
                  <a:latin typeface="Century Gothic"/>
                  <a:ea typeface="+mn-lt"/>
                  <a:cs typeface="+mn-lt"/>
                </a:rPr>
                <a:t>Shortwave infrared</a:t>
              </a:r>
              <a:endParaRPr lang="en-US" sz="1600" dirty="0">
                <a:solidFill>
                  <a:schemeClr val="tx1">
                    <a:lumMod val="75000"/>
                    <a:lumOff val="25000"/>
                  </a:schemeClr>
                </a:solidFill>
                <a:latin typeface="Calibri" panose="020F0502020204030204"/>
                <a:ea typeface="+mn-lt"/>
                <a:cs typeface="+mn-lt"/>
              </a:endParaRPr>
            </a:p>
            <a:p>
              <a:pPr marL="342900" indent="-342900">
                <a:spcAft>
                  <a:spcPts val="600"/>
                </a:spcAft>
                <a:buClr>
                  <a:srgbClr val="6CA47A"/>
                </a:buClr>
                <a:buFont typeface="Webdings" panose="05030102010509060703" pitchFamily="18" charset="2"/>
                <a:buChar char="4"/>
              </a:pPr>
              <a:r>
                <a:rPr lang="en-US" sz="1600" dirty="0">
                  <a:solidFill>
                    <a:schemeClr val="tx1">
                      <a:lumMod val="75000"/>
                      <a:lumOff val="25000"/>
                    </a:schemeClr>
                  </a:solidFill>
                  <a:latin typeface="Century Gothic"/>
                  <a:ea typeface="+mn-lt"/>
                  <a:cs typeface="+mn-lt"/>
                </a:rPr>
                <a:t>Near infrared</a:t>
              </a:r>
              <a:endParaRPr lang="en-US" sz="1600" dirty="0">
                <a:solidFill>
                  <a:schemeClr val="tx1">
                    <a:lumMod val="75000"/>
                    <a:lumOff val="25000"/>
                  </a:schemeClr>
                </a:solidFill>
                <a:latin typeface="Calibri" panose="020F0502020204030204"/>
                <a:ea typeface="+mn-lt"/>
                <a:cs typeface="+mn-lt"/>
              </a:endParaRPr>
            </a:p>
            <a:p>
              <a:pPr marL="342900" indent="-342900">
                <a:spcAft>
                  <a:spcPts val="600"/>
                </a:spcAft>
                <a:buClr>
                  <a:srgbClr val="6CA47A"/>
                </a:buClr>
                <a:buFont typeface="Webdings" panose="05030102010509060703" pitchFamily="18" charset="2"/>
                <a:buChar char="4"/>
              </a:pPr>
              <a:r>
                <a:rPr lang="en-US" sz="1600" dirty="0">
                  <a:solidFill>
                    <a:schemeClr val="tx1">
                      <a:lumMod val="75000"/>
                      <a:lumOff val="25000"/>
                    </a:schemeClr>
                  </a:solidFill>
                  <a:latin typeface="Century Gothic"/>
                  <a:ea typeface="+mn-lt"/>
                  <a:cs typeface="+mn-lt"/>
                </a:rPr>
                <a:t>Normalized</a:t>
              </a:r>
              <a:r>
                <a:rPr lang="en-US" sz="1600" dirty="0">
                  <a:solidFill>
                    <a:schemeClr val="tx1">
                      <a:lumMod val="75000"/>
                      <a:lumOff val="25000"/>
                    </a:schemeClr>
                  </a:solidFill>
                  <a:latin typeface="Century Gothic"/>
                </a:rPr>
                <a:t> Difference Vegetation Index (NDVI)</a:t>
              </a:r>
              <a:endParaRPr lang="en-US" sz="1600" dirty="0">
                <a:solidFill>
                  <a:schemeClr val="tx1">
                    <a:lumMod val="75000"/>
                    <a:lumOff val="25000"/>
                  </a:schemeClr>
                </a:solidFill>
                <a:latin typeface="Calibri" panose="020F0502020204030204"/>
                <a:cs typeface="Calibri"/>
              </a:endParaRPr>
            </a:p>
            <a:p>
              <a:pPr marL="342900" indent="-342900">
                <a:spcAft>
                  <a:spcPts val="600"/>
                </a:spcAft>
                <a:buClr>
                  <a:srgbClr val="6CA47A"/>
                </a:buClr>
                <a:buFont typeface="Webdings" panose="05030102010509060703" pitchFamily="18" charset="2"/>
                <a:buChar char="4"/>
              </a:pPr>
              <a:r>
                <a:rPr lang="en-US" sz="1600" dirty="0">
                  <a:solidFill>
                    <a:schemeClr val="tx1">
                      <a:lumMod val="75000"/>
                      <a:lumOff val="25000"/>
                    </a:schemeClr>
                  </a:solidFill>
                  <a:latin typeface="Century Gothic"/>
                </a:rPr>
                <a:t>Enhanced Vegetation Index (EVI)</a:t>
              </a:r>
              <a:endParaRPr lang="en-US" sz="1600" dirty="0">
                <a:solidFill>
                  <a:schemeClr val="tx1">
                    <a:lumMod val="75000"/>
                    <a:lumOff val="25000"/>
                  </a:schemeClr>
                </a:solidFill>
                <a:latin typeface="Calibri" panose="020F0502020204030204"/>
                <a:cs typeface="Calibri"/>
              </a:endParaRPr>
            </a:p>
            <a:p>
              <a:pPr marL="342900" indent="-342900">
                <a:spcAft>
                  <a:spcPts val="600"/>
                </a:spcAft>
                <a:buClr>
                  <a:srgbClr val="6CA47A"/>
                </a:buClr>
                <a:buFont typeface="Webdings" panose="05030102010509060703" pitchFamily="18" charset="2"/>
                <a:buChar char="4"/>
              </a:pPr>
              <a:r>
                <a:rPr lang="en-US" sz="1600" dirty="0">
                  <a:solidFill>
                    <a:schemeClr val="tx1">
                      <a:lumMod val="75000"/>
                      <a:lumOff val="25000"/>
                    </a:schemeClr>
                  </a:solidFill>
                  <a:latin typeface="Century Gothic"/>
                </a:rPr>
                <a:t>Tasseled Cap Brightness (TCB)</a:t>
              </a:r>
            </a:p>
            <a:p>
              <a:pPr marL="342900" indent="-342900">
                <a:spcAft>
                  <a:spcPts val="600"/>
                </a:spcAft>
                <a:buClr>
                  <a:srgbClr val="6CA47A"/>
                </a:buClr>
                <a:buFont typeface="Webdings" panose="05030102010509060703" pitchFamily="18" charset="2"/>
                <a:buChar char="4"/>
              </a:pPr>
              <a:r>
                <a:rPr lang="en-US" sz="1600" dirty="0">
                  <a:solidFill>
                    <a:schemeClr val="tx1">
                      <a:lumMod val="75000"/>
                      <a:lumOff val="25000"/>
                    </a:schemeClr>
                  </a:solidFill>
                  <a:latin typeface="Century Gothic"/>
                </a:rPr>
                <a:t>Tasseled Cap Greenness (TCG)</a:t>
              </a:r>
              <a:endParaRPr lang="en-US" sz="1600" dirty="0">
                <a:solidFill>
                  <a:schemeClr val="tx1">
                    <a:lumMod val="75000"/>
                    <a:lumOff val="25000"/>
                  </a:schemeClr>
                </a:solidFill>
                <a:latin typeface="Calibri" panose="020F0502020204030204"/>
                <a:cs typeface="Calibri"/>
              </a:endParaRPr>
            </a:p>
            <a:p>
              <a:pPr marL="342900" indent="-342900">
                <a:spcAft>
                  <a:spcPts val="600"/>
                </a:spcAft>
                <a:buClr>
                  <a:srgbClr val="6CA47A"/>
                </a:buClr>
                <a:buFont typeface="Webdings" panose="05030102010509060703" pitchFamily="18" charset="2"/>
                <a:buChar char="4"/>
              </a:pPr>
              <a:r>
                <a:rPr lang="en-US" sz="1600" dirty="0">
                  <a:solidFill>
                    <a:schemeClr val="tx1">
                      <a:lumMod val="75000"/>
                      <a:lumOff val="25000"/>
                    </a:schemeClr>
                  </a:solidFill>
                  <a:latin typeface="Century Gothic"/>
                </a:rPr>
                <a:t>Tasseled Cap Wetness (TCW) </a:t>
              </a:r>
              <a:endParaRPr lang="en-US" sz="1600" dirty="0">
                <a:solidFill>
                  <a:schemeClr val="tx1">
                    <a:lumMod val="75000"/>
                    <a:lumOff val="25000"/>
                  </a:schemeClr>
                </a:solidFill>
                <a:latin typeface="Calibri" panose="020F0502020204030204"/>
                <a:cs typeface="Calibri"/>
              </a:endParaRPr>
            </a:p>
            <a:p>
              <a:pPr marL="342900" indent="-342900">
                <a:spcAft>
                  <a:spcPts val="600"/>
                </a:spcAft>
                <a:buClr>
                  <a:srgbClr val="6CA47A"/>
                </a:buClr>
                <a:buFont typeface="Webdings" panose="05030102010509060703" pitchFamily="18" charset="2"/>
                <a:buChar char="4"/>
              </a:pPr>
              <a:r>
                <a:rPr lang="en-US" sz="1600" dirty="0">
                  <a:solidFill>
                    <a:schemeClr val="tx1">
                      <a:lumMod val="75000"/>
                      <a:lumOff val="25000"/>
                    </a:schemeClr>
                  </a:solidFill>
                  <a:latin typeface="Century Gothic"/>
                </a:rPr>
                <a:t>Elevation, slope, and aspect</a:t>
              </a:r>
              <a:endParaRPr lang="en-US" sz="1600" dirty="0">
                <a:solidFill>
                  <a:schemeClr val="tx1">
                    <a:lumMod val="75000"/>
                    <a:lumOff val="25000"/>
                  </a:schemeClr>
                </a:solidFill>
                <a:latin typeface="Calibri" panose="020F0502020204030204"/>
                <a:cs typeface="Calibri"/>
              </a:endParaRPr>
            </a:p>
          </p:txBody>
        </p:sp>
        <p:sp>
          <p:nvSpPr>
            <p:cNvPr id="15" name="Rectangle: Rounded Corners 14">
              <a:extLst>
                <a:ext uri="{FF2B5EF4-FFF2-40B4-BE49-F238E27FC236}">
                  <a16:creationId xmlns:a16="http://schemas.microsoft.com/office/drawing/2014/main" id="{1646519B-44FE-202F-96FF-6D6C0072174B}"/>
                </a:ext>
              </a:extLst>
            </p:cNvPr>
            <p:cNvSpPr/>
            <p:nvPr/>
          </p:nvSpPr>
          <p:spPr>
            <a:xfrm>
              <a:off x="603006" y="1486974"/>
              <a:ext cx="2472711" cy="454289"/>
            </a:xfrm>
            <a:prstGeom prst="roundRect">
              <a:avLst/>
            </a:prstGeom>
            <a:solidFill>
              <a:srgbClr val="E8E2C8"/>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Century Gothic"/>
                </a:rPr>
                <a:t>Predictors</a:t>
              </a:r>
              <a:endParaRPr lang="en-US" dirty="0"/>
            </a:p>
          </p:txBody>
        </p:sp>
      </p:grpSp>
      <p:sp>
        <p:nvSpPr>
          <p:cNvPr id="7" name="Title 1">
            <a:extLst>
              <a:ext uri="{FF2B5EF4-FFF2-40B4-BE49-F238E27FC236}">
                <a16:creationId xmlns:a16="http://schemas.microsoft.com/office/drawing/2014/main" id="{16009C1F-83F3-7872-ACF2-62E57329946A}"/>
              </a:ext>
            </a:extLst>
          </p:cNvPr>
          <p:cNvSpPr txBox="1">
            <a:spLocks/>
          </p:cNvSpPr>
          <p:nvPr/>
        </p:nvSpPr>
        <p:spPr>
          <a:xfrm>
            <a:off x="288786" y="374404"/>
            <a:ext cx="11338560"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6CA47A"/>
                </a:solidFill>
                <a:latin typeface="Century Gothic"/>
              </a:rPr>
              <a:t>Methodology </a:t>
            </a:r>
            <a:r>
              <a:rPr lang="en-US" sz="4800" dirty="0">
                <a:solidFill>
                  <a:srgbClr val="6CA47A"/>
                </a:solidFill>
                <a:latin typeface="Century Gothic"/>
              </a:rPr>
              <a:t>| 2021 Random Forest</a:t>
            </a:r>
            <a:endParaRPr lang="en-US" sz="4800" dirty="0">
              <a:solidFill>
                <a:srgbClr val="6CA47A"/>
              </a:solidFill>
              <a:latin typeface="Century Gothic" panose="020B0502020202020204" pitchFamily="34" charset="0"/>
            </a:endParaRPr>
          </a:p>
        </p:txBody>
      </p:sp>
    </p:spTree>
    <p:extLst>
      <p:ext uri="{BB962C8B-B14F-4D97-AF65-F5344CB8AC3E}">
        <p14:creationId xmlns:p14="http://schemas.microsoft.com/office/powerpoint/2010/main" val="1249512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6C6C981C-BFCF-5004-2CDF-198347947769}"/>
              </a:ext>
            </a:extLst>
          </p:cNvPr>
          <p:cNvGrpSpPr/>
          <p:nvPr/>
        </p:nvGrpSpPr>
        <p:grpSpPr>
          <a:xfrm>
            <a:off x="3125203" y="638236"/>
            <a:ext cx="5941594" cy="6181344"/>
            <a:chOff x="3125203" y="683077"/>
            <a:chExt cx="5941594" cy="6181344"/>
          </a:xfrm>
        </p:grpSpPr>
        <p:pic>
          <p:nvPicPr>
            <p:cNvPr id="44" name="Graphic 44" descr="Plant with solid fill">
              <a:extLst>
                <a:ext uri="{FF2B5EF4-FFF2-40B4-BE49-F238E27FC236}">
                  <a16:creationId xmlns:a16="http://schemas.microsoft.com/office/drawing/2014/main" id="{1AFC4ED6-FA6B-8E53-63F6-673F0D7DD9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5203" y="683077"/>
              <a:ext cx="5941594" cy="6181344"/>
            </a:xfrm>
            <a:prstGeom prst="rect">
              <a:avLst/>
            </a:prstGeom>
          </p:spPr>
        </p:pic>
        <p:sp>
          <p:nvSpPr>
            <p:cNvPr id="17" name="Rectangle: Rounded Corners 5">
              <a:extLst>
                <a:ext uri="{FF2B5EF4-FFF2-40B4-BE49-F238E27FC236}">
                  <a16:creationId xmlns:a16="http://schemas.microsoft.com/office/drawing/2014/main" id="{0E4925FD-14E0-BFA8-39AF-5C0E5D0716E9}"/>
                </a:ext>
              </a:extLst>
            </p:cNvPr>
            <p:cNvSpPr/>
            <p:nvPr/>
          </p:nvSpPr>
          <p:spPr>
            <a:xfrm>
              <a:off x="3700640" y="1057362"/>
              <a:ext cx="4790721" cy="5432775"/>
            </a:xfrm>
            <a:prstGeom prst="roundRect">
              <a:avLst/>
            </a:prstGeom>
            <a:solidFill>
              <a:srgbClr val="E8E2C8">
                <a:alpha val="62000"/>
              </a:srgbClr>
            </a:solidFill>
            <a:ln w="28575">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dirty="0">
                <a:latin typeface="Century Gothic"/>
              </a:endParaRPr>
            </a:p>
          </p:txBody>
        </p:sp>
        <p:sp>
          <p:nvSpPr>
            <p:cNvPr id="18" name="Rectangle: Rounded Corners 7">
              <a:extLst>
                <a:ext uri="{FF2B5EF4-FFF2-40B4-BE49-F238E27FC236}">
                  <a16:creationId xmlns:a16="http://schemas.microsoft.com/office/drawing/2014/main" id="{3A29DEDF-48EA-D5E3-0FC6-9F5C2465E8FA}"/>
                </a:ext>
              </a:extLst>
            </p:cNvPr>
            <p:cNvSpPr/>
            <p:nvPr/>
          </p:nvSpPr>
          <p:spPr>
            <a:xfrm>
              <a:off x="5181600" y="3241745"/>
              <a:ext cx="1828800" cy="1188720"/>
            </a:xfrm>
            <a:prstGeom prst="roundRect">
              <a:avLst/>
            </a:prstGeom>
            <a:solidFill>
              <a:srgbClr val="B0D1C4"/>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lumMod val="75000"/>
                      <a:lumOff val="25000"/>
                    </a:schemeClr>
                  </a:solidFill>
                  <a:latin typeface="Century Gothic"/>
                  <a:cs typeface="Calibri"/>
                </a:rPr>
                <a:t>Difference</a:t>
              </a:r>
            </a:p>
          </p:txBody>
        </p:sp>
        <p:grpSp>
          <p:nvGrpSpPr>
            <p:cNvPr id="19" name="Group 18">
              <a:extLst>
                <a:ext uri="{FF2B5EF4-FFF2-40B4-BE49-F238E27FC236}">
                  <a16:creationId xmlns:a16="http://schemas.microsoft.com/office/drawing/2014/main" id="{CE4DBDC4-015D-045E-AC7C-EF56FB200D24}"/>
                </a:ext>
              </a:extLst>
            </p:cNvPr>
            <p:cNvGrpSpPr/>
            <p:nvPr/>
          </p:nvGrpSpPr>
          <p:grpSpPr>
            <a:xfrm>
              <a:off x="3972279" y="1666522"/>
              <a:ext cx="4247443" cy="1192388"/>
              <a:chOff x="4039568" y="1666522"/>
              <a:chExt cx="4247443" cy="1192388"/>
            </a:xfrm>
          </p:grpSpPr>
          <p:sp>
            <p:nvSpPr>
              <p:cNvPr id="24" name="Rectangle: Rounded Corners 9">
                <a:extLst>
                  <a:ext uri="{FF2B5EF4-FFF2-40B4-BE49-F238E27FC236}">
                    <a16:creationId xmlns:a16="http://schemas.microsoft.com/office/drawing/2014/main" id="{65E330D7-42C8-BE12-712C-84EB8CC99FE4}"/>
                  </a:ext>
                </a:extLst>
              </p:cNvPr>
              <p:cNvSpPr/>
              <p:nvPr/>
            </p:nvSpPr>
            <p:spPr>
              <a:xfrm>
                <a:off x="4039568" y="1666522"/>
                <a:ext cx="1827388" cy="1192388"/>
              </a:xfrm>
              <a:prstGeom prst="roundRect">
                <a:avLst/>
              </a:prstGeom>
              <a:solidFill>
                <a:srgbClr val="B0D1C4"/>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lumMod val="75000"/>
                        <a:lumOff val="25000"/>
                      </a:schemeClr>
                    </a:solidFill>
                    <a:latin typeface="Century Gothic"/>
                    <a:cs typeface="Calibri"/>
                  </a:rPr>
                  <a:t>Summer NDVI</a:t>
                </a:r>
                <a:endParaRPr lang="en-US" b="1" dirty="0">
                  <a:solidFill>
                    <a:schemeClr val="tx1">
                      <a:lumMod val="75000"/>
                      <a:lumOff val="25000"/>
                    </a:schemeClr>
                  </a:solidFill>
                  <a:latin typeface="Century Gothic"/>
                </a:endParaRPr>
              </a:p>
            </p:txBody>
          </p:sp>
          <p:sp>
            <p:nvSpPr>
              <p:cNvPr id="25" name="Rectangle: Rounded Corners 11">
                <a:extLst>
                  <a:ext uri="{FF2B5EF4-FFF2-40B4-BE49-F238E27FC236}">
                    <a16:creationId xmlns:a16="http://schemas.microsoft.com/office/drawing/2014/main" id="{594364A0-B744-E6D0-F913-B04A8A638E5F}"/>
                  </a:ext>
                </a:extLst>
              </p:cNvPr>
              <p:cNvSpPr/>
              <p:nvPr/>
            </p:nvSpPr>
            <p:spPr>
              <a:xfrm>
                <a:off x="6459622" y="1670049"/>
                <a:ext cx="1827389" cy="1185334"/>
              </a:xfrm>
              <a:prstGeom prst="roundRect">
                <a:avLst/>
              </a:prstGeom>
              <a:solidFill>
                <a:srgbClr val="B0D1C4"/>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lumMod val="75000"/>
                        <a:lumOff val="25000"/>
                      </a:schemeClr>
                    </a:solidFill>
                    <a:latin typeface="Century Gothic"/>
                    <a:cs typeface="Calibri"/>
                  </a:rPr>
                  <a:t>Fall NDVI</a:t>
                </a:r>
              </a:p>
            </p:txBody>
          </p:sp>
        </p:grpSp>
        <p:sp>
          <p:nvSpPr>
            <p:cNvPr id="20" name="Rectangle: Rounded Corners 13">
              <a:extLst>
                <a:ext uri="{FF2B5EF4-FFF2-40B4-BE49-F238E27FC236}">
                  <a16:creationId xmlns:a16="http://schemas.microsoft.com/office/drawing/2014/main" id="{B3763D2C-6B5C-0B0D-CA83-D0269877EB10}"/>
                </a:ext>
              </a:extLst>
            </p:cNvPr>
            <p:cNvSpPr/>
            <p:nvPr/>
          </p:nvSpPr>
          <p:spPr>
            <a:xfrm>
              <a:off x="5182305" y="4813300"/>
              <a:ext cx="1827390" cy="1185333"/>
            </a:xfrm>
            <a:prstGeom prst="roundRect">
              <a:avLst/>
            </a:prstGeom>
            <a:solidFill>
              <a:srgbClr val="E0CAA4"/>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lumMod val="75000"/>
                      <a:lumOff val="25000"/>
                    </a:schemeClr>
                  </a:solidFill>
                  <a:latin typeface="Century Gothic"/>
                  <a:cs typeface="Calibri"/>
                </a:rPr>
                <a:t>Validation</a:t>
              </a:r>
            </a:p>
          </p:txBody>
        </p:sp>
        <p:sp>
          <p:nvSpPr>
            <p:cNvPr id="21" name="Arrow: Right 24">
              <a:extLst>
                <a:ext uri="{FF2B5EF4-FFF2-40B4-BE49-F238E27FC236}">
                  <a16:creationId xmlns:a16="http://schemas.microsoft.com/office/drawing/2014/main" id="{FAD4BE3D-5230-42D2-FA13-57BE83F4A988}"/>
                </a:ext>
              </a:extLst>
            </p:cNvPr>
            <p:cNvSpPr/>
            <p:nvPr/>
          </p:nvSpPr>
          <p:spPr>
            <a:xfrm rot="5400000">
              <a:off x="5302250" y="2741402"/>
              <a:ext cx="529167" cy="465667"/>
            </a:xfrm>
            <a:prstGeom prst="rightArrow">
              <a:avLst/>
            </a:prstGeom>
            <a:solidFill>
              <a:schemeClr val="bg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dirty="0">
                <a:latin typeface="Century Gothic"/>
              </a:endParaRPr>
            </a:p>
          </p:txBody>
        </p:sp>
        <p:sp>
          <p:nvSpPr>
            <p:cNvPr id="22" name="Arrow: Right 26">
              <a:extLst>
                <a:ext uri="{FF2B5EF4-FFF2-40B4-BE49-F238E27FC236}">
                  <a16:creationId xmlns:a16="http://schemas.microsoft.com/office/drawing/2014/main" id="{324501FA-49C3-BF73-2D18-1CE7D71764BB}"/>
                </a:ext>
              </a:extLst>
            </p:cNvPr>
            <p:cNvSpPr/>
            <p:nvPr/>
          </p:nvSpPr>
          <p:spPr>
            <a:xfrm rot="5400000">
              <a:off x="5845527" y="4340577"/>
              <a:ext cx="500945" cy="444501"/>
            </a:xfrm>
            <a:prstGeom prst="rightArrow">
              <a:avLst/>
            </a:prstGeom>
            <a:solidFill>
              <a:schemeClr val="bg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dirty="0">
                <a:latin typeface="Century Gothic"/>
              </a:endParaRPr>
            </a:p>
          </p:txBody>
        </p:sp>
        <p:sp>
          <p:nvSpPr>
            <p:cNvPr id="23" name="Arrow: Right 31">
              <a:extLst>
                <a:ext uri="{FF2B5EF4-FFF2-40B4-BE49-F238E27FC236}">
                  <a16:creationId xmlns:a16="http://schemas.microsoft.com/office/drawing/2014/main" id="{AE265595-977F-DCDE-9D31-0670A948311D}"/>
                </a:ext>
              </a:extLst>
            </p:cNvPr>
            <p:cNvSpPr/>
            <p:nvPr/>
          </p:nvSpPr>
          <p:spPr>
            <a:xfrm rot="5400000">
              <a:off x="6359378" y="2740801"/>
              <a:ext cx="529167" cy="465667"/>
            </a:xfrm>
            <a:prstGeom prst="rightArrow">
              <a:avLst/>
            </a:prstGeom>
            <a:solidFill>
              <a:schemeClr val="bg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dirty="0">
                <a:latin typeface="Century Gothic"/>
              </a:endParaRPr>
            </a:p>
          </p:txBody>
        </p:sp>
      </p:grpSp>
      <p:sp>
        <p:nvSpPr>
          <p:cNvPr id="6" name="Rectangle: Rounded Corners 5">
            <a:extLst>
              <a:ext uri="{FF2B5EF4-FFF2-40B4-BE49-F238E27FC236}">
                <a16:creationId xmlns:a16="http://schemas.microsoft.com/office/drawing/2014/main" id="{FBE7A8C7-F023-989C-EFE1-F0F959D86F38}"/>
              </a:ext>
            </a:extLst>
          </p:cNvPr>
          <p:cNvSpPr/>
          <p:nvPr/>
        </p:nvSpPr>
        <p:spPr>
          <a:xfrm>
            <a:off x="148367" y="1406762"/>
            <a:ext cx="3382650" cy="3160749"/>
          </a:xfrm>
          <a:prstGeom prst="roundRect">
            <a:avLst/>
          </a:prstGeom>
          <a:solidFill>
            <a:srgbClr val="E0CAA4"/>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5F75536B-DEBA-A647-BCD1-B88B654EBF73}"/>
              </a:ext>
            </a:extLst>
          </p:cNvPr>
          <p:cNvSpPr/>
          <p:nvPr/>
        </p:nvSpPr>
        <p:spPr>
          <a:xfrm>
            <a:off x="603006" y="1486974"/>
            <a:ext cx="2472711" cy="454289"/>
          </a:xfrm>
          <a:prstGeom prst="roundRect">
            <a:avLst/>
          </a:prstGeom>
          <a:solidFill>
            <a:srgbClr val="E8E2C8"/>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rPr>
              <a:t>NDVI Equation</a:t>
            </a:r>
            <a:endParaRPr lang="en-US" dirty="0">
              <a:solidFill>
                <a:schemeClr val="tx1">
                  <a:lumMod val="75000"/>
                  <a:lumOff val="25000"/>
                </a:schemeClr>
              </a:solidFill>
            </a:endParaRPr>
          </a:p>
        </p:txBody>
      </p:sp>
      <p:sp>
        <p:nvSpPr>
          <p:cNvPr id="10" name="TextBox 9">
            <a:extLst>
              <a:ext uri="{FF2B5EF4-FFF2-40B4-BE49-F238E27FC236}">
                <a16:creationId xmlns:a16="http://schemas.microsoft.com/office/drawing/2014/main" id="{95802BDB-BF1F-7950-D1F1-2E2997EC75DE}"/>
              </a:ext>
            </a:extLst>
          </p:cNvPr>
          <p:cNvSpPr txBox="1"/>
          <p:nvPr/>
        </p:nvSpPr>
        <p:spPr>
          <a:xfrm>
            <a:off x="603815" y="2387529"/>
            <a:ext cx="2813084" cy="1200329"/>
          </a:xfrm>
          <a:prstGeom prst="rect">
            <a:avLst/>
          </a:prstGeom>
          <a:noFill/>
        </p:spPr>
        <p:txBody>
          <a:bodyPr wrap="square" lIns="91440" tIns="45720" rIns="91440" bIns="45720" anchor="t">
            <a:spAutoFit/>
          </a:bodyPr>
          <a:lstStyle/>
          <a:p>
            <a:pPr>
              <a:buClr>
                <a:srgbClr val="6CA47A"/>
              </a:buClr>
            </a:pPr>
            <a:r>
              <a:rPr lang="en-US" sz="3600" u="sng" dirty="0">
                <a:solidFill>
                  <a:srgbClr val="3F3F3F"/>
                </a:solidFill>
                <a:latin typeface="Century Gothic"/>
                <a:cs typeface="Calibri"/>
              </a:rPr>
              <a:t>NIR – RED</a:t>
            </a:r>
            <a:endParaRPr lang="en-US" sz="3600" u="sng" dirty="0">
              <a:solidFill>
                <a:srgbClr val="3F3F3F"/>
              </a:solidFill>
              <a:cs typeface="Calibri"/>
            </a:endParaRPr>
          </a:p>
          <a:p>
            <a:pPr>
              <a:spcAft>
                <a:spcPts val="600"/>
              </a:spcAft>
            </a:pPr>
            <a:r>
              <a:rPr lang="en-US" sz="3600" dirty="0">
                <a:solidFill>
                  <a:srgbClr val="3F3F3F"/>
                </a:solidFill>
                <a:latin typeface="Century Gothic"/>
                <a:cs typeface="Calibri"/>
              </a:rPr>
              <a:t>NIR + RED</a:t>
            </a:r>
            <a:endParaRPr lang="en-US" sz="3600" dirty="0">
              <a:solidFill>
                <a:srgbClr val="3F3F3F"/>
              </a:solidFill>
              <a:cs typeface="Calibri" panose="020F0502020204030204"/>
            </a:endParaRPr>
          </a:p>
        </p:txBody>
      </p:sp>
      <p:sp>
        <p:nvSpPr>
          <p:cNvPr id="11" name="Rectangle: Rounded Corners 10">
            <a:extLst>
              <a:ext uri="{FF2B5EF4-FFF2-40B4-BE49-F238E27FC236}">
                <a16:creationId xmlns:a16="http://schemas.microsoft.com/office/drawing/2014/main" id="{D3C9CAF5-5DAB-3A7F-4B61-CAA68D4C827E}"/>
              </a:ext>
            </a:extLst>
          </p:cNvPr>
          <p:cNvSpPr/>
          <p:nvPr/>
        </p:nvSpPr>
        <p:spPr>
          <a:xfrm>
            <a:off x="8667459" y="1318414"/>
            <a:ext cx="3400167" cy="3248335"/>
          </a:xfrm>
          <a:prstGeom prst="roundRect">
            <a:avLst/>
          </a:prstGeom>
          <a:solidFill>
            <a:srgbClr val="E0CAA4"/>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54583377-75DF-5118-EA7C-90E5D20A14ED}"/>
              </a:ext>
            </a:extLst>
          </p:cNvPr>
          <p:cNvSpPr/>
          <p:nvPr/>
        </p:nvSpPr>
        <p:spPr>
          <a:xfrm>
            <a:off x="9139615" y="1398626"/>
            <a:ext cx="2472711" cy="454289"/>
          </a:xfrm>
          <a:prstGeom prst="roundRect">
            <a:avLst/>
          </a:prstGeom>
          <a:solidFill>
            <a:srgbClr val="E8E2C8"/>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rPr>
              <a:t>NDVI Thresholds</a:t>
            </a:r>
            <a:endParaRPr lang="en-US" dirty="0">
              <a:solidFill>
                <a:schemeClr val="tx1">
                  <a:lumMod val="75000"/>
                  <a:lumOff val="25000"/>
                </a:schemeClr>
              </a:solidFill>
            </a:endParaRPr>
          </a:p>
        </p:txBody>
      </p:sp>
      <p:sp>
        <p:nvSpPr>
          <p:cNvPr id="15" name="TextBox 14">
            <a:extLst>
              <a:ext uri="{FF2B5EF4-FFF2-40B4-BE49-F238E27FC236}">
                <a16:creationId xmlns:a16="http://schemas.microsoft.com/office/drawing/2014/main" id="{B01C94F9-89BC-475C-79A4-EF94FFC32926}"/>
              </a:ext>
            </a:extLst>
          </p:cNvPr>
          <p:cNvSpPr txBox="1"/>
          <p:nvPr/>
        </p:nvSpPr>
        <p:spPr>
          <a:xfrm>
            <a:off x="8668830" y="2340103"/>
            <a:ext cx="3475692" cy="1308050"/>
          </a:xfrm>
          <a:prstGeom prst="rect">
            <a:avLst/>
          </a:prstGeom>
          <a:noFill/>
        </p:spPr>
        <p:txBody>
          <a:bodyPr wrap="square" lIns="91440" tIns="45720" rIns="91440" bIns="45720" anchor="t">
            <a:spAutoFit/>
          </a:bodyPr>
          <a:lstStyle/>
          <a:p>
            <a:pPr marL="342900" indent="-342900">
              <a:spcAft>
                <a:spcPts val="600"/>
              </a:spcAft>
              <a:buClr>
                <a:srgbClr val="6CA47A"/>
              </a:buClr>
              <a:buFont typeface="Webdings" panose="05030102010509060703" pitchFamily="18" charset="2"/>
              <a:buChar char="4"/>
            </a:pPr>
            <a:r>
              <a:rPr lang="en-US" sz="1600" dirty="0">
                <a:solidFill>
                  <a:schemeClr val="tx1">
                    <a:lumMod val="75000"/>
                    <a:lumOff val="25000"/>
                  </a:schemeClr>
                </a:solidFill>
                <a:latin typeface="Century Gothic"/>
                <a:ea typeface="+mn-lt"/>
                <a:cs typeface="+mn-lt"/>
              </a:rPr>
              <a:t>Landsat 8</a:t>
            </a:r>
          </a:p>
          <a:p>
            <a:pPr marL="800100" lvl="1" indent="-342900">
              <a:spcAft>
                <a:spcPts val="600"/>
              </a:spcAft>
              <a:buClr>
                <a:srgbClr val="6CA47A"/>
              </a:buClr>
              <a:buFont typeface="Webdings" panose="05030102010509060703" pitchFamily="18" charset="2"/>
              <a:buChar char="4"/>
            </a:pPr>
            <a:r>
              <a:rPr lang="en-US" sz="1600" dirty="0">
                <a:solidFill>
                  <a:schemeClr val="tx1">
                    <a:lumMod val="75000"/>
                    <a:lumOff val="25000"/>
                  </a:schemeClr>
                </a:solidFill>
                <a:latin typeface="Century Gothic"/>
                <a:cs typeface="Calibri"/>
              </a:rPr>
              <a:t>Deciduous = 0.2</a:t>
            </a:r>
          </a:p>
          <a:p>
            <a:pPr marL="342900" indent="-342900">
              <a:spcAft>
                <a:spcPts val="600"/>
              </a:spcAft>
              <a:buClr>
                <a:srgbClr val="6CA47A"/>
              </a:buClr>
              <a:buFont typeface="Webdings,Sans-Serif" panose="05030102010509060703" pitchFamily="18" charset="2"/>
              <a:buChar char="4"/>
            </a:pPr>
            <a:r>
              <a:rPr lang="en-US" sz="1600" dirty="0">
                <a:solidFill>
                  <a:schemeClr val="tx1">
                    <a:lumMod val="75000"/>
                    <a:lumOff val="25000"/>
                  </a:schemeClr>
                </a:solidFill>
                <a:latin typeface="Century Gothic"/>
                <a:ea typeface="+mn-lt"/>
                <a:cs typeface="+mn-lt"/>
              </a:rPr>
              <a:t>Sentinel-2</a:t>
            </a:r>
          </a:p>
          <a:p>
            <a:pPr marL="800100" lvl="1" indent="-342900">
              <a:spcAft>
                <a:spcPts val="600"/>
              </a:spcAft>
              <a:buClr>
                <a:srgbClr val="6CA47A"/>
              </a:buClr>
              <a:buFont typeface="Webdings,Sans-Serif" panose="05030102010509060703" pitchFamily="18" charset="2"/>
              <a:buChar char="4"/>
            </a:pPr>
            <a:r>
              <a:rPr lang="en-US" sz="1600" dirty="0">
                <a:solidFill>
                  <a:schemeClr val="tx1">
                    <a:lumMod val="75000"/>
                    <a:lumOff val="25000"/>
                  </a:schemeClr>
                </a:solidFill>
                <a:latin typeface="Century Gothic"/>
                <a:ea typeface="+mn-lt"/>
                <a:cs typeface="+mn-lt"/>
              </a:rPr>
              <a:t>Deciduous = 0.35</a:t>
            </a:r>
            <a:endParaRPr lang="en-US" dirty="0">
              <a:solidFill>
                <a:schemeClr val="tx1">
                  <a:lumMod val="75000"/>
                  <a:lumOff val="25000"/>
                </a:schemeClr>
              </a:solidFill>
              <a:latin typeface="Century Gothic"/>
              <a:cs typeface="Calibri"/>
            </a:endParaRPr>
          </a:p>
        </p:txBody>
      </p:sp>
      <p:sp>
        <p:nvSpPr>
          <p:cNvPr id="5" name="Title 1">
            <a:extLst>
              <a:ext uri="{FF2B5EF4-FFF2-40B4-BE49-F238E27FC236}">
                <a16:creationId xmlns:a16="http://schemas.microsoft.com/office/drawing/2014/main" id="{977FF66A-1CD8-B82C-0505-C6162F388175}"/>
              </a:ext>
            </a:extLst>
          </p:cNvPr>
          <p:cNvSpPr txBox="1">
            <a:spLocks/>
          </p:cNvSpPr>
          <p:nvPr/>
        </p:nvSpPr>
        <p:spPr>
          <a:xfrm>
            <a:off x="288786" y="374404"/>
            <a:ext cx="11338560"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6CA47A"/>
                </a:solidFill>
                <a:latin typeface="Century Gothic"/>
              </a:rPr>
              <a:t>Methodology </a:t>
            </a:r>
            <a:r>
              <a:rPr lang="en-US" sz="4800" dirty="0">
                <a:solidFill>
                  <a:srgbClr val="6CA47A"/>
                </a:solidFill>
                <a:latin typeface="Century Gothic"/>
              </a:rPr>
              <a:t>| 2021 Phenology</a:t>
            </a:r>
            <a:endParaRPr lang="en-US" sz="4800" dirty="0">
              <a:solidFill>
                <a:srgbClr val="6CA47A"/>
              </a:solidFill>
              <a:latin typeface="Century Gothic" panose="020B0502020202020204" pitchFamily="34" charset="0"/>
            </a:endParaRPr>
          </a:p>
        </p:txBody>
      </p:sp>
    </p:spTree>
    <p:extLst>
      <p:ext uri="{BB962C8B-B14F-4D97-AF65-F5344CB8AC3E}">
        <p14:creationId xmlns:p14="http://schemas.microsoft.com/office/powerpoint/2010/main" val="1843343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D2FC23-A50F-9F8E-C8DC-8EDF5CE81AB8}"/>
              </a:ext>
            </a:extLst>
          </p:cNvPr>
          <p:cNvSpPr txBox="1"/>
          <p:nvPr/>
        </p:nvSpPr>
        <p:spPr>
          <a:xfrm>
            <a:off x="566549" y="1361089"/>
            <a:ext cx="914400"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dirty="0">
                <a:solidFill>
                  <a:srgbClr val="3F3F3F"/>
                </a:solidFill>
                <a:latin typeface="Century Gothic"/>
                <a:cs typeface="Calibri"/>
              </a:rPr>
              <a:t>1954</a:t>
            </a:r>
            <a:endParaRPr lang="en-US" sz="8000" b="1" dirty="0"/>
          </a:p>
        </p:txBody>
      </p:sp>
      <p:sp>
        <p:nvSpPr>
          <p:cNvPr id="8" name="Title 1">
            <a:extLst>
              <a:ext uri="{FF2B5EF4-FFF2-40B4-BE49-F238E27FC236}">
                <a16:creationId xmlns:a16="http://schemas.microsoft.com/office/drawing/2014/main" id="{C670A0CC-B63D-D6AE-E8E0-CDCDF8D444A0}"/>
              </a:ext>
            </a:extLst>
          </p:cNvPr>
          <p:cNvSpPr txBox="1">
            <a:spLocks/>
          </p:cNvSpPr>
          <p:nvPr/>
        </p:nvSpPr>
        <p:spPr>
          <a:xfrm>
            <a:off x="288786" y="374404"/>
            <a:ext cx="11338560"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6CA47A"/>
                </a:solidFill>
                <a:latin typeface="Century Gothic"/>
              </a:rPr>
              <a:t>Results </a:t>
            </a:r>
            <a:r>
              <a:rPr lang="en-US" sz="4800" dirty="0">
                <a:solidFill>
                  <a:srgbClr val="6CA47A"/>
                </a:solidFill>
                <a:latin typeface="Century Gothic"/>
              </a:rPr>
              <a:t>| Example Stand</a:t>
            </a:r>
            <a:endParaRPr lang="en-US" sz="4800" dirty="0">
              <a:solidFill>
                <a:srgbClr val="6CA47A"/>
              </a:solidFill>
              <a:latin typeface="Century Gothic" panose="020B0502020202020204" pitchFamily="34" charset="0"/>
            </a:endParaRPr>
          </a:p>
        </p:txBody>
      </p:sp>
      <p:pic>
        <p:nvPicPr>
          <p:cNvPr id="2" name="Picture 2" descr="A picture containing ground, shaped, decorated&#10;&#10;Description automatically generated">
            <a:extLst>
              <a:ext uri="{FF2B5EF4-FFF2-40B4-BE49-F238E27FC236}">
                <a16:creationId xmlns:a16="http://schemas.microsoft.com/office/drawing/2014/main" id="{02909EB6-95C1-825B-F230-989D47902F20}"/>
              </a:ext>
            </a:extLst>
          </p:cNvPr>
          <p:cNvPicPr>
            <a:picLocks noChangeAspect="1"/>
          </p:cNvPicPr>
          <p:nvPr/>
        </p:nvPicPr>
        <p:blipFill>
          <a:blip r:embed="rId3"/>
          <a:stretch>
            <a:fillRect/>
          </a:stretch>
        </p:blipFill>
        <p:spPr>
          <a:xfrm>
            <a:off x="3473355" y="1576937"/>
            <a:ext cx="5939050" cy="4579857"/>
          </a:xfrm>
          <a:prstGeom prst="rect">
            <a:avLst/>
          </a:prstGeom>
          <a:ln w="57150">
            <a:solidFill>
              <a:srgbClr val="6CA47A"/>
            </a:solidFill>
          </a:ln>
        </p:spPr>
      </p:pic>
      <p:sp>
        <p:nvSpPr>
          <p:cNvPr id="5" name="TextBox 4">
            <a:extLst>
              <a:ext uri="{FF2B5EF4-FFF2-40B4-BE49-F238E27FC236}">
                <a16:creationId xmlns:a16="http://schemas.microsoft.com/office/drawing/2014/main" id="{2F9782A6-E2FF-BF40-1BDF-021E51305686}"/>
              </a:ext>
            </a:extLst>
          </p:cNvPr>
          <p:cNvSpPr txBox="1"/>
          <p:nvPr/>
        </p:nvSpPr>
        <p:spPr>
          <a:xfrm>
            <a:off x="5315920" y="1075636"/>
            <a:ext cx="6085452" cy="1015663"/>
          </a:xfrm>
          <a:prstGeom prst="rect">
            <a:avLst/>
          </a:prstGeom>
          <a:solidFill>
            <a:schemeClr val="bg1"/>
          </a:solidFill>
          <a:ln w="57150">
            <a:solidFill>
              <a:srgbClr val="6CA47A"/>
            </a:solidFill>
          </a:ln>
        </p:spPr>
        <p:txBody>
          <a:bodyPr wrap="square" anchor="ctr">
            <a:spAutoFit/>
          </a:bodyPr>
          <a:lstStyle/>
          <a:p>
            <a:pPr algn="ctr"/>
            <a:r>
              <a:rPr lang="en-US" sz="6000" b="1" dirty="0">
                <a:solidFill>
                  <a:srgbClr val="6CA47A"/>
                </a:solidFill>
                <a:latin typeface="Century Gothic"/>
              </a:rPr>
              <a:t>Aerial Imagery</a:t>
            </a:r>
            <a:endParaRPr lang="en-US" sz="6000" b="1" dirty="0"/>
          </a:p>
        </p:txBody>
      </p:sp>
    </p:spTree>
    <p:extLst>
      <p:ext uri="{BB962C8B-B14F-4D97-AF65-F5344CB8AC3E}">
        <p14:creationId xmlns:p14="http://schemas.microsoft.com/office/powerpoint/2010/main" val="2072686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descr="Diagram&#10;&#10;Description automatically generated">
            <a:extLst>
              <a:ext uri="{FF2B5EF4-FFF2-40B4-BE49-F238E27FC236}">
                <a16:creationId xmlns:a16="http://schemas.microsoft.com/office/drawing/2014/main" id="{77BB9B02-569D-41F8-8DEC-3D48CA1E6FB0}"/>
              </a:ext>
            </a:extLst>
          </p:cNvPr>
          <p:cNvPicPr>
            <a:picLocks noChangeAspect="1"/>
          </p:cNvPicPr>
          <p:nvPr/>
        </p:nvPicPr>
        <p:blipFill>
          <a:blip r:embed="rId3"/>
          <a:stretch>
            <a:fillRect/>
          </a:stretch>
        </p:blipFill>
        <p:spPr>
          <a:xfrm>
            <a:off x="3086669" y="1600217"/>
            <a:ext cx="6018661" cy="4612908"/>
          </a:xfrm>
          <a:prstGeom prst="rect">
            <a:avLst/>
          </a:prstGeom>
          <a:ln w="57150">
            <a:solidFill>
              <a:srgbClr val="6CA47A"/>
            </a:solidFill>
          </a:ln>
        </p:spPr>
      </p:pic>
      <p:sp>
        <p:nvSpPr>
          <p:cNvPr id="4" name="Rectangle 3">
            <a:extLst>
              <a:ext uri="{FF2B5EF4-FFF2-40B4-BE49-F238E27FC236}">
                <a16:creationId xmlns:a16="http://schemas.microsoft.com/office/drawing/2014/main" id="{13C1D8BE-B271-4A23-93F3-63B36B5C4734}"/>
              </a:ext>
            </a:extLst>
          </p:cNvPr>
          <p:cNvSpPr/>
          <p:nvPr/>
        </p:nvSpPr>
        <p:spPr>
          <a:xfrm>
            <a:off x="9256675" y="2743804"/>
            <a:ext cx="2706725" cy="1015663"/>
          </a:xfrm>
          <a:prstGeom prst="rect">
            <a:avLst/>
          </a:prstGeom>
          <a:solidFill>
            <a:schemeClr val="bg1">
              <a:lumMod val="85000"/>
            </a:schemeClr>
          </a:solidFill>
          <a:ln>
            <a:solidFill>
              <a:srgbClr val="6CA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7D2FC23-A50F-9F8E-C8DC-8EDF5CE81AB8}"/>
              </a:ext>
            </a:extLst>
          </p:cNvPr>
          <p:cNvSpPr txBox="1"/>
          <p:nvPr/>
        </p:nvSpPr>
        <p:spPr>
          <a:xfrm>
            <a:off x="566549" y="1361089"/>
            <a:ext cx="914400"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dirty="0">
                <a:solidFill>
                  <a:srgbClr val="3F3F3F"/>
                </a:solidFill>
                <a:latin typeface="Century Gothic"/>
                <a:cs typeface="Calibri"/>
              </a:rPr>
              <a:t>2021</a:t>
            </a:r>
            <a:endParaRPr lang="en-US" sz="8000" b="1" dirty="0"/>
          </a:p>
        </p:txBody>
      </p:sp>
      <p:sp>
        <p:nvSpPr>
          <p:cNvPr id="3" name="Title 1">
            <a:extLst>
              <a:ext uri="{FF2B5EF4-FFF2-40B4-BE49-F238E27FC236}">
                <a16:creationId xmlns:a16="http://schemas.microsoft.com/office/drawing/2014/main" id="{02C02B34-C1F7-2AD7-AE98-42C154287761}"/>
              </a:ext>
            </a:extLst>
          </p:cNvPr>
          <p:cNvSpPr txBox="1">
            <a:spLocks/>
          </p:cNvSpPr>
          <p:nvPr/>
        </p:nvSpPr>
        <p:spPr>
          <a:xfrm>
            <a:off x="288786" y="374404"/>
            <a:ext cx="11338560"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6CA47A"/>
                </a:solidFill>
                <a:latin typeface="Century Gothic"/>
              </a:rPr>
              <a:t>Results </a:t>
            </a:r>
            <a:r>
              <a:rPr lang="en-US" sz="4800" dirty="0">
                <a:solidFill>
                  <a:srgbClr val="6CA47A"/>
                </a:solidFill>
                <a:latin typeface="Century Gothic"/>
              </a:rPr>
              <a:t>| Example Stand</a:t>
            </a:r>
            <a:endParaRPr lang="en-US" sz="4800" dirty="0">
              <a:solidFill>
                <a:srgbClr val="6CA47A"/>
              </a:solidFill>
              <a:latin typeface="Century Gothic" panose="020B0502020202020204" pitchFamily="34" charset="0"/>
            </a:endParaRPr>
          </a:p>
        </p:txBody>
      </p:sp>
      <p:sp>
        <p:nvSpPr>
          <p:cNvPr id="5" name="TextBox 4">
            <a:extLst>
              <a:ext uri="{FF2B5EF4-FFF2-40B4-BE49-F238E27FC236}">
                <a16:creationId xmlns:a16="http://schemas.microsoft.com/office/drawing/2014/main" id="{2F9782A6-E2FF-BF40-1BDF-021E51305686}"/>
              </a:ext>
            </a:extLst>
          </p:cNvPr>
          <p:cNvSpPr txBox="1"/>
          <p:nvPr/>
        </p:nvSpPr>
        <p:spPr>
          <a:xfrm>
            <a:off x="7144827" y="1075636"/>
            <a:ext cx="4256544" cy="1015663"/>
          </a:xfrm>
          <a:prstGeom prst="rect">
            <a:avLst/>
          </a:prstGeom>
          <a:solidFill>
            <a:schemeClr val="bg1"/>
          </a:solidFill>
          <a:ln w="57150">
            <a:solidFill>
              <a:srgbClr val="6CA47A"/>
            </a:solidFill>
          </a:ln>
        </p:spPr>
        <p:txBody>
          <a:bodyPr wrap="square" anchor="ctr">
            <a:spAutoFit/>
          </a:bodyPr>
          <a:lstStyle/>
          <a:p>
            <a:pPr algn="ctr"/>
            <a:r>
              <a:rPr lang="en-US" sz="6000" b="1" dirty="0">
                <a:solidFill>
                  <a:srgbClr val="6CA47A"/>
                </a:solidFill>
                <a:latin typeface="Century Gothic"/>
              </a:rPr>
              <a:t>Landsat 8</a:t>
            </a:r>
            <a:endParaRPr lang="en-US" sz="6000" b="1" dirty="0"/>
          </a:p>
        </p:txBody>
      </p:sp>
      <p:pic>
        <p:nvPicPr>
          <p:cNvPr id="12" name="Picture 12" descr="A picture containing ax, sport kite, worktable&#10;&#10;Description automatically generated">
            <a:extLst>
              <a:ext uri="{FF2B5EF4-FFF2-40B4-BE49-F238E27FC236}">
                <a16:creationId xmlns:a16="http://schemas.microsoft.com/office/drawing/2014/main" id="{E8211838-8C34-2C4A-9524-901846DF88E3}"/>
              </a:ext>
            </a:extLst>
          </p:cNvPr>
          <p:cNvPicPr>
            <a:picLocks noChangeAspect="1"/>
          </p:cNvPicPr>
          <p:nvPr/>
        </p:nvPicPr>
        <p:blipFill>
          <a:blip r:embed="rId4"/>
          <a:stretch>
            <a:fillRect/>
          </a:stretch>
        </p:blipFill>
        <p:spPr>
          <a:xfrm>
            <a:off x="9170300" y="5000909"/>
            <a:ext cx="857250" cy="1314450"/>
          </a:xfrm>
          <a:prstGeom prst="rect">
            <a:avLst/>
          </a:prstGeom>
        </p:spPr>
      </p:pic>
      <p:sp>
        <p:nvSpPr>
          <p:cNvPr id="14" name="Rectangle 13">
            <a:extLst>
              <a:ext uri="{FF2B5EF4-FFF2-40B4-BE49-F238E27FC236}">
                <a16:creationId xmlns:a16="http://schemas.microsoft.com/office/drawing/2014/main" id="{8F06D23C-FC42-139D-33AB-1FBF79105FC3}"/>
              </a:ext>
            </a:extLst>
          </p:cNvPr>
          <p:cNvSpPr/>
          <p:nvPr/>
        </p:nvSpPr>
        <p:spPr>
          <a:xfrm>
            <a:off x="10142824" y="2867379"/>
            <a:ext cx="1799580" cy="337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ea typeface="Calibri"/>
                <a:cs typeface="Calibri"/>
              </a:rPr>
              <a:t>Phenology</a:t>
            </a:r>
            <a:endParaRPr lang="en-US" dirty="0">
              <a:latin typeface="Century Gothic" panose="020B0502020202020204" pitchFamily="34" charset="0"/>
              <a:ea typeface="Calibri" panose="020F0502020204030204"/>
              <a:cs typeface="Calibri" panose="020F0502020204030204"/>
            </a:endParaRPr>
          </a:p>
        </p:txBody>
      </p:sp>
      <p:sp>
        <p:nvSpPr>
          <p:cNvPr id="15" name="Rectangle 14">
            <a:extLst>
              <a:ext uri="{FF2B5EF4-FFF2-40B4-BE49-F238E27FC236}">
                <a16:creationId xmlns:a16="http://schemas.microsoft.com/office/drawing/2014/main" id="{44E15A58-794C-ABB4-3071-DAF6E416BC70}"/>
              </a:ext>
            </a:extLst>
          </p:cNvPr>
          <p:cNvSpPr/>
          <p:nvPr/>
        </p:nvSpPr>
        <p:spPr>
          <a:xfrm>
            <a:off x="10142824" y="3302718"/>
            <a:ext cx="2061116" cy="337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solidFill>
                  <a:schemeClr val="tx1">
                    <a:lumMod val="75000"/>
                    <a:lumOff val="25000"/>
                  </a:schemeClr>
                </a:solidFill>
                <a:latin typeface="Century Gothic" panose="020B0502020202020204" pitchFamily="34" charset="0"/>
                <a:ea typeface="Calibri"/>
                <a:cs typeface="Calibri"/>
              </a:rPr>
              <a:t>Random Forest</a:t>
            </a:r>
          </a:p>
        </p:txBody>
      </p:sp>
      <p:sp>
        <p:nvSpPr>
          <p:cNvPr id="2" name="Rectangle 1">
            <a:extLst>
              <a:ext uri="{FF2B5EF4-FFF2-40B4-BE49-F238E27FC236}">
                <a16:creationId xmlns:a16="http://schemas.microsoft.com/office/drawing/2014/main" id="{07D9BE4D-565D-4E90-A705-309687C02233}"/>
              </a:ext>
            </a:extLst>
          </p:cNvPr>
          <p:cNvSpPr/>
          <p:nvPr/>
        </p:nvSpPr>
        <p:spPr>
          <a:xfrm>
            <a:off x="9398000" y="2858476"/>
            <a:ext cx="629550" cy="355600"/>
          </a:xfrm>
          <a:prstGeom prst="rect">
            <a:avLst/>
          </a:prstGeom>
          <a:noFill/>
          <a:ln w="38100">
            <a:solidFill>
              <a:srgbClr val="1170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991A3D-690B-4F7F-AD07-3036DF804EE1}"/>
              </a:ext>
            </a:extLst>
          </p:cNvPr>
          <p:cNvSpPr/>
          <p:nvPr/>
        </p:nvSpPr>
        <p:spPr>
          <a:xfrm>
            <a:off x="9402596" y="3302718"/>
            <a:ext cx="629550" cy="3556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5607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D2FC23-A50F-9F8E-C8DC-8EDF5CE81AB8}"/>
              </a:ext>
            </a:extLst>
          </p:cNvPr>
          <p:cNvSpPr txBox="1"/>
          <p:nvPr/>
        </p:nvSpPr>
        <p:spPr>
          <a:xfrm>
            <a:off x="566549" y="1361089"/>
            <a:ext cx="914400"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dirty="0">
                <a:solidFill>
                  <a:srgbClr val="3F3F3F"/>
                </a:solidFill>
                <a:latin typeface="Century Gothic"/>
                <a:cs typeface="Calibri"/>
              </a:rPr>
              <a:t>2021</a:t>
            </a:r>
            <a:endParaRPr lang="en-US" sz="8000" b="1" dirty="0"/>
          </a:p>
        </p:txBody>
      </p:sp>
      <p:sp>
        <p:nvSpPr>
          <p:cNvPr id="3" name="Title 1">
            <a:extLst>
              <a:ext uri="{FF2B5EF4-FFF2-40B4-BE49-F238E27FC236}">
                <a16:creationId xmlns:a16="http://schemas.microsoft.com/office/drawing/2014/main" id="{E2080B88-B69B-E618-EDFE-04EC27CCE08C}"/>
              </a:ext>
            </a:extLst>
          </p:cNvPr>
          <p:cNvSpPr txBox="1">
            <a:spLocks/>
          </p:cNvSpPr>
          <p:nvPr/>
        </p:nvSpPr>
        <p:spPr>
          <a:xfrm>
            <a:off x="288786" y="374404"/>
            <a:ext cx="11338560"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6CA47A"/>
                </a:solidFill>
                <a:latin typeface="Century Gothic"/>
              </a:rPr>
              <a:t>Results </a:t>
            </a:r>
            <a:r>
              <a:rPr lang="en-US" sz="4800" dirty="0">
                <a:solidFill>
                  <a:srgbClr val="6CA47A"/>
                </a:solidFill>
                <a:latin typeface="Century Gothic"/>
              </a:rPr>
              <a:t>| Example Stand</a:t>
            </a:r>
            <a:endParaRPr lang="en-US" sz="4800" dirty="0">
              <a:solidFill>
                <a:srgbClr val="6CA47A"/>
              </a:solidFill>
              <a:latin typeface="Century Gothic" panose="020B0502020202020204" pitchFamily="34" charset="0"/>
            </a:endParaRPr>
          </a:p>
        </p:txBody>
      </p:sp>
      <p:pic>
        <p:nvPicPr>
          <p:cNvPr id="7" name="Picture 7" descr="Map&#10;&#10;Description automatically generated">
            <a:extLst>
              <a:ext uri="{FF2B5EF4-FFF2-40B4-BE49-F238E27FC236}">
                <a16:creationId xmlns:a16="http://schemas.microsoft.com/office/drawing/2014/main" id="{F9D08022-C888-6185-3844-659479BD1C3B}"/>
              </a:ext>
            </a:extLst>
          </p:cNvPr>
          <p:cNvPicPr>
            <a:picLocks noChangeAspect="1"/>
          </p:cNvPicPr>
          <p:nvPr/>
        </p:nvPicPr>
        <p:blipFill>
          <a:blip r:embed="rId3"/>
          <a:stretch>
            <a:fillRect/>
          </a:stretch>
        </p:blipFill>
        <p:spPr>
          <a:xfrm>
            <a:off x="3053660" y="1578890"/>
            <a:ext cx="6086901" cy="4666937"/>
          </a:xfrm>
          <a:prstGeom prst="rect">
            <a:avLst/>
          </a:prstGeom>
          <a:ln w="57150">
            <a:solidFill>
              <a:srgbClr val="6CA47A"/>
            </a:solidFill>
          </a:ln>
        </p:spPr>
      </p:pic>
      <p:sp>
        <p:nvSpPr>
          <p:cNvPr id="5" name="TextBox 4">
            <a:extLst>
              <a:ext uri="{FF2B5EF4-FFF2-40B4-BE49-F238E27FC236}">
                <a16:creationId xmlns:a16="http://schemas.microsoft.com/office/drawing/2014/main" id="{2F9782A6-E2FF-BF40-1BDF-021E51305686}"/>
              </a:ext>
            </a:extLst>
          </p:cNvPr>
          <p:cNvSpPr txBox="1"/>
          <p:nvPr/>
        </p:nvSpPr>
        <p:spPr>
          <a:xfrm>
            <a:off x="7144827" y="1075636"/>
            <a:ext cx="4256544" cy="1015663"/>
          </a:xfrm>
          <a:prstGeom prst="rect">
            <a:avLst/>
          </a:prstGeom>
          <a:solidFill>
            <a:schemeClr val="bg1"/>
          </a:solidFill>
          <a:ln w="57150">
            <a:solidFill>
              <a:srgbClr val="6CA47A"/>
            </a:solidFill>
          </a:ln>
        </p:spPr>
        <p:txBody>
          <a:bodyPr wrap="square" anchor="ctr">
            <a:spAutoFit/>
          </a:bodyPr>
          <a:lstStyle/>
          <a:p>
            <a:pPr algn="ctr"/>
            <a:r>
              <a:rPr lang="en-US" sz="6000" b="1" dirty="0">
                <a:solidFill>
                  <a:srgbClr val="6CA47A"/>
                </a:solidFill>
                <a:latin typeface="Century Gothic"/>
              </a:rPr>
              <a:t>Sentinel-2</a:t>
            </a:r>
            <a:endParaRPr lang="en-US" sz="6000" b="1" dirty="0"/>
          </a:p>
        </p:txBody>
      </p:sp>
      <p:pic>
        <p:nvPicPr>
          <p:cNvPr id="12" name="Picture 12" descr="A picture containing ax, sport kite, worktable&#10;&#10;Description automatically generated">
            <a:extLst>
              <a:ext uri="{FF2B5EF4-FFF2-40B4-BE49-F238E27FC236}">
                <a16:creationId xmlns:a16="http://schemas.microsoft.com/office/drawing/2014/main" id="{F667AC6A-FF56-B4B3-8480-F6708D7FCEB0}"/>
              </a:ext>
            </a:extLst>
          </p:cNvPr>
          <p:cNvPicPr>
            <a:picLocks noChangeAspect="1"/>
          </p:cNvPicPr>
          <p:nvPr/>
        </p:nvPicPr>
        <p:blipFill>
          <a:blip r:embed="rId4"/>
          <a:stretch>
            <a:fillRect/>
          </a:stretch>
        </p:blipFill>
        <p:spPr>
          <a:xfrm>
            <a:off x="9272659" y="5000910"/>
            <a:ext cx="857250" cy="1314450"/>
          </a:xfrm>
          <a:prstGeom prst="rect">
            <a:avLst/>
          </a:prstGeom>
        </p:spPr>
      </p:pic>
      <p:sp>
        <p:nvSpPr>
          <p:cNvPr id="14" name="Rectangle 13">
            <a:extLst>
              <a:ext uri="{FF2B5EF4-FFF2-40B4-BE49-F238E27FC236}">
                <a16:creationId xmlns:a16="http://schemas.microsoft.com/office/drawing/2014/main" id="{F84B6D30-496D-4E43-9D02-7C10FFA358D0}"/>
              </a:ext>
            </a:extLst>
          </p:cNvPr>
          <p:cNvSpPr/>
          <p:nvPr/>
        </p:nvSpPr>
        <p:spPr>
          <a:xfrm>
            <a:off x="9256675" y="2743804"/>
            <a:ext cx="2706725" cy="1015663"/>
          </a:xfrm>
          <a:prstGeom prst="rect">
            <a:avLst/>
          </a:prstGeom>
          <a:solidFill>
            <a:schemeClr val="bg1">
              <a:lumMod val="85000"/>
            </a:schemeClr>
          </a:solidFill>
          <a:ln>
            <a:solidFill>
              <a:srgbClr val="6CA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288A716-8BC3-4B74-A3C7-91B41360C8AF}"/>
              </a:ext>
            </a:extLst>
          </p:cNvPr>
          <p:cNvSpPr/>
          <p:nvPr/>
        </p:nvSpPr>
        <p:spPr>
          <a:xfrm>
            <a:off x="10142824" y="2867379"/>
            <a:ext cx="1799580" cy="337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ea typeface="Calibri"/>
                <a:cs typeface="Calibri"/>
              </a:rPr>
              <a:t>Phenology</a:t>
            </a:r>
            <a:endParaRPr lang="en-US" dirty="0">
              <a:latin typeface="Century Gothic" panose="020B0502020202020204" pitchFamily="34" charset="0"/>
              <a:ea typeface="Calibri" panose="020F0502020204030204"/>
              <a:cs typeface="Calibri" panose="020F0502020204030204"/>
            </a:endParaRPr>
          </a:p>
        </p:txBody>
      </p:sp>
      <p:sp>
        <p:nvSpPr>
          <p:cNvPr id="18" name="Rectangle 17">
            <a:extLst>
              <a:ext uri="{FF2B5EF4-FFF2-40B4-BE49-F238E27FC236}">
                <a16:creationId xmlns:a16="http://schemas.microsoft.com/office/drawing/2014/main" id="{B75E29FA-8976-45FF-8512-64992965FD9F}"/>
              </a:ext>
            </a:extLst>
          </p:cNvPr>
          <p:cNvSpPr/>
          <p:nvPr/>
        </p:nvSpPr>
        <p:spPr>
          <a:xfrm>
            <a:off x="10142824" y="3302718"/>
            <a:ext cx="2061116" cy="337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solidFill>
                  <a:schemeClr val="tx1">
                    <a:lumMod val="75000"/>
                    <a:lumOff val="25000"/>
                  </a:schemeClr>
                </a:solidFill>
                <a:latin typeface="Century Gothic" panose="020B0502020202020204" pitchFamily="34" charset="0"/>
                <a:ea typeface="Calibri"/>
                <a:cs typeface="Calibri"/>
              </a:rPr>
              <a:t>Random Forest</a:t>
            </a:r>
          </a:p>
        </p:txBody>
      </p:sp>
      <p:sp>
        <p:nvSpPr>
          <p:cNvPr id="19" name="Rectangle 18">
            <a:extLst>
              <a:ext uri="{FF2B5EF4-FFF2-40B4-BE49-F238E27FC236}">
                <a16:creationId xmlns:a16="http://schemas.microsoft.com/office/drawing/2014/main" id="{419ACB78-7DD7-4077-B1AB-A09356D12EE3}"/>
              </a:ext>
            </a:extLst>
          </p:cNvPr>
          <p:cNvSpPr/>
          <p:nvPr/>
        </p:nvSpPr>
        <p:spPr>
          <a:xfrm>
            <a:off x="9398000" y="2858476"/>
            <a:ext cx="629550" cy="355600"/>
          </a:xfrm>
          <a:prstGeom prst="rect">
            <a:avLst/>
          </a:prstGeom>
          <a:noFill/>
          <a:ln w="38100">
            <a:solidFill>
              <a:srgbClr val="1170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C38DA0B-503E-40B3-A176-ED8F50146695}"/>
              </a:ext>
            </a:extLst>
          </p:cNvPr>
          <p:cNvSpPr/>
          <p:nvPr/>
        </p:nvSpPr>
        <p:spPr>
          <a:xfrm>
            <a:off x="9402596" y="3302718"/>
            <a:ext cx="629550" cy="3556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31437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E2D1F54-87B4-D2A1-221B-AFF82556A6D0}"/>
              </a:ext>
            </a:extLst>
          </p:cNvPr>
          <p:cNvSpPr txBox="1"/>
          <p:nvPr/>
        </p:nvSpPr>
        <p:spPr>
          <a:xfrm>
            <a:off x="269474" y="1289952"/>
            <a:ext cx="5826525" cy="4770537"/>
          </a:xfrm>
          <a:prstGeom prst="rect">
            <a:avLst/>
          </a:prstGeom>
          <a:noFill/>
        </p:spPr>
        <p:txBody>
          <a:bodyPr wrap="square" lIns="91440" tIns="45720" rIns="91440" bIns="45720" anchor="t">
            <a:spAutoFit/>
          </a:bodyPr>
          <a:lstStyle/>
          <a:p>
            <a:pPr marL="342900" indent="-342900">
              <a:spcAft>
                <a:spcPts val="600"/>
              </a:spcAft>
              <a:buClr>
                <a:srgbClr val="6CA47A"/>
              </a:buClr>
              <a:buFont typeface="Webdings" panose="05030102010509060703" pitchFamily="18" charset="2"/>
              <a:buChar char="4"/>
            </a:pPr>
            <a:r>
              <a:rPr lang="en-US" sz="2800" b="1" dirty="0">
                <a:solidFill>
                  <a:schemeClr val="accent5">
                    <a:lumMod val="50000"/>
                  </a:schemeClr>
                </a:solidFill>
                <a:latin typeface="Century Gothic"/>
              </a:rPr>
              <a:t>Imprecise</a:t>
            </a:r>
            <a:r>
              <a:rPr lang="en-US" sz="2800" dirty="0">
                <a:solidFill>
                  <a:schemeClr val="tx1">
                    <a:lumMod val="75000"/>
                    <a:lumOff val="25000"/>
                  </a:schemeClr>
                </a:solidFill>
                <a:latin typeface="Century Gothic"/>
              </a:rPr>
              <a:t> georeferencing</a:t>
            </a:r>
          </a:p>
          <a:p>
            <a:pPr marL="342900" indent="-342900">
              <a:spcAft>
                <a:spcPts val="600"/>
              </a:spcAft>
              <a:buClr>
                <a:srgbClr val="6CA47A"/>
              </a:buClr>
              <a:buFont typeface="Webdings" panose="05030102010509060703" pitchFamily="18" charset="2"/>
              <a:buChar char="4"/>
            </a:pPr>
            <a:endParaRPr lang="en-US" sz="1000" dirty="0">
              <a:solidFill>
                <a:schemeClr val="tx1">
                  <a:lumMod val="75000"/>
                  <a:lumOff val="25000"/>
                </a:schemeClr>
              </a:solidFill>
              <a:latin typeface="Century Gothic"/>
            </a:endParaRPr>
          </a:p>
          <a:p>
            <a:pPr marL="342900" indent="-342900">
              <a:spcAft>
                <a:spcPts val="600"/>
              </a:spcAft>
              <a:buClr>
                <a:srgbClr val="6CA47A"/>
              </a:buClr>
              <a:buFont typeface="Webdings" panose="05030102010509060703" pitchFamily="18" charset="2"/>
              <a:buChar char="4"/>
            </a:pPr>
            <a:r>
              <a:rPr lang="en-US" sz="2800" b="1" dirty="0">
                <a:solidFill>
                  <a:srgbClr val="E0CAA4"/>
                </a:solidFill>
                <a:latin typeface="Century Gothic"/>
              </a:rPr>
              <a:t>Subjective</a:t>
            </a:r>
            <a:r>
              <a:rPr lang="en-US" sz="2800" dirty="0">
                <a:solidFill>
                  <a:schemeClr val="tx1">
                    <a:lumMod val="75000"/>
                    <a:lumOff val="25000"/>
                  </a:schemeClr>
                </a:solidFill>
                <a:latin typeface="Century Gothic"/>
              </a:rPr>
              <a:t> georeferencing and digitization</a:t>
            </a:r>
          </a:p>
          <a:p>
            <a:pPr marL="342900" indent="-342900">
              <a:spcAft>
                <a:spcPts val="600"/>
              </a:spcAft>
              <a:buClr>
                <a:srgbClr val="6CA47A"/>
              </a:buClr>
              <a:buFont typeface="Webdings" panose="05030102010509060703" pitchFamily="18" charset="2"/>
              <a:buChar char="4"/>
            </a:pPr>
            <a:endParaRPr lang="en-US" sz="1000" dirty="0">
              <a:solidFill>
                <a:schemeClr val="tx1">
                  <a:lumMod val="75000"/>
                  <a:lumOff val="25000"/>
                </a:schemeClr>
              </a:solidFill>
              <a:latin typeface="Century Gothic"/>
            </a:endParaRPr>
          </a:p>
          <a:p>
            <a:pPr marL="342900" indent="-342900">
              <a:spcAft>
                <a:spcPts val="600"/>
              </a:spcAft>
              <a:buClr>
                <a:srgbClr val="6CA47A"/>
              </a:buClr>
              <a:buFont typeface="Webdings" panose="05030102010509060703" pitchFamily="18" charset="2"/>
              <a:buChar char="4"/>
            </a:pPr>
            <a:r>
              <a:rPr lang="en-US" sz="2800" b="1" dirty="0">
                <a:solidFill>
                  <a:srgbClr val="7E0000"/>
                </a:solidFill>
                <a:latin typeface="Century Gothic"/>
              </a:rPr>
              <a:t>Coarse imagery resolution</a:t>
            </a:r>
            <a:r>
              <a:rPr lang="en-US" sz="2800" b="1" dirty="0">
                <a:solidFill>
                  <a:schemeClr val="tx1">
                    <a:lumMod val="75000"/>
                    <a:lumOff val="25000"/>
                  </a:schemeClr>
                </a:solidFill>
                <a:latin typeface="Century Gothic"/>
              </a:rPr>
              <a:t> </a:t>
            </a:r>
            <a:r>
              <a:rPr lang="en-US" sz="2800" dirty="0">
                <a:solidFill>
                  <a:schemeClr val="tx1">
                    <a:lumMod val="75000"/>
                    <a:lumOff val="25000"/>
                  </a:schemeClr>
                </a:solidFill>
                <a:latin typeface="Century Gothic"/>
              </a:rPr>
              <a:t>compared to aspen stand size</a:t>
            </a:r>
          </a:p>
          <a:p>
            <a:pPr marL="342900" indent="-342900">
              <a:spcAft>
                <a:spcPts val="600"/>
              </a:spcAft>
              <a:buClr>
                <a:srgbClr val="6CA47A"/>
              </a:buClr>
              <a:buFont typeface="Webdings" panose="05030102010509060703" pitchFamily="18" charset="2"/>
              <a:buChar char="4"/>
            </a:pPr>
            <a:endParaRPr lang="en-US" sz="1000" dirty="0">
              <a:solidFill>
                <a:schemeClr val="tx1">
                  <a:lumMod val="75000"/>
                  <a:lumOff val="25000"/>
                </a:schemeClr>
              </a:solidFill>
              <a:latin typeface="Century Gothic"/>
            </a:endParaRPr>
          </a:p>
          <a:p>
            <a:pPr marL="342900" indent="-342900">
              <a:spcAft>
                <a:spcPts val="600"/>
              </a:spcAft>
              <a:buClr>
                <a:srgbClr val="6CA47A"/>
              </a:buClr>
              <a:buFont typeface="Webdings" panose="05030102010509060703" pitchFamily="18" charset="2"/>
              <a:buChar char="4"/>
            </a:pPr>
            <a:r>
              <a:rPr lang="en-US" sz="2800" b="1" dirty="0">
                <a:solidFill>
                  <a:srgbClr val="6CA47A"/>
                </a:solidFill>
                <a:latin typeface="Century Gothic"/>
              </a:rPr>
              <a:t>Availability</a:t>
            </a:r>
            <a:r>
              <a:rPr lang="en-US" sz="2800" dirty="0">
                <a:solidFill>
                  <a:schemeClr val="tx1">
                    <a:lumMod val="75000"/>
                    <a:lumOff val="25000"/>
                  </a:schemeClr>
                </a:solidFill>
                <a:latin typeface="Century Gothic"/>
              </a:rPr>
              <a:t> of imagery</a:t>
            </a:r>
          </a:p>
          <a:p>
            <a:pPr marL="342900" indent="-342900">
              <a:spcAft>
                <a:spcPts val="600"/>
              </a:spcAft>
              <a:buClr>
                <a:srgbClr val="6CA47A"/>
              </a:buClr>
              <a:buFont typeface="Webdings" panose="05030102010509060703" pitchFamily="18" charset="2"/>
              <a:buChar char="4"/>
            </a:pPr>
            <a:endParaRPr lang="en-US" sz="1000" dirty="0">
              <a:solidFill>
                <a:schemeClr val="tx1">
                  <a:lumMod val="75000"/>
                  <a:lumOff val="25000"/>
                </a:schemeClr>
              </a:solidFill>
              <a:latin typeface="Century Gothic"/>
            </a:endParaRPr>
          </a:p>
          <a:p>
            <a:pPr marL="342900" indent="-342900">
              <a:spcAft>
                <a:spcPts val="600"/>
              </a:spcAft>
              <a:buClr>
                <a:srgbClr val="6CA47A"/>
              </a:buClr>
              <a:buFont typeface="Webdings" panose="05030102010509060703" pitchFamily="18" charset="2"/>
              <a:buChar char="4"/>
            </a:pPr>
            <a:r>
              <a:rPr lang="en-US" sz="2800" b="1" dirty="0">
                <a:solidFill>
                  <a:srgbClr val="D67D1E"/>
                </a:solidFill>
                <a:latin typeface="Century Gothic"/>
              </a:rPr>
              <a:t>NDVI</a:t>
            </a:r>
            <a:r>
              <a:rPr lang="en-US" sz="2800" dirty="0">
                <a:solidFill>
                  <a:schemeClr val="tx1">
                    <a:lumMod val="75000"/>
                    <a:lumOff val="25000"/>
                  </a:schemeClr>
                </a:solidFill>
                <a:latin typeface="Century Gothic"/>
              </a:rPr>
              <a:t> calculation and classification</a:t>
            </a:r>
            <a:endParaRPr lang="en-US" sz="2800" dirty="0">
              <a:solidFill>
                <a:schemeClr val="tx1">
                  <a:lumMod val="75000"/>
                  <a:lumOff val="25000"/>
                </a:schemeClr>
              </a:solidFill>
              <a:latin typeface="Century Gothic" panose="020B0502020202020204" pitchFamily="34" charset="0"/>
            </a:endParaRPr>
          </a:p>
        </p:txBody>
      </p:sp>
      <p:sp>
        <p:nvSpPr>
          <p:cNvPr id="3" name="Title 1">
            <a:extLst>
              <a:ext uri="{FF2B5EF4-FFF2-40B4-BE49-F238E27FC236}">
                <a16:creationId xmlns:a16="http://schemas.microsoft.com/office/drawing/2014/main" id="{D7E9CFD0-B4A0-DE7F-9344-A9017D9156E4}"/>
              </a:ext>
            </a:extLst>
          </p:cNvPr>
          <p:cNvSpPr txBox="1">
            <a:spLocks/>
          </p:cNvSpPr>
          <p:nvPr/>
        </p:nvSpPr>
        <p:spPr>
          <a:xfrm>
            <a:off x="288787" y="380361"/>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6CA47A"/>
                </a:solidFill>
                <a:latin typeface="Century Gothic"/>
              </a:rPr>
              <a:t>Limitations</a:t>
            </a:r>
            <a:endParaRPr lang="en-US" sz="4800" dirty="0">
              <a:solidFill>
                <a:srgbClr val="6CA47A"/>
              </a:solidFill>
              <a:latin typeface="Century Gothic" panose="020B0502020202020204" pitchFamily="34" charset="0"/>
            </a:endParaRPr>
          </a:p>
        </p:txBody>
      </p:sp>
      <p:pic>
        <p:nvPicPr>
          <p:cNvPr id="2" name="Picture 3">
            <a:extLst>
              <a:ext uri="{FF2B5EF4-FFF2-40B4-BE49-F238E27FC236}">
                <a16:creationId xmlns:a16="http://schemas.microsoft.com/office/drawing/2014/main" id="{C6594EC9-B59E-6053-B31D-8881D5948F8F}"/>
              </a:ext>
            </a:extLst>
          </p:cNvPr>
          <p:cNvPicPr>
            <a:picLocks noChangeAspect="1"/>
          </p:cNvPicPr>
          <p:nvPr/>
        </p:nvPicPr>
        <p:blipFill>
          <a:blip r:embed="rId3"/>
          <a:stretch>
            <a:fillRect/>
          </a:stretch>
        </p:blipFill>
        <p:spPr>
          <a:xfrm>
            <a:off x="6239288" y="1559867"/>
            <a:ext cx="5770286" cy="3846439"/>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E4940628-3D13-6826-ABCB-AA08F4F75BCE}"/>
              </a:ext>
            </a:extLst>
          </p:cNvPr>
          <p:cNvSpPr txBox="1"/>
          <p:nvPr/>
        </p:nvSpPr>
        <p:spPr>
          <a:xfrm>
            <a:off x="8248454" y="6466137"/>
            <a:ext cx="317369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solidFill>
                  <a:schemeClr val="tx1">
                    <a:lumMod val="75000"/>
                    <a:lumOff val="25000"/>
                  </a:schemeClr>
                </a:solidFill>
                <a:latin typeface="Century Gothic"/>
                <a:ea typeface="Calibri"/>
                <a:cs typeface="Calibri"/>
              </a:rPr>
              <a:t>Image credit: Diane Renkin, NPS</a:t>
            </a:r>
            <a:endParaRPr lang="en-US" sz="9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666890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4AFCDC4-C8D6-61D8-FE78-273200F030D3}"/>
              </a:ext>
            </a:extLst>
          </p:cNvPr>
          <p:cNvGrpSpPr/>
          <p:nvPr/>
        </p:nvGrpSpPr>
        <p:grpSpPr>
          <a:xfrm>
            <a:off x="8018821" y="733092"/>
            <a:ext cx="1676399" cy="1373009"/>
            <a:chOff x="8084844" y="3920523"/>
            <a:chExt cx="1676399" cy="1373009"/>
          </a:xfrm>
        </p:grpSpPr>
        <p:pic>
          <p:nvPicPr>
            <p:cNvPr id="5" name="Graphic 5" descr="Rain with solid fill">
              <a:extLst>
                <a:ext uri="{FF2B5EF4-FFF2-40B4-BE49-F238E27FC236}">
                  <a16:creationId xmlns:a16="http://schemas.microsoft.com/office/drawing/2014/main" id="{E9966573-33C4-ED7E-A768-AB15D1248F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4844" y="3920523"/>
              <a:ext cx="1062566" cy="1069621"/>
            </a:xfrm>
            <a:prstGeom prst="rect">
              <a:avLst/>
            </a:prstGeom>
          </p:spPr>
        </p:pic>
        <p:pic>
          <p:nvPicPr>
            <p:cNvPr id="6" name="Graphic 6" descr="Thermometer with solid fill">
              <a:extLst>
                <a:ext uri="{FF2B5EF4-FFF2-40B4-BE49-F238E27FC236}">
                  <a16:creationId xmlns:a16="http://schemas.microsoft.com/office/drawing/2014/main" id="{3CA769FD-8B10-151E-1607-CB81DA9603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18621" y="4372077"/>
              <a:ext cx="942622" cy="921455"/>
            </a:xfrm>
            <a:prstGeom prst="rect">
              <a:avLst/>
            </a:prstGeom>
          </p:spPr>
        </p:pic>
      </p:grpSp>
      <p:pic>
        <p:nvPicPr>
          <p:cNvPr id="7" name="Graphic 7" descr="Mountains with solid fill">
            <a:extLst>
              <a:ext uri="{FF2B5EF4-FFF2-40B4-BE49-F238E27FC236}">
                <a16:creationId xmlns:a16="http://schemas.microsoft.com/office/drawing/2014/main" id="{B0905A50-C174-035B-4B73-F2EF750C79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82338" y="1802713"/>
            <a:ext cx="1521176" cy="1521176"/>
          </a:xfrm>
          <a:prstGeom prst="rect">
            <a:avLst/>
          </a:prstGeom>
        </p:spPr>
      </p:pic>
      <p:pic>
        <p:nvPicPr>
          <p:cNvPr id="8" name="Graphic 8" descr="Satellite with solid fill">
            <a:extLst>
              <a:ext uri="{FF2B5EF4-FFF2-40B4-BE49-F238E27FC236}">
                <a16:creationId xmlns:a16="http://schemas.microsoft.com/office/drawing/2014/main" id="{3C0E8CE6-5947-AAE1-D93D-2481EFC856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59350" y="3204701"/>
            <a:ext cx="1267176" cy="1281287"/>
          </a:xfrm>
          <a:prstGeom prst="rect">
            <a:avLst/>
          </a:prstGeom>
        </p:spPr>
      </p:pic>
      <p:pic>
        <p:nvPicPr>
          <p:cNvPr id="9" name="Graphic 9" descr="Deciduous tree with solid fill">
            <a:extLst>
              <a:ext uri="{FF2B5EF4-FFF2-40B4-BE49-F238E27FC236}">
                <a16:creationId xmlns:a16="http://schemas.microsoft.com/office/drawing/2014/main" id="{58633E76-BDF1-E080-B53A-440438486C2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09338" y="4107129"/>
            <a:ext cx="1267176" cy="1274232"/>
          </a:xfrm>
          <a:prstGeom prst="rect">
            <a:avLst/>
          </a:prstGeom>
        </p:spPr>
      </p:pic>
      <p:sp>
        <p:nvSpPr>
          <p:cNvPr id="27" name="TextBox 26">
            <a:extLst>
              <a:ext uri="{FF2B5EF4-FFF2-40B4-BE49-F238E27FC236}">
                <a16:creationId xmlns:a16="http://schemas.microsoft.com/office/drawing/2014/main" id="{38ABC8EC-7F42-F70B-16D8-AD4C824DEC1F}"/>
              </a:ext>
            </a:extLst>
          </p:cNvPr>
          <p:cNvSpPr txBox="1"/>
          <p:nvPr/>
        </p:nvSpPr>
        <p:spPr>
          <a:xfrm>
            <a:off x="293052" y="1419597"/>
            <a:ext cx="7877563" cy="3570208"/>
          </a:xfrm>
          <a:prstGeom prst="rect">
            <a:avLst/>
          </a:prstGeom>
          <a:noFill/>
        </p:spPr>
        <p:txBody>
          <a:bodyPr wrap="square" lIns="91440" tIns="45720" rIns="91440" bIns="45720" anchor="t">
            <a:spAutoFit/>
          </a:bodyPr>
          <a:lstStyle/>
          <a:p>
            <a:pPr marL="342900" indent="-342900">
              <a:spcAft>
                <a:spcPts val="600"/>
              </a:spcAft>
              <a:buClr>
                <a:srgbClr val="6CA47A"/>
              </a:buClr>
              <a:buFont typeface="Webdings" panose="05030102010509060703" pitchFamily="18" charset="2"/>
              <a:buChar char="4"/>
            </a:pPr>
            <a:r>
              <a:rPr lang="en-US" sz="2800" b="1" dirty="0">
                <a:solidFill>
                  <a:schemeClr val="accent1">
                    <a:lumMod val="50000"/>
                  </a:schemeClr>
                </a:solidFill>
                <a:latin typeface="Century Gothic"/>
              </a:rPr>
              <a:t>Other factors</a:t>
            </a:r>
            <a:r>
              <a:rPr lang="en-US" sz="2800" dirty="0">
                <a:latin typeface="Century Gothic"/>
              </a:rPr>
              <a:t> </a:t>
            </a:r>
            <a:r>
              <a:rPr lang="en-US" sz="2800" dirty="0">
                <a:solidFill>
                  <a:schemeClr val="tx1">
                    <a:lumMod val="75000"/>
                    <a:lumOff val="25000"/>
                  </a:schemeClr>
                </a:solidFill>
                <a:latin typeface="Century Gothic"/>
              </a:rPr>
              <a:t>affecting aspen stands</a:t>
            </a:r>
          </a:p>
          <a:p>
            <a:pPr marL="342900" indent="-342900">
              <a:spcAft>
                <a:spcPts val="600"/>
              </a:spcAft>
              <a:buClr>
                <a:srgbClr val="6CA47A"/>
              </a:buClr>
              <a:buFont typeface="Webdings" panose="05030102010509060703" pitchFamily="18" charset="2"/>
              <a:buChar char="4"/>
            </a:pPr>
            <a:endParaRPr lang="en-US" sz="2800" b="1" dirty="0">
              <a:solidFill>
                <a:srgbClr val="E0CAA4"/>
              </a:solidFill>
              <a:latin typeface="Century Gothic"/>
            </a:endParaRPr>
          </a:p>
          <a:p>
            <a:pPr marL="342900" indent="-342900">
              <a:spcAft>
                <a:spcPts val="600"/>
              </a:spcAft>
              <a:buClr>
                <a:srgbClr val="6CA47A"/>
              </a:buClr>
              <a:buFont typeface="Webdings" panose="05030102010509060703" pitchFamily="18" charset="2"/>
              <a:buChar char="4"/>
            </a:pPr>
            <a:r>
              <a:rPr lang="en-US" sz="2800" b="1" dirty="0">
                <a:solidFill>
                  <a:srgbClr val="E0CAA4"/>
                </a:solidFill>
                <a:latin typeface="Century Gothic"/>
              </a:rPr>
              <a:t>Location</a:t>
            </a:r>
            <a:r>
              <a:rPr lang="en-US" sz="2800" dirty="0">
                <a:latin typeface="Century Gothic"/>
              </a:rPr>
              <a:t> </a:t>
            </a:r>
            <a:r>
              <a:rPr lang="en-US" sz="2800" dirty="0">
                <a:solidFill>
                  <a:schemeClr val="tx1">
                    <a:lumMod val="75000"/>
                    <a:lumOff val="25000"/>
                  </a:schemeClr>
                </a:solidFill>
                <a:latin typeface="Century Gothic"/>
              </a:rPr>
              <a:t>of die-off or regeneration</a:t>
            </a:r>
          </a:p>
          <a:p>
            <a:pPr marL="342900" indent="-342900">
              <a:spcAft>
                <a:spcPts val="600"/>
              </a:spcAft>
              <a:buClr>
                <a:srgbClr val="6CA47A"/>
              </a:buClr>
              <a:buFont typeface="Webdings" panose="05030102010509060703" pitchFamily="18" charset="2"/>
              <a:buChar char="4"/>
            </a:pPr>
            <a:endParaRPr lang="en-US" sz="2800" b="1" dirty="0">
              <a:solidFill>
                <a:srgbClr val="7E0000"/>
              </a:solidFill>
              <a:latin typeface="Century Gothic"/>
            </a:endParaRPr>
          </a:p>
          <a:p>
            <a:pPr marL="342900" indent="-342900">
              <a:spcAft>
                <a:spcPts val="600"/>
              </a:spcAft>
              <a:buClr>
                <a:srgbClr val="6CA47A"/>
              </a:buClr>
              <a:buFont typeface="Webdings" panose="05030102010509060703" pitchFamily="18" charset="2"/>
              <a:buChar char="4"/>
            </a:pPr>
            <a:r>
              <a:rPr lang="en-US" sz="2800" b="1" dirty="0">
                <a:solidFill>
                  <a:srgbClr val="7E0000"/>
                </a:solidFill>
                <a:latin typeface="Century Gothic"/>
              </a:rPr>
              <a:t>Specific bands</a:t>
            </a:r>
            <a:r>
              <a:rPr lang="en-US" sz="2800" dirty="0">
                <a:solidFill>
                  <a:schemeClr val="tx1">
                    <a:lumMod val="75000"/>
                    <a:lumOff val="25000"/>
                  </a:schemeClr>
                </a:solidFill>
                <a:latin typeface="Century Gothic"/>
              </a:rPr>
              <a:t> to identify aspen stands</a:t>
            </a:r>
          </a:p>
          <a:p>
            <a:pPr marL="342900" indent="-342900">
              <a:spcAft>
                <a:spcPts val="600"/>
              </a:spcAft>
              <a:buClr>
                <a:srgbClr val="6CA47A"/>
              </a:buClr>
              <a:buFont typeface="Webdings" panose="05030102010509060703" pitchFamily="18" charset="2"/>
              <a:buChar char="4"/>
            </a:pPr>
            <a:endParaRPr lang="en-US" sz="2800" b="1" dirty="0">
              <a:solidFill>
                <a:srgbClr val="69A478"/>
              </a:solidFill>
              <a:latin typeface="Century Gothic"/>
            </a:endParaRPr>
          </a:p>
          <a:p>
            <a:pPr marL="342900" indent="-342900">
              <a:spcAft>
                <a:spcPts val="600"/>
              </a:spcAft>
              <a:buClr>
                <a:srgbClr val="6CA47A"/>
              </a:buClr>
              <a:buFont typeface="Webdings" panose="05030102010509060703" pitchFamily="18" charset="2"/>
              <a:buChar char="4"/>
            </a:pPr>
            <a:r>
              <a:rPr lang="en-US" sz="2800" b="1" dirty="0">
                <a:solidFill>
                  <a:srgbClr val="69A478"/>
                </a:solidFill>
                <a:latin typeface="Century Gothic"/>
              </a:rPr>
              <a:t>Other deciduous species</a:t>
            </a:r>
            <a:r>
              <a:rPr lang="en-US" sz="2800" dirty="0">
                <a:solidFill>
                  <a:schemeClr val="tx1">
                    <a:lumMod val="75000"/>
                    <a:lumOff val="25000"/>
                  </a:schemeClr>
                </a:solidFill>
                <a:latin typeface="Century Gothic"/>
              </a:rPr>
              <a:t> trends</a:t>
            </a:r>
          </a:p>
        </p:txBody>
      </p:sp>
      <p:sp>
        <p:nvSpPr>
          <p:cNvPr id="3" name="Title 1">
            <a:extLst>
              <a:ext uri="{FF2B5EF4-FFF2-40B4-BE49-F238E27FC236}">
                <a16:creationId xmlns:a16="http://schemas.microsoft.com/office/drawing/2014/main" id="{8B956836-4F62-F3D2-529D-BA3A498040A3}"/>
              </a:ext>
            </a:extLst>
          </p:cNvPr>
          <p:cNvSpPr txBox="1">
            <a:spLocks/>
          </p:cNvSpPr>
          <p:nvPr/>
        </p:nvSpPr>
        <p:spPr>
          <a:xfrm>
            <a:off x="288787" y="39443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6CA47A"/>
                </a:solidFill>
                <a:latin typeface="Century Gothic"/>
              </a:rPr>
              <a:t>Future Work</a:t>
            </a:r>
            <a:endParaRPr lang="en-US" sz="4800" dirty="0">
              <a:solidFill>
                <a:srgbClr val="6CA47A"/>
              </a:solidFill>
              <a:latin typeface="Century Gothic" panose="020B0502020202020204" pitchFamily="34" charset="0"/>
            </a:endParaRPr>
          </a:p>
        </p:txBody>
      </p:sp>
    </p:spTree>
    <p:extLst>
      <p:ext uri="{BB962C8B-B14F-4D97-AF65-F5344CB8AC3E}">
        <p14:creationId xmlns:p14="http://schemas.microsoft.com/office/powerpoint/2010/main" val="2430148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3F132B-FB5C-4E4D-6E2B-A696EC0AC6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4540" y="1134717"/>
            <a:ext cx="6888692" cy="4592960"/>
          </a:xfrm>
          <a:prstGeom prst="rect">
            <a:avLst/>
          </a:prstGeom>
          <a:effectLst>
            <a:outerShdw blurRad="63500" sx="102000" sy="102000" algn="ctr" rotWithShape="0">
              <a:prstClr val="black">
                <a:alpha val="40000"/>
              </a:prstClr>
            </a:outerShdw>
          </a:effectLst>
        </p:spPr>
      </p:pic>
      <p:sp>
        <p:nvSpPr>
          <p:cNvPr id="6" name="Text Placeholder 4">
            <a:extLst>
              <a:ext uri="{FF2B5EF4-FFF2-40B4-BE49-F238E27FC236}">
                <a16:creationId xmlns:a16="http://schemas.microsoft.com/office/drawing/2014/main" id="{8C9AB1D9-66DC-0DCB-27BD-AD17E1E9A6CA}"/>
              </a:ext>
            </a:extLst>
          </p:cNvPr>
          <p:cNvSpPr txBox="1">
            <a:spLocks/>
          </p:cNvSpPr>
          <p:nvPr/>
        </p:nvSpPr>
        <p:spPr>
          <a:xfrm>
            <a:off x="8814216" y="6515100"/>
            <a:ext cx="2805718" cy="163727"/>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i="0" u="none" strike="noStrike" kern="1200" cap="none" spc="0" normalizeH="0" baseline="0" noProof="0" dirty="0">
                <a:ln>
                  <a:noFill/>
                </a:ln>
                <a:solidFill>
                  <a:schemeClr val="tx1">
                    <a:lumMod val="75000"/>
                    <a:lumOff val="25000"/>
                  </a:schemeClr>
                </a:solidFill>
                <a:effectLst/>
                <a:uLnTx/>
                <a:uFillTx/>
                <a:latin typeface="Century Gothic"/>
              </a:rPr>
              <a:t>Image Credit</a:t>
            </a:r>
            <a:r>
              <a:rPr lang="en-US" dirty="0">
                <a:solidFill>
                  <a:schemeClr val="tx1">
                    <a:lumMod val="75000"/>
                    <a:lumOff val="25000"/>
                  </a:schemeClr>
                </a:solidFill>
                <a:latin typeface="Century Gothic"/>
              </a:rPr>
              <a:t>: Jacob W. Frank, NPS</a:t>
            </a:r>
            <a:endParaRPr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p:txBody>
      </p:sp>
      <p:sp>
        <p:nvSpPr>
          <p:cNvPr id="8" name="TextBox 7">
            <a:extLst>
              <a:ext uri="{FF2B5EF4-FFF2-40B4-BE49-F238E27FC236}">
                <a16:creationId xmlns:a16="http://schemas.microsoft.com/office/drawing/2014/main" id="{FA899AC8-A8C5-15C0-1428-E83679FE3F1F}"/>
              </a:ext>
            </a:extLst>
          </p:cNvPr>
          <p:cNvSpPr txBox="1"/>
          <p:nvPr/>
        </p:nvSpPr>
        <p:spPr>
          <a:xfrm>
            <a:off x="265893" y="1200972"/>
            <a:ext cx="4218336" cy="5016758"/>
          </a:xfrm>
          <a:prstGeom prst="rect">
            <a:avLst/>
          </a:prstGeom>
          <a:noFill/>
        </p:spPr>
        <p:txBody>
          <a:bodyPr wrap="square" lIns="91440" tIns="45720" rIns="91440" bIns="45720" anchor="t">
            <a:spAutoFit/>
          </a:bodyPr>
          <a:lstStyle/>
          <a:p>
            <a:pPr marL="342900" indent="-342900">
              <a:spcAft>
                <a:spcPts val="600"/>
              </a:spcAft>
              <a:buClr>
                <a:srgbClr val="6CA47A"/>
              </a:buClr>
              <a:buFont typeface="Webdings" panose="05030102010509060703" pitchFamily="18" charset="2"/>
              <a:buChar char="4"/>
            </a:pPr>
            <a:r>
              <a:rPr lang="en-US" sz="2800" dirty="0">
                <a:solidFill>
                  <a:schemeClr val="tx1">
                    <a:lumMod val="75000"/>
                    <a:lumOff val="25000"/>
                  </a:schemeClr>
                </a:solidFill>
                <a:latin typeface="Century Gothic"/>
              </a:rPr>
              <a:t>Remote sensing provides new insights into wolf-elk-aspen dynamics</a:t>
            </a:r>
          </a:p>
          <a:p>
            <a:pPr>
              <a:spcAft>
                <a:spcPts val="600"/>
              </a:spcAft>
              <a:buClr>
                <a:srgbClr val="6CA47A"/>
              </a:buClr>
            </a:pPr>
            <a:endParaRPr lang="en-US" sz="1000" dirty="0">
              <a:solidFill>
                <a:schemeClr val="tx1">
                  <a:lumMod val="75000"/>
                  <a:lumOff val="25000"/>
                </a:schemeClr>
              </a:solidFill>
              <a:latin typeface="Century Gothic"/>
            </a:endParaRPr>
          </a:p>
          <a:p>
            <a:pPr marL="342900" indent="-342900">
              <a:spcAft>
                <a:spcPts val="600"/>
              </a:spcAft>
              <a:buClr>
                <a:srgbClr val="6CA47A"/>
              </a:buClr>
              <a:buFont typeface="Webdings" panose="05030102010509060703" pitchFamily="18" charset="2"/>
              <a:buChar char="4"/>
            </a:pPr>
            <a:r>
              <a:rPr lang="en-US" sz="2800" dirty="0">
                <a:solidFill>
                  <a:schemeClr val="tx1">
                    <a:lumMod val="75000"/>
                    <a:lumOff val="25000"/>
                  </a:schemeClr>
                </a:solidFill>
                <a:latin typeface="Century Gothic"/>
              </a:rPr>
              <a:t>Aspen within the 113 stands generally decreased between 1954 and 2021</a:t>
            </a:r>
          </a:p>
          <a:p>
            <a:pPr>
              <a:spcAft>
                <a:spcPts val="600"/>
              </a:spcAft>
              <a:buClr>
                <a:srgbClr val="6CA47A"/>
              </a:buClr>
            </a:pPr>
            <a:endParaRPr lang="en-US" sz="1000" dirty="0">
              <a:solidFill>
                <a:schemeClr val="tx1">
                  <a:lumMod val="75000"/>
                  <a:lumOff val="25000"/>
                </a:schemeClr>
              </a:solidFill>
              <a:latin typeface="Century Gothic"/>
            </a:endParaRPr>
          </a:p>
          <a:p>
            <a:pPr marL="342900" indent="-342900">
              <a:spcAft>
                <a:spcPts val="600"/>
              </a:spcAft>
              <a:buClr>
                <a:srgbClr val="6CA47A"/>
              </a:buClr>
              <a:buFont typeface="Webdings" panose="05030102010509060703" pitchFamily="18" charset="2"/>
              <a:buChar char="4"/>
            </a:pPr>
            <a:r>
              <a:rPr lang="en-US" sz="2800" dirty="0">
                <a:solidFill>
                  <a:schemeClr val="tx1">
                    <a:lumMod val="75000"/>
                    <a:lumOff val="25000"/>
                  </a:schemeClr>
                </a:solidFill>
                <a:latin typeface="Century Gothic"/>
              </a:rPr>
              <a:t>Potential to inform rewilding decisions</a:t>
            </a:r>
          </a:p>
        </p:txBody>
      </p:sp>
      <p:sp>
        <p:nvSpPr>
          <p:cNvPr id="3" name="Title 1">
            <a:extLst>
              <a:ext uri="{FF2B5EF4-FFF2-40B4-BE49-F238E27FC236}">
                <a16:creationId xmlns:a16="http://schemas.microsoft.com/office/drawing/2014/main" id="{ECA09DDE-BF29-B674-15EB-F2BF50E2446C}"/>
              </a:ext>
            </a:extLst>
          </p:cNvPr>
          <p:cNvSpPr txBox="1">
            <a:spLocks/>
          </p:cNvSpPr>
          <p:nvPr/>
        </p:nvSpPr>
        <p:spPr>
          <a:xfrm>
            <a:off x="288787" y="380361"/>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6CA47A"/>
                </a:solidFill>
                <a:latin typeface="Century Gothic"/>
              </a:rPr>
              <a:t>Conclusions</a:t>
            </a:r>
            <a:endParaRPr lang="en-US" sz="4800" dirty="0">
              <a:solidFill>
                <a:srgbClr val="6CA47A"/>
              </a:solidFill>
              <a:latin typeface="Century Gothic" panose="020B0502020202020204" pitchFamily="34" charset="0"/>
            </a:endParaRPr>
          </a:p>
        </p:txBody>
      </p:sp>
    </p:spTree>
    <p:extLst>
      <p:ext uri="{BB962C8B-B14F-4D97-AF65-F5344CB8AC3E}">
        <p14:creationId xmlns:p14="http://schemas.microsoft.com/office/powerpoint/2010/main" val="3101754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DC01E4-BC72-6E7E-87A9-EB760857A45B}"/>
              </a:ext>
            </a:extLst>
          </p:cNvPr>
          <p:cNvSpPr txBox="1"/>
          <p:nvPr/>
        </p:nvSpPr>
        <p:spPr>
          <a:xfrm>
            <a:off x="169333" y="766766"/>
            <a:ext cx="1202266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800" b="1" u="sng" dirty="0">
                <a:solidFill>
                  <a:schemeClr val="tx1">
                    <a:lumMod val="75000"/>
                    <a:lumOff val="25000"/>
                  </a:schemeClr>
                </a:solidFill>
                <a:latin typeface="Century Gothic"/>
              </a:rPr>
              <a:t>Partners</a:t>
            </a:r>
            <a:endParaRPr lang="en-US" dirty="0">
              <a:solidFill>
                <a:schemeClr val="tx1">
                  <a:lumMod val="75000"/>
                  <a:lumOff val="25000"/>
                </a:schemeClr>
              </a:solidFill>
              <a:cs typeface="Calibri" panose="020F0502020204030204"/>
            </a:endParaRPr>
          </a:p>
        </p:txBody>
      </p:sp>
      <p:sp>
        <p:nvSpPr>
          <p:cNvPr id="9" name="TextBox 8">
            <a:extLst>
              <a:ext uri="{FF2B5EF4-FFF2-40B4-BE49-F238E27FC236}">
                <a16:creationId xmlns:a16="http://schemas.microsoft.com/office/drawing/2014/main" id="{1638A956-B61F-66CC-E7C3-581FF7D179B2}"/>
              </a:ext>
            </a:extLst>
          </p:cNvPr>
          <p:cNvSpPr txBox="1"/>
          <p:nvPr/>
        </p:nvSpPr>
        <p:spPr>
          <a:xfrm>
            <a:off x="673538" y="6248656"/>
            <a:ext cx="1084492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solidFill>
                  <a:schemeClr val="tx1">
                    <a:lumMod val="75000"/>
                    <a:lumOff val="25000"/>
                  </a:schemeClr>
                </a:solidFill>
                <a:latin typeface="Century Gothic"/>
              </a:rPr>
              <a:t>This material contains modified Copernicus Sentinel data (2021), processed by ESA. ​</a:t>
            </a:r>
            <a:endParaRPr lang="en-US" sz="900" dirty="0">
              <a:solidFill>
                <a:schemeClr val="tx1">
                  <a:lumMod val="75000"/>
                  <a:lumOff val="25000"/>
                </a:schemeClr>
              </a:solidFill>
              <a:cs typeface="Calibri"/>
            </a:endParaRPr>
          </a:p>
        </p:txBody>
      </p:sp>
      <p:sp>
        <p:nvSpPr>
          <p:cNvPr id="3" name="TextBox 2">
            <a:extLst>
              <a:ext uri="{FF2B5EF4-FFF2-40B4-BE49-F238E27FC236}">
                <a16:creationId xmlns:a16="http://schemas.microsoft.com/office/drawing/2014/main" id="{FD275912-D226-CC07-801B-7D3F88D3DC16}"/>
              </a:ext>
            </a:extLst>
          </p:cNvPr>
          <p:cNvSpPr txBox="1"/>
          <p:nvPr/>
        </p:nvSpPr>
        <p:spPr>
          <a:xfrm>
            <a:off x="152400" y="3946263"/>
            <a:ext cx="11887200" cy="2377440"/>
          </a:xfrm>
          <a:prstGeom prst="rect">
            <a:avLst/>
          </a:prstGeom>
          <a:noFill/>
        </p:spPr>
        <p:txBody>
          <a:bodyPr rot="0" spcFirstLastPara="0" vertOverflow="overflow" horzOverflow="overflow" vert="horz" wrap="square" lIns="91440" tIns="45720" rIns="91440" bIns="45720" numCol="2" spcCol="0" rtlCol="0" fromWordArt="0" anchor="t" anchorCtr="0" forceAA="0" compatLnSpc="1">
            <a:prstTxWarp prst="textNoShape">
              <a:avLst/>
            </a:prstTxWarp>
            <a:spAutoFit/>
          </a:bodyPr>
          <a:lstStyle/>
          <a:p>
            <a:pPr marL="342900" indent="-342900">
              <a:spcBef>
                <a:spcPts val="0"/>
              </a:spcBef>
              <a:spcAft>
                <a:spcPts val="600"/>
              </a:spcAft>
              <a:buClr>
                <a:srgbClr val="6CA47A"/>
              </a:buClr>
              <a:buFont typeface="Webdings" panose="05030102010509060703" pitchFamily="18" charset="2"/>
              <a:buChar char="4"/>
            </a:pPr>
            <a:r>
              <a:rPr kumimoji="0" lang="en-US" sz="1900" b="1" i="0" u="none" strike="noStrike" kern="1200" cap="none" spc="0" normalizeH="0" baseline="0" noProof="0" dirty="0">
                <a:ln>
                  <a:noFill/>
                </a:ln>
                <a:solidFill>
                  <a:schemeClr val="tx1">
                    <a:lumMod val="75000"/>
                    <a:lumOff val="25000"/>
                  </a:schemeClr>
                </a:solidFill>
                <a:effectLst/>
                <a:uLnTx/>
                <a:uFillTx/>
                <a:latin typeface="Century Gothic"/>
                <a:ea typeface="+mn-lt"/>
                <a:cs typeface="Calibri" panose="020F0502020204030204"/>
              </a:rPr>
              <a:t>NASA DEVELOP National Program</a:t>
            </a:r>
          </a:p>
          <a:p>
            <a:pPr marL="800100" lvl="1" indent="-342900">
              <a:spcAft>
                <a:spcPts val="600"/>
              </a:spcAft>
              <a:buClr>
                <a:srgbClr val="6CA47A"/>
              </a:buClr>
              <a:buFont typeface="Webdings" panose="05030102010509060703" pitchFamily="18" charset="2"/>
              <a:buChar char="4"/>
            </a:pPr>
            <a:r>
              <a:rPr kumimoji="0" lang="en-US" sz="1900" b="1" i="0" u="none" strike="noStrike" kern="1200" cap="none" spc="0" normalizeH="0" baseline="0" noProof="0" dirty="0">
                <a:ln>
                  <a:noFill/>
                </a:ln>
                <a:solidFill>
                  <a:schemeClr val="tx1">
                    <a:lumMod val="75000"/>
                    <a:lumOff val="25000"/>
                  </a:schemeClr>
                </a:solidFill>
                <a:effectLst/>
                <a:uLnTx/>
                <a:uFillTx/>
                <a:latin typeface="Century Gothic"/>
                <a:ea typeface="+mn-lt"/>
                <a:cs typeface="Calibri" panose="020F0502020204030204"/>
              </a:rPr>
              <a:t>Sarah Payne, </a:t>
            </a:r>
            <a:r>
              <a:rPr kumimoji="0" lang="en-US" b="0" i="0" u="none" strike="noStrike" kern="1200" cap="none" spc="0" normalizeH="0" baseline="0" noProof="0" dirty="0">
                <a:ln>
                  <a:noFill/>
                </a:ln>
                <a:solidFill>
                  <a:schemeClr val="tx1">
                    <a:lumMod val="75000"/>
                    <a:lumOff val="25000"/>
                  </a:schemeClr>
                </a:solidFill>
                <a:effectLst/>
                <a:uLnTx/>
                <a:uFillTx/>
                <a:latin typeface="Century Gothic"/>
                <a:ea typeface="+mn-lt"/>
                <a:cs typeface="Calibri" panose="020F0502020204030204"/>
              </a:rPr>
              <a:t>Fellow</a:t>
            </a:r>
            <a:endParaRPr lang="en-US" sz="1900" dirty="0">
              <a:solidFill>
                <a:schemeClr val="tx1">
                  <a:lumMod val="75000"/>
                  <a:lumOff val="25000"/>
                </a:schemeClr>
              </a:solidFill>
              <a:latin typeface="Century Gothic"/>
              <a:ea typeface="+mn-lt"/>
              <a:cs typeface="Calibri" panose="020F0502020204030204"/>
            </a:endParaRPr>
          </a:p>
          <a:p>
            <a:pPr marL="800100" lvl="1" indent="-342900">
              <a:spcAft>
                <a:spcPts val="600"/>
              </a:spcAft>
              <a:buClr>
                <a:srgbClr val="6CA47A"/>
              </a:buClr>
              <a:buFont typeface="Webdings" panose="05030102010509060703" pitchFamily="18" charset="2"/>
              <a:buChar char="4"/>
            </a:pPr>
            <a:r>
              <a:rPr kumimoji="0" lang="en-US" sz="1900" b="1" i="0" u="none" strike="noStrike" kern="1200" cap="none" spc="0" normalizeH="0" baseline="0" noProof="0" dirty="0">
                <a:ln>
                  <a:noFill/>
                </a:ln>
                <a:solidFill>
                  <a:schemeClr val="tx1">
                    <a:lumMod val="75000"/>
                    <a:lumOff val="25000"/>
                  </a:schemeClr>
                </a:solidFill>
                <a:effectLst/>
                <a:uLnTx/>
                <a:uFillTx/>
                <a:latin typeface="Century Gothic"/>
                <a:ea typeface="+mn-lt"/>
                <a:cs typeface="Calibri" panose="020F0502020204030204"/>
              </a:rPr>
              <a:t>Kyle Steen</a:t>
            </a:r>
            <a:r>
              <a:rPr lang="en-US" sz="1900" noProof="0" dirty="0">
                <a:solidFill>
                  <a:schemeClr val="tx1">
                    <a:lumMod val="75000"/>
                    <a:lumOff val="25000"/>
                  </a:schemeClr>
                </a:solidFill>
                <a:latin typeface="Century Gothic"/>
                <a:ea typeface="+mn-lt"/>
                <a:cs typeface="Calibri" panose="020F0502020204030204"/>
              </a:rPr>
              <a:t>, </a:t>
            </a:r>
            <a:r>
              <a:rPr kumimoji="0" lang="en-US" sz="1900" b="1" i="0" u="none" strike="noStrike" kern="1200" cap="none" spc="0" normalizeH="0" baseline="0" noProof="0" dirty="0">
                <a:ln>
                  <a:noFill/>
                </a:ln>
                <a:solidFill>
                  <a:schemeClr val="tx1">
                    <a:lumMod val="75000"/>
                    <a:lumOff val="25000"/>
                  </a:schemeClr>
                </a:solidFill>
                <a:effectLst/>
                <a:uLnTx/>
                <a:uFillTx/>
                <a:latin typeface="Century Gothic"/>
                <a:ea typeface="+mn-lt"/>
                <a:cs typeface="Calibri" panose="020F0502020204030204"/>
              </a:rPr>
              <a:t>Gabriella Boodhoo, &amp; Barry McLaughlin</a:t>
            </a:r>
            <a:r>
              <a:rPr lang="en-US" sz="1900" b="1" noProof="0" dirty="0">
                <a:solidFill>
                  <a:schemeClr val="tx1">
                    <a:lumMod val="75000"/>
                    <a:lumOff val="25000"/>
                  </a:schemeClr>
                </a:solidFill>
                <a:latin typeface="Century Gothic"/>
                <a:ea typeface="+mn-lt"/>
                <a:cs typeface="Calibri" panose="020F0502020204030204"/>
              </a:rPr>
              <a:t>, </a:t>
            </a:r>
            <a:r>
              <a:rPr kumimoji="0" lang="en-US" b="0" i="0" u="none" strike="noStrike" kern="1200" cap="none" spc="0" normalizeH="0" baseline="0" noProof="0" dirty="0">
                <a:ln>
                  <a:noFill/>
                </a:ln>
                <a:solidFill>
                  <a:schemeClr val="tx1">
                    <a:lumMod val="75000"/>
                    <a:lumOff val="25000"/>
                  </a:schemeClr>
                </a:solidFill>
                <a:effectLst/>
                <a:uLnTx/>
                <a:uFillTx/>
                <a:latin typeface="Century Gothic"/>
                <a:ea typeface="+mn-lt"/>
                <a:cs typeface="Calibri" panose="020F0502020204030204"/>
              </a:rPr>
              <a:t>Summer 2022 Participants</a:t>
            </a:r>
            <a:endParaRPr lang="en-US" b="0" i="0" u="none" strike="noStrike" kern="1200" cap="none" spc="0" normalizeH="0" baseline="0" noProof="0" dirty="0">
              <a:ln>
                <a:noFill/>
              </a:ln>
              <a:solidFill>
                <a:schemeClr val="tx1">
                  <a:lumMod val="75000"/>
                  <a:lumOff val="25000"/>
                </a:schemeClr>
              </a:solidFill>
              <a:effectLst/>
              <a:uLnTx/>
              <a:uFillTx/>
              <a:latin typeface="Century Gothic"/>
              <a:ea typeface="+mn-lt"/>
              <a:cs typeface="Calibri" panose="020F0502020204030204"/>
            </a:endParaRPr>
          </a:p>
          <a:p>
            <a:pPr marL="800100" lvl="1" indent="-342900">
              <a:spcAft>
                <a:spcPts val="600"/>
              </a:spcAft>
              <a:buClr>
                <a:srgbClr val="6CA47A"/>
              </a:buClr>
              <a:buFont typeface="Webdings" panose="05030102010509060703" pitchFamily="18" charset="2"/>
              <a:buChar char="4"/>
            </a:pPr>
            <a:r>
              <a:rPr kumimoji="0" lang="en-US" sz="1900" b="1" i="0" u="none" strike="noStrike" kern="1200" cap="none" spc="0" normalizeH="0" baseline="0" noProof="0" dirty="0">
                <a:ln>
                  <a:noFill/>
                </a:ln>
                <a:solidFill>
                  <a:schemeClr val="tx1">
                    <a:lumMod val="75000"/>
                    <a:lumOff val="25000"/>
                  </a:schemeClr>
                </a:solidFill>
                <a:effectLst/>
                <a:uLnTx/>
                <a:uFillTx/>
                <a:latin typeface="Century Gothic"/>
                <a:ea typeface="+mn-lt"/>
                <a:cs typeface="Calibri" panose="020F0502020204030204"/>
              </a:rPr>
              <a:t>Dr. Kunwar Singh, </a:t>
            </a:r>
            <a:r>
              <a:rPr kumimoji="0" lang="en-US" b="0" i="0" u="none" strike="noStrike" kern="1200" cap="none" spc="0" normalizeH="0" baseline="0" noProof="0" dirty="0">
                <a:ln>
                  <a:noFill/>
                </a:ln>
                <a:solidFill>
                  <a:schemeClr val="tx1">
                    <a:lumMod val="75000"/>
                    <a:lumOff val="25000"/>
                  </a:schemeClr>
                </a:solidFill>
                <a:effectLst/>
                <a:uLnTx/>
                <a:uFillTx/>
                <a:latin typeface="Century Gothic"/>
                <a:ea typeface="+mn-lt"/>
                <a:cs typeface="Calibri" panose="020F0502020204030204"/>
              </a:rPr>
              <a:t>Summer 2022 Science Advisor</a:t>
            </a:r>
            <a:endParaRPr lang="en-US" dirty="0">
              <a:solidFill>
                <a:schemeClr val="tx1">
                  <a:lumMod val="75000"/>
                  <a:lumOff val="25000"/>
                </a:schemeClr>
              </a:solidFill>
              <a:latin typeface="Century Gothic"/>
              <a:ea typeface="+mn-lt"/>
              <a:cs typeface="Calibri" panose="020F0502020204030204"/>
            </a:endParaRPr>
          </a:p>
          <a:p>
            <a:pPr marL="1257300" lvl="2" indent="-342900">
              <a:spcAft>
                <a:spcPts val="600"/>
              </a:spcAft>
              <a:buClr>
                <a:srgbClr val="6CA47A"/>
              </a:buClr>
              <a:buFont typeface="Webdings" panose="05030102010509060703" pitchFamily="18" charset="2"/>
              <a:buChar char="4"/>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a:ea typeface="+mn-lt"/>
                <a:cs typeface="Calibri" panose="020F0502020204030204"/>
              </a:rPr>
              <a:t>William &amp; Mary, AidData &amp; Global Research Institute</a:t>
            </a:r>
            <a:endParaRPr kumimoji="0" lang="en-US" sz="1900" b="1" i="0" u="none" strike="noStrike" kern="1200" cap="none" spc="0" normalizeH="0" baseline="0" noProof="0" dirty="0">
              <a:ln>
                <a:noFill/>
              </a:ln>
              <a:solidFill>
                <a:schemeClr val="tx1">
                  <a:lumMod val="75000"/>
                  <a:lumOff val="25000"/>
                </a:schemeClr>
              </a:solidFill>
              <a:effectLst/>
              <a:uLnTx/>
              <a:uFillTx/>
              <a:latin typeface="Century Gothic"/>
              <a:ea typeface="+mn-lt"/>
              <a:cs typeface="Calibri" panose="020F0502020204030204"/>
            </a:endParaRPr>
          </a:p>
          <a:p>
            <a:pPr marL="342900" indent="-342900">
              <a:spcAft>
                <a:spcPts val="600"/>
              </a:spcAft>
              <a:buClr>
                <a:srgbClr val="6CA47A"/>
              </a:buClr>
              <a:buFont typeface="Webdings" panose="05030102010509060703" pitchFamily="18" charset="2"/>
              <a:buChar char="4"/>
            </a:pPr>
            <a:r>
              <a:rPr lang="en-US" sz="1900" b="1" i="0" dirty="0">
                <a:solidFill>
                  <a:schemeClr val="tx1">
                    <a:lumMod val="75000"/>
                    <a:lumOff val="25000"/>
                  </a:schemeClr>
                </a:solidFill>
                <a:effectLst/>
                <a:latin typeface="Century Gothic" panose="020B0502020202020204" pitchFamily="34" charset="0"/>
              </a:rPr>
              <a:t>Yellowstone National Park</a:t>
            </a:r>
          </a:p>
          <a:p>
            <a:pPr marL="800100" lvl="1" indent="-342900">
              <a:spcAft>
                <a:spcPts val="600"/>
              </a:spcAft>
              <a:buClr>
                <a:srgbClr val="6CA47A"/>
              </a:buClr>
              <a:buFont typeface="Webdings" panose="05030102010509060703" pitchFamily="18" charset="2"/>
              <a:buChar char="4"/>
            </a:pPr>
            <a:r>
              <a:rPr lang="en-US" sz="1900" b="1" i="0" dirty="0">
                <a:solidFill>
                  <a:schemeClr val="tx1">
                    <a:lumMod val="75000"/>
                    <a:lumOff val="25000"/>
                  </a:schemeClr>
                </a:solidFill>
                <a:effectLst/>
                <a:latin typeface="Century Gothic"/>
              </a:rPr>
              <a:t>Jake Frank</a:t>
            </a:r>
            <a:r>
              <a:rPr lang="en-US" sz="1900" b="1" dirty="0">
                <a:solidFill>
                  <a:schemeClr val="tx1">
                    <a:lumMod val="75000"/>
                    <a:lumOff val="25000"/>
                  </a:schemeClr>
                </a:solidFill>
                <a:latin typeface="Century Gothic"/>
              </a:rPr>
              <a:t>, Addy Falgoust, &amp; Ashton Hooker, </a:t>
            </a:r>
            <a:r>
              <a:rPr lang="en-US" sz="1900" dirty="0">
                <a:solidFill>
                  <a:schemeClr val="tx1">
                    <a:lumMod val="75000"/>
                    <a:lumOff val="25000"/>
                  </a:schemeClr>
                </a:solidFill>
                <a:latin typeface="Century Gothic"/>
              </a:rPr>
              <a:t>Social Media Team</a:t>
            </a:r>
            <a:r>
              <a:rPr lang="en-US" sz="1900" b="1" dirty="0">
                <a:solidFill>
                  <a:schemeClr val="tx1">
                    <a:lumMod val="75000"/>
                    <a:lumOff val="25000"/>
                  </a:schemeClr>
                </a:solidFill>
                <a:latin typeface="Century Gothic"/>
              </a:rPr>
              <a:t> </a:t>
            </a:r>
            <a:endParaRPr lang="en-US" dirty="0">
              <a:solidFill>
                <a:schemeClr val="tx1">
                  <a:lumMod val="75000"/>
                  <a:lumOff val="25000"/>
                </a:schemeClr>
              </a:solidFill>
              <a:latin typeface="Century Gothic" panose="020B0502020202020204" pitchFamily="34" charset="0"/>
              <a:ea typeface="+mn-lt"/>
              <a:cs typeface="Calibri" panose="020F0502020204030204"/>
            </a:endParaRPr>
          </a:p>
        </p:txBody>
      </p:sp>
      <p:sp>
        <p:nvSpPr>
          <p:cNvPr id="4" name="TextBox 3">
            <a:extLst>
              <a:ext uri="{FF2B5EF4-FFF2-40B4-BE49-F238E27FC236}">
                <a16:creationId xmlns:a16="http://schemas.microsoft.com/office/drawing/2014/main" id="{3411A94C-6BF5-CB12-D075-52F8C8296187}"/>
              </a:ext>
            </a:extLst>
          </p:cNvPr>
          <p:cNvSpPr txBox="1"/>
          <p:nvPr/>
        </p:nvSpPr>
        <p:spPr>
          <a:xfrm>
            <a:off x="152400" y="2909664"/>
            <a:ext cx="11887200" cy="640080"/>
          </a:xfrm>
          <a:prstGeom prst="rect">
            <a:avLst/>
          </a:prstGeom>
          <a:noFill/>
        </p:spPr>
        <p:txBody>
          <a:bodyPr rot="0" spcFirstLastPara="0" vertOverflow="overflow" horzOverflow="overflow" vert="horz" wrap="square" lIns="91440" tIns="45720" rIns="91440" bIns="45720" numCol="2" spcCol="0" rtlCol="0" fromWordArt="0" anchor="t" anchorCtr="0" forceAA="0" compatLnSpc="1">
            <a:prstTxWarp prst="textNoShape">
              <a:avLst/>
            </a:prstTxWarp>
            <a:spAutoFit/>
          </a:bodyPr>
          <a:lstStyle/>
          <a:p>
            <a:pPr marL="342900" indent="-342900">
              <a:spcBef>
                <a:spcPts val="0"/>
              </a:spcBef>
              <a:spcAft>
                <a:spcPts val="600"/>
              </a:spcAft>
              <a:buClr>
                <a:srgbClr val="6CA47A"/>
              </a:buClr>
              <a:buFont typeface="Webdings" panose="05030102010509060703" pitchFamily="18" charset="2"/>
              <a:buChar char="4"/>
            </a:pPr>
            <a:r>
              <a:rPr kumimoji="0" lang="en-US" sz="1900" b="1" i="0" u="none" strike="noStrike" kern="1200" cap="none" spc="0" normalizeH="0" baseline="0" noProof="0" dirty="0">
                <a:ln>
                  <a:noFill/>
                </a:ln>
                <a:solidFill>
                  <a:srgbClr val="3F3F3F"/>
                </a:solidFill>
                <a:effectLst/>
                <a:uLnTx/>
                <a:uFillTx/>
                <a:latin typeface="Century Gothic"/>
                <a:ea typeface="+mn-ea"/>
                <a:cs typeface="Calibri"/>
              </a:rPr>
              <a:t>Dr. Marguerite Madden</a:t>
            </a:r>
            <a:endParaRPr lang="en-US" sz="1900" b="1" dirty="0">
              <a:solidFill>
                <a:srgbClr val="3F3F3F"/>
              </a:solidFill>
              <a:latin typeface="Century Gothic"/>
              <a:cs typeface="Calibri"/>
            </a:endParaRPr>
          </a:p>
          <a:p>
            <a:pPr marL="800100" lvl="1" indent="-342900">
              <a:spcAft>
                <a:spcPts val="600"/>
              </a:spcAft>
              <a:buClr>
                <a:srgbClr val="6CA47A"/>
              </a:buClr>
              <a:buFont typeface="Webdings" panose="05030102010509060703" pitchFamily="18" charset="2"/>
              <a:buChar char="4"/>
            </a:pPr>
            <a:r>
              <a:rPr kumimoji="0" lang="en-US" sz="1400" b="0" i="0" u="none" strike="noStrike" kern="1200" cap="none" spc="0" normalizeH="0" baseline="0" noProof="0" dirty="0">
                <a:ln>
                  <a:noFill/>
                </a:ln>
                <a:solidFill>
                  <a:srgbClr val="3F3F3F"/>
                </a:solidFill>
                <a:effectLst/>
                <a:uLnTx/>
                <a:uFillTx/>
                <a:latin typeface="Century Gothic"/>
                <a:ea typeface="+mn-ea"/>
                <a:cs typeface="Calibri"/>
              </a:rPr>
              <a:t>University of Georgia, Center for Geospatial Research </a:t>
            </a:r>
            <a:endParaRPr lang="en-US" sz="1400" dirty="0">
              <a:solidFill>
                <a:srgbClr val="3F3F3F"/>
              </a:solidFill>
              <a:latin typeface="Century Gothic"/>
              <a:cs typeface="Calibri"/>
            </a:endParaRPr>
          </a:p>
          <a:p>
            <a:pPr marL="342900" indent="-342900">
              <a:spcBef>
                <a:spcPts val="0"/>
              </a:spcBef>
              <a:spcAft>
                <a:spcPts val="600"/>
              </a:spcAft>
              <a:buClr>
                <a:srgbClr val="6CA47A"/>
              </a:buClr>
              <a:buFont typeface="Webdings" panose="05030102010509060703" pitchFamily="18" charset="2"/>
              <a:buChar char="4"/>
            </a:pPr>
            <a:r>
              <a:rPr kumimoji="0" lang="en-US" sz="1900" b="1" i="0" u="none" strike="noStrike" kern="1200" cap="none" spc="0" normalizeH="0" baseline="0" noProof="0" dirty="0">
                <a:ln>
                  <a:noFill/>
                </a:ln>
                <a:solidFill>
                  <a:srgbClr val="3F3F3F"/>
                </a:solidFill>
                <a:effectLst/>
                <a:uLnTx/>
                <a:uFillTx/>
                <a:latin typeface="Century Gothic"/>
                <a:ea typeface="+mn-ea"/>
                <a:cs typeface="Calibri"/>
              </a:rPr>
              <a:t>Joseph Spruce</a:t>
            </a:r>
            <a:endParaRPr lang="en-US" sz="1900" b="1" dirty="0">
              <a:solidFill>
                <a:srgbClr val="3F3F3F"/>
              </a:solidFill>
              <a:latin typeface="Century Gothic"/>
              <a:cs typeface="Calibri"/>
            </a:endParaRPr>
          </a:p>
          <a:p>
            <a:pPr marL="800100" lvl="1" indent="-342900">
              <a:spcAft>
                <a:spcPts val="600"/>
              </a:spcAft>
              <a:buClr>
                <a:srgbClr val="6CA47A"/>
              </a:buClr>
              <a:buFont typeface="Webdings" panose="05030102010509060703" pitchFamily="18" charset="2"/>
              <a:buChar char="4"/>
            </a:pPr>
            <a:r>
              <a:rPr kumimoji="0" lang="en-US" sz="1400" b="0" i="0" u="none" strike="noStrike" kern="1200" cap="none" spc="0" normalizeH="0" baseline="0" noProof="0" dirty="0">
                <a:ln>
                  <a:noFill/>
                </a:ln>
                <a:solidFill>
                  <a:srgbClr val="3F3F3F"/>
                </a:solidFill>
                <a:effectLst/>
                <a:uLnTx/>
                <a:uFillTx/>
                <a:latin typeface="Century Gothic"/>
                <a:ea typeface="+mn-ea"/>
                <a:cs typeface="Calibri"/>
              </a:rPr>
              <a:t>Science</a:t>
            </a:r>
            <a:r>
              <a:rPr kumimoji="0" lang="en-US" sz="1400" b="0" i="0" u="none" strike="noStrike" kern="1200" cap="none" spc="0" normalizeH="0" baseline="0" noProof="0" dirty="0">
                <a:ln>
                  <a:noFill/>
                </a:ln>
                <a:solidFill>
                  <a:srgbClr val="3F3F3F"/>
                </a:solidFill>
                <a:effectLst/>
                <a:uLnTx/>
                <a:uFillTx/>
                <a:latin typeface="Century Gothic"/>
                <a:ea typeface="+mn-lt"/>
                <a:cs typeface="Calibri" panose="020F0502020204030204"/>
              </a:rPr>
              <a:t> Systems and Applications, Inc.</a:t>
            </a:r>
            <a:endParaRPr lang="en-US" sz="1400" dirty="0"/>
          </a:p>
        </p:txBody>
      </p:sp>
      <p:sp>
        <p:nvSpPr>
          <p:cNvPr id="5" name="TextBox 4">
            <a:extLst>
              <a:ext uri="{FF2B5EF4-FFF2-40B4-BE49-F238E27FC236}">
                <a16:creationId xmlns:a16="http://schemas.microsoft.com/office/drawing/2014/main" id="{73403EEC-4D6F-ACB0-7091-E9BA12EFD8AC}"/>
              </a:ext>
            </a:extLst>
          </p:cNvPr>
          <p:cNvSpPr txBox="1"/>
          <p:nvPr/>
        </p:nvSpPr>
        <p:spPr>
          <a:xfrm>
            <a:off x="152400" y="1214731"/>
            <a:ext cx="11887200" cy="1280160"/>
          </a:xfrm>
          <a:prstGeom prst="rect">
            <a:avLst/>
          </a:prstGeom>
          <a:noFill/>
        </p:spPr>
        <p:txBody>
          <a:bodyPr rot="0" spcFirstLastPara="0" vertOverflow="overflow" horzOverflow="overflow" vert="horz" wrap="square" lIns="91440" tIns="45720" rIns="91440" bIns="45720" numCol="2" spcCol="0" rtlCol="0" fromWordArt="0" anchor="t" anchorCtr="0" forceAA="0" compatLnSpc="1">
            <a:prstTxWarp prst="textNoShape">
              <a:avLst/>
            </a:prstTxWarp>
            <a:spAutoFit/>
          </a:bodyPr>
          <a:lstStyle/>
          <a:p>
            <a:pPr marL="342900" indent="-342900">
              <a:spcBef>
                <a:spcPts val="0"/>
              </a:spcBef>
              <a:spcAft>
                <a:spcPts val="600"/>
              </a:spcAft>
              <a:buClr>
                <a:srgbClr val="6CA47A"/>
              </a:buClr>
              <a:buFont typeface="Webdings" panose="05030102010509060703" pitchFamily="18" charset="2"/>
              <a:buChar char="4"/>
            </a:pPr>
            <a:r>
              <a:rPr lang="en-US" sz="1900" b="1" dirty="0">
                <a:solidFill>
                  <a:srgbClr val="3F3F3F"/>
                </a:solidFill>
                <a:latin typeface="Century Gothic"/>
                <a:cs typeface="Calibri"/>
              </a:rPr>
              <a:t>Dr. Daniel Stahler, </a:t>
            </a:r>
            <a:r>
              <a:rPr lang="en-US" dirty="0">
                <a:solidFill>
                  <a:srgbClr val="3F3F3F"/>
                </a:solidFill>
                <a:latin typeface="Century Gothic"/>
                <a:cs typeface="Calibri"/>
              </a:rPr>
              <a:t>Wildlife Biologist</a:t>
            </a:r>
            <a:endParaRPr lang="en-US" sz="1900" dirty="0">
              <a:solidFill>
                <a:srgbClr val="3F3F3F"/>
              </a:solidFill>
              <a:latin typeface="Century Gothic"/>
              <a:cs typeface="Calibri"/>
            </a:endParaRPr>
          </a:p>
          <a:p>
            <a:pPr marL="800100" lvl="1" indent="-342900">
              <a:spcAft>
                <a:spcPts val="600"/>
              </a:spcAft>
              <a:buClr>
                <a:srgbClr val="6CA47A"/>
              </a:buClr>
              <a:buFont typeface="Webdings" panose="05030102010509060703" pitchFamily="18" charset="2"/>
              <a:buChar char="4"/>
            </a:pPr>
            <a:r>
              <a:rPr lang="en-US" sz="1400" dirty="0">
                <a:solidFill>
                  <a:srgbClr val="3F3F3F"/>
                </a:solidFill>
                <a:latin typeface="Century Gothic"/>
                <a:cs typeface="Calibri"/>
              </a:rPr>
              <a:t>Yellowstone National Park </a:t>
            </a:r>
          </a:p>
          <a:p>
            <a:pPr marL="342900" indent="-342900">
              <a:spcBef>
                <a:spcPts val="0"/>
              </a:spcBef>
              <a:spcAft>
                <a:spcPts val="600"/>
              </a:spcAft>
              <a:buClr>
                <a:srgbClr val="6CA47A"/>
              </a:buClr>
              <a:buFont typeface="Webdings" panose="05030102010509060703" pitchFamily="18" charset="2"/>
              <a:buChar char="4"/>
            </a:pPr>
            <a:r>
              <a:rPr lang="en-US" sz="1900" b="1" dirty="0">
                <a:solidFill>
                  <a:schemeClr val="tx1">
                    <a:lumMod val="75000"/>
                    <a:lumOff val="25000"/>
                  </a:schemeClr>
                </a:solidFill>
                <a:latin typeface="Century Gothic"/>
                <a:cs typeface="Calibri"/>
              </a:rPr>
              <a:t>Dr. Eric Larsen, </a:t>
            </a:r>
            <a:r>
              <a:rPr lang="en-US" dirty="0">
                <a:solidFill>
                  <a:schemeClr val="tx1">
                    <a:lumMod val="75000"/>
                    <a:lumOff val="25000"/>
                  </a:schemeClr>
                </a:solidFill>
                <a:latin typeface="Century Gothic"/>
                <a:cs typeface="Calibri"/>
              </a:rPr>
              <a:t>Professor</a:t>
            </a:r>
            <a:endParaRPr lang="en-US" sz="1900" dirty="0">
              <a:solidFill>
                <a:schemeClr val="tx1">
                  <a:lumMod val="75000"/>
                  <a:lumOff val="25000"/>
                </a:schemeClr>
              </a:solidFill>
              <a:latin typeface="Calibri" panose="020F0502020204030204"/>
              <a:cs typeface="Calibri"/>
            </a:endParaRPr>
          </a:p>
          <a:p>
            <a:pPr marL="800100" lvl="1" indent="-342900">
              <a:spcAft>
                <a:spcPts val="600"/>
              </a:spcAft>
              <a:buClr>
                <a:srgbClr val="6CA47A"/>
              </a:buClr>
              <a:buFont typeface="Webdings" panose="05030102010509060703" pitchFamily="18" charset="2"/>
              <a:buChar char="4"/>
            </a:pPr>
            <a:r>
              <a:rPr lang="en-US" sz="1400" dirty="0">
                <a:solidFill>
                  <a:schemeClr val="tx1">
                    <a:lumMod val="75000"/>
                    <a:lumOff val="25000"/>
                  </a:schemeClr>
                </a:solidFill>
                <a:latin typeface="Century Gothic"/>
                <a:cs typeface="Calibri"/>
              </a:rPr>
              <a:t>University of Wisconsin</a:t>
            </a:r>
            <a:r>
              <a:rPr lang="en-US" sz="1400" dirty="0">
                <a:solidFill>
                  <a:schemeClr val="tx1">
                    <a:lumMod val="75000"/>
                    <a:lumOff val="25000"/>
                  </a:schemeClr>
                </a:solidFill>
                <a:latin typeface="Century Gothic"/>
                <a:ea typeface="+mn-lt"/>
                <a:cs typeface="+mn-lt"/>
              </a:rPr>
              <a:t> </a:t>
            </a:r>
            <a:r>
              <a:rPr lang="en-US" sz="1400" dirty="0">
                <a:solidFill>
                  <a:schemeClr val="tx1">
                    <a:lumMod val="75000"/>
                    <a:lumOff val="25000"/>
                  </a:schemeClr>
                </a:solidFill>
                <a:ea typeface="+mn-lt"/>
                <a:cs typeface="+mn-lt"/>
              </a:rPr>
              <a:t>– </a:t>
            </a:r>
            <a:r>
              <a:rPr lang="en-US" sz="1400" dirty="0">
                <a:solidFill>
                  <a:schemeClr val="tx1">
                    <a:lumMod val="75000"/>
                    <a:lumOff val="25000"/>
                  </a:schemeClr>
                </a:solidFill>
                <a:latin typeface="Century Gothic"/>
                <a:cs typeface="Calibri"/>
              </a:rPr>
              <a:t>Stevens Point</a:t>
            </a:r>
            <a:endParaRPr lang="en-US" sz="1400" b="1" dirty="0">
              <a:solidFill>
                <a:srgbClr val="3F3F3F"/>
              </a:solidFill>
              <a:latin typeface="Century Gothic"/>
              <a:cs typeface="Calibri"/>
            </a:endParaRPr>
          </a:p>
          <a:p>
            <a:pPr marL="342900" indent="-342900">
              <a:spcBef>
                <a:spcPts val="0"/>
              </a:spcBef>
              <a:spcAft>
                <a:spcPts val="600"/>
              </a:spcAft>
              <a:buClr>
                <a:srgbClr val="6CA47A"/>
              </a:buClr>
              <a:buFont typeface="Webdings" panose="05030102010509060703" pitchFamily="18" charset="2"/>
              <a:buChar char="4"/>
            </a:pPr>
            <a:r>
              <a:rPr lang="en-US" sz="1900" b="1" dirty="0">
                <a:solidFill>
                  <a:srgbClr val="3F3F3F"/>
                </a:solidFill>
                <a:latin typeface="Century Gothic"/>
                <a:cs typeface="Calibri"/>
              </a:rPr>
              <a:t>Dr. Daniel MacNulty, </a:t>
            </a:r>
            <a:r>
              <a:rPr lang="en-US" dirty="0">
                <a:solidFill>
                  <a:srgbClr val="3F3F3F"/>
                </a:solidFill>
                <a:latin typeface="Century Gothic"/>
                <a:cs typeface="Calibri"/>
              </a:rPr>
              <a:t>Professor</a:t>
            </a:r>
            <a:endParaRPr lang="en-US" sz="1900" dirty="0">
              <a:solidFill>
                <a:srgbClr val="3F3F3F"/>
              </a:solidFill>
              <a:latin typeface="Century Gothic"/>
              <a:cs typeface="Calibri"/>
            </a:endParaRPr>
          </a:p>
          <a:p>
            <a:pPr marL="800100" lvl="1" indent="-342900">
              <a:spcAft>
                <a:spcPts val="600"/>
              </a:spcAft>
              <a:buClr>
                <a:srgbClr val="6CA47A"/>
              </a:buClr>
              <a:buFont typeface="Webdings" panose="05030102010509060703" pitchFamily="18" charset="2"/>
              <a:buChar char="4"/>
            </a:pPr>
            <a:r>
              <a:rPr lang="en-US" sz="1400" dirty="0">
                <a:solidFill>
                  <a:srgbClr val="3F3F3F"/>
                </a:solidFill>
                <a:latin typeface="Century Gothic"/>
                <a:cs typeface="Calibri"/>
              </a:rPr>
              <a:t>Utah State University </a:t>
            </a:r>
          </a:p>
          <a:p>
            <a:pPr marL="342900" indent="-342900">
              <a:spcAft>
                <a:spcPts val="600"/>
              </a:spcAft>
              <a:buClr>
                <a:srgbClr val="6CA47A"/>
              </a:buClr>
              <a:buFont typeface="Webdings" panose="05030102010509060703" pitchFamily="18" charset="2"/>
              <a:buChar char="4"/>
            </a:pPr>
            <a:r>
              <a:rPr lang="en-US" sz="1900" b="1" dirty="0">
                <a:solidFill>
                  <a:srgbClr val="3F3F3F"/>
                </a:solidFill>
                <a:latin typeface="Century Gothic"/>
                <a:cs typeface="Calibri"/>
              </a:rPr>
              <a:t>Nicholas Bergeron, </a:t>
            </a:r>
            <a:r>
              <a:rPr lang="en-US" dirty="0">
                <a:solidFill>
                  <a:srgbClr val="3F3F3F"/>
                </a:solidFill>
                <a:latin typeface="Century Gothic"/>
                <a:cs typeface="Calibri"/>
              </a:rPr>
              <a:t>Researcher</a:t>
            </a:r>
            <a:endParaRPr lang="en-US" sz="1900" dirty="0">
              <a:solidFill>
                <a:srgbClr val="3F3F3F"/>
              </a:solidFill>
              <a:latin typeface="Century Gothic"/>
              <a:cs typeface="Calibri"/>
            </a:endParaRPr>
          </a:p>
          <a:p>
            <a:pPr marL="800100" lvl="1" indent="-342900">
              <a:spcAft>
                <a:spcPts val="600"/>
              </a:spcAft>
              <a:buClr>
                <a:srgbClr val="6CA47A"/>
              </a:buClr>
              <a:buFont typeface="Webdings" panose="05030102010509060703" pitchFamily="18" charset="2"/>
              <a:buChar char="4"/>
            </a:pPr>
            <a:r>
              <a:rPr lang="en-US" sz="1400" dirty="0">
                <a:solidFill>
                  <a:srgbClr val="3F3F3F"/>
                </a:solidFill>
                <a:latin typeface="Century Gothic"/>
                <a:cs typeface="Calibri"/>
              </a:rPr>
              <a:t>Utah State University</a:t>
            </a:r>
          </a:p>
        </p:txBody>
      </p:sp>
      <p:sp>
        <p:nvSpPr>
          <p:cNvPr id="7" name="TextBox 6">
            <a:extLst>
              <a:ext uri="{FF2B5EF4-FFF2-40B4-BE49-F238E27FC236}">
                <a16:creationId xmlns:a16="http://schemas.microsoft.com/office/drawing/2014/main" id="{D4E6A173-C5A8-194B-9517-4972BBA2C626}"/>
              </a:ext>
            </a:extLst>
          </p:cNvPr>
          <p:cNvSpPr txBox="1"/>
          <p:nvPr/>
        </p:nvSpPr>
        <p:spPr>
          <a:xfrm>
            <a:off x="169333" y="2440732"/>
            <a:ext cx="1202266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0" u="sng" strike="noStrike" kern="1200" cap="none" spc="0" normalizeH="0" baseline="0" noProof="0" dirty="0">
                <a:ln>
                  <a:noFill/>
                </a:ln>
                <a:solidFill>
                  <a:srgbClr val="3F3F3F"/>
                </a:solidFill>
                <a:effectLst/>
                <a:uLnTx/>
                <a:uFillTx/>
                <a:latin typeface="Century Gothic"/>
                <a:ea typeface="+mn-ea"/>
                <a:cs typeface="+mn-cs"/>
              </a:rPr>
              <a:t>Science Advisors</a:t>
            </a:r>
            <a:endParaRPr lang="en-US" dirty="0">
              <a:solidFill>
                <a:srgbClr val="3F3F3F"/>
              </a:solidFill>
              <a:cs typeface="Calibri" panose="020F0502020204030204"/>
            </a:endParaRPr>
          </a:p>
        </p:txBody>
      </p:sp>
      <p:sp>
        <p:nvSpPr>
          <p:cNvPr id="8" name="TextBox 7">
            <a:extLst>
              <a:ext uri="{FF2B5EF4-FFF2-40B4-BE49-F238E27FC236}">
                <a16:creationId xmlns:a16="http://schemas.microsoft.com/office/drawing/2014/main" id="{C197C3CF-6977-6CCA-878C-E32163C0437E}"/>
              </a:ext>
            </a:extLst>
          </p:cNvPr>
          <p:cNvSpPr txBox="1"/>
          <p:nvPr/>
        </p:nvSpPr>
        <p:spPr>
          <a:xfrm>
            <a:off x="169333" y="3488510"/>
            <a:ext cx="1202266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just" defTabSz="914400" rtl="0" eaLnBrk="1" fontAlgn="auto" latinLnBrk="0" hangingPunct="1">
              <a:spcBef>
                <a:spcPts val="0"/>
              </a:spcBef>
              <a:spcAft>
                <a:spcPts val="0"/>
              </a:spcAft>
              <a:buClrTx/>
              <a:buSzTx/>
              <a:buFontTx/>
              <a:buNone/>
              <a:tabLst/>
              <a:defRPr/>
            </a:pPr>
            <a:r>
              <a:rPr lang="en-US" sz="2800" b="1" u="sng" dirty="0">
                <a:solidFill>
                  <a:srgbClr val="3F3F3F"/>
                </a:solidFill>
                <a:latin typeface="Century Gothic"/>
              </a:rPr>
              <a:t>Special Mention</a:t>
            </a:r>
            <a:endParaRPr lang="en-US" sz="2800" b="0" i="0" u="none" strike="noStrike" kern="1200" cap="none" spc="0" normalizeH="0" baseline="0" noProof="0" dirty="0">
              <a:ln>
                <a:noFill/>
              </a:ln>
              <a:solidFill>
                <a:srgbClr val="3F3F3F"/>
              </a:solidFill>
              <a:effectLst/>
              <a:uLnTx/>
              <a:uFillTx/>
              <a:latin typeface="Century Gothic"/>
              <a:ea typeface="+mn-lt"/>
              <a:cs typeface="Calibri" panose="020F0502020204030204"/>
            </a:endParaRP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88787" y="38036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6CA47A"/>
                </a:solidFill>
                <a:latin typeface="Century Gothic"/>
              </a:rPr>
              <a:t>Trophic Cascade | </a:t>
            </a:r>
            <a:r>
              <a:rPr lang="en-US" sz="4800" dirty="0">
                <a:solidFill>
                  <a:srgbClr val="6CA47A"/>
                </a:solidFill>
                <a:latin typeface="Century Gothic"/>
              </a:rPr>
              <a:t>Then</a:t>
            </a:r>
            <a:endParaRPr lang="en-US" sz="4800" dirty="0">
              <a:solidFill>
                <a:srgbClr val="6CA47A"/>
              </a:solidFill>
              <a:latin typeface="Century Gothic" panose="020B0502020202020204" pitchFamily="34" charset="0"/>
            </a:endParaRPr>
          </a:p>
        </p:txBody>
      </p:sp>
      <p:grpSp>
        <p:nvGrpSpPr>
          <p:cNvPr id="10" name="Group 9">
            <a:extLst>
              <a:ext uri="{FF2B5EF4-FFF2-40B4-BE49-F238E27FC236}">
                <a16:creationId xmlns:a16="http://schemas.microsoft.com/office/drawing/2014/main" id="{03F3598A-801D-BA25-09C1-7940890FBC76}"/>
              </a:ext>
            </a:extLst>
          </p:cNvPr>
          <p:cNvGrpSpPr/>
          <p:nvPr/>
        </p:nvGrpSpPr>
        <p:grpSpPr>
          <a:xfrm>
            <a:off x="662332" y="1811234"/>
            <a:ext cx="3641230" cy="3657600"/>
            <a:chOff x="662332" y="2128734"/>
            <a:chExt cx="3641230" cy="3657600"/>
          </a:xfrm>
        </p:grpSpPr>
        <p:pic>
          <p:nvPicPr>
            <p:cNvPr id="3" name="Picture 3" descr="A picture containing mammal, wolf, outdoor&#10;&#10;Description automatically generated">
              <a:extLst>
                <a:ext uri="{FF2B5EF4-FFF2-40B4-BE49-F238E27FC236}">
                  <a16:creationId xmlns:a16="http://schemas.microsoft.com/office/drawing/2014/main" id="{3F6B854B-D7B9-BD00-7500-54D80D80F03B}"/>
                </a:ext>
              </a:extLst>
            </p:cNvPr>
            <p:cNvPicPr>
              <a:picLocks noChangeAspect="1"/>
            </p:cNvPicPr>
            <p:nvPr/>
          </p:nvPicPr>
          <p:blipFill rotWithShape="1">
            <a:blip r:embed="rId3"/>
            <a:srcRect l="33132" r="8688"/>
            <a:stretch/>
          </p:blipFill>
          <p:spPr>
            <a:xfrm>
              <a:off x="662332" y="2128734"/>
              <a:ext cx="3184030" cy="3657600"/>
            </a:xfrm>
            <a:prstGeom prst="rect">
              <a:avLst/>
            </a:prstGeom>
            <a:effectLst>
              <a:outerShdw blurRad="63500" sx="102000" sy="102000" algn="ctr" rotWithShape="0">
                <a:prstClr val="black">
                  <a:alpha val="40000"/>
                </a:prstClr>
              </a:outerShdw>
            </a:effectLst>
          </p:spPr>
        </p:pic>
        <p:sp>
          <p:nvSpPr>
            <p:cNvPr id="6" name="Up Arrow 5">
              <a:extLst>
                <a:ext uri="{FF2B5EF4-FFF2-40B4-BE49-F238E27FC236}">
                  <a16:creationId xmlns:a16="http://schemas.microsoft.com/office/drawing/2014/main" id="{F9DEE221-2759-371C-1F17-239E6880FD4F}"/>
                </a:ext>
              </a:extLst>
            </p:cNvPr>
            <p:cNvSpPr/>
            <p:nvPr/>
          </p:nvSpPr>
          <p:spPr>
            <a:xfrm rot="10800000">
              <a:off x="3389162" y="2128734"/>
              <a:ext cx="914400" cy="3657600"/>
            </a:xfrm>
            <a:prstGeom prst="upArrow">
              <a:avLst/>
            </a:prstGeom>
            <a:solidFill>
              <a:srgbClr val="69A478"/>
            </a:solidFill>
            <a:ln w="38100">
              <a:solidFill>
                <a:schemeClr val="tx1">
                  <a:lumMod val="75000"/>
                  <a:lumOff val="2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FF36E18F-8297-1ACF-EACA-07A131BBE461}"/>
              </a:ext>
            </a:extLst>
          </p:cNvPr>
          <p:cNvGrpSpPr/>
          <p:nvPr/>
        </p:nvGrpSpPr>
        <p:grpSpPr>
          <a:xfrm>
            <a:off x="8350347" y="1811234"/>
            <a:ext cx="3636519" cy="3657601"/>
            <a:chOff x="8350347" y="2128734"/>
            <a:chExt cx="3636519" cy="3657601"/>
          </a:xfrm>
        </p:grpSpPr>
        <p:pic>
          <p:nvPicPr>
            <p:cNvPr id="5" name="Picture 5">
              <a:extLst>
                <a:ext uri="{FF2B5EF4-FFF2-40B4-BE49-F238E27FC236}">
                  <a16:creationId xmlns:a16="http://schemas.microsoft.com/office/drawing/2014/main" id="{071670C4-8CDC-6127-D43D-6254000FE184}"/>
                </a:ext>
              </a:extLst>
            </p:cNvPr>
            <p:cNvPicPr>
              <a:picLocks noChangeAspect="1"/>
            </p:cNvPicPr>
            <p:nvPr/>
          </p:nvPicPr>
          <p:blipFill rotWithShape="1">
            <a:blip r:embed="rId4"/>
            <a:srcRect l="13246" r="28715"/>
            <a:stretch/>
          </p:blipFill>
          <p:spPr>
            <a:xfrm>
              <a:off x="8350347" y="2128734"/>
              <a:ext cx="3179319" cy="3657600"/>
            </a:xfrm>
            <a:prstGeom prst="rect">
              <a:avLst/>
            </a:prstGeom>
            <a:effectLst>
              <a:outerShdw blurRad="63500" sx="102000" sy="102000" algn="ctr" rotWithShape="0">
                <a:prstClr val="black">
                  <a:alpha val="40000"/>
                </a:prstClr>
              </a:outerShdw>
            </a:effectLst>
          </p:spPr>
        </p:pic>
        <p:sp>
          <p:nvSpPr>
            <p:cNvPr id="7" name="Up Arrow 6">
              <a:extLst>
                <a:ext uri="{FF2B5EF4-FFF2-40B4-BE49-F238E27FC236}">
                  <a16:creationId xmlns:a16="http://schemas.microsoft.com/office/drawing/2014/main" id="{05BA653C-2222-0C5F-482F-471275AEA36E}"/>
                </a:ext>
              </a:extLst>
            </p:cNvPr>
            <p:cNvSpPr/>
            <p:nvPr/>
          </p:nvSpPr>
          <p:spPr>
            <a:xfrm rot="10800000">
              <a:off x="11072466" y="2128735"/>
              <a:ext cx="914400" cy="3657600"/>
            </a:xfrm>
            <a:prstGeom prst="upArrow">
              <a:avLst/>
            </a:prstGeom>
            <a:solidFill>
              <a:srgbClr val="69A478"/>
            </a:solidFill>
            <a:ln w="38100">
              <a:solidFill>
                <a:schemeClr val="tx1">
                  <a:lumMod val="75000"/>
                  <a:lumOff val="2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0B2E6DDA-63E0-9AB9-4C52-07136771EB4D}"/>
              </a:ext>
            </a:extLst>
          </p:cNvPr>
          <p:cNvGrpSpPr/>
          <p:nvPr/>
        </p:nvGrpSpPr>
        <p:grpSpPr>
          <a:xfrm>
            <a:off x="4508694" y="1811234"/>
            <a:ext cx="3636521" cy="3657600"/>
            <a:chOff x="4508694" y="2128734"/>
            <a:chExt cx="3636521" cy="3657600"/>
          </a:xfrm>
        </p:grpSpPr>
        <p:pic>
          <p:nvPicPr>
            <p:cNvPr id="4" name="Picture 4">
              <a:extLst>
                <a:ext uri="{FF2B5EF4-FFF2-40B4-BE49-F238E27FC236}">
                  <a16:creationId xmlns:a16="http://schemas.microsoft.com/office/drawing/2014/main" id="{34496DBB-80C5-D009-2C2F-337188A9A114}"/>
                </a:ext>
              </a:extLst>
            </p:cNvPr>
            <p:cNvPicPr>
              <a:picLocks noChangeAspect="1"/>
            </p:cNvPicPr>
            <p:nvPr/>
          </p:nvPicPr>
          <p:blipFill rotWithShape="1">
            <a:blip r:embed="rId5"/>
            <a:srcRect l="33330" r="8372"/>
            <a:stretch/>
          </p:blipFill>
          <p:spPr>
            <a:xfrm>
              <a:off x="4508694" y="2128734"/>
              <a:ext cx="3179321" cy="3657600"/>
            </a:xfrm>
            <a:prstGeom prst="rect">
              <a:avLst/>
            </a:prstGeom>
            <a:effectLst>
              <a:outerShdw blurRad="63500" sx="102000" sy="102000" algn="ctr" rotWithShape="0">
                <a:prstClr val="black">
                  <a:alpha val="40000"/>
                </a:prstClr>
              </a:outerShdw>
            </a:effectLst>
          </p:spPr>
        </p:pic>
        <p:sp>
          <p:nvSpPr>
            <p:cNvPr id="8" name="Up Arrow 7">
              <a:extLst>
                <a:ext uri="{FF2B5EF4-FFF2-40B4-BE49-F238E27FC236}">
                  <a16:creationId xmlns:a16="http://schemas.microsoft.com/office/drawing/2014/main" id="{51887DE3-2848-F0B9-FE25-BAF9E42C0C64}"/>
                </a:ext>
              </a:extLst>
            </p:cNvPr>
            <p:cNvSpPr/>
            <p:nvPr/>
          </p:nvSpPr>
          <p:spPr>
            <a:xfrm>
              <a:off x="7230815" y="2128734"/>
              <a:ext cx="914400" cy="3657600"/>
            </a:xfrm>
            <a:prstGeom prst="upArrow">
              <a:avLst/>
            </a:prstGeom>
            <a:solidFill>
              <a:srgbClr val="69A478"/>
            </a:solidFill>
            <a:ln w="38100">
              <a:solidFill>
                <a:schemeClr val="tx1">
                  <a:lumMod val="75000"/>
                  <a:lumOff val="2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 Placeholder 4">
            <a:extLst>
              <a:ext uri="{FF2B5EF4-FFF2-40B4-BE49-F238E27FC236}">
                <a16:creationId xmlns:a16="http://schemas.microsoft.com/office/drawing/2014/main" id="{4AF9F1BA-EDF4-DCED-3EBF-93E81846439A}"/>
              </a:ext>
            </a:extLst>
          </p:cNvPr>
          <p:cNvSpPr txBox="1">
            <a:spLocks/>
          </p:cNvSpPr>
          <p:nvPr/>
        </p:nvSpPr>
        <p:spPr>
          <a:xfrm>
            <a:off x="8664653" y="6407946"/>
            <a:ext cx="2918623" cy="34818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900" i="0" u="none" strike="noStrike" kern="1200" cap="none" spc="0" normalizeH="0" baseline="0" noProof="0" dirty="0">
                <a:ln>
                  <a:noFill/>
                </a:ln>
                <a:solidFill>
                  <a:schemeClr val="tx1">
                    <a:lumMod val="75000"/>
                    <a:lumOff val="25000"/>
                  </a:schemeClr>
                </a:solidFill>
                <a:effectLst/>
                <a:uLnTx/>
                <a:uFillTx/>
                <a:latin typeface="Century Gothic"/>
              </a:rPr>
              <a:t>Image Credit</a:t>
            </a:r>
            <a:r>
              <a:rPr lang="en-US" sz="900" dirty="0">
                <a:solidFill>
                  <a:schemeClr val="tx1">
                    <a:lumMod val="75000"/>
                    <a:lumOff val="25000"/>
                  </a:schemeClr>
                </a:solidFill>
                <a:latin typeface="Century Gothic"/>
              </a:rPr>
              <a:t>: Jacob W. Frank, NPS</a:t>
            </a:r>
            <a:endParaRPr lang="en-US" sz="9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p:txBody>
      </p:sp>
    </p:spTree>
    <p:extLst>
      <p:ext uri="{BB962C8B-B14F-4D97-AF65-F5344CB8AC3E}">
        <p14:creationId xmlns:p14="http://schemas.microsoft.com/office/powerpoint/2010/main" val="3568349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88787" y="380362"/>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6CA47A"/>
                </a:solidFill>
                <a:latin typeface="Century Gothic"/>
              </a:rPr>
              <a:t>Trophic Cascade | </a:t>
            </a:r>
            <a:r>
              <a:rPr lang="en-US" sz="4800" dirty="0">
                <a:solidFill>
                  <a:srgbClr val="6CA47A"/>
                </a:solidFill>
                <a:latin typeface="Century Gothic"/>
              </a:rPr>
              <a:t>Now</a:t>
            </a:r>
            <a:endParaRPr lang="en-US" sz="4800" dirty="0">
              <a:solidFill>
                <a:srgbClr val="6CA47A"/>
              </a:solidFill>
              <a:latin typeface="Century Gothic" panose="020B0502020202020204" pitchFamily="34" charset="0"/>
            </a:endParaRPr>
          </a:p>
        </p:txBody>
      </p:sp>
      <p:grpSp>
        <p:nvGrpSpPr>
          <p:cNvPr id="9" name="Group 8">
            <a:extLst>
              <a:ext uri="{FF2B5EF4-FFF2-40B4-BE49-F238E27FC236}">
                <a16:creationId xmlns:a16="http://schemas.microsoft.com/office/drawing/2014/main" id="{01C7582B-81B3-1B53-CCE6-CF7CED645C6F}"/>
              </a:ext>
            </a:extLst>
          </p:cNvPr>
          <p:cNvGrpSpPr/>
          <p:nvPr/>
        </p:nvGrpSpPr>
        <p:grpSpPr>
          <a:xfrm>
            <a:off x="662332" y="1811235"/>
            <a:ext cx="3641230" cy="3657600"/>
            <a:chOff x="662332" y="2128735"/>
            <a:chExt cx="3641230" cy="3657600"/>
          </a:xfrm>
        </p:grpSpPr>
        <p:pic>
          <p:nvPicPr>
            <p:cNvPr id="3" name="Picture 3" descr="A picture containing mammal, wolf, outdoor&#10;&#10;Description automatically generated">
              <a:extLst>
                <a:ext uri="{FF2B5EF4-FFF2-40B4-BE49-F238E27FC236}">
                  <a16:creationId xmlns:a16="http://schemas.microsoft.com/office/drawing/2014/main" id="{3F6B854B-D7B9-BD00-7500-54D80D80F03B}"/>
                </a:ext>
              </a:extLst>
            </p:cNvPr>
            <p:cNvPicPr>
              <a:picLocks noChangeAspect="1"/>
            </p:cNvPicPr>
            <p:nvPr/>
          </p:nvPicPr>
          <p:blipFill rotWithShape="1">
            <a:blip r:embed="rId3"/>
            <a:srcRect l="33132" r="8688"/>
            <a:stretch/>
          </p:blipFill>
          <p:spPr>
            <a:xfrm>
              <a:off x="662332" y="2128735"/>
              <a:ext cx="3184030" cy="3657600"/>
            </a:xfrm>
            <a:prstGeom prst="rect">
              <a:avLst/>
            </a:prstGeom>
            <a:effectLst>
              <a:outerShdw blurRad="63500" sx="102000" sy="102000" algn="ctr" rotWithShape="0">
                <a:prstClr val="black">
                  <a:alpha val="40000"/>
                </a:prstClr>
              </a:outerShdw>
            </a:effectLst>
          </p:spPr>
        </p:pic>
        <p:sp>
          <p:nvSpPr>
            <p:cNvPr id="6" name="Up Arrow 5">
              <a:extLst>
                <a:ext uri="{FF2B5EF4-FFF2-40B4-BE49-F238E27FC236}">
                  <a16:creationId xmlns:a16="http://schemas.microsoft.com/office/drawing/2014/main" id="{F9DEE221-2759-371C-1F17-239E6880FD4F}"/>
                </a:ext>
              </a:extLst>
            </p:cNvPr>
            <p:cNvSpPr/>
            <p:nvPr/>
          </p:nvSpPr>
          <p:spPr>
            <a:xfrm>
              <a:off x="3389162" y="2128735"/>
              <a:ext cx="914400" cy="3657600"/>
            </a:xfrm>
            <a:prstGeom prst="upArrow">
              <a:avLst/>
            </a:prstGeom>
            <a:solidFill>
              <a:srgbClr val="69A478"/>
            </a:solidFill>
            <a:ln w="38100">
              <a:solidFill>
                <a:schemeClr val="tx1">
                  <a:lumMod val="75000"/>
                  <a:lumOff val="2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718EBD9F-8F4D-A092-85FA-7745BE64EDE6}"/>
              </a:ext>
            </a:extLst>
          </p:cNvPr>
          <p:cNvGrpSpPr/>
          <p:nvPr/>
        </p:nvGrpSpPr>
        <p:grpSpPr>
          <a:xfrm>
            <a:off x="8350347" y="1811235"/>
            <a:ext cx="3636519" cy="3657600"/>
            <a:chOff x="8350347" y="2128735"/>
            <a:chExt cx="3636519" cy="3657600"/>
          </a:xfrm>
        </p:grpSpPr>
        <p:pic>
          <p:nvPicPr>
            <p:cNvPr id="5" name="Picture 5">
              <a:extLst>
                <a:ext uri="{FF2B5EF4-FFF2-40B4-BE49-F238E27FC236}">
                  <a16:creationId xmlns:a16="http://schemas.microsoft.com/office/drawing/2014/main" id="{071670C4-8CDC-6127-D43D-6254000FE184}"/>
                </a:ext>
              </a:extLst>
            </p:cNvPr>
            <p:cNvPicPr>
              <a:picLocks noChangeAspect="1"/>
            </p:cNvPicPr>
            <p:nvPr/>
          </p:nvPicPr>
          <p:blipFill rotWithShape="1">
            <a:blip r:embed="rId4"/>
            <a:srcRect l="13246" r="28715"/>
            <a:stretch/>
          </p:blipFill>
          <p:spPr>
            <a:xfrm>
              <a:off x="8350347" y="2128735"/>
              <a:ext cx="3179319" cy="3657600"/>
            </a:xfrm>
            <a:prstGeom prst="rect">
              <a:avLst/>
            </a:prstGeom>
            <a:effectLst>
              <a:outerShdw blurRad="63500" sx="102000" sy="102000" algn="ctr" rotWithShape="0">
                <a:prstClr val="black">
                  <a:alpha val="40000"/>
                </a:prstClr>
              </a:outerShdw>
            </a:effectLst>
          </p:spPr>
        </p:pic>
        <p:sp>
          <p:nvSpPr>
            <p:cNvPr id="7" name="Up Arrow 6">
              <a:extLst>
                <a:ext uri="{FF2B5EF4-FFF2-40B4-BE49-F238E27FC236}">
                  <a16:creationId xmlns:a16="http://schemas.microsoft.com/office/drawing/2014/main" id="{05BA653C-2222-0C5F-482F-471275AEA36E}"/>
                </a:ext>
              </a:extLst>
            </p:cNvPr>
            <p:cNvSpPr/>
            <p:nvPr/>
          </p:nvSpPr>
          <p:spPr>
            <a:xfrm>
              <a:off x="11072466" y="2128735"/>
              <a:ext cx="914400" cy="3657600"/>
            </a:xfrm>
            <a:prstGeom prst="upArrow">
              <a:avLst/>
            </a:prstGeom>
            <a:solidFill>
              <a:srgbClr val="69A478"/>
            </a:solidFill>
            <a:ln w="38100">
              <a:solidFill>
                <a:schemeClr val="tx1">
                  <a:lumMod val="75000"/>
                  <a:lumOff val="2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BFFA5BB9-5A04-645D-0579-EB50F3C5D0AE}"/>
              </a:ext>
            </a:extLst>
          </p:cNvPr>
          <p:cNvGrpSpPr/>
          <p:nvPr/>
        </p:nvGrpSpPr>
        <p:grpSpPr>
          <a:xfrm>
            <a:off x="4508694" y="1811235"/>
            <a:ext cx="3636521" cy="3657600"/>
            <a:chOff x="4508694" y="2128735"/>
            <a:chExt cx="3636521" cy="3657600"/>
          </a:xfrm>
        </p:grpSpPr>
        <p:pic>
          <p:nvPicPr>
            <p:cNvPr id="4" name="Picture 4">
              <a:extLst>
                <a:ext uri="{FF2B5EF4-FFF2-40B4-BE49-F238E27FC236}">
                  <a16:creationId xmlns:a16="http://schemas.microsoft.com/office/drawing/2014/main" id="{34496DBB-80C5-D009-2C2F-337188A9A114}"/>
                </a:ext>
              </a:extLst>
            </p:cNvPr>
            <p:cNvPicPr>
              <a:picLocks noChangeAspect="1"/>
            </p:cNvPicPr>
            <p:nvPr/>
          </p:nvPicPr>
          <p:blipFill rotWithShape="1">
            <a:blip r:embed="rId5"/>
            <a:srcRect l="33330" r="8372"/>
            <a:stretch/>
          </p:blipFill>
          <p:spPr>
            <a:xfrm>
              <a:off x="4508694" y="2128735"/>
              <a:ext cx="3179321" cy="3657600"/>
            </a:xfrm>
            <a:prstGeom prst="rect">
              <a:avLst/>
            </a:prstGeom>
            <a:effectLst>
              <a:outerShdw blurRad="63500" sx="102000" sy="102000" algn="ctr" rotWithShape="0">
                <a:prstClr val="black">
                  <a:alpha val="40000"/>
                </a:prstClr>
              </a:outerShdw>
            </a:effectLst>
          </p:spPr>
        </p:pic>
        <p:sp>
          <p:nvSpPr>
            <p:cNvPr id="8" name="Up Arrow 7">
              <a:extLst>
                <a:ext uri="{FF2B5EF4-FFF2-40B4-BE49-F238E27FC236}">
                  <a16:creationId xmlns:a16="http://schemas.microsoft.com/office/drawing/2014/main" id="{51887DE3-2848-F0B9-FE25-BAF9E42C0C64}"/>
                </a:ext>
              </a:extLst>
            </p:cNvPr>
            <p:cNvSpPr/>
            <p:nvPr/>
          </p:nvSpPr>
          <p:spPr>
            <a:xfrm rot="10800000">
              <a:off x="7230815" y="2128735"/>
              <a:ext cx="914400" cy="3657600"/>
            </a:xfrm>
            <a:prstGeom prst="upArrow">
              <a:avLst/>
            </a:prstGeom>
            <a:solidFill>
              <a:srgbClr val="69A478"/>
            </a:solidFill>
            <a:ln w="38100">
              <a:solidFill>
                <a:schemeClr val="tx1">
                  <a:lumMod val="75000"/>
                  <a:lumOff val="2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Graphic 9" descr="Question mark">
            <a:extLst>
              <a:ext uri="{FF2B5EF4-FFF2-40B4-BE49-F238E27FC236}">
                <a16:creationId xmlns:a16="http://schemas.microsoft.com/office/drawing/2014/main" id="{EAC9BA07-C7D2-2A90-7199-2F9C9ACFFA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60092" y="2268435"/>
            <a:ext cx="2743200" cy="2743200"/>
          </a:xfrm>
          <a:prstGeom prst="rect">
            <a:avLst/>
          </a:prstGeom>
        </p:spPr>
      </p:pic>
      <p:sp>
        <p:nvSpPr>
          <p:cNvPr id="14" name="Text Placeholder 4">
            <a:extLst>
              <a:ext uri="{FF2B5EF4-FFF2-40B4-BE49-F238E27FC236}">
                <a16:creationId xmlns:a16="http://schemas.microsoft.com/office/drawing/2014/main" id="{BEA62A2F-50EC-4D63-BC88-4F177E426F3D}"/>
              </a:ext>
            </a:extLst>
          </p:cNvPr>
          <p:cNvSpPr txBox="1">
            <a:spLocks/>
          </p:cNvSpPr>
          <p:nvPr/>
        </p:nvSpPr>
        <p:spPr>
          <a:xfrm>
            <a:off x="8664653" y="6407946"/>
            <a:ext cx="2918623" cy="34818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900" i="0" u="none" strike="noStrike" kern="1200" cap="none" spc="0" normalizeH="0" baseline="0" noProof="0" dirty="0">
                <a:ln>
                  <a:noFill/>
                </a:ln>
                <a:solidFill>
                  <a:schemeClr val="tx1">
                    <a:lumMod val="75000"/>
                    <a:lumOff val="25000"/>
                  </a:schemeClr>
                </a:solidFill>
                <a:effectLst/>
                <a:uLnTx/>
                <a:uFillTx/>
                <a:latin typeface="Century Gothic"/>
              </a:rPr>
              <a:t>Image Credit</a:t>
            </a:r>
            <a:r>
              <a:rPr lang="en-US" sz="900" dirty="0">
                <a:solidFill>
                  <a:schemeClr val="tx1">
                    <a:lumMod val="75000"/>
                    <a:lumOff val="25000"/>
                  </a:schemeClr>
                </a:solidFill>
                <a:latin typeface="Century Gothic"/>
              </a:rPr>
              <a:t>: Jacob W. Frank, NPS</a:t>
            </a:r>
            <a:endParaRPr lang="en-US" sz="9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p:txBody>
      </p:sp>
    </p:spTree>
    <p:extLst>
      <p:ext uri="{BB962C8B-B14F-4D97-AF65-F5344CB8AC3E}">
        <p14:creationId xmlns:p14="http://schemas.microsoft.com/office/powerpoint/2010/main" val="3646699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866D14-C7C3-BE7E-895D-3629FC83E5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7889" y="1675768"/>
            <a:ext cx="6033182" cy="4017115"/>
          </a:xfrm>
          <a:prstGeom prst="rect">
            <a:avLst/>
          </a:prstGeom>
          <a:effectLst>
            <a:outerShdw blurRad="63500" sx="102000" sy="102000" algn="ctr" rotWithShape="0">
              <a:prstClr val="black">
                <a:alpha val="40000"/>
              </a:prstClr>
            </a:outerShdw>
          </a:effectLst>
        </p:spPr>
      </p:pic>
      <p:sp>
        <p:nvSpPr>
          <p:cNvPr id="9" name="Text Placeholder 4">
            <a:extLst>
              <a:ext uri="{FF2B5EF4-FFF2-40B4-BE49-F238E27FC236}">
                <a16:creationId xmlns:a16="http://schemas.microsoft.com/office/drawing/2014/main" id="{321A1ED2-D8DC-9252-3AB2-4B93D9EFF9A5}"/>
              </a:ext>
            </a:extLst>
          </p:cNvPr>
          <p:cNvSpPr txBox="1">
            <a:spLocks/>
          </p:cNvSpPr>
          <p:nvPr/>
        </p:nvSpPr>
        <p:spPr>
          <a:xfrm>
            <a:off x="8806347" y="6410145"/>
            <a:ext cx="2813587" cy="309023"/>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900" i="0" u="none" strike="noStrike" kern="1200" cap="none" spc="0" normalizeH="0" baseline="0" noProof="0" dirty="0">
                <a:ln>
                  <a:noFill/>
                </a:ln>
                <a:solidFill>
                  <a:schemeClr val="tx1">
                    <a:lumMod val="75000"/>
                    <a:lumOff val="25000"/>
                  </a:schemeClr>
                </a:solidFill>
                <a:effectLst/>
                <a:uLnTx/>
                <a:uFillTx/>
                <a:latin typeface="Century Gothic"/>
              </a:rPr>
              <a:t>Image Credit</a:t>
            </a:r>
            <a:r>
              <a:rPr lang="en-US" sz="900" dirty="0">
                <a:solidFill>
                  <a:schemeClr val="tx1">
                    <a:lumMod val="75000"/>
                    <a:lumOff val="25000"/>
                  </a:schemeClr>
                </a:solidFill>
                <a:latin typeface="Century Gothic"/>
              </a:rPr>
              <a:t>: Diane Renkin, NPS</a:t>
            </a:r>
            <a:endParaRPr lang="en-US" sz="9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p:txBody>
      </p:sp>
      <p:pic>
        <p:nvPicPr>
          <p:cNvPr id="13" name="Graphic 12" descr="Users">
            <a:extLst>
              <a:ext uri="{FF2B5EF4-FFF2-40B4-BE49-F238E27FC236}">
                <a16:creationId xmlns:a16="http://schemas.microsoft.com/office/drawing/2014/main" id="{F8E04E44-8D3C-9AB7-F4AF-6D0DDA8FB3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00652" y="1237621"/>
            <a:ext cx="4692162" cy="4692162"/>
          </a:xfrm>
          <a:prstGeom prst="rect">
            <a:avLst/>
          </a:prstGeom>
        </p:spPr>
      </p:pic>
      <p:sp>
        <p:nvSpPr>
          <p:cNvPr id="6" name="TextBox 5">
            <a:extLst>
              <a:ext uri="{FF2B5EF4-FFF2-40B4-BE49-F238E27FC236}">
                <a16:creationId xmlns:a16="http://schemas.microsoft.com/office/drawing/2014/main" id="{D68D746C-1D19-40C9-D7AE-2F00D199F4EB}"/>
              </a:ext>
            </a:extLst>
          </p:cNvPr>
          <p:cNvSpPr txBox="1"/>
          <p:nvPr/>
        </p:nvSpPr>
        <p:spPr>
          <a:xfrm>
            <a:off x="300929" y="1475064"/>
            <a:ext cx="531405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buClr>
                <a:srgbClr val="6CA47A"/>
              </a:buClr>
            </a:pPr>
            <a:r>
              <a:rPr lang="en-US" sz="3600" dirty="0">
                <a:solidFill>
                  <a:schemeClr val="tx1">
                    <a:lumMod val="75000"/>
                    <a:lumOff val="25000"/>
                  </a:schemeClr>
                </a:solidFill>
                <a:latin typeface="Century Gothic" panose="020B0502020202020204" pitchFamily="34" charset="0"/>
                <a:ea typeface="+mn-lt"/>
                <a:cs typeface="+mn-lt"/>
              </a:rPr>
              <a:t>Aspen supports</a:t>
            </a:r>
          </a:p>
          <a:p>
            <a:pPr>
              <a:spcAft>
                <a:spcPts val="600"/>
              </a:spcAft>
              <a:buClr>
                <a:srgbClr val="6CA47A"/>
              </a:buClr>
            </a:pPr>
            <a:endParaRPr lang="en-US" sz="500" dirty="0">
              <a:solidFill>
                <a:schemeClr val="tx1">
                  <a:lumMod val="75000"/>
                  <a:lumOff val="25000"/>
                </a:schemeClr>
              </a:solidFill>
              <a:latin typeface="Century Gothic" panose="020B0502020202020204" pitchFamily="34" charset="0"/>
            </a:endParaRPr>
          </a:p>
          <a:p>
            <a:pPr marL="800100" lvl="1" indent="-342900">
              <a:spcAft>
                <a:spcPts val="600"/>
              </a:spcAft>
              <a:buClr>
                <a:srgbClr val="6CA47A"/>
              </a:buClr>
              <a:buFont typeface="Webdings" panose="05030102010509060703" pitchFamily="18" charset="2"/>
              <a:buChar char="4"/>
            </a:pPr>
            <a:r>
              <a:rPr lang="en-US" sz="3200" dirty="0">
                <a:solidFill>
                  <a:schemeClr val="tx1">
                    <a:lumMod val="75000"/>
                    <a:lumOff val="25000"/>
                  </a:schemeClr>
                </a:solidFill>
                <a:latin typeface="Century Gothic" panose="020B0502020202020204" pitchFamily="34" charset="0"/>
                <a:ea typeface="+mn-lt"/>
                <a:cs typeface="+mn-lt"/>
              </a:rPr>
              <a:t>Biodiversity</a:t>
            </a:r>
          </a:p>
          <a:p>
            <a:pPr marL="800100" lvl="1" indent="-342900">
              <a:spcAft>
                <a:spcPts val="600"/>
              </a:spcAft>
              <a:buClr>
                <a:srgbClr val="6CA47A"/>
              </a:buClr>
              <a:buFont typeface="Webdings" panose="05030102010509060703" pitchFamily="18" charset="2"/>
              <a:buChar char="4"/>
            </a:pPr>
            <a:endParaRPr lang="en-US" sz="500" dirty="0">
              <a:solidFill>
                <a:schemeClr val="tx1">
                  <a:lumMod val="75000"/>
                  <a:lumOff val="25000"/>
                </a:schemeClr>
              </a:solidFill>
              <a:latin typeface="Century Gothic" panose="020B0502020202020204" pitchFamily="34" charset="0"/>
              <a:ea typeface="+mn-lt"/>
              <a:cs typeface="+mn-lt"/>
            </a:endParaRPr>
          </a:p>
          <a:p>
            <a:pPr marL="800100" lvl="1" indent="-342900">
              <a:spcAft>
                <a:spcPts val="600"/>
              </a:spcAft>
              <a:buClr>
                <a:srgbClr val="6CA47A"/>
              </a:buClr>
              <a:buFont typeface="Webdings" panose="05030102010509060703" pitchFamily="18" charset="2"/>
              <a:buChar char="4"/>
            </a:pPr>
            <a:r>
              <a:rPr lang="en-US" sz="3200" dirty="0">
                <a:solidFill>
                  <a:schemeClr val="tx1">
                    <a:lumMod val="75000"/>
                    <a:lumOff val="25000"/>
                  </a:schemeClr>
                </a:solidFill>
                <a:latin typeface="Century Gothic" panose="020B0502020202020204" pitchFamily="34" charset="0"/>
                <a:ea typeface="+mn-lt"/>
                <a:cs typeface="+mn-lt"/>
              </a:rPr>
              <a:t>Ecosystem health</a:t>
            </a:r>
          </a:p>
          <a:p>
            <a:pPr marL="800100" lvl="1" indent="-342900">
              <a:spcAft>
                <a:spcPts val="600"/>
              </a:spcAft>
              <a:buClr>
                <a:srgbClr val="6CA47A"/>
              </a:buClr>
              <a:buFont typeface="Webdings" panose="05030102010509060703" pitchFamily="18" charset="2"/>
              <a:buChar char="4"/>
            </a:pPr>
            <a:endParaRPr lang="en-US" sz="500" dirty="0">
              <a:solidFill>
                <a:schemeClr val="tx1">
                  <a:lumMod val="75000"/>
                  <a:lumOff val="25000"/>
                </a:schemeClr>
              </a:solidFill>
              <a:latin typeface="Century Gothic" panose="020B0502020202020204" pitchFamily="34" charset="0"/>
              <a:ea typeface="+mn-lt"/>
              <a:cs typeface="+mn-lt"/>
            </a:endParaRPr>
          </a:p>
          <a:p>
            <a:pPr marL="800100" lvl="1" indent="-342900">
              <a:spcAft>
                <a:spcPts val="600"/>
              </a:spcAft>
              <a:buClr>
                <a:srgbClr val="6CA47A"/>
              </a:buClr>
              <a:buFont typeface="Webdings" panose="05030102010509060703" pitchFamily="18" charset="2"/>
              <a:buChar char="4"/>
            </a:pPr>
            <a:r>
              <a:rPr lang="en-US" sz="3200" dirty="0">
                <a:solidFill>
                  <a:schemeClr val="tx1">
                    <a:lumMod val="75000"/>
                    <a:lumOff val="25000"/>
                  </a:schemeClr>
                </a:solidFill>
                <a:latin typeface="Century Gothic" panose="020B0502020202020204" pitchFamily="34" charset="0"/>
                <a:ea typeface="+mn-lt"/>
                <a:cs typeface="+mn-lt"/>
              </a:rPr>
              <a:t>Wilderness character</a:t>
            </a:r>
          </a:p>
          <a:p>
            <a:pPr marL="800100" lvl="1" indent="-342900">
              <a:spcAft>
                <a:spcPts val="600"/>
              </a:spcAft>
              <a:buClr>
                <a:srgbClr val="6CA47A"/>
              </a:buClr>
              <a:buFont typeface="Webdings" panose="05030102010509060703" pitchFamily="18" charset="2"/>
              <a:buChar char="4"/>
            </a:pPr>
            <a:endParaRPr lang="en-US" sz="500" dirty="0">
              <a:solidFill>
                <a:schemeClr val="tx1">
                  <a:lumMod val="75000"/>
                  <a:lumOff val="25000"/>
                </a:schemeClr>
              </a:solidFill>
              <a:latin typeface="Century Gothic" panose="020B0502020202020204" pitchFamily="34" charset="0"/>
              <a:ea typeface="+mn-lt"/>
              <a:cs typeface="+mn-lt"/>
            </a:endParaRPr>
          </a:p>
          <a:p>
            <a:pPr marL="800100" lvl="1" indent="-342900">
              <a:spcAft>
                <a:spcPts val="600"/>
              </a:spcAft>
              <a:buClr>
                <a:srgbClr val="6CA47A"/>
              </a:buClr>
              <a:buFont typeface="Webdings" panose="05030102010509060703" pitchFamily="18" charset="2"/>
              <a:buChar char="4"/>
            </a:pPr>
            <a:r>
              <a:rPr lang="en-US" sz="3200" dirty="0">
                <a:solidFill>
                  <a:schemeClr val="tx1">
                    <a:lumMod val="75000"/>
                    <a:lumOff val="25000"/>
                  </a:schemeClr>
                </a:solidFill>
                <a:latin typeface="Century Gothic" panose="020B0502020202020204" pitchFamily="34" charset="0"/>
                <a:ea typeface="+mn-lt"/>
                <a:cs typeface="+mn-lt"/>
              </a:rPr>
              <a:t>Tourism</a:t>
            </a:r>
            <a:endParaRPr lang="en-US" sz="3200" dirty="0">
              <a:solidFill>
                <a:schemeClr val="tx1">
                  <a:lumMod val="75000"/>
                  <a:lumOff val="25000"/>
                </a:schemeClr>
              </a:solidFill>
              <a:latin typeface="Century Gothic" panose="020B0502020202020204" pitchFamily="34" charset="0"/>
              <a:cs typeface="Calibri" panose="020F0502020204030204"/>
            </a:endParaRPr>
          </a:p>
        </p:txBody>
      </p:sp>
      <p:sp>
        <p:nvSpPr>
          <p:cNvPr id="3" name="Title 1">
            <a:extLst>
              <a:ext uri="{FF2B5EF4-FFF2-40B4-BE49-F238E27FC236}">
                <a16:creationId xmlns:a16="http://schemas.microsoft.com/office/drawing/2014/main" id="{E6E2B77C-3796-9181-E8CE-C98B2088B572}"/>
              </a:ext>
            </a:extLst>
          </p:cNvPr>
          <p:cNvSpPr txBox="1">
            <a:spLocks/>
          </p:cNvSpPr>
          <p:nvPr/>
        </p:nvSpPr>
        <p:spPr>
          <a:xfrm>
            <a:off x="288787" y="33816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6CA47A"/>
                </a:solidFill>
                <a:latin typeface="Century Gothic"/>
              </a:rPr>
              <a:t>Community Concerns</a:t>
            </a:r>
            <a:endParaRPr lang="en-US" sz="4800" dirty="0">
              <a:solidFill>
                <a:srgbClr val="6CA47A"/>
              </a:solidFill>
              <a:latin typeface="Century Gothic" panose="020B0502020202020204" pitchFamily="34" charset="0"/>
            </a:endParaRPr>
          </a:p>
        </p:txBody>
      </p:sp>
    </p:spTree>
    <p:extLst>
      <p:ext uri="{BB962C8B-B14F-4D97-AF65-F5344CB8AC3E}">
        <p14:creationId xmlns:p14="http://schemas.microsoft.com/office/powerpoint/2010/main" val="2726182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DCB692A-5654-3F15-1ADA-4BCEED3E9C5B}"/>
              </a:ext>
            </a:extLst>
          </p:cNvPr>
          <p:cNvSpPr txBox="1"/>
          <p:nvPr/>
        </p:nvSpPr>
        <p:spPr>
          <a:xfrm>
            <a:off x="200391" y="1203983"/>
            <a:ext cx="5969995"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u="sng" dirty="0">
                <a:solidFill>
                  <a:schemeClr val="tx1">
                    <a:lumMod val="75000"/>
                    <a:lumOff val="25000"/>
                  </a:schemeClr>
                </a:solidFill>
                <a:latin typeface="Century Gothic"/>
              </a:rPr>
              <a:t>End User</a:t>
            </a:r>
            <a:endParaRPr lang="en-US" sz="3200" dirty="0">
              <a:solidFill>
                <a:schemeClr val="tx1">
                  <a:lumMod val="75000"/>
                  <a:lumOff val="25000"/>
                </a:schemeClr>
              </a:solidFill>
              <a:cs typeface="Calibri"/>
            </a:endParaRPr>
          </a:p>
          <a:p>
            <a:pPr marL="342900" indent="-342900">
              <a:spcAft>
                <a:spcPts val="600"/>
              </a:spcAft>
              <a:buClr>
                <a:srgbClr val="6CA47A"/>
              </a:buClr>
              <a:buFont typeface="Webdings" panose="05030102010509060703" pitchFamily="18" charset="2"/>
              <a:buChar char="4"/>
            </a:pPr>
            <a:r>
              <a:rPr lang="en-US" sz="2800" dirty="0">
                <a:solidFill>
                  <a:srgbClr val="3F3F3F"/>
                </a:solidFill>
                <a:latin typeface="Century Gothic"/>
                <a:cs typeface="Calibri"/>
              </a:rPr>
              <a:t>Yellowstone National Park</a:t>
            </a:r>
          </a:p>
          <a:p>
            <a:pPr marL="800100" lvl="1" indent="-342900">
              <a:spcAft>
                <a:spcPts val="600"/>
              </a:spcAft>
              <a:buClr>
                <a:srgbClr val="6CA47A"/>
              </a:buClr>
              <a:buFont typeface="Webdings" panose="05030102010509060703" pitchFamily="18" charset="2"/>
              <a:buChar char="4"/>
            </a:pPr>
            <a:r>
              <a:rPr lang="en-US" sz="2400" dirty="0">
                <a:solidFill>
                  <a:srgbClr val="3F3F3F"/>
                </a:solidFill>
                <a:latin typeface="Century Gothic"/>
                <a:cs typeface="Calibri"/>
              </a:rPr>
              <a:t>Dr. Daniel Stahler, </a:t>
            </a:r>
            <a:r>
              <a:rPr lang="en-US" sz="2000" dirty="0">
                <a:solidFill>
                  <a:srgbClr val="3F3F3F"/>
                </a:solidFill>
                <a:latin typeface="Century Gothic"/>
                <a:cs typeface="Calibri"/>
              </a:rPr>
              <a:t>Wildlife Biologist</a:t>
            </a:r>
          </a:p>
          <a:p>
            <a:pPr marL="800100" lvl="1" indent="-342900">
              <a:spcAft>
                <a:spcPts val="600"/>
              </a:spcAft>
              <a:buClr>
                <a:srgbClr val="6CA47A"/>
              </a:buClr>
              <a:buFont typeface="Webdings" panose="05030102010509060703" pitchFamily="18" charset="2"/>
              <a:buChar char="4"/>
            </a:pPr>
            <a:endParaRPr lang="en-US" dirty="0">
              <a:cs typeface="Calibri" panose="020F0502020204030204"/>
            </a:endParaRPr>
          </a:p>
          <a:p>
            <a:pPr>
              <a:spcAft>
                <a:spcPts val="600"/>
              </a:spcAft>
              <a:buClr>
                <a:srgbClr val="6CA47A"/>
              </a:buClr>
            </a:pPr>
            <a:r>
              <a:rPr lang="en-US" sz="3200" b="1" u="sng" dirty="0">
                <a:solidFill>
                  <a:srgbClr val="3F3F3F"/>
                </a:solidFill>
                <a:latin typeface="Century Gothic"/>
                <a:cs typeface="Calibri"/>
              </a:rPr>
              <a:t>Collaborators</a:t>
            </a:r>
            <a:endParaRPr lang="en-US" sz="3200" dirty="0">
              <a:cs typeface="Calibri" panose="020F0502020204030204"/>
            </a:endParaRPr>
          </a:p>
          <a:p>
            <a:pPr marL="342900" indent="-342900">
              <a:spcAft>
                <a:spcPts val="600"/>
              </a:spcAft>
              <a:buClr>
                <a:srgbClr val="6CA47A"/>
              </a:buClr>
              <a:buFont typeface="Webdings" panose="05030102010509060703" pitchFamily="18" charset="2"/>
              <a:buChar char="4"/>
            </a:pPr>
            <a:r>
              <a:rPr lang="en-US" sz="2800" dirty="0">
                <a:solidFill>
                  <a:srgbClr val="3F3F3F"/>
                </a:solidFill>
                <a:latin typeface="Century Gothic"/>
                <a:cs typeface="Calibri"/>
              </a:rPr>
              <a:t>Utah State University</a:t>
            </a:r>
          </a:p>
          <a:p>
            <a:pPr marL="800100" lvl="1" indent="-342900">
              <a:spcAft>
                <a:spcPts val="600"/>
              </a:spcAft>
              <a:buClr>
                <a:srgbClr val="6CA47A"/>
              </a:buClr>
              <a:buFont typeface="Webdings" panose="05030102010509060703" pitchFamily="18" charset="2"/>
              <a:buChar char="4"/>
            </a:pPr>
            <a:r>
              <a:rPr lang="en-US" sz="2400" dirty="0">
                <a:solidFill>
                  <a:srgbClr val="3F3F3F"/>
                </a:solidFill>
                <a:latin typeface="Century Gothic"/>
                <a:cs typeface="Calibri"/>
              </a:rPr>
              <a:t>Dr. Daniel MacNulty, </a:t>
            </a:r>
            <a:r>
              <a:rPr lang="en-US" sz="2000" dirty="0">
                <a:solidFill>
                  <a:srgbClr val="3F3F3F"/>
                </a:solidFill>
                <a:latin typeface="Century Gothic"/>
                <a:cs typeface="Calibri"/>
              </a:rPr>
              <a:t>Professor</a:t>
            </a:r>
            <a:r>
              <a:rPr lang="en-US" sz="1600" dirty="0">
                <a:solidFill>
                  <a:srgbClr val="3F3F3F"/>
                </a:solidFill>
                <a:latin typeface="Century Gothic"/>
                <a:cs typeface="Calibri"/>
              </a:rPr>
              <a:t> </a:t>
            </a:r>
            <a:endParaRPr lang="en-US" dirty="0">
              <a:solidFill>
                <a:srgbClr val="000000"/>
              </a:solidFill>
              <a:latin typeface="Calibri"/>
              <a:cs typeface="Calibri"/>
            </a:endParaRPr>
          </a:p>
          <a:p>
            <a:pPr marL="800100" lvl="1" indent="-342900">
              <a:spcAft>
                <a:spcPts val="600"/>
              </a:spcAft>
              <a:buClr>
                <a:srgbClr val="6CA47A"/>
              </a:buClr>
              <a:buFont typeface="Webdings" panose="05030102010509060703" pitchFamily="18" charset="2"/>
              <a:buChar char="4"/>
            </a:pPr>
            <a:r>
              <a:rPr lang="en-US" sz="2400" dirty="0">
                <a:solidFill>
                  <a:srgbClr val="3F3F3F"/>
                </a:solidFill>
                <a:latin typeface="Century Gothic"/>
                <a:cs typeface="Calibri"/>
              </a:rPr>
              <a:t>Nicholas Bergeron, </a:t>
            </a:r>
            <a:r>
              <a:rPr lang="en-US" sz="2000" dirty="0">
                <a:solidFill>
                  <a:srgbClr val="3F3F3F"/>
                </a:solidFill>
                <a:latin typeface="Century Gothic"/>
                <a:cs typeface="Calibri"/>
              </a:rPr>
              <a:t>Researcher</a:t>
            </a:r>
            <a:endParaRPr lang="en-US" sz="1600" dirty="0">
              <a:solidFill>
                <a:srgbClr val="3F3F3F"/>
              </a:solidFill>
              <a:latin typeface="Century Gothic"/>
              <a:cs typeface="Calibri"/>
            </a:endParaRPr>
          </a:p>
          <a:p>
            <a:pPr marL="342900" indent="-342900">
              <a:spcAft>
                <a:spcPts val="600"/>
              </a:spcAft>
              <a:buClr>
                <a:srgbClr val="6CA47A"/>
              </a:buClr>
              <a:buFont typeface="Webdings" panose="05030102010509060703" pitchFamily="18" charset="2"/>
              <a:buChar char="4"/>
            </a:pPr>
            <a:r>
              <a:rPr lang="en-US" sz="2800" dirty="0">
                <a:solidFill>
                  <a:schemeClr val="tx1">
                    <a:lumMod val="75000"/>
                    <a:lumOff val="25000"/>
                  </a:schemeClr>
                </a:solidFill>
                <a:latin typeface="Century Gothic"/>
                <a:cs typeface="Calibri"/>
              </a:rPr>
              <a:t>University of Wisconsin</a:t>
            </a:r>
            <a:r>
              <a:rPr lang="en-US" sz="2800" dirty="0">
                <a:solidFill>
                  <a:schemeClr val="tx1">
                    <a:lumMod val="75000"/>
                    <a:lumOff val="25000"/>
                  </a:schemeClr>
                </a:solidFill>
                <a:latin typeface="Century Gothic"/>
                <a:ea typeface="+mn-lt"/>
                <a:cs typeface="+mn-lt"/>
              </a:rPr>
              <a:t> – S</a:t>
            </a:r>
            <a:r>
              <a:rPr lang="en-US" sz="2800" dirty="0">
                <a:solidFill>
                  <a:schemeClr val="tx1">
                    <a:lumMod val="75000"/>
                    <a:lumOff val="25000"/>
                  </a:schemeClr>
                </a:solidFill>
                <a:latin typeface="Century Gothic"/>
                <a:cs typeface="Calibri"/>
              </a:rPr>
              <a:t>tevens Point</a:t>
            </a:r>
          </a:p>
          <a:p>
            <a:pPr marL="800100" lvl="1" indent="-342900">
              <a:spcAft>
                <a:spcPts val="600"/>
              </a:spcAft>
              <a:buClr>
                <a:srgbClr val="6CA47A"/>
              </a:buClr>
              <a:buFont typeface="Webdings" panose="05030102010509060703" pitchFamily="18" charset="2"/>
              <a:buChar char="4"/>
            </a:pPr>
            <a:r>
              <a:rPr lang="en-US" sz="2400" dirty="0">
                <a:solidFill>
                  <a:schemeClr val="tx1">
                    <a:lumMod val="75000"/>
                    <a:lumOff val="25000"/>
                  </a:schemeClr>
                </a:solidFill>
                <a:latin typeface="Century Gothic"/>
                <a:cs typeface="Calibri"/>
              </a:rPr>
              <a:t>Dr. Eric Larsen, </a:t>
            </a:r>
            <a:r>
              <a:rPr lang="en-US" sz="2000" dirty="0">
                <a:solidFill>
                  <a:schemeClr val="tx1">
                    <a:lumMod val="75000"/>
                    <a:lumOff val="25000"/>
                  </a:schemeClr>
                </a:solidFill>
                <a:latin typeface="Century Gothic"/>
                <a:cs typeface="Calibri"/>
              </a:rPr>
              <a:t>Professor</a:t>
            </a:r>
            <a:endParaRPr lang="en-US" sz="1600" i="0" u="none" strike="noStrike" kern="1200" cap="none" spc="0" normalizeH="0" baseline="0" noProof="0" dirty="0">
              <a:ln>
                <a:noFill/>
              </a:ln>
              <a:solidFill>
                <a:schemeClr val="tx1">
                  <a:lumMod val="75000"/>
                  <a:lumOff val="25000"/>
                </a:schemeClr>
              </a:solidFill>
              <a:effectLst/>
              <a:uLnTx/>
              <a:uFillTx/>
              <a:latin typeface="Century Gothic"/>
              <a:cs typeface="Calibri"/>
            </a:endParaRPr>
          </a:p>
        </p:txBody>
      </p:sp>
      <p:sp>
        <p:nvSpPr>
          <p:cNvPr id="6" name="Text Placeholder 4">
            <a:extLst>
              <a:ext uri="{FF2B5EF4-FFF2-40B4-BE49-F238E27FC236}">
                <a16:creationId xmlns:a16="http://schemas.microsoft.com/office/drawing/2014/main" id="{6729D0A8-59EB-04DB-36AC-A5633481FD75}"/>
              </a:ext>
            </a:extLst>
          </p:cNvPr>
          <p:cNvSpPr txBox="1">
            <a:spLocks/>
          </p:cNvSpPr>
          <p:nvPr/>
        </p:nvSpPr>
        <p:spPr>
          <a:xfrm>
            <a:off x="8581495" y="6448575"/>
            <a:ext cx="3038439" cy="28404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900" i="0" u="none" strike="noStrike" kern="1200" cap="none" spc="0" normalizeH="0" baseline="0" noProof="0" dirty="0">
                <a:ln>
                  <a:noFill/>
                </a:ln>
                <a:solidFill>
                  <a:schemeClr val="tx1">
                    <a:lumMod val="75000"/>
                    <a:lumOff val="25000"/>
                  </a:schemeClr>
                </a:solidFill>
                <a:effectLst/>
                <a:uLnTx/>
                <a:uFillTx/>
                <a:latin typeface="Century Gothic"/>
              </a:rPr>
              <a:t>Image Credit</a:t>
            </a:r>
            <a:r>
              <a:rPr lang="en-US" sz="900" dirty="0">
                <a:solidFill>
                  <a:schemeClr val="tx1">
                    <a:lumMod val="75000"/>
                    <a:lumOff val="25000"/>
                  </a:schemeClr>
                </a:solidFill>
                <a:latin typeface="Century Gothic"/>
              </a:rPr>
              <a:t>: Jacob W. Frank, NPS</a:t>
            </a:r>
            <a:endParaRPr lang="en-US" sz="9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p:txBody>
      </p:sp>
      <p:pic>
        <p:nvPicPr>
          <p:cNvPr id="4" name="Picture 4" descr="A sign on the side of a road with a rainbow in the background&#10;&#10;Description automatically generated">
            <a:extLst>
              <a:ext uri="{FF2B5EF4-FFF2-40B4-BE49-F238E27FC236}">
                <a16:creationId xmlns:a16="http://schemas.microsoft.com/office/drawing/2014/main" id="{9C4D80C2-EB46-0013-8962-FE00B54A4930}"/>
              </a:ext>
            </a:extLst>
          </p:cNvPr>
          <p:cNvPicPr>
            <a:picLocks noChangeAspect="1"/>
          </p:cNvPicPr>
          <p:nvPr/>
        </p:nvPicPr>
        <p:blipFill>
          <a:blip r:embed="rId3"/>
          <a:stretch>
            <a:fillRect/>
          </a:stretch>
        </p:blipFill>
        <p:spPr>
          <a:xfrm>
            <a:off x="5921828" y="1789110"/>
            <a:ext cx="5849257" cy="3903896"/>
          </a:xfrm>
          <a:prstGeom prst="rect">
            <a:avLst/>
          </a:prstGeom>
          <a:ln>
            <a:noFill/>
          </a:ln>
          <a:effectLst>
            <a:outerShdw blurRad="190500" algn="tl" rotWithShape="0">
              <a:srgbClr val="000000">
                <a:alpha val="70000"/>
              </a:srgbClr>
            </a:outerShdw>
          </a:effectLst>
        </p:spPr>
      </p:pic>
      <p:pic>
        <p:nvPicPr>
          <p:cNvPr id="3" name="Picture 3" descr="Map&#10;&#10;Description automatically generated">
            <a:extLst>
              <a:ext uri="{FF2B5EF4-FFF2-40B4-BE49-F238E27FC236}">
                <a16:creationId xmlns:a16="http://schemas.microsoft.com/office/drawing/2014/main" id="{3C251B9A-9360-84E5-D99F-E45003568E0F}"/>
              </a:ext>
            </a:extLst>
          </p:cNvPr>
          <p:cNvPicPr>
            <a:picLocks noChangeAspect="1"/>
          </p:cNvPicPr>
          <p:nvPr/>
        </p:nvPicPr>
        <p:blipFill>
          <a:blip r:embed="rId4"/>
          <a:stretch>
            <a:fillRect/>
          </a:stretch>
        </p:blipFill>
        <p:spPr>
          <a:xfrm>
            <a:off x="10986881" y="1205717"/>
            <a:ext cx="1026866" cy="1332524"/>
          </a:xfrm>
          <a:prstGeom prst="rect">
            <a:avLst/>
          </a:prstGeom>
          <a:ln>
            <a:noFill/>
          </a:ln>
          <a:effectLst>
            <a:outerShdw blurRad="190500" algn="tl" rotWithShape="0">
              <a:srgbClr val="000000">
                <a:alpha val="70000"/>
              </a:srgbClr>
            </a:outerShdw>
          </a:effectLst>
        </p:spPr>
      </p:pic>
      <p:sp>
        <p:nvSpPr>
          <p:cNvPr id="5" name="Title 1">
            <a:extLst>
              <a:ext uri="{FF2B5EF4-FFF2-40B4-BE49-F238E27FC236}">
                <a16:creationId xmlns:a16="http://schemas.microsoft.com/office/drawing/2014/main" id="{A63AFF4F-D40D-B0BE-F95B-BA58447D832B}"/>
              </a:ext>
            </a:extLst>
          </p:cNvPr>
          <p:cNvSpPr txBox="1">
            <a:spLocks/>
          </p:cNvSpPr>
          <p:nvPr/>
        </p:nvSpPr>
        <p:spPr>
          <a:xfrm>
            <a:off x="288787" y="366294"/>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6CA47A"/>
                </a:solidFill>
                <a:latin typeface="Century Gothic"/>
              </a:rPr>
              <a:t>Partner Organizations</a:t>
            </a:r>
            <a:endParaRPr lang="en-US" sz="4800" dirty="0">
              <a:solidFill>
                <a:srgbClr val="6CA47A"/>
              </a:solidFill>
              <a:latin typeface="Century Gothic" panose="020B0502020202020204" pitchFamily="34" charset="0"/>
            </a:endParaRPr>
          </a:p>
        </p:txBody>
      </p:sp>
    </p:spTree>
    <p:extLst>
      <p:ext uri="{BB962C8B-B14F-4D97-AF65-F5344CB8AC3E}">
        <p14:creationId xmlns:p14="http://schemas.microsoft.com/office/powerpoint/2010/main" val="4112199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6" descr="Magnifying glass with solid fill">
            <a:extLst>
              <a:ext uri="{FF2B5EF4-FFF2-40B4-BE49-F238E27FC236}">
                <a16:creationId xmlns:a16="http://schemas.microsoft.com/office/drawing/2014/main" id="{C5741F48-3374-F4DD-B89B-FA06A9F63F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7008" y="1259430"/>
            <a:ext cx="1371600" cy="1371600"/>
          </a:xfrm>
          <a:prstGeom prst="rect">
            <a:avLst/>
          </a:prstGeom>
        </p:spPr>
      </p:pic>
      <p:sp>
        <p:nvSpPr>
          <p:cNvPr id="7" name="TextBox 6">
            <a:extLst>
              <a:ext uri="{FF2B5EF4-FFF2-40B4-BE49-F238E27FC236}">
                <a16:creationId xmlns:a16="http://schemas.microsoft.com/office/drawing/2014/main" id="{AC32D2F4-D5B8-92DE-0E28-AC8241D6F58B}"/>
              </a:ext>
            </a:extLst>
          </p:cNvPr>
          <p:cNvSpPr txBox="1"/>
          <p:nvPr/>
        </p:nvSpPr>
        <p:spPr>
          <a:xfrm>
            <a:off x="2288174" y="3318064"/>
            <a:ext cx="92868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accent1">
                    <a:lumMod val="50000"/>
                  </a:schemeClr>
                </a:solidFill>
                <a:latin typeface="Century Gothic"/>
                <a:ea typeface="+mn-lt"/>
                <a:cs typeface="+mn-lt"/>
              </a:rPr>
              <a:t>Refine</a:t>
            </a:r>
            <a:r>
              <a:rPr lang="en-US" sz="2800" dirty="0">
                <a:solidFill>
                  <a:schemeClr val="tx1">
                    <a:lumMod val="75000"/>
                    <a:lumOff val="25000"/>
                  </a:schemeClr>
                </a:solidFill>
                <a:latin typeface="Century Gothic"/>
                <a:ea typeface="+mn-lt"/>
                <a:cs typeface="+mn-lt"/>
              </a:rPr>
              <a:t> analysis of aspen extent in 2021</a:t>
            </a:r>
            <a:endParaRPr lang="en-US" sz="2800" dirty="0">
              <a:solidFill>
                <a:schemeClr val="tx1">
                  <a:lumMod val="75000"/>
                  <a:lumOff val="25000"/>
                </a:schemeClr>
              </a:solidFill>
              <a:latin typeface="Century Gothic"/>
            </a:endParaRPr>
          </a:p>
        </p:txBody>
      </p:sp>
      <p:pic>
        <p:nvPicPr>
          <p:cNvPr id="9" name="Graphic 9" descr="Hockey Stick Curve Graph with solid fill">
            <a:extLst>
              <a:ext uri="{FF2B5EF4-FFF2-40B4-BE49-F238E27FC236}">
                <a16:creationId xmlns:a16="http://schemas.microsoft.com/office/drawing/2014/main" id="{46B66516-4433-E896-52DD-D7312F1179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7008" y="2920899"/>
            <a:ext cx="1371600" cy="1371600"/>
          </a:xfrm>
          <a:prstGeom prst="rect">
            <a:avLst/>
          </a:prstGeom>
        </p:spPr>
      </p:pic>
      <p:pic>
        <p:nvPicPr>
          <p:cNvPr id="10" name="Graphic 10" descr="Topography Map outline">
            <a:extLst>
              <a:ext uri="{FF2B5EF4-FFF2-40B4-BE49-F238E27FC236}">
                <a16:creationId xmlns:a16="http://schemas.microsoft.com/office/drawing/2014/main" id="{0EFC1D0A-2585-C4D7-47D3-AD75920C03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7008" y="4697387"/>
            <a:ext cx="1371600" cy="1371600"/>
          </a:xfrm>
          <a:prstGeom prst="rect">
            <a:avLst/>
          </a:prstGeom>
        </p:spPr>
      </p:pic>
      <p:sp>
        <p:nvSpPr>
          <p:cNvPr id="11" name="TextBox 10">
            <a:extLst>
              <a:ext uri="{FF2B5EF4-FFF2-40B4-BE49-F238E27FC236}">
                <a16:creationId xmlns:a16="http://schemas.microsoft.com/office/drawing/2014/main" id="{15A996C7-82AF-7707-8A1E-D7342F5E030A}"/>
              </a:ext>
            </a:extLst>
          </p:cNvPr>
          <p:cNvSpPr txBox="1"/>
          <p:nvPr/>
        </p:nvSpPr>
        <p:spPr>
          <a:xfrm>
            <a:off x="2232957" y="1648987"/>
            <a:ext cx="976908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E0CAA4"/>
                </a:solidFill>
                <a:latin typeface="Century Gothic"/>
                <a:ea typeface="+mn-lt"/>
                <a:cs typeface="+mn-lt"/>
              </a:rPr>
              <a:t>Evaluate</a:t>
            </a:r>
            <a:r>
              <a:rPr lang="en-US" sz="2800" dirty="0">
                <a:solidFill>
                  <a:schemeClr val="tx1">
                    <a:lumMod val="75000"/>
                    <a:lumOff val="25000"/>
                  </a:schemeClr>
                </a:solidFill>
                <a:latin typeface="Century Gothic"/>
                <a:ea typeface="+mn-lt"/>
                <a:cs typeface="+mn-lt"/>
              </a:rPr>
              <a:t> 1954 aspen extent from historical imagery</a:t>
            </a:r>
            <a:endParaRPr lang="en-US" sz="2800" dirty="0">
              <a:solidFill>
                <a:schemeClr val="tx1">
                  <a:lumMod val="75000"/>
                  <a:lumOff val="25000"/>
                </a:schemeClr>
              </a:solidFill>
              <a:latin typeface="Century Gothic"/>
            </a:endParaRPr>
          </a:p>
        </p:txBody>
      </p:sp>
      <p:sp>
        <p:nvSpPr>
          <p:cNvPr id="12" name="TextBox 11">
            <a:extLst>
              <a:ext uri="{FF2B5EF4-FFF2-40B4-BE49-F238E27FC236}">
                <a16:creationId xmlns:a16="http://schemas.microsoft.com/office/drawing/2014/main" id="{4BAA80C3-9B52-2E69-8654-BBA1DAA70D5E}"/>
              </a:ext>
            </a:extLst>
          </p:cNvPr>
          <p:cNvSpPr txBox="1"/>
          <p:nvPr/>
        </p:nvSpPr>
        <p:spPr>
          <a:xfrm>
            <a:off x="2288174" y="4863218"/>
            <a:ext cx="977594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7E0000"/>
                </a:solidFill>
                <a:latin typeface="Century Gothic"/>
                <a:ea typeface="+mn-lt"/>
                <a:cs typeface="+mn-lt"/>
              </a:rPr>
              <a:t>Generate</a:t>
            </a:r>
            <a:r>
              <a:rPr lang="en-US" sz="2800" dirty="0">
                <a:solidFill>
                  <a:schemeClr val="tx1">
                    <a:lumMod val="75000"/>
                    <a:lumOff val="25000"/>
                  </a:schemeClr>
                </a:solidFill>
                <a:latin typeface="Century Gothic"/>
                <a:ea typeface="+mn-lt"/>
                <a:cs typeface="+mn-lt"/>
              </a:rPr>
              <a:t> maps and comparison tables to quantify and visualize changes in aspen extent over time</a:t>
            </a:r>
            <a:endParaRPr lang="en-US" sz="2800" dirty="0">
              <a:solidFill>
                <a:schemeClr val="tx1">
                  <a:lumMod val="75000"/>
                  <a:lumOff val="25000"/>
                </a:schemeClr>
              </a:solidFill>
              <a:latin typeface="Century Gothic" panose="020B0502020202020204" pitchFamily="34" charset="0"/>
              <a:cs typeface="Calibri"/>
            </a:endParaRPr>
          </a:p>
        </p:txBody>
      </p:sp>
      <p:sp>
        <p:nvSpPr>
          <p:cNvPr id="3" name="Title 1">
            <a:extLst>
              <a:ext uri="{FF2B5EF4-FFF2-40B4-BE49-F238E27FC236}">
                <a16:creationId xmlns:a16="http://schemas.microsoft.com/office/drawing/2014/main" id="{91E44B36-184C-7039-64B4-3DA7E0CC2DCB}"/>
              </a:ext>
            </a:extLst>
          </p:cNvPr>
          <p:cNvSpPr txBox="1">
            <a:spLocks/>
          </p:cNvSpPr>
          <p:nvPr/>
        </p:nvSpPr>
        <p:spPr>
          <a:xfrm>
            <a:off x="288787" y="38036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6CA47A"/>
                </a:solidFill>
                <a:latin typeface="Century Gothic"/>
              </a:rPr>
              <a:t>Project Objectives</a:t>
            </a:r>
            <a:endParaRPr lang="en-US" sz="4800" dirty="0">
              <a:solidFill>
                <a:srgbClr val="6CA47A"/>
              </a:solidFill>
              <a:latin typeface="Century Gothic" panose="020B0502020202020204" pitchFamily="34" charset="0"/>
            </a:endParaRPr>
          </a:p>
        </p:txBody>
      </p:sp>
    </p:spTree>
    <p:extLst>
      <p:ext uri="{BB962C8B-B14F-4D97-AF65-F5344CB8AC3E}">
        <p14:creationId xmlns:p14="http://schemas.microsoft.com/office/powerpoint/2010/main" val="1266749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2">
            <a:extLst>
              <a:ext uri="{FF2B5EF4-FFF2-40B4-BE49-F238E27FC236}">
                <a16:creationId xmlns:a16="http://schemas.microsoft.com/office/drawing/2014/main" id="{5A776AFB-C367-B064-B858-98697AECEC0B}"/>
              </a:ext>
            </a:extLst>
          </p:cNvPr>
          <p:cNvGrpSpPr>
            <a:grpSpLocks noChangeAspect="1"/>
          </p:cNvGrpSpPr>
          <p:nvPr/>
        </p:nvGrpSpPr>
        <p:grpSpPr>
          <a:xfrm>
            <a:off x="2621280" y="1035796"/>
            <a:ext cx="6949440" cy="5370022"/>
            <a:chOff x="19197508" y="8868884"/>
            <a:chExt cx="5680037" cy="4389120"/>
          </a:xfrm>
        </p:grpSpPr>
        <p:pic>
          <p:nvPicPr>
            <p:cNvPr id="43" name="Picture 4">
              <a:extLst>
                <a:ext uri="{FF2B5EF4-FFF2-40B4-BE49-F238E27FC236}">
                  <a16:creationId xmlns:a16="http://schemas.microsoft.com/office/drawing/2014/main" id="{B18DFD3B-261B-DA68-A664-6122B6358B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97508" y="8868884"/>
              <a:ext cx="5680037" cy="4389120"/>
            </a:xfrm>
            <a:prstGeom prst="rect">
              <a:avLst/>
            </a:prstGeom>
            <a:ln w="76200">
              <a:solidFill>
                <a:srgbClr val="6CA47A"/>
              </a:solidFill>
            </a:ln>
            <a:effectLst>
              <a:outerShdw blurRad="190500" algn="tl" rotWithShape="0">
                <a:srgbClr val="000000">
                  <a:alpha val="70000"/>
                </a:srgbClr>
              </a:outerShdw>
            </a:effectLst>
          </p:spPr>
        </p:pic>
        <p:sp>
          <p:nvSpPr>
            <p:cNvPr id="46" name="Up Arrow 18">
              <a:extLst>
                <a:ext uri="{FF2B5EF4-FFF2-40B4-BE49-F238E27FC236}">
                  <a16:creationId xmlns:a16="http://schemas.microsoft.com/office/drawing/2014/main" id="{4E6CF96C-17DC-0B36-4D24-249F8A9B8C65}"/>
                </a:ext>
              </a:extLst>
            </p:cNvPr>
            <p:cNvSpPr/>
            <p:nvPr/>
          </p:nvSpPr>
          <p:spPr>
            <a:xfrm>
              <a:off x="22469285" y="8954010"/>
              <a:ext cx="502563" cy="630553"/>
            </a:xfrm>
            <a:prstGeom prst="upArrow">
              <a:avLst/>
            </a:prstGeom>
            <a:solidFill>
              <a:schemeClr val="bg1"/>
            </a:solidFill>
            <a:ln w="38100">
              <a:solidFill>
                <a:srgbClr val="6CA47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lumMod val="75000"/>
                      <a:lumOff val="25000"/>
                    </a:schemeClr>
                  </a:solidFill>
                  <a:latin typeface="Century Gothic"/>
                </a:rPr>
                <a:t>N</a:t>
              </a:r>
            </a:p>
          </p:txBody>
        </p:sp>
        <p:grpSp>
          <p:nvGrpSpPr>
            <p:cNvPr id="47" name="Group 19">
              <a:extLst>
                <a:ext uri="{FF2B5EF4-FFF2-40B4-BE49-F238E27FC236}">
                  <a16:creationId xmlns:a16="http://schemas.microsoft.com/office/drawing/2014/main" id="{6DE7A828-24A6-77C6-D48F-E0F2AC9EDBB2}"/>
                </a:ext>
              </a:extLst>
            </p:cNvPr>
            <p:cNvGrpSpPr/>
            <p:nvPr/>
          </p:nvGrpSpPr>
          <p:grpSpPr>
            <a:xfrm>
              <a:off x="23079273" y="8956210"/>
              <a:ext cx="1565875" cy="1458640"/>
              <a:chOff x="22990350" y="9011804"/>
              <a:chExt cx="1565875" cy="1458640"/>
            </a:xfrm>
          </p:grpSpPr>
          <p:sp>
            <p:nvSpPr>
              <p:cNvPr id="39" name="Rectangle 30">
                <a:extLst>
                  <a:ext uri="{FF2B5EF4-FFF2-40B4-BE49-F238E27FC236}">
                    <a16:creationId xmlns:a16="http://schemas.microsoft.com/office/drawing/2014/main" id="{D58E0D0A-4539-46A4-7D2C-E0F8244F2931}"/>
                  </a:ext>
                </a:extLst>
              </p:cNvPr>
              <p:cNvSpPr/>
              <p:nvPr/>
            </p:nvSpPr>
            <p:spPr>
              <a:xfrm>
                <a:off x="22990350" y="9011804"/>
                <a:ext cx="1565875" cy="1458640"/>
              </a:xfrm>
              <a:prstGeom prst="rect">
                <a:avLst/>
              </a:prstGeom>
              <a:solidFill>
                <a:schemeClr val="bg1"/>
              </a:solidFill>
              <a:ln w="38100">
                <a:solidFill>
                  <a:srgbClr val="6CA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40" name="TextBox 31">
                <a:extLst>
                  <a:ext uri="{FF2B5EF4-FFF2-40B4-BE49-F238E27FC236}">
                    <a16:creationId xmlns:a16="http://schemas.microsoft.com/office/drawing/2014/main" id="{0C9AC961-B3FE-2EFC-0DF0-1D5BECAC582F}"/>
                  </a:ext>
                </a:extLst>
              </p:cNvPr>
              <p:cNvSpPr txBox="1"/>
              <p:nvPr/>
            </p:nvSpPr>
            <p:spPr>
              <a:xfrm>
                <a:off x="23354358" y="9077292"/>
                <a:ext cx="1190125" cy="1327663"/>
              </a:xfrm>
              <a:prstGeom prst="rect">
                <a:avLst/>
              </a:prstGeom>
              <a:noFill/>
            </p:spPr>
            <p:txBody>
              <a:bodyPr wrap="square" rtlCol="0" anchor="ctr">
                <a:spAutoFit/>
              </a:bodyPr>
              <a:lstStyle/>
              <a:p>
                <a:r>
                  <a:rPr lang="en-US" sz="1400" dirty="0">
                    <a:solidFill>
                      <a:schemeClr val="tx1">
                        <a:lumMod val="75000"/>
                        <a:lumOff val="25000"/>
                      </a:schemeClr>
                    </a:solidFill>
                    <a:latin typeface="Century Gothic" panose="020B0502020202020204" pitchFamily="34" charset="0"/>
                  </a:rPr>
                  <a:t>Belt Transect</a:t>
                </a:r>
              </a:p>
              <a:p>
                <a:endParaRPr lang="en-US" sz="1200" dirty="0">
                  <a:solidFill>
                    <a:schemeClr val="tx1">
                      <a:lumMod val="75000"/>
                      <a:lumOff val="25000"/>
                    </a:schemeClr>
                  </a:solidFill>
                  <a:latin typeface="Century Gothic" panose="020B0502020202020204" pitchFamily="34" charset="0"/>
                </a:endParaRPr>
              </a:p>
              <a:p>
                <a:r>
                  <a:rPr lang="en-US" sz="1400" dirty="0">
                    <a:solidFill>
                      <a:schemeClr val="tx1">
                        <a:lumMod val="75000"/>
                        <a:lumOff val="25000"/>
                      </a:schemeClr>
                    </a:solidFill>
                    <a:latin typeface="Century Gothic" panose="020B0502020202020204" pitchFamily="34" charset="0"/>
                  </a:rPr>
                  <a:t>Elk Wintering Range</a:t>
                </a:r>
              </a:p>
              <a:p>
                <a:endParaRPr lang="en-US" sz="1200" dirty="0">
                  <a:solidFill>
                    <a:schemeClr val="tx1">
                      <a:lumMod val="75000"/>
                      <a:lumOff val="25000"/>
                    </a:schemeClr>
                  </a:solidFill>
                  <a:latin typeface="Century Gothic" panose="020B0502020202020204" pitchFamily="34" charset="0"/>
                </a:endParaRPr>
              </a:p>
              <a:p>
                <a:r>
                  <a:rPr lang="en-US" sz="1400" dirty="0">
                    <a:solidFill>
                      <a:schemeClr val="tx1">
                        <a:lumMod val="75000"/>
                        <a:lumOff val="25000"/>
                      </a:schemeClr>
                    </a:solidFill>
                    <a:latin typeface="Century Gothic" panose="020B0502020202020204" pitchFamily="34" charset="0"/>
                  </a:rPr>
                  <a:t>Yellowstone National Park</a:t>
                </a:r>
              </a:p>
            </p:txBody>
          </p:sp>
          <p:sp>
            <p:nvSpPr>
              <p:cNvPr id="42" name="Oval 32">
                <a:extLst>
                  <a:ext uri="{FF2B5EF4-FFF2-40B4-BE49-F238E27FC236}">
                    <a16:creationId xmlns:a16="http://schemas.microsoft.com/office/drawing/2014/main" id="{91B4F33E-9313-A75C-B52A-2D9329AE1749}"/>
                  </a:ext>
                </a:extLst>
              </p:cNvPr>
              <p:cNvSpPr/>
              <p:nvPr/>
            </p:nvSpPr>
            <p:spPr>
              <a:xfrm>
                <a:off x="23205278" y="9195102"/>
                <a:ext cx="54864" cy="54864"/>
              </a:xfrm>
              <a:prstGeom prst="ellipse">
                <a:avLst/>
              </a:prstGeom>
              <a:solidFill>
                <a:srgbClr val="D26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44" name="Rounded Rectangle 33">
                <a:extLst>
                  <a:ext uri="{FF2B5EF4-FFF2-40B4-BE49-F238E27FC236}">
                    <a16:creationId xmlns:a16="http://schemas.microsoft.com/office/drawing/2014/main" id="{0ED8ABE2-DFAB-56EA-8CD6-62475FE2FCC2}"/>
                  </a:ext>
                </a:extLst>
              </p:cNvPr>
              <p:cNvSpPr/>
              <p:nvPr/>
            </p:nvSpPr>
            <p:spPr>
              <a:xfrm>
                <a:off x="23122806" y="9567375"/>
                <a:ext cx="219808" cy="150075"/>
              </a:xfrm>
              <a:prstGeom prst="roundRect">
                <a:avLst/>
              </a:prstGeom>
              <a:solidFill>
                <a:schemeClr val="bg1"/>
              </a:solidFill>
              <a:ln w="50800">
                <a:solidFill>
                  <a:srgbClr val="E0D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45" name="Rounded Rectangle 34">
                <a:extLst>
                  <a:ext uri="{FF2B5EF4-FFF2-40B4-BE49-F238E27FC236}">
                    <a16:creationId xmlns:a16="http://schemas.microsoft.com/office/drawing/2014/main" id="{FD60CE0F-DCC3-8453-B9DE-3AED397C29E5}"/>
                  </a:ext>
                </a:extLst>
              </p:cNvPr>
              <p:cNvSpPr/>
              <p:nvPr/>
            </p:nvSpPr>
            <p:spPr>
              <a:xfrm>
                <a:off x="23122806" y="10096403"/>
                <a:ext cx="219808" cy="150075"/>
              </a:xfrm>
              <a:prstGeom prst="roundRect">
                <a:avLst/>
              </a:prstGeom>
              <a:solidFill>
                <a:schemeClr val="bg1"/>
              </a:solidFill>
              <a:ln w="38100">
                <a:solidFill>
                  <a:srgbClr val="B2B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pSp>
        <p:grpSp>
          <p:nvGrpSpPr>
            <p:cNvPr id="48" name="Group 20">
              <a:extLst>
                <a:ext uri="{FF2B5EF4-FFF2-40B4-BE49-F238E27FC236}">
                  <a16:creationId xmlns:a16="http://schemas.microsoft.com/office/drawing/2014/main" id="{31161492-BE24-1151-2314-1E7D68A59E98}"/>
                </a:ext>
              </a:extLst>
            </p:cNvPr>
            <p:cNvGrpSpPr/>
            <p:nvPr/>
          </p:nvGrpSpPr>
          <p:grpSpPr>
            <a:xfrm>
              <a:off x="19421288" y="12809056"/>
              <a:ext cx="3014236" cy="355456"/>
              <a:chOff x="19421288" y="12809056"/>
              <a:chExt cx="3014236" cy="355456"/>
            </a:xfrm>
          </p:grpSpPr>
          <p:sp>
            <p:nvSpPr>
              <p:cNvPr id="51" name="Rectangle 23">
                <a:extLst>
                  <a:ext uri="{FF2B5EF4-FFF2-40B4-BE49-F238E27FC236}">
                    <a16:creationId xmlns:a16="http://schemas.microsoft.com/office/drawing/2014/main" id="{C8F7B1E7-48F2-3426-3AE2-C2F18A9B933D}"/>
                  </a:ext>
                </a:extLst>
              </p:cNvPr>
              <p:cNvSpPr/>
              <p:nvPr/>
            </p:nvSpPr>
            <p:spPr>
              <a:xfrm>
                <a:off x="22165596" y="12868796"/>
                <a:ext cx="234577" cy="2655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2" name="Rectangle 24">
                <a:extLst>
                  <a:ext uri="{FF2B5EF4-FFF2-40B4-BE49-F238E27FC236}">
                    <a16:creationId xmlns:a16="http://schemas.microsoft.com/office/drawing/2014/main" id="{21711FDC-01B7-2643-0EA0-53F1E713AD3D}"/>
                  </a:ext>
                </a:extLst>
              </p:cNvPr>
              <p:cNvSpPr/>
              <p:nvPr/>
            </p:nvSpPr>
            <p:spPr>
              <a:xfrm>
                <a:off x="19432471" y="12810645"/>
                <a:ext cx="2967702" cy="173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3" name="Rectangle 25">
                <a:extLst>
                  <a:ext uri="{FF2B5EF4-FFF2-40B4-BE49-F238E27FC236}">
                    <a16:creationId xmlns:a16="http://schemas.microsoft.com/office/drawing/2014/main" id="{1143F13C-AD9B-5C49-21C1-176448544F9C}"/>
                  </a:ext>
                </a:extLst>
              </p:cNvPr>
              <p:cNvSpPr/>
              <p:nvPr/>
            </p:nvSpPr>
            <p:spPr>
              <a:xfrm>
                <a:off x="19446885" y="12937548"/>
                <a:ext cx="49254" cy="173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4" name="TextBox 26">
                <a:extLst>
                  <a:ext uri="{FF2B5EF4-FFF2-40B4-BE49-F238E27FC236}">
                    <a16:creationId xmlns:a16="http://schemas.microsoft.com/office/drawing/2014/main" id="{9724BAD7-615A-2521-7608-E5FC8B0E74F5}"/>
                  </a:ext>
                </a:extLst>
              </p:cNvPr>
              <p:cNvSpPr txBox="1"/>
              <p:nvPr/>
            </p:nvSpPr>
            <p:spPr>
              <a:xfrm>
                <a:off x="19421288" y="12809056"/>
                <a:ext cx="2881663" cy="226402"/>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0       5      10              20              30              40</a:t>
                </a:r>
              </a:p>
            </p:txBody>
          </p:sp>
          <p:sp>
            <p:nvSpPr>
              <p:cNvPr id="55" name="TextBox 27">
                <a:extLst>
                  <a:ext uri="{FF2B5EF4-FFF2-40B4-BE49-F238E27FC236}">
                    <a16:creationId xmlns:a16="http://schemas.microsoft.com/office/drawing/2014/main" id="{F3AAD991-6F4B-C6C3-983B-E3F7ABF1B1A6}"/>
                  </a:ext>
                </a:extLst>
              </p:cNvPr>
              <p:cNvSpPr txBox="1"/>
              <p:nvPr/>
            </p:nvSpPr>
            <p:spPr>
              <a:xfrm>
                <a:off x="22036128" y="12930096"/>
                <a:ext cx="399396" cy="232341"/>
              </a:xfrm>
              <a:prstGeom prst="rect">
                <a:avLst/>
              </a:prstGeom>
              <a:noFill/>
            </p:spPr>
            <p:txBody>
              <a:bodyPr wrap="square" rtlCol="0">
                <a:spAutoFit/>
              </a:bodyPr>
              <a:lstStyle/>
              <a:p>
                <a:r>
                  <a:rPr lang="en-US" sz="1150" dirty="0">
                    <a:solidFill>
                      <a:schemeClr val="tx1">
                        <a:lumMod val="75000"/>
                        <a:lumOff val="25000"/>
                      </a:schemeClr>
                    </a:solidFill>
                    <a:latin typeface="Century Gothic" panose="020B0502020202020204" pitchFamily="34" charset="0"/>
                  </a:rPr>
                  <a:t>km</a:t>
                </a:r>
              </a:p>
            </p:txBody>
          </p:sp>
          <p:sp>
            <p:nvSpPr>
              <p:cNvPr id="36" name="Rectangle 28">
                <a:extLst>
                  <a:ext uri="{FF2B5EF4-FFF2-40B4-BE49-F238E27FC236}">
                    <a16:creationId xmlns:a16="http://schemas.microsoft.com/office/drawing/2014/main" id="{5ED61F9B-42AC-5C82-06F6-9FA2AA800647}"/>
                  </a:ext>
                </a:extLst>
              </p:cNvPr>
              <p:cNvSpPr/>
              <p:nvPr/>
            </p:nvSpPr>
            <p:spPr>
              <a:xfrm>
                <a:off x="19447181" y="13093609"/>
                <a:ext cx="2952992" cy="709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8" name="Rectangle 29">
                <a:extLst>
                  <a:ext uri="{FF2B5EF4-FFF2-40B4-BE49-F238E27FC236}">
                    <a16:creationId xmlns:a16="http://schemas.microsoft.com/office/drawing/2014/main" id="{A189D40B-8B41-490D-8C48-07F219F9241E}"/>
                  </a:ext>
                </a:extLst>
              </p:cNvPr>
              <p:cNvSpPr/>
              <p:nvPr/>
            </p:nvSpPr>
            <p:spPr>
              <a:xfrm>
                <a:off x="19435036" y="12810644"/>
                <a:ext cx="2965138" cy="353867"/>
              </a:xfrm>
              <a:prstGeom prst="rect">
                <a:avLst/>
              </a:prstGeom>
              <a:noFill/>
              <a:ln w="38100">
                <a:solidFill>
                  <a:srgbClr val="6CA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pSp>
        <p:sp>
          <p:nvSpPr>
            <p:cNvPr id="49" name="TextBox 21">
              <a:extLst>
                <a:ext uri="{FF2B5EF4-FFF2-40B4-BE49-F238E27FC236}">
                  <a16:creationId xmlns:a16="http://schemas.microsoft.com/office/drawing/2014/main" id="{214C8FBA-90D0-2FE7-D26F-B1F7929BBF9F}"/>
                </a:ext>
              </a:extLst>
            </p:cNvPr>
            <p:cNvSpPr txBox="1"/>
            <p:nvPr/>
          </p:nvSpPr>
          <p:spPr>
            <a:xfrm>
              <a:off x="19884814" y="12257992"/>
              <a:ext cx="1411339" cy="352180"/>
            </a:xfrm>
            <a:prstGeom prst="rect">
              <a:avLst/>
            </a:prstGeom>
            <a:noFill/>
          </p:spPr>
          <p:txBody>
            <a:bodyPr wrap="square" rtlCol="0">
              <a:spAutoFit/>
            </a:bodyPr>
            <a:lstStyle/>
            <a:p>
              <a:pPr algn="ctr"/>
              <a:r>
                <a:rPr lang="en-US" sz="2200" dirty="0">
                  <a:solidFill>
                    <a:schemeClr val="bg1"/>
                  </a:solidFill>
                  <a:latin typeface="Century Gothic" panose="020B0502020202020204" pitchFamily="34" charset="0"/>
                </a:rPr>
                <a:t>Wyoming</a:t>
              </a:r>
            </a:p>
          </p:txBody>
        </p:sp>
        <p:sp>
          <p:nvSpPr>
            <p:cNvPr id="50" name="TextBox 22">
              <a:extLst>
                <a:ext uri="{FF2B5EF4-FFF2-40B4-BE49-F238E27FC236}">
                  <a16:creationId xmlns:a16="http://schemas.microsoft.com/office/drawing/2014/main" id="{9803FAD4-A833-0719-1155-ED45B2248DF0}"/>
                </a:ext>
              </a:extLst>
            </p:cNvPr>
            <p:cNvSpPr txBox="1"/>
            <p:nvPr/>
          </p:nvSpPr>
          <p:spPr>
            <a:xfrm>
              <a:off x="21371127" y="10208520"/>
              <a:ext cx="1411339" cy="352180"/>
            </a:xfrm>
            <a:prstGeom prst="rect">
              <a:avLst/>
            </a:prstGeom>
            <a:noFill/>
          </p:spPr>
          <p:txBody>
            <a:bodyPr wrap="square" rtlCol="0">
              <a:spAutoFit/>
            </a:bodyPr>
            <a:lstStyle/>
            <a:p>
              <a:pPr algn="ctr"/>
              <a:r>
                <a:rPr lang="en-US" sz="2200" dirty="0">
                  <a:solidFill>
                    <a:schemeClr val="bg1"/>
                  </a:solidFill>
                  <a:latin typeface="Century Gothic" panose="020B0502020202020204" pitchFamily="34" charset="0"/>
                </a:rPr>
                <a:t>Montana</a:t>
              </a:r>
            </a:p>
          </p:txBody>
        </p:sp>
      </p:grpSp>
      <p:sp>
        <p:nvSpPr>
          <p:cNvPr id="3" name="Title 1">
            <a:extLst>
              <a:ext uri="{FF2B5EF4-FFF2-40B4-BE49-F238E27FC236}">
                <a16:creationId xmlns:a16="http://schemas.microsoft.com/office/drawing/2014/main" id="{605E2728-4537-38CE-A0ED-465CABEF03AB}"/>
              </a:ext>
            </a:extLst>
          </p:cNvPr>
          <p:cNvSpPr txBox="1">
            <a:spLocks/>
          </p:cNvSpPr>
          <p:nvPr/>
        </p:nvSpPr>
        <p:spPr>
          <a:xfrm>
            <a:off x="288787" y="374404"/>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6CA47A"/>
                </a:solidFill>
                <a:latin typeface="Century Gothic"/>
              </a:rPr>
              <a:t>Study Area</a:t>
            </a:r>
            <a:endParaRPr lang="en-US" sz="4800" dirty="0">
              <a:solidFill>
                <a:srgbClr val="6CA47A"/>
              </a:solidFill>
              <a:latin typeface="Century Gothic" panose="020B0502020202020204" pitchFamily="34" charset="0"/>
            </a:endParaRPr>
          </a:p>
        </p:txBody>
      </p:sp>
    </p:spTree>
    <p:extLst>
      <p:ext uri="{BB962C8B-B14F-4D97-AF65-F5344CB8AC3E}">
        <p14:creationId xmlns:p14="http://schemas.microsoft.com/office/powerpoint/2010/main" val="1190913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3B83F5C6-EAFD-C995-03A0-311D8DBB2856}"/>
              </a:ext>
            </a:extLst>
          </p:cNvPr>
          <p:cNvPicPr>
            <a:picLocks noChangeAspect="1"/>
          </p:cNvPicPr>
          <p:nvPr/>
        </p:nvPicPr>
        <p:blipFill>
          <a:blip r:embed="rId3"/>
          <a:stretch>
            <a:fillRect/>
          </a:stretch>
        </p:blipFill>
        <p:spPr>
          <a:xfrm>
            <a:off x="4949123" y="2027451"/>
            <a:ext cx="3657600" cy="2989351"/>
          </a:xfrm>
          <a:prstGeom prst="rect">
            <a:avLst/>
          </a:prstGeom>
          <a:effectLst>
            <a:outerShdw blurRad="63500" sx="102000" sy="102000" algn="ctr" rotWithShape="0">
              <a:prstClr val="black">
                <a:alpha val="40000"/>
              </a:prstClr>
            </a:outerShdw>
          </a:effectLst>
        </p:spPr>
      </p:pic>
      <p:pic>
        <p:nvPicPr>
          <p:cNvPr id="4" name="Picture 4" descr="A picture containing transport&#10;&#10;Description automatically generated">
            <a:extLst>
              <a:ext uri="{FF2B5EF4-FFF2-40B4-BE49-F238E27FC236}">
                <a16:creationId xmlns:a16="http://schemas.microsoft.com/office/drawing/2014/main" id="{4F41B1E3-D06B-A86E-9EFF-5CF67AAD9FB3}"/>
              </a:ext>
            </a:extLst>
          </p:cNvPr>
          <p:cNvPicPr>
            <a:picLocks noChangeAspect="1"/>
          </p:cNvPicPr>
          <p:nvPr/>
        </p:nvPicPr>
        <p:blipFill>
          <a:blip r:embed="rId4"/>
          <a:stretch>
            <a:fillRect/>
          </a:stretch>
        </p:blipFill>
        <p:spPr>
          <a:xfrm>
            <a:off x="7909302" y="3583981"/>
            <a:ext cx="3657600" cy="2733901"/>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D11F663B-290D-8BD7-6CAF-B57B6E260C64}"/>
              </a:ext>
            </a:extLst>
          </p:cNvPr>
          <p:cNvSpPr txBox="1"/>
          <p:nvPr/>
        </p:nvSpPr>
        <p:spPr>
          <a:xfrm>
            <a:off x="572066" y="1091436"/>
            <a:ext cx="5047284" cy="5052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buClr>
                <a:srgbClr val="6CA47A"/>
              </a:buClr>
            </a:pPr>
            <a:r>
              <a:rPr lang="en-US" sz="3200" dirty="0">
                <a:solidFill>
                  <a:schemeClr val="tx1">
                    <a:lumMod val="75000"/>
                    <a:lumOff val="25000"/>
                  </a:schemeClr>
                </a:solidFill>
                <a:latin typeface="Century Gothic"/>
                <a:cs typeface="Calibri"/>
              </a:rPr>
              <a:t>1954:</a:t>
            </a:r>
          </a:p>
          <a:p>
            <a:pPr marL="800100" lvl="1" indent="-342900">
              <a:spcAft>
                <a:spcPts val="2000"/>
              </a:spcAft>
              <a:buClr>
                <a:srgbClr val="6CA47A"/>
              </a:buClr>
              <a:buFont typeface="Webdings" panose="05030102010509060703" pitchFamily="18" charset="2"/>
              <a:buChar char="4"/>
            </a:pPr>
            <a:r>
              <a:rPr lang="en-US" sz="2800" dirty="0">
                <a:solidFill>
                  <a:schemeClr val="tx1">
                    <a:lumMod val="75000"/>
                    <a:lumOff val="25000"/>
                  </a:schemeClr>
                </a:solidFill>
                <a:latin typeface="Century Gothic"/>
                <a:cs typeface="Calibri"/>
              </a:rPr>
              <a:t>Aerial photography single frames</a:t>
            </a:r>
          </a:p>
          <a:p>
            <a:pPr>
              <a:spcAft>
                <a:spcPts val="600"/>
              </a:spcAft>
              <a:buClr>
                <a:srgbClr val="6CA47A"/>
              </a:buClr>
            </a:pPr>
            <a:r>
              <a:rPr lang="en-US" sz="3200" dirty="0">
                <a:solidFill>
                  <a:schemeClr val="tx1">
                    <a:lumMod val="75000"/>
                    <a:lumOff val="25000"/>
                  </a:schemeClr>
                </a:solidFill>
                <a:latin typeface="Century Gothic"/>
                <a:cs typeface="Calibri"/>
              </a:rPr>
              <a:t>2021:</a:t>
            </a:r>
          </a:p>
          <a:p>
            <a:pPr marL="800100" lvl="1" indent="-342900">
              <a:spcAft>
                <a:spcPts val="600"/>
              </a:spcAft>
              <a:buClr>
                <a:srgbClr val="6CA47A"/>
              </a:buClr>
              <a:buFont typeface="Webdings" panose="05030102010509060703" pitchFamily="18" charset="2"/>
              <a:buChar char="4"/>
            </a:pPr>
            <a:r>
              <a:rPr lang="en-US" sz="2800" dirty="0">
                <a:solidFill>
                  <a:schemeClr val="tx1">
                    <a:lumMod val="75000"/>
                    <a:lumOff val="25000"/>
                  </a:schemeClr>
                </a:solidFill>
                <a:latin typeface="Century Gothic"/>
                <a:cs typeface="Calibri"/>
              </a:rPr>
              <a:t>Landsat 8 OLI</a:t>
            </a:r>
          </a:p>
          <a:p>
            <a:pPr marL="800100" lvl="1" indent="-342900">
              <a:spcAft>
                <a:spcPts val="2000"/>
              </a:spcAft>
              <a:buClr>
                <a:srgbClr val="6CA47A"/>
              </a:buClr>
              <a:buFont typeface="Webdings" panose="05030102010509060703" pitchFamily="18" charset="2"/>
              <a:buChar char="4"/>
            </a:pPr>
            <a:r>
              <a:rPr lang="en-US" sz="2800" dirty="0">
                <a:solidFill>
                  <a:schemeClr val="tx1">
                    <a:lumMod val="75000"/>
                    <a:lumOff val="25000"/>
                  </a:schemeClr>
                </a:solidFill>
                <a:latin typeface="Century Gothic"/>
                <a:cs typeface="Calibri"/>
              </a:rPr>
              <a:t>Sentinel-2 MSI</a:t>
            </a:r>
          </a:p>
          <a:p>
            <a:pPr>
              <a:spcAft>
                <a:spcPts val="600"/>
              </a:spcAft>
              <a:buClr>
                <a:srgbClr val="6CA47A"/>
              </a:buClr>
            </a:pPr>
            <a:r>
              <a:rPr lang="en-US" sz="3200" dirty="0">
                <a:solidFill>
                  <a:schemeClr val="tx1">
                    <a:lumMod val="75000"/>
                    <a:lumOff val="25000"/>
                  </a:schemeClr>
                </a:solidFill>
                <a:latin typeface="Century Gothic"/>
                <a:cs typeface="Calibri"/>
              </a:rPr>
              <a:t>Other:</a:t>
            </a:r>
          </a:p>
          <a:p>
            <a:pPr marL="800100" lvl="1" indent="-342900">
              <a:spcAft>
                <a:spcPts val="600"/>
              </a:spcAft>
              <a:buClr>
                <a:srgbClr val="6CA47A"/>
              </a:buClr>
              <a:buFont typeface="Webdings" panose="05030102010509060703" pitchFamily="18" charset="2"/>
              <a:buChar char="4"/>
            </a:pPr>
            <a:r>
              <a:rPr lang="en-US" sz="2800" dirty="0">
                <a:solidFill>
                  <a:schemeClr val="tx1">
                    <a:lumMod val="75000"/>
                    <a:lumOff val="25000"/>
                  </a:schemeClr>
                </a:solidFill>
                <a:latin typeface="Century Gothic"/>
                <a:cs typeface="Calibri"/>
              </a:rPr>
              <a:t>PlanetScope</a:t>
            </a:r>
          </a:p>
          <a:p>
            <a:pPr marL="800100" lvl="1" indent="-342900">
              <a:spcAft>
                <a:spcPts val="600"/>
              </a:spcAft>
              <a:buClr>
                <a:srgbClr val="6CA47A"/>
              </a:buClr>
              <a:buFont typeface="Webdings" panose="05030102010509060703" pitchFamily="18" charset="2"/>
              <a:buChar char="4"/>
            </a:pPr>
            <a:r>
              <a:rPr lang="en-US" sz="2800" dirty="0">
                <a:solidFill>
                  <a:schemeClr val="tx1">
                    <a:lumMod val="75000"/>
                    <a:lumOff val="25000"/>
                  </a:schemeClr>
                </a:solidFill>
                <a:latin typeface="Century Gothic"/>
                <a:cs typeface="Calibri"/>
              </a:rPr>
              <a:t>Land cover point data</a:t>
            </a:r>
          </a:p>
        </p:txBody>
      </p:sp>
      <p:sp>
        <p:nvSpPr>
          <p:cNvPr id="7" name="Text Placeholder 4">
            <a:extLst>
              <a:ext uri="{FF2B5EF4-FFF2-40B4-BE49-F238E27FC236}">
                <a16:creationId xmlns:a16="http://schemas.microsoft.com/office/drawing/2014/main" id="{CBE289A8-AC10-7B48-DDC6-1F975133C856}"/>
              </a:ext>
            </a:extLst>
          </p:cNvPr>
          <p:cNvSpPr txBox="1">
            <a:spLocks/>
          </p:cNvSpPr>
          <p:nvPr/>
        </p:nvSpPr>
        <p:spPr>
          <a:xfrm>
            <a:off x="9212404" y="6528570"/>
            <a:ext cx="2407530" cy="117753"/>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900" i="0" u="none" strike="noStrike" kern="1200" cap="none" spc="0" normalizeH="0" baseline="0" noProof="0" dirty="0">
                <a:ln>
                  <a:noFill/>
                </a:ln>
                <a:solidFill>
                  <a:schemeClr val="tx1">
                    <a:lumMod val="75000"/>
                    <a:lumOff val="25000"/>
                  </a:schemeClr>
                </a:solidFill>
                <a:effectLst/>
                <a:uLnTx/>
                <a:uFillTx/>
                <a:latin typeface="Century Gothic"/>
              </a:rPr>
              <a:t>Image Credit</a:t>
            </a:r>
            <a:r>
              <a:rPr lang="en-US" sz="900" dirty="0">
                <a:solidFill>
                  <a:schemeClr val="tx1">
                    <a:lumMod val="75000"/>
                    <a:lumOff val="25000"/>
                  </a:schemeClr>
                </a:solidFill>
                <a:latin typeface="Century Gothic"/>
              </a:rPr>
              <a:t>: USGS, NASA</a:t>
            </a:r>
            <a:endParaRPr lang="en-US" sz="9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p:txBody>
      </p:sp>
      <p:sp>
        <p:nvSpPr>
          <p:cNvPr id="8" name="TextBox 7">
            <a:extLst>
              <a:ext uri="{FF2B5EF4-FFF2-40B4-BE49-F238E27FC236}">
                <a16:creationId xmlns:a16="http://schemas.microsoft.com/office/drawing/2014/main" id="{E6662685-8E36-3871-C7E6-BCC942B54478}"/>
              </a:ext>
            </a:extLst>
          </p:cNvPr>
          <p:cNvSpPr txBox="1"/>
          <p:nvPr/>
        </p:nvSpPr>
        <p:spPr>
          <a:xfrm>
            <a:off x="8702279" y="716537"/>
            <a:ext cx="3200400"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Century Gothic" panose="020B0502020202020204" pitchFamily="34" charset="0"/>
              </a:rPr>
              <a:t>Aerial Image</a:t>
            </a:r>
          </a:p>
        </p:txBody>
      </p:sp>
      <p:sp>
        <p:nvSpPr>
          <p:cNvPr id="9" name="TextBox 8">
            <a:extLst>
              <a:ext uri="{FF2B5EF4-FFF2-40B4-BE49-F238E27FC236}">
                <a16:creationId xmlns:a16="http://schemas.microsoft.com/office/drawing/2014/main" id="{59459375-6897-A98E-E5A2-B1E5DBEFB247}"/>
              </a:ext>
            </a:extLst>
          </p:cNvPr>
          <p:cNvSpPr txBox="1"/>
          <p:nvPr/>
        </p:nvSpPr>
        <p:spPr>
          <a:xfrm>
            <a:off x="5177723" y="1565786"/>
            <a:ext cx="3200400"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Century Gothic" panose="020B0502020202020204" pitchFamily="34" charset="0"/>
              </a:rPr>
              <a:t>Landsat 8 OLI</a:t>
            </a:r>
          </a:p>
        </p:txBody>
      </p:sp>
      <p:sp>
        <p:nvSpPr>
          <p:cNvPr id="10" name="TextBox 9">
            <a:extLst>
              <a:ext uri="{FF2B5EF4-FFF2-40B4-BE49-F238E27FC236}">
                <a16:creationId xmlns:a16="http://schemas.microsoft.com/office/drawing/2014/main" id="{5775E95F-B0FA-2C86-7F50-0D0EAD7679B4}"/>
              </a:ext>
            </a:extLst>
          </p:cNvPr>
          <p:cNvSpPr txBox="1"/>
          <p:nvPr/>
        </p:nvSpPr>
        <p:spPr>
          <a:xfrm>
            <a:off x="8901754" y="4146056"/>
            <a:ext cx="3200400"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Century Gothic" panose="020B0502020202020204" pitchFamily="34" charset="0"/>
              </a:rPr>
              <a:t>Sentinel-2 MSI</a:t>
            </a:r>
          </a:p>
        </p:txBody>
      </p:sp>
      <p:pic>
        <p:nvPicPr>
          <p:cNvPr id="12" name="Picture 12">
            <a:extLst>
              <a:ext uri="{FF2B5EF4-FFF2-40B4-BE49-F238E27FC236}">
                <a16:creationId xmlns:a16="http://schemas.microsoft.com/office/drawing/2014/main" id="{B0FABE28-04C6-E7C8-C7D9-FD21CE43375F}"/>
              </a:ext>
            </a:extLst>
          </p:cNvPr>
          <p:cNvPicPr>
            <a:picLocks noChangeAspect="1"/>
          </p:cNvPicPr>
          <p:nvPr/>
        </p:nvPicPr>
        <p:blipFill>
          <a:blip r:embed="rId5"/>
          <a:stretch>
            <a:fillRect/>
          </a:stretch>
        </p:blipFill>
        <p:spPr>
          <a:xfrm>
            <a:off x="9273951" y="1230754"/>
            <a:ext cx="2057053" cy="2060326"/>
          </a:xfrm>
          <a:prstGeom prst="rect">
            <a:avLst/>
          </a:prstGeom>
          <a:effectLst>
            <a:outerShdw blurRad="63500" sx="102000" sy="102000" algn="ctr" rotWithShape="0">
              <a:prstClr val="black">
                <a:alpha val="40000"/>
              </a:prstClr>
            </a:outerShdw>
          </a:effectLst>
        </p:spPr>
      </p:pic>
      <p:sp>
        <p:nvSpPr>
          <p:cNvPr id="6" name="Title 1">
            <a:extLst>
              <a:ext uri="{FF2B5EF4-FFF2-40B4-BE49-F238E27FC236}">
                <a16:creationId xmlns:a16="http://schemas.microsoft.com/office/drawing/2014/main" id="{CA9D9489-72A9-FF25-7565-01C3BD3E1E77}"/>
              </a:ext>
            </a:extLst>
          </p:cNvPr>
          <p:cNvSpPr txBox="1">
            <a:spLocks/>
          </p:cNvSpPr>
          <p:nvPr/>
        </p:nvSpPr>
        <p:spPr>
          <a:xfrm>
            <a:off x="288787" y="366295"/>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6CA47A"/>
                </a:solidFill>
                <a:latin typeface="Century Gothic"/>
              </a:rPr>
              <a:t>Data</a:t>
            </a:r>
            <a:endParaRPr lang="en-US" sz="4800" dirty="0">
              <a:solidFill>
                <a:srgbClr val="6CA47A"/>
              </a:solidFill>
              <a:latin typeface="Century Gothic" panose="020B0502020202020204" pitchFamily="34" charset="0"/>
            </a:endParaRPr>
          </a:p>
        </p:txBody>
      </p:sp>
    </p:spTree>
    <p:extLst>
      <p:ext uri="{BB962C8B-B14F-4D97-AF65-F5344CB8AC3E}">
        <p14:creationId xmlns:p14="http://schemas.microsoft.com/office/powerpoint/2010/main" val="1299961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Up Arrow 5">
            <a:extLst>
              <a:ext uri="{FF2B5EF4-FFF2-40B4-BE49-F238E27FC236}">
                <a16:creationId xmlns:a16="http://schemas.microsoft.com/office/drawing/2014/main" id="{64B868F8-31B5-8B36-68BA-4D8E7797F03E}"/>
              </a:ext>
            </a:extLst>
          </p:cNvPr>
          <p:cNvSpPr/>
          <p:nvPr/>
        </p:nvSpPr>
        <p:spPr>
          <a:xfrm rot="5400000">
            <a:off x="8723161" y="2607831"/>
            <a:ext cx="457200" cy="914400"/>
          </a:xfrm>
          <a:prstGeom prst="upArrow">
            <a:avLst/>
          </a:prstGeom>
          <a:solidFill>
            <a:srgbClr val="69A478"/>
          </a:solidFill>
          <a:ln w="38100">
            <a:solidFill>
              <a:schemeClr val="tx1">
                <a:lumMod val="75000"/>
                <a:lumOff val="2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7F1CF274-14CE-4B7F-CD6A-DF144D7BA055}"/>
              </a:ext>
            </a:extLst>
          </p:cNvPr>
          <p:cNvSpPr txBox="1"/>
          <p:nvPr/>
        </p:nvSpPr>
        <p:spPr>
          <a:xfrm>
            <a:off x="1618593" y="1361089"/>
            <a:ext cx="345264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3F3F3F"/>
                </a:solidFill>
                <a:latin typeface="Century Gothic"/>
                <a:cs typeface="Calibri"/>
              </a:rPr>
              <a:t>Georeferencing</a:t>
            </a:r>
            <a:endParaRPr lang="en-US" sz="3200" b="1" dirty="0">
              <a:solidFill>
                <a:srgbClr val="3F3F3F"/>
              </a:solidFill>
              <a:latin typeface="Century Gothic"/>
            </a:endParaRPr>
          </a:p>
        </p:txBody>
      </p:sp>
      <p:sp>
        <p:nvSpPr>
          <p:cNvPr id="24" name="TextBox 23">
            <a:extLst>
              <a:ext uri="{FF2B5EF4-FFF2-40B4-BE49-F238E27FC236}">
                <a16:creationId xmlns:a16="http://schemas.microsoft.com/office/drawing/2014/main" id="{05219170-00CD-3207-7149-41B2FE457D3F}"/>
              </a:ext>
            </a:extLst>
          </p:cNvPr>
          <p:cNvSpPr txBox="1"/>
          <p:nvPr/>
        </p:nvSpPr>
        <p:spPr>
          <a:xfrm>
            <a:off x="7220607" y="1361089"/>
            <a:ext cx="345264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3F3F3F"/>
                </a:solidFill>
                <a:latin typeface="Century Gothic"/>
                <a:cs typeface="Calibri"/>
              </a:rPr>
              <a:t>Digitization</a:t>
            </a:r>
            <a:endParaRPr lang="en-US" sz="3200" b="1" dirty="0">
              <a:solidFill>
                <a:srgbClr val="3F3F3F"/>
              </a:solidFill>
              <a:latin typeface="Century Gothic"/>
            </a:endParaRPr>
          </a:p>
        </p:txBody>
      </p:sp>
      <p:pic>
        <p:nvPicPr>
          <p:cNvPr id="3" name="Picture 10" descr="A picture containing nature, dirty&#10;&#10;Description automatically generated">
            <a:extLst>
              <a:ext uri="{FF2B5EF4-FFF2-40B4-BE49-F238E27FC236}">
                <a16:creationId xmlns:a16="http://schemas.microsoft.com/office/drawing/2014/main" id="{6CDE32AD-13C1-FF77-1CE0-399E9179F1BE}"/>
              </a:ext>
            </a:extLst>
          </p:cNvPr>
          <p:cNvPicPr>
            <a:picLocks noChangeAspect="1"/>
          </p:cNvPicPr>
          <p:nvPr/>
        </p:nvPicPr>
        <p:blipFill>
          <a:blip r:embed="rId3"/>
          <a:stretch>
            <a:fillRect/>
          </a:stretch>
        </p:blipFill>
        <p:spPr>
          <a:xfrm>
            <a:off x="6527800" y="2091052"/>
            <a:ext cx="2057400" cy="2058276"/>
          </a:xfrm>
          <a:prstGeom prst="rect">
            <a:avLst/>
          </a:prstGeom>
          <a:effectLst>
            <a:outerShdw blurRad="63500" sx="102000" sy="102000" algn="ctr" rotWithShape="0">
              <a:prstClr val="black">
                <a:alpha val="40000"/>
              </a:prstClr>
            </a:outerShdw>
          </a:effectLst>
        </p:spPr>
      </p:pic>
      <p:pic>
        <p:nvPicPr>
          <p:cNvPr id="11" name="Picture 12" descr="Map&#10;&#10;Description automatically generated">
            <a:extLst>
              <a:ext uri="{FF2B5EF4-FFF2-40B4-BE49-F238E27FC236}">
                <a16:creationId xmlns:a16="http://schemas.microsoft.com/office/drawing/2014/main" id="{A2C0277D-5670-47DE-0BBC-5E8BE1B89E2E}"/>
              </a:ext>
            </a:extLst>
          </p:cNvPr>
          <p:cNvPicPr>
            <a:picLocks noChangeAspect="1"/>
          </p:cNvPicPr>
          <p:nvPr/>
        </p:nvPicPr>
        <p:blipFill>
          <a:blip r:embed="rId4"/>
          <a:stretch>
            <a:fillRect/>
          </a:stretch>
        </p:blipFill>
        <p:spPr>
          <a:xfrm>
            <a:off x="9309100" y="2086761"/>
            <a:ext cx="2146300" cy="2066859"/>
          </a:xfrm>
          <a:prstGeom prst="rect">
            <a:avLst/>
          </a:prstGeom>
          <a:effectLst>
            <a:outerShdw blurRad="63500" sx="102000" sy="102000" algn="ctr" rotWithShape="0">
              <a:prstClr val="black">
                <a:alpha val="40000"/>
              </a:prstClr>
            </a:outerShdw>
          </a:effectLst>
        </p:spPr>
      </p:pic>
      <p:pic>
        <p:nvPicPr>
          <p:cNvPr id="13" name="Picture 13" descr="A picture containing nature&#10;&#10;Description automatically generated">
            <a:extLst>
              <a:ext uri="{FF2B5EF4-FFF2-40B4-BE49-F238E27FC236}">
                <a16:creationId xmlns:a16="http://schemas.microsoft.com/office/drawing/2014/main" id="{FAB60569-FD7B-558C-EBAF-F8437DBBECC9}"/>
              </a:ext>
            </a:extLst>
          </p:cNvPr>
          <p:cNvPicPr>
            <a:picLocks noChangeAspect="1"/>
          </p:cNvPicPr>
          <p:nvPr/>
        </p:nvPicPr>
        <p:blipFill>
          <a:blip r:embed="rId5"/>
          <a:stretch>
            <a:fillRect/>
          </a:stretch>
        </p:blipFill>
        <p:spPr>
          <a:xfrm>
            <a:off x="6527800" y="4481830"/>
            <a:ext cx="2057400" cy="1767840"/>
          </a:xfrm>
          <a:prstGeom prst="rect">
            <a:avLst/>
          </a:prstGeom>
          <a:effectLst>
            <a:outerShdw blurRad="63500" sx="102000" sy="102000" algn="ctr" rotWithShape="0">
              <a:prstClr val="black">
                <a:alpha val="40000"/>
              </a:prstClr>
            </a:outerShdw>
          </a:effectLst>
        </p:spPr>
      </p:pic>
      <p:pic>
        <p:nvPicPr>
          <p:cNvPr id="14" name="Picture 14" descr="A picture containing ground&#10;&#10;Description automatically generated">
            <a:extLst>
              <a:ext uri="{FF2B5EF4-FFF2-40B4-BE49-F238E27FC236}">
                <a16:creationId xmlns:a16="http://schemas.microsoft.com/office/drawing/2014/main" id="{C22A502A-9C0A-0625-FE91-C64515DAC931}"/>
              </a:ext>
            </a:extLst>
          </p:cNvPr>
          <p:cNvPicPr>
            <a:picLocks noChangeAspect="1"/>
          </p:cNvPicPr>
          <p:nvPr/>
        </p:nvPicPr>
        <p:blipFill>
          <a:blip r:embed="rId6"/>
          <a:stretch>
            <a:fillRect/>
          </a:stretch>
        </p:blipFill>
        <p:spPr>
          <a:xfrm>
            <a:off x="9309100" y="4485810"/>
            <a:ext cx="2057400" cy="1759880"/>
          </a:xfrm>
          <a:prstGeom prst="rect">
            <a:avLst/>
          </a:prstGeom>
          <a:effectLst>
            <a:outerShdw blurRad="63500" sx="102000" sy="102000" algn="ctr" rotWithShape="0">
              <a:prstClr val="black">
                <a:alpha val="40000"/>
              </a:prstClr>
            </a:outerShdw>
          </a:effectLst>
        </p:spPr>
      </p:pic>
      <p:pic>
        <p:nvPicPr>
          <p:cNvPr id="15" name="Picture 15" descr="A picture containing text, picture frame&#10;&#10;Description automatically generated">
            <a:extLst>
              <a:ext uri="{FF2B5EF4-FFF2-40B4-BE49-F238E27FC236}">
                <a16:creationId xmlns:a16="http://schemas.microsoft.com/office/drawing/2014/main" id="{3BDEBC75-D421-BD94-A400-F9024529AE23}"/>
              </a:ext>
            </a:extLst>
          </p:cNvPr>
          <p:cNvPicPr>
            <a:picLocks noChangeAspect="1"/>
          </p:cNvPicPr>
          <p:nvPr/>
        </p:nvPicPr>
        <p:blipFill>
          <a:blip r:embed="rId7"/>
          <a:stretch>
            <a:fillRect/>
          </a:stretch>
        </p:blipFill>
        <p:spPr>
          <a:xfrm>
            <a:off x="266700" y="2801796"/>
            <a:ext cx="2743200" cy="2067208"/>
          </a:xfrm>
          <a:prstGeom prst="rect">
            <a:avLst/>
          </a:prstGeom>
          <a:ln>
            <a:noFill/>
          </a:ln>
          <a:effectLst>
            <a:outerShdw blurRad="190500" algn="tl" rotWithShape="0">
              <a:srgbClr val="000000">
                <a:alpha val="70000"/>
              </a:srgbClr>
            </a:outerShdw>
          </a:effectLst>
        </p:spPr>
      </p:pic>
      <p:pic>
        <p:nvPicPr>
          <p:cNvPr id="19" name="Picture 19" descr="A picture containing text, tree&#10;&#10;Description automatically generated">
            <a:extLst>
              <a:ext uri="{FF2B5EF4-FFF2-40B4-BE49-F238E27FC236}">
                <a16:creationId xmlns:a16="http://schemas.microsoft.com/office/drawing/2014/main" id="{E672F7E7-4A44-8CE4-9BE0-6FA5F88378D4}"/>
              </a:ext>
            </a:extLst>
          </p:cNvPr>
          <p:cNvPicPr>
            <a:picLocks noChangeAspect="1"/>
          </p:cNvPicPr>
          <p:nvPr/>
        </p:nvPicPr>
        <p:blipFill>
          <a:blip r:embed="rId8"/>
          <a:stretch>
            <a:fillRect/>
          </a:stretch>
        </p:blipFill>
        <p:spPr>
          <a:xfrm>
            <a:off x="3505200" y="2805203"/>
            <a:ext cx="2743200" cy="2060395"/>
          </a:xfrm>
          <a:prstGeom prst="rect">
            <a:avLst/>
          </a:prstGeom>
          <a:ln>
            <a:noFill/>
          </a:ln>
          <a:effectLst>
            <a:outerShdw blurRad="190500" algn="tl" rotWithShape="0">
              <a:srgbClr val="000000">
                <a:alpha val="70000"/>
              </a:srgbClr>
            </a:outerShdw>
          </a:effectLst>
        </p:spPr>
      </p:pic>
      <p:sp>
        <p:nvSpPr>
          <p:cNvPr id="21" name="Up Arrow 5">
            <a:extLst>
              <a:ext uri="{FF2B5EF4-FFF2-40B4-BE49-F238E27FC236}">
                <a16:creationId xmlns:a16="http://schemas.microsoft.com/office/drawing/2014/main" id="{C535E7DB-3332-C981-39A5-6B31FDF46B23}"/>
              </a:ext>
            </a:extLst>
          </p:cNvPr>
          <p:cNvSpPr/>
          <p:nvPr/>
        </p:nvSpPr>
        <p:spPr>
          <a:xfrm rot="5400000">
            <a:off x="8723160" y="2607830"/>
            <a:ext cx="457200" cy="914400"/>
          </a:xfrm>
          <a:prstGeom prst="upArrow">
            <a:avLst/>
          </a:prstGeom>
          <a:solidFill>
            <a:srgbClr val="69A478"/>
          </a:solidFill>
          <a:ln w="38100">
            <a:solidFill>
              <a:schemeClr val="tx1">
                <a:lumMod val="75000"/>
                <a:lumOff val="2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p Arrow 5">
            <a:extLst>
              <a:ext uri="{FF2B5EF4-FFF2-40B4-BE49-F238E27FC236}">
                <a16:creationId xmlns:a16="http://schemas.microsoft.com/office/drawing/2014/main" id="{D9C5D363-2CF8-F5A5-C752-31BB3DC1B878}"/>
              </a:ext>
            </a:extLst>
          </p:cNvPr>
          <p:cNvSpPr/>
          <p:nvPr/>
        </p:nvSpPr>
        <p:spPr>
          <a:xfrm rot="5400000">
            <a:off x="8723160" y="4908550"/>
            <a:ext cx="457200" cy="914400"/>
          </a:xfrm>
          <a:prstGeom prst="upArrow">
            <a:avLst/>
          </a:prstGeom>
          <a:solidFill>
            <a:srgbClr val="69A478"/>
          </a:solidFill>
          <a:ln w="38100">
            <a:solidFill>
              <a:schemeClr val="tx1">
                <a:lumMod val="75000"/>
                <a:lumOff val="2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p Arrow 5">
            <a:extLst>
              <a:ext uri="{FF2B5EF4-FFF2-40B4-BE49-F238E27FC236}">
                <a16:creationId xmlns:a16="http://schemas.microsoft.com/office/drawing/2014/main" id="{EC66DFD9-049C-B1F7-8C18-F4AE6BE0E5CA}"/>
              </a:ext>
            </a:extLst>
          </p:cNvPr>
          <p:cNvSpPr/>
          <p:nvPr/>
        </p:nvSpPr>
        <p:spPr>
          <a:xfrm rot="5400000">
            <a:off x="3046261" y="3369831"/>
            <a:ext cx="457200" cy="914400"/>
          </a:xfrm>
          <a:prstGeom prst="upArrow">
            <a:avLst/>
          </a:prstGeom>
          <a:solidFill>
            <a:srgbClr val="69A478"/>
          </a:solidFill>
          <a:ln w="38100">
            <a:solidFill>
              <a:schemeClr val="tx1">
                <a:lumMod val="75000"/>
                <a:lumOff val="2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4F8D50C6-E67B-BF72-2CD3-CC4DC3D72E9F}"/>
              </a:ext>
            </a:extLst>
          </p:cNvPr>
          <p:cNvSpPr txBox="1">
            <a:spLocks/>
          </p:cNvSpPr>
          <p:nvPr/>
        </p:nvSpPr>
        <p:spPr>
          <a:xfrm>
            <a:off x="288787" y="352226"/>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6CA47A"/>
                </a:solidFill>
                <a:latin typeface="Century Gothic"/>
              </a:rPr>
              <a:t>Methodology </a:t>
            </a:r>
            <a:r>
              <a:rPr lang="en-US" sz="4800" dirty="0">
                <a:solidFill>
                  <a:srgbClr val="6CA47A"/>
                </a:solidFill>
                <a:latin typeface="Century Gothic"/>
              </a:rPr>
              <a:t>| 1954</a:t>
            </a:r>
            <a:endParaRPr lang="en-US" sz="4800" dirty="0">
              <a:solidFill>
                <a:srgbClr val="6CA47A"/>
              </a:solidFill>
              <a:latin typeface="Century Gothic" panose="020B0502020202020204" pitchFamily="34" charset="0"/>
            </a:endParaRPr>
          </a:p>
        </p:txBody>
      </p:sp>
    </p:spTree>
    <p:extLst>
      <p:ext uri="{BB962C8B-B14F-4D97-AF65-F5344CB8AC3E}">
        <p14:creationId xmlns:p14="http://schemas.microsoft.com/office/powerpoint/2010/main" val="1146417013"/>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8b77cdf-f277-4f3c-b37c-f518764b1e28">
      <Terms xmlns="http://schemas.microsoft.com/office/infopath/2007/PartnerControls"/>
    </lcf76f155ced4ddcb4097134ff3c332f>
    <TaxCatchAll xmlns="b82b8420-1224-434e-88dd-320f73c97df7" xsi:nil="true"/>
    <MediaLengthInSeconds xmlns="b8b77cdf-f277-4f3c-b37c-f518764b1e2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F4CCD0343698549B98E059D25E82EB4" ma:contentTypeVersion="11" ma:contentTypeDescription="Create a new document." ma:contentTypeScope="" ma:versionID="29f7768651a2383260ff313d3c54d6e7">
  <xsd:schema xmlns:xsd="http://www.w3.org/2001/XMLSchema" xmlns:xs="http://www.w3.org/2001/XMLSchema" xmlns:p="http://schemas.microsoft.com/office/2006/metadata/properties" xmlns:ns2="b8b77cdf-f277-4f3c-b37c-f518764b1e28" xmlns:ns3="b82b8420-1224-434e-88dd-320f73c97df7" targetNamespace="http://schemas.microsoft.com/office/2006/metadata/properties" ma:root="true" ma:fieldsID="3a8466118312e4bf44174a1f866d8989" ns2:_="" ns3:_="">
    <xsd:import namespace="b8b77cdf-f277-4f3c-b37c-f518764b1e28"/>
    <xsd:import namespace="b82b8420-1224-434e-88dd-320f73c97df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b77cdf-f277-4f3c-b37c-f518764b1e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2b8420-1224-434e-88dd-320f73c97df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f9b5cbe-1433-4f98-b7a3-e1e4479077c5}" ma:internalName="TaxCatchAll" ma:showField="CatchAllData" ma:web="b82b8420-1224-434e-88dd-320f73c97d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DF8007-888D-4657-A6F3-ED85339D23F0}">
  <ds:schemaRefs>
    <ds:schemaRef ds:uri="http://www.w3.org/XML/1998/namespace"/>
    <ds:schemaRef ds:uri="http://purl.org/dc/terms/"/>
    <ds:schemaRef ds:uri="http://schemas.microsoft.com/office/2006/metadata/properties"/>
    <ds:schemaRef ds:uri="http://purl.org/dc/dcmityp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c656b998-01b2-4f1a-a4c3-840f2d6213f7"/>
    <ds:schemaRef ds:uri="c8fe4e91-fb3e-4ea6-a9be-81ea4ca0c303"/>
    <ds:schemaRef ds:uri="b8b77cdf-f277-4f3c-b37c-f518764b1e28"/>
    <ds:schemaRef ds:uri="b82b8420-1224-434e-88dd-320f73c97df7"/>
  </ds:schemaRefs>
</ds:datastoreItem>
</file>

<file path=customXml/itemProps2.xml><?xml version="1.0" encoding="utf-8"?>
<ds:datastoreItem xmlns:ds="http://schemas.openxmlformats.org/officeDocument/2006/customXml" ds:itemID="{AE187326-4003-4981-9057-9BA805FAC345}">
  <ds:schemaRefs>
    <ds:schemaRef ds:uri="http://schemas.microsoft.com/sharepoint/v3/contenttype/forms"/>
  </ds:schemaRefs>
</ds:datastoreItem>
</file>

<file path=customXml/itemProps3.xml><?xml version="1.0" encoding="utf-8"?>
<ds:datastoreItem xmlns:ds="http://schemas.openxmlformats.org/officeDocument/2006/customXml" ds:itemID="{55C18F71-6178-456E-B6F6-EB455D55A2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b77cdf-f277-4f3c-b37c-f518764b1e28"/>
    <ds:schemaRef ds:uri="b82b8420-1224-434e-88dd-320f73c97d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879</TotalTime>
  <Words>2659</Words>
  <Application>Microsoft Office PowerPoint</Application>
  <PresentationFormat>Widescreen</PresentationFormat>
  <Paragraphs>285</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-apple-system</vt:lpstr>
      <vt:lpstr>Arial</vt:lpstr>
      <vt:lpstr>Calibri</vt:lpstr>
      <vt:lpstr>Century Gothic</vt:lpstr>
      <vt:lpstr>Webdings</vt:lpstr>
      <vt:lpstr>Webdings,Sans-Serif</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Amanda</cp:lastModifiedBy>
  <cp:revision>27</cp:revision>
  <dcterms:created xsi:type="dcterms:W3CDTF">2019-11-12T17:46:59Z</dcterms:created>
  <dcterms:modified xsi:type="dcterms:W3CDTF">2022-11-07T18:01:05Z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0x010100EF4CCD0343698549B98E059D25E82EB4</vt:lpwstr>
  </property>
  <property fmtid="{D5CDD505-2E9C-101B-9397-08002B2CF9AE}" pid="3" name="Order">
    <vt:lpwstr>197700.000000000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