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3B52"/>
    <a:srgbClr val="9EB13D"/>
    <a:srgbClr val="66A478"/>
    <a:srgbClr val="CD7142"/>
    <a:srgbClr val="CD7124"/>
    <a:srgbClr val="D0652A"/>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EE945D-4D0A-1FF8-9D9D-1DADDDD23373}" v="3" dt="2021-01-22T22:58:10.764"/>
    <p1510:client id="{61E59AB6-C86A-0F1F-771F-54F21E731606}" v="1" dt="2021-01-25T20:31:25.014"/>
    <p1510:client id="{6F3CC8B9-89F3-ABAE-54D3-37165967D994}" v="2" dt="2021-01-22T23:53:32.725"/>
    <p1510:client id="{9C343A3C-852F-883A-8E6B-B39A2855D99A}" v="14" dt="2021-01-13T01:13:01.902"/>
    <p1510:client id="{EB47A4BC-83B5-2C6F-0F1A-67966710F582}" v="100" dt="2021-01-25T20:25:49.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8" autoAdjust="0"/>
    <p:restoredTop sz="57053" autoAdjust="0"/>
  </p:normalViewPr>
  <p:slideViewPr>
    <p:cSldViewPr snapToGrid="0" showGuides="1">
      <p:cViewPr varScale="1">
        <p:scale>
          <a:sx n="49" d="100"/>
          <a:sy n="49" d="100"/>
        </p:scale>
        <p:origin x="19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905149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640108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 these PowerPoint tools can help you ensure your presentation elements are neatly arranged. </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872816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p>
          <a:p>
            <a:endParaRPr lang="en-US" b="1" dirty="0"/>
          </a:p>
          <a:p>
            <a:r>
              <a:rPr lang="en-US" b="0" dirty="0"/>
              <a:t>If the PC team notices frequent incorrect citations, or citations for images without Creative Commons licensing, you may be asked to resubmit the deliverable! </a:t>
            </a:r>
          </a:p>
          <a:p>
            <a:endParaRPr lang="en-US" b="1"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each individual text box is separate and editable in this graph. We ask for figures and graphs to be separate and editable in case we reuse them and have to resize the image to fit a different template or presentation.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86296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B73B52"/>
                </a:solidFill>
                <a:latin typeface="Century Gothic" panose="020B0502020202020204" pitchFamily="34" charset="0"/>
              </a:rPr>
              <a:t>| </a:t>
            </a:r>
            <a:r>
              <a:rPr lang="en-US" sz="1600" spc="100" baseline="0" dirty="0">
                <a:solidFill>
                  <a:srgbClr val="B73B52"/>
                </a:solidFill>
                <a:latin typeface="Century Gothic" panose="020B0502020202020204" pitchFamily="34" charset="0"/>
              </a:rPr>
              <a:t>Summer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B73B5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B0502020202020204" pitchFamily="34" charset="0"/>
              </a:rPr>
              <a:t>ACKNOWLEDGEMENTS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87855"/>
            <a:ext cx="4206240" cy="420624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4958"/>
            <a:ext cx="1468966" cy="22860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3863" y="5751134"/>
            <a:ext cx="3756156" cy="338554"/>
          </a:xfrm>
          <a:prstGeom prst="rect">
            <a:avLst/>
          </a:prstGeom>
        </p:spPr>
        <p:txBody>
          <a:bodyPr wrap="none">
            <a:spAutoFit/>
          </a:bodyPr>
          <a:lstStyle/>
          <a:p>
            <a:r>
              <a:rPr lang="en-US" sz="1600" dirty="0">
                <a:solidFill>
                  <a:srgbClr val="B73B52"/>
                </a:solidFill>
                <a:latin typeface="Century Gothic" panose="020B0502020202020204" pitchFamily="34" charset="0"/>
              </a:rPr>
              <a:t>Node Name (i.e. Virginia – Langley) </a:t>
            </a:r>
            <a:endParaRPr lang="en-US" dirty="0">
              <a:solidFill>
                <a:srgbClr val="B73B52"/>
              </a:solidFill>
            </a:endParaRPr>
          </a:p>
        </p:txBody>
      </p:sp>
      <p:sp>
        <p:nvSpPr>
          <p:cNvPr id="3" name="Title 1"/>
          <p:cNvSpPr txBox="1">
            <a:spLocks/>
          </p:cNvSpPr>
          <p:nvPr/>
        </p:nvSpPr>
        <p:spPr>
          <a:xfrm>
            <a:off x="6102086" y="1837942"/>
            <a:ext cx="4890496"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B73B52"/>
                </a:solidFill>
              </a:rPr>
              <a:t>STUDY AREA</a:t>
            </a:r>
          </a:p>
          <a:p>
            <a:pPr algn="l"/>
            <a:r>
              <a:rPr lang="en-US" sz="2800" b="0" spc="0" dirty="0">
                <a:solidFill>
                  <a:srgbClr val="B73B52"/>
                </a:solidFill>
              </a:rPr>
              <a:t>Disasters</a:t>
            </a:r>
            <a:endParaRPr lang="en-US" sz="2800" b="0" spc="0" baseline="0" dirty="0">
              <a:solidFill>
                <a:srgbClr val="B73B52"/>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B73B52"/>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B73B52"/>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B73B52"/>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B73B52"/>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B73B52"/>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B0502020202020204" pitchFamily="34" charset="0"/>
              </a:rPr>
              <a:t>SLIDE TEMPLATE: </a:t>
            </a:r>
          </a:p>
          <a:p>
            <a:r>
              <a:rPr lang="en-US" sz="4000" b="1" dirty="0">
                <a:solidFill>
                  <a:srgbClr val="B73B52"/>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10170059" y="4321743"/>
            <a:ext cx="1698235"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B73B52"/>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B73B52"/>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B73B52"/>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B73B52"/>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B73B52"/>
              </a:buClr>
            </a:pP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between </a:t>
            </a:r>
            <a:r>
              <a:rPr lang="en-US" sz="2000" b="1" dirty="0">
                <a:solidFill>
                  <a:schemeClr val="tx1">
                    <a:lumMod val="75000"/>
                    <a:lumOff val="25000"/>
                  </a:schemeClr>
                </a:solidFill>
                <a:latin typeface="Century Gothic" panose="020F0302020204030204"/>
              </a:rPr>
              <a:t>11 and 14.</a:t>
            </a:r>
          </a:p>
          <a:p>
            <a:pPr lvl="1">
              <a:lnSpc>
                <a:spcPct val="100000"/>
              </a:lnSpc>
              <a:spcAft>
                <a:spcPts val="600"/>
              </a:spcAft>
              <a:buClr>
                <a:srgbClr val="B73B52"/>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a:lnSpc>
                <a:spcPct val="100000"/>
              </a:lnSpc>
              <a:spcAft>
                <a:spcPts val="600"/>
              </a:spcAft>
              <a:buClr>
                <a:srgbClr val="B73B52"/>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B73B52"/>
              </a:buClr>
            </a:pPr>
            <a:r>
              <a:rPr lang="en-US" dirty="0">
                <a:solidFill>
                  <a:schemeClr val="tx1">
                    <a:lumMod val="75000"/>
                    <a:lumOff val="25000"/>
                  </a:schemeClr>
                </a:solidFill>
                <a:latin typeface="Century Gothic" panose="020F0302020204030204"/>
              </a:rPr>
              <a:t>Use the standard solid round bullets</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365E863A-8146-466E-A55B-634AB1CC8430}"/>
              </a:ext>
            </a:extLst>
          </p:cNvPr>
          <p:cNvPicPr>
            <a:picLocks noChangeAspect="1"/>
          </p:cNvPicPr>
          <p:nvPr/>
        </p:nvPicPr>
        <p:blipFill>
          <a:blip r:embed="rId3"/>
          <a:stretch>
            <a:fillRect/>
          </a:stretch>
        </p:blipFill>
        <p:spPr>
          <a:xfrm>
            <a:off x="8580498" y="3361517"/>
            <a:ext cx="2162175" cy="2924175"/>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PRESENTATION GUIDELINES: TIPS</a:t>
            </a:r>
          </a:p>
        </p:txBody>
      </p:sp>
      <p:sp>
        <p:nvSpPr>
          <p:cNvPr id="3" name="Text Placeholder 3"/>
          <p:cNvSpPr txBox="1">
            <a:spLocks/>
          </p:cNvSpPr>
          <p:nvPr/>
        </p:nvSpPr>
        <p:spPr>
          <a:xfrm>
            <a:off x="495300" y="1335155"/>
            <a:ext cx="6781800" cy="493981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cs typeface="Calibri" panose="020F0502020204030204"/>
              </a:rPr>
              <a:t>The PowerPoint serves as a visual aid for your spoken presentation – excessive text will detract from it. </a:t>
            </a: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73B52"/>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B73B52"/>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B73B52"/>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B73B52"/>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B73B52"/>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B73B52"/>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B73B52"/>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B73B5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73B5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73B5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515525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or partners has taken!</a:t>
            </a:r>
          </a:p>
          <a:p>
            <a:pPr>
              <a:lnSpc>
                <a:spcPct val="100000"/>
              </a:lnSpc>
              <a:spcBef>
                <a:spcPts val="0"/>
              </a:spcBef>
              <a:spcAft>
                <a:spcPts val="600"/>
              </a:spcAft>
              <a:buClr>
                <a:srgbClr val="B73B5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 On-slide citations should be </a:t>
            </a:r>
            <a:r>
              <a:rPr lang="en-US" sz="1600" b="1" dirty="0">
                <a:solidFill>
                  <a:schemeClr val="tx1">
                    <a:lumMod val="75000"/>
                    <a:lumOff val="25000"/>
                  </a:schemeClr>
                </a:solidFill>
                <a:latin typeface="Century Gothic" panose="020F0302020204030204"/>
              </a:rPr>
              <a:t>no larger than 14-pt font.</a:t>
            </a:r>
            <a:endParaRPr lang="en-US" sz="160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B73B52"/>
              </a:buClr>
              <a:buNone/>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259735" y="1820867"/>
            <a:ext cx="3426488" cy="3216265"/>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a:p>
            <a:pPr marL="0" indent="0">
              <a:lnSpc>
                <a:spcPct val="100000"/>
              </a:lnSpc>
              <a:spcBef>
                <a:spcPts val="0"/>
              </a:spcBef>
              <a:spcAft>
                <a:spcPts val="600"/>
              </a:spcAft>
              <a:buNone/>
            </a:pPr>
            <a:r>
              <a:rPr lang="en-US" sz="1800" i="1" dirty="0">
                <a:solidFill>
                  <a:schemeClr val="tx1">
                    <a:lumMod val="75000"/>
                    <a:lumOff val="25000"/>
                  </a:schemeClr>
                </a:solidFill>
                <a:latin typeface="Century Gothic" panose="020F0302020204030204"/>
              </a:rPr>
              <a:t>Just because you freely found the image on the Internet does</a:t>
            </a:r>
            <a:r>
              <a:rPr lang="en-US" sz="1800" b="1" i="1" dirty="0">
                <a:solidFill>
                  <a:schemeClr val="tx1">
                    <a:lumMod val="75000"/>
                    <a:lumOff val="25000"/>
                  </a:schemeClr>
                </a:solidFill>
                <a:latin typeface="Century Gothic" panose="020F0302020204030204"/>
              </a:rPr>
              <a:t> not</a:t>
            </a:r>
            <a:r>
              <a:rPr lang="en-US" sz="1800" i="1" dirty="0">
                <a:solidFill>
                  <a:schemeClr val="tx1">
                    <a:lumMod val="75000"/>
                    <a:lumOff val="25000"/>
                  </a:schemeClr>
                </a:solidFill>
                <a:latin typeface="Century Gothic" panose="020F0302020204030204"/>
              </a:rPr>
              <a:t> mean you’re free to use it in deliverables!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B73B52"/>
                </a:solidFill>
                <a:latin typeface="Century Gothic" panose="020F0302020204030204"/>
              </a:rPr>
              <a:t>FIGURES &amp; GRAPHS</a:t>
            </a:r>
          </a:p>
        </p:txBody>
      </p:sp>
      <p:sp>
        <p:nvSpPr>
          <p:cNvPr id="3" name="Text Placeholder 5"/>
          <p:cNvSpPr txBox="1">
            <a:spLocks/>
          </p:cNvSpPr>
          <p:nvPr/>
        </p:nvSpPr>
        <p:spPr>
          <a:xfrm>
            <a:off x="444963" y="1713102"/>
            <a:ext cx="3525688" cy="44012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7EB761"/>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276133" y="1574935"/>
            <a:ext cx="6560840" cy="3618148"/>
            <a:chOff x="130289" y="672985"/>
            <a:chExt cx="10814384" cy="6087362"/>
          </a:xfrm>
        </p:grpSpPr>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1082370" y="672985"/>
              <a:ext cx="9039229" cy="473368"/>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Average Annual Mississippi Oyster Landings 2002 - 2015</a:t>
              </a:r>
            </a:p>
          </p:txBody>
        </p:sp>
        <p:sp>
          <p:nvSpPr>
            <p:cNvPr id="5" name="TextBox 4"/>
            <p:cNvSpPr txBox="1"/>
            <p:nvPr/>
          </p:nvSpPr>
          <p:spPr>
            <a:xfrm rot="16200000">
              <a:off x="-934054" y="3522876"/>
              <a:ext cx="2518032"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296366" y="5755586"/>
              <a:ext cx="1345177" cy="474177"/>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794245" y="6346092"/>
              <a:ext cx="9150428" cy="414255"/>
            </a:xfrm>
            <a:prstGeom prst="rect">
              <a:avLst/>
            </a:prstGeom>
            <a:solidFill>
              <a:sysClr val="window" lastClr="FFFFFF"/>
            </a:solidFill>
          </p:spPr>
          <p:txBody>
            <a:bodyPr wrap="square" lIns="91440" tIns="45720" rIns="91440" bIns="45720" rtlCol="0" anchor="t">
              <a:spAutoFit/>
            </a:body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11" name="TextBox 10"/>
            <p:cNvSpPr txBox="1"/>
            <p:nvPr/>
          </p:nvSpPr>
          <p:spPr>
            <a:xfrm>
              <a:off x="503266" y="3443226"/>
              <a:ext cx="1362405"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569372" y="3974346"/>
              <a:ext cx="1296299"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552846" y="4505466"/>
              <a:ext cx="1312825"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569372" y="5036586"/>
              <a:ext cx="1296299"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726060" y="5567707"/>
              <a:ext cx="1121526"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569372" y="2912104"/>
              <a:ext cx="1296299"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420632" y="2380986"/>
              <a:ext cx="1445039"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486740" y="1849866"/>
              <a:ext cx="1378931"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486740" y="1318742"/>
              <a:ext cx="1378931"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B73B52"/>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B73B52"/>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1AD75E-2F30-442E-BA64-15068D2664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3BEE3A-63C3-4F95-8612-14889B8F0783}">
  <ds:schemaRefs>
    <ds:schemaRef ds:uri="http://schemas.microsoft.com/sharepoint/v3/contenttype/forms"/>
  </ds:schemaRefs>
</ds:datastoreItem>
</file>

<file path=customXml/itemProps3.xml><?xml version="1.0" encoding="utf-8"?>
<ds:datastoreItem xmlns:ds="http://schemas.openxmlformats.org/officeDocument/2006/customXml" ds:itemID="{C54099B5-F74F-4A51-806F-A8E26A357937}">
  <ds:schemaRefs>
    <ds:schemaRef ds:uri="http://schemas.microsoft.com/office/2006/metadata/properties"/>
    <ds:schemaRef ds:uri="21e6a8e8-1dff-48a6-ab9b-8d556c6946c0"/>
    <ds:schemaRef ds:uri="http://purl.org/dc/terms/"/>
    <ds:schemaRef ds:uri="http://schemas.openxmlformats.org/package/2006/metadata/core-properties"/>
    <ds:schemaRef ds:uri="7df78d0b-135a-4de7-9166-7c181cd87fb4"/>
    <ds:schemaRef ds:uri="http://purl.org/dc/dcmitype/"/>
    <ds:schemaRef ds:uri="http://schemas.microsoft.com/office/infopath/2007/PartnerControls"/>
    <ds:schemaRef ds:uri="http://schemas.microsoft.com/office/2006/documentManagement/type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27556</TotalTime>
  <Words>1441</Words>
  <Application>Microsoft Office PowerPoint</Application>
  <PresentationFormat>Widescreen</PresentationFormat>
  <Paragraphs>158</Paragraphs>
  <Slides>12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Robert Byles</cp:lastModifiedBy>
  <cp:revision>214</cp:revision>
  <dcterms:created xsi:type="dcterms:W3CDTF">2019-11-12T17:46:59Z</dcterms:created>
  <dcterms:modified xsi:type="dcterms:W3CDTF">2021-06-03T01:16:33Z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