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964135"/>
    <a:srgbClr val="FF7C80"/>
    <a:srgbClr val="FFCCFF"/>
    <a:srgbClr val="7DB761"/>
    <a:srgbClr val="9299A8"/>
    <a:srgbClr val="E97844"/>
    <a:srgbClr val="7DB961"/>
    <a:srgbClr val="238754"/>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37" autoAdjust="0"/>
    <p:restoredTop sz="96030" autoAdjust="0"/>
  </p:normalViewPr>
  <p:slideViewPr>
    <p:cSldViewPr snapToGrid="0">
      <p:cViewPr>
        <p:scale>
          <a:sx n="59" d="100"/>
          <a:sy n="59" d="100"/>
        </p:scale>
        <p:origin x="-36" y="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F426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07" y="8834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007" y="3453272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11/20/2019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1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721960" y="4649317"/>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3F4268"/>
                </a:solidFill>
              </a:rPr>
              <a:t>Central Java </a:t>
            </a:r>
            <a:r>
              <a:rPr lang="en-US" sz="10000" dirty="0">
                <a:solidFill>
                  <a:srgbClr val="3F4268"/>
                </a:solidFill>
              </a:rPr>
              <a:t>Disasters</a:t>
            </a:r>
          </a:p>
        </p:txBody>
      </p:sp>
      <p:sp>
        <p:nvSpPr>
          <p:cNvPr id="14" name="Text Placeholder 16"/>
          <p:cNvSpPr txBox="1">
            <a:spLocks/>
          </p:cNvSpPr>
          <p:nvPr/>
        </p:nvSpPr>
        <p:spPr>
          <a:xfrm>
            <a:off x="12835152" y="5554249"/>
            <a:ext cx="11405837" cy="36936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Create</a:t>
            </a:r>
            <a:r>
              <a:rPr lang="en-US" sz="2800" dirty="0">
                <a:solidFill>
                  <a:schemeClr val="tx1">
                    <a:lumMod val="75000"/>
                    <a:lumOff val="25000"/>
                  </a:schemeClr>
                </a:solidFill>
                <a:latin typeface="Garamond" panose="02020404030301010803" pitchFamily="18" charset="0"/>
              </a:rPr>
              <a:t> a tidal land cover analysis tool in Google Earth Engine (GEE) with a user-friendly interface that allows end users to obtain more frequent and wide-scale assessments of tidal inundation</a:t>
            </a:r>
          </a:p>
          <a:p>
            <a:pPr defTabSz="817563">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Produce</a:t>
            </a:r>
            <a:r>
              <a:rPr lang="en-US" sz="2800" dirty="0">
                <a:solidFill>
                  <a:schemeClr val="tx1">
                    <a:lumMod val="75000"/>
                    <a:lumOff val="25000"/>
                  </a:schemeClr>
                </a:solidFill>
                <a:latin typeface="Garamond" panose="02020404030301010803" pitchFamily="18" charset="0"/>
              </a:rPr>
              <a:t> marine turbidity estimation maps that allow end users to assess variations in marine turbidity and sedimentation availability over a ten-year period</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Provide</a:t>
            </a:r>
            <a:r>
              <a:rPr lang="en-US" sz="2800" dirty="0"/>
              <a:t> </a:t>
            </a:r>
            <a:r>
              <a:rPr lang="en-US" sz="2800" dirty="0">
                <a:solidFill>
                  <a:schemeClr val="tx1">
                    <a:lumMod val="75000"/>
                    <a:lumOff val="25000"/>
                  </a:schemeClr>
                </a:solidFill>
                <a:latin typeface="Garamond" panose="02020404030301010803" pitchFamily="18" charset="0"/>
              </a:rPr>
              <a:t>a tutorial to end users containing instructions for utilizing the GEE tool interface</a:t>
            </a:r>
          </a:p>
          <a:p>
            <a:pPr>
              <a:lnSpc>
                <a:spcPct val="100000"/>
              </a:lnSpc>
              <a:spcBef>
                <a:spcPts val="0"/>
              </a:spcBef>
              <a:spcAft>
                <a:spcPts val="600"/>
              </a:spcAft>
              <a:buClr>
                <a:srgbClr val="3F4268"/>
              </a:buClr>
            </a:pPr>
            <a:endParaRPr lang="en-US" sz="28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2826171" y="4712009"/>
            <a:ext cx="3127779" cy="769441"/>
          </a:xfrm>
          <a:prstGeom prst="rect">
            <a:avLst/>
          </a:prstGeom>
          <a:noFill/>
        </p:spPr>
        <p:txBody>
          <a:bodyPr wrap="none" rtlCol="0" anchor="ctr" anchorCtr="0">
            <a:spAutoFit/>
          </a:bodyPr>
          <a:lstStyle/>
          <a:p>
            <a:r>
              <a:rPr lang="en-US" sz="4400" b="1" dirty="0">
                <a:solidFill>
                  <a:srgbClr val="3F4268"/>
                </a:solidFill>
                <a:latin typeface="Century Gothic" panose="020B0502020202020204" pitchFamily="34" charset="0"/>
              </a:rPr>
              <a:t>Objectives</a:t>
            </a:r>
          </a:p>
        </p:txBody>
      </p:sp>
      <p:sp>
        <p:nvSpPr>
          <p:cNvPr id="17" name="TextBox 16"/>
          <p:cNvSpPr txBox="1"/>
          <p:nvPr/>
        </p:nvSpPr>
        <p:spPr>
          <a:xfrm>
            <a:off x="12826171" y="9547638"/>
            <a:ext cx="3849131"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Methodology</a:t>
            </a:r>
          </a:p>
        </p:txBody>
      </p:sp>
      <p:sp>
        <p:nvSpPr>
          <p:cNvPr id="19" name="TextBox 18"/>
          <p:cNvSpPr txBox="1"/>
          <p:nvPr/>
        </p:nvSpPr>
        <p:spPr>
          <a:xfrm>
            <a:off x="972304" y="25296966"/>
            <a:ext cx="5272597"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Earth Observations</a:t>
            </a:r>
          </a:p>
        </p:txBody>
      </p:sp>
      <p:sp>
        <p:nvSpPr>
          <p:cNvPr id="20" name="TextBox 19"/>
          <p:cNvSpPr txBox="1"/>
          <p:nvPr/>
        </p:nvSpPr>
        <p:spPr>
          <a:xfrm>
            <a:off x="12826171" y="16712702"/>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9" name="Text Placeholder 16"/>
          <p:cNvSpPr txBox="1">
            <a:spLocks/>
          </p:cNvSpPr>
          <p:nvPr/>
        </p:nvSpPr>
        <p:spPr>
          <a:xfrm>
            <a:off x="12981740" y="27635562"/>
            <a:ext cx="11169916" cy="29353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buFont typeface="Wingdings 3" panose="05040102010807070707" pitchFamily="18" charset="2"/>
              <a:buChar char="}"/>
            </a:pPr>
            <a:r>
              <a:rPr lang="en-US" sz="2400" dirty="0">
                <a:solidFill>
                  <a:schemeClr val="tx1">
                    <a:lumMod val="75000"/>
                    <a:lumOff val="25000"/>
                  </a:schemeClr>
                </a:solidFill>
                <a:latin typeface="Garamond" panose="02020404030301010803" pitchFamily="18" charset="0"/>
              </a:rPr>
              <a:t>TiLCAT was able to detect flooding in the city and surrounding areas of Pekalongan. Furthermore, TiLCAT detected flooding in aquaculture ponds and agricultural areas near Semarang and </a:t>
            </a:r>
            <a:r>
              <a:rPr lang="en-US" sz="2400" dirty="0" err="1">
                <a:solidFill>
                  <a:schemeClr val="tx1">
                    <a:lumMod val="75000"/>
                    <a:lumOff val="25000"/>
                  </a:schemeClr>
                </a:solidFill>
                <a:latin typeface="Garamond" panose="02020404030301010803" pitchFamily="18" charset="0"/>
              </a:rPr>
              <a:t>Demak</a:t>
            </a:r>
            <a:r>
              <a:rPr lang="en-US" sz="2400" dirty="0">
                <a:solidFill>
                  <a:schemeClr val="tx1">
                    <a:lumMod val="75000"/>
                    <a:lumOff val="25000"/>
                  </a:schemeClr>
                </a:solidFill>
                <a:latin typeface="Garamond" panose="02020404030301010803" pitchFamily="18" charset="0"/>
              </a:rPr>
              <a:t>. </a:t>
            </a:r>
          </a:p>
          <a:p>
            <a:pPr>
              <a:lnSpc>
                <a:spcPct val="100000"/>
              </a:lnSpc>
              <a:spcBef>
                <a:spcPts val="0"/>
              </a:spcBef>
              <a:spcAft>
                <a:spcPts val="600"/>
              </a:spcAft>
              <a:buClr>
                <a:srgbClr val="3F4268"/>
              </a:buClr>
              <a:buFont typeface="Wingdings 3" panose="05040102010807070707" pitchFamily="18" charset="2"/>
              <a:buChar char="}"/>
            </a:pPr>
            <a:r>
              <a:rPr lang="en-US" sz="2400" dirty="0">
                <a:solidFill>
                  <a:schemeClr val="tx1">
                    <a:lumMod val="75000"/>
                    <a:lumOff val="25000"/>
                  </a:schemeClr>
                </a:solidFill>
                <a:latin typeface="Garamond" panose="02020404030301010803" pitchFamily="18" charset="0"/>
              </a:rPr>
              <a:t>Marine turbidity estimation maps indicated highest turbidity values along the coastline of Central Java and where rivers flow into the Java Sea. </a:t>
            </a:r>
          </a:p>
          <a:p>
            <a:pPr>
              <a:lnSpc>
                <a:spcPct val="100000"/>
              </a:lnSpc>
              <a:spcBef>
                <a:spcPts val="0"/>
              </a:spcBef>
              <a:spcAft>
                <a:spcPts val="600"/>
              </a:spcAft>
              <a:buClr>
                <a:srgbClr val="3F4268"/>
              </a:buClr>
              <a:buFont typeface="Wingdings 3" panose="05040102010807070707" pitchFamily="18" charset="2"/>
              <a:buChar char="}"/>
            </a:pPr>
            <a:r>
              <a:rPr lang="en-US" sz="2400" dirty="0">
                <a:solidFill>
                  <a:schemeClr val="tx1">
                    <a:lumMod val="75000"/>
                    <a:lumOff val="25000"/>
                  </a:schemeClr>
                </a:solidFill>
                <a:latin typeface="Garamond" panose="02020404030301010803" pitchFamily="18" charset="0"/>
              </a:rPr>
              <a:t>Over the last decade, turbidity values in the Java Sea were highly variable in relation to the location on the coastline of Central Java and the season. </a:t>
            </a:r>
          </a:p>
          <a:p>
            <a:pPr marL="2743200" lvl="2" indent="0">
              <a:lnSpc>
                <a:spcPct val="100000"/>
              </a:lnSpc>
              <a:spcBef>
                <a:spcPts val="0"/>
              </a:spcBef>
              <a:spcAft>
                <a:spcPts val="600"/>
              </a:spcAft>
              <a:buClr>
                <a:srgbClr val="3F4268"/>
              </a:buClr>
              <a:buNone/>
            </a:pPr>
            <a:endParaRPr lang="en-US" sz="2400" dirty="0">
              <a:solidFill>
                <a:srgbClr val="3F4268"/>
              </a:solidFill>
              <a:latin typeface="Garamond" panose="02020404030301010803" pitchFamily="18" charset="0"/>
            </a:endParaRPr>
          </a:p>
          <a:p>
            <a:pPr lvl="1">
              <a:lnSpc>
                <a:spcPct val="100000"/>
              </a:lnSpc>
              <a:spcBef>
                <a:spcPts val="0"/>
              </a:spcBef>
              <a:spcAft>
                <a:spcPts val="600"/>
              </a:spcAft>
              <a:buClr>
                <a:srgbClr val="3F4268"/>
              </a:buClr>
              <a:buFont typeface="Wingdings 3" panose="05040102010807070707" pitchFamily="18" charset="2"/>
              <a:buChar char="}"/>
            </a:pPr>
            <a:endParaRPr lang="en-US" sz="2400" b="1" dirty="0">
              <a:solidFill>
                <a:srgbClr val="3F4268"/>
              </a:solidFill>
              <a:latin typeface="Garamond" panose="02020404030301010803" pitchFamily="18" charset="0"/>
            </a:endParaRPr>
          </a:p>
        </p:txBody>
      </p:sp>
      <p:sp>
        <p:nvSpPr>
          <p:cNvPr id="21" name="TextBox 20"/>
          <p:cNvSpPr txBox="1"/>
          <p:nvPr/>
        </p:nvSpPr>
        <p:spPr>
          <a:xfrm>
            <a:off x="12826171" y="26827199"/>
            <a:ext cx="3630372" cy="769441"/>
          </a:xfrm>
          <a:prstGeom prst="rect">
            <a:avLst/>
          </a:prstGeom>
          <a:noFill/>
        </p:spPr>
        <p:txBody>
          <a:bodyPr wrap="square" rtlCol="0">
            <a:spAutoFit/>
          </a:bodyPr>
          <a:lstStyle/>
          <a:p>
            <a:r>
              <a:rPr lang="en-US" sz="4400" b="1" dirty="0">
                <a:solidFill>
                  <a:srgbClr val="3F4268"/>
                </a:solidFill>
                <a:latin typeface="Century Gothic" panose="020B0502020202020204" pitchFamily="34" charset="0"/>
              </a:rPr>
              <a:t>Conclusions</a:t>
            </a:r>
          </a:p>
        </p:txBody>
      </p:sp>
      <p:sp>
        <p:nvSpPr>
          <p:cNvPr id="7" name="Text Placeholder 16"/>
          <p:cNvSpPr txBox="1">
            <a:spLocks/>
          </p:cNvSpPr>
          <p:nvPr/>
        </p:nvSpPr>
        <p:spPr>
          <a:xfrm>
            <a:off x="17798226" y="31364798"/>
            <a:ext cx="6353430" cy="19876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Cedric Fichot</a:t>
            </a:r>
            <a:r>
              <a:rPr lang="en-US" sz="2000" dirty="0">
                <a:solidFill>
                  <a:srgbClr val="3F4268"/>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Boston University</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Valerie </a:t>
            </a:r>
            <a:r>
              <a:rPr lang="en-US" sz="2000" b="1" dirty="0" err="1">
                <a:solidFill>
                  <a:srgbClr val="3F4268"/>
                </a:solidFill>
                <a:latin typeface="Garamond" panose="02020404030301010803" pitchFamily="18" charset="0"/>
              </a:rPr>
              <a:t>Pasquarella</a:t>
            </a:r>
            <a:r>
              <a:rPr lang="en-US" sz="2000" dirty="0">
                <a:solidFill>
                  <a:schemeClr val="tx1">
                    <a:lumMod val="75000"/>
                    <a:lumOff val="25000"/>
                  </a:schemeClr>
                </a:solidFill>
                <a:latin typeface="Garamond" panose="02020404030301010803" pitchFamily="18" charset="0"/>
              </a:rPr>
              <a:t>, Boston University</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a:t>
            </a:r>
            <a:r>
              <a:rPr lang="en-US" sz="2000" b="1" dirty="0" err="1">
                <a:solidFill>
                  <a:srgbClr val="3F4268"/>
                </a:solidFill>
                <a:latin typeface="Garamond" panose="02020404030301010803" pitchFamily="18" charset="0"/>
              </a:rPr>
              <a:t>Magaly</a:t>
            </a:r>
            <a:r>
              <a:rPr lang="en-US" sz="2000" b="1" dirty="0">
                <a:solidFill>
                  <a:srgbClr val="3F4268"/>
                </a:solidFill>
                <a:latin typeface="Garamond" panose="02020404030301010803" pitchFamily="18" charset="0"/>
              </a:rPr>
              <a:t> Koch</a:t>
            </a:r>
            <a:r>
              <a:rPr lang="en-US" sz="2000" dirty="0">
                <a:solidFill>
                  <a:srgbClr val="3F4268"/>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Boston University</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Juliette Bateman</a:t>
            </a:r>
            <a:r>
              <a:rPr lang="en-US" sz="2000" dirty="0">
                <a:solidFill>
                  <a:schemeClr val="tx1">
                    <a:lumMod val="75000"/>
                    <a:lumOff val="25000"/>
                  </a:schemeClr>
                </a:solidFill>
                <a:latin typeface="Garamond" panose="02020404030301010803" pitchFamily="18" charset="0"/>
              </a:rPr>
              <a:t>, Boston University</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Celeste Gambino</a:t>
            </a:r>
            <a:r>
              <a:rPr lang="en-US" sz="2000" b="1" dirty="0">
                <a:solidFill>
                  <a:srgbClr val="002060"/>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DEVELOP Massachusetts – Boston</a:t>
            </a:r>
          </a:p>
          <a:p>
            <a:pPr>
              <a:lnSpc>
                <a:spcPct val="100000"/>
              </a:lnSpc>
              <a:spcBef>
                <a:spcPts val="0"/>
              </a:spcBef>
              <a:spcAft>
                <a:spcPts val="600"/>
              </a:spcAft>
            </a:pPr>
            <a:endParaRPr lang="en-US" sz="24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826171" y="30517468"/>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sp>
        <p:nvSpPr>
          <p:cNvPr id="6" name="Text Placeholder 16"/>
          <p:cNvSpPr txBox="1">
            <a:spLocks/>
          </p:cNvSpPr>
          <p:nvPr/>
        </p:nvSpPr>
        <p:spPr>
          <a:xfrm>
            <a:off x="1029104" y="23157571"/>
            <a:ext cx="11206167" cy="19557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F4268"/>
              </a:buClr>
              <a:buFont typeface="Wingdings 3" panose="05040102010807070707" pitchFamily="18" charset="2"/>
              <a:buChar char="}"/>
            </a:pPr>
            <a:r>
              <a:rPr lang="en-US" sz="2800" dirty="0">
                <a:solidFill>
                  <a:schemeClr val="tx1">
                    <a:lumMod val="75000"/>
                    <a:lumOff val="25000"/>
                  </a:schemeClr>
                </a:solidFill>
                <a:latin typeface="Garamond" panose="02020404030301010803" pitchFamily="18" charset="0"/>
              </a:rPr>
              <a:t>Water Resources and Spatial Planning Office (WRSPO) of Central Java Province </a:t>
            </a:r>
          </a:p>
          <a:p>
            <a:pPr marL="457200" indent="-457200">
              <a:lnSpc>
                <a:spcPct val="100000"/>
              </a:lnSpc>
              <a:spcBef>
                <a:spcPts val="0"/>
              </a:spcBef>
              <a:spcAft>
                <a:spcPts val="600"/>
              </a:spcAft>
              <a:buClr>
                <a:srgbClr val="3F4268"/>
              </a:buClr>
              <a:buFont typeface="Wingdings 3" panose="05040102010807070707" pitchFamily="18" charset="2"/>
              <a:buChar char="}"/>
            </a:pPr>
            <a:r>
              <a:rPr lang="en-US" sz="2800" dirty="0">
                <a:solidFill>
                  <a:schemeClr val="tx1">
                    <a:lumMod val="75000"/>
                    <a:lumOff val="25000"/>
                  </a:schemeClr>
                </a:solidFill>
                <a:latin typeface="Garamond" panose="02020404030301010803" pitchFamily="18" charset="0"/>
              </a:rPr>
              <a:t>Diponegoro University, Center for Coastal Rehabilitation and Disaster Mitigation Studies (CoREM</a:t>
            </a:r>
            <a:r>
              <a:rPr lang="en-US" sz="2800" dirty="0">
                <a:latin typeface="Garamond" panose="02020404030301010803" pitchFamily="18" charset="0"/>
              </a:rPr>
              <a:t>)</a:t>
            </a:r>
            <a:endParaRPr lang="en-US" sz="28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endParaRPr lang="en-US" sz="2800"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972304" y="22311682"/>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43" name="Text Placeholder 42"/>
          <p:cNvSpPr>
            <a:spLocks noGrp="1"/>
          </p:cNvSpPr>
          <p:nvPr>
            <p:ph type="body" sz="quarter" idx="11"/>
          </p:nvPr>
        </p:nvSpPr>
        <p:spPr>
          <a:xfrm>
            <a:off x="4129391" y="876299"/>
            <a:ext cx="18598227" cy="2354481"/>
          </a:xfrm>
        </p:spPr>
        <p:txBody>
          <a:bodyPr>
            <a:normAutofit/>
          </a:bodyPr>
          <a:lstStyle/>
          <a:p>
            <a:r>
              <a:rPr lang="en-US" dirty="0"/>
              <a:t>Evaluating Coastal Flooding and Related Marine Turbidity Variations </a:t>
            </a:r>
            <a:r>
              <a:rPr lang="en-US" dirty="0" smtClean="0"/>
              <a:t>Caused </a:t>
            </a:r>
            <a:r>
              <a:rPr lang="en-US" dirty="0"/>
              <a:t>by Extreme Tidal Inundation Events in Central Java, Indonesia</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F4268"/>
                </a:solidFill>
              </a:rPr>
              <a:t> Massachusetts – Boston| </a:t>
            </a:r>
            <a:r>
              <a:rPr lang="en-US" sz="5200" spc="100" dirty="0">
                <a:solidFill>
                  <a:srgbClr val="3F4268"/>
                </a:solidFill>
              </a:rPr>
              <a:t>Fall</a:t>
            </a:r>
            <a:r>
              <a:rPr lang="en-US" sz="5200" dirty="0">
                <a:solidFill>
                  <a:srgbClr val="3F4268"/>
                </a:solidFill>
              </a:rPr>
              <a:t> 2019</a:t>
            </a:r>
          </a:p>
        </p:txBody>
      </p:sp>
      <p:sp>
        <p:nvSpPr>
          <p:cNvPr id="73" name="Text Placeholder 16"/>
          <p:cNvSpPr txBox="1">
            <a:spLocks/>
          </p:cNvSpPr>
          <p:nvPr/>
        </p:nvSpPr>
        <p:spPr>
          <a:xfrm>
            <a:off x="9818126" y="32461996"/>
            <a:ext cx="2388723" cy="52322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a:solidFill>
                  <a:schemeClr val="tx1">
                    <a:lumMod val="75000"/>
                    <a:lumOff val="25000"/>
                  </a:schemeClr>
                </a:solidFill>
                <a:latin typeface="Garamond" panose="02020404030301010803" pitchFamily="18" charset="0"/>
              </a:rPr>
              <a:t>Dianna Farrell</a:t>
            </a:r>
          </a:p>
        </p:txBody>
      </p:sp>
      <p:sp>
        <p:nvSpPr>
          <p:cNvPr id="79" name="Text Placeholder 16"/>
          <p:cNvSpPr txBox="1">
            <a:spLocks/>
          </p:cNvSpPr>
          <p:nvPr/>
        </p:nvSpPr>
        <p:spPr>
          <a:xfrm>
            <a:off x="3932276" y="32462792"/>
            <a:ext cx="2484403" cy="52322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a:solidFill>
                  <a:schemeClr val="tx1">
                    <a:lumMod val="75000"/>
                    <a:lumOff val="25000"/>
                  </a:schemeClr>
                </a:solidFill>
                <a:latin typeface="Garamond" panose="02020404030301010803" pitchFamily="18" charset="0"/>
              </a:rPr>
              <a:t>Ahmed </a:t>
            </a:r>
            <a:r>
              <a:rPr lang="en-US" sz="2800" b="1" dirty="0" err="1">
                <a:solidFill>
                  <a:schemeClr val="tx1">
                    <a:lumMod val="75000"/>
                    <a:lumOff val="25000"/>
                  </a:schemeClr>
                </a:solidFill>
                <a:latin typeface="Garamond" panose="02020404030301010803" pitchFamily="18" charset="0"/>
              </a:rPr>
              <a:t>Baqai</a:t>
            </a:r>
            <a:endParaRPr lang="en-US" sz="2800" b="1"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972304" y="4712009"/>
            <a:ext cx="2475358" cy="769441"/>
          </a:xfrm>
          <a:prstGeom prst="rect">
            <a:avLst/>
          </a:prstGeom>
          <a:noFill/>
        </p:spPr>
        <p:txBody>
          <a:bodyPr wrap="none" rtlCol="0">
            <a:spAutoFit/>
          </a:bodyPr>
          <a:lstStyle/>
          <a:p>
            <a:pPr marL="979488" indent="-979488"/>
            <a:r>
              <a:rPr lang="en-US" sz="4400" b="1" dirty="0">
                <a:solidFill>
                  <a:srgbClr val="3F4268"/>
                </a:solidFill>
                <a:latin typeface="Century Gothic" panose="020B0502020202020204" pitchFamily="34" charset="0"/>
              </a:rPr>
              <a:t>Abstract</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0018" y="26451079"/>
            <a:ext cx="2195639" cy="1794491"/>
          </a:xfrm>
          <a:prstGeom prst="rect">
            <a:avLst/>
          </a:prstGeom>
          <a:effectLst>
            <a:outerShdw blurRad="50800" dist="38100" dir="8100000" algn="tr" rotWithShape="0">
              <a:prstClr val="black">
                <a:alpha val="40000"/>
              </a:prstClr>
            </a:outerShdw>
          </a:effectLst>
        </p:spPr>
      </p:pic>
      <p:sp>
        <p:nvSpPr>
          <p:cNvPr id="49" name="Text Placeholder 16"/>
          <p:cNvSpPr txBox="1">
            <a:spLocks/>
          </p:cNvSpPr>
          <p:nvPr/>
        </p:nvSpPr>
        <p:spPr>
          <a:xfrm>
            <a:off x="6868506" y="28661937"/>
            <a:ext cx="2518663" cy="5262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 Landsat 8 OLI</a:t>
            </a:r>
            <a:endParaRPr lang="en-US" sz="2800" b="1" dirty="0">
              <a:solidFill>
                <a:schemeClr val="tx1">
                  <a:lumMod val="75000"/>
                  <a:lumOff val="25000"/>
                </a:schemeClr>
              </a:solidFill>
              <a:latin typeface="Garamond" panose="02020404030301010803" pitchFamily="18" charset="0"/>
            </a:endParaRPr>
          </a:p>
        </p:txBody>
      </p:sp>
      <p:sp>
        <p:nvSpPr>
          <p:cNvPr id="50" name="Text Placeholder 16"/>
          <p:cNvSpPr txBox="1">
            <a:spLocks/>
          </p:cNvSpPr>
          <p:nvPr/>
        </p:nvSpPr>
        <p:spPr>
          <a:xfrm rot="10800000" flipV="1">
            <a:off x="9787702" y="28663472"/>
            <a:ext cx="2339147" cy="5231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 Aqua MODIS</a:t>
            </a:r>
            <a:endParaRPr lang="en-US" sz="2800" b="1" dirty="0">
              <a:solidFill>
                <a:schemeClr val="tx1">
                  <a:lumMod val="75000"/>
                  <a:lumOff val="25000"/>
                </a:schemeClr>
              </a:solidFill>
              <a:latin typeface="Garamond" panose="02020404030301010803" pitchFamily="18" charset="0"/>
            </a:endParaRPr>
          </a:p>
        </p:txBody>
      </p:sp>
      <p:sp>
        <p:nvSpPr>
          <p:cNvPr id="51" name="Text Placeholder 16"/>
          <p:cNvSpPr txBox="1">
            <a:spLocks/>
          </p:cNvSpPr>
          <p:nvPr/>
        </p:nvSpPr>
        <p:spPr>
          <a:xfrm>
            <a:off x="523255" y="5417158"/>
            <a:ext cx="11051152" cy="85955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sz="2400" dirty="0">
              <a:solidFill>
                <a:schemeClr val="tx1">
                  <a:lumMod val="75000"/>
                  <a:lumOff val="25000"/>
                </a:schemeClr>
              </a:solidFill>
              <a:latin typeface="Garamond" panose="02020404030301010803" pitchFamily="18"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8" y="16550049"/>
            <a:ext cx="5633535" cy="4863408"/>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85095">
            <a:off x="3645280" y="26684635"/>
            <a:ext cx="3264048" cy="1327379"/>
          </a:xfrm>
          <a:prstGeom prst="rect">
            <a:avLst/>
          </a:prstGeom>
          <a:effectLst>
            <a:outerShdw blurRad="50800" dist="38100" dir="8100000" algn="tr" rotWithShape="0">
              <a:prstClr val="black">
                <a:alpha val="40000"/>
              </a:prstClr>
            </a:outerShdw>
          </a:effectLst>
        </p:spPr>
      </p:pic>
      <p:sp>
        <p:nvSpPr>
          <p:cNvPr id="54" name="TextBox 53"/>
          <p:cNvSpPr txBox="1"/>
          <p:nvPr/>
        </p:nvSpPr>
        <p:spPr>
          <a:xfrm>
            <a:off x="4775990" y="16563541"/>
            <a:ext cx="1904090" cy="369332"/>
          </a:xfrm>
          <a:prstGeom prst="rect">
            <a:avLst/>
          </a:prstGeom>
          <a:noFill/>
        </p:spPr>
        <p:txBody>
          <a:bodyPr wrap="square" rtlCol="0">
            <a:spAutoFit/>
          </a:bodyPr>
          <a:lstStyle/>
          <a:p>
            <a:r>
              <a:rPr lang="en-US" dirty="0">
                <a:latin typeface="Garamond" panose="02020404030301010803" pitchFamily="18" charset="0"/>
              </a:rPr>
              <a:t>PACIFIC OCEAN</a:t>
            </a:r>
          </a:p>
        </p:txBody>
      </p:sp>
      <p:sp>
        <p:nvSpPr>
          <p:cNvPr id="55" name="TextBox 54"/>
          <p:cNvSpPr txBox="1"/>
          <p:nvPr/>
        </p:nvSpPr>
        <p:spPr>
          <a:xfrm>
            <a:off x="992455" y="21068193"/>
            <a:ext cx="2282498" cy="369332"/>
          </a:xfrm>
          <a:prstGeom prst="rect">
            <a:avLst/>
          </a:prstGeom>
          <a:noFill/>
        </p:spPr>
        <p:txBody>
          <a:bodyPr wrap="square" rtlCol="0">
            <a:spAutoFit/>
          </a:bodyPr>
          <a:lstStyle/>
          <a:p>
            <a:r>
              <a:rPr lang="en-US" dirty="0">
                <a:latin typeface="Garamond" panose="02020404030301010803" pitchFamily="18" charset="0"/>
              </a:rPr>
              <a:t>INDIAN OCEAN</a:t>
            </a:r>
          </a:p>
        </p:txBody>
      </p:sp>
      <p:sp>
        <p:nvSpPr>
          <p:cNvPr id="57" name="TextBox 56"/>
          <p:cNvSpPr txBox="1"/>
          <p:nvPr/>
        </p:nvSpPr>
        <p:spPr>
          <a:xfrm>
            <a:off x="1179118" y="17989801"/>
            <a:ext cx="1461648"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Sumatra</a:t>
            </a:r>
          </a:p>
        </p:txBody>
      </p:sp>
      <p:sp>
        <p:nvSpPr>
          <p:cNvPr id="58" name="TextBox 57"/>
          <p:cNvSpPr txBox="1"/>
          <p:nvPr/>
        </p:nvSpPr>
        <p:spPr>
          <a:xfrm>
            <a:off x="2521870" y="18427060"/>
            <a:ext cx="1388865"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Kalimantan</a:t>
            </a:r>
          </a:p>
        </p:txBody>
      </p:sp>
      <p:sp>
        <p:nvSpPr>
          <p:cNvPr id="59" name="TextBox 58"/>
          <p:cNvSpPr txBox="1"/>
          <p:nvPr/>
        </p:nvSpPr>
        <p:spPr>
          <a:xfrm>
            <a:off x="1810833" y="19382118"/>
            <a:ext cx="1055529"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Java</a:t>
            </a:r>
          </a:p>
        </p:txBody>
      </p:sp>
      <p:sp>
        <p:nvSpPr>
          <p:cNvPr id="60" name="TextBox 59"/>
          <p:cNvSpPr txBox="1"/>
          <p:nvPr/>
        </p:nvSpPr>
        <p:spPr>
          <a:xfrm>
            <a:off x="3085233" y="18926316"/>
            <a:ext cx="1776993"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Sulawesi</a:t>
            </a:r>
          </a:p>
        </p:txBody>
      </p:sp>
      <p:sp>
        <p:nvSpPr>
          <p:cNvPr id="61" name="TextBox 60"/>
          <p:cNvSpPr txBox="1"/>
          <p:nvPr/>
        </p:nvSpPr>
        <p:spPr>
          <a:xfrm>
            <a:off x="4272390" y="18257783"/>
            <a:ext cx="1388865" cy="646331"/>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Maluku Islands</a:t>
            </a:r>
          </a:p>
        </p:txBody>
      </p:sp>
      <p:sp>
        <p:nvSpPr>
          <p:cNvPr id="62" name="TextBox 61"/>
          <p:cNvSpPr txBox="1"/>
          <p:nvPr/>
        </p:nvSpPr>
        <p:spPr>
          <a:xfrm>
            <a:off x="4537616" y="18988287"/>
            <a:ext cx="1388865"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New Guinea</a:t>
            </a:r>
          </a:p>
        </p:txBody>
      </p:sp>
      <p:cxnSp>
        <p:nvCxnSpPr>
          <p:cNvPr id="63" name="Straight Connector 62"/>
          <p:cNvCxnSpPr/>
          <p:nvPr/>
        </p:nvCxnSpPr>
        <p:spPr>
          <a:xfrm flipV="1">
            <a:off x="2723232" y="16538141"/>
            <a:ext cx="4544597" cy="2767537"/>
          </a:xfrm>
          <a:prstGeom prst="line">
            <a:avLst/>
          </a:prstGeo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a:off x="2723232" y="19425546"/>
            <a:ext cx="4686722" cy="2011614"/>
          </a:xfrm>
          <a:prstGeom prst="line">
            <a:avLst/>
          </a:prstGeom>
          <a:ln/>
        </p:spPr>
        <p:style>
          <a:lnRef idx="2">
            <a:schemeClr val="dk1"/>
          </a:lnRef>
          <a:fillRef idx="0">
            <a:schemeClr val="dk1"/>
          </a:fillRef>
          <a:effectRef idx="1">
            <a:schemeClr val="dk1"/>
          </a:effectRef>
          <a:fontRef idx="minor">
            <a:schemeClr val="tx1"/>
          </a:fontRef>
        </p:style>
      </p:cxn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777" y="16430498"/>
            <a:ext cx="5025463" cy="5148704"/>
          </a:xfrm>
          <a:prstGeom prst="rect">
            <a:avLst/>
          </a:prstGeom>
          <a:ln>
            <a:noFill/>
          </a:ln>
          <a:effectLst>
            <a:softEdge rad="112500"/>
          </a:effectLst>
        </p:spPr>
      </p:pic>
      <p:sp>
        <p:nvSpPr>
          <p:cNvPr id="72" name="Flowchart: Connector 71"/>
          <p:cNvSpPr/>
          <p:nvPr/>
        </p:nvSpPr>
        <p:spPr>
          <a:xfrm flipH="1" flipV="1">
            <a:off x="9321689" y="18712831"/>
            <a:ext cx="196852" cy="16712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10510117" y="18700989"/>
            <a:ext cx="317756" cy="357694"/>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sp>
        <p:nvSpPr>
          <p:cNvPr id="78" name="TextBox 77"/>
          <p:cNvSpPr txBox="1"/>
          <p:nvPr/>
        </p:nvSpPr>
        <p:spPr>
          <a:xfrm>
            <a:off x="8352115" y="18361920"/>
            <a:ext cx="1388865"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Pekalongan</a:t>
            </a:r>
          </a:p>
        </p:txBody>
      </p:sp>
      <p:sp>
        <p:nvSpPr>
          <p:cNvPr id="80" name="TextBox 79"/>
          <p:cNvSpPr txBox="1"/>
          <p:nvPr/>
        </p:nvSpPr>
        <p:spPr>
          <a:xfrm>
            <a:off x="10031055" y="19058683"/>
            <a:ext cx="1388865" cy="369332"/>
          </a:xfrm>
          <a:prstGeom prst="rect">
            <a:avLst/>
          </a:prstGeom>
          <a:noFill/>
        </p:spPr>
        <p:txBody>
          <a:bodyPr wrap="square" rtlCol="0">
            <a:spAutoFit/>
          </a:bodyPr>
          <a:lstStyle/>
          <a:p>
            <a:pPr algn="ctr"/>
            <a:r>
              <a:rPr lang="en-US" dirty="0">
                <a:solidFill>
                  <a:schemeClr val="tx1">
                    <a:lumMod val="75000"/>
                    <a:lumOff val="25000"/>
                  </a:schemeClr>
                </a:solidFill>
                <a:latin typeface="Garamond" panose="02020404030301010803" pitchFamily="18" charset="0"/>
              </a:rPr>
              <a:t>Semarang</a:t>
            </a:r>
          </a:p>
        </p:txBody>
      </p:sp>
      <p:sp>
        <p:nvSpPr>
          <p:cNvPr id="38" name="TextBox 37"/>
          <p:cNvSpPr txBox="1"/>
          <p:nvPr/>
        </p:nvSpPr>
        <p:spPr>
          <a:xfrm>
            <a:off x="961169" y="21599752"/>
            <a:ext cx="10996245" cy="400110"/>
          </a:xfrm>
          <a:prstGeom prst="rect">
            <a:avLst/>
          </a:prstGeom>
          <a:noFill/>
        </p:spPr>
        <p:txBody>
          <a:bodyPr wrap="square" rtlCol="0">
            <a:spAutoFit/>
          </a:bodyPr>
          <a:lstStyle/>
          <a:p>
            <a:r>
              <a:rPr lang="en-US" sz="2000" i="1" dirty="0">
                <a:latin typeface="Garamond" panose="02020404030301010803" pitchFamily="18" charset="0"/>
              </a:rPr>
              <a:t>Figure 1</a:t>
            </a:r>
            <a:r>
              <a:rPr lang="en-US" sz="2000" dirty="0">
                <a:latin typeface="Garamond" panose="02020404030301010803" pitchFamily="18" charset="0"/>
              </a:rPr>
              <a:t>: The picture above highlights the study region of our project; Central Java, Indonesia</a:t>
            </a:r>
          </a:p>
        </p:txBody>
      </p:sp>
      <p:sp>
        <p:nvSpPr>
          <p:cNvPr id="99" name="Text Placeholder 16"/>
          <p:cNvSpPr txBox="1">
            <a:spLocks/>
          </p:cNvSpPr>
          <p:nvPr/>
        </p:nvSpPr>
        <p:spPr>
          <a:xfrm>
            <a:off x="3941798" y="28638942"/>
            <a:ext cx="2671013" cy="57220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Landsat 7 ETM+</a:t>
            </a:r>
            <a:endParaRPr lang="en-US" sz="2800" b="1" dirty="0">
              <a:solidFill>
                <a:schemeClr val="tx1">
                  <a:lumMod val="75000"/>
                  <a:lumOff val="25000"/>
                </a:schemeClr>
              </a:solidFill>
              <a:latin typeface="Garamond" panose="02020404030301010803" pitchFamily="18" charset="0"/>
            </a:endParaRPr>
          </a:p>
        </p:txBody>
      </p:sp>
      <p:pic>
        <p:nvPicPr>
          <p:cNvPr id="1028" name="Picture 4" descr="http://www.devpedia.developexchange.com/dp/images/6/69/01_Landsat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549" y="26211954"/>
            <a:ext cx="2352441" cy="227274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www.devpedia.developexchange.com/dp/images/b/bf/06_Aqu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31058">
            <a:off x="9777548" y="26730278"/>
            <a:ext cx="2359454" cy="123609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3" name="Text Placeholder 16"/>
          <p:cNvSpPr txBox="1">
            <a:spLocks/>
          </p:cNvSpPr>
          <p:nvPr/>
        </p:nvSpPr>
        <p:spPr>
          <a:xfrm>
            <a:off x="977859" y="28684964"/>
            <a:ext cx="2309820" cy="4801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Landsat 5 TM</a:t>
            </a:r>
            <a:endParaRPr lang="en-US" sz="2800" b="1" dirty="0">
              <a:solidFill>
                <a:schemeClr val="tx1">
                  <a:lumMod val="75000"/>
                  <a:lumOff val="25000"/>
                </a:schemeClr>
              </a:solidFill>
              <a:latin typeface="Garamond" panose="02020404030301010803" pitchFamily="18" charset="0"/>
            </a:endParaRPr>
          </a:p>
        </p:txBody>
      </p:sp>
      <p:sp>
        <p:nvSpPr>
          <p:cNvPr id="70" name="Text Placeholder 16"/>
          <p:cNvSpPr txBox="1">
            <a:spLocks/>
          </p:cNvSpPr>
          <p:nvPr/>
        </p:nvSpPr>
        <p:spPr>
          <a:xfrm>
            <a:off x="1009071" y="32461996"/>
            <a:ext cx="2492700" cy="1384995"/>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800" b="1" dirty="0">
                <a:solidFill>
                  <a:schemeClr val="tx1">
                    <a:lumMod val="75000"/>
                    <a:lumOff val="25000"/>
                  </a:schemeClr>
                </a:solidFill>
                <a:latin typeface="Garamond" panose="02020404030301010803" pitchFamily="18" charset="0"/>
              </a:rPr>
              <a:t>Nicole Ramberg-Pihl</a:t>
            </a:r>
          </a:p>
          <a:p>
            <a:pPr algn="ctr">
              <a:lnSpc>
                <a:spcPct val="100000"/>
              </a:lnSpc>
              <a:spcBef>
                <a:spcPts val="0"/>
              </a:spcBef>
            </a:pPr>
            <a:r>
              <a:rPr lang="en-US" sz="2800" dirty="0">
                <a:solidFill>
                  <a:schemeClr val="tx1">
                    <a:lumMod val="75000"/>
                    <a:lumOff val="25000"/>
                  </a:schemeClr>
                </a:solidFill>
                <a:latin typeface="Garamond" panose="02020404030301010803" pitchFamily="18" charset="0"/>
              </a:rPr>
              <a:t>Project Lead</a:t>
            </a:r>
          </a:p>
        </p:txBody>
      </p:sp>
      <p:sp>
        <p:nvSpPr>
          <p:cNvPr id="83" name="Text Placeholder 16"/>
          <p:cNvSpPr txBox="1">
            <a:spLocks/>
          </p:cNvSpPr>
          <p:nvPr/>
        </p:nvSpPr>
        <p:spPr>
          <a:xfrm>
            <a:off x="6787435" y="32461996"/>
            <a:ext cx="2614272" cy="523962"/>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b="1" dirty="0">
                <a:solidFill>
                  <a:schemeClr val="tx1">
                    <a:lumMod val="75000"/>
                    <a:lumOff val="25000"/>
                  </a:schemeClr>
                </a:solidFill>
                <a:latin typeface="Garamond" panose="02020404030301010803" pitchFamily="18" charset="0"/>
              </a:rPr>
              <a:t>Erica Issenberg</a:t>
            </a:r>
          </a:p>
        </p:txBody>
      </p:sp>
      <p:sp>
        <p:nvSpPr>
          <p:cNvPr id="39" name="Freeform 38"/>
          <p:cNvSpPr/>
          <p:nvPr/>
        </p:nvSpPr>
        <p:spPr>
          <a:xfrm>
            <a:off x="19407608" y="10041831"/>
            <a:ext cx="4735680" cy="3658584"/>
          </a:xfrm>
          <a:custGeom>
            <a:avLst/>
            <a:gdLst>
              <a:gd name="connsiteX0" fmla="*/ 0 w 8040762"/>
              <a:gd name="connsiteY0" fmla="*/ 0 h 2831254"/>
              <a:gd name="connsiteX1" fmla="*/ 8040762 w 8040762"/>
              <a:gd name="connsiteY1" fmla="*/ 0 h 2831254"/>
              <a:gd name="connsiteX2" fmla="*/ 8040762 w 8040762"/>
              <a:gd name="connsiteY2" fmla="*/ 2831254 h 2831254"/>
              <a:gd name="connsiteX3" fmla="*/ 0 w 8040762"/>
              <a:gd name="connsiteY3" fmla="*/ 2831254 h 2831254"/>
              <a:gd name="connsiteX4" fmla="*/ 0 w 8040762"/>
              <a:gd name="connsiteY4" fmla="*/ 0 h 283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0762" h="2831254">
                <a:moveTo>
                  <a:pt x="0" y="0"/>
                </a:moveTo>
                <a:lnTo>
                  <a:pt x="8040762" y="0"/>
                </a:lnTo>
                <a:lnTo>
                  <a:pt x="8040762" y="2831254"/>
                </a:lnTo>
                <a:lnTo>
                  <a:pt x="0" y="28312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b="1" kern="1200" dirty="0">
              <a:solidFill>
                <a:srgbClr val="3F4268"/>
              </a:solidFill>
            </a:endParaRPr>
          </a:p>
          <a:p>
            <a:pPr marL="228600" lvl="1" indent="-228600" algn="l" defTabSz="889000">
              <a:lnSpc>
                <a:spcPct val="90000"/>
              </a:lnSpc>
              <a:spcBef>
                <a:spcPct val="0"/>
              </a:spcBef>
              <a:spcAft>
                <a:spcPct val="15000"/>
              </a:spcAft>
              <a:buChar char="••"/>
            </a:pPr>
            <a:r>
              <a:rPr lang="en-US" b="1" kern="1200" dirty="0">
                <a:solidFill>
                  <a:srgbClr val="3F4268"/>
                </a:solidFill>
              </a:rPr>
              <a:t>Created </a:t>
            </a:r>
            <a:r>
              <a:rPr lang="en-US" kern="1200" dirty="0">
                <a:solidFill>
                  <a:srgbClr val="3F4268"/>
                </a:solidFill>
              </a:rPr>
              <a:t>an unsupervised </a:t>
            </a:r>
            <a:r>
              <a:rPr lang="en-US" dirty="0">
                <a:solidFill>
                  <a:srgbClr val="3F4268"/>
                </a:solidFill>
              </a:rPr>
              <a:t>l</a:t>
            </a:r>
            <a:r>
              <a:rPr lang="en-US" kern="1200" dirty="0">
                <a:solidFill>
                  <a:srgbClr val="3F4268"/>
                </a:solidFill>
              </a:rPr>
              <a:t>and </a:t>
            </a:r>
            <a:r>
              <a:rPr lang="en-US" dirty="0">
                <a:solidFill>
                  <a:srgbClr val="3F4268"/>
                </a:solidFill>
              </a:rPr>
              <a:t>c</a:t>
            </a:r>
            <a:r>
              <a:rPr lang="en-US" kern="1200" dirty="0">
                <a:solidFill>
                  <a:srgbClr val="3F4268"/>
                </a:solidFill>
              </a:rPr>
              <a:t>lassification to determine where flooding and tidal inundations were occurring</a:t>
            </a:r>
          </a:p>
          <a:p>
            <a:pPr marL="228600" lvl="1" indent="-228600" algn="l" defTabSz="889000">
              <a:lnSpc>
                <a:spcPct val="90000"/>
              </a:lnSpc>
              <a:spcBef>
                <a:spcPct val="0"/>
              </a:spcBef>
              <a:spcAft>
                <a:spcPct val="15000"/>
              </a:spcAft>
              <a:buChar char="••"/>
            </a:pPr>
            <a:r>
              <a:rPr lang="en-US" b="1" kern="1200" dirty="0">
                <a:solidFill>
                  <a:srgbClr val="3F4268"/>
                </a:solidFill>
              </a:rPr>
              <a:t>Generated </a:t>
            </a:r>
            <a:r>
              <a:rPr lang="en-US" dirty="0">
                <a:solidFill>
                  <a:srgbClr val="3F4268"/>
                </a:solidFill>
              </a:rPr>
              <a:t>a fl</a:t>
            </a:r>
            <a:r>
              <a:rPr lang="en-US" kern="1200" dirty="0">
                <a:solidFill>
                  <a:srgbClr val="3F4268"/>
                </a:solidFill>
              </a:rPr>
              <a:t>ood and tidal </a:t>
            </a:r>
            <a:r>
              <a:rPr lang="en-US" dirty="0">
                <a:solidFill>
                  <a:srgbClr val="3F4268"/>
                </a:solidFill>
              </a:rPr>
              <a:t>t</a:t>
            </a:r>
            <a:r>
              <a:rPr lang="en-US" kern="1200" dirty="0">
                <a:solidFill>
                  <a:srgbClr val="3F4268"/>
                </a:solidFill>
              </a:rPr>
              <a:t>hreshold </a:t>
            </a:r>
            <a:r>
              <a:rPr lang="en-US" dirty="0">
                <a:solidFill>
                  <a:srgbClr val="3F4268"/>
                </a:solidFill>
              </a:rPr>
              <a:t>m</a:t>
            </a:r>
            <a:r>
              <a:rPr lang="en-US" kern="1200" dirty="0">
                <a:solidFill>
                  <a:srgbClr val="3F4268"/>
                </a:solidFill>
              </a:rPr>
              <a:t>ap to mask permanent water, seasonal surface water, and intertidal zones</a:t>
            </a:r>
          </a:p>
          <a:p>
            <a:pPr marL="228600" lvl="1" indent="-228600" algn="l" defTabSz="889000">
              <a:lnSpc>
                <a:spcPct val="90000"/>
              </a:lnSpc>
              <a:spcBef>
                <a:spcPct val="0"/>
              </a:spcBef>
              <a:spcAft>
                <a:spcPct val="15000"/>
              </a:spcAft>
              <a:buChar char="••"/>
            </a:pPr>
            <a:r>
              <a:rPr lang="en-US" b="1" kern="1200" dirty="0">
                <a:solidFill>
                  <a:srgbClr val="3F4268"/>
                </a:solidFill>
              </a:rPr>
              <a:t>Ran </a:t>
            </a:r>
            <a:r>
              <a:rPr lang="en-US" kern="1200" dirty="0">
                <a:solidFill>
                  <a:srgbClr val="3F4268"/>
                </a:solidFill>
              </a:rPr>
              <a:t>a harmonic regression with baseline imagery, monitoring imagery, and Normalized Difference Moisture Index </a:t>
            </a:r>
          </a:p>
          <a:p>
            <a:pPr marL="228600" lvl="1" indent="-228600" algn="l" defTabSz="889000">
              <a:lnSpc>
                <a:spcPct val="90000"/>
              </a:lnSpc>
              <a:spcBef>
                <a:spcPct val="0"/>
              </a:spcBef>
              <a:spcAft>
                <a:spcPct val="15000"/>
              </a:spcAft>
              <a:buChar char="••"/>
            </a:pPr>
            <a:r>
              <a:rPr lang="en-US" b="1" dirty="0">
                <a:solidFill>
                  <a:srgbClr val="3F4268"/>
                </a:solidFill>
              </a:rPr>
              <a:t>Exported</a:t>
            </a:r>
            <a:r>
              <a:rPr lang="en-US" dirty="0">
                <a:solidFill>
                  <a:srgbClr val="3F4268"/>
                </a:solidFill>
              </a:rPr>
              <a:t> results to user interface</a:t>
            </a:r>
            <a:endParaRPr lang="en-US" kern="1200" dirty="0">
              <a:solidFill>
                <a:srgbClr val="3F4268"/>
              </a:solidFill>
            </a:endParaRPr>
          </a:p>
        </p:txBody>
      </p:sp>
      <p:sp>
        <p:nvSpPr>
          <p:cNvPr id="76" name="Right Arrow 75"/>
          <p:cNvSpPr/>
          <p:nvPr/>
        </p:nvSpPr>
        <p:spPr>
          <a:xfrm>
            <a:off x="15377225" y="10504479"/>
            <a:ext cx="4000621" cy="269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3" name="TextBox 52"/>
          <p:cNvSpPr txBox="1"/>
          <p:nvPr/>
        </p:nvSpPr>
        <p:spPr>
          <a:xfrm>
            <a:off x="15478055" y="11211502"/>
            <a:ext cx="4085102" cy="1323439"/>
          </a:xfrm>
          <a:prstGeom prst="rect">
            <a:avLst/>
          </a:prstGeom>
          <a:noFill/>
        </p:spPr>
        <p:txBody>
          <a:bodyPr wrap="square" rtlCol="0">
            <a:spAutoFit/>
          </a:bodyPr>
          <a:lstStyle/>
          <a:p>
            <a:r>
              <a:rPr lang="en-US" sz="1600" b="1" u="sng" dirty="0">
                <a:solidFill>
                  <a:schemeClr val="bg1"/>
                </a:solidFill>
                <a:latin typeface="Garamond" panose="02020404030301010803" pitchFamily="18" charset="0"/>
              </a:rPr>
              <a:t>Data Acquired in GEE</a:t>
            </a:r>
          </a:p>
          <a:p>
            <a:pPr marL="285750" indent="-285750">
              <a:buFont typeface="Wingdings 3" panose="05040102010807070707" pitchFamily="18" charset="2"/>
              <a:buChar char="}"/>
            </a:pPr>
            <a:r>
              <a:rPr lang="en-US" sz="1600" dirty="0">
                <a:solidFill>
                  <a:schemeClr val="bg1"/>
                </a:solidFill>
                <a:latin typeface="Garamond" panose="02020404030301010803" pitchFamily="18" charset="0"/>
              </a:rPr>
              <a:t>Landsat 5 , Landsat 7, Landsat 8</a:t>
            </a:r>
          </a:p>
          <a:p>
            <a:pPr marL="285750" indent="-285750">
              <a:buFont typeface="Wingdings 3" panose="05040102010807070707" pitchFamily="18" charset="2"/>
              <a:buChar char="}"/>
            </a:pPr>
            <a:r>
              <a:rPr lang="en-US" sz="1600" dirty="0">
                <a:solidFill>
                  <a:schemeClr val="bg1"/>
                </a:solidFill>
                <a:latin typeface="Garamond" panose="02020404030301010803" pitchFamily="18" charset="0"/>
              </a:rPr>
              <a:t>JRC’s Global Surface Water Mapping Layers</a:t>
            </a:r>
          </a:p>
          <a:p>
            <a:pPr marL="285750" indent="-285750">
              <a:buFont typeface="Wingdings 3" panose="05040102010807070707" pitchFamily="18" charset="2"/>
              <a:buChar char="}"/>
            </a:pPr>
            <a:r>
              <a:rPr lang="en-US" sz="1600" dirty="0">
                <a:solidFill>
                  <a:schemeClr val="bg1"/>
                </a:solidFill>
                <a:latin typeface="Garamond" panose="02020404030301010803" pitchFamily="18" charset="0"/>
              </a:rPr>
              <a:t>Murray Global Intertidal Change Classification</a:t>
            </a:r>
          </a:p>
        </p:txBody>
      </p:sp>
      <p:sp>
        <p:nvSpPr>
          <p:cNvPr id="96" name="Freeform 95"/>
          <p:cNvSpPr/>
          <p:nvPr/>
        </p:nvSpPr>
        <p:spPr>
          <a:xfrm>
            <a:off x="12837637" y="13681676"/>
            <a:ext cx="2522645" cy="2625114"/>
          </a:xfrm>
          <a:custGeom>
            <a:avLst/>
            <a:gdLst>
              <a:gd name="connsiteX0" fmla="*/ 0 w 3500272"/>
              <a:gd name="connsiteY0" fmla="*/ 424437 h 2546570"/>
              <a:gd name="connsiteX1" fmla="*/ 424437 w 3500272"/>
              <a:gd name="connsiteY1" fmla="*/ 0 h 2546570"/>
              <a:gd name="connsiteX2" fmla="*/ 3075835 w 3500272"/>
              <a:gd name="connsiteY2" fmla="*/ 0 h 2546570"/>
              <a:gd name="connsiteX3" fmla="*/ 3500272 w 3500272"/>
              <a:gd name="connsiteY3" fmla="*/ 424437 h 2546570"/>
              <a:gd name="connsiteX4" fmla="*/ 3500272 w 3500272"/>
              <a:gd name="connsiteY4" fmla="*/ 2122133 h 2546570"/>
              <a:gd name="connsiteX5" fmla="*/ 3075835 w 3500272"/>
              <a:gd name="connsiteY5" fmla="*/ 2546570 h 2546570"/>
              <a:gd name="connsiteX6" fmla="*/ 424437 w 3500272"/>
              <a:gd name="connsiteY6" fmla="*/ 2546570 h 2546570"/>
              <a:gd name="connsiteX7" fmla="*/ 0 w 3500272"/>
              <a:gd name="connsiteY7" fmla="*/ 2122133 h 2546570"/>
              <a:gd name="connsiteX8" fmla="*/ 0 w 3500272"/>
              <a:gd name="connsiteY8" fmla="*/ 424437 h 25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272" h="2546570">
                <a:moveTo>
                  <a:pt x="0" y="424437"/>
                </a:moveTo>
                <a:cubicBezTo>
                  <a:pt x="0" y="190027"/>
                  <a:pt x="190027" y="0"/>
                  <a:pt x="424437" y="0"/>
                </a:cubicBezTo>
                <a:lnTo>
                  <a:pt x="3075835" y="0"/>
                </a:lnTo>
                <a:cubicBezTo>
                  <a:pt x="3310245" y="0"/>
                  <a:pt x="3500272" y="190027"/>
                  <a:pt x="3500272" y="424437"/>
                </a:cubicBezTo>
                <a:lnTo>
                  <a:pt x="3500272" y="2122133"/>
                </a:lnTo>
                <a:cubicBezTo>
                  <a:pt x="3500272" y="2356543"/>
                  <a:pt x="3310245" y="2546570"/>
                  <a:pt x="3075835" y="2546570"/>
                </a:cubicBezTo>
                <a:lnTo>
                  <a:pt x="424437" y="2546570"/>
                </a:lnTo>
                <a:cubicBezTo>
                  <a:pt x="190027" y="2546570"/>
                  <a:pt x="0" y="2356543"/>
                  <a:pt x="0" y="2122133"/>
                </a:cubicBezTo>
                <a:lnTo>
                  <a:pt x="0" y="424437"/>
                </a:lnTo>
                <a:close/>
              </a:path>
            </a:pathLst>
          </a:custGeom>
          <a:solidFill>
            <a:srgbClr val="3F42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93" tIns="177653" rIns="230993" bIns="177653" numCol="1" spcCol="1270" anchor="ctr" anchorCtr="0">
            <a:noAutofit/>
          </a:bodyPr>
          <a:lstStyle/>
          <a:p>
            <a:pPr lvl="0" algn="ctr" defTabSz="1244600">
              <a:lnSpc>
                <a:spcPct val="90000"/>
              </a:lnSpc>
              <a:spcBef>
                <a:spcPct val="0"/>
              </a:spcBef>
              <a:spcAft>
                <a:spcPct val="35000"/>
              </a:spcAft>
            </a:pPr>
            <a:r>
              <a:rPr lang="en-US" sz="3000" b="1" kern="1200" dirty="0">
                <a:latin typeface="Garamond" panose="02020404030301010803" pitchFamily="18" charset="0"/>
              </a:rPr>
              <a:t>Marine Turbidity Estimation Maps</a:t>
            </a:r>
          </a:p>
        </p:txBody>
      </p:sp>
      <p:sp>
        <p:nvSpPr>
          <p:cNvPr id="98" name="Freeform 97"/>
          <p:cNvSpPr/>
          <p:nvPr/>
        </p:nvSpPr>
        <p:spPr>
          <a:xfrm>
            <a:off x="19407608" y="13841843"/>
            <a:ext cx="4773810" cy="2304780"/>
          </a:xfrm>
          <a:custGeom>
            <a:avLst/>
            <a:gdLst>
              <a:gd name="connsiteX0" fmla="*/ 0 w 8040762"/>
              <a:gd name="connsiteY0" fmla="*/ 0 h 2831254"/>
              <a:gd name="connsiteX1" fmla="*/ 8040762 w 8040762"/>
              <a:gd name="connsiteY1" fmla="*/ 0 h 2831254"/>
              <a:gd name="connsiteX2" fmla="*/ 8040762 w 8040762"/>
              <a:gd name="connsiteY2" fmla="*/ 2831254 h 2831254"/>
              <a:gd name="connsiteX3" fmla="*/ 0 w 8040762"/>
              <a:gd name="connsiteY3" fmla="*/ 2831254 h 2831254"/>
              <a:gd name="connsiteX4" fmla="*/ 0 w 8040762"/>
              <a:gd name="connsiteY4" fmla="*/ 0 h 283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0762" h="2831254">
                <a:moveTo>
                  <a:pt x="0" y="0"/>
                </a:moveTo>
                <a:lnTo>
                  <a:pt x="8040762" y="0"/>
                </a:lnTo>
                <a:lnTo>
                  <a:pt x="8040762" y="2831254"/>
                </a:lnTo>
                <a:lnTo>
                  <a:pt x="0" y="283125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b="1" kern="1200" dirty="0">
              <a:solidFill>
                <a:srgbClr val="3F4268"/>
              </a:solidFill>
            </a:endParaRPr>
          </a:p>
          <a:p>
            <a:pPr marL="228600" lvl="1" indent="-228600" algn="l" defTabSz="889000">
              <a:lnSpc>
                <a:spcPct val="90000"/>
              </a:lnSpc>
              <a:spcBef>
                <a:spcPct val="0"/>
              </a:spcBef>
              <a:spcAft>
                <a:spcPct val="15000"/>
              </a:spcAft>
              <a:buChar char="••"/>
            </a:pPr>
            <a:r>
              <a:rPr lang="en-US" b="1" kern="1200" dirty="0">
                <a:solidFill>
                  <a:srgbClr val="3F4268"/>
                </a:solidFill>
              </a:rPr>
              <a:t>Calculated </a:t>
            </a:r>
            <a:r>
              <a:rPr lang="en-US" kern="1200" dirty="0">
                <a:solidFill>
                  <a:srgbClr val="3F4268"/>
                </a:solidFill>
              </a:rPr>
              <a:t>water reflectance using the remote sensing reflectance 645 nm band</a:t>
            </a:r>
          </a:p>
          <a:p>
            <a:pPr marL="228600" lvl="1" indent="-228600" algn="l" defTabSz="889000">
              <a:lnSpc>
                <a:spcPct val="90000"/>
              </a:lnSpc>
              <a:spcBef>
                <a:spcPct val="0"/>
              </a:spcBef>
              <a:spcAft>
                <a:spcPct val="15000"/>
              </a:spcAft>
              <a:buChar char="••"/>
            </a:pPr>
            <a:r>
              <a:rPr lang="en-US" b="1" dirty="0">
                <a:solidFill>
                  <a:srgbClr val="3F4268"/>
                </a:solidFill>
              </a:rPr>
              <a:t>Derived </a:t>
            </a:r>
            <a:r>
              <a:rPr lang="en-US" dirty="0">
                <a:solidFill>
                  <a:srgbClr val="3F4268"/>
                </a:solidFill>
              </a:rPr>
              <a:t>turbidity using the </a:t>
            </a:r>
            <a:r>
              <a:rPr lang="en-US" dirty="0" err="1">
                <a:solidFill>
                  <a:srgbClr val="3F4268"/>
                </a:solidFill>
              </a:rPr>
              <a:t>Dogliotti</a:t>
            </a:r>
            <a:r>
              <a:rPr lang="en-US" dirty="0">
                <a:solidFill>
                  <a:srgbClr val="3F4268"/>
                </a:solidFill>
              </a:rPr>
              <a:t> algorithm</a:t>
            </a:r>
          </a:p>
          <a:p>
            <a:pPr marL="228600" lvl="1" indent="-228600" algn="l" defTabSz="889000">
              <a:lnSpc>
                <a:spcPct val="90000"/>
              </a:lnSpc>
              <a:spcBef>
                <a:spcPct val="0"/>
              </a:spcBef>
              <a:spcAft>
                <a:spcPct val="15000"/>
              </a:spcAft>
              <a:buChar char="••"/>
            </a:pPr>
            <a:r>
              <a:rPr lang="en-US" b="1" kern="1200" dirty="0">
                <a:solidFill>
                  <a:srgbClr val="3F4268"/>
                </a:solidFill>
              </a:rPr>
              <a:t>Visualized </a:t>
            </a:r>
            <a:r>
              <a:rPr lang="en-US" kern="1200" dirty="0">
                <a:solidFill>
                  <a:srgbClr val="3F4268"/>
                </a:solidFill>
              </a:rPr>
              <a:t>data using cartographic techniques</a:t>
            </a:r>
          </a:p>
        </p:txBody>
      </p:sp>
      <p:grpSp>
        <p:nvGrpSpPr>
          <p:cNvPr id="34" name="Group 33">
            <a:extLst>
              <a:ext uri="{FF2B5EF4-FFF2-40B4-BE49-F238E27FC236}">
                <a16:creationId xmlns:a16="http://schemas.microsoft.com/office/drawing/2014/main" xmlns="" id="{13315B97-1A94-644C-8B02-7A561AFB996F}"/>
              </a:ext>
            </a:extLst>
          </p:cNvPr>
          <p:cNvGrpSpPr/>
          <p:nvPr/>
        </p:nvGrpSpPr>
        <p:grpSpPr>
          <a:xfrm>
            <a:off x="15394168" y="13650065"/>
            <a:ext cx="4005072" cy="2688336"/>
            <a:chOff x="15394168" y="13650065"/>
            <a:chExt cx="4005072" cy="2688336"/>
          </a:xfrm>
        </p:grpSpPr>
        <p:sp>
          <p:nvSpPr>
            <p:cNvPr id="92" name="Right Arrow 91">
              <a:extLst>
                <a:ext uri="{FF2B5EF4-FFF2-40B4-BE49-F238E27FC236}">
                  <a16:creationId xmlns:a16="http://schemas.microsoft.com/office/drawing/2014/main" xmlns="" id="{B4EC09DC-1079-0B47-BCFB-7799D8C12443}"/>
                </a:ext>
              </a:extLst>
            </p:cNvPr>
            <p:cNvSpPr/>
            <p:nvPr/>
          </p:nvSpPr>
          <p:spPr>
            <a:xfrm>
              <a:off x="15394168" y="13650065"/>
              <a:ext cx="4005072" cy="268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1" name="TextBox 100"/>
            <p:cNvSpPr txBox="1"/>
            <p:nvPr/>
          </p:nvSpPr>
          <p:spPr>
            <a:xfrm>
              <a:off x="15461402" y="14701844"/>
              <a:ext cx="3205746" cy="584775"/>
            </a:xfrm>
            <a:prstGeom prst="rect">
              <a:avLst/>
            </a:prstGeom>
            <a:noFill/>
          </p:spPr>
          <p:txBody>
            <a:bodyPr wrap="square" rtlCol="0">
              <a:spAutoFit/>
            </a:bodyPr>
            <a:lstStyle/>
            <a:p>
              <a:r>
                <a:rPr lang="en-US" sz="1600" b="1" u="sng" dirty="0">
                  <a:solidFill>
                    <a:schemeClr val="bg1"/>
                  </a:solidFill>
                  <a:latin typeface="Garamond" panose="02020404030301010803" pitchFamily="18" charset="0"/>
                </a:rPr>
                <a:t>Data Imported into SeaDAS</a:t>
              </a:r>
            </a:p>
            <a:p>
              <a:pPr marL="285750" indent="-285750">
                <a:buFont typeface="Wingdings 3" panose="05040102010807070707" pitchFamily="18" charset="2"/>
                <a:buChar char="}"/>
              </a:pPr>
              <a:r>
                <a:rPr lang="en-US" sz="1600" dirty="0">
                  <a:solidFill>
                    <a:schemeClr val="bg1"/>
                  </a:solidFill>
                  <a:latin typeface="Garamond" panose="02020404030301010803" pitchFamily="18" charset="0"/>
                </a:rPr>
                <a:t>Aqua Modis </a:t>
              </a:r>
            </a:p>
          </p:txBody>
        </p:sp>
      </p:grpSp>
      <p:pic>
        <p:nvPicPr>
          <p:cNvPr id="85" name="Picture 84"/>
          <p:cNvPicPr>
            <a:picLocks noChangeAspect="1"/>
          </p:cNvPicPr>
          <p:nvPr/>
        </p:nvPicPr>
        <p:blipFill rotWithShape="1">
          <a:blip r:embed="rId8" cstate="print">
            <a:extLst>
              <a:ext uri="{28A0092B-C50C-407E-A947-70E740481C1C}">
                <a14:useLocalDpi xmlns:a14="http://schemas.microsoft.com/office/drawing/2010/main" val="0"/>
              </a:ext>
            </a:extLst>
          </a:blip>
          <a:srcRect l="2314" t="10516" r="2381" b="11871"/>
          <a:stretch/>
        </p:blipFill>
        <p:spPr>
          <a:xfrm>
            <a:off x="15325810" y="22027738"/>
            <a:ext cx="8825846" cy="4469935"/>
          </a:xfrm>
          <a:prstGeom prst="rect">
            <a:avLst/>
          </a:prstGeom>
        </p:spPr>
      </p:pic>
      <p:pic>
        <p:nvPicPr>
          <p:cNvPr id="102" name="Picture 101"/>
          <p:cNvPicPr>
            <a:picLocks noChangeAspect="1"/>
          </p:cNvPicPr>
          <p:nvPr/>
        </p:nvPicPr>
        <p:blipFill rotWithShape="1">
          <a:blip r:embed="rId9">
            <a:extLst>
              <a:ext uri="{28A0092B-C50C-407E-A947-70E740481C1C}">
                <a14:useLocalDpi xmlns:a14="http://schemas.microsoft.com/office/drawing/2010/main" val="0"/>
              </a:ext>
            </a:extLst>
          </a:blip>
          <a:srcRect l="20635" t="11253" b="8105"/>
          <a:stretch/>
        </p:blipFill>
        <p:spPr>
          <a:xfrm>
            <a:off x="12901118" y="17453525"/>
            <a:ext cx="8314340" cy="4165362"/>
          </a:xfrm>
          <a:prstGeom prst="rect">
            <a:avLst/>
          </a:prstGeom>
        </p:spPr>
      </p:pic>
      <p:sp>
        <p:nvSpPr>
          <p:cNvPr id="104" name="TextBox 103"/>
          <p:cNvSpPr txBox="1"/>
          <p:nvPr/>
        </p:nvSpPr>
        <p:spPr>
          <a:xfrm>
            <a:off x="21275611" y="17453525"/>
            <a:ext cx="2810940" cy="3693319"/>
          </a:xfrm>
          <a:prstGeom prst="rect">
            <a:avLst/>
          </a:prstGeom>
          <a:noFill/>
        </p:spPr>
        <p:txBody>
          <a:bodyPr wrap="square" rtlCol="0">
            <a:spAutoFit/>
          </a:bodyPr>
          <a:lstStyle/>
          <a:p>
            <a:r>
              <a:rPr lang="en-US" i="1" dirty="0">
                <a:solidFill>
                  <a:schemeClr val="tx1">
                    <a:lumMod val="75000"/>
                    <a:lumOff val="25000"/>
                  </a:schemeClr>
                </a:solidFill>
                <a:latin typeface="Garamond" panose="02020404030301010803" pitchFamily="18" charset="0"/>
              </a:rPr>
              <a:t>Figure 2: </a:t>
            </a:r>
            <a:r>
              <a:rPr lang="en-US" dirty="0">
                <a:solidFill>
                  <a:schemeClr val="tx1">
                    <a:lumMod val="75000"/>
                    <a:lumOff val="25000"/>
                  </a:schemeClr>
                </a:solidFill>
                <a:latin typeface="Garamond" panose="02020404030301010803" pitchFamily="18" charset="0"/>
              </a:rPr>
              <a:t>The detected change in flooding and tidal inundation across Central Java, with baseline imagery from 1985 to 1990 and a monitoring period of January 1st to November 7th 2019. Blue regions represent areas within this monitoring time period where significant change in water occurred, likely </a:t>
            </a:r>
            <a:r>
              <a:rPr lang="en-US" dirty="0" smtClean="0">
                <a:solidFill>
                  <a:schemeClr val="tx1">
                    <a:lumMod val="75000"/>
                    <a:lumOff val="25000"/>
                  </a:schemeClr>
                </a:solidFill>
                <a:latin typeface="Garamond" panose="02020404030301010803" pitchFamily="18" charset="0"/>
              </a:rPr>
              <a:t>due </a:t>
            </a:r>
            <a:r>
              <a:rPr lang="en-US" dirty="0">
                <a:solidFill>
                  <a:schemeClr val="tx1">
                    <a:lumMod val="75000"/>
                    <a:lumOff val="25000"/>
                  </a:schemeClr>
                </a:solidFill>
                <a:latin typeface="Garamond" panose="02020404030301010803" pitchFamily="18" charset="0"/>
              </a:rPr>
              <a:t>to tidal inundation or flooding. </a:t>
            </a:r>
          </a:p>
        </p:txBody>
      </p:sp>
      <p:sp>
        <p:nvSpPr>
          <p:cNvPr id="112" name="Rectangle 111"/>
          <p:cNvSpPr/>
          <p:nvPr/>
        </p:nvSpPr>
        <p:spPr>
          <a:xfrm>
            <a:off x="13055854" y="22027739"/>
            <a:ext cx="2160215" cy="3416320"/>
          </a:xfrm>
          <a:prstGeom prst="rect">
            <a:avLst/>
          </a:prstGeom>
        </p:spPr>
        <p:txBody>
          <a:bodyPr wrap="square">
            <a:spAutoFit/>
          </a:bodyPr>
          <a:lstStyle/>
          <a:p>
            <a:r>
              <a:rPr lang="en-US" i="1" dirty="0">
                <a:solidFill>
                  <a:schemeClr val="tx1">
                    <a:lumMod val="75000"/>
                    <a:lumOff val="25000"/>
                  </a:schemeClr>
                </a:solidFill>
                <a:latin typeface="Garamond" panose="02020404030301010803" pitchFamily="18" charset="0"/>
              </a:rPr>
              <a:t>Figure 3: </a:t>
            </a:r>
            <a:r>
              <a:rPr lang="en-US" dirty="0">
                <a:solidFill>
                  <a:schemeClr val="tx1">
                    <a:lumMod val="75000"/>
                    <a:lumOff val="25000"/>
                  </a:schemeClr>
                </a:solidFill>
                <a:latin typeface="Garamond" panose="02020404030301010803" pitchFamily="18" charset="0"/>
              </a:rPr>
              <a:t>Marine turbidity estimation map for July 31st 2019. Higher turbidity areas are shown in red and lower turbidity areas are shown in purple and blue. The highest turbidity values occurred </a:t>
            </a:r>
            <a:r>
              <a:rPr lang="en-US" dirty="0" smtClean="0">
                <a:solidFill>
                  <a:schemeClr val="tx1">
                    <a:lumMod val="75000"/>
                    <a:lumOff val="25000"/>
                  </a:schemeClr>
                </a:solidFill>
                <a:latin typeface="Garamond" panose="02020404030301010803" pitchFamily="18" charset="0"/>
              </a:rPr>
              <a:t>near </a:t>
            </a:r>
            <a:r>
              <a:rPr lang="en-US" dirty="0">
                <a:solidFill>
                  <a:schemeClr val="tx1">
                    <a:lumMod val="75000"/>
                    <a:lumOff val="25000"/>
                  </a:schemeClr>
                </a:solidFill>
                <a:latin typeface="Garamond" panose="02020404030301010803" pitchFamily="18" charset="0"/>
              </a:rPr>
              <a:t>the mouths of Javanese rivers. </a:t>
            </a:r>
          </a:p>
        </p:txBody>
      </p:sp>
      <p:sp>
        <p:nvSpPr>
          <p:cNvPr id="81" name="Text Placeholder 16">
            <a:extLst>
              <a:ext uri="{FF2B5EF4-FFF2-40B4-BE49-F238E27FC236}">
                <a16:creationId xmlns:a16="http://schemas.microsoft.com/office/drawing/2014/main" xmlns="" id="{506F3B51-AB4C-3346-8D0C-030784BA8A09}"/>
              </a:ext>
            </a:extLst>
          </p:cNvPr>
          <p:cNvSpPr txBox="1">
            <a:spLocks/>
          </p:cNvSpPr>
          <p:nvPr/>
        </p:nvSpPr>
        <p:spPr>
          <a:xfrm>
            <a:off x="12855002" y="31364797"/>
            <a:ext cx="4539445" cy="24529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Sakti Kania Army</a:t>
            </a:r>
            <a:r>
              <a:rPr lang="en-US" sz="2000" dirty="0">
                <a:solidFill>
                  <a:srgbClr val="3F4268"/>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WRSPO</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Hari </a:t>
            </a:r>
            <a:r>
              <a:rPr lang="en-US" sz="2000" b="1" dirty="0" err="1">
                <a:solidFill>
                  <a:srgbClr val="3F4268"/>
                </a:solidFill>
                <a:latin typeface="Garamond" panose="02020404030301010803" pitchFamily="18" charset="0"/>
              </a:rPr>
              <a:t>Dhamayanti</a:t>
            </a:r>
            <a:r>
              <a:rPr lang="en-US" sz="2000" dirty="0">
                <a:solidFill>
                  <a:schemeClr val="tx1">
                    <a:lumMod val="75000"/>
                    <a:lumOff val="25000"/>
                  </a:schemeClr>
                </a:solidFill>
                <a:latin typeface="Garamond" panose="02020404030301010803" pitchFamily="18" charset="0"/>
              </a:rPr>
              <a:t>, WRSPO</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a:t>
            </a:r>
            <a:r>
              <a:rPr lang="en-US" sz="2000" b="1" dirty="0" err="1">
                <a:solidFill>
                  <a:srgbClr val="3F4268"/>
                </a:solidFill>
                <a:latin typeface="Garamond" panose="02020404030301010803" pitchFamily="18" charset="0"/>
              </a:rPr>
              <a:t>Aswar</a:t>
            </a:r>
            <a:r>
              <a:rPr lang="en-US" sz="2000" b="1" dirty="0">
                <a:solidFill>
                  <a:srgbClr val="3F4268"/>
                </a:solidFill>
                <a:latin typeface="Garamond" panose="02020404030301010803" pitchFamily="18" charset="0"/>
              </a:rPr>
              <a:t> Annas </a:t>
            </a:r>
            <a:r>
              <a:rPr lang="en-US" sz="2000" b="1" dirty="0" err="1">
                <a:solidFill>
                  <a:srgbClr val="3F4268"/>
                </a:solidFill>
                <a:latin typeface="Garamond" panose="02020404030301010803" pitchFamily="18" charset="0"/>
              </a:rPr>
              <a:t>Kunaefi</a:t>
            </a:r>
            <a:r>
              <a:rPr lang="en-US" sz="2000" dirty="0">
                <a:solidFill>
                  <a:srgbClr val="3F4268"/>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WRSPO</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a:t>
            </a:r>
            <a:r>
              <a:rPr lang="en-US" sz="2000" b="1" dirty="0" err="1">
                <a:solidFill>
                  <a:srgbClr val="3F4268"/>
                </a:solidFill>
                <a:latin typeface="Garamond" panose="02020404030301010803" pitchFamily="18" charset="0"/>
              </a:rPr>
              <a:t>Anindya</a:t>
            </a:r>
            <a:r>
              <a:rPr lang="en-US" sz="2000" b="1" dirty="0">
                <a:solidFill>
                  <a:srgbClr val="3F4268"/>
                </a:solidFill>
                <a:latin typeface="Garamond" panose="02020404030301010803" pitchFamily="18" charset="0"/>
              </a:rPr>
              <a:t> </a:t>
            </a:r>
            <a:r>
              <a:rPr lang="en-US" sz="2000" b="1" dirty="0" err="1">
                <a:solidFill>
                  <a:srgbClr val="3F4268"/>
                </a:solidFill>
                <a:latin typeface="Garamond" panose="02020404030301010803" pitchFamily="18" charset="0"/>
              </a:rPr>
              <a:t>Wirasatriya</a:t>
            </a:r>
            <a:r>
              <a:rPr lang="en-US" sz="2000" dirty="0">
                <a:solidFill>
                  <a:schemeClr val="tx1">
                    <a:lumMod val="75000"/>
                    <a:lumOff val="25000"/>
                  </a:schemeClr>
                </a:solidFill>
                <a:latin typeface="Garamond" panose="02020404030301010803" pitchFamily="18" charset="0"/>
              </a:rPr>
              <a:t>, CoREM</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a:t>
            </a:r>
            <a:r>
              <a:rPr lang="en-US" sz="2000" b="1" dirty="0" err="1">
                <a:solidFill>
                  <a:srgbClr val="3F4268"/>
                </a:solidFill>
                <a:latin typeface="Garamond" panose="02020404030301010803" pitchFamily="18" charset="0"/>
              </a:rPr>
              <a:t>Rudhi</a:t>
            </a:r>
            <a:r>
              <a:rPr lang="en-US" sz="2000" b="1" dirty="0">
                <a:solidFill>
                  <a:srgbClr val="3F4268"/>
                </a:solidFill>
                <a:latin typeface="Garamond" panose="02020404030301010803" pitchFamily="18" charset="0"/>
              </a:rPr>
              <a:t> </a:t>
            </a:r>
            <a:r>
              <a:rPr lang="en-US" sz="2000" b="1" dirty="0" err="1">
                <a:solidFill>
                  <a:srgbClr val="3F4268"/>
                </a:solidFill>
                <a:latin typeface="Garamond" panose="02020404030301010803" pitchFamily="18" charset="0"/>
              </a:rPr>
              <a:t>Pribadi</a:t>
            </a:r>
            <a:r>
              <a:rPr lang="en-US" sz="2000" dirty="0">
                <a:solidFill>
                  <a:srgbClr val="3F4268"/>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CoREM</a:t>
            </a:r>
          </a:p>
          <a:p>
            <a:pPr marL="457200" indent="-457200">
              <a:lnSpc>
                <a:spcPct val="100000"/>
              </a:lnSpc>
              <a:spcBef>
                <a:spcPts val="0"/>
              </a:spcBef>
              <a:spcAft>
                <a:spcPts val="600"/>
              </a:spcAft>
              <a:buFont typeface="Wingdings 3" panose="05040102010807070707" pitchFamily="18" charset="2"/>
              <a:buChar char="}"/>
            </a:pPr>
            <a:r>
              <a:rPr lang="en-US" sz="2000" b="1" dirty="0">
                <a:solidFill>
                  <a:srgbClr val="3F4268"/>
                </a:solidFill>
                <a:latin typeface="Garamond" panose="02020404030301010803" pitchFamily="18" charset="0"/>
              </a:rPr>
              <a:t>Dr. Muhammed Helmi</a:t>
            </a:r>
            <a:r>
              <a:rPr lang="en-US" sz="2000" dirty="0">
                <a:solidFill>
                  <a:srgbClr val="002060"/>
                </a:solidFill>
                <a:latin typeface="Garamond" panose="02020404030301010803" pitchFamily="18" charset="0"/>
              </a:rPr>
              <a:t>, </a:t>
            </a:r>
            <a:r>
              <a:rPr lang="en-US" sz="2000" dirty="0" err="1">
                <a:solidFill>
                  <a:schemeClr val="tx1">
                    <a:lumMod val="75000"/>
                    <a:lumOff val="25000"/>
                  </a:schemeClr>
                </a:solidFill>
                <a:latin typeface="Garamond" panose="02020404030301010803" pitchFamily="18" charset="0"/>
              </a:rPr>
              <a:t>CoRem</a:t>
            </a:r>
            <a:endParaRPr lang="en-US" sz="2000" dirty="0">
              <a:solidFill>
                <a:schemeClr val="tx1">
                  <a:lumMod val="75000"/>
                  <a:lumOff val="25000"/>
                </a:schemeClr>
              </a:solidFill>
              <a:latin typeface="Garamond" panose="02020404030301010803" pitchFamily="18" charset="0"/>
            </a:endParaRPr>
          </a:p>
        </p:txBody>
      </p:sp>
      <p:sp>
        <p:nvSpPr>
          <p:cNvPr id="84" name="TextBox 83">
            <a:extLst>
              <a:ext uri="{FF2B5EF4-FFF2-40B4-BE49-F238E27FC236}">
                <a16:creationId xmlns:a16="http://schemas.microsoft.com/office/drawing/2014/main" xmlns="" id="{799FB151-0F11-DA41-B74A-29E0BF143056}"/>
              </a:ext>
            </a:extLst>
          </p:cNvPr>
          <p:cNvSpPr txBox="1"/>
          <p:nvPr/>
        </p:nvSpPr>
        <p:spPr>
          <a:xfrm>
            <a:off x="972304" y="29406214"/>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Team Members</a:t>
            </a:r>
          </a:p>
        </p:txBody>
      </p:sp>
      <p:sp>
        <p:nvSpPr>
          <p:cNvPr id="3" name="TextBox 2">
            <a:extLst>
              <a:ext uri="{FF2B5EF4-FFF2-40B4-BE49-F238E27FC236}">
                <a16:creationId xmlns:a16="http://schemas.microsoft.com/office/drawing/2014/main" xmlns="" id="{252DC25A-5F96-DF4E-8A66-6784CA9654C5}"/>
              </a:ext>
            </a:extLst>
          </p:cNvPr>
          <p:cNvSpPr txBox="1"/>
          <p:nvPr/>
        </p:nvSpPr>
        <p:spPr>
          <a:xfrm>
            <a:off x="978280" y="5554250"/>
            <a:ext cx="11294553" cy="10002738"/>
          </a:xfrm>
          <a:prstGeom prst="rect">
            <a:avLst/>
          </a:prstGeom>
          <a:noFill/>
        </p:spPr>
        <p:txBody>
          <a:bodyPr wrap="square" rtlCol="0">
            <a:spAutoFit/>
          </a:bodyPr>
          <a:lstStyle/>
          <a:p>
            <a:r>
              <a:rPr lang="en-US" sz="2800" dirty="0">
                <a:solidFill>
                  <a:schemeClr val="tx1">
                    <a:lumMod val="75000"/>
                    <a:lumOff val="25000"/>
                  </a:schemeClr>
                </a:solidFill>
                <a:latin typeface="Garamond" panose="02020404030301010803" pitchFamily="18" charset="0"/>
              </a:rPr>
              <a:t>Extreme tidal inundation events resulted in wide-ranging damage to the densely populated coastline of Central Java, Indonesia. Central Java Province is vulnerable to extreme tidal inundation and severe fluxes in marine turbidity due to a combination of factors, including storm surges, sea level rise, and land subsidence resulting from groundwater extraction. In Central Java, 368 flood events occurred between 2011 and 2015, with 1,000 ha in Semarang City and 2,116 ha in </a:t>
            </a:r>
            <a:r>
              <a:rPr lang="en-US" sz="2800" dirty="0" err="1">
                <a:solidFill>
                  <a:schemeClr val="tx1">
                    <a:lumMod val="75000"/>
                    <a:lumOff val="25000"/>
                  </a:schemeClr>
                </a:solidFill>
                <a:latin typeface="Garamond" panose="02020404030301010803" pitchFamily="18" charset="0"/>
              </a:rPr>
              <a:t>Demak</a:t>
            </a:r>
            <a:r>
              <a:rPr lang="en-US" sz="2800" dirty="0">
                <a:solidFill>
                  <a:schemeClr val="tx1">
                    <a:lumMod val="75000"/>
                    <a:lumOff val="25000"/>
                  </a:schemeClr>
                </a:solidFill>
                <a:latin typeface="Garamond" panose="02020404030301010803" pitchFamily="18" charset="0"/>
              </a:rPr>
              <a:t> reported as inundated in 2015 alone. Torrential rain caused flash floods and landslides in Central Java during 2018 and 2019, claiming thousands of lives and causing extensive damage to urban areas. Continual flooding and associated fluxes in marine turbidity threaten the livelihoods of coastal communities, mangrove restoration efforts, and marine ecosystems. This project supports the flood management and mitigation efforts of the Center for Coastal Rehabilitation and Disaster Mitigation Studies at </a:t>
            </a:r>
            <a:r>
              <a:rPr lang="en-US" sz="2800" dirty="0" err="1">
                <a:solidFill>
                  <a:schemeClr val="tx1">
                    <a:lumMod val="75000"/>
                    <a:lumOff val="25000"/>
                  </a:schemeClr>
                </a:solidFill>
                <a:latin typeface="Garamond" panose="02020404030301010803" pitchFamily="18" charset="0"/>
              </a:rPr>
              <a:t>Diponegoro</a:t>
            </a:r>
            <a:r>
              <a:rPr lang="en-US" sz="2800" dirty="0">
                <a:solidFill>
                  <a:schemeClr val="tx1">
                    <a:lumMod val="75000"/>
                    <a:lumOff val="25000"/>
                  </a:schemeClr>
                </a:solidFill>
                <a:latin typeface="Garamond" panose="02020404030301010803" pitchFamily="18" charset="0"/>
              </a:rPr>
              <a:t> University and the Water Resources and Spatial Planning Office of Central Java Province. The Boston NASA DEVELOP team utilized Landsat 8 Operational Land Imager (OLI) and Aqua Moderate Resolution Imaging </a:t>
            </a:r>
            <a:r>
              <a:rPr lang="en-US" sz="2800" dirty="0" err="1">
                <a:solidFill>
                  <a:schemeClr val="tx1">
                    <a:lumMod val="75000"/>
                    <a:lumOff val="25000"/>
                  </a:schemeClr>
                </a:solidFill>
                <a:latin typeface="Garamond" panose="02020404030301010803" pitchFamily="18" charset="0"/>
              </a:rPr>
              <a:t>Spectroradiometer</a:t>
            </a:r>
            <a:r>
              <a:rPr lang="en-US" sz="2800" dirty="0">
                <a:solidFill>
                  <a:schemeClr val="tx1">
                    <a:lumMod val="75000"/>
                    <a:lumOff val="25000"/>
                  </a:schemeClr>
                </a:solidFill>
                <a:latin typeface="Garamond" panose="02020404030301010803" pitchFamily="18" charset="0"/>
              </a:rPr>
              <a:t> (MODIS) to assess inundation extent and water quality. To aid partner organizations in water resource management decisions, the team created a tidal land cover analysis tool that maps coastal flooding. Marine turbidity estimation maps were created to assess variations in turbidity and sediment availability through time. DEVELOP’s end products will aid partners in ongoing mitigation efforts, inform marine ecosystem restoration initiatives, and monitor threats to human safety.</a:t>
            </a:r>
            <a:endParaRPr lang="en-US" sz="2800" dirty="0">
              <a:solidFill>
                <a:schemeClr val="tx1">
                  <a:lumMod val="75000"/>
                  <a:lumOff val="25000"/>
                </a:schemeClr>
              </a:solidFill>
              <a:latin typeface="Garamond" panose="02020404030301010803" pitchFamily="18" charset="0"/>
            </a:endParaRPr>
          </a:p>
        </p:txBody>
      </p:sp>
      <p:sp>
        <p:nvSpPr>
          <p:cNvPr id="89" name="TextBox 88">
            <a:extLst>
              <a:ext uri="{FF2B5EF4-FFF2-40B4-BE49-F238E27FC236}">
                <a16:creationId xmlns:a16="http://schemas.microsoft.com/office/drawing/2014/main" xmlns="" id="{5E1DD4AD-ACC8-114C-B0A1-F352281FF0F2}"/>
              </a:ext>
            </a:extLst>
          </p:cNvPr>
          <p:cNvSpPr txBox="1"/>
          <p:nvPr/>
        </p:nvSpPr>
        <p:spPr>
          <a:xfrm>
            <a:off x="972304" y="15628827"/>
            <a:ext cx="3172663"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Study Area</a:t>
            </a:r>
          </a:p>
        </p:txBody>
      </p:sp>
      <p:sp>
        <p:nvSpPr>
          <p:cNvPr id="91" name="Freeform 90">
            <a:extLst>
              <a:ext uri="{FF2B5EF4-FFF2-40B4-BE49-F238E27FC236}">
                <a16:creationId xmlns:a16="http://schemas.microsoft.com/office/drawing/2014/main" xmlns="" id="{31FBCFC9-1EE6-9D4F-B440-1A4EC41A0AAA}"/>
              </a:ext>
            </a:extLst>
          </p:cNvPr>
          <p:cNvSpPr/>
          <p:nvPr/>
        </p:nvSpPr>
        <p:spPr>
          <a:xfrm>
            <a:off x="12837638" y="10536945"/>
            <a:ext cx="2522645" cy="2625114"/>
          </a:xfrm>
          <a:custGeom>
            <a:avLst/>
            <a:gdLst>
              <a:gd name="connsiteX0" fmla="*/ 0 w 3500272"/>
              <a:gd name="connsiteY0" fmla="*/ 424437 h 2546570"/>
              <a:gd name="connsiteX1" fmla="*/ 424437 w 3500272"/>
              <a:gd name="connsiteY1" fmla="*/ 0 h 2546570"/>
              <a:gd name="connsiteX2" fmla="*/ 3075835 w 3500272"/>
              <a:gd name="connsiteY2" fmla="*/ 0 h 2546570"/>
              <a:gd name="connsiteX3" fmla="*/ 3500272 w 3500272"/>
              <a:gd name="connsiteY3" fmla="*/ 424437 h 2546570"/>
              <a:gd name="connsiteX4" fmla="*/ 3500272 w 3500272"/>
              <a:gd name="connsiteY4" fmla="*/ 2122133 h 2546570"/>
              <a:gd name="connsiteX5" fmla="*/ 3075835 w 3500272"/>
              <a:gd name="connsiteY5" fmla="*/ 2546570 h 2546570"/>
              <a:gd name="connsiteX6" fmla="*/ 424437 w 3500272"/>
              <a:gd name="connsiteY6" fmla="*/ 2546570 h 2546570"/>
              <a:gd name="connsiteX7" fmla="*/ 0 w 3500272"/>
              <a:gd name="connsiteY7" fmla="*/ 2122133 h 2546570"/>
              <a:gd name="connsiteX8" fmla="*/ 0 w 3500272"/>
              <a:gd name="connsiteY8" fmla="*/ 424437 h 25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272" h="2546570">
                <a:moveTo>
                  <a:pt x="0" y="424437"/>
                </a:moveTo>
                <a:cubicBezTo>
                  <a:pt x="0" y="190027"/>
                  <a:pt x="190027" y="0"/>
                  <a:pt x="424437" y="0"/>
                </a:cubicBezTo>
                <a:lnTo>
                  <a:pt x="3075835" y="0"/>
                </a:lnTo>
                <a:cubicBezTo>
                  <a:pt x="3310245" y="0"/>
                  <a:pt x="3500272" y="190027"/>
                  <a:pt x="3500272" y="424437"/>
                </a:cubicBezTo>
                <a:lnTo>
                  <a:pt x="3500272" y="2122133"/>
                </a:lnTo>
                <a:cubicBezTo>
                  <a:pt x="3500272" y="2356543"/>
                  <a:pt x="3310245" y="2546570"/>
                  <a:pt x="3075835" y="2546570"/>
                </a:cubicBezTo>
                <a:lnTo>
                  <a:pt x="424437" y="2546570"/>
                </a:lnTo>
                <a:cubicBezTo>
                  <a:pt x="190027" y="2546570"/>
                  <a:pt x="0" y="2356543"/>
                  <a:pt x="0" y="2122133"/>
                </a:cubicBezTo>
                <a:lnTo>
                  <a:pt x="0" y="424437"/>
                </a:lnTo>
                <a:close/>
              </a:path>
            </a:pathLst>
          </a:custGeom>
          <a:solidFill>
            <a:srgbClr val="3F42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93" tIns="177653" rIns="230993" bIns="177653" numCol="1" spcCol="1270" anchor="ctr" anchorCtr="0">
            <a:noAutofit/>
          </a:bodyPr>
          <a:lstStyle/>
          <a:p>
            <a:pPr lvl="0" algn="ctr" defTabSz="1244600">
              <a:lnSpc>
                <a:spcPct val="90000"/>
              </a:lnSpc>
              <a:spcBef>
                <a:spcPct val="0"/>
              </a:spcBef>
              <a:spcAft>
                <a:spcPct val="35000"/>
              </a:spcAft>
            </a:pPr>
            <a:r>
              <a:rPr lang="en-US" sz="3000" b="1" kern="1200" dirty="0">
                <a:latin typeface="Garamond" panose="02020404030301010803" pitchFamily="18" charset="0"/>
              </a:rPr>
              <a:t>Tidal Land Cover Analysis Tool (TiLCAT)</a:t>
            </a:r>
          </a:p>
        </p:txBody>
      </p:sp>
      <p:grpSp>
        <p:nvGrpSpPr>
          <p:cNvPr id="15" name="Group 14">
            <a:extLst>
              <a:ext uri="{FF2B5EF4-FFF2-40B4-BE49-F238E27FC236}">
                <a16:creationId xmlns:a16="http://schemas.microsoft.com/office/drawing/2014/main" xmlns="" id="{DF5F3CB5-D1E2-ED42-B5C7-5992B8027038}"/>
              </a:ext>
            </a:extLst>
          </p:cNvPr>
          <p:cNvGrpSpPr/>
          <p:nvPr/>
        </p:nvGrpSpPr>
        <p:grpSpPr>
          <a:xfrm>
            <a:off x="7048999" y="30290284"/>
            <a:ext cx="2103120" cy="2103120"/>
            <a:chOff x="7048999" y="30290284"/>
            <a:chExt cx="2103120" cy="2103120"/>
          </a:xfrm>
        </p:grpSpPr>
        <p:pic>
          <p:nvPicPr>
            <p:cNvPr id="94" name="Picture 93">
              <a:extLst>
                <a:ext uri="{FF2B5EF4-FFF2-40B4-BE49-F238E27FC236}">
                  <a16:creationId xmlns:a16="http://schemas.microsoft.com/office/drawing/2014/main" xmlns="" id="{F8927258-D675-FC4D-99CD-AB3EBA1764E0}"/>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048999" y="30290284"/>
              <a:ext cx="2103120" cy="2103120"/>
            </a:xfrm>
            <a:prstGeom prst="rect">
              <a:avLst/>
            </a:prstGeom>
          </p:spPr>
        </p:pic>
        <p:pic>
          <p:nvPicPr>
            <p:cNvPr id="106" name="Picture 105">
              <a:extLst>
                <a:ext uri="{FF2B5EF4-FFF2-40B4-BE49-F238E27FC236}">
                  <a16:creationId xmlns:a16="http://schemas.microsoft.com/office/drawing/2014/main" xmlns="" id="{6DC0285A-6DDF-AC4F-9DD2-4AF659B2C6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1865" t="11832" r="19452"/>
            <a:stretch/>
          </p:blipFill>
          <p:spPr>
            <a:xfrm>
              <a:off x="7277599" y="30528235"/>
              <a:ext cx="1645920" cy="1655370"/>
            </a:xfrm>
            <a:prstGeom prst="ellipse">
              <a:avLst/>
            </a:prstGeom>
          </p:spPr>
        </p:pic>
      </p:grpSp>
      <p:grpSp>
        <p:nvGrpSpPr>
          <p:cNvPr id="27" name="Group 26">
            <a:extLst>
              <a:ext uri="{FF2B5EF4-FFF2-40B4-BE49-F238E27FC236}">
                <a16:creationId xmlns:a16="http://schemas.microsoft.com/office/drawing/2014/main" xmlns="" id="{00DC8278-9B04-F149-85FE-30419DF5B4E9}"/>
              </a:ext>
            </a:extLst>
          </p:cNvPr>
          <p:cNvGrpSpPr/>
          <p:nvPr/>
        </p:nvGrpSpPr>
        <p:grpSpPr>
          <a:xfrm>
            <a:off x="9968607" y="30290284"/>
            <a:ext cx="2103120" cy="2103120"/>
            <a:chOff x="9968607" y="30290284"/>
            <a:chExt cx="2103120" cy="2103120"/>
          </a:xfrm>
        </p:grpSpPr>
        <p:pic>
          <p:nvPicPr>
            <p:cNvPr id="95" name="Picture 94">
              <a:extLst>
                <a:ext uri="{FF2B5EF4-FFF2-40B4-BE49-F238E27FC236}">
                  <a16:creationId xmlns:a16="http://schemas.microsoft.com/office/drawing/2014/main" xmlns="" id="{129B5CFD-F38F-8C44-8C61-C82D52C40D3B}"/>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968607" y="30290284"/>
              <a:ext cx="2103120" cy="2103120"/>
            </a:xfrm>
            <a:prstGeom prst="rect">
              <a:avLst/>
            </a:prstGeom>
          </p:spPr>
        </p:pic>
        <p:pic>
          <p:nvPicPr>
            <p:cNvPr id="108" name="Picture 107">
              <a:extLst>
                <a:ext uri="{FF2B5EF4-FFF2-40B4-BE49-F238E27FC236}">
                  <a16:creationId xmlns:a16="http://schemas.microsoft.com/office/drawing/2014/main" xmlns="" id="{3AABF44E-C947-A14D-87B4-8123BD07989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718" t="8592" r="21267"/>
            <a:stretch/>
          </p:blipFill>
          <p:spPr>
            <a:xfrm>
              <a:off x="10196284" y="30537685"/>
              <a:ext cx="1641244" cy="1645920"/>
            </a:xfrm>
            <a:prstGeom prst="ellipse">
              <a:avLst/>
            </a:prstGeom>
          </p:spPr>
        </p:pic>
      </p:grpSp>
      <p:grpSp>
        <p:nvGrpSpPr>
          <p:cNvPr id="5" name="Group 4">
            <a:extLst>
              <a:ext uri="{FF2B5EF4-FFF2-40B4-BE49-F238E27FC236}">
                <a16:creationId xmlns:a16="http://schemas.microsoft.com/office/drawing/2014/main" xmlns="" id="{BE774EF1-FED0-B947-88FB-B208557D8744}"/>
              </a:ext>
            </a:extLst>
          </p:cNvPr>
          <p:cNvGrpSpPr/>
          <p:nvPr/>
        </p:nvGrpSpPr>
        <p:grpSpPr>
          <a:xfrm>
            <a:off x="1209783" y="30290284"/>
            <a:ext cx="2103120" cy="2103120"/>
            <a:chOff x="1209783" y="30290284"/>
            <a:chExt cx="2103120" cy="2103120"/>
          </a:xfrm>
        </p:grpSpPr>
        <p:pic>
          <p:nvPicPr>
            <p:cNvPr id="93" name="Picture 92">
              <a:extLst>
                <a:ext uri="{FF2B5EF4-FFF2-40B4-BE49-F238E27FC236}">
                  <a16:creationId xmlns:a16="http://schemas.microsoft.com/office/drawing/2014/main" xmlns="" id="{17832CA8-60EC-5844-BC2C-B9EB200BD4AF}"/>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209783" y="30290284"/>
              <a:ext cx="2103120" cy="2103120"/>
            </a:xfrm>
            <a:prstGeom prst="rect">
              <a:avLst/>
            </a:prstGeom>
          </p:spPr>
        </p:pic>
        <p:pic>
          <p:nvPicPr>
            <p:cNvPr id="110" name="Picture 109">
              <a:extLst>
                <a:ext uri="{FF2B5EF4-FFF2-40B4-BE49-F238E27FC236}">
                  <a16:creationId xmlns:a16="http://schemas.microsoft.com/office/drawing/2014/main" xmlns="" id="{202E7126-015E-4E4D-82EE-1CDD5860CB8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152" t="12574" r="22768" b="1660"/>
            <a:stretch/>
          </p:blipFill>
          <p:spPr>
            <a:xfrm>
              <a:off x="1429567" y="30537685"/>
              <a:ext cx="1636429" cy="1645920"/>
            </a:xfrm>
            <a:prstGeom prst="ellipse">
              <a:avLst/>
            </a:prstGeom>
          </p:spPr>
        </p:pic>
      </p:grpSp>
      <p:grpSp>
        <p:nvGrpSpPr>
          <p:cNvPr id="11" name="Group 10">
            <a:extLst>
              <a:ext uri="{FF2B5EF4-FFF2-40B4-BE49-F238E27FC236}">
                <a16:creationId xmlns:a16="http://schemas.microsoft.com/office/drawing/2014/main" xmlns="" id="{6314E86A-BD4D-0F4C-952A-639FA15F366F}"/>
              </a:ext>
            </a:extLst>
          </p:cNvPr>
          <p:cNvGrpSpPr/>
          <p:nvPr/>
        </p:nvGrpSpPr>
        <p:grpSpPr>
          <a:xfrm>
            <a:off x="4129391" y="30290284"/>
            <a:ext cx="2103120" cy="2103120"/>
            <a:chOff x="4129391" y="30290284"/>
            <a:chExt cx="2103120" cy="2103120"/>
          </a:xfrm>
        </p:grpSpPr>
        <p:pic>
          <p:nvPicPr>
            <p:cNvPr id="100" name="Picture 99">
              <a:extLst>
                <a:ext uri="{FF2B5EF4-FFF2-40B4-BE49-F238E27FC236}">
                  <a16:creationId xmlns:a16="http://schemas.microsoft.com/office/drawing/2014/main" xmlns="" id="{85BB1AD3-427C-7646-BFE0-42CD6B186A0E}"/>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129391" y="30290284"/>
              <a:ext cx="2103120" cy="2103120"/>
            </a:xfrm>
            <a:prstGeom prst="rect">
              <a:avLst/>
            </a:prstGeom>
          </p:spPr>
        </p:pic>
        <p:pic>
          <p:nvPicPr>
            <p:cNvPr id="111" name="Picture 110">
              <a:extLst>
                <a:ext uri="{FF2B5EF4-FFF2-40B4-BE49-F238E27FC236}">
                  <a16:creationId xmlns:a16="http://schemas.microsoft.com/office/drawing/2014/main" xmlns="" id="{16B5E737-3BA9-E64E-814D-E25B972442D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5191" r="22579"/>
            <a:stretch/>
          </p:blipFill>
          <p:spPr>
            <a:xfrm>
              <a:off x="4351518" y="30518785"/>
              <a:ext cx="1645920" cy="1646118"/>
            </a:xfrm>
            <a:prstGeom prst="ellipse">
              <a:avLst/>
            </a:prstGeom>
          </p:spPr>
        </p:pic>
      </p:grpSp>
      <p:pic>
        <p:nvPicPr>
          <p:cNvPr id="29" name="Picture 28">
            <a:extLst>
              <a:ext uri="{FF2B5EF4-FFF2-40B4-BE49-F238E27FC236}">
                <a16:creationId xmlns:a16="http://schemas.microsoft.com/office/drawing/2014/main" xmlns="" id="{CEE7ADD1-7244-F347-A9B3-2FE19D70C7CD}"/>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14531609" y="17873765"/>
            <a:ext cx="3114980" cy="143569"/>
          </a:xfrm>
          <a:prstGeom prst="rect">
            <a:avLst/>
          </a:prstGeom>
        </p:spPr>
      </p:pic>
      <p:sp>
        <p:nvSpPr>
          <p:cNvPr id="30" name="TextBox 29">
            <a:extLst>
              <a:ext uri="{FF2B5EF4-FFF2-40B4-BE49-F238E27FC236}">
                <a16:creationId xmlns:a16="http://schemas.microsoft.com/office/drawing/2014/main" xmlns="" id="{4174483B-3663-B044-8ABB-5C44DB91321A}"/>
              </a:ext>
            </a:extLst>
          </p:cNvPr>
          <p:cNvSpPr txBox="1"/>
          <p:nvPr/>
        </p:nvSpPr>
        <p:spPr>
          <a:xfrm>
            <a:off x="14030016" y="17531478"/>
            <a:ext cx="4118167" cy="336184"/>
          </a:xfrm>
          <a:prstGeom prst="rect">
            <a:avLst/>
          </a:prstGeom>
          <a:noFill/>
        </p:spPr>
        <p:txBody>
          <a:bodyPr wrap="square" rtlCol="0">
            <a:spAutoFit/>
          </a:bodyPr>
          <a:lstStyle/>
          <a:p>
            <a:r>
              <a:rPr lang="en-US" sz="1600" dirty="0">
                <a:solidFill>
                  <a:schemeClr val="bg1"/>
                </a:solidFill>
                <a:latin typeface="Garamond" panose="02020404030301010803" pitchFamily="18" charset="0"/>
              </a:rPr>
              <a:t>Detected change in flooding and tidal inundation</a:t>
            </a:r>
          </a:p>
        </p:txBody>
      </p:sp>
      <p:grpSp>
        <p:nvGrpSpPr>
          <p:cNvPr id="113" name="Group 112">
            <a:extLst>
              <a:ext uri="{FF2B5EF4-FFF2-40B4-BE49-F238E27FC236}">
                <a16:creationId xmlns:a16="http://schemas.microsoft.com/office/drawing/2014/main" xmlns="" id="{0FA475E4-4585-7644-B56B-D49EE78F06A6}"/>
              </a:ext>
            </a:extLst>
          </p:cNvPr>
          <p:cNvGrpSpPr/>
          <p:nvPr/>
        </p:nvGrpSpPr>
        <p:grpSpPr>
          <a:xfrm>
            <a:off x="15461402" y="25695826"/>
            <a:ext cx="2368290" cy="739494"/>
            <a:chOff x="2642755" y="4516757"/>
            <a:chExt cx="2368290" cy="739494"/>
          </a:xfrm>
        </p:grpSpPr>
        <p:sp>
          <p:nvSpPr>
            <p:cNvPr id="114" name="Rectangle 113">
              <a:extLst>
                <a:ext uri="{FF2B5EF4-FFF2-40B4-BE49-F238E27FC236}">
                  <a16:creationId xmlns:a16="http://schemas.microsoft.com/office/drawing/2014/main" xmlns="" id="{AE639EE0-8198-2B4C-8E2A-136786B058C2}"/>
                </a:ext>
              </a:extLst>
            </p:cNvPr>
            <p:cNvSpPr/>
            <p:nvPr/>
          </p:nvSpPr>
          <p:spPr>
            <a:xfrm>
              <a:off x="2673926" y="4572000"/>
              <a:ext cx="2312615" cy="587375"/>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xmlns="" id="{20190840-3066-D141-9F3E-A5F92467F30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436" t="40334" r="3773" b="35469"/>
            <a:stretch/>
          </p:blipFill>
          <p:spPr>
            <a:xfrm>
              <a:off x="2781299" y="4838699"/>
              <a:ext cx="2095501" cy="114301"/>
            </a:xfrm>
            <a:prstGeom prst="rect">
              <a:avLst/>
            </a:prstGeom>
          </p:spPr>
        </p:pic>
        <p:sp>
          <p:nvSpPr>
            <p:cNvPr id="116" name="TextBox 115">
              <a:extLst>
                <a:ext uri="{FF2B5EF4-FFF2-40B4-BE49-F238E27FC236}">
                  <a16:creationId xmlns:a16="http://schemas.microsoft.com/office/drawing/2014/main" xmlns="" id="{40C77CEB-2450-AE40-AF53-11DC86FBAA7A}"/>
                </a:ext>
              </a:extLst>
            </p:cNvPr>
            <p:cNvSpPr txBox="1"/>
            <p:nvPr/>
          </p:nvSpPr>
          <p:spPr>
            <a:xfrm>
              <a:off x="2703715" y="4516757"/>
              <a:ext cx="1506118"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Turbidity </a:t>
              </a:r>
              <a:r>
                <a:rPr lang="en-US" sz="1600" i="1" dirty="0">
                  <a:solidFill>
                    <a:schemeClr val="tx1">
                      <a:lumMod val="75000"/>
                      <a:lumOff val="25000"/>
                    </a:schemeClr>
                  </a:solidFill>
                  <a:latin typeface="Garamond" panose="02020404030301010803" pitchFamily="18" charset="0"/>
                </a:rPr>
                <a:t>(FNU)</a:t>
              </a:r>
            </a:p>
          </p:txBody>
        </p:sp>
        <p:sp>
          <p:nvSpPr>
            <p:cNvPr id="117" name="TextBox 116">
              <a:extLst>
                <a:ext uri="{FF2B5EF4-FFF2-40B4-BE49-F238E27FC236}">
                  <a16:creationId xmlns:a16="http://schemas.microsoft.com/office/drawing/2014/main" xmlns="" id="{E6B23ABD-849B-6644-BBB0-89CA49DC28D4}"/>
                </a:ext>
              </a:extLst>
            </p:cNvPr>
            <p:cNvSpPr txBox="1"/>
            <p:nvPr/>
          </p:nvSpPr>
          <p:spPr>
            <a:xfrm>
              <a:off x="2642755" y="4917697"/>
              <a:ext cx="280846"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118" name="TextBox 117">
              <a:extLst>
                <a:ext uri="{FF2B5EF4-FFF2-40B4-BE49-F238E27FC236}">
                  <a16:creationId xmlns:a16="http://schemas.microsoft.com/office/drawing/2014/main" xmlns="" id="{178ACAB9-53FD-0448-8F48-B0FF2AE4B41C}"/>
                </a:ext>
              </a:extLst>
            </p:cNvPr>
            <p:cNvSpPr txBox="1"/>
            <p:nvPr/>
          </p:nvSpPr>
          <p:spPr>
            <a:xfrm>
              <a:off x="3091756" y="4914442"/>
              <a:ext cx="421910"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0.5</a:t>
              </a:r>
            </a:p>
          </p:txBody>
        </p:sp>
        <p:sp>
          <p:nvSpPr>
            <p:cNvPr id="119" name="TextBox 118">
              <a:extLst>
                <a:ext uri="{FF2B5EF4-FFF2-40B4-BE49-F238E27FC236}">
                  <a16:creationId xmlns:a16="http://schemas.microsoft.com/office/drawing/2014/main" xmlns="" id="{5CB036F2-1BC3-3D48-B8E2-77D2A6F2A35A}"/>
                </a:ext>
              </a:extLst>
            </p:cNvPr>
            <p:cNvSpPr txBox="1"/>
            <p:nvPr/>
          </p:nvSpPr>
          <p:spPr>
            <a:xfrm>
              <a:off x="3690564" y="4914442"/>
              <a:ext cx="280846"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1</a:t>
              </a:r>
            </a:p>
          </p:txBody>
        </p:sp>
        <p:sp>
          <p:nvSpPr>
            <p:cNvPr id="120" name="TextBox 119">
              <a:extLst>
                <a:ext uri="{FF2B5EF4-FFF2-40B4-BE49-F238E27FC236}">
                  <a16:creationId xmlns:a16="http://schemas.microsoft.com/office/drawing/2014/main" xmlns="" id="{7BF5E757-4DB4-984C-ACB5-B1006C532BD5}"/>
                </a:ext>
              </a:extLst>
            </p:cNvPr>
            <p:cNvSpPr txBox="1"/>
            <p:nvPr/>
          </p:nvSpPr>
          <p:spPr>
            <a:xfrm>
              <a:off x="4140292" y="4905512"/>
              <a:ext cx="421910"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1.5</a:t>
              </a:r>
            </a:p>
          </p:txBody>
        </p:sp>
        <p:sp>
          <p:nvSpPr>
            <p:cNvPr id="121" name="TextBox 120">
              <a:extLst>
                <a:ext uri="{FF2B5EF4-FFF2-40B4-BE49-F238E27FC236}">
                  <a16:creationId xmlns:a16="http://schemas.microsoft.com/office/drawing/2014/main" xmlns="" id="{6FC525AF-BC7B-A147-8ECC-485AB92B81B7}"/>
                </a:ext>
              </a:extLst>
            </p:cNvPr>
            <p:cNvSpPr txBox="1"/>
            <p:nvPr/>
          </p:nvSpPr>
          <p:spPr>
            <a:xfrm>
              <a:off x="4730199" y="4900947"/>
              <a:ext cx="280846"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2</a:t>
              </a:r>
            </a:p>
          </p:txBody>
        </p:sp>
      </p:grpSp>
      <p:pic>
        <p:nvPicPr>
          <p:cNvPr id="122" name="Picture 121">
            <a:extLst>
              <a:ext uri="{FF2B5EF4-FFF2-40B4-BE49-F238E27FC236}">
                <a16:creationId xmlns:a16="http://schemas.microsoft.com/office/drawing/2014/main" xmlns="" id="{0108B6ED-674D-9E42-8275-18C0B400CD37}"/>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52326" y1="23333" x2="52326" y2="23333"/>
                      </a14:backgroundRemoval>
                    </a14:imgEffect>
                  </a14:imgLayer>
                </a14:imgProps>
              </a:ext>
              <a:ext uri="{28A0092B-C50C-407E-A947-70E740481C1C}">
                <a14:useLocalDpi xmlns:a14="http://schemas.microsoft.com/office/drawing/2010/main" val="0"/>
              </a:ext>
            </a:extLst>
          </a:blip>
          <a:stretch>
            <a:fillRect/>
          </a:stretch>
        </p:blipFill>
        <p:spPr>
          <a:xfrm>
            <a:off x="11527507" y="16712702"/>
            <a:ext cx="475293" cy="685054"/>
          </a:xfrm>
          <a:prstGeom prst="rect">
            <a:avLst/>
          </a:prstGeom>
        </p:spPr>
      </p:pic>
      <p:pic>
        <p:nvPicPr>
          <p:cNvPr id="123" name="Picture 122">
            <a:extLst>
              <a:ext uri="{FF2B5EF4-FFF2-40B4-BE49-F238E27FC236}">
                <a16:creationId xmlns:a16="http://schemas.microsoft.com/office/drawing/2014/main" xmlns="" id="{925B98CD-0D66-674A-BF9E-82174C6CCBA8}"/>
              </a:ext>
            </a:extLst>
          </p:cNvPr>
          <p:cNvPicPr>
            <a:picLocks noChangeAspect="1"/>
          </p:cNvPicPr>
          <p:nvPr/>
        </p:nvPicPr>
        <p:blipFill>
          <a:blip r:embed="rId17" cstate="print">
            <a:lum bright="70000" contrast="-70000"/>
            <a:extLst>
              <a:ext uri="{BEBA8EAE-BF5A-486C-A8C5-ECC9F3942E4B}">
                <a14:imgProps xmlns:a14="http://schemas.microsoft.com/office/drawing/2010/main">
                  <a14:imgLayer r:embed="rId18">
                    <a14:imgEffect>
                      <a14:backgroundRemoval t="10000" b="90000" l="10000" r="90000">
                        <a14:foregroundMark x1="52326" y1="23333" x2="52326" y2="23333"/>
                      </a14:backgroundRemoval>
                    </a14:imgEffect>
                  </a14:imgLayer>
                </a14:imgProps>
              </a:ext>
              <a:ext uri="{28A0092B-C50C-407E-A947-70E740481C1C}">
                <a14:useLocalDpi xmlns:a14="http://schemas.microsoft.com/office/drawing/2010/main" val="0"/>
              </a:ext>
            </a:extLst>
          </a:blip>
          <a:stretch>
            <a:fillRect/>
          </a:stretch>
        </p:blipFill>
        <p:spPr>
          <a:xfrm>
            <a:off x="20677798" y="17498363"/>
            <a:ext cx="475293" cy="685054"/>
          </a:xfrm>
          <a:prstGeom prst="rect">
            <a:avLst/>
          </a:prstGeom>
        </p:spPr>
      </p:pic>
      <p:pic>
        <p:nvPicPr>
          <p:cNvPr id="124" name="Picture 123">
            <a:extLst>
              <a:ext uri="{FF2B5EF4-FFF2-40B4-BE49-F238E27FC236}">
                <a16:creationId xmlns:a16="http://schemas.microsoft.com/office/drawing/2014/main" xmlns="" id="{B2DF948E-3159-7A4F-A1D5-4E85206708DD}"/>
              </a:ext>
            </a:extLst>
          </p:cNvPr>
          <p:cNvPicPr>
            <a:picLocks noChangeAspect="1"/>
          </p:cNvPicPr>
          <p:nvPr/>
        </p:nvPicPr>
        <p:blipFill>
          <a:blip r:embed="rId19" cstate="print">
            <a:lum bright="70000" contrast="-70000"/>
            <a:extLst>
              <a:ext uri="{BEBA8EAE-BF5A-486C-A8C5-ECC9F3942E4B}">
                <a14:imgProps xmlns:a14="http://schemas.microsoft.com/office/drawing/2010/main">
                  <a14:imgLayer r:embed="rId18">
                    <a14:imgEffect>
                      <a14:backgroundRemoval t="10000" b="90000" l="10000" r="90000">
                        <a14:foregroundMark x1="52326" y1="23333" x2="52326" y2="23333"/>
                      </a14:backgroundRemoval>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3639773" y="22696402"/>
            <a:ext cx="344306" cy="496258"/>
          </a:xfrm>
          <a:prstGeom prst="rect">
            <a:avLst/>
          </a:prstGeom>
        </p:spPr>
      </p:pic>
      <p:grpSp>
        <p:nvGrpSpPr>
          <p:cNvPr id="125" name="Group 124">
            <a:extLst>
              <a:ext uri="{FF2B5EF4-FFF2-40B4-BE49-F238E27FC236}">
                <a16:creationId xmlns:a16="http://schemas.microsoft.com/office/drawing/2014/main" xmlns="" id="{3B092F25-0971-4840-BE20-295739974A22}"/>
              </a:ext>
            </a:extLst>
          </p:cNvPr>
          <p:cNvGrpSpPr/>
          <p:nvPr/>
        </p:nvGrpSpPr>
        <p:grpSpPr>
          <a:xfrm>
            <a:off x="6972255" y="20793804"/>
            <a:ext cx="4381900" cy="508233"/>
            <a:chOff x="6809632" y="4390901"/>
            <a:chExt cx="3913389" cy="508233"/>
          </a:xfrm>
        </p:grpSpPr>
        <p:grpSp>
          <p:nvGrpSpPr>
            <p:cNvPr id="126" name="Group 125">
              <a:extLst>
                <a:ext uri="{FF2B5EF4-FFF2-40B4-BE49-F238E27FC236}">
                  <a16:creationId xmlns:a16="http://schemas.microsoft.com/office/drawing/2014/main" xmlns="" id="{0BC079B0-630F-DF4F-A6A3-1940723D0E02}"/>
                </a:ext>
              </a:extLst>
            </p:cNvPr>
            <p:cNvGrpSpPr/>
            <p:nvPr/>
          </p:nvGrpSpPr>
          <p:grpSpPr>
            <a:xfrm>
              <a:off x="6809632" y="4390901"/>
              <a:ext cx="3913389" cy="508233"/>
              <a:chOff x="6809632" y="4390901"/>
              <a:chExt cx="3913389" cy="508233"/>
            </a:xfrm>
          </p:grpSpPr>
          <p:sp>
            <p:nvSpPr>
              <p:cNvPr id="128" name="TextBox 127">
                <a:extLst>
                  <a:ext uri="{FF2B5EF4-FFF2-40B4-BE49-F238E27FC236}">
                    <a16:creationId xmlns:a16="http://schemas.microsoft.com/office/drawing/2014/main" xmlns="" id="{E5D22444-2D15-7741-8115-F110C414E9CD}"/>
                  </a:ext>
                </a:extLst>
              </p:cNvPr>
              <p:cNvSpPr txBox="1"/>
              <p:nvPr/>
            </p:nvSpPr>
            <p:spPr>
              <a:xfrm>
                <a:off x="6809632" y="4390901"/>
                <a:ext cx="1140619" cy="338554"/>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0</a:t>
                </a:r>
              </a:p>
            </p:txBody>
          </p:sp>
          <p:sp>
            <p:nvSpPr>
              <p:cNvPr id="129" name="TextBox 128">
                <a:extLst>
                  <a:ext uri="{FF2B5EF4-FFF2-40B4-BE49-F238E27FC236}">
                    <a16:creationId xmlns:a16="http://schemas.microsoft.com/office/drawing/2014/main" xmlns="" id="{F599D9DB-A0D7-A24A-A537-16B4D72E0BC1}"/>
                  </a:ext>
                </a:extLst>
              </p:cNvPr>
              <p:cNvSpPr txBox="1"/>
              <p:nvPr/>
            </p:nvSpPr>
            <p:spPr>
              <a:xfrm>
                <a:off x="7814882" y="4390901"/>
                <a:ext cx="1140619" cy="338554"/>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68</a:t>
                </a:r>
              </a:p>
            </p:txBody>
          </p:sp>
          <p:sp>
            <p:nvSpPr>
              <p:cNvPr id="130" name="TextBox 129">
                <a:extLst>
                  <a:ext uri="{FF2B5EF4-FFF2-40B4-BE49-F238E27FC236}">
                    <a16:creationId xmlns:a16="http://schemas.microsoft.com/office/drawing/2014/main" xmlns="" id="{F588D3D4-7BB7-034A-867C-FE03ED2C8FFF}"/>
                  </a:ext>
                </a:extLst>
              </p:cNvPr>
              <p:cNvSpPr txBox="1"/>
              <p:nvPr/>
            </p:nvSpPr>
            <p:spPr>
              <a:xfrm>
                <a:off x="8759289" y="4390901"/>
                <a:ext cx="1140619" cy="338554"/>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136</a:t>
                </a:r>
              </a:p>
            </p:txBody>
          </p:sp>
          <p:sp>
            <p:nvSpPr>
              <p:cNvPr id="131" name="TextBox 130">
                <a:extLst>
                  <a:ext uri="{FF2B5EF4-FFF2-40B4-BE49-F238E27FC236}">
                    <a16:creationId xmlns:a16="http://schemas.microsoft.com/office/drawing/2014/main" xmlns="" id="{7F409FFE-CF0B-0249-B5FA-4BE6E0AD994C}"/>
                  </a:ext>
                </a:extLst>
              </p:cNvPr>
              <p:cNvSpPr txBox="1"/>
              <p:nvPr/>
            </p:nvSpPr>
            <p:spPr>
              <a:xfrm>
                <a:off x="9096244" y="4560580"/>
                <a:ext cx="1626777" cy="338554"/>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Kilometers</a:t>
                </a:r>
              </a:p>
            </p:txBody>
          </p:sp>
        </p:grpSp>
        <p:pic>
          <p:nvPicPr>
            <p:cNvPr id="127" name="Picture 126">
              <a:extLst>
                <a:ext uri="{FF2B5EF4-FFF2-40B4-BE49-F238E27FC236}">
                  <a16:creationId xmlns:a16="http://schemas.microsoft.com/office/drawing/2014/main" xmlns="" id="{3EA6EE1E-E85F-D844-9E42-A834DD791568}"/>
                </a:ext>
              </a:extLst>
            </p:cNvPr>
            <p:cNvPicPr>
              <a:picLocks noChangeAspect="1"/>
            </p:cNvPicPr>
            <p:nvPr/>
          </p:nvPicPr>
          <p:blipFill rotWithShape="1">
            <a:blip r:embed="rId20">
              <a:extLst>
                <a:ext uri="{28A0092B-C50C-407E-A947-70E740481C1C}">
                  <a14:useLocalDpi xmlns:a14="http://schemas.microsoft.com/office/drawing/2010/main" val="0"/>
                </a:ext>
              </a:extLst>
            </a:blip>
            <a:srcRect l="7276" t="56124" r="24853" b="28558"/>
            <a:stretch/>
          </p:blipFill>
          <p:spPr>
            <a:xfrm>
              <a:off x="7328360" y="4682755"/>
              <a:ext cx="2113299" cy="76201"/>
            </a:xfrm>
            <a:prstGeom prst="rect">
              <a:avLst/>
            </a:prstGeom>
          </p:spPr>
        </p:pic>
      </p:grpSp>
      <p:grpSp>
        <p:nvGrpSpPr>
          <p:cNvPr id="132" name="Group 131">
            <a:extLst>
              <a:ext uri="{FF2B5EF4-FFF2-40B4-BE49-F238E27FC236}">
                <a16:creationId xmlns:a16="http://schemas.microsoft.com/office/drawing/2014/main" xmlns="" id="{12BD4C9D-4559-9144-8F74-408D39BED1AA}"/>
              </a:ext>
            </a:extLst>
          </p:cNvPr>
          <p:cNvGrpSpPr/>
          <p:nvPr/>
        </p:nvGrpSpPr>
        <p:grpSpPr>
          <a:xfrm>
            <a:off x="12948774" y="21157543"/>
            <a:ext cx="4428762" cy="501407"/>
            <a:chOff x="7156726" y="4390901"/>
            <a:chExt cx="3148983" cy="501407"/>
          </a:xfrm>
        </p:grpSpPr>
        <p:grpSp>
          <p:nvGrpSpPr>
            <p:cNvPr id="133" name="Group 132">
              <a:extLst>
                <a:ext uri="{FF2B5EF4-FFF2-40B4-BE49-F238E27FC236}">
                  <a16:creationId xmlns:a16="http://schemas.microsoft.com/office/drawing/2014/main" xmlns="" id="{46AA6084-513D-F547-BAEA-803CAF58C6D0}"/>
                </a:ext>
              </a:extLst>
            </p:cNvPr>
            <p:cNvGrpSpPr/>
            <p:nvPr/>
          </p:nvGrpSpPr>
          <p:grpSpPr>
            <a:xfrm>
              <a:off x="7156726" y="4390901"/>
              <a:ext cx="3148983" cy="501407"/>
              <a:chOff x="7156726" y="4390901"/>
              <a:chExt cx="3148983" cy="501407"/>
            </a:xfrm>
          </p:grpSpPr>
          <p:sp>
            <p:nvSpPr>
              <p:cNvPr id="135" name="TextBox 134">
                <a:extLst>
                  <a:ext uri="{FF2B5EF4-FFF2-40B4-BE49-F238E27FC236}">
                    <a16:creationId xmlns:a16="http://schemas.microsoft.com/office/drawing/2014/main" xmlns="" id="{6D9DAB80-EDC7-0B47-B2E5-6BCE57E00ED7}"/>
                  </a:ext>
                </a:extLst>
              </p:cNvPr>
              <p:cNvSpPr txBox="1"/>
              <p:nvPr/>
            </p:nvSpPr>
            <p:spPr>
              <a:xfrm>
                <a:off x="7156726" y="4390901"/>
                <a:ext cx="330186"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0</a:t>
                </a:r>
              </a:p>
            </p:txBody>
          </p:sp>
          <p:sp>
            <p:nvSpPr>
              <p:cNvPr id="136" name="TextBox 135">
                <a:extLst>
                  <a:ext uri="{FF2B5EF4-FFF2-40B4-BE49-F238E27FC236}">
                    <a16:creationId xmlns:a16="http://schemas.microsoft.com/office/drawing/2014/main" xmlns="" id="{66ACEB7E-2A50-6242-B566-0BAA7E63E10C}"/>
                  </a:ext>
                </a:extLst>
              </p:cNvPr>
              <p:cNvSpPr txBox="1"/>
              <p:nvPr/>
            </p:nvSpPr>
            <p:spPr>
              <a:xfrm>
                <a:off x="7814882" y="4390901"/>
                <a:ext cx="1140619"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68</a:t>
                </a:r>
              </a:p>
            </p:txBody>
          </p:sp>
          <p:sp>
            <p:nvSpPr>
              <p:cNvPr id="137" name="TextBox 136">
                <a:extLst>
                  <a:ext uri="{FF2B5EF4-FFF2-40B4-BE49-F238E27FC236}">
                    <a16:creationId xmlns:a16="http://schemas.microsoft.com/office/drawing/2014/main" xmlns="" id="{633796EB-5BA1-2341-949A-D73B246E599B}"/>
                  </a:ext>
                </a:extLst>
              </p:cNvPr>
              <p:cNvSpPr txBox="1"/>
              <p:nvPr/>
            </p:nvSpPr>
            <p:spPr>
              <a:xfrm>
                <a:off x="9186791" y="4390901"/>
                <a:ext cx="475656"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136</a:t>
                </a:r>
              </a:p>
            </p:txBody>
          </p:sp>
          <p:sp>
            <p:nvSpPr>
              <p:cNvPr id="138" name="TextBox 137">
                <a:extLst>
                  <a:ext uri="{FF2B5EF4-FFF2-40B4-BE49-F238E27FC236}">
                    <a16:creationId xmlns:a16="http://schemas.microsoft.com/office/drawing/2014/main" xmlns="" id="{B4A4D013-CA4D-E441-A658-074CDF40ABA9}"/>
                  </a:ext>
                </a:extLst>
              </p:cNvPr>
              <p:cNvSpPr txBox="1"/>
              <p:nvPr/>
            </p:nvSpPr>
            <p:spPr>
              <a:xfrm>
                <a:off x="9451490" y="4553754"/>
                <a:ext cx="854219"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Kilometers</a:t>
                </a:r>
              </a:p>
            </p:txBody>
          </p:sp>
        </p:grpSp>
        <p:pic>
          <p:nvPicPr>
            <p:cNvPr id="134" name="Picture 133">
              <a:extLst>
                <a:ext uri="{FF2B5EF4-FFF2-40B4-BE49-F238E27FC236}">
                  <a16:creationId xmlns:a16="http://schemas.microsoft.com/office/drawing/2014/main" xmlns="" id="{1F51FD71-CF9B-6543-A0D2-DB238DECCFC1}"/>
                </a:ext>
              </a:extLst>
            </p:cNvPr>
            <p:cNvPicPr>
              <a:picLocks noChangeAspect="1"/>
            </p:cNvPicPr>
            <p:nvPr/>
          </p:nvPicPr>
          <p:blipFill rotWithShape="1">
            <a:blip r:embed="rId20">
              <a:extLst>
                <a:ext uri="{28A0092B-C50C-407E-A947-70E740481C1C}">
                  <a14:useLocalDpi xmlns:a14="http://schemas.microsoft.com/office/drawing/2010/main" val="0"/>
                </a:ext>
              </a:extLst>
            </a:blip>
            <a:srcRect l="7276" t="56124" r="24853" b="28558"/>
            <a:stretch/>
          </p:blipFill>
          <p:spPr>
            <a:xfrm>
              <a:off x="7328360" y="4682755"/>
              <a:ext cx="2113299" cy="76201"/>
            </a:xfrm>
            <a:prstGeom prst="rect">
              <a:avLst/>
            </a:prstGeom>
          </p:spPr>
        </p:pic>
      </p:grpSp>
      <p:grpSp>
        <p:nvGrpSpPr>
          <p:cNvPr id="33" name="Group 32">
            <a:extLst>
              <a:ext uri="{FF2B5EF4-FFF2-40B4-BE49-F238E27FC236}">
                <a16:creationId xmlns:a16="http://schemas.microsoft.com/office/drawing/2014/main" xmlns="" id="{05F6B3CE-7D5D-0D41-8C2A-631298DAF8AF}"/>
              </a:ext>
            </a:extLst>
          </p:cNvPr>
          <p:cNvGrpSpPr/>
          <p:nvPr/>
        </p:nvGrpSpPr>
        <p:grpSpPr>
          <a:xfrm>
            <a:off x="18753437" y="26044756"/>
            <a:ext cx="2653994" cy="499231"/>
            <a:chOff x="19575774" y="23157571"/>
            <a:chExt cx="2653994" cy="499231"/>
          </a:xfrm>
        </p:grpSpPr>
        <p:pic>
          <p:nvPicPr>
            <p:cNvPr id="141" name="Picture 140">
              <a:extLst>
                <a:ext uri="{FF2B5EF4-FFF2-40B4-BE49-F238E27FC236}">
                  <a16:creationId xmlns:a16="http://schemas.microsoft.com/office/drawing/2014/main" xmlns="" id="{18AB349B-B40A-D546-B746-0E6925D96510}"/>
                </a:ext>
              </a:extLst>
            </p:cNvPr>
            <p:cNvPicPr>
              <a:picLocks noChangeAspect="1"/>
            </p:cNvPicPr>
            <p:nvPr/>
          </p:nvPicPr>
          <p:blipFill rotWithShape="1">
            <a:blip r:embed="rId20">
              <a:extLst>
                <a:ext uri="{28A0092B-C50C-407E-A947-70E740481C1C}">
                  <a14:useLocalDpi xmlns:a14="http://schemas.microsoft.com/office/drawing/2010/main" val="0"/>
                </a:ext>
              </a:extLst>
            </a:blip>
            <a:srcRect l="7276" t="56124" r="24853" b="28558"/>
            <a:stretch/>
          </p:blipFill>
          <p:spPr>
            <a:xfrm>
              <a:off x="19690730" y="23449425"/>
              <a:ext cx="1415438" cy="76201"/>
            </a:xfrm>
            <a:prstGeom prst="rect">
              <a:avLst/>
            </a:prstGeom>
          </p:spPr>
        </p:pic>
        <p:grpSp>
          <p:nvGrpSpPr>
            <p:cNvPr id="32" name="Group 31">
              <a:extLst>
                <a:ext uri="{FF2B5EF4-FFF2-40B4-BE49-F238E27FC236}">
                  <a16:creationId xmlns:a16="http://schemas.microsoft.com/office/drawing/2014/main" xmlns="" id="{53CD5851-4CE2-824B-A17E-1C5643CBD704}"/>
                </a:ext>
              </a:extLst>
            </p:cNvPr>
            <p:cNvGrpSpPr/>
            <p:nvPr/>
          </p:nvGrpSpPr>
          <p:grpSpPr>
            <a:xfrm>
              <a:off x="19575774" y="23157571"/>
              <a:ext cx="2653994" cy="499231"/>
              <a:chOff x="19575774" y="23157571"/>
              <a:chExt cx="2653994" cy="499231"/>
            </a:xfrm>
          </p:grpSpPr>
          <p:grpSp>
            <p:nvGrpSpPr>
              <p:cNvPr id="140" name="Group 139">
                <a:extLst>
                  <a:ext uri="{FF2B5EF4-FFF2-40B4-BE49-F238E27FC236}">
                    <a16:creationId xmlns:a16="http://schemas.microsoft.com/office/drawing/2014/main" xmlns="" id="{E2083444-1CF8-254D-80B8-1228FCD92D85}"/>
                  </a:ext>
                </a:extLst>
              </p:cNvPr>
              <p:cNvGrpSpPr/>
              <p:nvPr/>
            </p:nvGrpSpPr>
            <p:grpSpPr>
              <a:xfrm>
                <a:off x="19575774" y="23157571"/>
                <a:ext cx="1748289" cy="338554"/>
                <a:chOff x="7156726" y="4390901"/>
                <a:chExt cx="2610258" cy="338554"/>
              </a:xfrm>
            </p:grpSpPr>
            <p:sp>
              <p:nvSpPr>
                <p:cNvPr id="142" name="TextBox 141">
                  <a:extLst>
                    <a:ext uri="{FF2B5EF4-FFF2-40B4-BE49-F238E27FC236}">
                      <a16:creationId xmlns:a16="http://schemas.microsoft.com/office/drawing/2014/main" xmlns="" id="{11BF1410-A3D2-DF48-997D-E66383B825EC}"/>
                    </a:ext>
                  </a:extLst>
                </p:cNvPr>
                <p:cNvSpPr txBox="1"/>
                <p:nvPr/>
              </p:nvSpPr>
              <p:spPr>
                <a:xfrm>
                  <a:off x="7156726" y="4390901"/>
                  <a:ext cx="330186"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0</a:t>
                  </a:r>
                </a:p>
              </p:txBody>
            </p:sp>
            <p:sp>
              <p:nvSpPr>
                <p:cNvPr id="144" name="TextBox 143">
                  <a:extLst>
                    <a:ext uri="{FF2B5EF4-FFF2-40B4-BE49-F238E27FC236}">
                      <a16:creationId xmlns:a16="http://schemas.microsoft.com/office/drawing/2014/main" xmlns="" id="{1E4E8B3E-CD42-3C45-9B8E-30FD1105A2E2}"/>
                    </a:ext>
                  </a:extLst>
                </p:cNvPr>
                <p:cNvSpPr txBox="1"/>
                <p:nvPr/>
              </p:nvSpPr>
              <p:spPr>
                <a:xfrm>
                  <a:off x="9037463" y="4390901"/>
                  <a:ext cx="729521"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136</a:t>
                  </a:r>
                </a:p>
              </p:txBody>
            </p:sp>
          </p:grpSp>
          <p:sp>
            <p:nvSpPr>
              <p:cNvPr id="146" name="TextBox 145">
                <a:extLst>
                  <a:ext uri="{FF2B5EF4-FFF2-40B4-BE49-F238E27FC236}">
                    <a16:creationId xmlns:a16="http://schemas.microsoft.com/office/drawing/2014/main" xmlns="" id="{8266EA19-EF58-0746-9212-65A3D0438567}"/>
                  </a:ext>
                </a:extLst>
              </p:cNvPr>
              <p:cNvSpPr txBox="1"/>
              <p:nvPr/>
            </p:nvSpPr>
            <p:spPr>
              <a:xfrm>
                <a:off x="21140190" y="23318248"/>
                <a:ext cx="1089578" cy="338554"/>
              </a:xfrm>
              <a:prstGeom prst="rect">
                <a:avLst/>
              </a:prstGeom>
              <a:noFill/>
            </p:spPr>
            <p:txBody>
              <a:bodyPr wrap="square" rtlCol="0">
                <a:spAutoFit/>
              </a:bodyPr>
              <a:lstStyle/>
              <a:p>
                <a:pPr algn="ctr"/>
                <a:r>
                  <a:rPr lang="en-US" sz="1600" dirty="0">
                    <a:solidFill>
                      <a:schemeClr val="bg1"/>
                    </a:solidFill>
                    <a:latin typeface="Garamond" panose="02020404030301010803" pitchFamily="18" charset="0"/>
                  </a:rPr>
                  <a:t>Kilometers</a:t>
                </a:r>
              </a:p>
            </p:txBody>
          </p:sp>
        </p:grpSp>
      </p:gr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4914</TotalTime>
  <Words>848</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291</cp:revision>
  <dcterms:created xsi:type="dcterms:W3CDTF">2019-02-05T16:32:03Z</dcterms:created>
  <dcterms:modified xsi:type="dcterms:W3CDTF">2019-11-20T17:26:09Z</dcterms:modified>
</cp:coreProperties>
</file>