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y Gotschalk" initials="EJG" lastIdx="1" clrIdx="0">
    <p:extLst/>
  </p:cmAuthor>
  <p:cmAuthor id="2" name="Emily Gotschalk" initials="EJG [2]" lastIdx="1" clrIdx="1">
    <p:extLst/>
  </p:cmAuthor>
  <p:cmAuthor id="3" name="Emily Gotschalk" initials="EJG [3]" lastIdx="1" clrIdx="2">
    <p:extLst/>
  </p:cmAuthor>
  <p:cmAuthor id="4" name="Emily Gotschalk" initials="EJG [4]"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DBF2"/>
    <a:srgbClr val="76AADA"/>
    <a:srgbClr val="92BCE4"/>
    <a:srgbClr val="A9CDE0"/>
    <a:srgbClr val="3289B4"/>
    <a:srgbClr val="5DA1C4"/>
    <a:srgbClr val="BF5440"/>
    <a:srgbClr val="CE7869"/>
    <a:srgbClr val="E4B8AF"/>
    <a:srgbClr val="55B2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9965" autoAdjust="0"/>
    <p:restoredTop sz="95928" autoAdjust="0"/>
  </p:normalViewPr>
  <p:slideViewPr>
    <p:cSldViewPr snapToGrid="0">
      <p:cViewPr varScale="1">
        <p:scale>
          <a:sx n="22" d="100"/>
          <a:sy n="22" d="100"/>
        </p:scale>
        <p:origin x="354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reprisal2\develop5\Miami_Beach\Data\TABLES\TurbAnalysi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Garamond" panose="02020404030301010803" pitchFamily="18" charset="0"/>
                <a:ea typeface="+mn-ea"/>
                <a:cs typeface="+mn-cs"/>
              </a:defRPr>
            </a:pPr>
            <a:r>
              <a:rPr lang="en-US" sz="2400">
                <a:latin typeface="Garamond" panose="02020404030301010803" pitchFamily="18" charset="0"/>
              </a:rPr>
              <a:t>Mean Wet</a:t>
            </a:r>
            <a:r>
              <a:rPr lang="en-US" sz="2400" baseline="0">
                <a:latin typeface="Garamond" panose="02020404030301010803" pitchFamily="18" charset="0"/>
              </a:rPr>
              <a:t> Season </a:t>
            </a:r>
            <a:r>
              <a:rPr lang="en-US" sz="2400">
                <a:latin typeface="Garamond" panose="02020404030301010803" pitchFamily="18" charset="0"/>
              </a:rPr>
              <a:t>Turbidity</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Garamond" panose="02020404030301010803" pitchFamily="18" charset="0"/>
              <a:ea typeface="+mn-ea"/>
              <a:cs typeface="+mn-cs"/>
            </a:defRPr>
          </a:pPr>
          <a:endParaRPr lang="en-US"/>
        </a:p>
      </c:txPr>
    </c:title>
    <c:autoTitleDeleted val="0"/>
    <c:plotArea>
      <c:layout/>
      <c:scatterChart>
        <c:scatterStyle val="lineMarker"/>
        <c:varyColors val="0"/>
        <c:ser>
          <c:idx val="0"/>
          <c:order val="0"/>
          <c:tx>
            <c:strRef>
              <c:f>TurbAnalysis!$A$2</c:f>
              <c:strCache>
                <c:ptCount val="1"/>
                <c:pt idx="0">
                  <c:v>Landsat 5 TM</c:v>
                </c:pt>
              </c:strCache>
            </c:strRef>
          </c:tx>
          <c:spPr>
            <a:ln w="19050" cap="rnd">
              <a:noFill/>
              <a:round/>
            </a:ln>
            <a:effectLst/>
          </c:spPr>
          <c:marker>
            <c:symbol val="circle"/>
            <c:size val="5"/>
            <c:spPr>
              <a:solidFill>
                <a:schemeClr val="accent1"/>
              </a:solidFill>
              <a:ln w="63500">
                <a:solidFill>
                  <a:schemeClr val="accent1"/>
                </a:solidFill>
              </a:ln>
              <a:effectLst/>
            </c:spPr>
          </c:marker>
          <c:xVal>
            <c:numRef>
              <c:f>TurbAnalysis!$B$1:$W$1</c:f>
              <c:numCache>
                <c:formatCode>General</c:formatCod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numCache>
            </c:numRef>
          </c:xVal>
          <c:yVal>
            <c:numRef>
              <c:f>TurbAnalysis!$B$2:$W$2</c:f>
              <c:numCache>
                <c:formatCode>General</c:formatCode>
                <c:ptCount val="22"/>
                <c:pt idx="0">
                  <c:v>3.0310064121444853</c:v>
                </c:pt>
                <c:pt idx="1">
                  <c:v>3.4764753984092542</c:v>
                </c:pt>
                <c:pt idx="2">
                  <c:v>3.8333738203551131</c:v>
                </c:pt>
                <c:pt idx="3">
                  <c:v>4.2377037323164055</c:v>
                </c:pt>
                <c:pt idx="4">
                  <c:v>5.9099465798654691</c:v>
                </c:pt>
              </c:numCache>
            </c:numRef>
          </c:yVal>
          <c:smooth val="0"/>
          <c:extLst xmlns:c16r2="http://schemas.microsoft.com/office/drawing/2015/06/chart">
            <c:ext xmlns:c16="http://schemas.microsoft.com/office/drawing/2014/chart" uri="{C3380CC4-5D6E-409C-BE32-E72D297353CC}">
              <c16:uniqueId val="{00000000-2507-4C36-A6DD-3E85551A0BDD}"/>
            </c:ext>
          </c:extLst>
        </c:ser>
        <c:ser>
          <c:idx val="1"/>
          <c:order val="1"/>
          <c:tx>
            <c:strRef>
              <c:f>TurbAnalysis!$A$3</c:f>
              <c:strCache>
                <c:ptCount val="1"/>
                <c:pt idx="0">
                  <c:v>Landsat 7 ETM+</c:v>
                </c:pt>
              </c:strCache>
            </c:strRef>
          </c:tx>
          <c:spPr>
            <a:ln w="19050" cap="rnd">
              <a:noFill/>
              <a:round/>
            </a:ln>
            <a:effectLst/>
          </c:spPr>
          <c:marker>
            <c:symbol val="circle"/>
            <c:size val="5"/>
            <c:spPr>
              <a:solidFill>
                <a:schemeClr val="accent2"/>
              </a:solidFill>
              <a:ln w="63500">
                <a:solidFill>
                  <a:schemeClr val="accent2"/>
                </a:solidFill>
              </a:ln>
              <a:effectLst/>
            </c:spPr>
          </c:marker>
          <c:xVal>
            <c:numRef>
              <c:f>TurbAnalysis!$B$1:$W$1</c:f>
              <c:numCache>
                <c:formatCode>General</c:formatCod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numCache>
            </c:numRef>
          </c:xVal>
          <c:yVal>
            <c:numRef>
              <c:f>TurbAnalysis!$B$3:$W$3</c:f>
              <c:numCache>
                <c:formatCode>General</c:formatCode>
                <c:ptCount val="22"/>
                <c:pt idx="4">
                  <c:v>2.9121899810170966</c:v>
                </c:pt>
                <c:pt idx="5">
                  <c:v>2.6149279513939421</c:v>
                </c:pt>
                <c:pt idx="6">
                  <c:v>3.3347003231507659</c:v>
                </c:pt>
                <c:pt idx="7">
                  <c:v>3.2261307363053979</c:v>
                </c:pt>
                <c:pt idx="8">
                  <c:v>3.1367466882747301</c:v>
                </c:pt>
                <c:pt idx="9">
                  <c:v>5.4252178839105918</c:v>
                </c:pt>
                <c:pt idx="10">
                  <c:v>4.5610288104478789</c:v>
                </c:pt>
                <c:pt idx="11">
                  <c:v>5.611008104687369</c:v>
                </c:pt>
                <c:pt idx="12">
                  <c:v>5.4928525778202628</c:v>
                </c:pt>
                <c:pt idx="13">
                  <c:v>4.3441688698562029</c:v>
                </c:pt>
                <c:pt idx="14">
                  <c:v>4.1725049635686453</c:v>
                </c:pt>
                <c:pt idx="15">
                  <c:v>5.2028001234907215</c:v>
                </c:pt>
                <c:pt idx="16">
                  <c:v>4.1113142231841406</c:v>
                </c:pt>
                <c:pt idx="17">
                  <c:v>5.1703794740607671</c:v>
                </c:pt>
                <c:pt idx="18">
                  <c:v>4.3740778155380662</c:v>
                </c:pt>
                <c:pt idx="19">
                  <c:v>5.7673635486501285</c:v>
                </c:pt>
                <c:pt idx="20">
                  <c:v>3.9960994073719842</c:v>
                </c:pt>
              </c:numCache>
            </c:numRef>
          </c:yVal>
          <c:smooth val="0"/>
          <c:extLst xmlns:c16r2="http://schemas.microsoft.com/office/drawing/2015/06/chart">
            <c:ext xmlns:c16="http://schemas.microsoft.com/office/drawing/2014/chart" uri="{C3380CC4-5D6E-409C-BE32-E72D297353CC}">
              <c16:uniqueId val="{00000001-2507-4C36-A6DD-3E85551A0BDD}"/>
            </c:ext>
          </c:extLst>
        </c:ser>
        <c:ser>
          <c:idx val="2"/>
          <c:order val="2"/>
          <c:tx>
            <c:strRef>
              <c:f>TurbAnalysis!$A$4</c:f>
              <c:strCache>
                <c:ptCount val="1"/>
                <c:pt idx="0">
                  <c:v>Landsat 8 OLI</c:v>
                </c:pt>
              </c:strCache>
            </c:strRef>
          </c:tx>
          <c:spPr>
            <a:ln w="19050" cap="rnd">
              <a:noFill/>
              <a:round/>
            </a:ln>
            <a:effectLst/>
          </c:spPr>
          <c:marker>
            <c:symbol val="circle"/>
            <c:size val="5"/>
            <c:spPr>
              <a:solidFill>
                <a:schemeClr val="accent3"/>
              </a:solidFill>
              <a:ln w="63500">
                <a:solidFill>
                  <a:schemeClr val="accent3"/>
                </a:solidFill>
              </a:ln>
              <a:effectLst/>
            </c:spPr>
          </c:marker>
          <c:xVal>
            <c:numRef>
              <c:f>TurbAnalysis!$B$1:$W$1</c:f>
              <c:numCache>
                <c:formatCode>General</c:formatCod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numCache>
            </c:numRef>
          </c:xVal>
          <c:yVal>
            <c:numRef>
              <c:f>TurbAnalysis!$B$4:$W$4</c:f>
              <c:numCache>
                <c:formatCode>General</c:formatCode>
                <c:ptCount val="22"/>
                <c:pt idx="18">
                  <c:v>4.8534313165886154</c:v>
                </c:pt>
                <c:pt idx="19">
                  <c:v>4.0004846839548875</c:v>
                </c:pt>
                <c:pt idx="20">
                  <c:v>3.2952449982408551</c:v>
                </c:pt>
                <c:pt idx="21">
                  <c:v>4.0869802839458425</c:v>
                </c:pt>
              </c:numCache>
            </c:numRef>
          </c:yVal>
          <c:smooth val="0"/>
          <c:extLst xmlns:c16r2="http://schemas.microsoft.com/office/drawing/2015/06/chart">
            <c:ext xmlns:c16="http://schemas.microsoft.com/office/drawing/2014/chart" uri="{C3380CC4-5D6E-409C-BE32-E72D297353CC}">
              <c16:uniqueId val="{00000002-2507-4C36-A6DD-3E85551A0BDD}"/>
            </c:ext>
          </c:extLst>
        </c:ser>
        <c:ser>
          <c:idx val="3"/>
          <c:order val="3"/>
          <c:tx>
            <c:strRef>
              <c:f>TurbAnalysis!$A$5</c:f>
              <c:strCache>
                <c:ptCount val="1"/>
                <c:pt idx="0">
                  <c:v>Sentinel 2 MSI</c:v>
                </c:pt>
              </c:strCache>
            </c:strRef>
          </c:tx>
          <c:spPr>
            <a:ln w="19050" cap="rnd">
              <a:noFill/>
              <a:round/>
            </a:ln>
            <a:effectLst/>
          </c:spPr>
          <c:marker>
            <c:symbol val="circle"/>
            <c:size val="5"/>
            <c:spPr>
              <a:solidFill>
                <a:srgbClr val="00FF00"/>
              </a:solidFill>
              <a:ln w="63500">
                <a:solidFill>
                  <a:srgbClr val="00FF00"/>
                </a:solidFill>
              </a:ln>
              <a:effectLst/>
            </c:spPr>
          </c:marker>
          <c:xVal>
            <c:numRef>
              <c:f>TurbAnalysis!$B$1:$W$1</c:f>
              <c:numCache>
                <c:formatCode>General</c:formatCod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numCache>
            </c:numRef>
          </c:xVal>
          <c:yVal>
            <c:numRef>
              <c:f>TurbAnalysis!$B$5:$W$5</c:f>
              <c:numCache>
                <c:formatCode>General</c:formatCode>
                <c:ptCount val="22"/>
                <c:pt idx="21">
                  <c:v>5.7754264190307234</c:v>
                </c:pt>
              </c:numCache>
            </c:numRef>
          </c:yVal>
          <c:smooth val="0"/>
          <c:extLst xmlns:c16r2="http://schemas.microsoft.com/office/drawing/2015/06/chart">
            <c:ext xmlns:c16="http://schemas.microsoft.com/office/drawing/2014/chart" uri="{C3380CC4-5D6E-409C-BE32-E72D297353CC}">
              <c16:uniqueId val="{00000003-2507-4C36-A6DD-3E85551A0BDD}"/>
            </c:ext>
          </c:extLst>
        </c:ser>
        <c:dLbls>
          <c:showLegendKey val="0"/>
          <c:showVal val="0"/>
          <c:showCatName val="0"/>
          <c:showSerName val="0"/>
          <c:showPercent val="0"/>
          <c:showBubbleSize val="0"/>
        </c:dLbls>
        <c:axId val="147905704"/>
        <c:axId val="147936712"/>
      </c:scatterChart>
      <c:valAx>
        <c:axId val="1479057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Garamond" panose="02020404030301010803" pitchFamily="18" charset="0"/>
                    <a:ea typeface="+mn-ea"/>
                    <a:cs typeface="+mn-cs"/>
                  </a:defRPr>
                </a:pPr>
                <a:r>
                  <a:rPr lang="en-US" sz="2400">
                    <a:latin typeface="Garamond" panose="02020404030301010803" pitchFamily="18" charset="0"/>
                  </a:rPr>
                  <a:t>Year</a:t>
                </a:r>
              </a:p>
            </c:rich>
          </c:tx>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47936712"/>
        <c:crosses val="autoZero"/>
        <c:crossBetween val="midCat"/>
      </c:valAx>
      <c:valAx>
        <c:axId val="1479367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aramond" panose="02020404030301010803" pitchFamily="18" charset="0"/>
                    <a:ea typeface="+mn-ea"/>
                    <a:cs typeface="+mn-cs"/>
                  </a:defRPr>
                </a:pPr>
                <a:r>
                  <a:rPr lang="en-US" sz="2400">
                    <a:latin typeface="Garamond" panose="02020404030301010803" pitchFamily="18" charset="0"/>
                  </a:rPr>
                  <a:t>Turbidity</a:t>
                </a:r>
                <a:r>
                  <a:rPr lang="en-US" sz="2400" baseline="0">
                    <a:latin typeface="Garamond" panose="02020404030301010803" pitchFamily="18" charset="0"/>
                  </a:rPr>
                  <a:t> (FNU)</a:t>
                </a:r>
                <a:endParaRPr lang="en-US" sz="2400">
                  <a:latin typeface="Garamond" panose="02020404030301010803" pitchFamily="18" charset="0"/>
                </a:endParaRPr>
              </a:p>
            </c:rich>
          </c:tx>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47905704"/>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32000" cy="36576000"/>
          </a:xfrm>
          <a:prstGeom prst="rect">
            <a:avLst/>
          </a:prstGeom>
        </p:spPr>
      </p:pic>
      <p:sp>
        <p:nvSpPr>
          <p:cNvPr id="10" name="Main Title"/>
          <p:cNvSpPr>
            <a:spLocks noGrp="1"/>
          </p:cNvSpPr>
          <p:nvPr>
            <p:ph type="body" sz="quarter" idx="10" hasCustomPrompt="1"/>
          </p:nvPr>
        </p:nvSpPr>
        <p:spPr>
          <a:xfrm rot="16200000">
            <a:off x="15170484" y="21966321"/>
            <a:ext cx="21421558" cy="2314074"/>
          </a:xfrm>
          <a:prstGeom prst="rect">
            <a:avLst/>
          </a:prstGeom>
        </p:spPr>
        <p:txBody>
          <a:bodyPr/>
          <a:lstStyle>
            <a:lvl1pPr marL="0" indent="0" algn="l">
              <a:buNone/>
              <a:defRPr sz="16000" b="0" baseline="0">
                <a:solidFill>
                  <a:srgbClr val="76AADA"/>
                </a:solidFill>
                <a:latin typeface="+mj-lt"/>
              </a:defRPr>
            </a:lvl1pPr>
          </a:lstStyle>
          <a:p>
            <a:pPr lvl="0"/>
            <a:r>
              <a:rPr lang="en-US" dirty="0" smtClean="0"/>
              <a:t>Short Title [Title Case]</a:t>
            </a:r>
            <a:endParaRPr lang="en-US" dirty="0"/>
          </a:p>
        </p:txBody>
      </p:sp>
      <p:sp>
        <p:nvSpPr>
          <p:cNvPr id="9" name="Subtitle"/>
          <p:cNvSpPr>
            <a:spLocks noGrp="1"/>
          </p:cNvSpPr>
          <p:nvPr>
            <p:ph type="body" sz="quarter" idx="13" hasCustomPrompt="1"/>
          </p:nvPr>
        </p:nvSpPr>
        <p:spPr>
          <a:xfrm>
            <a:off x="5715000" y="438150"/>
            <a:ext cx="16173450" cy="3333750"/>
          </a:xfrm>
          <a:prstGeom prst="rect">
            <a:avLst/>
          </a:prstGeom>
        </p:spPr>
        <p:txBody>
          <a:bodyPr anchor="ctr"/>
          <a:lstStyle>
            <a:lvl1pPr marL="0" indent="0" algn="ctr">
              <a:spcBef>
                <a:spcPts val="0"/>
              </a:spcBef>
              <a:buNone/>
              <a:defRPr sz="6000" b="1" baseline="0">
                <a:solidFill>
                  <a:srgbClr val="76AADA"/>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Tree>
    <p:extLst>
      <p:ext uri="{BB962C8B-B14F-4D97-AF65-F5344CB8AC3E}">
        <p14:creationId xmlns:p14="http://schemas.microsoft.com/office/powerpoint/2010/main" val="3603808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576" userDrawn="1">
          <p15:clr>
            <a:srgbClr val="FBAE40"/>
          </p15:clr>
        </p15:guide>
        <p15:guide id="2" pos="15264" userDrawn="1">
          <p15:clr>
            <a:srgbClr val="FBAE40"/>
          </p15:clr>
        </p15:guide>
        <p15:guide id="3" pos="8640" userDrawn="1">
          <p15:clr>
            <a:srgbClr val="FBAE40"/>
          </p15:clr>
        </p15:guide>
        <p15:guide id="4" orient="horz" pos="2880" userDrawn="1">
          <p15:clr>
            <a:srgbClr val="FBAE40"/>
          </p15:clr>
        </p15:guide>
        <p15:guide id="5" orient="horz" pos="2592" userDrawn="1">
          <p15:clr>
            <a:srgbClr val="FBAE40"/>
          </p15:clr>
        </p15:guide>
        <p15:guide id="6" orient="horz" pos="22752"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9984"/>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chart" Target="../charts/chart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 name="Chart 112"/>
          <p:cNvGraphicFramePr>
            <a:graphicFrameLocks/>
          </p:cNvGraphicFramePr>
          <p:nvPr>
            <p:extLst>
              <p:ext uri="{D42A27DB-BD31-4B8C-83A1-F6EECF244321}">
                <p14:modId xmlns:p14="http://schemas.microsoft.com/office/powerpoint/2010/main" val="2688164015"/>
              </p:ext>
            </p:extLst>
          </p:nvPr>
        </p:nvGraphicFramePr>
        <p:xfrm>
          <a:off x="12788033" y="9575209"/>
          <a:ext cx="11425239" cy="5253524"/>
        </p:xfrm>
        <a:graphic>
          <a:graphicData uri="http://schemas.openxmlformats.org/drawingml/2006/chart">
            <c:chart xmlns:c="http://schemas.openxmlformats.org/drawingml/2006/chart" xmlns:r="http://schemas.openxmlformats.org/officeDocument/2006/relationships" r:id="rId2"/>
          </a:graphicData>
        </a:graphic>
      </p:graphicFrame>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67982" y="15294357"/>
            <a:ext cx="5003034" cy="6474515"/>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71037" y="15294357"/>
            <a:ext cx="4997588" cy="6467468"/>
          </a:xfrm>
          <a:prstGeom prst="rect">
            <a:avLst/>
          </a:prstGeom>
        </p:spPr>
      </p:pic>
      <p:sp>
        <p:nvSpPr>
          <p:cNvPr id="124" name="Shape 43"/>
          <p:cNvSpPr txBox="1"/>
          <p:nvPr/>
        </p:nvSpPr>
        <p:spPr>
          <a:xfrm>
            <a:off x="5846600" y="22753582"/>
            <a:ext cx="4532633" cy="1248000"/>
          </a:xfrm>
          <a:prstGeom prst="rect">
            <a:avLst/>
          </a:prstGeom>
          <a:noFill/>
          <a:ln>
            <a:noFill/>
          </a:ln>
        </p:spPr>
        <p:txBody>
          <a:bodyPr lIns="91425" tIns="45700" rIns="91425" bIns="45700" anchor="t" anchorCtr="0">
            <a:noAutofit/>
          </a:bodyPr>
          <a:lstStyle/>
          <a:p>
            <a:pPr marL="0" marR="0" lvl="0" indent="0" algn="l" rtl="0">
              <a:lnSpc>
                <a:spcPct val="90000"/>
              </a:lnSpc>
              <a:spcBef>
                <a:spcPts val="1800"/>
              </a:spcBef>
              <a:buClr>
                <a:srgbClr val="FFFFFF"/>
              </a:buClr>
              <a:buSzPct val="25000"/>
              <a:buFont typeface="Arial"/>
              <a:buNone/>
            </a:pPr>
            <a:r>
              <a:rPr lang="en-US" sz="2700" b="1" dirty="0">
                <a:solidFill>
                  <a:schemeClr val="tx1"/>
                </a:solidFill>
                <a:latin typeface="Garamond"/>
                <a:ea typeface="Garamond"/>
                <a:cs typeface="Garamond"/>
                <a:sym typeface="Garamond"/>
              </a:rPr>
              <a:t>Biscayne </a:t>
            </a:r>
            <a:r>
              <a:rPr lang="en-US" sz="2700" b="1" dirty="0" smtClean="0">
                <a:solidFill>
                  <a:schemeClr val="tx1"/>
                </a:solidFill>
                <a:latin typeface="Garamond"/>
                <a:ea typeface="Garamond"/>
                <a:cs typeface="Garamond"/>
                <a:sym typeface="Garamond"/>
              </a:rPr>
              <a:t>Bay </a:t>
            </a:r>
            <a:r>
              <a:rPr lang="en-US" sz="2700" dirty="0" smtClean="0">
                <a:solidFill>
                  <a:schemeClr val="tx1"/>
                </a:solidFill>
                <a:latin typeface="Garamond"/>
                <a:ea typeface="Garamond"/>
                <a:cs typeface="Garamond"/>
                <a:sym typeface="Garamond"/>
              </a:rPr>
              <a:t>outlined </a:t>
            </a:r>
            <a:r>
              <a:rPr lang="en-US" sz="2700" dirty="0">
                <a:solidFill>
                  <a:schemeClr val="tx1"/>
                </a:solidFill>
                <a:latin typeface="Garamond"/>
                <a:ea typeface="Garamond"/>
                <a:cs typeface="Garamond"/>
                <a:sym typeface="Garamond"/>
              </a:rPr>
              <a:t>in </a:t>
            </a:r>
            <a:r>
              <a:rPr lang="en-US" sz="2700" dirty="0">
                <a:solidFill>
                  <a:srgbClr val="FF0000"/>
                </a:solidFill>
                <a:latin typeface="Garamond"/>
                <a:ea typeface="Garamond"/>
                <a:cs typeface="Garamond"/>
                <a:sym typeface="Garamond"/>
              </a:rPr>
              <a:t>red</a:t>
            </a:r>
          </a:p>
        </p:txBody>
      </p:sp>
      <p:pic>
        <p:nvPicPr>
          <p:cNvPr id="125" name="Picture 1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4540" y="15602752"/>
            <a:ext cx="5938164" cy="7151365"/>
          </a:xfrm>
          <a:prstGeom prst="rect">
            <a:avLst/>
          </a:prstGeom>
        </p:spPr>
      </p:pic>
      <p:pic>
        <p:nvPicPr>
          <p:cNvPr id="126" name="Picture 1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411" y="16728600"/>
            <a:ext cx="5014159" cy="5076586"/>
          </a:xfrm>
          <a:prstGeom prst="rect">
            <a:avLst/>
          </a:prstGeom>
        </p:spPr>
      </p:pic>
      <p:sp>
        <p:nvSpPr>
          <p:cNvPr id="127" name="Shape 43"/>
          <p:cNvSpPr txBox="1"/>
          <p:nvPr/>
        </p:nvSpPr>
        <p:spPr>
          <a:xfrm>
            <a:off x="1033742" y="21707681"/>
            <a:ext cx="4532633" cy="1248000"/>
          </a:xfrm>
          <a:prstGeom prst="rect">
            <a:avLst/>
          </a:prstGeom>
          <a:noFill/>
          <a:ln>
            <a:noFill/>
          </a:ln>
        </p:spPr>
        <p:txBody>
          <a:bodyPr lIns="91425" tIns="45700" rIns="91425" bIns="45700" anchor="t" anchorCtr="0">
            <a:noAutofit/>
          </a:bodyPr>
          <a:lstStyle/>
          <a:p>
            <a:pPr marL="0" marR="0" lvl="0" indent="0" algn="l" rtl="0">
              <a:lnSpc>
                <a:spcPct val="90000"/>
              </a:lnSpc>
              <a:spcBef>
                <a:spcPts val="1800"/>
              </a:spcBef>
              <a:buClr>
                <a:srgbClr val="FFFFFF"/>
              </a:buClr>
              <a:buSzPct val="25000"/>
              <a:buFont typeface="Arial"/>
              <a:buNone/>
            </a:pPr>
            <a:r>
              <a:rPr lang="en-US" sz="2700" dirty="0" smtClean="0">
                <a:solidFill>
                  <a:schemeClr val="tx1"/>
                </a:solidFill>
                <a:latin typeface="Garamond"/>
                <a:ea typeface="Garamond"/>
                <a:cs typeface="Garamond"/>
                <a:sym typeface="Garamond"/>
              </a:rPr>
              <a:t>Outlined area enlarged</a:t>
            </a:r>
            <a:endParaRPr lang="en-US" sz="2700" dirty="0">
              <a:solidFill>
                <a:srgbClr val="FF0000"/>
              </a:solidFill>
              <a:latin typeface="Garamond"/>
              <a:ea typeface="Garamond"/>
              <a:cs typeface="Garamond"/>
              <a:sym typeface="Garamond"/>
            </a:endParaRPr>
          </a:p>
        </p:txBody>
      </p:sp>
      <p:grpSp>
        <p:nvGrpSpPr>
          <p:cNvPr id="97" name="Group 96"/>
          <p:cNvGrpSpPr/>
          <p:nvPr/>
        </p:nvGrpSpPr>
        <p:grpSpPr>
          <a:xfrm>
            <a:off x="2929402" y="31758729"/>
            <a:ext cx="2057400" cy="2081700"/>
            <a:chOff x="851897" y="31812978"/>
            <a:chExt cx="2057400" cy="2081700"/>
          </a:xfrm>
        </p:grpSpPr>
        <p:pic>
          <p:nvPicPr>
            <p:cNvPr id="98" name="Shape 40"/>
            <p:cNvPicPr preferRelativeResize="0"/>
            <p:nvPr/>
          </p:nvPicPr>
          <p:blipFill rotWithShape="1">
            <a:blip r:embed="rId7">
              <a:alphaModFix/>
            </a:blip>
            <a:srcRect/>
            <a:stretch/>
          </p:blipFill>
          <p:spPr>
            <a:xfrm>
              <a:off x="851897" y="31812978"/>
              <a:ext cx="2057400" cy="2081700"/>
            </a:xfrm>
            <a:prstGeom prst="rect">
              <a:avLst/>
            </a:prstGeom>
            <a:noFill/>
            <a:ln>
              <a:noFill/>
            </a:ln>
          </p:spPr>
        </p:pic>
        <p:pic>
          <p:nvPicPr>
            <p:cNvPr id="99" name="Picture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7637" y="32030868"/>
              <a:ext cx="1645920" cy="1645920"/>
            </a:xfrm>
            <a:prstGeom prst="rect">
              <a:avLst/>
            </a:prstGeom>
          </p:spPr>
        </p:pic>
      </p:grpSp>
      <p:grpSp>
        <p:nvGrpSpPr>
          <p:cNvPr id="100" name="Group 99"/>
          <p:cNvGrpSpPr/>
          <p:nvPr/>
        </p:nvGrpSpPr>
        <p:grpSpPr>
          <a:xfrm>
            <a:off x="5388541" y="31758729"/>
            <a:ext cx="2057400" cy="2081700"/>
            <a:chOff x="3311036" y="31812978"/>
            <a:chExt cx="2057400" cy="2081700"/>
          </a:xfrm>
        </p:grpSpPr>
        <p:pic>
          <p:nvPicPr>
            <p:cNvPr id="101" name="Shape 38"/>
            <p:cNvPicPr preferRelativeResize="0"/>
            <p:nvPr/>
          </p:nvPicPr>
          <p:blipFill rotWithShape="1">
            <a:blip r:embed="rId7">
              <a:alphaModFix/>
            </a:blip>
            <a:srcRect/>
            <a:stretch/>
          </p:blipFill>
          <p:spPr>
            <a:xfrm>
              <a:off x="3311036" y="31812978"/>
              <a:ext cx="2057400" cy="2081700"/>
            </a:xfrm>
            <a:prstGeom prst="rect">
              <a:avLst/>
            </a:prstGeom>
            <a:noFill/>
            <a:ln>
              <a:noFill/>
            </a:ln>
          </p:spPr>
        </p:pic>
        <p:pic>
          <p:nvPicPr>
            <p:cNvPr id="102" name="Picture 10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16776" y="32030868"/>
              <a:ext cx="1645920" cy="1645920"/>
            </a:xfrm>
            <a:prstGeom prst="rect">
              <a:avLst/>
            </a:prstGeom>
          </p:spPr>
        </p:pic>
      </p:grpSp>
      <p:grpSp>
        <p:nvGrpSpPr>
          <p:cNvPr id="103" name="Group 102"/>
          <p:cNvGrpSpPr/>
          <p:nvPr/>
        </p:nvGrpSpPr>
        <p:grpSpPr>
          <a:xfrm>
            <a:off x="7833200" y="31749995"/>
            <a:ext cx="2057400" cy="2081700"/>
            <a:chOff x="5747176" y="31804244"/>
            <a:chExt cx="2057400" cy="2081700"/>
          </a:xfrm>
        </p:grpSpPr>
        <p:pic>
          <p:nvPicPr>
            <p:cNvPr id="104" name="Shape 39"/>
            <p:cNvPicPr preferRelativeResize="0"/>
            <p:nvPr/>
          </p:nvPicPr>
          <p:blipFill rotWithShape="1">
            <a:blip r:embed="rId7">
              <a:alphaModFix/>
            </a:blip>
            <a:srcRect/>
            <a:stretch/>
          </p:blipFill>
          <p:spPr>
            <a:xfrm>
              <a:off x="5747176" y="31804244"/>
              <a:ext cx="2057400" cy="2081700"/>
            </a:xfrm>
            <a:prstGeom prst="rect">
              <a:avLst/>
            </a:prstGeom>
            <a:noFill/>
            <a:ln>
              <a:noFill/>
            </a:ln>
          </p:spPr>
        </p:pic>
        <p:pic>
          <p:nvPicPr>
            <p:cNvPr id="105" name="Picture 10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52916" y="32022134"/>
              <a:ext cx="1645920" cy="1645920"/>
            </a:xfrm>
            <a:prstGeom prst="rect">
              <a:avLst/>
            </a:prstGeom>
          </p:spPr>
        </p:pic>
      </p:grpSp>
      <p:sp>
        <p:nvSpPr>
          <p:cNvPr id="5" name="TextBox 4"/>
          <p:cNvSpPr txBox="1"/>
          <p:nvPr/>
        </p:nvSpPr>
        <p:spPr>
          <a:xfrm>
            <a:off x="12817485" y="8805635"/>
            <a:ext cx="11010360" cy="769441"/>
          </a:xfrm>
          <a:prstGeom prst="rect">
            <a:avLst/>
          </a:prstGeom>
          <a:noFill/>
        </p:spPr>
        <p:txBody>
          <a:bodyPr wrap="square" rtlCol="0">
            <a:spAutoFit/>
          </a:bodyPr>
          <a:lstStyle/>
          <a:p>
            <a:r>
              <a:rPr lang="en-US" sz="4400" b="1" dirty="0" smtClean="0">
                <a:solidFill>
                  <a:srgbClr val="76AADA"/>
                </a:solidFill>
                <a:latin typeface="Century Gothic" panose="020B0502020202020204" pitchFamily="34" charset="0"/>
              </a:rPr>
              <a:t>Results</a:t>
            </a:r>
          </a:p>
        </p:txBody>
      </p:sp>
      <p:sp>
        <p:nvSpPr>
          <p:cNvPr id="8" name="Text Placeholder 16"/>
          <p:cNvSpPr txBox="1">
            <a:spLocks/>
          </p:cNvSpPr>
          <p:nvPr/>
        </p:nvSpPr>
        <p:spPr>
          <a:xfrm>
            <a:off x="12895534" y="32287320"/>
            <a:ext cx="10972800" cy="251303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lr>
                <a:srgbClr val="76AADA"/>
              </a:buClr>
              <a:buSzPct val="100000"/>
              <a:buFont typeface="Webdings" panose="05030102010509060703" pitchFamily="18" charset="2"/>
              <a:buChar char=""/>
            </a:pPr>
            <a:r>
              <a:rPr lang="en-US" b="1" dirty="0">
                <a:solidFill>
                  <a:srgbClr val="76AADA"/>
                </a:solidFill>
                <a:ea typeface="Garamond"/>
                <a:cs typeface="Garamond"/>
                <a:sym typeface="Garamond"/>
              </a:rPr>
              <a:t>Science Advisor </a:t>
            </a:r>
            <a:r>
              <a:rPr lang="en-US" dirty="0">
                <a:solidFill>
                  <a:schemeClr val="dk1"/>
                </a:solidFill>
                <a:ea typeface="Garamond"/>
                <a:cs typeface="Garamond"/>
                <a:sym typeface="Garamond"/>
              </a:rPr>
              <a:t>– Dr. </a:t>
            </a:r>
            <a:r>
              <a:rPr lang="en-US" dirty="0" smtClean="0">
                <a:solidFill>
                  <a:schemeClr val="dk1"/>
                </a:solidFill>
                <a:ea typeface="Garamond"/>
                <a:cs typeface="Garamond"/>
                <a:sym typeface="Garamond"/>
              </a:rPr>
              <a:t>Kenton </a:t>
            </a:r>
            <a:r>
              <a:rPr lang="en-US" dirty="0">
                <a:solidFill>
                  <a:schemeClr val="dk1"/>
                </a:solidFill>
                <a:ea typeface="Garamond"/>
                <a:cs typeface="Garamond"/>
                <a:sym typeface="Garamond"/>
              </a:rPr>
              <a:t>Ross, NASA Langley Research Center</a:t>
            </a:r>
          </a:p>
          <a:p>
            <a:pPr marL="457200" indent="-457200">
              <a:buClr>
                <a:srgbClr val="76AADA"/>
              </a:buClr>
              <a:buSzPct val="100000"/>
              <a:buFont typeface="Webdings" panose="05030102010509060703" pitchFamily="18" charset="2"/>
              <a:buChar char=""/>
            </a:pPr>
            <a:r>
              <a:rPr lang="en-US" b="1" dirty="0">
                <a:solidFill>
                  <a:srgbClr val="76AADA"/>
                </a:solidFill>
                <a:ea typeface="Garamond"/>
                <a:cs typeface="Garamond"/>
                <a:sym typeface="Garamond"/>
              </a:rPr>
              <a:t>Partner </a:t>
            </a:r>
            <a:r>
              <a:rPr lang="en-US" dirty="0">
                <a:solidFill>
                  <a:schemeClr val="dk1"/>
                </a:solidFill>
                <a:ea typeface="Garamond"/>
                <a:cs typeface="Garamond"/>
                <a:sym typeface="Garamond"/>
              </a:rPr>
              <a:t>– Francisco </a:t>
            </a:r>
            <a:r>
              <a:rPr lang="en-US" dirty="0" err="1">
                <a:solidFill>
                  <a:schemeClr val="dk1"/>
                </a:solidFill>
                <a:ea typeface="Garamond"/>
                <a:cs typeface="Garamond"/>
                <a:sym typeface="Garamond"/>
              </a:rPr>
              <a:t>D’Elia</a:t>
            </a:r>
            <a:r>
              <a:rPr lang="en-US" dirty="0">
                <a:solidFill>
                  <a:schemeClr val="dk1"/>
                </a:solidFill>
                <a:ea typeface="Garamond"/>
                <a:cs typeface="Garamond"/>
                <a:sym typeface="Garamond"/>
              </a:rPr>
              <a:t>, City of Miami Beach, Public Works Department</a:t>
            </a:r>
          </a:p>
          <a:p>
            <a:pPr marL="457200" indent="-457200">
              <a:buClr>
                <a:srgbClr val="76AADA"/>
              </a:buClr>
              <a:buSzPct val="100000"/>
              <a:buFont typeface="Webdings" panose="05030102010509060703" pitchFamily="18" charset="2"/>
              <a:buChar char=""/>
            </a:pPr>
            <a:r>
              <a:rPr lang="en-US" b="1" dirty="0">
                <a:solidFill>
                  <a:srgbClr val="76AADA"/>
                </a:solidFill>
                <a:ea typeface="Garamond"/>
                <a:cs typeface="Garamond"/>
                <a:sym typeface="Garamond"/>
              </a:rPr>
              <a:t>Others</a:t>
            </a:r>
            <a:r>
              <a:rPr lang="en-US" b="1" dirty="0">
                <a:solidFill>
                  <a:schemeClr val="dk1"/>
                </a:solidFill>
                <a:ea typeface="Garamond"/>
                <a:cs typeface="Garamond"/>
                <a:sym typeface="Garamond"/>
              </a:rPr>
              <a:t> </a:t>
            </a:r>
            <a:r>
              <a:rPr lang="en-US" dirty="0">
                <a:solidFill>
                  <a:schemeClr val="dk1"/>
                </a:solidFill>
                <a:ea typeface="Garamond"/>
                <a:cs typeface="Garamond"/>
                <a:sym typeface="Garamond"/>
              </a:rPr>
              <a:t>– Emily </a:t>
            </a:r>
            <a:r>
              <a:rPr lang="en-US" dirty="0" err="1">
                <a:solidFill>
                  <a:schemeClr val="dk1"/>
                </a:solidFill>
                <a:ea typeface="Garamond"/>
                <a:cs typeface="Garamond"/>
                <a:sym typeface="Garamond"/>
              </a:rPr>
              <a:t>Gotschalk</a:t>
            </a:r>
            <a:r>
              <a:rPr lang="en-US" dirty="0">
                <a:solidFill>
                  <a:schemeClr val="dk1"/>
                </a:solidFill>
                <a:ea typeface="Garamond"/>
                <a:cs typeface="Garamond"/>
                <a:sym typeface="Garamond"/>
              </a:rPr>
              <a:t>, NASA DEVELOP National Program, Center Lead at NASA Langley Research Center</a:t>
            </a:r>
          </a:p>
        </p:txBody>
      </p:sp>
      <p:sp>
        <p:nvSpPr>
          <p:cNvPr id="15" name="TextBox 14"/>
          <p:cNvSpPr txBox="1"/>
          <p:nvPr/>
        </p:nvSpPr>
        <p:spPr>
          <a:xfrm>
            <a:off x="899011" y="4633208"/>
            <a:ext cx="11516347" cy="769441"/>
          </a:xfrm>
          <a:prstGeom prst="rect">
            <a:avLst/>
          </a:prstGeom>
          <a:noFill/>
        </p:spPr>
        <p:txBody>
          <a:bodyPr wrap="square" rtlCol="0">
            <a:spAutoFit/>
          </a:bodyPr>
          <a:lstStyle/>
          <a:p>
            <a:r>
              <a:rPr lang="en-US" sz="4400" b="1" dirty="0" smtClean="0">
                <a:solidFill>
                  <a:srgbClr val="76AADA"/>
                </a:solidFill>
                <a:latin typeface="Century Gothic" panose="020B0502020202020204" pitchFamily="34" charset="0"/>
              </a:rPr>
              <a:t>Abstract</a:t>
            </a:r>
          </a:p>
        </p:txBody>
      </p:sp>
      <p:sp>
        <p:nvSpPr>
          <p:cNvPr id="16" name="TextBox 15"/>
          <p:cNvSpPr txBox="1"/>
          <p:nvPr/>
        </p:nvSpPr>
        <p:spPr>
          <a:xfrm>
            <a:off x="899011" y="11427012"/>
            <a:ext cx="8229600" cy="769441"/>
          </a:xfrm>
          <a:prstGeom prst="rect">
            <a:avLst/>
          </a:prstGeom>
          <a:noFill/>
        </p:spPr>
        <p:txBody>
          <a:bodyPr wrap="square" rtlCol="0">
            <a:spAutoFit/>
          </a:bodyPr>
          <a:lstStyle/>
          <a:p>
            <a:r>
              <a:rPr lang="en-US" sz="4400" b="1" dirty="0" smtClean="0">
                <a:solidFill>
                  <a:srgbClr val="76AADA"/>
                </a:solidFill>
                <a:latin typeface="Century Gothic" panose="020B0502020202020204" pitchFamily="34" charset="0"/>
              </a:rPr>
              <a:t>Objectives</a:t>
            </a:r>
          </a:p>
        </p:txBody>
      </p:sp>
      <p:sp>
        <p:nvSpPr>
          <p:cNvPr id="17" name="TextBox 16"/>
          <p:cNvSpPr txBox="1"/>
          <p:nvPr/>
        </p:nvSpPr>
        <p:spPr>
          <a:xfrm>
            <a:off x="899011" y="23159517"/>
            <a:ext cx="11407715" cy="769441"/>
          </a:xfrm>
          <a:prstGeom prst="rect">
            <a:avLst/>
          </a:prstGeom>
          <a:noFill/>
        </p:spPr>
        <p:txBody>
          <a:bodyPr wrap="square" rtlCol="0">
            <a:spAutoFit/>
          </a:bodyPr>
          <a:lstStyle/>
          <a:p>
            <a:r>
              <a:rPr lang="en-US" sz="4400" b="1" dirty="0" smtClean="0">
                <a:solidFill>
                  <a:srgbClr val="76AADA"/>
                </a:solidFill>
                <a:latin typeface="Century Gothic" panose="020B0502020202020204" pitchFamily="34" charset="0"/>
              </a:rPr>
              <a:t>Methodology</a:t>
            </a:r>
          </a:p>
        </p:txBody>
      </p:sp>
      <p:sp>
        <p:nvSpPr>
          <p:cNvPr id="18" name="TextBox 17"/>
          <p:cNvSpPr txBox="1"/>
          <p:nvPr/>
        </p:nvSpPr>
        <p:spPr>
          <a:xfrm>
            <a:off x="899011" y="15073446"/>
            <a:ext cx="8229600" cy="769441"/>
          </a:xfrm>
          <a:prstGeom prst="rect">
            <a:avLst/>
          </a:prstGeom>
          <a:noFill/>
        </p:spPr>
        <p:txBody>
          <a:bodyPr wrap="square" rtlCol="0">
            <a:spAutoFit/>
          </a:bodyPr>
          <a:lstStyle/>
          <a:p>
            <a:r>
              <a:rPr lang="en-US" sz="4400" b="1" dirty="0" smtClean="0">
                <a:solidFill>
                  <a:srgbClr val="76AADA"/>
                </a:solidFill>
                <a:latin typeface="Century Gothic" panose="020B0502020202020204" pitchFamily="34" charset="0"/>
              </a:rPr>
              <a:t>Study Area</a:t>
            </a:r>
          </a:p>
        </p:txBody>
      </p:sp>
      <p:sp>
        <p:nvSpPr>
          <p:cNvPr id="19" name="TextBox 18"/>
          <p:cNvSpPr txBox="1"/>
          <p:nvPr/>
        </p:nvSpPr>
        <p:spPr>
          <a:xfrm>
            <a:off x="12817485" y="4633208"/>
            <a:ext cx="8229600" cy="769441"/>
          </a:xfrm>
          <a:prstGeom prst="rect">
            <a:avLst/>
          </a:prstGeom>
          <a:noFill/>
        </p:spPr>
        <p:txBody>
          <a:bodyPr wrap="square" rtlCol="0">
            <a:spAutoFit/>
          </a:bodyPr>
          <a:lstStyle/>
          <a:p>
            <a:r>
              <a:rPr lang="en-US" sz="4400" b="1" dirty="0" smtClean="0">
                <a:solidFill>
                  <a:srgbClr val="76AADA"/>
                </a:solidFill>
                <a:latin typeface="Century Gothic" panose="020B0502020202020204" pitchFamily="34" charset="0"/>
              </a:rPr>
              <a:t>Earth Observations</a:t>
            </a:r>
          </a:p>
        </p:txBody>
      </p:sp>
      <p:sp>
        <p:nvSpPr>
          <p:cNvPr id="21" name="TextBox 20"/>
          <p:cNvSpPr txBox="1"/>
          <p:nvPr/>
        </p:nvSpPr>
        <p:spPr>
          <a:xfrm>
            <a:off x="12817485" y="31414865"/>
            <a:ext cx="8229600" cy="769441"/>
          </a:xfrm>
          <a:prstGeom prst="rect">
            <a:avLst/>
          </a:prstGeom>
          <a:noFill/>
        </p:spPr>
        <p:txBody>
          <a:bodyPr wrap="square" rtlCol="0">
            <a:spAutoFit/>
          </a:bodyPr>
          <a:lstStyle/>
          <a:p>
            <a:r>
              <a:rPr lang="en-US" sz="4400" b="1" dirty="0" smtClean="0">
                <a:solidFill>
                  <a:srgbClr val="76AADA"/>
                </a:solidFill>
                <a:latin typeface="Century Gothic" panose="020B0502020202020204" pitchFamily="34" charset="0"/>
              </a:rPr>
              <a:t>Acknowledgements</a:t>
            </a:r>
          </a:p>
        </p:txBody>
      </p:sp>
      <p:sp>
        <p:nvSpPr>
          <p:cNvPr id="23" name="TextBox 22"/>
          <p:cNvSpPr txBox="1"/>
          <p:nvPr/>
        </p:nvSpPr>
        <p:spPr>
          <a:xfrm>
            <a:off x="899011" y="30850749"/>
            <a:ext cx="4542503" cy="769441"/>
          </a:xfrm>
          <a:prstGeom prst="rect">
            <a:avLst/>
          </a:prstGeom>
          <a:noFill/>
        </p:spPr>
        <p:txBody>
          <a:bodyPr wrap="square" rtlCol="0">
            <a:spAutoFit/>
          </a:bodyPr>
          <a:lstStyle/>
          <a:p>
            <a:r>
              <a:rPr lang="en-US" sz="4400" b="1" dirty="0" smtClean="0">
                <a:solidFill>
                  <a:srgbClr val="76AADA"/>
                </a:solidFill>
                <a:latin typeface="Century Gothic" panose="020B0502020202020204" pitchFamily="34" charset="0"/>
              </a:rPr>
              <a:t>Team Members</a:t>
            </a:r>
          </a:p>
        </p:txBody>
      </p:sp>
      <p:sp>
        <p:nvSpPr>
          <p:cNvPr id="32" name="Subtitle"/>
          <p:cNvSpPr>
            <a:spLocks noGrp="1"/>
          </p:cNvSpPr>
          <p:nvPr>
            <p:ph type="body" sz="quarter" idx="13" hasCustomPrompt="1"/>
          </p:nvPr>
        </p:nvSpPr>
        <p:spPr>
          <a:xfrm>
            <a:off x="5715000" y="438150"/>
            <a:ext cx="16173450" cy="3333750"/>
          </a:xfrm>
          <a:prstGeom prst="rect">
            <a:avLst/>
          </a:prstGeom>
        </p:spPr>
        <p:txBody>
          <a:bodyPr anchor="ctr"/>
          <a:lstStyle>
            <a:lvl1pPr marL="0" indent="0" algn="ctr">
              <a:spcBef>
                <a:spcPts val="0"/>
              </a:spcBef>
              <a:buNone/>
              <a:defRPr sz="6000" b="1" baseline="0">
                <a:solidFill>
                  <a:srgbClr val="EA7845"/>
                </a:solidFill>
                <a:latin typeface="+mj-lt"/>
              </a:defRPr>
            </a:lvl1pPr>
            <a:lvl2pPr>
              <a:defRPr sz="4800"/>
            </a:lvl2pPr>
            <a:lvl3pPr>
              <a:defRPr sz="4000"/>
            </a:lvl3pPr>
            <a:lvl4pPr>
              <a:defRPr sz="3600"/>
            </a:lvl4pPr>
            <a:lvl5pPr>
              <a:defRPr sz="3600"/>
            </a:lvl5pPr>
          </a:lstStyle>
          <a:p>
            <a:pPr lvl="0"/>
            <a:r>
              <a:rPr lang="en-US" dirty="0">
                <a:solidFill>
                  <a:srgbClr val="76AADA"/>
                </a:solidFill>
              </a:rPr>
              <a:t>Assessing the Feasibility of Using NASA Earth Observations to Monitor Trends </a:t>
            </a:r>
          </a:p>
          <a:p>
            <a:pPr lvl="0"/>
            <a:r>
              <a:rPr lang="en-US" dirty="0">
                <a:solidFill>
                  <a:srgbClr val="76AADA"/>
                </a:solidFill>
              </a:rPr>
              <a:t>in Runoff and </a:t>
            </a:r>
            <a:r>
              <a:rPr lang="en-US" dirty="0" err="1">
                <a:solidFill>
                  <a:srgbClr val="76AADA"/>
                </a:solidFill>
              </a:rPr>
              <a:t>Stormwater</a:t>
            </a:r>
            <a:r>
              <a:rPr lang="en-US" dirty="0">
                <a:solidFill>
                  <a:srgbClr val="76AADA"/>
                </a:solidFill>
              </a:rPr>
              <a:t> </a:t>
            </a:r>
          </a:p>
          <a:p>
            <a:pPr lvl="0"/>
            <a:r>
              <a:rPr lang="en-US" dirty="0">
                <a:solidFill>
                  <a:srgbClr val="76AADA"/>
                </a:solidFill>
              </a:rPr>
              <a:t>Discharge of the Biscayne Bay</a:t>
            </a:r>
          </a:p>
        </p:txBody>
      </p:sp>
      <p:sp>
        <p:nvSpPr>
          <p:cNvPr id="40" name="TextBox 39"/>
          <p:cNvSpPr txBox="1"/>
          <p:nvPr/>
        </p:nvSpPr>
        <p:spPr>
          <a:xfrm>
            <a:off x="12817485" y="24916602"/>
            <a:ext cx="8229600" cy="769441"/>
          </a:xfrm>
          <a:prstGeom prst="rect">
            <a:avLst/>
          </a:prstGeom>
          <a:noFill/>
        </p:spPr>
        <p:txBody>
          <a:bodyPr wrap="square" rtlCol="0">
            <a:spAutoFit/>
          </a:bodyPr>
          <a:lstStyle/>
          <a:p>
            <a:r>
              <a:rPr lang="en-US" sz="4400" b="1" dirty="0" smtClean="0">
                <a:solidFill>
                  <a:srgbClr val="76AADA"/>
                </a:solidFill>
                <a:latin typeface="Century Gothic" panose="020B0502020202020204" pitchFamily="34" charset="0"/>
              </a:rPr>
              <a:t>Conclusions</a:t>
            </a:r>
          </a:p>
        </p:txBody>
      </p:sp>
      <p:sp>
        <p:nvSpPr>
          <p:cNvPr id="36" name="Text Placeholder 16"/>
          <p:cNvSpPr txBox="1">
            <a:spLocks/>
          </p:cNvSpPr>
          <p:nvPr/>
        </p:nvSpPr>
        <p:spPr>
          <a:xfrm>
            <a:off x="914400" y="5447353"/>
            <a:ext cx="11380829" cy="334266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2800" dirty="0">
                <a:latin typeface="Garamond" panose="02020404030301010803" pitchFamily="18" charset="0"/>
              </a:rPr>
              <a:t>Submerged Aquatic Vegetation (SAV) is an important component of coastal ecosystems, and is vulnerable to increased turbidity in the water column. It provides stability and protection to sediment deposits, and offers food and shelter to economically valuable species of marine life. Recent urban development and population growth in the Miami area have resulted in an increase in </a:t>
            </a:r>
            <a:r>
              <a:rPr lang="en-US" sz="2800" dirty="0" err="1">
                <a:latin typeface="Garamond" panose="02020404030301010803" pitchFamily="18" charset="0"/>
              </a:rPr>
              <a:t>stormwater</a:t>
            </a:r>
            <a:r>
              <a:rPr lang="en-US" sz="2800" dirty="0">
                <a:latin typeface="Garamond" panose="02020404030301010803" pitchFamily="18" charset="0"/>
              </a:rPr>
              <a:t> discharge connected to changing water quality in Biscayne Bay. The project used Earth observation data from a suite of sensors including Landsat 8 OLI, Landsat 7 ETM+, Landsat 5 TM, and Sentinel-2 MSI in conjunction with </a:t>
            </a:r>
            <a:r>
              <a:rPr lang="en-US" sz="2800" i="1" dirty="0">
                <a:latin typeface="Garamond" panose="02020404030301010803" pitchFamily="18" charset="0"/>
              </a:rPr>
              <a:t>in situ</a:t>
            </a:r>
            <a:r>
              <a:rPr lang="en-US" sz="2800" dirty="0">
                <a:latin typeface="Garamond" panose="02020404030301010803" pitchFamily="18" charset="0"/>
              </a:rPr>
              <a:t> water quality monitoring data. Turbidity, chlorophyll-a concentration, Normalized Difference Turbidity Index (NDTI), absorbance due to dissolved and non-algal detrital material (A</a:t>
            </a:r>
            <a:r>
              <a:rPr lang="en-US" sz="2800" baseline="-25000" dirty="0">
                <a:latin typeface="Garamond" panose="02020404030301010803" pitchFamily="18" charset="0"/>
              </a:rPr>
              <a:t>DG</a:t>
            </a:r>
            <a:r>
              <a:rPr lang="en-US" sz="2800" dirty="0">
                <a:latin typeface="Garamond" panose="02020404030301010803" pitchFamily="18" charset="0"/>
              </a:rPr>
              <a:t>), and Total Suspended Matter (TSM) data were used to develop a tool to view both historic and current water quality parameters in Biscayne Bay. The results of this project will assist the City of Miami Beach Public Works Department in decision making and predicting future water quality trends in Biscayne Bay and the surrounding area.</a:t>
            </a:r>
          </a:p>
        </p:txBody>
      </p:sp>
      <p:sp>
        <p:nvSpPr>
          <p:cNvPr id="43" name="Subtitle"/>
          <p:cNvSpPr txBox="1">
            <a:spLocks/>
          </p:cNvSpPr>
          <p:nvPr/>
        </p:nvSpPr>
        <p:spPr>
          <a:xfrm>
            <a:off x="6096000" y="35153600"/>
            <a:ext cx="15501257" cy="1034530"/>
          </a:xfrm>
          <a:prstGeom prst="rect">
            <a:avLst/>
          </a:prstGeom>
        </p:spPr>
        <p:txBody>
          <a:bodyPr anchor="ctr"/>
          <a:lstStyle>
            <a:lvl1pPr marL="0" indent="0" algn="ctr" defTabSz="2743200" rtl="0" eaLnBrk="1" latinLnBrk="0" hangingPunct="1">
              <a:lnSpc>
                <a:spcPct val="90000"/>
              </a:lnSpc>
              <a:spcBef>
                <a:spcPts val="0"/>
              </a:spcBef>
              <a:buFont typeface="Arial" panose="020B0604020202020204" pitchFamily="34" charset="0"/>
              <a:buNone/>
              <a:defRPr sz="6000" b="1" kern="1200" baseline="0">
                <a:solidFill>
                  <a:srgbClr val="EA7845"/>
                </a:solidFill>
                <a:latin typeface="+mj-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48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4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800" b="0" dirty="0">
                <a:solidFill>
                  <a:srgbClr val="76AADA"/>
                </a:solidFill>
              </a:rPr>
              <a:t>NASA Langley Research Center – </a:t>
            </a:r>
            <a:r>
              <a:rPr lang="en-US" sz="4800" b="0" dirty="0" smtClean="0">
                <a:solidFill>
                  <a:srgbClr val="76AADA"/>
                </a:solidFill>
              </a:rPr>
              <a:t>Summer 2017</a:t>
            </a:r>
            <a:endParaRPr lang="en-US" sz="4800" b="0" dirty="0">
              <a:solidFill>
                <a:srgbClr val="76AADA"/>
              </a:solidFill>
            </a:endParaRPr>
          </a:p>
        </p:txBody>
      </p:sp>
      <p:sp>
        <p:nvSpPr>
          <p:cNvPr id="47" name="Main Title"/>
          <p:cNvSpPr>
            <a:spLocks noGrp="1"/>
          </p:cNvSpPr>
          <p:nvPr>
            <p:ph type="body" sz="quarter" idx="10" hasCustomPrompt="1"/>
          </p:nvPr>
        </p:nvSpPr>
        <p:spPr>
          <a:xfrm rot="16200000">
            <a:off x="11208610" y="18004447"/>
            <a:ext cx="29345306" cy="2314074"/>
          </a:xfrm>
          <a:prstGeom prst="rect">
            <a:avLst/>
          </a:prstGeom>
        </p:spPr>
        <p:txBody>
          <a:bodyPr anchor="ctr"/>
          <a:lstStyle>
            <a:lvl1pPr marL="0" indent="0" algn="l">
              <a:buNone/>
              <a:defRPr sz="16000" b="0" baseline="0">
                <a:solidFill>
                  <a:srgbClr val="E97845"/>
                </a:solidFill>
                <a:latin typeface="+mj-lt"/>
              </a:defRPr>
            </a:lvl1pPr>
          </a:lstStyle>
          <a:p>
            <a:pPr lvl="0"/>
            <a:r>
              <a:rPr lang="en-US" sz="14000" b="1" dirty="0">
                <a:solidFill>
                  <a:srgbClr val="76AADA"/>
                </a:solidFill>
              </a:rPr>
              <a:t>Miami Beach </a:t>
            </a:r>
            <a:r>
              <a:rPr lang="en-US" sz="14000" dirty="0">
                <a:solidFill>
                  <a:srgbClr val="76AADA"/>
                </a:solidFill>
              </a:rPr>
              <a:t>Water Resources</a:t>
            </a:r>
          </a:p>
        </p:txBody>
      </p:sp>
      <p:sp>
        <p:nvSpPr>
          <p:cNvPr id="107" name="Text Placeholder 16"/>
          <p:cNvSpPr txBox="1">
            <a:spLocks/>
          </p:cNvSpPr>
          <p:nvPr/>
        </p:nvSpPr>
        <p:spPr>
          <a:xfrm>
            <a:off x="919286" y="12155712"/>
            <a:ext cx="10582656" cy="295531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buClr>
                <a:srgbClr val="76AADA"/>
              </a:buClr>
              <a:buSzPct val="100000"/>
              <a:buFont typeface="Webdings" panose="05030102010509060703" pitchFamily="18" charset="2"/>
              <a:buChar char=""/>
            </a:pPr>
            <a:r>
              <a:rPr lang="en-US" b="1" dirty="0">
                <a:solidFill>
                  <a:srgbClr val="76AADA"/>
                </a:solidFill>
                <a:ea typeface="Garamond"/>
                <a:cs typeface="Garamond"/>
                <a:sym typeface="Garamond"/>
              </a:rPr>
              <a:t>Assess</a:t>
            </a:r>
            <a:r>
              <a:rPr lang="en-US" dirty="0">
                <a:solidFill>
                  <a:schemeClr val="dk1"/>
                </a:solidFill>
                <a:ea typeface="Garamond"/>
                <a:cs typeface="Garamond"/>
                <a:sym typeface="Garamond"/>
              </a:rPr>
              <a:t> feasibility of using NASA Earth observations for water quality monitoring in Biscayne Bay </a:t>
            </a:r>
          </a:p>
          <a:p>
            <a:pPr>
              <a:buClr>
                <a:srgbClr val="76AADA"/>
              </a:buClr>
              <a:buSzPct val="100000"/>
              <a:buFont typeface="Webdings" panose="05030102010509060703" pitchFamily="18" charset="2"/>
              <a:buChar char=""/>
            </a:pPr>
            <a:r>
              <a:rPr lang="en-US" b="1" dirty="0">
                <a:solidFill>
                  <a:srgbClr val="76AADA"/>
                </a:solidFill>
                <a:ea typeface="Garamond"/>
                <a:cs typeface="Garamond"/>
                <a:sym typeface="Garamond"/>
              </a:rPr>
              <a:t>Develop</a:t>
            </a:r>
            <a:r>
              <a:rPr lang="en-US" dirty="0">
                <a:solidFill>
                  <a:schemeClr val="dk1"/>
                </a:solidFill>
                <a:ea typeface="Garamond"/>
                <a:cs typeface="Garamond"/>
                <a:sym typeface="Garamond"/>
              </a:rPr>
              <a:t> correlations between </a:t>
            </a:r>
            <a:r>
              <a:rPr lang="en-US" i="1" dirty="0">
                <a:solidFill>
                  <a:schemeClr val="dk1"/>
                </a:solidFill>
                <a:ea typeface="Garamond"/>
                <a:cs typeface="Garamond"/>
                <a:sym typeface="Garamond"/>
              </a:rPr>
              <a:t>in situ</a:t>
            </a:r>
            <a:r>
              <a:rPr lang="en-US" dirty="0">
                <a:solidFill>
                  <a:schemeClr val="dk1"/>
                </a:solidFill>
                <a:ea typeface="Garamond"/>
                <a:cs typeface="Garamond"/>
                <a:sym typeface="Garamond"/>
              </a:rPr>
              <a:t> and remotely sensed data</a:t>
            </a:r>
            <a:endParaRPr lang="en-US" b="1" dirty="0">
              <a:solidFill>
                <a:srgbClr val="76AADA"/>
              </a:solidFill>
              <a:ea typeface="Garamond"/>
              <a:cs typeface="Garamond"/>
              <a:sym typeface="Garamond"/>
            </a:endParaRPr>
          </a:p>
          <a:p>
            <a:pPr>
              <a:buClr>
                <a:srgbClr val="76AADA"/>
              </a:buClr>
              <a:buSzPct val="100000"/>
              <a:buFont typeface="Webdings" panose="05030102010509060703" pitchFamily="18" charset="2"/>
              <a:buChar char=""/>
            </a:pPr>
            <a:r>
              <a:rPr lang="en-US" b="1" dirty="0">
                <a:solidFill>
                  <a:srgbClr val="76AADA"/>
                </a:solidFill>
                <a:ea typeface="Garamond"/>
                <a:cs typeface="Garamond"/>
                <a:sym typeface="Garamond"/>
              </a:rPr>
              <a:t>Produce</a:t>
            </a:r>
            <a:r>
              <a:rPr lang="en-US" dirty="0">
                <a:solidFill>
                  <a:schemeClr val="dk1"/>
                </a:solidFill>
                <a:ea typeface="Garamond"/>
                <a:cs typeface="Garamond"/>
                <a:sym typeface="Garamond"/>
              </a:rPr>
              <a:t> annual water clarity maps</a:t>
            </a:r>
            <a:endParaRPr lang="en-US" b="1" dirty="0">
              <a:solidFill>
                <a:srgbClr val="76AADA"/>
              </a:solidFill>
              <a:ea typeface="Garamond"/>
              <a:cs typeface="Garamond"/>
              <a:sym typeface="Garamond"/>
            </a:endParaRPr>
          </a:p>
          <a:p>
            <a:pPr lvl="0">
              <a:buClr>
                <a:srgbClr val="76AADA"/>
              </a:buClr>
              <a:buSzPct val="100000"/>
              <a:buFont typeface="Webdings" panose="05030102010509060703" pitchFamily="18" charset="2"/>
              <a:buChar char=""/>
            </a:pPr>
            <a:r>
              <a:rPr lang="en-US" b="1" dirty="0">
                <a:solidFill>
                  <a:srgbClr val="76AADA"/>
                </a:solidFill>
                <a:ea typeface="Garamond"/>
                <a:cs typeface="Garamond"/>
                <a:sym typeface="Garamond"/>
              </a:rPr>
              <a:t>Generate</a:t>
            </a:r>
            <a:r>
              <a:rPr lang="en-US" dirty="0">
                <a:solidFill>
                  <a:schemeClr val="dk1"/>
                </a:solidFill>
                <a:ea typeface="Garamond"/>
                <a:cs typeface="Garamond"/>
                <a:sym typeface="Garamond"/>
              </a:rPr>
              <a:t> trend maps of chlorophyll-a concentration and turbidity</a:t>
            </a:r>
          </a:p>
          <a:p>
            <a:pPr marL="0" indent="0">
              <a:buClr>
                <a:srgbClr val="76AADA"/>
              </a:buClr>
              <a:buNone/>
            </a:pPr>
            <a:endParaRPr lang="en-US" dirty="0">
              <a:solidFill>
                <a:schemeClr val="tx1">
                  <a:lumMod val="75000"/>
                </a:schemeClr>
              </a:solidFill>
            </a:endParaRPr>
          </a:p>
        </p:txBody>
      </p:sp>
      <p:sp>
        <p:nvSpPr>
          <p:cNvPr id="108" name="Text Placeholder 16"/>
          <p:cNvSpPr txBox="1">
            <a:spLocks/>
          </p:cNvSpPr>
          <p:nvPr/>
        </p:nvSpPr>
        <p:spPr>
          <a:xfrm>
            <a:off x="12839700" y="25705609"/>
            <a:ext cx="10972800" cy="572014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6AADA"/>
              </a:buClr>
            </a:pPr>
            <a:r>
              <a:rPr lang="en-US" dirty="0">
                <a:solidFill>
                  <a:schemeClr val="tx1">
                    <a:lumMod val="75000"/>
                  </a:schemeClr>
                </a:solidFill>
              </a:rPr>
              <a:t>Strong correlations between </a:t>
            </a:r>
            <a:r>
              <a:rPr lang="en-US" i="1" dirty="0">
                <a:solidFill>
                  <a:schemeClr val="tx1">
                    <a:lumMod val="75000"/>
                  </a:schemeClr>
                </a:solidFill>
              </a:rPr>
              <a:t>in situ </a:t>
            </a:r>
            <a:r>
              <a:rPr lang="en-US" dirty="0">
                <a:solidFill>
                  <a:schemeClr val="tx1">
                    <a:lumMod val="75000"/>
                  </a:schemeClr>
                </a:solidFill>
              </a:rPr>
              <a:t>data and remotely sensed data were not found for turbidity </a:t>
            </a:r>
            <a:r>
              <a:rPr lang="en-US" dirty="0" smtClean="0">
                <a:solidFill>
                  <a:schemeClr val="tx1">
                    <a:lumMod val="75000"/>
                  </a:schemeClr>
                </a:solidFill>
              </a:rPr>
              <a:t>metrics.</a:t>
            </a:r>
          </a:p>
          <a:p>
            <a:pPr marL="347663" indent="-347663">
              <a:buClr>
                <a:srgbClr val="76AADA"/>
              </a:buClr>
            </a:pPr>
            <a:r>
              <a:rPr lang="en-US" i="1" dirty="0" smtClean="0">
                <a:solidFill>
                  <a:schemeClr val="tx1">
                    <a:lumMod val="75000"/>
                  </a:schemeClr>
                </a:solidFill>
              </a:rPr>
              <a:t>In </a:t>
            </a:r>
            <a:r>
              <a:rPr lang="en-US" i="1" dirty="0">
                <a:solidFill>
                  <a:schemeClr val="tx1">
                    <a:lumMod val="75000"/>
                  </a:schemeClr>
                </a:solidFill>
              </a:rPr>
              <a:t>situ </a:t>
            </a:r>
            <a:r>
              <a:rPr lang="en-US" dirty="0">
                <a:solidFill>
                  <a:schemeClr val="tx1">
                    <a:lumMod val="75000"/>
                  </a:schemeClr>
                </a:solidFill>
              </a:rPr>
              <a:t>data sampling dates did not coincide with </a:t>
            </a:r>
            <a:r>
              <a:rPr lang="en-US" dirty="0" smtClean="0">
                <a:solidFill>
                  <a:schemeClr val="tx1">
                    <a:lumMod val="75000"/>
                  </a:schemeClr>
                </a:solidFill>
              </a:rPr>
              <a:t>flyover </a:t>
            </a:r>
            <a:r>
              <a:rPr lang="en-US" dirty="0">
                <a:solidFill>
                  <a:schemeClr val="tx1">
                    <a:lumMod val="75000"/>
                  </a:schemeClr>
                </a:solidFill>
              </a:rPr>
              <a:t>dates for Sentinel-2, so </a:t>
            </a:r>
            <a:r>
              <a:rPr lang="en-US" dirty="0" smtClean="0">
                <a:solidFill>
                  <a:schemeClr val="tx1">
                    <a:lumMod val="75000"/>
                  </a:schemeClr>
                </a:solidFill>
              </a:rPr>
              <a:t>correlations </a:t>
            </a:r>
            <a:r>
              <a:rPr lang="en-US" dirty="0">
                <a:solidFill>
                  <a:schemeClr val="tx1">
                    <a:lumMod val="75000"/>
                  </a:schemeClr>
                </a:solidFill>
              </a:rPr>
              <a:t>could not be </a:t>
            </a:r>
            <a:r>
              <a:rPr lang="en-US" dirty="0" smtClean="0">
                <a:solidFill>
                  <a:schemeClr val="tx1">
                    <a:lumMod val="75000"/>
                  </a:schemeClr>
                </a:solidFill>
              </a:rPr>
              <a:t>established for Sentinel-2 MSI.</a:t>
            </a:r>
          </a:p>
          <a:p>
            <a:pPr marL="347663" indent="-347663">
              <a:buClr>
                <a:srgbClr val="76AADA"/>
              </a:buClr>
            </a:pPr>
            <a:r>
              <a:rPr lang="en-US" dirty="0" smtClean="0">
                <a:solidFill>
                  <a:schemeClr val="tx1">
                    <a:lumMod val="75000"/>
                  </a:schemeClr>
                </a:solidFill>
              </a:rPr>
              <a:t>ACOLITE turbidity products from Landsat 8 OLI and Sentinel-2 MSI are statistically close enough to be used interchangeably.</a:t>
            </a:r>
            <a:endParaRPr lang="en-US" dirty="0">
              <a:solidFill>
                <a:schemeClr val="tx1">
                  <a:lumMod val="75000"/>
                </a:schemeClr>
              </a:solidFill>
            </a:endParaRPr>
          </a:p>
          <a:p>
            <a:pPr marL="347663" indent="-347663">
              <a:buClr>
                <a:srgbClr val="76AADA"/>
              </a:buClr>
            </a:pPr>
            <a:r>
              <a:rPr lang="en-US" dirty="0" smtClean="0">
                <a:solidFill>
                  <a:schemeClr val="tx1">
                    <a:lumMod val="75000"/>
                  </a:schemeClr>
                </a:solidFill>
              </a:rPr>
              <a:t>Annual </a:t>
            </a:r>
            <a:r>
              <a:rPr lang="en-US" dirty="0">
                <a:solidFill>
                  <a:schemeClr val="tx1">
                    <a:lumMod val="75000"/>
                  </a:schemeClr>
                </a:solidFill>
              </a:rPr>
              <a:t>m</a:t>
            </a:r>
            <a:r>
              <a:rPr lang="en-US" dirty="0" smtClean="0">
                <a:solidFill>
                  <a:schemeClr val="tx1">
                    <a:lumMod val="75000"/>
                  </a:schemeClr>
                </a:solidFill>
              </a:rPr>
              <a:t>ean </a:t>
            </a:r>
            <a:r>
              <a:rPr lang="en-US" dirty="0">
                <a:solidFill>
                  <a:schemeClr val="tx1">
                    <a:lumMod val="75000"/>
                  </a:schemeClr>
                </a:solidFill>
              </a:rPr>
              <a:t>w</a:t>
            </a:r>
            <a:r>
              <a:rPr lang="en-US" dirty="0" smtClean="0">
                <a:solidFill>
                  <a:schemeClr val="tx1">
                    <a:lumMod val="75000"/>
                  </a:schemeClr>
                </a:solidFill>
              </a:rPr>
              <a:t>et </a:t>
            </a:r>
            <a:r>
              <a:rPr lang="en-US" dirty="0">
                <a:solidFill>
                  <a:schemeClr val="tx1">
                    <a:lumMod val="75000"/>
                  </a:schemeClr>
                </a:solidFill>
              </a:rPr>
              <a:t>s</a:t>
            </a:r>
            <a:r>
              <a:rPr lang="en-US" dirty="0" smtClean="0">
                <a:solidFill>
                  <a:schemeClr val="tx1">
                    <a:lumMod val="75000"/>
                  </a:schemeClr>
                </a:solidFill>
              </a:rPr>
              <a:t>eason turbidity and chlorophyll-a concentration are heavily influenced by the dates of flyover, leading to differences in values between satellites. </a:t>
            </a:r>
            <a:r>
              <a:rPr lang="en-US" dirty="0" smtClean="0"/>
              <a:t>Therefore it</a:t>
            </a:r>
            <a:r>
              <a:rPr lang="en-US" dirty="0" smtClean="0">
                <a:solidFill>
                  <a:schemeClr val="tx1">
                    <a:lumMod val="75000"/>
                  </a:schemeClr>
                </a:solidFill>
              </a:rPr>
              <a:t> is likely not a reliable estimate of actual mean wet season turbidity. </a:t>
            </a:r>
          </a:p>
          <a:p>
            <a:pPr marL="347663" indent="-347663">
              <a:buClr>
                <a:srgbClr val="76AADA"/>
              </a:buClr>
            </a:pPr>
            <a:r>
              <a:rPr lang="en-US" dirty="0" smtClean="0">
                <a:solidFill>
                  <a:schemeClr val="tx1">
                    <a:lumMod val="75000"/>
                  </a:schemeClr>
                </a:solidFill>
              </a:rPr>
              <a:t>Due to the shallow, clear water of the bay, bottom effects influenced the calculation of both chlorophyll-a and turbidity, leading to higher estimates. </a:t>
            </a:r>
          </a:p>
        </p:txBody>
      </p:sp>
      <p:sp>
        <p:nvSpPr>
          <p:cNvPr id="109" name="Text Placeholder 16"/>
          <p:cNvSpPr txBox="1">
            <a:spLocks/>
          </p:cNvSpPr>
          <p:nvPr/>
        </p:nvSpPr>
        <p:spPr>
          <a:xfrm>
            <a:off x="2518832" y="34054990"/>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smtClean="0">
                <a:solidFill>
                  <a:schemeClr val="tx1">
                    <a:lumMod val="75000"/>
                  </a:schemeClr>
                </a:solidFill>
              </a:rPr>
              <a:t>Pamela </a:t>
            </a:r>
            <a:r>
              <a:rPr lang="en-US" dirty="0" err="1" smtClean="0">
                <a:solidFill>
                  <a:schemeClr val="tx1">
                    <a:lumMod val="75000"/>
                  </a:schemeClr>
                </a:solidFill>
              </a:rPr>
              <a:t>Kanu</a:t>
            </a:r>
            <a:endParaRPr lang="en-US" dirty="0" smtClean="0">
              <a:solidFill>
                <a:schemeClr val="tx1">
                  <a:lumMod val="75000"/>
                </a:schemeClr>
              </a:solidFill>
            </a:endParaRPr>
          </a:p>
          <a:p>
            <a:pPr algn="ctr">
              <a:lnSpc>
                <a:spcPct val="100000"/>
              </a:lnSpc>
              <a:spcBef>
                <a:spcPts val="0"/>
              </a:spcBef>
            </a:pPr>
            <a:r>
              <a:rPr lang="en-US" dirty="0" smtClean="0">
                <a:solidFill>
                  <a:schemeClr val="tx1">
                    <a:lumMod val="75000"/>
                  </a:schemeClr>
                </a:solidFill>
              </a:rPr>
              <a:t>Team Lead</a:t>
            </a:r>
          </a:p>
        </p:txBody>
      </p:sp>
      <p:sp>
        <p:nvSpPr>
          <p:cNvPr id="110" name="Text Placeholder 16"/>
          <p:cNvSpPr txBox="1">
            <a:spLocks/>
          </p:cNvSpPr>
          <p:nvPr/>
        </p:nvSpPr>
        <p:spPr>
          <a:xfrm>
            <a:off x="4983553" y="34054989"/>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Danielle Quick</a:t>
            </a:r>
          </a:p>
        </p:txBody>
      </p:sp>
      <p:sp>
        <p:nvSpPr>
          <p:cNvPr id="111" name="Text Placeholder 16"/>
          <p:cNvSpPr txBox="1">
            <a:spLocks/>
          </p:cNvSpPr>
          <p:nvPr/>
        </p:nvSpPr>
        <p:spPr>
          <a:xfrm>
            <a:off x="7415760" y="34054990"/>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Randolph Colby</a:t>
            </a:r>
          </a:p>
        </p:txBody>
      </p:sp>
      <p:sp>
        <p:nvSpPr>
          <p:cNvPr id="49" name="Rectangle 48"/>
          <p:cNvSpPr/>
          <p:nvPr/>
        </p:nvSpPr>
        <p:spPr>
          <a:xfrm rot="5400000">
            <a:off x="1705494" y="25132438"/>
            <a:ext cx="1832069" cy="220614"/>
          </a:xfrm>
          <a:prstGeom prst="rect">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50" name="Group 49"/>
          <p:cNvGrpSpPr/>
          <p:nvPr/>
        </p:nvGrpSpPr>
        <p:grpSpPr>
          <a:xfrm>
            <a:off x="2128085" y="23964896"/>
            <a:ext cx="2451266" cy="1470760"/>
            <a:chOff x="2429050" y="1684"/>
            <a:chExt cx="2451266" cy="1470760"/>
          </a:xfrm>
        </p:grpSpPr>
        <p:sp>
          <p:nvSpPr>
            <p:cNvPr id="82" name="Rounded Rectangle 81"/>
            <p:cNvSpPr/>
            <p:nvPr/>
          </p:nvSpPr>
          <p:spPr>
            <a:xfrm>
              <a:off x="2429050" y="1684"/>
              <a:ext cx="2451266" cy="147076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3" name="Rounded Rectangle 5"/>
            <p:cNvSpPr txBox="1"/>
            <p:nvPr/>
          </p:nvSpPr>
          <p:spPr>
            <a:xfrm>
              <a:off x="2472127" y="44761"/>
              <a:ext cx="2365112" cy="1384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latin typeface="Garamond" panose="02020404030301010803" pitchFamily="18" charset="0"/>
                </a:rPr>
                <a:t>Download Satellite Imagery</a:t>
              </a:r>
              <a:endParaRPr lang="en-US" sz="2600" kern="1200" dirty="0">
                <a:latin typeface="Garamond" panose="02020404030301010803" pitchFamily="18" charset="0"/>
              </a:endParaRPr>
            </a:p>
          </p:txBody>
        </p:sp>
      </p:grpSp>
      <p:sp>
        <p:nvSpPr>
          <p:cNvPr id="51" name="Rectangle 50"/>
          <p:cNvSpPr/>
          <p:nvPr/>
        </p:nvSpPr>
        <p:spPr>
          <a:xfrm rot="5400000">
            <a:off x="1705494" y="26970889"/>
            <a:ext cx="1832069" cy="220614"/>
          </a:xfrm>
          <a:prstGeom prst="rect">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52" name="Group 51"/>
          <p:cNvGrpSpPr/>
          <p:nvPr/>
        </p:nvGrpSpPr>
        <p:grpSpPr>
          <a:xfrm>
            <a:off x="2128085" y="25803346"/>
            <a:ext cx="2451266" cy="1470760"/>
            <a:chOff x="2429050" y="1840134"/>
            <a:chExt cx="2451266" cy="1470760"/>
          </a:xfrm>
        </p:grpSpPr>
        <p:sp>
          <p:nvSpPr>
            <p:cNvPr id="80" name="Rounded Rectangle 79"/>
            <p:cNvSpPr/>
            <p:nvPr/>
          </p:nvSpPr>
          <p:spPr>
            <a:xfrm>
              <a:off x="2429050" y="1840134"/>
              <a:ext cx="2451266" cy="147076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1" name="Rounded Rectangle 8"/>
            <p:cNvSpPr txBox="1"/>
            <p:nvPr/>
          </p:nvSpPr>
          <p:spPr>
            <a:xfrm>
              <a:off x="2472127" y="1883211"/>
              <a:ext cx="2365112" cy="1384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latin typeface="Garamond" panose="02020404030301010803" pitchFamily="18" charset="0"/>
                </a:rPr>
                <a:t>Project Data into NAD 1983</a:t>
              </a:r>
              <a:endParaRPr lang="en-US" sz="2600" kern="1200" dirty="0">
                <a:latin typeface="Garamond" panose="02020404030301010803" pitchFamily="18" charset="0"/>
              </a:endParaRPr>
            </a:p>
          </p:txBody>
        </p:sp>
      </p:grpSp>
      <p:sp>
        <p:nvSpPr>
          <p:cNvPr id="53" name="Rectangle 52"/>
          <p:cNvSpPr/>
          <p:nvPr/>
        </p:nvSpPr>
        <p:spPr>
          <a:xfrm>
            <a:off x="2624719" y="27890114"/>
            <a:ext cx="3253804" cy="220614"/>
          </a:xfrm>
          <a:prstGeom prst="rect">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54" name="Group 53"/>
          <p:cNvGrpSpPr/>
          <p:nvPr/>
        </p:nvGrpSpPr>
        <p:grpSpPr>
          <a:xfrm>
            <a:off x="2128085" y="27641797"/>
            <a:ext cx="2451266" cy="1470760"/>
            <a:chOff x="2429050" y="3678585"/>
            <a:chExt cx="2451266" cy="1470760"/>
          </a:xfrm>
        </p:grpSpPr>
        <p:sp>
          <p:nvSpPr>
            <p:cNvPr id="78" name="Rounded Rectangle 77"/>
            <p:cNvSpPr/>
            <p:nvPr/>
          </p:nvSpPr>
          <p:spPr>
            <a:xfrm>
              <a:off x="2429050" y="3678585"/>
              <a:ext cx="2451266" cy="147076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9" name="Rounded Rectangle 11"/>
            <p:cNvSpPr txBox="1"/>
            <p:nvPr/>
          </p:nvSpPr>
          <p:spPr>
            <a:xfrm>
              <a:off x="2472127" y="3721662"/>
              <a:ext cx="2365112" cy="1384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latin typeface="Garamond" panose="02020404030301010803" pitchFamily="18" charset="0"/>
                </a:rPr>
                <a:t>Atmospherically Correct Data in ACOLITE</a:t>
              </a:r>
              <a:endParaRPr lang="en-US" sz="2600" kern="1200" dirty="0">
                <a:latin typeface="Garamond" panose="02020404030301010803" pitchFamily="18" charset="0"/>
              </a:endParaRPr>
            </a:p>
          </p:txBody>
        </p:sp>
      </p:grpSp>
      <p:sp>
        <p:nvSpPr>
          <p:cNvPr id="55" name="Rectangle 54"/>
          <p:cNvSpPr/>
          <p:nvPr/>
        </p:nvSpPr>
        <p:spPr>
          <a:xfrm rot="16200000">
            <a:off x="4965679" y="26970889"/>
            <a:ext cx="1832069" cy="220614"/>
          </a:xfrm>
          <a:prstGeom prst="rect">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56" name="Group 55"/>
          <p:cNvGrpSpPr/>
          <p:nvPr/>
        </p:nvGrpSpPr>
        <p:grpSpPr>
          <a:xfrm>
            <a:off x="5388270" y="27641797"/>
            <a:ext cx="2451266" cy="1470760"/>
            <a:chOff x="5689235" y="3678585"/>
            <a:chExt cx="2451266" cy="1470760"/>
          </a:xfrm>
        </p:grpSpPr>
        <p:sp>
          <p:nvSpPr>
            <p:cNvPr id="76" name="Rounded Rectangle 75"/>
            <p:cNvSpPr/>
            <p:nvPr/>
          </p:nvSpPr>
          <p:spPr>
            <a:xfrm>
              <a:off x="5689235" y="3678585"/>
              <a:ext cx="2451266" cy="147076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7" name="Rounded Rectangle 14"/>
            <p:cNvSpPr txBox="1"/>
            <p:nvPr/>
          </p:nvSpPr>
          <p:spPr>
            <a:xfrm>
              <a:off x="5732312" y="3721662"/>
              <a:ext cx="2365112" cy="1384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latin typeface="Garamond" panose="02020404030301010803" pitchFamily="18" charset="0"/>
                </a:rPr>
                <a:t>Process Data using Custom Tools</a:t>
              </a:r>
              <a:endParaRPr lang="en-US" sz="2600" kern="1200" dirty="0">
                <a:latin typeface="Garamond" panose="02020404030301010803" pitchFamily="18" charset="0"/>
              </a:endParaRPr>
            </a:p>
          </p:txBody>
        </p:sp>
      </p:grpSp>
      <p:sp>
        <p:nvSpPr>
          <p:cNvPr id="57" name="Rectangle 56"/>
          <p:cNvSpPr/>
          <p:nvPr/>
        </p:nvSpPr>
        <p:spPr>
          <a:xfrm rot="16200000">
            <a:off x="4965679" y="25132438"/>
            <a:ext cx="1832069" cy="220614"/>
          </a:xfrm>
          <a:prstGeom prst="rect">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58" name="Group 57"/>
          <p:cNvGrpSpPr/>
          <p:nvPr/>
        </p:nvGrpSpPr>
        <p:grpSpPr>
          <a:xfrm>
            <a:off x="5388270" y="25803346"/>
            <a:ext cx="2451266" cy="1470760"/>
            <a:chOff x="5689235" y="1840134"/>
            <a:chExt cx="2451266" cy="1470760"/>
          </a:xfrm>
        </p:grpSpPr>
        <p:sp>
          <p:nvSpPr>
            <p:cNvPr id="74" name="Rounded Rectangle 73"/>
            <p:cNvSpPr/>
            <p:nvPr/>
          </p:nvSpPr>
          <p:spPr>
            <a:xfrm>
              <a:off x="5689235" y="1840134"/>
              <a:ext cx="2451266" cy="147076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5" name="Rounded Rectangle 17"/>
            <p:cNvSpPr txBox="1"/>
            <p:nvPr/>
          </p:nvSpPr>
          <p:spPr>
            <a:xfrm>
              <a:off x="5732312" y="1883211"/>
              <a:ext cx="2365112" cy="1384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latin typeface="Garamond" panose="02020404030301010803" pitchFamily="18" charset="0"/>
                </a:rPr>
                <a:t>Analyze Data (Turbidity)</a:t>
              </a:r>
              <a:endParaRPr lang="en-US" sz="2600" kern="1200" dirty="0">
                <a:latin typeface="Garamond" panose="02020404030301010803" pitchFamily="18" charset="0"/>
              </a:endParaRPr>
            </a:p>
          </p:txBody>
        </p:sp>
      </p:grpSp>
      <p:sp>
        <p:nvSpPr>
          <p:cNvPr id="59" name="Rectangle 58"/>
          <p:cNvSpPr/>
          <p:nvPr/>
        </p:nvSpPr>
        <p:spPr>
          <a:xfrm>
            <a:off x="5884904" y="24213213"/>
            <a:ext cx="3253804" cy="220614"/>
          </a:xfrm>
          <a:prstGeom prst="rect">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60" name="Group 59"/>
          <p:cNvGrpSpPr/>
          <p:nvPr/>
        </p:nvGrpSpPr>
        <p:grpSpPr>
          <a:xfrm>
            <a:off x="5388270" y="23964896"/>
            <a:ext cx="2451266" cy="1470760"/>
            <a:chOff x="5689235" y="1684"/>
            <a:chExt cx="2451266" cy="1470760"/>
          </a:xfrm>
        </p:grpSpPr>
        <p:sp>
          <p:nvSpPr>
            <p:cNvPr id="72" name="Rounded Rectangle 71"/>
            <p:cNvSpPr/>
            <p:nvPr/>
          </p:nvSpPr>
          <p:spPr>
            <a:xfrm>
              <a:off x="5689235" y="1684"/>
              <a:ext cx="2451266" cy="147076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3" name="Rounded Rectangle 20"/>
            <p:cNvSpPr txBox="1"/>
            <p:nvPr/>
          </p:nvSpPr>
          <p:spPr>
            <a:xfrm>
              <a:off x="5732312" y="44761"/>
              <a:ext cx="2365112" cy="1384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latin typeface="Garamond" panose="02020404030301010803" pitchFamily="18" charset="0"/>
                </a:rPr>
                <a:t>Analyze Data</a:t>
              </a:r>
            </a:p>
            <a:p>
              <a:pPr lvl="0" algn="ctr" defTabSz="1155700">
                <a:lnSpc>
                  <a:spcPct val="90000"/>
                </a:lnSpc>
                <a:spcBef>
                  <a:spcPct val="0"/>
                </a:spcBef>
                <a:spcAft>
                  <a:spcPct val="35000"/>
                </a:spcAft>
              </a:pPr>
              <a:r>
                <a:rPr lang="en-US" sz="2600" kern="1200" dirty="0" smtClean="0">
                  <a:latin typeface="Garamond" panose="02020404030301010803" pitchFamily="18" charset="0"/>
                </a:rPr>
                <a:t> (Chlorophyll-A)</a:t>
              </a:r>
              <a:endParaRPr lang="en-US" sz="2600" kern="1200" dirty="0">
                <a:latin typeface="Garamond" panose="02020404030301010803" pitchFamily="18" charset="0"/>
              </a:endParaRPr>
            </a:p>
          </p:txBody>
        </p:sp>
      </p:grpSp>
      <p:sp>
        <p:nvSpPr>
          <p:cNvPr id="61" name="Rectangle 60"/>
          <p:cNvSpPr/>
          <p:nvPr/>
        </p:nvSpPr>
        <p:spPr>
          <a:xfrm rot="5400000">
            <a:off x="8226371" y="25131931"/>
            <a:ext cx="1831054" cy="220614"/>
          </a:xfrm>
          <a:prstGeom prst="rect">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62" name="Group 61"/>
          <p:cNvGrpSpPr/>
          <p:nvPr/>
        </p:nvGrpSpPr>
        <p:grpSpPr>
          <a:xfrm>
            <a:off x="8648454" y="23964896"/>
            <a:ext cx="2451266" cy="1470760"/>
            <a:chOff x="8949419" y="1684"/>
            <a:chExt cx="2451266" cy="1470760"/>
          </a:xfrm>
        </p:grpSpPr>
        <p:sp>
          <p:nvSpPr>
            <p:cNvPr id="70" name="Rounded Rectangle 69"/>
            <p:cNvSpPr/>
            <p:nvPr/>
          </p:nvSpPr>
          <p:spPr>
            <a:xfrm>
              <a:off x="8949419" y="1684"/>
              <a:ext cx="2451266" cy="147076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1" name="Rounded Rectangle 23"/>
            <p:cNvSpPr txBox="1"/>
            <p:nvPr/>
          </p:nvSpPr>
          <p:spPr>
            <a:xfrm>
              <a:off x="8992496" y="44761"/>
              <a:ext cx="2365112" cy="1384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latin typeface="Garamond" panose="02020404030301010803" pitchFamily="18" charset="0"/>
                </a:rPr>
                <a:t>Correlate Data with </a:t>
              </a:r>
              <a:r>
                <a:rPr lang="en-US" sz="2600" i="1" kern="1200" dirty="0" smtClean="0">
                  <a:latin typeface="Garamond" panose="02020404030301010803" pitchFamily="18" charset="0"/>
                </a:rPr>
                <a:t>In Situ </a:t>
              </a:r>
              <a:r>
                <a:rPr lang="en-US" sz="2600" kern="1200" dirty="0" smtClean="0">
                  <a:latin typeface="Garamond" panose="02020404030301010803" pitchFamily="18" charset="0"/>
                </a:rPr>
                <a:t>Data</a:t>
              </a:r>
              <a:endParaRPr lang="en-US" sz="2600" kern="1200" dirty="0">
                <a:latin typeface="Garamond" panose="02020404030301010803" pitchFamily="18" charset="0"/>
              </a:endParaRPr>
            </a:p>
          </p:txBody>
        </p:sp>
      </p:grpSp>
      <p:sp>
        <p:nvSpPr>
          <p:cNvPr id="63" name="Rectangle 62"/>
          <p:cNvSpPr/>
          <p:nvPr/>
        </p:nvSpPr>
        <p:spPr>
          <a:xfrm rot="5400000">
            <a:off x="8225356" y="26970381"/>
            <a:ext cx="1833084" cy="220614"/>
          </a:xfrm>
          <a:prstGeom prst="rect">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64" name="Group 63"/>
          <p:cNvGrpSpPr/>
          <p:nvPr/>
        </p:nvGrpSpPr>
        <p:grpSpPr>
          <a:xfrm>
            <a:off x="8648454" y="25802332"/>
            <a:ext cx="2451266" cy="1470760"/>
            <a:chOff x="8949419" y="1839120"/>
            <a:chExt cx="2451266" cy="1470760"/>
          </a:xfrm>
        </p:grpSpPr>
        <p:sp>
          <p:nvSpPr>
            <p:cNvPr id="68" name="Rounded Rectangle 67"/>
            <p:cNvSpPr/>
            <p:nvPr/>
          </p:nvSpPr>
          <p:spPr>
            <a:xfrm>
              <a:off x="8949419" y="1839120"/>
              <a:ext cx="2451266" cy="147076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9" name="Rounded Rectangle 26"/>
            <p:cNvSpPr txBox="1"/>
            <p:nvPr/>
          </p:nvSpPr>
          <p:spPr>
            <a:xfrm>
              <a:off x="8992496" y="1882197"/>
              <a:ext cx="2365112" cy="1384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latin typeface="Garamond" panose="02020404030301010803" pitchFamily="18" charset="0"/>
                </a:rPr>
                <a:t>Produce Trend &amp; Water Clarity Maps</a:t>
              </a:r>
              <a:endParaRPr lang="en-US" sz="2600" kern="1200" dirty="0">
                <a:latin typeface="Garamond" panose="02020404030301010803" pitchFamily="18" charset="0"/>
              </a:endParaRPr>
            </a:p>
          </p:txBody>
        </p:sp>
      </p:grpSp>
      <p:grpSp>
        <p:nvGrpSpPr>
          <p:cNvPr id="65" name="Group 64"/>
          <p:cNvGrpSpPr/>
          <p:nvPr/>
        </p:nvGrpSpPr>
        <p:grpSpPr>
          <a:xfrm>
            <a:off x="8648454" y="27641797"/>
            <a:ext cx="2451266" cy="1470760"/>
            <a:chOff x="8949419" y="3678585"/>
            <a:chExt cx="2451266" cy="1470760"/>
          </a:xfrm>
        </p:grpSpPr>
        <p:sp>
          <p:nvSpPr>
            <p:cNvPr id="66" name="Rounded Rectangle 65"/>
            <p:cNvSpPr/>
            <p:nvPr/>
          </p:nvSpPr>
          <p:spPr>
            <a:xfrm>
              <a:off x="8949419" y="3678585"/>
              <a:ext cx="2451266" cy="147076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7" name="Rounded Rectangle 28"/>
            <p:cNvSpPr txBox="1"/>
            <p:nvPr/>
          </p:nvSpPr>
          <p:spPr>
            <a:xfrm>
              <a:off x="8992496" y="3721662"/>
              <a:ext cx="2365112" cy="1384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latin typeface="Garamond" panose="02020404030301010803" pitchFamily="18" charset="0"/>
                </a:rPr>
                <a:t>Display Results in Web App</a:t>
              </a:r>
              <a:endParaRPr lang="en-US" sz="2600" kern="1200" dirty="0">
                <a:latin typeface="Garamond" panose="02020404030301010803" pitchFamily="18" charset="0"/>
              </a:endParaRPr>
            </a:p>
          </p:txBody>
        </p:sp>
      </p:grpSp>
      <p:pic>
        <p:nvPicPr>
          <p:cNvPr id="106" name="Shape 44"/>
          <p:cNvPicPr preferRelativeResize="0">
            <a:picLocks noChangeAspect="1"/>
          </p:cNvPicPr>
          <p:nvPr/>
        </p:nvPicPr>
        <p:blipFill>
          <a:blip r:embed="rId11">
            <a:alphaModFix/>
          </a:blip>
          <a:stretch>
            <a:fillRect/>
          </a:stretch>
        </p:blipFill>
        <p:spPr>
          <a:xfrm>
            <a:off x="12873505" y="5676912"/>
            <a:ext cx="2491625" cy="2334651"/>
          </a:xfrm>
          <a:prstGeom prst="rect">
            <a:avLst/>
          </a:prstGeom>
          <a:noFill/>
          <a:ln>
            <a:noFill/>
          </a:ln>
        </p:spPr>
      </p:pic>
      <p:pic>
        <p:nvPicPr>
          <p:cNvPr id="117" name="Shape 46"/>
          <p:cNvPicPr preferRelativeResize="0">
            <a:picLocks noChangeAspect="1"/>
          </p:cNvPicPr>
          <p:nvPr/>
        </p:nvPicPr>
        <p:blipFill>
          <a:blip r:embed="rId12">
            <a:alphaModFix/>
          </a:blip>
          <a:stretch>
            <a:fillRect/>
          </a:stretch>
        </p:blipFill>
        <p:spPr>
          <a:xfrm>
            <a:off x="19451093" y="5919978"/>
            <a:ext cx="2139205" cy="1748368"/>
          </a:xfrm>
          <a:prstGeom prst="rect">
            <a:avLst/>
          </a:prstGeom>
          <a:noFill/>
          <a:ln>
            <a:noFill/>
          </a:ln>
        </p:spPr>
      </p:pic>
      <p:pic>
        <p:nvPicPr>
          <p:cNvPr id="118" name="Shape 47"/>
          <p:cNvPicPr preferRelativeResize="0">
            <a:picLocks noChangeAspect="1"/>
          </p:cNvPicPr>
          <p:nvPr/>
        </p:nvPicPr>
        <p:blipFill>
          <a:blip r:embed="rId13">
            <a:alphaModFix/>
          </a:blip>
          <a:stretch>
            <a:fillRect/>
          </a:stretch>
        </p:blipFill>
        <p:spPr>
          <a:xfrm>
            <a:off x="21888731" y="5942187"/>
            <a:ext cx="2413634" cy="1804100"/>
          </a:xfrm>
          <a:prstGeom prst="rect">
            <a:avLst/>
          </a:prstGeom>
          <a:noFill/>
          <a:ln>
            <a:noFill/>
          </a:ln>
        </p:spPr>
      </p:pic>
      <p:pic>
        <p:nvPicPr>
          <p:cNvPr id="119" name="Shape 48"/>
          <p:cNvPicPr preferRelativeResize="0">
            <a:picLocks noChangeAspect="1"/>
          </p:cNvPicPr>
          <p:nvPr/>
        </p:nvPicPr>
        <p:blipFill>
          <a:blip r:embed="rId14">
            <a:alphaModFix/>
          </a:blip>
          <a:stretch>
            <a:fillRect/>
          </a:stretch>
        </p:blipFill>
        <p:spPr>
          <a:xfrm>
            <a:off x="15140190" y="5842037"/>
            <a:ext cx="4087666" cy="1661185"/>
          </a:xfrm>
          <a:prstGeom prst="rect">
            <a:avLst/>
          </a:prstGeom>
          <a:noFill/>
          <a:ln>
            <a:noFill/>
          </a:ln>
        </p:spPr>
      </p:pic>
      <p:sp>
        <p:nvSpPr>
          <p:cNvPr id="120" name="Shape 50"/>
          <p:cNvSpPr txBox="1"/>
          <p:nvPr/>
        </p:nvSpPr>
        <p:spPr>
          <a:xfrm>
            <a:off x="21659448" y="8222352"/>
            <a:ext cx="2872200" cy="1248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chemeClr val="dk1"/>
              </a:buClr>
              <a:buSzPct val="25000"/>
              <a:buFont typeface="Arial"/>
              <a:buNone/>
            </a:pPr>
            <a:r>
              <a:rPr lang="en-US" sz="2700" b="1" dirty="0" smtClean="0">
                <a:solidFill>
                  <a:schemeClr val="dk1"/>
                </a:solidFill>
                <a:latin typeface="Garamond"/>
                <a:ea typeface="Garamond"/>
                <a:cs typeface="Garamond"/>
                <a:sym typeface="Garamond"/>
              </a:rPr>
              <a:t>Sentinel-2</a:t>
            </a:r>
            <a:r>
              <a:rPr lang="en-US" sz="2700" dirty="0" smtClean="0">
                <a:solidFill>
                  <a:schemeClr val="dk1"/>
                </a:solidFill>
                <a:latin typeface="Garamond"/>
                <a:ea typeface="Garamond"/>
                <a:cs typeface="Garamond"/>
                <a:sym typeface="Garamond"/>
              </a:rPr>
              <a:t> MSI</a:t>
            </a:r>
            <a:endParaRPr lang="en-US" sz="2700" dirty="0">
              <a:solidFill>
                <a:schemeClr val="dk1"/>
              </a:solidFill>
              <a:latin typeface="Garamond"/>
              <a:ea typeface="Garamond"/>
              <a:cs typeface="Garamond"/>
              <a:sym typeface="Garamond"/>
            </a:endParaRPr>
          </a:p>
        </p:txBody>
      </p:sp>
      <p:sp>
        <p:nvSpPr>
          <p:cNvPr id="121" name="Shape 51"/>
          <p:cNvSpPr txBox="1"/>
          <p:nvPr/>
        </p:nvSpPr>
        <p:spPr>
          <a:xfrm>
            <a:off x="12683217" y="8222352"/>
            <a:ext cx="2872200" cy="528285"/>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chemeClr val="dk1"/>
              </a:buClr>
              <a:buSzPct val="25000"/>
              <a:buFont typeface="Arial"/>
              <a:buNone/>
            </a:pPr>
            <a:r>
              <a:rPr lang="en-US" sz="2700" b="1" dirty="0" smtClean="0">
                <a:solidFill>
                  <a:schemeClr val="dk1"/>
                </a:solidFill>
                <a:latin typeface="Garamond"/>
                <a:ea typeface="Garamond"/>
                <a:cs typeface="Garamond"/>
                <a:sym typeface="Garamond"/>
              </a:rPr>
              <a:t>Landsat 5</a:t>
            </a:r>
            <a:r>
              <a:rPr lang="en-US" sz="2700" dirty="0" smtClean="0">
                <a:solidFill>
                  <a:schemeClr val="dk1"/>
                </a:solidFill>
                <a:latin typeface="Garamond"/>
                <a:ea typeface="Garamond"/>
                <a:cs typeface="Garamond"/>
                <a:sym typeface="Garamond"/>
              </a:rPr>
              <a:t> TM</a:t>
            </a:r>
            <a:endParaRPr lang="en-US" sz="2700" dirty="0">
              <a:solidFill>
                <a:schemeClr val="dk1"/>
              </a:solidFill>
              <a:latin typeface="Garamond"/>
              <a:ea typeface="Garamond"/>
              <a:cs typeface="Garamond"/>
              <a:sym typeface="Garamond"/>
            </a:endParaRPr>
          </a:p>
        </p:txBody>
      </p:sp>
      <p:sp>
        <p:nvSpPr>
          <p:cNvPr id="122" name="Shape 52"/>
          <p:cNvSpPr txBox="1"/>
          <p:nvPr/>
        </p:nvSpPr>
        <p:spPr>
          <a:xfrm>
            <a:off x="15747924" y="8222352"/>
            <a:ext cx="2872199" cy="1248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chemeClr val="dk1"/>
              </a:buClr>
              <a:buSzPct val="25000"/>
              <a:buFont typeface="Arial"/>
              <a:buNone/>
            </a:pPr>
            <a:r>
              <a:rPr lang="en-US" sz="2700" b="1" dirty="0">
                <a:solidFill>
                  <a:schemeClr val="dk1"/>
                </a:solidFill>
                <a:latin typeface="Garamond"/>
                <a:ea typeface="Garamond"/>
                <a:cs typeface="Garamond"/>
                <a:sym typeface="Garamond"/>
              </a:rPr>
              <a:t>Landsat </a:t>
            </a:r>
            <a:r>
              <a:rPr lang="en-US" sz="2700" b="1" dirty="0" smtClean="0">
                <a:solidFill>
                  <a:schemeClr val="dk1"/>
                </a:solidFill>
                <a:latin typeface="Garamond"/>
                <a:ea typeface="Garamond"/>
                <a:cs typeface="Garamond"/>
                <a:sym typeface="Garamond"/>
              </a:rPr>
              <a:t>7</a:t>
            </a:r>
            <a:r>
              <a:rPr lang="en-US" sz="2700" dirty="0" smtClean="0">
                <a:solidFill>
                  <a:schemeClr val="dk1"/>
                </a:solidFill>
                <a:latin typeface="Garamond"/>
                <a:ea typeface="Garamond"/>
                <a:cs typeface="Garamond"/>
                <a:sym typeface="Garamond"/>
              </a:rPr>
              <a:t> ETM+</a:t>
            </a:r>
            <a:endParaRPr lang="en-US" sz="2700" dirty="0">
              <a:solidFill>
                <a:schemeClr val="dk1"/>
              </a:solidFill>
              <a:latin typeface="Garamond"/>
              <a:ea typeface="Garamond"/>
              <a:cs typeface="Garamond"/>
              <a:sym typeface="Garamond"/>
            </a:endParaRPr>
          </a:p>
        </p:txBody>
      </p:sp>
      <p:sp>
        <p:nvSpPr>
          <p:cNvPr id="123" name="Shape 53"/>
          <p:cNvSpPr txBox="1"/>
          <p:nvPr/>
        </p:nvSpPr>
        <p:spPr>
          <a:xfrm>
            <a:off x="19084595" y="8222352"/>
            <a:ext cx="2872200" cy="1248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chemeClr val="dk1"/>
              </a:buClr>
              <a:buSzPct val="25000"/>
              <a:buFont typeface="Arial"/>
              <a:buNone/>
            </a:pPr>
            <a:r>
              <a:rPr lang="en-US" sz="2700" b="1" dirty="0">
                <a:solidFill>
                  <a:schemeClr val="dk1"/>
                </a:solidFill>
                <a:latin typeface="Garamond"/>
                <a:ea typeface="Garamond"/>
                <a:cs typeface="Garamond"/>
                <a:sym typeface="Garamond"/>
              </a:rPr>
              <a:t>Landsat </a:t>
            </a:r>
            <a:r>
              <a:rPr lang="en-US" sz="2700" b="1" dirty="0" smtClean="0">
                <a:solidFill>
                  <a:schemeClr val="dk1"/>
                </a:solidFill>
                <a:latin typeface="Garamond"/>
                <a:ea typeface="Garamond"/>
                <a:cs typeface="Garamond"/>
                <a:sym typeface="Garamond"/>
              </a:rPr>
              <a:t>8</a:t>
            </a:r>
            <a:r>
              <a:rPr lang="en-US" sz="2700" dirty="0" smtClean="0">
                <a:solidFill>
                  <a:schemeClr val="dk1"/>
                </a:solidFill>
                <a:latin typeface="Garamond"/>
                <a:ea typeface="Garamond"/>
                <a:cs typeface="Garamond"/>
                <a:sym typeface="Garamond"/>
              </a:rPr>
              <a:t> OLI</a:t>
            </a:r>
            <a:endParaRPr lang="en-US" sz="2700" dirty="0">
              <a:solidFill>
                <a:schemeClr val="dk1"/>
              </a:solidFill>
              <a:latin typeface="Garamond"/>
              <a:ea typeface="Garamond"/>
              <a:cs typeface="Garamond"/>
              <a:sym typeface="Garamond"/>
            </a:endParaRPr>
          </a:p>
        </p:txBody>
      </p:sp>
      <p:sp>
        <p:nvSpPr>
          <p:cNvPr id="128" name="TextBox 127"/>
          <p:cNvSpPr txBox="1"/>
          <p:nvPr/>
        </p:nvSpPr>
        <p:spPr>
          <a:xfrm>
            <a:off x="899011" y="29361298"/>
            <a:ext cx="8229600" cy="769441"/>
          </a:xfrm>
          <a:prstGeom prst="rect">
            <a:avLst/>
          </a:prstGeom>
          <a:noFill/>
        </p:spPr>
        <p:txBody>
          <a:bodyPr wrap="square" rtlCol="0">
            <a:spAutoFit/>
          </a:bodyPr>
          <a:lstStyle/>
          <a:p>
            <a:r>
              <a:rPr lang="en-US" sz="4400" b="1" dirty="0" smtClean="0">
                <a:solidFill>
                  <a:srgbClr val="76AADA"/>
                </a:solidFill>
                <a:latin typeface="Century Gothic" panose="020B0502020202020204" pitchFamily="34" charset="0"/>
              </a:rPr>
              <a:t>Project Partners</a:t>
            </a:r>
          </a:p>
        </p:txBody>
      </p:sp>
      <p:sp>
        <p:nvSpPr>
          <p:cNvPr id="129" name="Text Placeholder 16"/>
          <p:cNvSpPr txBox="1">
            <a:spLocks/>
          </p:cNvSpPr>
          <p:nvPr/>
        </p:nvSpPr>
        <p:spPr>
          <a:xfrm>
            <a:off x="891786" y="30223592"/>
            <a:ext cx="10921333" cy="62209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lvl="0">
              <a:buClr>
                <a:schemeClr val="dk1"/>
              </a:buClr>
              <a:buSzPct val="25000"/>
            </a:pPr>
            <a:r>
              <a:rPr lang="en-US" dirty="0">
                <a:solidFill>
                  <a:schemeClr val="dk1"/>
                </a:solidFill>
                <a:ea typeface="Garamond"/>
                <a:cs typeface="Garamond"/>
                <a:sym typeface="Garamond"/>
              </a:rPr>
              <a:t>City of Miami Beach, Public Works Department</a:t>
            </a:r>
          </a:p>
        </p:txBody>
      </p:sp>
      <p:sp>
        <p:nvSpPr>
          <p:cNvPr id="131" name="4-Point Star 130"/>
          <p:cNvSpPr/>
          <p:nvPr/>
        </p:nvSpPr>
        <p:spPr>
          <a:xfrm>
            <a:off x="10823749" y="16056123"/>
            <a:ext cx="944099" cy="898121"/>
          </a:xfrm>
          <a:prstGeom prst="star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4-Point Star 131"/>
          <p:cNvSpPr/>
          <p:nvPr/>
        </p:nvSpPr>
        <p:spPr>
          <a:xfrm rot="2711537">
            <a:off x="11070837" y="16259587"/>
            <a:ext cx="449922" cy="49119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p:cNvSpPr txBox="1"/>
          <p:nvPr/>
        </p:nvSpPr>
        <p:spPr>
          <a:xfrm>
            <a:off x="11088762" y="15696541"/>
            <a:ext cx="390340" cy="461665"/>
          </a:xfrm>
          <a:prstGeom prst="rect">
            <a:avLst/>
          </a:prstGeom>
          <a:noFill/>
        </p:spPr>
        <p:txBody>
          <a:bodyPr wrap="square" rtlCol="0">
            <a:spAutoFit/>
          </a:bodyPr>
          <a:lstStyle/>
          <a:p>
            <a:r>
              <a:rPr lang="en-US" sz="2400" dirty="0">
                <a:solidFill>
                  <a:schemeClr val="bg1"/>
                </a:solidFill>
              </a:rPr>
              <a:t>N</a:t>
            </a:r>
          </a:p>
        </p:txBody>
      </p:sp>
      <p:sp>
        <p:nvSpPr>
          <p:cNvPr id="134" name="4-Point Star 133"/>
          <p:cNvSpPr/>
          <p:nvPr/>
        </p:nvSpPr>
        <p:spPr>
          <a:xfrm>
            <a:off x="17128770" y="15834090"/>
            <a:ext cx="944099" cy="898121"/>
          </a:xfrm>
          <a:prstGeom prst="star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4-Point Star 134"/>
          <p:cNvSpPr/>
          <p:nvPr/>
        </p:nvSpPr>
        <p:spPr>
          <a:xfrm rot="2711537">
            <a:off x="17375858" y="16037554"/>
            <a:ext cx="449922" cy="49119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p:cNvSpPr txBox="1"/>
          <p:nvPr/>
        </p:nvSpPr>
        <p:spPr>
          <a:xfrm>
            <a:off x="17393783" y="15474508"/>
            <a:ext cx="390340" cy="461665"/>
          </a:xfrm>
          <a:prstGeom prst="rect">
            <a:avLst/>
          </a:prstGeom>
          <a:noFill/>
        </p:spPr>
        <p:txBody>
          <a:bodyPr wrap="square" rtlCol="0">
            <a:spAutoFit/>
          </a:bodyPr>
          <a:lstStyle/>
          <a:p>
            <a:r>
              <a:rPr lang="en-US" sz="2400" dirty="0">
                <a:solidFill>
                  <a:schemeClr val="bg1"/>
                </a:solidFill>
              </a:rPr>
              <a:t>N</a:t>
            </a:r>
          </a:p>
        </p:txBody>
      </p:sp>
      <p:sp>
        <p:nvSpPr>
          <p:cNvPr id="137" name="4-Point Star 136"/>
          <p:cNvSpPr/>
          <p:nvPr/>
        </p:nvSpPr>
        <p:spPr>
          <a:xfrm>
            <a:off x="22861196" y="15834090"/>
            <a:ext cx="944099" cy="898121"/>
          </a:xfrm>
          <a:prstGeom prst="star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4-Point Star 137"/>
          <p:cNvSpPr/>
          <p:nvPr/>
        </p:nvSpPr>
        <p:spPr>
          <a:xfrm rot="2711537">
            <a:off x="23108284" y="16037554"/>
            <a:ext cx="449922" cy="49119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xtBox 138"/>
          <p:cNvSpPr txBox="1"/>
          <p:nvPr/>
        </p:nvSpPr>
        <p:spPr>
          <a:xfrm>
            <a:off x="23126209" y="15474508"/>
            <a:ext cx="390340" cy="461665"/>
          </a:xfrm>
          <a:prstGeom prst="rect">
            <a:avLst/>
          </a:prstGeom>
          <a:noFill/>
        </p:spPr>
        <p:txBody>
          <a:bodyPr wrap="square" rtlCol="0">
            <a:spAutoFit/>
          </a:bodyPr>
          <a:lstStyle/>
          <a:p>
            <a:r>
              <a:rPr lang="en-US" sz="2400" dirty="0">
                <a:solidFill>
                  <a:schemeClr val="bg1"/>
                </a:solidFill>
              </a:rPr>
              <a:t>N</a:t>
            </a:r>
          </a:p>
        </p:txBody>
      </p:sp>
      <p:sp>
        <p:nvSpPr>
          <p:cNvPr id="140" name="Rectangle 139"/>
          <p:cNvSpPr/>
          <p:nvPr/>
        </p:nvSpPr>
        <p:spPr>
          <a:xfrm>
            <a:off x="16992599" y="19127086"/>
            <a:ext cx="1127245" cy="20556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extBox 144"/>
          <p:cNvSpPr txBox="1"/>
          <p:nvPr/>
        </p:nvSpPr>
        <p:spPr>
          <a:xfrm>
            <a:off x="17393783" y="19613455"/>
            <a:ext cx="872905" cy="1477328"/>
          </a:xfrm>
          <a:prstGeom prst="rect">
            <a:avLst/>
          </a:prstGeom>
          <a:noFill/>
        </p:spPr>
        <p:txBody>
          <a:bodyPr wrap="square" rtlCol="0">
            <a:spAutoFit/>
          </a:bodyPr>
          <a:lstStyle/>
          <a:p>
            <a:r>
              <a:rPr lang="en-US" sz="1400" dirty="0" smtClean="0">
                <a:solidFill>
                  <a:schemeClr val="bg1"/>
                </a:solidFill>
              </a:rPr>
              <a:t>High: 75</a:t>
            </a:r>
          </a:p>
          <a:p>
            <a:endParaRPr lang="en-US" sz="600" dirty="0" smtClean="0">
              <a:solidFill>
                <a:schemeClr val="bg1"/>
              </a:solidFill>
            </a:endParaRPr>
          </a:p>
          <a:p>
            <a:endParaRPr lang="en-US" sz="1400" dirty="0" smtClean="0">
              <a:solidFill>
                <a:schemeClr val="bg1"/>
              </a:solidFill>
            </a:endParaRPr>
          </a:p>
          <a:p>
            <a:endParaRPr lang="en-US" sz="1400" dirty="0" smtClean="0">
              <a:solidFill>
                <a:schemeClr val="bg1"/>
              </a:solidFill>
            </a:endParaRPr>
          </a:p>
          <a:p>
            <a:endParaRPr lang="en-US" sz="1400" dirty="0" smtClean="0">
              <a:solidFill>
                <a:schemeClr val="bg1"/>
              </a:solidFill>
            </a:endParaRPr>
          </a:p>
          <a:p>
            <a:endParaRPr lang="en-US" sz="1400" dirty="0" smtClean="0">
              <a:solidFill>
                <a:schemeClr val="bg1"/>
              </a:solidFill>
            </a:endParaRPr>
          </a:p>
          <a:p>
            <a:r>
              <a:rPr lang="en-US" sz="1400" dirty="0" smtClean="0">
                <a:solidFill>
                  <a:schemeClr val="bg1"/>
                </a:solidFill>
              </a:rPr>
              <a:t>Low: 0</a:t>
            </a:r>
            <a:endParaRPr lang="en-US" sz="1400" dirty="0">
              <a:solidFill>
                <a:schemeClr val="bg1"/>
              </a:solidFill>
            </a:endParaRPr>
          </a:p>
        </p:txBody>
      </p:sp>
      <p:sp>
        <p:nvSpPr>
          <p:cNvPr id="146" name="TextBox 145"/>
          <p:cNvSpPr txBox="1"/>
          <p:nvPr/>
        </p:nvSpPr>
        <p:spPr>
          <a:xfrm>
            <a:off x="17137256" y="19117912"/>
            <a:ext cx="860557" cy="584775"/>
          </a:xfrm>
          <a:prstGeom prst="rect">
            <a:avLst/>
          </a:prstGeom>
          <a:noFill/>
        </p:spPr>
        <p:txBody>
          <a:bodyPr wrap="square" rtlCol="0">
            <a:spAutoFit/>
          </a:bodyPr>
          <a:lstStyle/>
          <a:p>
            <a:pPr algn="ctr"/>
            <a:r>
              <a:rPr lang="en-US" sz="1400" dirty="0" smtClean="0">
                <a:solidFill>
                  <a:schemeClr val="bg1"/>
                </a:solidFill>
              </a:rPr>
              <a:t>Turbidity</a:t>
            </a:r>
            <a:endParaRPr lang="en-US" sz="1400" dirty="0">
              <a:solidFill>
                <a:schemeClr val="bg1"/>
              </a:solidFill>
            </a:endParaRPr>
          </a:p>
          <a:p>
            <a:pPr algn="ctr"/>
            <a:endParaRPr lang="en-US" sz="400" dirty="0">
              <a:solidFill>
                <a:schemeClr val="bg1"/>
              </a:solidFill>
            </a:endParaRPr>
          </a:p>
          <a:p>
            <a:pPr algn="ctr"/>
            <a:r>
              <a:rPr lang="en-US" sz="1400" dirty="0" smtClean="0">
                <a:solidFill>
                  <a:schemeClr val="bg1"/>
                </a:solidFill>
              </a:rPr>
              <a:t>FNU</a:t>
            </a:r>
          </a:p>
        </p:txBody>
      </p:sp>
      <p:sp>
        <p:nvSpPr>
          <p:cNvPr id="151" name="Shape 43"/>
          <p:cNvSpPr txBox="1"/>
          <p:nvPr/>
        </p:nvSpPr>
        <p:spPr>
          <a:xfrm>
            <a:off x="13339797" y="21950609"/>
            <a:ext cx="10695331" cy="1248000"/>
          </a:xfrm>
          <a:prstGeom prst="rect">
            <a:avLst/>
          </a:prstGeom>
          <a:noFill/>
          <a:ln>
            <a:noFill/>
          </a:ln>
        </p:spPr>
        <p:txBody>
          <a:bodyPr lIns="91425" tIns="45700" rIns="91425" bIns="45700" anchor="t" anchorCtr="0">
            <a:noAutofit/>
          </a:bodyPr>
          <a:lstStyle/>
          <a:p>
            <a:pPr algn="just">
              <a:lnSpc>
                <a:spcPct val="90000"/>
              </a:lnSpc>
              <a:spcBef>
                <a:spcPts val="1800"/>
              </a:spcBef>
              <a:buClr>
                <a:srgbClr val="FFFFFF"/>
              </a:buClr>
              <a:buSzPct val="25000"/>
            </a:pPr>
            <a:r>
              <a:rPr lang="en-US" sz="2700" dirty="0">
                <a:ea typeface="Garamond"/>
                <a:cs typeface="Garamond"/>
                <a:sym typeface="Garamond"/>
              </a:rPr>
              <a:t>ACOLITE derived turbidity </a:t>
            </a:r>
            <a:r>
              <a:rPr lang="en-US" sz="2700" dirty="0" smtClean="0">
                <a:ea typeface="Garamond"/>
                <a:cs typeface="Garamond"/>
                <a:sym typeface="Garamond"/>
              </a:rPr>
              <a:t>from Landsat 8 OLI (left) and Sentinel-2 </a:t>
            </a:r>
            <a:r>
              <a:rPr lang="en-US" sz="2700" dirty="0">
                <a:ea typeface="Garamond"/>
                <a:cs typeface="Garamond"/>
                <a:sym typeface="Garamond"/>
              </a:rPr>
              <a:t>MSI </a:t>
            </a:r>
            <a:r>
              <a:rPr lang="en-US" sz="2700" dirty="0" smtClean="0">
                <a:ea typeface="Garamond"/>
                <a:cs typeface="Garamond"/>
                <a:sym typeface="Garamond"/>
              </a:rPr>
              <a:t>(right) on 10/04/2015. </a:t>
            </a:r>
            <a:r>
              <a:rPr lang="en-US" sz="2800" dirty="0">
                <a:solidFill>
                  <a:schemeClr val="tx1">
                    <a:lumMod val="75000"/>
                  </a:schemeClr>
                </a:solidFill>
              </a:rPr>
              <a:t>Turbidity from Landsat 8 was on average 0.06 FNU higher than that from Sentinel, with a </a:t>
            </a:r>
            <a:r>
              <a:rPr lang="en-US" sz="2800" dirty="0" smtClean="0">
                <a:solidFill>
                  <a:schemeClr val="tx1">
                    <a:lumMod val="75000"/>
                  </a:schemeClr>
                </a:solidFill>
              </a:rPr>
              <a:t>standard deviation of 2.69.</a:t>
            </a:r>
            <a:endParaRPr lang="en-US" sz="2800" dirty="0">
              <a:solidFill>
                <a:schemeClr val="tx1">
                  <a:lumMod val="75000"/>
                </a:schemeClr>
              </a:solidFill>
            </a:endParaRPr>
          </a:p>
          <a:p>
            <a:pPr lvl="0" algn="just">
              <a:lnSpc>
                <a:spcPct val="90000"/>
              </a:lnSpc>
              <a:spcBef>
                <a:spcPts val="1800"/>
              </a:spcBef>
              <a:buClr>
                <a:srgbClr val="FFFFFF"/>
              </a:buClr>
              <a:buSzPct val="25000"/>
            </a:pPr>
            <a:endParaRPr lang="en-US" sz="2700" dirty="0">
              <a:ea typeface="Garamond"/>
              <a:cs typeface="Garamond"/>
              <a:sym typeface="Garamond"/>
            </a:endParaRPr>
          </a:p>
        </p:txBody>
      </p:sp>
      <p:pic>
        <p:nvPicPr>
          <p:cNvPr id="33" name="Picture 3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079192" y="19679211"/>
            <a:ext cx="308002" cy="1429389"/>
          </a:xfrm>
          <a:prstGeom prst="rect">
            <a:avLst/>
          </a:prstGeom>
        </p:spPr>
      </p:pic>
      <p:sp>
        <p:nvSpPr>
          <p:cNvPr id="154" name="Rectangle 153"/>
          <p:cNvSpPr/>
          <p:nvPr/>
        </p:nvSpPr>
        <p:spPr>
          <a:xfrm>
            <a:off x="22626333" y="19159400"/>
            <a:ext cx="1127245" cy="20556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Box 154"/>
          <p:cNvSpPr txBox="1"/>
          <p:nvPr/>
        </p:nvSpPr>
        <p:spPr>
          <a:xfrm>
            <a:off x="23027517" y="19645769"/>
            <a:ext cx="872905" cy="1477328"/>
          </a:xfrm>
          <a:prstGeom prst="rect">
            <a:avLst/>
          </a:prstGeom>
          <a:noFill/>
        </p:spPr>
        <p:txBody>
          <a:bodyPr wrap="square" rtlCol="0">
            <a:spAutoFit/>
          </a:bodyPr>
          <a:lstStyle/>
          <a:p>
            <a:r>
              <a:rPr lang="en-US" sz="1400" dirty="0" smtClean="0">
                <a:solidFill>
                  <a:schemeClr val="bg1"/>
                </a:solidFill>
              </a:rPr>
              <a:t>High: 75</a:t>
            </a:r>
          </a:p>
          <a:p>
            <a:endParaRPr lang="en-US" sz="600" dirty="0" smtClean="0">
              <a:solidFill>
                <a:schemeClr val="bg1"/>
              </a:solidFill>
            </a:endParaRPr>
          </a:p>
          <a:p>
            <a:endParaRPr lang="en-US" sz="1400" dirty="0" smtClean="0">
              <a:solidFill>
                <a:schemeClr val="bg1"/>
              </a:solidFill>
            </a:endParaRPr>
          </a:p>
          <a:p>
            <a:endParaRPr lang="en-US" sz="1400" dirty="0" smtClean="0">
              <a:solidFill>
                <a:schemeClr val="bg1"/>
              </a:solidFill>
            </a:endParaRPr>
          </a:p>
          <a:p>
            <a:endParaRPr lang="en-US" sz="1400" dirty="0" smtClean="0">
              <a:solidFill>
                <a:schemeClr val="bg1"/>
              </a:solidFill>
            </a:endParaRPr>
          </a:p>
          <a:p>
            <a:endParaRPr lang="en-US" sz="1400" dirty="0" smtClean="0">
              <a:solidFill>
                <a:schemeClr val="bg1"/>
              </a:solidFill>
            </a:endParaRPr>
          </a:p>
          <a:p>
            <a:r>
              <a:rPr lang="en-US" sz="1400" dirty="0" smtClean="0">
                <a:solidFill>
                  <a:schemeClr val="bg1"/>
                </a:solidFill>
              </a:rPr>
              <a:t>Low: 0</a:t>
            </a:r>
            <a:endParaRPr lang="en-US" sz="1400" dirty="0">
              <a:solidFill>
                <a:schemeClr val="bg1"/>
              </a:solidFill>
            </a:endParaRPr>
          </a:p>
        </p:txBody>
      </p:sp>
      <p:sp>
        <p:nvSpPr>
          <p:cNvPr id="156" name="TextBox 155"/>
          <p:cNvSpPr txBox="1"/>
          <p:nvPr/>
        </p:nvSpPr>
        <p:spPr>
          <a:xfrm>
            <a:off x="22767644" y="19160438"/>
            <a:ext cx="860557" cy="584775"/>
          </a:xfrm>
          <a:prstGeom prst="rect">
            <a:avLst/>
          </a:prstGeom>
          <a:noFill/>
        </p:spPr>
        <p:txBody>
          <a:bodyPr wrap="square" rtlCol="0">
            <a:spAutoFit/>
          </a:bodyPr>
          <a:lstStyle/>
          <a:p>
            <a:pPr algn="ctr"/>
            <a:r>
              <a:rPr lang="en-US" sz="1400" dirty="0" smtClean="0">
                <a:solidFill>
                  <a:schemeClr val="bg1"/>
                </a:solidFill>
              </a:rPr>
              <a:t>Turbidity</a:t>
            </a:r>
            <a:endParaRPr lang="en-US" sz="1400" dirty="0">
              <a:solidFill>
                <a:schemeClr val="bg1"/>
              </a:solidFill>
            </a:endParaRPr>
          </a:p>
          <a:p>
            <a:pPr algn="ctr"/>
            <a:endParaRPr lang="en-US" sz="400" dirty="0">
              <a:solidFill>
                <a:schemeClr val="bg1"/>
              </a:solidFill>
            </a:endParaRPr>
          </a:p>
          <a:p>
            <a:pPr algn="ctr"/>
            <a:r>
              <a:rPr lang="en-US" sz="1400" dirty="0" smtClean="0">
                <a:solidFill>
                  <a:schemeClr val="bg1"/>
                </a:solidFill>
              </a:rPr>
              <a:t>FNU</a:t>
            </a:r>
          </a:p>
        </p:txBody>
      </p:sp>
      <p:pic>
        <p:nvPicPr>
          <p:cNvPr id="157" name="Picture 15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712926" y="19711525"/>
            <a:ext cx="308002" cy="1429389"/>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638881781"/>
              </p:ext>
            </p:extLst>
          </p:nvPr>
        </p:nvGraphicFramePr>
        <p:xfrm>
          <a:off x="12973154" y="23582515"/>
          <a:ext cx="11054996" cy="781050"/>
        </p:xfrm>
        <a:graphic>
          <a:graphicData uri="http://schemas.openxmlformats.org/drawingml/2006/table">
            <a:tbl>
              <a:tblPr>
                <a:tableStyleId>{5C22544A-7EE6-4342-B048-85BDC9FD1C3A}</a:tableStyleId>
              </a:tblPr>
              <a:tblGrid>
                <a:gridCol w="7305956">
                  <a:extLst>
                    <a:ext uri="{9D8B030D-6E8A-4147-A177-3AD203B41FA5}">
                      <a16:colId xmlns:a16="http://schemas.microsoft.com/office/drawing/2014/main" xmlns="" val="3917656192"/>
                    </a:ext>
                  </a:extLst>
                </a:gridCol>
                <a:gridCol w="914400">
                  <a:extLst>
                    <a:ext uri="{9D8B030D-6E8A-4147-A177-3AD203B41FA5}">
                      <a16:colId xmlns:a16="http://schemas.microsoft.com/office/drawing/2014/main" xmlns="" val="3481132375"/>
                    </a:ext>
                  </a:extLst>
                </a:gridCol>
                <a:gridCol w="914400">
                  <a:extLst>
                    <a:ext uri="{9D8B030D-6E8A-4147-A177-3AD203B41FA5}">
                      <a16:colId xmlns:a16="http://schemas.microsoft.com/office/drawing/2014/main" xmlns="" val="592065748"/>
                    </a:ext>
                  </a:extLst>
                </a:gridCol>
                <a:gridCol w="914400">
                  <a:extLst>
                    <a:ext uri="{9D8B030D-6E8A-4147-A177-3AD203B41FA5}">
                      <a16:colId xmlns:a16="http://schemas.microsoft.com/office/drawing/2014/main" xmlns="" val="3634478071"/>
                    </a:ext>
                  </a:extLst>
                </a:gridCol>
                <a:gridCol w="1005840">
                  <a:extLst>
                    <a:ext uri="{9D8B030D-6E8A-4147-A177-3AD203B41FA5}">
                      <a16:colId xmlns:a16="http://schemas.microsoft.com/office/drawing/2014/main" xmlns="" val="2293239921"/>
                    </a:ext>
                  </a:extLst>
                </a:gridCol>
              </a:tblGrid>
              <a:tr h="390525">
                <a:tc>
                  <a:txBody>
                    <a:bodyPr/>
                    <a:lstStyle/>
                    <a:p>
                      <a:pPr algn="l" fontAlgn="b"/>
                      <a:r>
                        <a:rPr lang="en-US" sz="2400" u="none" strike="noStrike" dirty="0">
                          <a:effectLst/>
                        </a:rPr>
                        <a:t>Year</a:t>
                      </a:r>
                      <a:endParaRPr lang="en-US" sz="2400" b="1" i="0" u="none" strike="noStrike" dirty="0">
                        <a:solidFill>
                          <a:srgbClr val="000000"/>
                        </a:solidFill>
                        <a:effectLst/>
                        <a:latin typeface="Garamond" panose="02020404030301010803" pitchFamily="18" charset="0"/>
                      </a:endParaRPr>
                    </a:p>
                  </a:txBody>
                  <a:tcPr marL="9525" marR="9525" marT="9525" marB="0" anchor="b"/>
                </a:tc>
                <a:tc>
                  <a:txBody>
                    <a:bodyPr/>
                    <a:lstStyle/>
                    <a:p>
                      <a:pPr algn="r" fontAlgn="b"/>
                      <a:r>
                        <a:rPr lang="en-US" sz="2400" u="none" strike="noStrike" dirty="0">
                          <a:effectLst/>
                        </a:rPr>
                        <a:t>2013</a:t>
                      </a:r>
                      <a:endParaRPr lang="en-US" sz="2400" b="0" i="0" u="none" strike="noStrike" dirty="0">
                        <a:solidFill>
                          <a:srgbClr val="000000"/>
                        </a:solidFill>
                        <a:effectLst/>
                        <a:latin typeface="Garamond" panose="02020404030301010803" pitchFamily="18" charset="0"/>
                      </a:endParaRPr>
                    </a:p>
                  </a:txBody>
                  <a:tcPr marL="9525" marR="9525" marT="9525" marB="0" anchor="b"/>
                </a:tc>
                <a:tc>
                  <a:txBody>
                    <a:bodyPr/>
                    <a:lstStyle/>
                    <a:p>
                      <a:pPr algn="r" fontAlgn="b"/>
                      <a:r>
                        <a:rPr lang="en-US" sz="2400" u="none" strike="noStrike" dirty="0">
                          <a:effectLst/>
                        </a:rPr>
                        <a:t>2014</a:t>
                      </a:r>
                      <a:endParaRPr lang="en-US" sz="2400" b="0" i="0" u="none" strike="noStrike" dirty="0">
                        <a:solidFill>
                          <a:srgbClr val="000000"/>
                        </a:solidFill>
                        <a:effectLst/>
                        <a:latin typeface="Garamond" panose="02020404030301010803" pitchFamily="18" charset="0"/>
                      </a:endParaRPr>
                    </a:p>
                  </a:txBody>
                  <a:tcPr marL="9525" marR="9525" marT="9525" marB="0" anchor="b"/>
                </a:tc>
                <a:tc>
                  <a:txBody>
                    <a:bodyPr/>
                    <a:lstStyle/>
                    <a:p>
                      <a:pPr algn="r" fontAlgn="b"/>
                      <a:r>
                        <a:rPr lang="en-US" sz="2400" u="none" strike="noStrike">
                          <a:effectLst/>
                        </a:rPr>
                        <a:t>2015</a:t>
                      </a:r>
                      <a:endParaRPr lang="en-US" sz="2400" b="0" i="0" u="none" strike="noStrike">
                        <a:solidFill>
                          <a:srgbClr val="000000"/>
                        </a:solidFill>
                        <a:effectLst/>
                        <a:latin typeface="Garamond" panose="02020404030301010803" pitchFamily="18" charset="0"/>
                      </a:endParaRPr>
                    </a:p>
                  </a:txBody>
                  <a:tcPr marL="9525" marR="9525" marT="9525" marB="0" anchor="b"/>
                </a:tc>
                <a:tc>
                  <a:txBody>
                    <a:bodyPr/>
                    <a:lstStyle/>
                    <a:p>
                      <a:pPr algn="r" fontAlgn="b"/>
                      <a:r>
                        <a:rPr lang="en-US" sz="2400" u="none" strike="noStrike">
                          <a:effectLst/>
                        </a:rPr>
                        <a:t>2016</a:t>
                      </a:r>
                      <a:endParaRPr lang="en-US" sz="2400" b="0" i="0" u="none" strike="noStrike">
                        <a:solidFill>
                          <a:srgbClr val="000000"/>
                        </a:solidFill>
                        <a:effectLst/>
                        <a:latin typeface="Garamond" panose="02020404030301010803" pitchFamily="18" charset="0"/>
                      </a:endParaRPr>
                    </a:p>
                  </a:txBody>
                  <a:tcPr marL="9525" marR="9525" marT="9525" marB="0" anchor="b"/>
                </a:tc>
                <a:extLst>
                  <a:ext uri="{0D108BD9-81ED-4DB2-BD59-A6C34878D82A}">
                    <a16:rowId xmlns:a16="http://schemas.microsoft.com/office/drawing/2014/main" xmlns="" val="1077764020"/>
                  </a:ext>
                </a:extLst>
              </a:tr>
              <a:tr h="390525">
                <a:tc>
                  <a:txBody>
                    <a:bodyPr/>
                    <a:lstStyle/>
                    <a:p>
                      <a:pPr algn="l" fontAlgn="b"/>
                      <a:r>
                        <a:rPr lang="en-US" sz="2400" u="none" strike="noStrike" dirty="0">
                          <a:effectLst/>
                        </a:rPr>
                        <a:t>Landsat 8 </a:t>
                      </a:r>
                      <a:r>
                        <a:rPr lang="en-US" sz="2400" u="none" strike="noStrike" dirty="0" smtClean="0">
                          <a:effectLst/>
                        </a:rPr>
                        <a:t>OLI Mean </a:t>
                      </a:r>
                      <a:r>
                        <a:rPr lang="en-US" sz="2400" u="none" strike="noStrike" dirty="0">
                          <a:effectLst/>
                        </a:rPr>
                        <a:t>Chlorophyll-a </a:t>
                      </a:r>
                      <a:r>
                        <a:rPr lang="en-US" sz="2400" u="none" strike="noStrike" dirty="0" smtClean="0">
                          <a:effectLst/>
                        </a:rPr>
                        <a:t>Concentration (mg/m^3)</a:t>
                      </a:r>
                      <a:endParaRPr lang="en-US" sz="2400" b="1" i="0" u="none" strike="noStrike" dirty="0">
                        <a:solidFill>
                          <a:srgbClr val="000000"/>
                        </a:solidFill>
                        <a:effectLst/>
                        <a:latin typeface="Garamond" panose="02020404030301010803" pitchFamily="18" charset="0"/>
                      </a:endParaRPr>
                    </a:p>
                  </a:txBody>
                  <a:tcPr marL="9525" marR="9525" marT="9525" marB="0" anchor="b"/>
                </a:tc>
                <a:tc>
                  <a:txBody>
                    <a:bodyPr/>
                    <a:lstStyle/>
                    <a:p>
                      <a:pPr algn="r" fontAlgn="b"/>
                      <a:r>
                        <a:rPr lang="en-US" sz="2400" u="none" strike="noStrike" dirty="0">
                          <a:effectLst/>
                        </a:rPr>
                        <a:t>3.20</a:t>
                      </a:r>
                      <a:endParaRPr lang="en-US" sz="2400" b="0" i="0" u="none" strike="noStrike" dirty="0">
                        <a:solidFill>
                          <a:srgbClr val="000000"/>
                        </a:solidFill>
                        <a:effectLst/>
                        <a:latin typeface="Garamond" panose="02020404030301010803" pitchFamily="18" charset="0"/>
                      </a:endParaRPr>
                    </a:p>
                  </a:txBody>
                  <a:tcPr marL="9525" marR="9525" marT="9525" marB="0" anchor="b"/>
                </a:tc>
                <a:tc>
                  <a:txBody>
                    <a:bodyPr/>
                    <a:lstStyle/>
                    <a:p>
                      <a:pPr algn="r" fontAlgn="b"/>
                      <a:r>
                        <a:rPr lang="en-US" sz="2400" u="none" strike="noStrike" dirty="0">
                          <a:effectLst/>
                        </a:rPr>
                        <a:t>4.73</a:t>
                      </a:r>
                      <a:endParaRPr lang="en-US" sz="2400" b="0" i="0" u="none" strike="noStrike" dirty="0">
                        <a:solidFill>
                          <a:srgbClr val="000000"/>
                        </a:solidFill>
                        <a:effectLst/>
                        <a:latin typeface="Garamond" panose="02020404030301010803" pitchFamily="18" charset="0"/>
                      </a:endParaRPr>
                    </a:p>
                  </a:txBody>
                  <a:tcPr marL="9525" marR="9525" marT="9525" marB="0" anchor="b"/>
                </a:tc>
                <a:tc>
                  <a:txBody>
                    <a:bodyPr/>
                    <a:lstStyle/>
                    <a:p>
                      <a:pPr algn="r" fontAlgn="b"/>
                      <a:r>
                        <a:rPr lang="en-US" sz="2400" u="none" strike="noStrike" dirty="0">
                          <a:effectLst/>
                        </a:rPr>
                        <a:t>4.11</a:t>
                      </a:r>
                      <a:endParaRPr lang="en-US" sz="2400" b="0" i="0" u="none" strike="noStrike" dirty="0">
                        <a:solidFill>
                          <a:srgbClr val="000000"/>
                        </a:solidFill>
                        <a:effectLst/>
                        <a:latin typeface="Garamond" panose="02020404030301010803" pitchFamily="18" charset="0"/>
                      </a:endParaRPr>
                    </a:p>
                  </a:txBody>
                  <a:tcPr marL="9525" marR="9525" marT="9525" marB="0" anchor="b"/>
                </a:tc>
                <a:tc>
                  <a:txBody>
                    <a:bodyPr/>
                    <a:lstStyle/>
                    <a:p>
                      <a:pPr algn="r" fontAlgn="b"/>
                      <a:r>
                        <a:rPr lang="en-US" sz="2400" u="none" strike="noStrike" dirty="0">
                          <a:effectLst/>
                        </a:rPr>
                        <a:t>5.50</a:t>
                      </a:r>
                      <a:endParaRPr lang="en-US" sz="2400" b="0" i="0" u="none" strike="noStrike" dirty="0">
                        <a:solidFill>
                          <a:srgbClr val="000000"/>
                        </a:solidFill>
                        <a:effectLst/>
                        <a:latin typeface="Garamond" panose="02020404030301010803" pitchFamily="18" charset="0"/>
                      </a:endParaRPr>
                    </a:p>
                  </a:txBody>
                  <a:tcPr marL="9525" marR="9525" marT="9525" marB="0" anchor="b"/>
                </a:tc>
                <a:extLst>
                  <a:ext uri="{0D108BD9-81ED-4DB2-BD59-A6C34878D82A}">
                    <a16:rowId xmlns:a16="http://schemas.microsoft.com/office/drawing/2014/main" xmlns="" val="629681535"/>
                  </a:ext>
                </a:extLst>
              </a:tr>
            </a:tbl>
          </a:graphicData>
        </a:graphic>
      </p:graphicFrame>
    </p:spTree>
    <p:extLst>
      <p:ext uri="{BB962C8B-B14F-4D97-AF65-F5344CB8AC3E}">
        <p14:creationId xmlns:p14="http://schemas.microsoft.com/office/powerpoint/2010/main" val="18859140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1184</TotalTime>
  <Words>612</Words>
  <Application>Microsoft Office PowerPoint</Application>
  <PresentationFormat>Custom</PresentationFormat>
  <Paragraphs>86</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crms</cp:lastModifiedBy>
  <cp:revision>97</cp:revision>
  <dcterms:created xsi:type="dcterms:W3CDTF">2017-06-02T16:06:25Z</dcterms:created>
  <dcterms:modified xsi:type="dcterms:W3CDTF">2017-08-14T14:23:27Z</dcterms:modified>
</cp:coreProperties>
</file>