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B9B8"/>
    <a:srgbClr val="2A5F7F"/>
    <a:srgbClr val="A1364E"/>
    <a:srgbClr val="B4539B"/>
    <a:srgbClr val="246038"/>
    <a:srgbClr val="B95831"/>
    <a:srgbClr val="848484"/>
    <a:srgbClr val="75B552"/>
    <a:srgbClr val="397916"/>
    <a:srgbClr val="4D8D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1244" autoAdjust="0"/>
  </p:normalViewPr>
  <p:slideViewPr>
    <p:cSldViewPr snapToGrid="0">
      <p:cViewPr varScale="1">
        <p:scale>
          <a:sx n="132" d="100"/>
          <a:sy n="132" d="100"/>
        </p:scale>
        <p:origin x="1014"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D98BE-55AE-4A7D-A675-54A373C2E182}" type="datetimeFigureOut">
              <a:rPr lang="en-US" smtClean="0"/>
              <a:pPr/>
              <a:t>8/3/2015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8AE8ED-86F5-4F6D-A549-4F3CBCC92EF9}" type="slidenum">
              <a:rPr lang="en-US" smtClean="0"/>
              <a:pPr/>
              <a:t>‹#›</a:t>
            </a:fld>
            <a:endParaRPr lang="en-US"/>
          </a:p>
        </p:txBody>
      </p:sp>
    </p:spTree>
    <p:extLst>
      <p:ext uri="{BB962C8B-B14F-4D97-AF65-F5344CB8AC3E}">
        <p14:creationId xmlns:p14="http://schemas.microsoft.com/office/powerpoint/2010/main" val="3604765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8AE8ED-86F5-4F6D-A549-4F3CBCC92EF9}" type="slidenum">
              <a:rPr lang="en-US" smtClean="0"/>
              <a:pPr/>
              <a:t>1</a:t>
            </a:fld>
            <a:endParaRPr lang="en-US"/>
          </a:p>
        </p:txBody>
      </p:sp>
    </p:spTree>
    <p:extLst>
      <p:ext uri="{BB962C8B-B14F-4D97-AF65-F5344CB8AC3E}">
        <p14:creationId xmlns:p14="http://schemas.microsoft.com/office/powerpoint/2010/main" val="1302086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6372225" y="1022350"/>
            <a:ext cx="2771775" cy="5835650"/>
          </a:xfrm>
          <a:prstGeom prst="rect">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pic>
        <p:nvPicPr>
          <p:cNvPr id="8" name="Picture 10"/>
          <p:cNvPicPr>
            <a:picLocks noChangeAspect="1" noChangeArrowheads="1"/>
          </p:cNvPicPr>
          <p:nvPr userDrawn="1"/>
        </p:nvPicPr>
        <p:blipFill>
          <a:blip r:embed="rId2" cstate="print"/>
          <a:srcRect/>
          <a:stretch>
            <a:fillRect/>
          </a:stretch>
        </p:blipFill>
        <p:spPr bwMode="auto">
          <a:xfrm>
            <a:off x="6415088" y="1184954"/>
            <a:ext cx="2689070" cy="5661954"/>
          </a:xfrm>
          <a:prstGeom prst="rect">
            <a:avLst/>
          </a:prstGeom>
          <a:noFill/>
          <a:ln w="9525">
            <a:noFill/>
            <a:miter lim="800000"/>
            <a:headEnd/>
            <a:tailEnd/>
          </a:ln>
        </p:spPr>
      </p:pic>
      <p:sp>
        <p:nvSpPr>
          <p:cNvPr id="9" name="Rectangle 8"/>
          <p:cNvSpPr/>
          <p:nvPr userDrawn="1"/>
        </p:nvSpPr>
        <p:spPr>
          <a:xfrm>
            <a:off x="2940050" y="1022350"/>
            <a:ext cx="3206750" cy="5835650"/>
          </a:xfrm>
          <a:prstGeom prst="rect">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0" name="Rectangle 9"/>
          <p:cNvSpPr/>
          <p:nvPr userDrawn="1"/>
        </p:nvSpPr>
        <p:spPr>
          <a:xfrm>
            <a:off x="0" y="1022350"/>
            <a:ext cx="2717799" cy="5835650"/>
          </a:xfrm>
          <a:prstGeom prst="rect">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1" name="Rectangle 10"/>
          <p:cNvSpPr/>
          <p:nvPr userDrawn="1"/>
        </p:nvSpPr>
        <p:spPr>
          <a:xfrm>
            <a:off x="6385560" y="5913120"/>
            <a:ext cx="2758440" cy="944880"/>
          </a:xfrm>
          <a:prstGeom prst="rect">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2" name="Rectangle 11"/>
          <p:cNvSpPr/>
          <p:nvPr userDrawn="1"/>
        </p:nvSpPr>
        <p:spPr>
          <a:xfrm>
            <a:off x="-28575" y="6457949"/>
            <a:ext cx="9201149"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3" name="TextBox 12"/>
          <p:cNvSpPr txBox="1"/>
          <p:nvPr userDrawn="1"/>
        </p:nvSpPr>
        <p:spPr>
          <a:xfrm>
            <a:off x="6324600" y="6553165"/>
            <a:ext cx="2057400" cy="200055"/>
          </a:xfrm>
          <a:prstGeom prst="rect">
            <a:avLst/>
          </a:prstGeom>
          <a:noFill/>
        </p:spPr>
        <p:txBody>
          <a:bodyPr wrap="square" rtlCol="0">
            <a:spAutoFit/>
          </a:bodyPr>
          <a:lstStyle/>
          <a:p>
            <a:r>
              <a:rPr lang="en-US" sz="700" b="1" dirty="0" smtClean="0">
                <a:latin typeface="Century Gothic" pitchFamily="34" charset="0"/>
                <a:cs typeface="Arial" pitchFamily="34" charset="0"/>
              </a:rPr>
              <a:t>www.nasa.gov</a:t>
            </a:r>
            <a:endParaRPr lang="en-US" sz="700" b="1" dirty="0">
              <a:latin typeface="Century Gothic" pitchFamily="34" charset="0"/>
              <a:cs typeface="Arial" pitchFamily="34" charset="0"/>
            </a:endParaRPr>
          </a:p>
        </p:txBody>
      </p:sp>
      <p:grpSp>
        <p:nvGrpSpPr>
          <p:cNvPr id="14" name="Group 13"/>
          <p:cNvGrpSpPr/>
          <p:nvPr userDrawn="1"/>
        </p:nvGrpSpPr>
        <p:grpSpPr>
          <a:xfrm>
            <a:off x="6296498" y="33156"/>
            <a:ext cx="2803326" cy="745811"/>
            <a:chOff x="6296498" y="33156"/>
            <a:chExt cx="2803326" cy="745811"/>
          </a:xfrm>
        </p:grpSpPr>
        <p:sp>
          <p:nvSpPr>
            <p:cNvPr id="15" name="TextBox 14"/>
            <p:cNvSpPr txBox="1"/>
            <p:nvPr/>
          </p:nvSpPr>
          <p:spPr>
            <a:xfrm>
              <a:off x="6296498" y="280429"/>
              <a:ext cx="1376362" cy="307777"/>
            </a:xfrm>
            <a:prstGeom prst="rect">
              <a:avLst/>
            </a:prstGeom>
            <a:noFill/>
          </p:spPr>
          <p:txBody>
            <a:bodyPr wrap="square" rtlCol="0">
              <a:spAutoFit/>
            </a:bodyPr>
            <a:lstStyle/>
            <a:p>
              <a:r>
                <a:rPr lang="en-US" sz="700" dirty="0" smtClean="0">
                  <a:latin typeface="Century Gothic" pitchFamily="34" charset="0"/>
                  <a:cs typeface="Arial" pitchFamily="34" charset="0"/>
                </a:rPr>
                <a:t>National Aeronautics and</a:t>
              </a:r>
            </a:p>
            <a:p>
              <a:r>
                <a:rPr lang="en-US" sz="700" dirty="0" smtClean="0">
                  <a:latin typeface="Century Gothic" pitchFamily="34" charset="0"/>
                  <a:cs typeface="Arial" pitchFamily="34" charset="0"/>
                </a:rPr>
                <a:t>Space Administration</a:t>
              </a:r>
              <a:endParaRPr lang="en-US" sz="700" dirty="0">
                <a:latin typeface="Century Gothic" pitchFamily="34" charset="0"/>
                <a:cs typeface="Arial" pitchFamily="34" charset="0"/>
              </a:endParaRPr>
            </a:p>
          </p:txBody>
        </p:sp>
        <p:pic>
          <p:nvPicPr>
            <p:cNvPr id="16" name="Picture 15" descr="Correct_NASA insigniaCMYK.png"/>
            <p:cNvPicPr>
              <a:picLocks noChangeAspect="1"/>
            </p:cNvPicPr>
            <p:nvPr/>
          </p:nvPicPr>
          <p:blipFill>
            <a:blip r:embed="rId3" cstate="print"/>
            <a:stretch>
              <a:fillRect/>
            </a:stretch>
          </p:blipFill>
          <p:spPr>
            <a:xfrm>
              <a:off x="8224256" y="33156"/>
              <a:ext cx="875568" cy="745811"/>
            </a:xfrm>
            <a:prstGeom prst="rect">
              <a:avLst/>
            </a:prstGeom>
          </p:spPr>
        </p:pic>
      </p:grpSp>
      <p:cxnSp>
        <p:nvCxnSpPr>
          <p:cNvPr id="17" name="Straight Connector 16"/>
          <p:cNvCxnSpPr/>
          <p:nvPr userDrawn="1"/>
        </p:nvCxnSpPr>
        <p:spPr>
          <a:xfrm flipV="1">
            <a:off x="6150769" y="0"/>
            <a:ext cx="0" cy="10144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6149636" y="6457950"/>
            <a:ext cx="0" cy="40005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2937669" y="0"/>
            <a:ext cx="0" cy="10144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2936536" y="6457949"/>
            <a:ext cx="0" cy="40005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3067049" y="5815069"/>
            <a:ext cx="2238375" cy="954107"/>
          </a:xfrm>
          <a:prstGeom prst="rect">
            <a:avLst/>
          </a:prstGeom>
          <a:noFill/>
        </p:spPr>
        <p:txBody>
          <a:bodyPr wrap="square" rtlCol="0">
            <a:spAutoFit/>
          </a:bodyPr>
          <a:lstStyle/>
          <a:p>
            <a:r>
              <a:rPr lang="en-US" sz="700" b="1" dirty="0" smtClean="0">
                <a:solidFill>
                  <a:schemeClr val="bg1"/>
                </a:solidFill>
                <a:latin typeface="Century Gothic" pitchFamily="34" charset="0"/>
                <a:cs typeface="Arial" pitchFamily="34" charset="0"/>
              </a:rPr>
              <a:t>The DEVELOP</a:t>
            </a:r>
          </a:p>
          <a:p>
            <a:r>
              <a:rPr lang="en-US" sz="700" b="1" dirty="0" smtClean="0">
                <a:solidFill>
                  <a:schemeClr val="bg1"/>
                </a:solidFill>
                <a:latin typeface="Century Gothic" pitchFamily="34" charset="0"/>
                <a:cs typeface="Arial" pitchFamily="34" charset="0"/>
              </a:rPr>
              <a:t>National Program</a:t>
            </a:r>
          </a:p>
          <a:p>
            <a:endParaRPr lang="en-US" sz="700" b="1" dirty="0" smtClean="0">
              <a:solidFill>
                <a:schemeClr val="bg1"/>
              </a:solidFill>
              <a:latin typeface="Century Gothic" pitchFamily="34" charset="0"/>
              <a:cs typeface="Arial" pitchFamily="34" charset="0"/>
            </a:endParaRPr>
          </a:p>
          <a:p>
            <a:r>
              <a:rPr lang="en-US" sz="700" b="1" dirty="0" smtClean="0">
                <a:solidFill>
                  <a:schemeClr val="bg1"/>
                </a:solidFill>
                <a:latin typeface="Century Gothic" pitchFamily="34" charset="0"/>
                <a:cs typeface="Arial" pitchFamily="34" charset="0"/>
              </a:rPr>
              <a:t>National Aeronautics and</a:t>
            </a:r>
          </a:p>
          <a:p>
            <a:r>
              <a:rPr lang="en-US" sz="700" b="1" dirty="0" smtClean="0">
                <a:solidFill>
                  <a:schemeClr val="bg1"/>
                </a:solidFill>
                <a:latin typeface="Century Gothic" pitchFamily="34" charset="0"/>
                <a:cs typeface="Arial" pitchFamily="34" charset="0"/>
              </a:rPr>
              <a:t>Space Administration</a:t>
            </a:r>
          </a:p>
          <a:p>
            <a:endParaRPr lang="en-US" sz="700" b="1" dirty="0" smtClean="0">
              <a:solidFill>
                <a:schemeClr val="bg1"/>
              </a:solidFill>
              <a:latin typeface="Century Gothic" pitchFamily="34" charset="0"/>
              <a:cs typeface="Arial" pitchFamily="34" charset="0"/>
            </a:endParaRPr>
          </a:p>
          <a:p>
            <a:endParaRPr lang="en-US" sz="700" b="1" dirty="0" smtClean="0">
              <a:solidFill>
                <a:schemeClr val="bg1"/>
              </a:solidFill>
              <a:latin typeface="Century Gothic" pitchFamily="34" charset="0"/>
              <a:cs typeface="Arial" pitchFamily="34" charset="0"/>
            </a:endParaRPr>
          </a:p>
          <a:p>
            <a:r>
              <a:rPr lang="en-US" sz="700" b="1" dirty="0" smtClean="0">
                <a:latin typeface="Century Gothic" pitchFamily="34" charset="0"/>
                <a:cs typeface="Arial" pitchFamily="34" charset="0"/>
              </a:rPr>
              <a:t>http://develop.larc.nasa.gov</a:t>
            </a:r>
            <a:endParaRPr lang="en-US" sz="700" b="1" dirty="0">
              <a:latin typeface="Century Gothic" pitchFamily="34" charset="0"/>
              <a:cs typeface="Arial" pitchFamily="34" charset="0"/>
            </a:endParaRPr>
          </a:p>
        </p:txBody>
      </p:sp>
      <p:sp>
        <p:nvSpPr>
          <p:cNvPr id="22" name="TextBox 21"/>
          <p:cNvSpPr txBox="1"/>
          <p:nvPr userDrawn="1"/>
        </p:nvSpPr>
        <p:spPr>
          <a:xfrm>
            <a:off x="6202680" y="5791200"/>
            <a:ext cx="3093720" cy="784830"/>
          </a:xfrm>
          <a:prstGeom prst="rect">
            <a:avLst/>
          </a:prstGeom>
          <a:noFill/>
        </p:spPr>
        <p:txBody>
          <a:bodyPr wrap="square" rtlCol="0">
            <a:spAutoFit/>
          </a:bodyPr>
          <a:lstStyle/>
          <a:p>
            <a:pPr algn="ctr"/>
            <a:r>
              <a:rPr lang="en-US" sz="4500" b="1" dirty="0" smtClean="0">
                <a:solidFill>
                  <a:schemeClr val="bg1"/>
                </a:solidFill>
                <a:latin typeface="Century Gothic" pitchFamily="34" charset="0"/>
                <a:cs typeface="Arial" pitchFamily="34" charset="0"/>
              </a:rPr>
              <a:t>DEVELOP</a:t>
            </a:r>
            <a:endParaRPr lang="en-US" sz="4500" b="1" dirty="0">
              <a:solidFill>
                <a:schemeClr val="bg1"/>
              </a:solidFill>
              <a:latin typeface="Century Gothic" pitchFamily="34" charset="0"/>
              <a:cs typeface="Arial" pitchFamily="34" charset="0"/>
            </a:endParaRPr>
          </a:p>
        </p:txBody>
      </p:sp>
      <p:grpSp>
        <p:nvGrpSpPr>
          <p:cNvPr id="23" name="Group 22"/>
          <p:cNvGrpSpPr/>
          <p:nvPr userDrawn="1"/>
        </p:nvGrpSpPr>
        <p:grpSpPr>
          <a:xfrm>
            <a:off x="-30956" y="1079420"/>
            <a:ext cx="9203531" cy="76280"/>
            <a:chOff x="-30956" y="1079420"/>
            <a:chExt cx="9203531" cy="76280"/>
          </a:xfrm>
        </p:grpSpPr>
        <p:sp>
          <p:nvSpPr>
            <p:cNvPr id="24" name="Rectangle 23"/>
            <p:cNvSpPr/>
            <p:nvPr/>
          </p:nvSpPr>
          <p:spPr>
            <a:xfrm>
              <a:off x="-30956" y="1083469"/>
              <a:ext cx="9203531" cy="64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25" name="Chevron 24"/>
            <p:cNvSpPr/>
            <p:nvPr/>
          </p:nvSpPr>
          <p:spPr>
            <a:xfrm>
              <a:off x="6705600" y="1079500"/>
              <a:ext cx="76200" cy="76200"/>
            </a:xfrm>
            <a:prstGeom prst="chevron">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6" name="Chevron 25"/>
            <p:cNvSpPr/>
            <p:nvPr/>
          </p:nvSpPr>
          <p:spPr>
            <a:xfrm>
              <a:off x="8721897" y="1079500"/>
              <a:ext cx="76200" cy="76200"/>
            </a:xfrm>
            <a:prstGeom prst="chevron">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7" name="Chevron 26"/>
            <p:cNvSpPr/>
            <p:nvPr/>
          </p:nvSpPr>
          <p:spPr>
            <a:xfrm>
              <a:off x="8493257" y="1079484"/>
              <a:ext cx="76200" cy="76200"/>
            </a:xfrm>
            <a:prstGeom prst="chevron">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8" name="Chevron 27"/>
            <p:cNvSpPr/>
            <p:nvPr/>
          </p:nvSpPr>
          <p:spPr>
            <a:xfrm>
              <a:off x="6938971" y="1079484"/>
              <a:ext cx="76200" cy="76200"/>
            </a:xfrm>
            <a:prstGeom prst="chevron">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9" name="Chevron 28"/>
            <p:cNvSpPr/>
            <p:nvPr/>
          </p:nvSpPr>
          <p:spPr>
            <a:xfrm>
              <a:off x="7053267" y="1079468"/>
              <a:ext cx="76200" cy="76200"/>
            </a:xfrm>
            <a:prstGeom prst="chevron">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0" name="Chevron 29"/>
            <p:cNvSpPr/>
            <p:nvPr/>
          </p:nvSpPr>
          <p:spPr>
            <a:xfrm>
              <a:off x="8369403" y="1079468"/>
              <a:ext cx="76200" cy="76200"/>
            </a:xfrm>
            <a:prstGeom prst="chevron">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1" name="Chevron 30"/>
            <p:cNvSpPr/>
            <p:nvPr/>
          </p:nvSpPr>
          <p:spPr>
            <a:xfrm>
              <a:off x="7138985" y="1079452"/>
              <a:ext cx="76200" cy="76200"/>
            </a:xfrm>
            <a:prstGeom prst="chevron">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2" name="Chevron 31"/>
            <p:cNvSpPr/>
            <p:nvPr/>
          </p:nvSpPr>
          <p:spPr>
            <a:xfrm>
              <a:off x="8283653" y="1079452"/>
              <a:ext cx="76200" cy="76200"/>
            </a:xfrm>
            <a:prstGeom prst="chevron">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3" name="Chevron 32"/>
            <p:cNvSpPr/>
            <p:nvPr/>
          </p:nvSpPr>
          <p:spPr>
            <a:xfrm>
              <a:off x="7253281" y="1079436"/>
              <a:ext cx="76200" cy="76200"/>
            </a:xfrm>
            <a:prstGeom prst="chevron">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4" name="Chevron 33"/>
            <p:cNvSpPr/>
            <p:nvPr/>
          </p:nvSpPr>
          <p:spPr>
            <a:xfrm>
              <a:off x="7491431" y="1079436"/>
              <a:ext cx="76200" cy="76200"/>
            </a:xfrm>
            <a:prstGeom prst="chevron">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5" name="Chevron 34"/>
            <p:cNvSpPr/>
            <p:nvPr/>
          </p:nvSpPr>
          <p:spPr>
            <a:xfrm>
              <a:off x="8159799" y="1079436"/>
              <a:ext cx="76200" cy="76200"/>
            </a:xfrm>
            <a:prstGeom prst="chevron">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6" name="Chevron 35"/>
            <p:cNvSpPr/>
            <p:nvPr/>
          </p:nvSpPr>
          <p:spPr>
            <a:xfrm>
              <a:off x="7921633" y="1079420"/>
              <a:ext cx="76200" cy="76200"/>
            </a:xfrm>
            <a:prstGeom prst="chevron">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sp>
        <p:nvSpPr>
          <p:cNvPr id="37" name="TextBox 36"/>
          <p:cNvSpPr txBox="1"/>
          <p:nvPr userDrawn="1"/>
        </p:nvSpPr>
        <p:spPr>
          <a:xfrm>
            <a:off x="3467100" y="2076450"/>
            <a:ext cx="2152650" cy="2246769"/>
          </a:xfrm>
          <a:prstGeom prst="rect">
            <a:avLst/>
          </a:prstGeom>
          <a:noFill/>
        </p:spPr>
        <p:txBody>
          <a:bodyPr wrap="square" rtlCol="0">
            <a:spAutoFit/>
          </a:bodyPr>
          <a:lstStyle/>
          <a:p>
            <a:pPr algn="ctr"/>
            <a:r>
              <a:rPr lang="en-US" sz="2800" b="1" dirty="0" smtClean="0">
                <a:solidFill>
                  <a:schemeClr val="bg1"/>
                </a:solidFill>
                <a:latin typeface="Century Gothic" pitchFamily="34" charset="0"/>
                <a:cs typeface="Arial" pitchFamily="34" charset="0"/>
              </a:rPr>
              <a:t>Dream.</a:t>
            </a:r>
          </a:p>
          <a:p>
            <a:pPr algn="ctr"/>
            <a:endParaRPr lang="en-US" sz="2800" b="1" dirty="0" smtClean="0">
              <a:solidFill>
                <a:schemeClr val="bg1"/>
              </a:solidFill>
              <a:latin typeface="Century Gothic" pitchFamily="34" charset="0"/>
              <a:cs typeface="Arial" pitchFamily="34" charset="0"/>
            </a:endParaRPr>
          </a:p>
          <a:p>
            <a:pPr algn="ctr"/>
            <a:r>
              <a:rPr lang="en-US" sz="2800" b="1" dirty="0" smtClean="0">
                <a:solidFill>
                  <a:schemeClr val="bg1"/>
                </a:solidFill>
                <a:latin typeface="Century Gothic" pitchFamily="34" charset="0"/>
                <a:cs typeface="Arial" pitchFamily="34" charset="0"/>
              </a:rPr>
              <a:t>Discover.</a:t>
            </a:r>
          </a:p>
          <a:p>
            <a:pPr algn="ctr"/>
            <a:endParaRPr lang="en-US" sz="2800" b="1" dirty="0" smtClean="0">
              <a:solidFill>
                <a:schemeClr val="bg1"/>
              </a:solidFill>
              <a:latin typeface="Century Gothic" pitchFamily="34" charset="0"/>
              <a:cs typeface="Arial" pitchFamily="34" charset="0"/>
            </a:endParaRPr>
          </a:p>
          <a:p>
            <a:pPr algn="ctr"/>
            <a:r>
              <a:rPr lang="en-US" sz="2800" b="1" dirty="0" smtClean="0">
                <a:solidFill>
                  <a:schemeClr val="bg1"/>
                </a:solidFill>
                <a:latin typeface="Century Gothic" pitchFamily="34" charset="0"/>
                <a:cs typeface="Arial" pitchFamily="34" charset="0"/>
              </a:rPr>
              <a:t>DEVELOP.</a:t>
            </a:r>
            <a:endParaRPr lang="en-US" sz="2800" b="1" dirty="0">
              <a:solidFill>
                <a:schemeClr val="bg1"/>
              </a:solidFill>
              <a:latin typeface="Century Gothic" pitchFamily="34" charset="0"/>
              <a:cs typeface="Arial" pitchFamily="34" charset="0"/>
            </a:endParaRPr>
          </a:p>
        </p:txBody>
      </p:sp>
      <p:grpSp>
        <p:nvGrpSpPr>
          <p:cNvPr id="38" name="Group 37"/>
          <p:cNvGrpSpPr/>
          <p:nvPr userDrawn="1"/>
        </p:nvGrpSpPr>
        <p:grpSpPr>
          <a:xfrm>
            <a:off x="-213360" y="3956774"/>
            <a:ext cx="2923222" cy="277308"/>
            <a:chOff x="-213360" y="3956774"/>
            <a:chExt cx="2923222" cy="277308"/>
          </a:xfrm>
        </p:grpSpPr>
        <p:sp>
          <p:nvSpPr>
            <p:cNvPr id="39" name="Chevron 38"/>
            <p:cNvSpPr/>
            <p:nvPr/>
          </p:nvSpPr>
          <p:spPr>
            <a:xfrm>
              <a:off x="266700" y="3956774"/>
              <a:ext cx="2176923"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0" name="Pentagon 39"/>
            <p:cNvSpPr/>
            <p:nvPr/>
          </p:nvSpPr>
          <p:spPr>
            <a:xfrm>
              <a:off x="-213360" y="3959844"/>
              <a:ext cx="522765"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hevron 40"/>
            <p:cNvSpPr/>
            <p:nvPr/>
          </p:nvSpPr>
          <p:spPr>
            <a:xfrm>
              <a:off x="2412026" y="3958223"/>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2" name="TextBox 41"/>
            <p:cNvSpPr txBox="1"/>
            <p:nvPr/>
          </p:nvSpPr>
          <p:spPr>
            <a:xfrm>
              <a:off x="-1" y="3957083"/>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Earth Observations</a:t>
              </a:r>
              <a:endParaRPr lang="en-US" sz="1200" b="1" dirty="0">
                <a:solidFill>
                  <a:sysClr val="windowText" lastClr="000000"/>
                </a:solidFill>
                <a:latin typeface="Century Gothic" pitchFamily="34" charset="0"/>
                <a:cs typeface="Arial" pitchFamily="34" charset="0"/>
              </a:endParaRPr>
            </a:p>
          </p:txBody>
        </p:sp>
      </p:grpSp>
      <p:grpSp>
        <p:nvGrpSpPr>
          <p:cNvPr id="43" name="Group 42"/>
          <p:cNvGrpSpPr/>
          <p:nvPr userDrawn="1"/>
        </p:nvGrpSpPr>
        <p:grpSpPr>
          <a:xfrm>
            <a:off x="-219075" y="1200335"/>
            <a:ext cx="2928937" cy="280802"/>
            <a:chOff x="-219075" y="1200335"/>
            <a:chExt cx="2928937" cy="280802"/>
          </a:xfrm>
        </p:grpSpPr>
        <p:sp>
          <p:nvSpPr>
            <p:cNvPr id="44" name="Pentagon 43"/>
            <p:cNvSpPr/>
            <p:nvPr/>
          </p:nvSpPr>
          <p:spPr>
            <a:xfrm>
              <a:off x="-219075" y="1207859"/>
              <a:ext cx="542857"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hevron 44"/>
            <p:cNvSpPr/>
            <p:nvPr/>
          </p:nvSpPr>
          <p:spPr>
            <a:xfrm>
              <a:off x="2410527" y="1206238"/>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6" name="Chevron 45"/>
            <p:cNvSpPr/>
            <p:nvPr/>
          </p:nvSpPr>
          <p:spPr>
            <a:xfrm>
              <a:off x="2017466" y="1206239"/>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7" name="Chevron 46"/>
            <p:cNvSpPr/>
            <p:nvPr/>
          </p:nvSpPr>
          <p:spPr>
            <a:xfrm>
              <a:off x="671513" y="1206238"/>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8" name="TextBox 47"/>
            <p:cNvSpPr txBox="1"/>
            <p:nvPr/>
          </p:nvSpPr>
          <p:spPr>
            <a:xfrm>
              <a:off x="-1" y="1200335"/>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Authors</a:t>
              </a:r>
              <a:endParaRPr lang="en-US" sz="1200" b="1" dirty="0">
                <a:solidFill>
                  <a:sysClr val="windowText" lastClr="000000"/>
                </a:solidFill>
                <a:latin typeface="Century Gothic" pitchFamily="34" charset="0"/>
                <a:cs typeface="Arial" pitchFamily="34" charset="0"/>
              </a:endParaRPr>
            </a:p>
          </p:txBody>
        </p:sp>
        <p:sp>
          <p:nvSpPr>
            <p:cNvPr id="49" name="Chevron 48"/>
            <p:cNvSpPr/>
            <p:nvPr/>
          </p:nvSpPr>
          <p:spPr>
            <a:xfrm>
              <a:off x="278955" y="1206223"/>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grpSp>
        <p:nvGrpSpPr>
          <p:cNvPr id="50" name="Group 49"/>
          <p:cNvGrpSpPr/>
          <p:nvPr userDrawn="1"/>
        </p:nvGrpSpPr>
        <p:grpSpPr>
          <a:xfrm>
            <a:off x="-214328" y="2585225"/>
            <a:ext cx="2928952" cy="280918"/>
            <a:chOff x="-214328" y="2585225"/>
            <a:chExt cx="2928952" cy="280918"/>
          </a:xfrm>
        </p:grpSpPr>
        <p:sp>
          <p:nvSpPr>
            <p:cNvPr id="51" name="Chevron 50"/>
            <p:cNvSpPr/>
            <p:nvPr/>
          </p:nvSpPr>
          <p:spPr>
            <a:xfrm>
              <a:off x="676260" y="2591244"/>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2" name="TextBox 51"/>
            <p:cNvSpPr txBox="1"/>
            <p:nvPr/>
          </p:nvSpPr>
          <p:spPr>
            <a:xfrm>
              <a:off x="-1" y="2585225"/>
              <a:ext cx="2714625"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Advisors</a:t>
              </a:r>
              <a:endParaRPr lang="en-US" sz="1200" b="1" dirty="0">
                <a:solidFill>
                  <a:sysClr val="windowText" lastClr="000000"/>
                </a:solidFill>
                <a:latin typeface="Century Gothic" pitchFamily="34" charset="0"/>
                <a:cs typeface="Arial" pitchFamily="34" charset="0"/>
              </a:endParaRPr>
            </a:p>
          </p:txBody>
        </p:sp>
        <p:sp>
          <p:nvSpPr>
            <p:cNvPr id="53" name="Pentagon 52"/>
            <p:cNvSpPr/>
            <p:nvPr/>
          </p:nvSpPr>
          <p:spPr>
            <a:xfrm>
              <a:off x="-214328" y="2592865"/>
              <a:ext cx="542857"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hevron 53"/>
            <p:cNvSpPr/>
            <p:nvPr/>
          </p:nvSpPr>
          <p:spPr>
            <a:xfrm>
              <a:off x="2415274" y="2591244"/>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5" name="Chevron 54"/>
            <p:cNvSpPr/>
            <p:nvPr/>
          </p:nvSpPr>
          <p:spPr>
            <a:xfrm>
              <a:off x="2022213" y="2591245"/>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6" name="Chevron 55"/>
            <p:cNvSpPr/>
            <p:nvPr/>
          </p:nvSpPr>
          <p:spPr>
            <a:xfrm>
              <a:off x="283702" y="2591229"/>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0022A-4CEF-4E73-9589-F2192E57DA9A}" type="datetimeFigureOut">
              <a:rPr lang="en-US" smtClean="0"/>
              <a:pPr/>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0022A-4CEF-4E73-9589-F2192E57DA9A}" type="datetimeFigureOut">
              <a:rPr lang="en-US" smtClean="0"/>
              <a:pPr/>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479324"/>
            <a:ext cx="2771775" cy="3346704"/>
          </a:xfrm>
          <a:prstGeom prst="rect">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8" name="Rectangle 7"/>
          <p:cNvSpPr/>
          <p:nvPr userDrawn="1"/>
        </p:nvSpPr>
        <p:spPr>
          <a:xfrm>
            <a:off x="2982580" y="479323"/>
            <a:ext cx="6161420" cy="6378677"/>
          </a:xfrm>
          <a:prstGeom prst="rect">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9" name="Rectangle 8"/>
          <p:cNvSpPr/>
          <p:nvPr userDrawn="1"/>
        </p:nvSpPr>
        <p:spPr>
          <a:xfrm>
            <a:off x="-28575" y="6457949"/>
            <a:ext cx="9201149"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0" name="Rectangle 9"/>
          <p:cNvSpPr/>
          <p:nvPr userDrawn="1"/>
        </p:nvSpPr>
        <p:spPr>
          <a:xfrm>
            <a:off x="-30956" y="1083469"/>
            <a:ext cx="9203531" cy="64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grpSp>
        <p:nvGrpSpPr>
          <p:cNvPr id="11" name="Group 10"/>
          <p:cNvGrpSpPr/>
          <p:nvPr userDrawn="1"/>
        </p:nvGrpSpPr>
        <p:grpSpPr>
          <a:xfrm>
            <a:off x="-219075" y="639911"/>
            <a:ext cx="2928937" cy="280802"/>
            <a:chOff x="-219075" y="639911"/>
            <a:chExt cx="2928937" cy="280802"/>
          </a:xfrm>
        </p:grpSpPr>
        <p:sp>
          <p:nvSpPr>
            <p:cNvPr id="12" name="Pentagon 11"/>
            <p:cNvSpPr/>
            <p:nvPr/>
          </p:nvSpPr>
          <p:spPr>
            <a:xfrm>
              <a:off x="-219075" y="647435"/>
              <a:ext cx="542857"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3" name="Chevron 12"/>
            <p:cNvSpPr/>
            <p:nvPr/>
          </p:nvSpPr>
          <p:spPr>
            <a:xfrm>
              <a:off x="2410527" y="645814"/>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14" name="Chevron 13"/>
            <p:cNvSpPr/>
            <p:nvPr/>
          </p:nvSpPr>
          <p:spPr>
            <a:xfrm>
              <a:off x="2017466" y="645815"/>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15" name="Chevron 14"/>
            <p:cNvSpPr/>
            <p:nvPr/>
          </p:nvSpPr>
          <p:spPr>
            <a:xfrm>
              <a:off x="671513" y="645814"/>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16" name="TextBox 15"/>
            <p:cNvSpPr txBox="1"/>
            <p:nvPr/>
          </p:nvSpPr>
          <p:spPr>
            <a:xfrm>
              <a:off x="-1" y="639911"/>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DEVELOP</a:t>
              </a:r>
              <a:endParaRPr lang="en-US" sz="1200" b="1" dirty="0">
                <a:solidFill>
                  <a:sysClr val="windowText" lastClr="000000"/>
                </a:solidFill>
                <a:latin typeface="Century Gothic" pitchFamily="34" charset="0"/>
                <a:cs typeface="Arial" pitchFamily="34" charset="0"/>
              </a:endParaRPr>
            </a:p>
          </p:txBody>
        </p:sp>
        <p:sp>
          <p:nvSpPr>
            <p:cNvPr id="17" name="Chevron 16"/>
            <p:cNvSpPr/>
            <p:nvPr/>
          </p:nvSpPr>
          <p:spPr>
            <a:xfrm>
              <a:off x="278955" y="645799"/>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sp>
        <p:nvSpPr>
          <p:cNvPr id="18" name="Rectangle 17"/>
          <p:cNvSpPr/>
          <p:nvPr userDrawn="1"/>
        </p:nvSpPr>
        <p:spPr>
          <a:xfrm>
            <a:off x="-114300" y="1215990"/>
            <a:ext cx="2943225" cy="1264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9" name="TextBox 18"/>
          <p:cNvSpPr txBox="1"/>
          <p:nvPr userDrawn="1"/>
        </p:nvSpPr>
        <p:spPr>
          <a:xfrm>
            <a:off x="0" y="1240990"/>
            <a:ext cx="2820202" cy="1246495"/>
          </a:xfrm>
          <a:prstGeom prst="rect">
            <a:avLst/>
          </a:prstGeom>
          <a:noFill/>
        </p:spPr>
        <p:txBody>
          <a:bodyPr wrap="square" rtlCol="0">
            <a:spAutoFit/>
          </a:bodyPr>
          <a:lstStyle/>
          <a:p>
            <a:pPr algn="ctr"/>
            <a:r>
              <a:rPr lang="en-US" sz="1250" baseline="30000" dirty="0" smtClean="0">
                <a:latin typeface="Century Gothic" pitchFamily="34" charset="0"/>
                <a:cs typeface="Arial" pitchFamily="34" charset="0"/>
              </a:rPr>
              <a:t>The Applied Sciences’ DEVELOP National Program addresses environmental and policy issues through interdisciplinary research projects that apply NASA Earth observations to community concerns around the globe. DEVELOP bridges the gap between NASA Earth Science and society, building capacity in both its interns and partner organizations to better prepare them to handle the challenges that face our society along with future generations.</a:t>
            </a:r>
          </a:p>
        </p:txBody>
      </p:sp>
      <p:grpSp>
        <p:nvGrpSpPr>
          <p:cNvPr id="20" name="Group 19"/>
          <p:cNvGrpSpPr/>
          <p:nvPr userDrawn="1"/>
        </p:nvGrpSpPr>
        <p:grpSpPr>
          <a:xfrm>
            <a:off x="-214328" y="2558891"/>
            <a:ext cx="2928952" cy="280918"/>
            <a:chOff x="-214328" y="2558891"/>
            <a:chExt cx="2928952" cy="280918"/>
          </a:xfrm>
        </p:grpSpPr>
        <p:sp>
          <p:nvSpPr>
            <p:cNvPr id="21" name="Chevron 20"/>
            <p:cNvSpPr/>
            <p:nvPr/>
          </p:nvSpPr>
          <p:spPr>
            <a:xfrm>
              <a:off x="676260" y="2564910"/>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2" name="TextBox 21"/>
            <p:cNvSpPr txBox="1"/>
            <p:nvPr/>
          </p:nvSpPr>
          <p:spPr>
            <a:xfrm>
              <a:off x="-1" y="2558891"/>
              <a:ext cx="2714625"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Partners</a:t>
              </a:r>
            </a:p>
          </p:txBody>
        </p:sp>
        <p:sp>
          <p:nvSpPr>
            <p:cNvPr id="23" name="Pentagon 22"/>
            <p:cNvSpPr/>
            <p:nvPr/>
          </p:nvSpPr>
          <p:spPr>
            <a:xfrm>
              <a:off x="-214328" y="2566531"/>
              <a:ext cx="542857"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24" name="Chevron 23"/>
            <p:cNvSpPr/>
            <p:nvPr/>
          </p:nvSpPr>
          <p:spPr>
            <a:xfrm>
              <a:off x="2415274" y="2564910"/>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5" name="Chevron 24"/>
            <p:cNvSpPr/>
            <p:nvPr/>
          </p:nvSpPr>
          <p:spPr>
            <a:xfrm>
              <a:off x="2022213" y="2564911"/>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6" name="Chevron 25"/>
            <p:cNvSpPr/>
            <p:nvPr/>
          </p:nvSpPr>
          <p:spPr>
            <a:xfrm>
              <a:off x="283702" y="2564895"/>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grpSp>
        <p:nvGrpSpPr>
          <p:cNvPr id="33" name="Group 32"/>
          <p:cNvGrpSpPr/>
          <p:nvPr userDrawn="1"/>
        </p:nvGrpSpPr>
        <p:grpSpPr>
          <a:xfrm>
            <a:off x="2844804" y="3836829"/>
            <a:ext cx="6342836" cy="404746"/>
            <a:chOff x="2844804" y="3836829"/>
            <a:chExt cx="6342836" cy="404746"/>
          </a:xfrm>
        </p:grpSpPr>
        <p:sp>
          <p:nvSpPr>
            <p:cNvPr id="34" name="Pentagon 33"/>
            <p:cNvSpPr/>
            <p:nvPr/>
          </p:nvSpPr>
          <p:spPr>
            <a:xfrm>
              <a:off x="2844804" y="3968297"/>
              <a:ext cx="414496"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35" name="Chevron 34"/>
            <p:cNvSpPr/>
            <p:nvPr/>
          </p:nvSpPr>
          <p:spPr>
            <a:xfrm>
              <a:off x="5372464" y="3966676"/>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6" name="Chevron 35"/>
            <p:cNvSpPr/>
            <p:nvPr/>
          </p:nvSpPr>
          <p:spPr>
            <a:xfrm>
              <a:off x="4967498" y="3966677"/>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7" name="Chevron 36"/>
            <p:cNvSpPr/>
            <p:nvPr/>
          </p:nvSpPr>
          <p:spPr>
            <a:xfrm>
              <a:off x="3621545" y="3966676"/>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8" name="TextBox 37"/>
            <p:cNvSpPr txBox="1"/>
            <p:nvPr/>
          </p:nvSpPr>
          <p:spPr>
            <a:xfrm>
              <a:off x="2950031" y="3960773"/>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Concern</a:t>
              </a:r>
              <a:endParaRPr lang="en-US" sz="1200" b="1" dirty="0">
                <a:solidFill>
                  <a:sysClr val="windowText" lastClr="000000"/>
                </a:solidFill>
                <a:latin typeface="Century Gothic" pitchFamily="34" charset="0"/>
                <a:cs typeface="Arial" pitchFamily="34" charset="0"/>
              </a:endParaRPr>
            </a:p>
          </p:txBody>
        </p:sp>
        <p:sp>
          <p:nvSpPr>
            <p:cNvPr id="39" name="Chevron 38"/>
            <p:cNvSpPr/>
            <p:nvPr/>
          </p:nvSpPr>
          <p:spPr>
            <a:xfrm>
              <a:off x="3228987" y="3966661"/>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0" name="Chevron 39"/>
            <p:cNvSpPr/>
            <p:nvPr/>
          </p:nvSpPr>
          <p:spPr>
            <a:xfrm>
              <a:off x="8903734" y="3959422"/>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1" name="Chevron 40"/>
            <p:cNvSpPr/>
            <p:nvPr/>
          </p:nvSpPr>
          <p:spPr>
            <a:xfrm>
              <a:off x="8510673" y="3959423"/>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2" name="Chevron 41"/>
            <p:cNvSpPr/>
            <p:nvPr/>
          </p:nvSpPr>
          <p:spPr>
            <a:xfrm>
              <a:off x="6789345" y="3959422"/>
              <a:ext cx="1767514"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3" name="TextBox 42"/>
            <p:cNvSpPr txBox="1"/>
            <p:nvPr/>
          </p:nvSpPr>
          <p:spPr>
            <a:xfrm>
              <a:off x="6368081" y="3955331"/>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Decision</a:t>
              </a:r>
              <a:r>
                <a:rPr lang="en-US" sz="1200" b="1" dirty="0" smtClean="0">
                  <a:solidFill>
                    <a:srgbClr val="397916"/>
                  </a:solidFill>
                  <a:latin typeface="Century Gothic" pitchFamily="34" charset="0"/>
                  <a:cs typeface="Arial" pitchFamily="34" charset="0"/>
                </a:rPr>
                <a:t> </a:t>
              </a:r>
              <a:r>
                <a:rPr lang="en-US" sz="1200" b="1" dirty="0" smtClean="0">
                  <a:solidFill>
                    <a:sysClr val="windowText" lastClr="000000"/>
                  </a:solidFill>
                  <a:latin typeface="Century Gothic" pitchFamily="34" charset="0"/>
                  <a:cs typeface="Arial" pitchFamily="34" charset="0"/>
                </a:rPr>
                <a:t>Support</a:t>
              </a:r>
              <a:endParaRPr lang="en-US" sz="1200" b="1" dirty="0">
                <a:solidFill>
                  <a:sysClr val="windowText" lastClr="000000"/>
                </a:solidFill>
                <a:latin typeface="Century Gothic" pitchFamily="34" charset="0"/>
                <a:cs typeface="Arial" pitchFamily="34" charset="0"/>
              </a:endParaRPr>
            </a:p>
          </p:txBody>
        </p:sp>
        <p:sp>
          <p:nvSpPr>
            <p:cNvPr id="44" name="Chevron 43"/>
            <p:cNvSpPr/>
            <p:nvPr/>
          </p:nvSpPr>
          <p:spPr>
            <a:xfrm>
              <a:off x="6406412" y="3959407"/>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5" name="Chevron 44"/>
            <p:cNvSpPr/>
            <p:nvPr/>
          </p:nvSpPr>
          <p:spPr>
            <a:xfrm>
              <a:off x="5629628" y="3966692"/>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6" name="Chevron 45"/>
            <p:cNvSpPr/>
            <p:nvPr/>
          </p:nvSpPr>
          <p:spPr>
            <a:xfrm>
              <a:off x="5889173" y="3966708"/>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7" name="Chevron 46"/>
            <p:cNvSpPr/>
            <p:nvPr/>
          </p:nvSpPr>
          <p:spPr>
            <a:xfrm>
              <a:off x="6146337" y="3966724"/>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8" name="Rectangle 47"/>
            <p:cNvSpPr/>
            <p:nvPr/>
          </p:nvSpPr>
          <p:spPr>
            <a:xfrm>
              <a:off x="2950369" y="3836829"/>
              <a:ext cx="6212046" cy="64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grpSp>
      <p:grpSp>
        <p:nvGrpSpPr>
          <p:cNvPr id="49" name="Group 48"/>
          <p:cNvGrpSpPr/>
          <p:nvPr userDrawn="1"/>
        </p:nvGrpSpPr>
        <p:grpSpPr>
          <a:xfrm>
            <a:off x="-206303" y="3951441"/>
            <a:ext cx="2928952" cy="280918"/>
            <a:chOff x="-206303" y="3951441"/>
            <a:chExt cx="2928952" cy="280918"/>
          </a:xfrm>
        </p:grpSpPr>
        <p:sp>
          <p:nvSpPr>
            <p:cNvPr id="50" name="Chevron 49"/>
            <p:cNvSpPr/>
            <p:nvPr/>
          </p:nvSpPr>
          <p:spPr>
            <a:xfrm>
              <a:off x="684285" y="3957460"/>
              <a:ext cx="1386295" cy="274775"/>
            </a:xfrm>
            <a:prstGeom prst="chevron">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1" name="TextBox 50"/>
            <p:cNvSpPr txBox="1"/>
            <p:nvPr/>
          </p:nvSpPr>
          <p:spPr>
            <a:xfrm>
              <a:off x="8024" y="3951441"/>
              <a:ext cx="2714625" cy="276999"/>
            </a:xfrm>
            <a:prstGeom prst="rect">
              <a:avLst/>
            </a:prstGeom>
            <a:noFill/>
          </p:spPr>
          <p:txBody>
            <a:bodyPr wrap="square" rtlCol="0">
              <a:spAutoFit/>
            </a:bodyPr>
            <a:lstStyle/>
            <a:p>
              <a:pPr algn="ctr"/>
              <a:r>
                <a:rPr lang="en-US" sz="1200" b="1" dirty="0" smtClean="0">
                  <a:solidFill>
                    <a:schemeClr val="bg1"/>
                  </a:solidFill>
                  <a:latin typeface="Century Gothic" pitchFamily="34" charset="0"/>
                  <a:cs typeface="Arial" pitchFamily="34" charset="0"/>
                </a:rPr>
                <a:t>Case Study</a:t>
              </a:r>
            </a:p>
          </p:txBody>
        </p:sp>
        <p:sp>
          <p:nvSpPr>
            <p:cNvPr id="52" name="Pentagon 51"/>
            <p:cNvSpPr/>
            <p:nvPr/>
          </p:nvSpPr>
          <p:spPr>
            <a:xfrm>
              <a:off x="-206303" y="3959081"/>
              <a:ext cx="542857" cy="273278"/>
            </a:xfrm>
            <a:prstGeom prst="homePlate">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53" name="Chevron 52"/>
            <p:cNvSpPr/>
            <p:nvPr/>
          </p:nvSpPr>
          <p:spPr>
            <a:xfrm>
              <a:off x="2423299" y="3957460"/>
              <a:ext cx="283906" cy="274777"/>
            </a:xfrm>
            <a:prstGeom prst="chevron">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4" name="Chevron 53"/>
            <p:cNvSpPr/>
            <p:nvPr/>
          </p:nvSpPr>
          <p:spPr>
            <a:xfrm>
              <a:off x="2030238" y="3957461"/>
              <a:ext cx="430867" cy="274775"/>
            </a:xfrm>
            <a:prstGeom prst="chevron">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5" name="Chevron 54"/>
            <p:cNvSpPr/>
            <p:nvPr/>
          </p:nvSpPr>
          <p:spPr>
            <a:xfrm>
              <a:off x="291727" y="3957445"/>
              <a:ext cx="430867" cy="274775"/>
            </a:xfrm>
            <a:prstGeom prst="chevron">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D0022A-4CEF-4E73-9589-F2192E57DA9A}" type="datetimeFigureOut">
              <a:rPr lang="en-US" smtClean="0"/>
              <a:pPr/>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D0022A-4CEF-4E73-9589-F2192E57DA9A}" type="datetimeFigureOut">
              <a:rPr lang="en-US" smtClean="0"/>
              <a:pPr/>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D0022A-4CEF-4E73-9589-F2192E57DA9A}" type="datetimeFigureOut">
              <a:rPr lang="en-US" smtClean="0"/>
              <a:pPr/>
              <a:t>8/3/2015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D0022A-4CEF-4E73-9589-F2192E57DA9A}" type="datetimeFigureOut">
              <a:rPr lang="en-US" smtClean="0"/>
              <a:pPr/>
              <a:t>8/3/2015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D0022A-4CEF-4E73-9589-F2192E57DA9A}" type="datetimeFigureOut">
              <a:rPr lang="en-US" smtClean="0"/>
              <a:pPr/>
              <a:t>8/3/2015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0022A-4CEF-4E73-9589-F2192E57DA9A}" type="datetimeFigureOut">
              <a:rPr lang="en-US" smtClean="0"/>
              <a:pPr/>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0022A-4CEF-4E73-9589-F2192E57DA9A}" type="datetimeFigureOut">
              <a:rPr lang="en-US" smtClean="0"/>
              <a:pPr/>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0022A-4CEF-4E73-9589-F2192E57DA9A}" type="datetimeFigureOut">
              <a:rPr lang="en-US" smtClean="0"/>
              <a:pPr/>
              <a:t>8/3/2015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99BF1-C56F-4D9B-9172-AC57FA328E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0" y="1466850"/>
            <a:ext cx="2705100" cy="1107996"/>
          </a:xfrm>
          <a:prstGeom prst="rect">
            <a:avLst/>
          </a:prstGeom>
          <a:noFill/>
        </p:spPr>
        <p:txBody>
          <a:bodyPr wrap="square" rtlCol="0">
            <a:spAutoFit/>
          </a:bodyPr>
          <a:lstStyle/>
          <a:p>
            <a:r>
              <a:rPr lang="en-US" sz="1100" dirty="0" smtClean="0">
                <a:solidFill>
                  <a:schemeClr val="bg1"/>
                </a:solidFill>
                <a:latin typeface="Century Gothic" pitchFamily="34" charset="0"/>
                <a:cs typeface="Arial" pitchFamily="34" charset="0"/>
              </a:rPr>
              <a:t>Megan </a:t>
            </a:r>
            <a:r>
              <a:rPr lang="en-US" sz="1100" dirty="0" err="1" smtClean="0">
                <a:solidFill>
                  <a:schemeClr val="bg1"/>
                </a:solidFill>
                <a:latin typeface="Century Gothic" pitchFamily="34" charset="0"/>
                <a:cs typeface="Arial" pitchFamily="34" charset="0"/>
              </a:rPr>
              <a:t>Buzanowicz</a:t>
            </a:r>
            <a:endParaRPr lang="en-US" sz="1100" dirty="0" smtClean="0">
              <a:solidFill>
                <a:schemeClr val="bg1"/>
              </a:solidFill>
              <a:latin typeface="Century Gothic" pitchFamily="34" charset="0"/>
              <a:cs typeface="Arial" pitchFamily="34" charset="0"/>
            </a:endParaRPr>
          </a:p>
          <a:p>
            <a:r>
              <a:rPr lang="en-US" sz="1100" dirty="0" smtClean="0">
                <a:solidFill>
                  <a:schemeClr val="bg1"/>
                </a:solidFill>
                <a:latin typeface="Century Gothic" pitchFamily="34" charset="0"/>
                <a:cs typeface="Arial" pitchFamily="34" charset="0"/>
              </a:rPr>
              <a:t>Laura Lykens</a:t>
            </a:r>
          </a:p>
          <a:p>
            <a:r>
              <a:rPr lang="en-US" sz="1100" dirty="0" smtClean="0">
                <a:solidFill>
                  <a:schemeClr val="bg1"/>
                </a:solidFill>
                <a:latin typeface="Century Gothic" pitchFamily="34" charset="0"/>
                <a:cs typeface="Arial" pitchFamily="34" charset="0"/>
              </a:rPr>
              <a:t>Zacary Richards</a:t>
            </a:r>
          </a:p>
          <a:p>
            <a:r>
              <a:rPr lang="en-US" sz="1100" smtClean="0">
                <a:solidFill>
                  <a:schemeClr val="bg1"/>
                </a:solidFill>
                <a:latin typeface="Century Gothic" pitchFamily="34" charset="0"/>
                <a:cs typeface="Arial" pitchFamily="34" charset="0"/>
              </a:rPr>
              <a:t>Jeff Close (USAF)</a:t>
            </a:r>
            <a:endParaRPr lang="en-US" sz="1100" dirty="0" smtClean="0">
              <a:solidFill>
                <a:schemeClr val="bg1"/>
              </a:solidFill>
              <a:latin typeface="Century Gothic" pitchFamily="34" charset="0"/>
              <a:cs typeface="Arial" pitchFamily="34" charset="0"/>
            </a:endParaRPr>
          </a:p>
          <a:p>
            <a:endParaRPr lang="en-US" sz="1100" dirty="0" smtClean="0">
              <a:solidFill>
                <a:schemeClr val="bg1"/>
              </a:solidFill>
              <a:latin typeface="Century Gothic" pitchFamily="34" charset="0"/>
              <a:cs typeface="Arial" pitchFamily="34" charset="0"/>
            </a:endParaRPr>
          </a:p>
          <a:p>
            <a:endParaRPr lang="en-US" sz="1100" dirty="0" smtClean="0">
              <a:solidFill>
                <a:schemeClr val="bg1"/>
              </a:solidFill>
              <a:latin typeface="Century Gothic" pitchFamily="34" charset="0"/>
              <a:cs typeface="Arial" pitchFamily="34" charset="0"/>
            </a:endParaRPr>
          </a:p>
        </p:txBody>
      </p:sp>
      <p:sp>
        <p:nvSpPr>
          <p:cNvPr id="60" name="TextBox 59"/>
          <p:cNvSpPr txBox="1"/>
          <p:nvPr/>
        </p:nvSpPr>
        <p:spPr>
          <a:xfrm>
            <a:off x="0" y="2847975"/>
            <a:ext cx="2705100" cy="600164"/>
          </a:xfrm>
          <a:prstGeom prst="rect">
            <a:avLst/>
          </a:prstGeom>
          <a:noFill/>
        </p:spPr>
        <p:txBody>
          <a:bodyPr wrap="square" rtlCol="0">
            <a:spAutoFit/>
          </a:bodyPr>
          <a:lstStyle/>
          <a:p>
            <a:r>
              <a:rPr lang="en-US" sz="1100" dirty="0" smtClean="0">
                <a:solidFill>
                  <a:schemeClr val="bg1"/>
                </a:solidFill>
                <a:latin typeface="Century Gothic" pitchFamily="34" charset="0"/>
                <a:cs typeface="Arial" pitchFamily="34" charset="0"/>
              </a:rPr>
              <a:t>Dr. Kenton Ross</a:t>
            </a:r>
          </a:p>
          <a:p>
            <a:r>
              <a:rPr lang="en-US" sz="1100" dirty="0" smtClean="0">
                <a:solidFill>
                  <a:schemeClr val="bg1"/>
                </a:solidFill>
                <a:latin typeface="Century Gothic" pitchFamily="34" charset="0"/>
                <a:cs typeface="Arial" pitchFamily="34" charset="0"/>
              </a:rPr>
              <a:t>Dr. </a:t>
            </a:r>
            <a:r>
              <a:rPr lang="en-US" sz="1100" dirty="0" err="1" smtClean="0">
                <a:solidFill>
                  <a:schemeClr val="bg1"/>
                </a:solidFill>
                <a:latin typeface="Century Gothic" pitchFamily="34" charset="0"/>
                <a:cs typeface="Arial" pitchFamily="34" charset="0"/>
              </a:rPr>
              <a:t>Venkat</a:t>
            </a:r>
            <a:r>
              <a:rPr lang="en-US" sz="1100" dirty="0" smtClean="0">
                <a:solidFill>
                  <a:schemeClr val="bg1"/>
                </a:solidFill>
                <a:latin typeface="Century Gothic" pitchFamily="34" charset="0"/>
                <a:cs typeface="Arial" pitchFamily="34" charset="0"/>
              </a:rPr>
              <a:t> Lakshmi</a:t>
            </a:r>
          </a:p>
          <a:p>
            <a:endParaRPr lang="en-US" sz="1100" dirty="0" smtClean="0">
              <a:solidFill>
                <a:schemeClr val="bg1"/>
              </a:solidFill>
              <a:latin typeface="Century Gothic" pitchFamily="34" charset="0"/>
              <a:cs typeface="Arial" pitchFamily="34" charset="0"/>
            </a:endParaRPr>
          </a:p>
        </p:txBody>
      </p:sp>
      <p:sp>
        <p:nvSpPr>
          <p:cNvPr id="61" name="TextBox 60"/>
          <p:cNvSpPr txBox="1"/>
          <p:nvPr/>
        </p:nvSpPr>
        <p:spPr>
          <a:xfrm>
            <a:off x="220900" y="4543879"/>
            <a:ext cx="990146" cy="430887"/>
          </a:xfrm>
          <a:prstGeom prst="rect">
            <a:avLst/>
          </a:prstGeom>
          <a:noFill/>
        </p:spPr>
        <p:txBody>
          <a:bodyPr wrap="square" rtlCol="0">
            <a:spAutoFit/>
          </a:bodyPr>
          <a:lstStyle/>
          <a:p>
            <a:pPr algn="ctr"/>
            <a:r>
              <a:rPr lang="en-US" sz="1100" dirty="0" smtClean="0">
                <a:solidFill>
                  <a:schemeClr val="bg1"/>
                </a:solidFill>
                <a:latin typeface="Century Gothic" pitchFamily="34" charset="0"/>
                <a:cs typeface="Arial" pitchFamily="34" charset="0"/>
              </a:rPr>
              <a:t>MODIS Aqua</a:t>
            </a:r>
          </a:p>
        </p:txBody>
      </p:sp>
      <p:sp>
        <p:nvSpPr>
          <p:cNvPr id="82" name="TextBox 81"/>
          <p:cNvSpPr txBox="1"/>
          <p:nvPr/>
        </p:nvSpPr>
        <p:spPr>
          <a:xfrm>
            <a:off x="229828" y="5324021"/>
            <a:ext cx="933450" cy="430887"/>
          </a:xfrm>
          <a:prstGeom prst="rect">
            <a:avLst/>
          </a:prstGeom>
          <a:noFill/>
        </p:spPr>
        <p:txBody>
          <a:bodyPr wrap="square" rtlCol="0">
            <a:spAutoFit/>
          </a:bodyPr>
          <a:lstStyle/>
          <a:p>
            <a:pPr algn="ctr"/>
            <a:r>
              <a:rPr lang="en-US" sz="1100" dirty="0" smtClean="0">
                <a:solidFill>
                  <a:schemeClr val="bg1"/>
                </a:solidFill>
                <a:latin typeface="Century Gothic" pitchFamily="34" charset="0"/>
                <a:cs typeface="Arial" pitchFamily="34" charset="0"/>
              </a:rPr>
              <a:t>MODIS </a:t>
            </a:r>
          </a:p>
          <a:p>
            <a:pPr algn="ctr"/>
            <a:r>
              <a:rPr lang="en-US" sz="1100" dirty="0" smtClean="0">
                <a:solidFill>
                  <a:schemeClr val="bg1"/>
                </a:solidFill>
                <a:latin typeface="Century Gothic" pitchFamily="34" charset="0"/>
                <a:cs typeface="Arial" pitchFamily="34" charset="0"/>
              </a:rPr>
              <a:t>Terra</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4783" y="5324021"/>
            <a:ext cx="1195206" cy="77619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5205" y="4441519"/>
            <a:ext cx="1287613" cy="67456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399" y="4243928"/>
            <a:ext cx="2706804" cy="246221"/>
          </a:xfrm>
          <a:prstGeom prst="rect">
            <a:avLst/>
          </a:prstGeom>
          <a:noFill/>
        </p:spPr>
        <p:txBody>
          <a:bodyPr wrap="square" rtlCol="0">
            <a:spAutoFit/>
          </a:bodyPr>
          <a:lstStyle/>
          <a:p>
            <a:r>
              <a:rPr lang="en-US" sz="1000" dirty="0" smtClean="0">
                <a:latin typeface="Century Gothic" pitchFamily="34" charset="0"/>
                <a:cs typeface="Arial" pitchFamily="34" charset="0"/>
              </a:rPr>
              <a:t>Texas, United States 2010-2011, 2014-2015</a:t>
            </a:r>
            <a:endParaRPr lang="en-US" sz="1000" dirty="0">
              <a:latin typeface="Century Gothic" pitchFamily="34" charset="0"/>
              <a:cs typeface="Arial" pitchFamily="34" charset="0"/>
            </a:endParaRPr>
          </a:p>
        </p:txBody>
      </p:sp>
      <p:sp>
        <p:nvSpPr>
          <p:cNvPr id="3" name="TextBox 2"/>
          <p:cNvSpPr txBox="1"/>
          <p:nvPr/>
        </p:nvSpPr>
        <p:spPr>
          <a:xfrm>
            <a:off x="694636" y="3018953"/>
            <a:ext cx="1251331" cy="430887"/>
          </a:xfrm>
          <a:prstGeom prst="rect">
            <a:avLst/>
          </a:prstGeom>
          <a:noFill/>
        </p:spPr>
        <p:txBody>
          <a:bodyPr wrap="square" rtlCol="0">
            <a:spAutoFit/>
          </a:bodyPr>
          <a:lstStyle/>
          <a:p>
            <a:pPr algn="ctr"/>
            <a:r>
              <a:rPr lang="en-US" sz="1100" dirty="0" smtClean="0">
                <a:solidFill>
                  <a:schemeClr val="bg1"/>
                </a:solidFill>
                <a:latin typeface="Century Gothic" pitchFamily="34" charset="0"/>
                <a:cs typeface="Arial" pitchFamily="34" charset="0"/>
              </a:rPr>
              <a:t>Texas Forest Service</a:t>
            </a:r>
          </a:p>
        </p:txBody>
      </p:sp>
      <p:sp>
        <p:nvSpPr>
          <p:cNvPr id="5" name="TextBox 4"/>
          <p:cNvSpPr txBox="1"/>
          <p:nvPr/>
        </p:nvSpPr>
        <p:spPr>
          <a:xfrm>
            <a:off x="2984953" y="4254032"/>
            <a:ext cx="2891971" cy="2123658"/>
          </a:xfrm>
          <a:prstGeom prst="rect">
            <a:avLst/>
          </a:prstGeom>
          <a:noFill/>
        </p:spPr>
        <p:txBody>
          <a:bodyPr wrap="square" rtlCol="0">
            <a:spAutoFit/>
          </a:bodyPr>
          <a:lstStyle/>
          <a:p>
            <a:r>
              <a:rPr lang="en-US" sz="1100" dirty="0" smtClean="0">
                <a:solidFill>
                  <a:schemeClr val="bg1"/>
                </a:solidFill>
                <a:latin typeface="Century Gothic" pitchFamily="34" charset="0"/>
                <a:cs typeface="Arial" pitchFamily="34" charset="0"/>
              </a:rPr>
              <a:t>Wildfires pose a constant risk for many regions across the state; for example, in 2013 there were 7,598 fires reported which burned 45,963 acres. The ability to accurately monitor drought conditions is vital to forecasting wildfire risk, in particular in grassland regions, where fires often spread rapidly. More information about the spatial coverage of drought conditions will allow the TFS to better allocate resources to mitigate the spread of wildfires.</a:t>
            </a:r>
          </a:p>
        </p:txBody>
      </p:sp>
      <p:sp>
        <p:nvSpPr>
          <p:cNvPr id="6" name="TextBox 5"/>
          <p:cNvSpPr txBox="1"/>
          <p:nvPr/>
        </p:nvSpPr>
        <p:spPr>
          <a:xfrm>
            <a:off x="6248400" y="4254032"/>
            <a:ext cx="2823029" cy="1615827"/>
          </a:xfrm>
          <a:prstGeom prst="rect">
            <a:avLst/>
          </a:prstGeom>
          <a:noFill/>
        </p:spPr>
        <p:txBody>
          <a:bodyPr wrap="square" rtlCol="0">
            <a:spAutoFit/>
          </a:bodyPr>
          <a:lstStyle/>
          <a:p>
            <a:r>
              <a:rPr lang="en-US" sz="1100" dirty="0" smtClean="0">
                <a:solidFill>
                  <a:schemeClr val="bg1"/>
                </a:solidFill>
                <a:latin typeface="Century Gothic" pitchFamily="34" charset="0"/>
                <a:cs typeface="Arial" pitchFamily="34" charset="0"/>
              </a:rPr>
              <a:t>The main products that will help TFS decision makers are the drought severity index maps. These maps provide an estimation of water stress to vegetation and impacts where the TFS will allocate resources in preparation for wildfires. A correlation of the DSI with measurements of live fuel moisture will help </a:t>
            </a:r>
            <a:r>
              <a:rPr lang="en-US" sz="1100" smtClean="0">
                <a:solidFill>
                  <a:schemeClr val="bg1"/>
                </a:solidFill>
                <a:latin typeface="Century Gothic" pitchFamily="34" charset="0"/>
                <a:cs typeface="Arial" pitchFamily="34" charset="0"/>
              </a:rPr>
              <a:t>to validate the DSI.</a:t>
            </a:r>
            <a:endParaRPr lang="en-US" sz="1100" dirty="0" smtClean="0">
              <a:solidFill>
                <a:schemeClr val="bg1"/>
              </a:solidFill>
              <a:latin typeface="Century Gothic" pitchFamily="34" charset="0"/>
              <a:cs typeface="Arial" pitchFamily="34" charset="0"/>
            </a:endParaRPr>
          </a:p>
        </p:txBody>
      </p:sp>
      <p:sp>
        <p:nvSpPr>
          <p:cNvPr id="8" name="TextBox 7"/>
          <p:cNvSpPr txBox="1"/>
          <p:nvPr/>
        </p:nvSpPr>
        <p:spPr>
          <a:xfrm>
            <a:off x="134754" y="4520381"/>
            <a:ext cx="2723949" cy="1754326"/>
          </a:xfrm>
          <a:prstGeom prst="rect">
            <a:avLst/>
          </a:prstGeom>
          <a:noFill/>
        </p:spPr>
        <p:txBody>
          <a:bodyPr wrap="square" rtlCol="0">
            <a:spAutoFit/>
          </a:bodyPr>
          <a:lstStyle/>
          <a:p>
            <a:pPr algn="just"/>
            <a:r>
              <a:rPr lang="en-US" sz="900" dirty="0">
                <a:latin typeface="Century Gothic" panose="020B0502020202020204" pitchFamily="34" charset="0"/>
              </a:rPr>
              <a:t>In a cooperative effort with the John C. </a:t>
            </a:r>
            <a:r>
              <a:rPr lang="en-US" sz="900" dirty="0" err="1">
                <a:latin typeface="Century Gothic" panose="020B0502020202020204" pitchFamily="34" charset="0"/>
              </a:rPr>
              <a:t>Stennis</a:t>
            </a:r>
            <a:r>
              <a:rPr lang="en-US" sz="900" dirty="0">
                <a:latin typeface="Century Gothic" panose="020B0502020202020204" pitchFamily="34" charset="0"/>
              </a:rPr>
              <a:t> Space Center (SSC), our team at NASA </a:t>
            </a:r>
            <a:r>
              <a:rPr lang="en-US" sz="900" dirty="0" smtClean="0">
                <a:latin typeface="Century Gothic" panose="020B0502020202020204" pitchFamily="34" charset="0"/>
              </a:rPr>
              <a:t>Langley assisted </a:t>
            </a:r>
            <a:r>
              <a:rPr lang="en-US" sz="900" dirty="0">
                <a:latin typeface="Century Gothic" panose="020B0502020202020204" pitchFamily="34" charset="0"/>
              </a:rPr>
              <a:t>the Texas Forest </a:t>
            </a:r>
            <a:r>
              <a:rPr lang="en-US" sz="900" dirty="0" smtClean="0">
                <a:latin typeface="Century Gothic" panose="020B0502020202020204" pitchFamily="34" charset="0"/>
              </a:rPr>
              <a:t>Service (TFS) in </a:t>
            </a:r>
            <a:r>
              <a:rPr lang="en-US" sz="900" dirty="0">
                <a:latin typeface="Century Gothic" panose="020B0502020202020204" pitchFamily="34" charset="0"/>
              </a:rPr>
              <a:t>preparing for future wildfires by expanding upon a drought severity </a:t>
            </a:r>
            <a:r>
              <a:rPr lang="en-US" sz="900" dirty="0" smtClean="0">
                <a:latin typeface="Century Gothic" panose="020B0502020202020204" pitchFamily="34" charset="0"/>
              </a:rPr>
              <a:t>index created </a:t>
            </a:r>
            <a:r>
              <a:rPr lang="en-US" sz="900" dirty="0">
                <a:latin typeface="Century Gothic" panose="020B0502020202020204" pitchFamily="34" charset="0"/>
              </a:rPr>
              <a:t>during the summer 2013 Great Plains Agriculture project, which will allow the TFS to identify what geographical locations within the state </a:t>
            </a:r>
            <a:r>
              <a:rPr lang="en-US" sz="900" dirty="0" smtClean="0">
                <a:latin typeface="Century Gothic" panose="020B0502020202020204" pitchFamily="34" charset="0"/>
              </a:rPr>
              <a:t>are </a:t>
            </a:r>
            <a:r>
              <a:rPr lang="en-US" sz="900" dirty="0">
                <a:latin typeface="Century Gothic" panose="020B0502020202020204" pitchFamily="34" charset="0"/>
              </a:rPr>
              <a:t>the most prone to wildfire </a:t>
            </a:r>
            <a:r>
              <a:rPr lang="en-US" sz="900" dirty="0" smtClean="0">
                <a:latin typeface="Century Gothic" panose="020B0502020202020204" pitchFamily="34" charset="0"/>
              </a:rPr>
              <a:t>disasters. The accuracy of the DSI was correlated to live fuel moisture as measured by the National Fuel Moisture Database.</a:t>
            </a:r>
            <a:endParaRPr lang="en-US" sz="900" dirty="0" smtClean="0">
              <a:latin typeface="Century Gothic" pitchFamily="34" charset="0"/>
              <a:cs typeface="Arial" pitchFamily="34" charset="0"/>
            </a:endParaRPr>
          </a:p>
        </p:txBody>
      </p:sp>
      <p:sp>
        <p:nvSpPr>
          <p:cNvPr id="9" name="TextBox 8"/>
          <p:cNvSpPr txBox="1"/>
          <p:nvPr/>
        </p:nvSpPr>
        <p:spPr>
          <a:xfrm>
            <a:off x="3122600" y="547694"/>
            <a:ext cx="5873912" cy="461665"/>
          </a:xfrm>
          <a:prstGeom prst="rect">
            <a:avLst/>
          </a:prstGeom>
          <a:noFill/>
        </p:spPr>
        <p:txBody>
          <a:bodyPr wrap="square" rtlCol="0">
            <a:spAutoFit/>
          </a:bodyPr>
          <a:lstStyle/>
          <a:p>
            <a:pPr algn="ctr"/>
            <a:r>
              <a:rPr lang="en-US" sz="1200" i="1" dirty="0" smtClean="0">
                <a:solidFill>
                  <a:schemeClr val="bg1"/>
                </a:solidFill>
                <a:latin typeface="Century Gothic" pitchFamily="34" charset="0"/>
                <a:cs typeface="Arial" pitchFamily="34" charset="0"/>
              </a:rPr>
              <a:t>Utilizing NASA Earth Observations to Monitor Drought Severity in Texas for Wildfire Mitigation Support</a:t>
            </a: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890" t="1285" r="1699" b="1371"/>
          <a:stretch/>
        </p:blipFill>
        <p:spPr>
          <a:xfrm>
            <a:off x="3096953" y="1316538"/>
            <a:ext cx="3003793" cy="2358271"/>
          </a:xfrm>
          <a:prstGeom prst="rect">
            <a:avLst/>
          </a:prstGeom>
          <a:scene3d>
            <a:camera prst="orthographicFront"/>
            <a:lightRig rig="threePt" dir="t"/>
          </a:scene3d>
          <a:sp3d>
            <a:bevelT/>
          </a:sp3d>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558" t="1170" r="1919" b="1403"/>
          <a:stretch/>
        </p:blipFill>
        <p:spPr>
          <a:xfrm>
            <a:off x="6100746" y="1316537"/>
            <a:ext cx="2936956" cy="2358271"/>
          </a:xfrm>
          <a:prstGeom prst="rect">
            <a:avLst/>
          </a:prstGeom>
          <a:scene3d>
            <a:camera prst="orthographicFront"/>
            <a:lightRig rig="threePt" dir="t"/>
          </a:scene3d>
          <a:sp3d>
            <a:bevelT/>
          </a:sp3d>
        </p:spPr>
      </p:pic>
      <p:sp>
        <p:nvSpPr>
          <p:cNvPr id="10" name="Striped Right Arrow 9"/>
          <p:cNvSpPr/>
          <p:nvPr/>
        </p:nvSpPr>
        <p:spPr>
          <a:xfrm>
            <a:off x="5643751" y="2148158"/>
            <a:ext cx="878971" cy="695027"/>
          </a:xfrm>
          <a:prstGeom prst="striped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99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TotalTime>
  <Words>273</Words>
  <Application>Microsoft Office PowerPoint</Application>
  <PresentationFormat>On-screen Show (4:3)</PresentationFormat>
  <Paragraphs>16</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Century Gothic</vt:lpstr>
      <vt:lpstr>Office Theme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Buzanowicz, Megan E. (LARC-E3)[SSAI DEVELOP]</cp:lastModifiedBy>
  <cp:revision>79</cp:revision>
  <dcterms:created xsi:type="dcterms:W3CDTF">2012-09-07T15:01:58Z</dcterms:created>
  <dcterms:modified xsi:type="dcterms:W3CDTF">2015-08-03T17:14:49Z</dcterms:modified>
</cp:coreProperties>
</file>