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hawman" initials="ph" lastIdx="5" clrIdx="0">
    <p:extLst>
      <p:ext uri="{19B8F6BF-5375-455C-9EA6-DF929625EA0E}">
        <p15:presenceInfo xmlns:p15="http://schemas.microsoft.com/office/powerpoint/2012/main" userId="52dc934910af067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80" autoAdjust="0"/>
    <p:restoredTop sz="94660"/>
  </p:normalViewPr>
  <p:slideViewPr>
    <p:cSldViewPr snapToGrid="0">
      <p:cViewPr>
        <p:scale>
          <a:sx n="37" d="100"/>
          <a:sy n="37" d="100"/>
        </p:scale>
        <p:origin x="283" y="-3922"/>
      </p:cViewPr>
      <p:guideLst>
        <p:guide orient="horz" pos="11520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2-27T21:39:24.661" idx="1">
    <p:pos x="9514" y="1990"/>
    <p:text>If you stretch this text box a bit I think you can fit the whole sub-title on one line.</p:text>
    <p:extLst>
      <p:ext uri="{C676402C-5697-4E1C-873F-D02D1690AC5C}">
        <p15:threadingInfo xmlns:p15="http://schemas.microsoft.com/office/powerpoint/2012/main" timeZoneBias="300"/>
      </p:ext>
    </p:extLst>
  </p:cm>
  <p:cm authorId="1" dt="2015-02-27T21:39:58.231" idx="2">
    <p:pos x="9646" y="2542"/>
    <p:text>add (Project Lead) here</p:text>
    <p:extLst>
      <p:ext uri="{C676402C-5697-4E1C-873F-D02D1690AC5C}">
        <p15:threadingInfo xmlns:p15="http://schemas.microsoft.com/office/powerpoint/2012/main" timeZoneBias="300"/>
      </p:ext>
    </p:extLst>
  </p:cm>
  <p:cm authorId="1" dt="2015-02-27T21:41:18.616" idx="4">
    <p:pos x="14542" y="5122"/>
    <p:text>Remove period</p:text>
    <p:extLst>
      <p:ext uri="{C676402C-5697-4E1C-873F-D02D1690AC5C}">
        <p15:threadingInfo xmlns:p15="http://schemas.microsoft.com/office/powerpoint/2012/main" timeZoneBias="300"/>
      </p:ext>
    </p:extLst>
  </p:cm>
  <p:cm authorId="1" dt="2015-03-02T13:08:32.314" idx="5">
    <p:pos x="13638" y="22382"/>
    <p:text>Add "DEVELOP" to match the one above</p:text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0842713"/>
            <a:ext cx="8008620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29718000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0842713"/>
            <a:ext cx="8090417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29718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0842713"/>
            <a:ext cx="8025556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29718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conclusions text"/>
          <p:cNvSpPr>
            <a:spLocks noGrp="1"/>
          </p:cNvSpPr>
          <p:nvPr>
            <p:ph type="body" sz="quarter" idx="19"/>
          </p:nvPr>
        </p:nvSpPr>
        <p:spPr>
          <a:xfrm>
            <a:off x="18326100" y="23527513"/>
            <a:ext cx="8008620" cy="5733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2" name="conclusions"/>
          <p:cNvGrpSpPr/>
          <p:nvPr userDrawn="1"/>
        </p:nvGrpSpPr>
        <p:grpSpPr>
          <a:xfrm>
            <a:off x="18166364" y="22402800"/>
            <a:ext cx="8351235" cy="914400"/>
            <a:chOff x="914400" y="6400800"/>
            <a:chExt cx="16459201" cy="914400"/>
          </a:xfrm>
        </p:grpSpPr>
        <p:sp>
          <p:nvSpPr>
            <p:cNvPr id="4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results text"/>
          <p:cNvSpPr>
            <a:spLocks noGrp="1"/>
          </p:cNvSpPr>
          <p:nvPr>
            <p:ph type="body" sz="quarter" idx="20"/>
          </p:nvPr>
        </p:nvSpPr>
        <p:spPr>
          <a:xfrm>
            <a:off x="1096328" y="23523677"/>
            <a:ext cx="16658272" cy="57371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results"/>
          <p:cNvGrpSpPr/>
          <p:nvPr userDrawn="1"/>
        </p:nvGrpSpPr>
        <p:grpSpPr>
          <a:xfrm>
            <a:off x="914400" y="22402800"/>
            <a:ext cx="1703485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Results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earth observations text"/>
          <p:cNvSpPr>
            <a:spLocks noGrp="1"/>
          </p:cNvSpPr>
          <p:nvPr>
            <p:ph type="body" sz="quarter" idx="18"/>
          </p:nvPr>
        </p:nvSpPr>
        <p:spPr>
          <a:xfrm>
            <a:off x="18326100" y="18955512"/>
            <a:ext cx="8008620" cy="29900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earth observations"/>
          <p:cNvGrpSpPr/>
          <p:nvPr userDrawn="1"/>
        </p:nvGrpSpPr>
        <p:grpSpPr>
          <a:xfrm>
            <a:off x="18166364" y="17830800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study area text"/>
          <p:cNvSpPr>
            <a:spLocks noGrp="1"/>
          </p:cNvSpPr>
          <p:nvPr>
            <p:ph type="body" sz="quarter" idx="16"/>
          </p:nvPr>
        </p:nvSpPr>
        <p:spPr>
          <a:xfrm>
            <a:off x="18326100" y="14840713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study area"/>
          <p:cNvGrpSpPr/>
          <p:nvPr userDrawn="1"/>
        </p:nvGrpSpPr>
        <p:grpSpPr>
          <a:xfrm>
            <a:off x="18166364" y="13716000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methodology text"/>
          <p:cNvSpPr>
            <a:spLocks noGrp="1"/>
          </p:cNvSpPr>
          <p:nvPr>
            <p:ph type="body" sz="quarter" idx="17"/>
          </p:nvPr>
        </p:nvSpPr>
        <p:spPr>
          <a:xfrm>
            <a:off x="1096328" y="14836876"/>
            <a:ext cx="16658272" cy="71087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methodology"/>
          <p:cNvGrpSpPr/>
          <p:nvPr userDrawn="1"/>
        </p:nvGrpSpPr>
        <p:grpSpPr>
          <a:xfrm>
            <a:off x="914400" y="13716000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objectives text"/>
          <p:cNvSpPr>
            <a:spLocks noGrp="1"/>
          </p:cNvSpPr>
          <p:nvPr>
            <p:ph type="body" sz="quarter" idx="15"/>
          </p:nvPr>
        </p:nvSpPr>
        <p:spPr>
          <a:xfrm>
            <a:off x="18326100" y="7525513"/>
            <a:ext cx="8008620" cy="5733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9" name="objectives"/>
          <p:cNvGrpSpPr/>
          <p:nvPr userDrawn="1"/>
        </p:nvGrpSpPr>
        <p:grpSpPr>
          <a:xfrm>
            <a:off x="18166364" y="6400800"/>
            <a:ext cx="8351235" cy="914400"/>
            <a:chOff x="914400" y="6400800"/>
            <a:chExt cx="16459201" cy="914400"/>
          </a:xfrm>
        </p:grpSpPr>
        <p:sp>
          <p:nvSpPr>
            <p:cNvPr id="20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5751870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00800"/>
              <a:ext cx="16459200" cy="9144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Abstract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location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3" name="team member names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1762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520" userDrawn="1">
          <p15:clr>
            <a:srgbClr val="FBAE40"/>
          </p15:clr>
        </p15:guide>
        <p15:guide id="2" pos="86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Ver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0842713"/>
            <a:ext cx="8008620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29718000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0842713"/>
            <a:ext cx="8090417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29718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0842713"/>
            <a:ext cx="8025556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29718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conclusions text"/>
          <p:cNvSpPr>
            <a:spLocks noGrp="1"/>
          </p:cNvSpPr>
          <p:nvPr>
            <p:ph type="body" sz="quarter" idx="19"/>
          </p:nvPr>
        </p:nvSpPr>
        <p:spPr>
          <a:xfrm>
            <a:off x="18326100" y="23527513"/>
            <a:ext cx="8008620" cy="5733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2" name="conclusions"/>
          <p:cNvGrpSpPr/>
          <p:nvPr userDrawn="1"/>
        </p:nvGrpSpPr>
        <p:grpSpPr>
          <a:xfrm>
            <a:off x="18166364" y="22402800"/>
            <a:ext cx="8351235" cy="914400"/>
            <a:chOff x="914400" y="6400800"/>
            <a:chExt cx="16459201" cy="914400"/>
          </a:xfrm>
        </p:grpSpPr>
        <p:sp>
          <p:nvSpPr>
            <p:cNvPr id="4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results text"/>
          <p:cNvSpPr>
            <a:spLocks noGrp="1"/>
          </p:cNvSpPr>
          <p:nvPr>
            <p:ph type="body" sz="quarter" idx="20"/>
          </p:nvPr>
        </p:nvSpPr>
        <p:spPr>
          <a:xfrm>
            <a:off x="1096328" y="23523677"/>
            <a:ext cx="16658272" cy="57371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results"/>
          <p:cNvGrpSpPr/>
          <p:nvPr userDrawn="1"/>
        </p:nvGrpSpPr>
        <p:grpSpPr>
          <a:xfrm>
            <a:off x="914400" y="22402800"/>
            <a:ext cx="1703485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Results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earth observations text"/>
          <p:cNvSpPr>
            <a:spLocks noGrp="1"/>
          </p:cNvSpPr>
          <p:nvPr>
            <p:ph type="body" sz="quarter" idx="18"/>
          </p:nvPr>
        </p:nvSpPr>
        <p:spPr>
          <a:xfrm>
            <a:off x="18326100" y="18955512"/>
            <a:ext cx="8008620" cy="29900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earth observations"/>
          <p:cNvGrpSpPr/>
          <p:nvPr userDrawn="1"/>
        </p:nvGrpSpPr>
        <p:grpSpPr>
          <a:xfrm>
            <a:off x="18166364" y="17830800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study area text"/>
          <p:cNvSpPr>
            <a:spLocks noGrp="1"/>
          </p:cNvSpPr>
          <p:nvPr>
            <p:ph type="body" sz="quarter" idx="16"/>
          </p:nvPr>
        </p:nvSpPr>
        <p:spPr>
          <a:xfrm>
            <a:off x="18326100" y="11763130"/>
            <a:ext cx="8008620" cy="561046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study area"/>
          <p:cNvGrpSpPr/>
          <p:nvPr userDrawn="1"/>
        </p:nvGrpSpPr>
        <p:grpSpPr>
          <a:xfrm>
            <a:off x="18166364" y="10638418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methodology text"/>
          <p:cNvSpPr>
            <a:spLocks noGrp="1"/>
          </p:cNvSpPr>
          <p:nvPr>
            <p:ph type="body" sz="quarter" idx="17"/>
          </p:nvPr>
        </p:nvSpPr>
        <p:spPr>
          <a:xfrm>
            <a:off x="1096328" y="14836876"/>
            <a:ext cx="16658272" cy="71087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methodology"/>
          <p:cNvGrpSpPr/>
          <p:nvPr userDrawn="1"/>
        </p:nvGrpSpPr>
        <p:grpSpPr>
          <a:xfrm>
            <a:off x="914400" y="13716000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objectives text"/>
          <p:cNvSpPr>
            <a:spLocks noGrp="1"/>
          </p:cNvSpPr>
          <p:nvPr>
            <p:ph type="body" sz="quarter" idx="15"/>
          </p:nvPr>
        </p:nvSpPr>
        <p:spPr>
          <a:xfrm>
            <a:off x="18326100" y="7525514"/>
            <a:ext cx="8008620" cy="2562384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9" name="objectives"/>
          <p:cNvGrpSpPr/>
          <p:nvPr userDrawn="1"/>
        </p:nvGrpSpPr>
        <p:grpSpPr>
          <a:xfrm>
            <a:off x="18166364" y="6400800"/>
            <a:ext cx="8351235" cy="914400"/>
            <a:chOff x="914400" y="6400800"/>
            <a:chExt cx="16459201" cy="914400"/>
          </a:xfrm>
        </p:grpSpPr>
        <p:sp>
          <p:nvSpPr>
            <p:cNvPr id="20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5751870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00800"/>
              <a:ext cx="16459200" cy="9144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Abstract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50" name="team member names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969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520">
          <p15:clr>
            <a:srgbClr val="FBAE40"/>
          </p15:clr>
        </p15:guide>
        <p15:guide id="2" pos="86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Ver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1989341"/>
            <a:ext cx="8008620" cy="344365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30864628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1985713"/>
            <a:ext cx="8090417" cy="3447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30861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1985713"/>
            <a:ext cx="8025556" cy="3447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30861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conclusions text"/>
          <p:cNvSpPr>
            <a:spLocks noGrp="1"/>
          </p:cNvSpPr>
          <p:nvPr>
            <p:ph type="body" sz="quarter" idx="18"/>
          </p:nvPr>
        </p:nvSpPr>
        <p:spPr>
          <a:xfrm>
            <a:off x="18326100" y="27147012"/>
            <a:ext cx="8008620" cy="32948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conclusions"/>
          <p:cNvGrpSpPr/>
          <p:nvPr userDrawn="1"/>
        </p:nvGrpSpPr>
        <p:grpSpPr>
          <a:xfrm>
            <a:off x="18166364" y="26022300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earth observations text"/>
          <p:cNvSpPr>
            <a:spLocks noGrp="1"/>
          </p:cNvSpPr>
          <p:nvPr>
            <p:ph type="body" sz="quarter" idx="16"/>
          </p:nvPr>
        </p:nvSpPr>
        <p:spPr>
          <a:xfrm>
            <a:off x="18326100" y="23527513"/>
            <a:ext cx="8008620" cy="20375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earth observations"/>
          <p:cNvGrpSpPr/>
          <p:nvPr userDrawn="1"/>
        </p:nvGrpSpPr>
        <p:grpSpPr>
          <a:xfrm>
            <a:off x="18166364" y="22402800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results text"/>
          <p:cNvSpPr>
            <a:spLocks noGrp="1"/>
          </p:cNvSpPr>
          <p:nvPr>
            <p:ph type="body" sz="quarter" idx="20"/>
          </p:nvPr>
        </p:nvSpPr>
        <p:spPr>
          <a:xfrm>
            <a:off x="1096328" y="23523678"/>
            <a:ext cx="16658272" cy="6918224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results"/>
          <p:cNvGrpSpPr/>
          <p:nvPr userDrawn="1"/>
        </p:nvGrpSpPr>
        <p:grpSpPr>
          <a:xfrm>
            <a:off x="914400" y="22402800"/>
            <a:ext cx="1703485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Results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study area text"/>
          <p:cNvSpPr>
            <a:spLocks noGrp="1"/>
          </p:cNvSpPr>
          <p:nvPr>
            <p:ph type="body" sz="quarter" idx="30"/>
          </p:nvPr>
        </p:nvSpPr>
        <p:spPr>
          <a:xfrm>
            <a:off x="18326100" y="14840713"/>
            <a:ext cx="8008620" cy="7104886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0" name="study area"/>
          <p:cNvGrpSpPr/>
          <p:nvPr userDrawn="1"/>
        </p:nvGrpSpPr>
        <p:grpSpPr>
          <a:xfrm>
            <a:off x="18166364" y="13716000"/>
            <a:ext cx="8351235" cy="914400"/>
            <a:chOff x="914400" y="6400800"/>
            <a:chExt cx="16459201" cy="914400"/>
          </a:xfrm>
        </p:grpSpPr>
        <p:sp>
          <p:nvSpPr>
            <p:cNvPr id="5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methodology text"/>
          <p:cNvSpPr>
            <a:spLocks noGrp="1"/>
          </p:cNvSpPr>
          <p:nvPr>
            <p:ph type="body" sz="quarter" idx="17"/>
          </p:nvPr>
        </p:nvSpPr>
        <p:spPr>
          <a:xfrm>
            <a:off x="1096328" y="14836876"/>
            <a:ext cx="16658272" cy="71087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methodology"/>
          <p:cNvGrpSpPr/>
          <p:nvPr userDrawn="1"/>
        </p:nvGrpSpPr>
        <p:grpSpPr>
          <a:xfrm>
            <a:off x="914400" y="13716000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objectives text"/>
          <p:cNvSpPr>
            <a:spLocks noGrp="1"/>
          </p:cNvSpPr>
          <p:nvPr>
            <p:ph type="body" sz="quarter" idx="15"/>
          </p:nvPr>
        </p:nvSpPr>
        <p:spPr>
          <a:xfrm>
            <a:off x="18326100" y="7525513"/>
            <a:ext cx="8008620" cy="5733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9" name="objectives"/>
          <p:cNvGrpSpPr/>
          <p:nvPr userDrawn="1"/>
        </p:nvGrpSpPr>
        <p:grpSpPr>
          <a:xfrm>
            <a:off x="18166364" y="6400800"/>
            <a:ext cx="8351235" cy="914400"/>
            <a:chOff x="914400" y="6400800"/>
            <a:chExt cx="16459201" cy="914400"/>
          </a:xfrm>
        </p:grpSpPr>
        <p:sp>
          <p:nvSpPr>
            <p:cNvPr id="20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5751870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00800"/>
              <a:ext cx="16459200" cy="9144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Abstract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54" name="team member names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393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520">
          <p15:clr>
            <a:srgbClr val="FBAE40"/>
          </p15:clr>
        </p15:guide>
        <p15:guide id="2" pos="86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s-focu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2366713"/>
            <a:ext cx="8008620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31242000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2366713"/>
            <a:ext cx="8090417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31242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2366713"/>
            <a:ext cx="8025556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31242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results text"/>
          <p:cNvSpPr>
            <a:spLocks noGrp="1"/>
          </p:cNvSpPr>
          <p:nvPr>
            <p:ph type="body" sz="quarter" idx="20"/>
          </p:nvPr>
        </p:nvSpPr>
        <p:spPr>
          <a:xfrm>
            <a:off x="1096328" y="24438077"/>
            <a:ext cx="25238392" cy="64229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results"/>
          <p:cNvGrpSpPr/>
          <p:nvPr userDrawn="1"/>
        </p:nvGrpSpPr>
        <p:grpSpPr>
          <a:xfrm>
            <a:off x="914400" y="23317200"/>
            <a:ext cx="2560053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Results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conclusions text"/>
          <p:cNvSpPr>
            <a:spLocks noGrp="1"/>
          </p:cNvSpPr>
          <p:nvPr>
            <p:ph type="body" sz="quarter" idx="30"/>
          </p:nvPr>
        </p:nvSpPr>
        <p:spPr>
          <a:xfrm>
            <a:off x="18326100" y="20060413"/>
            <a:ext cx="8008620" cy="28376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0" name="conclusions"/>
          <p:cNvGrpSpPr/>
          <p:nvPr userDrawn="1"/>
        </p:nvGrpSpPr>
        <p:grpSpPr>
          <a:xfrm>
            <a:off x="18166364" y="17926051"/>
            <a:ext cx="8351235" cy="914400"/>
            <a:chOff x="914400" y="6400800"/>
            <a:chExt cx="16459201" cy="914400"/>
          </a:xfrm>
        </p:grpSpPr>
        <p:sp>
          <p:nvSpPr>
            <p:cNvPr id="5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ader text"/>
            <p:cNvSpPr txBox="1"/>
            <p:nvPr userDrawn="1"/>
          </p:nvSpPr>
          <p:spPr>
            <a:xfrm>
              <a:off x="914402" y="646155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earth observations text"/>
          <p:cNvSpPr>
            <a:spLocks noGrp="1"/>
          </p:cNvSpPr>
          <p:nvPr>
            <p:ph type="body" sz="quarter" idx="31"/>
          </p:nvPr>
        </p:nvSpPr>
        <p:spPr>
          <a:xfrm>
            <a:off x="18326100" y="15945614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4" name="earth observations"/>
          <p:cNvGrpSpPr/>
          <p:nvPr userDrawn="1"/>
        </p:nvGrpSpPr>
        <p:grpSpPr>
          <a:xfrm>
            <a:off x="18166364" y="15003781"/>
            <a:ext cx="8351235" cy="914400"/>
            <a:chOff x="914400" y="6400800"/>
            <a:chExt cx="16459201" cy="914400"/>
          </a:xfrm>
        </p:grpSpPr>
        <p:sp>
          <p:nvSpPr>
            <p:cNvPr id="55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methodology text"/>
          <p:cNvSpPr>
            <a:spLocks noGrp="1"/>
          </p:cNvSpPr>
          <p:nvPr>
            <p:ph type="body" sz="quarter" idx="17"/>
          </p:nvPr>
        </p:nvSpPr>
        <p:spPr>
          <a:xfrm>
            <a:off x="1096328" y="15945612"/>
            <a:ext cx="16658272" cy="69524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methodology"/>
          <p:cNvGrpSpPr/>
          <p:nvPr userDrawn="1"/>
        </p:nvGrpSpPr>
        <p:grpSpPr>
          <a:xfrm>
            <a:off x="914400" y="14819862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study area text"/>
          <p:cNvSpPr>
            <a:spLocks noGrp="1"/>
          </p:cNvSpPr>
          <p:nvPr>
            <p:ph type="body" sz="quarter" idx="18"/>
          </p:nvPr>
        </p:nvSpPr>
        <p:spPr>
          <a:xfrm>
            <a:off x="18326100" y="11640313"/>
            <a:ext cx="8008620" cy="27614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study area"/>
          <p:cNvGrpSpPr/>
          <p:nvPr userDrawn="1"/>
        </p:nvGrpSpPr>
        <p:grpSpPr>
          <a:xfrm>
            <a:off x="18166364" y="9738361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objectives text"/>
          <p:cNvSpPr>
            <a:spLocks noGrp="1"/>
          </p:cNvSpPr>
          <p:nvPr>
            <p:ph type="body" sz="quarter" idx="16"/>
          </p:nvPr>
        </p:nvSpPr>
        <p:spPr>
          <a:xfrm>
            <a:off x="18326100" y="7525514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objectives"/>
          <p:cNvGrpSpPr/>
          <p:nvPr userDrawn="1"/>
        </p:nvGrpSpPr>
        <p:grpSpPr>
          <a:xfrm>
            <a:off x="18166364" y="6400801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6880122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00800"/>
              <a:ext cx="16459200" cy="9144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Abstract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57" name="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58" name="team member names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6180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520">
          <p15:clr>
            <a:srgbClr val="FBAE40"/>
          </p15:clr>
        </p15:guide>
        <p15:guide id="2" pos="86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hodology-focu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2366713"/>
            <a:ext cx="8008620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31242000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2366713"/>
            <a:ext cx="8090417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31242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2366713"/>
            <a:ext cx="8025556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31242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conclusions text"/>
          <p:cNvSpPr>
            <a:spLocks noGrp="1"/>
          </p:cNvSpPr>
          <p:nvPr>
            <p:ph type="body" sz="quarter" idx="30"/>
          </p:nvPr>
        </p:nvSpPr>
        <p:spPr>
          <a:xfrm>
            <a:off x="18326100" y="28061413"/>
            <a:ext cx="8008620" cy="28376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0" name="conclusions"/>
          <p:cNvGrpSpPr/>
          <p:nvPr userDrawn="1"/>
        </p:nvGrpSpPr>
        <p:grpSpPr>
          <a:xfrm>
            <a:off x="18166364" y="26936701"/>
            <a:ext cx="8351235" cy="914400"/>
            <a:chOff x="914400" y="6400800"/>
            <a:chExt cx="16459201" cy="914400"/>
          </a:xfrm>
        </p:grpSpPr>
        <p:sp>
          <p:nvSpPr>
            <p:cNvPr id="5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earth observations text"/>
          <p:cNvSpPr>
            <a:spLocks noGrp="1"/>
          </p:cNvSpPr>
          <p:nvPr>
            <p:ph type="body" sz="quarter" idx="31"/>
          </p:nvPr>
        </p:nvSpPr>
        <p:spPr>
          <a:xfrm>
            <a:off x="18326100" y="23946614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4" name="earth observations"/>
          <p:cNvGrpSpPr/>
          <p:nvPr userDrawn="1"/>
        </p:nvGrpSpPr>
        <p:grpSpPr>
          <a:xfrm>
            <a:off x="18166364" y="22821901"/>
            <a:ext cx="8351235" cy="914400"/>
            <a:chOff x="914400" y="6400800"/>
            <a:chExt cx="16459201" cy="914400"/>
          </a:xfrm>
        </p:grpSpPr>
        <p:sp>
          <p:nvSpPr>
            <p:cNvPr id="55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results text"/>
          <p:cNvSpPr>
            <a:spLocks noGrp="1"/>
          </p:cNvSpPr>
          <p:nvPr>
            <p:ph type="body" sz="quarter" idx="17"/>
          </p:nvPr>
        </p:nvSpPr>
        <p:spPr>
          <a:xfrm>
            <a:off x="1096328" y="23946612"/>
            <a:ext cx="16658272" cy="69524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results"/>
          <p:cNvGrpSpPr/>
          <p:nvPr userDrawn="1"/>
        </p:nvGrpSpPr>
        <p:grpSpPr>
          <a:xfrm>
            <a:off x="914400" y="22820862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Results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methodology text"/>
          <p:cNvSpPr>
            <a:spLocks noGrp="1"/>
          </p:cNvSpPr>
          <p:nvPr>
            <p:ph type="body" sz="quarter" idx="20"/>
          </p:nvPr>
        </p:nvSpPr>
        <p:spPr>
          <a:xfrm>
            <a:off x="1096328" y="15903677"/>
            <a:ext cx="25238392" cy="64229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methodology"/>
          <p:cNvGrpSpPr/>
          <p:nvPr userDrawn="1"/>
        </p:nvGrpSpPr>
        <p:grpSpPr>
          <a:xfrm>
            <a:off x="914400" y="15057120"/>
            <a:ext cx="2560053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study area text"/>
          <p:cNvSpPr>
            <a:spLocks noGrp="1"/>
          </p:cNvSpPr>
          <p:nvPr>
            <p:ph type="body" sz="quarter" idx="18"/>
          </p:nvPr>
        </p:nvSpPr>
        <p:spPr>
          <a:xfrm>
            <a:off x="18326100" y="11640313"/>
            <a:ext cx="8008620" cy="27614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study area"/>
          <p:cNvGrpSpPr/>
          <p:nvPr userDrawn="1"/>
        </p:nvGrpSpPr>
        <p:grpSpPr>
          <a:xfrm>
            <a:off x="18166364" y="10195561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objectives text"/>
          <p:cNvSpPr>
            <a:spLocks noGrp="1"/>
          </p:cNvSpPr>
          <p:nvPr>
            <p:ph type="body" sz="quarter" idx="16"/>
          </p:nvPr>
        </p:nvSpPr>
        <p:spPr>
          <a:xfrm>
            <a:off x="18326100" y="7525514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objectives"/>
          <p:cNvGrpSpPr/>
          <p:nvPr userDrawn="1"/>
        </p:nvGrpSpPr>
        <p:grpSpPr>
          <a:xfrm>
            <a:off x="18166364" y="6400801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6880122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00800"/>
              <a:ext cx="16459200" cy="9144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Abstract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57" name="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58" name="team member names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9042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520">
          <p15:clr>
            <a:srgbClr val="FBAE40"/>
          </p15:clr>
        </p15:guide>
        <p15:guide id="2" pos="86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lor background"/>
          <p:cNvSpPr/>
          <p:nvPr userDrawn="1"/>
        </p:nvSpPr>
        <p:spPr>
          <a:xfrm>
            <a:off x="457200" y="457200"/>
            <a:ext cx="26517600" cy="3566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white background"/>
          <p:cNvSpPr/>
          <p:nvPr userDrawn="1"/>
        </p:nvSpPr>
        <p:spPr>
          <a:xfrm>
            <a:off x="685800" y="6164825"/>
            <a:ext cx="26060400" cy="297303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app icon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14" y="3895979"/>
            <a:ext cx="1828804" cy="1828804"/>
          </a:xfrm>
          <a:prstGeom prst="rect">
            <a:avLst/>
          </a:prstGeom>
        </p:spPr>
      </p:pic>
      <p:pic>
        <p:nvPicPr>
          <p:cNvPr id="9" name="nasa logo" descr="outline.psd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7" t="12820" r="4886" b="16916"/>
          <a:stretch>
            <a:fillRect/>
          </a:stretch>
        </p:blipFill>
        <p:spPr bwMode="auto">
          <a:xfrm>
            <a:off x="23285197" y="674941"/>
            <a:ext cx="32639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develop logo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29" y="690816"/>
            <a:ext cx="2670175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73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3" r:id="rId3"/>
    <p:sldLayoutId id="2147483662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"/><Relationship Id="rId3" Type="http://schemas.openxmlformats.org/officeDocument/2006/relationships/image" Target="../media/image5.png"/><Relationship Id="rId7" Type="http://schemas.openxmlformats.org/officeDocument/2006/relationships/image" Target="../media/image9.t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tif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845" y="32257530"/>
            <a:ext cx="2619739" cy="349122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18134716" y="18928764"/>
            <a:ext cx="8008620" cy="3740621"/>
          </a:xfrm>
        </p:spPr>
        <p:txBody>
          <a:bodyPr/>
          <a:lstStyle/>
          <a:p>
            <a:pPr lvl="0" indent="-419100" defTabSz="914400">
              <a:lnSpc>
                <a:spcPct val="100000"/>
              </a:lnSpc>
              <a:spcBef>
                <a:spcPts val="0"/>
              </a:spcBef>
              <a:buClr>
                <a:srgbClr val="67B9B8"/>
              </a:buClr>
              <a:buFont typeface="Century Gothic" panose="020B0502020202020204" pitchFamily="34" charset="0"/>
              <a:buChar char="►"/>
            </a:pPr>
            <a:r>
              <a:rPr lang="en-US" sz="1800" kern="0" dirty="0">
                <a:solidFill>
                  <a:srgbClr val="000000"/>
                </a:solidFill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The Python script written to run the METRIC model successfully calculated ET</a:t>
            </a:r>
            <a:r>
              <a:rPr lang="en-US" sz="1800" kern="0" baseline="-25000" dirty="0">
                <a:solidFill>
                  <a:srgbClr val="000000"/>
                </a:solidFill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24</a:t>
            </a:r>
            <a:r>
              <a:rPr lang="en-US" sz="1800" kern="0" dirty="0">
                <a:solidFill>
                  <a:srgbClr val="000000"/>
                </a:solidFill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  using Landsat 8 imagery, AWOS weather data, and a DEM. </a:t>
            </a:r>
          </a:p>
          <a:p>
            <a:pPr lvl="0" indent="-419100" defTabSz="914400">
              <a:lnSpc>
                <a:spcPct val="100000"/>
              </a:lnSpc>
              <a:spcBef>
                <a:spcPts val="0"/>
              </a:spcBef>
              <a:buClr>
                <a:srgbClr val="67B9B8"/>
              </a:buClr>
              <a:buFont typeface="Century Gothic" panose="020B0502020202020204" pitchFamily="34" charset="0"/>
              <a:buChar char="►"/>
            </a:pPr>
            <a:endParaRPr lang="en-US" sz="500" kern="0" dirty="0">
              <a:solidFill>
                <a:srgbClr val="000000"/>
              </a:solidFill>
              <a:latin typeface="Century Gothic" panose="020B0502020202020204" pitchFamily="34" charset="0"/>
              <a:ea typeface="Arial" panose="020B0604020202020204" pitchFamily="34" charset="0"/>
              <a:cs typeface="Arial" panose="020B0604020202020204" pitchFamily="34" charset="0"/>
              <a:sym typeface="Arial"/>
              <a:rtl val="0"/>
            </a:endParaRPr>
          </a:p>
          <a:p>
            <a:pPr lvl="0" indent="-419100" defTabSz="914400">
              <a:lnSpc>
                <a:spcPct val="100000"/>
              </a:lnSpc>
              <a:spcBef>
                <a:spcPts val="0"/>
              </a:spcBef>
              <a:buClr>
                <a:srgbClr val="67B9B8"/>
              </a:buClr>
              <a:buFont typeface="Century Gothic" panose="020B0502020202020204" pitchFamily="34" charset="0"/>
              <a:buChar char="►"/>
            </a:pPr>
            <a:r>
              <a:rPr lang="en-US" sz="1800" kern="0" dirty="0">
                <a:solidFill>
                  <a:srgbClr val="000000"/>
                </a:solidFill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The validated METRIC model was packaged into a tool, available in </a:t>
            </a:r>
            <a:r>
              <a:rPr lang="en-US" sz="1800" kern="0" dirty="0" err="1">
                <a:solidFill>
                  <a:srgbClr val="000000"/>
                </a:solidFill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ArcToolbox</a:t>
            </a:r>
            <a:r>
              <a:rPr lang="en-US" sz="1800" kern="0" dirty="0">
                <a:solidFill>
                  <a:srgbClr val="000000"/>
                </a:solidFill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, through a software release process.   </a:t>
            </a:r>
          </a:p>
          <a:p>
            <a:pPr lvl="0" indent="-419100" defTabSz="914400">
              <a:lnSpc>
                <a:spcPct val="100000"/>
              </a:lnSpc>
              <a:spcBef>
                <a:spcPts val="0"/>
              </a:spcBef>
              <a:buClr>
                <a:srgbClr val="67B9B8"/>
              </a:buClr>
              <a:buFont typeface="Century Gothic" panose="020B0502020202020204" pitchFamily="34" charset="0"/>
              <a:buChar char="►"/>
            </a:pPr>
            <a:endParaRPr lang="en-US" sz="500" kern="0" dirty="0">
              <a:solidFill>
                <a:srgbClr val="000000"/>
              </a:solidFill>
              <a:latin typeface="Century Gothic" panose="020B0502020202020204" pitchFamily="34" charset="0"/>
              <a:ea typeface="Questrial"/>
              <a:cs typeface="Arial" panose="020B0604020202020204" pitchFamily="34" charset="0"/>
              <a:sym typeface="Questrial"/>
              <a:rtl val="0"/>
            </a:endParaRPr>
          </a:p>
          <a:p>
            <a:pPr lvl="0" indent="-419100" defTabSz="914400">
              <a:lnSpc>
                <a:spcPct val="100000"/>
              </a:lnSpc>
              <a:spcBef>
                <a:spcPts val="0"/>
              </a:spcBef>
              <a:buClr>
                <a:srgbClr val="67B9B8"/>
              </a:buClr>
              <a:buFont typeface="Century Gothic" panose="020B0502020202020204" pitchFamily="34" charset="0"/>
              <a:buChar char="►"/>
            </a:pPr>
            <a:r>
              <a:rPr lang="en-US" sz="1800" kern="0" dirty="0">
                <a:solidFill>
                  <a:srgbClr val="000000"/>
                </a:solidFill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METRIC is now a useful tool for calculating ET</a:t>
            </a:r>
            <a:r>
              <a:rPr lang="en-US" sz="1800" kern="0" baseline="-25000" dirty="0">
                <a:solidFill>
                  <a:srgbClr val="000000"/>
                </a:solidFill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24</a:t>
            </a:r>
            <a:r>
              <a:rPr lang="en-US" sz="1800" kern="0" dirty="0">
                <a:solidFill>
                  <a:srgbClr val="000000"/>
                </a:solidFill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 to improve irrigation planning and drought monitoring for the agriculture industry.</a:t>
            </a:r>
          </a:p>
          <a:p>
            <a:pPr lvl="0" indent="-419100" defTabSz="914400">
              <a:lnSpc>
                <a:spcPct val="100000"/>
              </a:lnSpc>
              <a:spcBef>
                <a:spcPts val="0"/>
              </a:spcBef>
              <a:buClr>
                <a:srgbClr val="67B9B8"/>
              </a:buClr>
              <a:buFont typeface="Century Gothic" panose="020B0502020202020204" pitchFamily="34" charset="0"/>
              <a:buChar char="►"/>
            </a:pPr>
            <a:endParaRPr lang="en-US" sz="500" kern="0" dirty="0">
              <a:solidFill>
                <a:srgbClr val="000000"/>
              </a:solidFill>
              <a:latin typeface="Century Gothic" panose="020B0502020202020204" pitchFamily="34" charset="0"/>
              <a:ea typeface="Questrial"/>
              <a:cs typeface="Arial" panose="020B0604020202020204" pitchFamily="34" charset="0"/>
              <a:sym typeface="Questrial"/>
              <a:rtl val="0"/>
            </a:endParaRPr>
          </a:p>
          <a:p>
            <a:pPr lvl="0" indent="-419100" defTabSz="914400">
              <a:lnSpc>
                <a:spcPct val="100000"/>
              </a:lnSpc>
              <a:spcBef>
                <a:spcPts val="0"/>
              </a:spcBef>
              <a:buClr>
                <a:srgbClr val="67B9B8"/>
              </a:buClr>
              <a:buFont typeface="Century Gothic" panose="020B0502020202020204" pitchFamily="34" charset="0"/>
              <a:buChar char="►"/>
            </a:pPr>
            <a:r>
              <a:rPr lang="en-US" sz="1800" kern="0" dirty="0">
                <a:solidFill>
                  <a:srgbClr val="000000"/>
                </a:solidFill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The use of the METRIC model will be beneficial to government officials and private industries involved in the agriculture industry. </a:t>
            </a:r>
          </a:p>
          <a:p>
            <a:pPr lvl="0" indent="-419100" defTabSz="914400">
              <a:lnSpc>
                <a:spcPct val="100000"/>
              </a:lnSpc>
              <a:spcBef>
                <a:spcPts val="0"/>
              </a:spcBef>
              <a:buClr>
                <a:srgbClr val="67B9B8"/>
              </a:buClr>
              <a:buFont typeface="Century Gothic" panose="020B0502020202020204" pitchFamily="34" charset="0"/>
              <a:buChar char="►"/>
            </a:pPr>
            <a:endParaRPr lang="en-US" sz="500" kern="0" dirty="0">
              <a:solidFill>
                <a:srgbClr val="000000"/>
              </a:solidFill>
              <a:latin typeface="Century Gothic" panose="020B0502020202020204" pitchFamily="34" charset="0"/>
              <a:ea typeface="Questrial"/>
              <a:cs typeface="Arial" panose="020B0604020202020204" pitchFamily="34" charset="0"/>
              <a:sym typeface="Questrial"/>
              <a:rtl val="0"/>
            </a:endParaRPr>
          </a:p>
          <a:p>
            <a:pPr lvl="0" indent="-419100" defTabSz="914400">
              <a:lnSpc>
                <a:spcPct val="100000"/>
              </a:lnSpc>
              <a:spcBef>
                <a:spcPts val="0"/>
              </a:spcBef>
              <a:buClr>
                <a:srgbClr val="67B9B8"/>
              </a:buClr>
              <a:buFont typeface="Century Gothic" panose="020B0502020202020204" pitchFamily="34" charset="0"/>
              <a:buChar char="►"/>
            </a:pPr>
            <a:r>
              <a:rPr lang="en-US" sz="1800" kern="0" dirty="0">
                <a:solidFill>
                  <a:srgbClr val="000000"/>
                </a:solidFill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Future work will need to focus on incorporating weather model data into the methods of Allen et al. (2007) to create a predictive scheme for ET</a:t>
            </a:r>
            <a:r>
              <a:rPr lang="en-US" sz="1800" kern="0" baseline="-25000" dirty="0">
                <a:solidFill>
                  <a:srgbClr val="000000"/>
                </a:solidFill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24</a:t>
            </a:r>
            <a:r>
              <a:rPr lang="en-US" sz="1800" kern="0" dirty="0">
                <a:solidFill>
                  <a:srgbClr val="000000"/>
                </a:solidFill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 values.</a:t>
            </a:r>
          </a:p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4436" y="16039645"/>
            <a:ext cx="2096137" cy="168942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8326100" y="7324606"/>
            <a:ext cx="8008620" cy="2532888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buClr>
                <a:srgbClr val="A3D4D4"/>
              </a:buClr>
              <a:buSzPct val="100000"/>
              <a:buFont typeface="Century Gothic" panose="020B0502020202020204" pitchFamily="34" charset="0"/>
              <a:buChar char="►"/>
            </a:pP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To develop an operational, user-friendly, METRIC model</a:t>
            </a:r>
            <a:r>
              <a:rPr lang="en-US" sz="2400" dirty="0"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 for 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calculating ET</a:t>
            </a:r>
            <a:r>
              <a:rPr lang="en-US" sz="2400" baseline="-25000" dirty="0">
                <a:solidFill>
                  <a:srgbClr val="000000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24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 rates in the Mid-</a:t>
            </a:r>
            <a:r>
              <a:rPr lang="en-US" sz="2400" dirty="0"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Atlantic 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coastal plain</a:t>
            </a:r>
            <a:r>
              <a:rPr lang="en-US" sz="2400" dirty="0" smtClean="0">
                <a:solidFill>
                  <a:srgbClr val="000000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.</a:t>
            </a:r>
            <a:endParaRPr lang="en-US" sz="2400" dirty="0">
              <a:latin typeface="Century Gothic" panose="020B0502020202020204" pitchFamily="34" charset="0"/>
              <a:ea typeface="Questrial"/>
              <a:cs typeface="Questrial"/>
              <a:sym typeface="Questrial"/>
              <a:rtl val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rgbClr val="A3D4D4"/>
              </a:buClr>
              <a:buSzPct val="100000"/>
              <a:buFont typeface="Century Gothic" panose="020B0502020202020204" pitchFamily="34" charset="0"/>
              <a:buChar char="►"/>
            </a:pPr>
            <a:endParaRPr lang="en-US" sz="600" dirty="0">
              <a:solidFill>
                <a:srgbClr val="000000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  <a:rtl val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rgbClr val="A3D4D4"/>
              </a:buClr>
              <a:buSzPct val="100000"/>
              <a:buFont typeface="Century Gothic" panose="020B0502020202020204" pitchFamily="34" charset="0"/>
              <a:buChar char="►"/>
            </a:pPr>
            <a:r>
              <a:rPr lang="en-US" sz="2400" dirty="0"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To p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rovide end users with a handoff model, executable from Python Toolbox, to assist in efficient irrigation planning</a:t>
            </a:r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NASA Langley Research Center 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 defTabSz="914400">
              <a:spcBef>
                <a:spcPts val="0"/>
              </a:spcBef>
              <a:buClr>
                <a:srgbClr val="FFFFFF"/>
              </a:buClr>
              <a:buSzPct val="25000"/>
            </a:pPr>
            <a:r>
              <a:rPr lang="en-US" sz="6000" kern="0" dirty="0">
                <a:solidFill>
                  <a:srgbClr val="FFFFFF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Coastal Mid-Atlantic Water Resources III</a:t>
            </a:r>
          </a:p>
          <a:p>
            <a:endParaRPr lang="en-US" dirty="0"/>
          </a:p>
        </p:txBody>
      </p:sp>
      <p:pic>
        <p:nvPicPr>
          <p:cNvPr id="16" name="Shape 264"/>
          <p:cNvPicPr preferRelativeResize="0"/>
          <p:nvPr/>
        </p:nvPicPr>
        <p:blipFill rotWithShape="1">
          <a:blip r:embed="rId4">
            <a:alphaModFix/>
          </a:blip>
          <a:srcRect l="1546" t="29086" r="1776" b="2191"/>
          <a:stretch/>
        </p:blipFill>
        <p:spPr>
          <a:xfrm>
            <a:off x="18326100" y="10852387"/>
            <a:ext cx="8008620" cy="3987563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>
            <a:softEdge rad="0"/>
          </a:effectLst>
        </p:spPr>
      </p:pic>
      <p:sp>
        <p:nvSpPr>
          <p:cNvPr id="19" name="Shape 256"/>
          <p:cNvSpPr txBox="1">
            <a:spLocks/>
          </p:cNvSpPr>
          <p:nvPr/>
        </p:nvSpPr>
        <p:spPr>
          <a:xfrm>
            <a:off x="22330410" y="16315857"/>
            <a:ext cx="4105499" cy="568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1400" b="0" i="0" u="none" strike="noStrike" cap="none" baseline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685800" marR="0" lvl="0" indent="-50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Pct val="250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Landsat 8 OLI/TIRS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Questrial"/>
              <a:cs typeface="Questrial"/>
              <a:sym typeface="Questrial"/>
              <a:rtl val="0"/>
            </a:endParaRPr>
          </a:p>
        </p:txBody>
      </p:sp>
      <p:pic>
        <p:nvPicPr>
          <p:cNvPr id="20" name="Shape 265"/>
          <p:cNvPicPr preferRelativeResize="0"/>
          <p:nvPr/>
        </p:nvPicPr>
        <p:blipFill rotWithShape="1">
          <a:blip r:embed="rId5">
            <a:alphaModFix/>
          </a:blip>
          <a:srcRect b="5607"/>
          <a:stretch/>
        </p:blipFill>
        <p:spPr>
          <a:xfrm>
            <a:off x="920382" y="15965130"/>
            <a:ext cx="16595300" cy="73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6" b="7702"/>
          <a:stretch/>
        </p:blipFill>
        <p:spPr>
          <a:xfrm>
            <a:off x="756449" y="24463666"/>
            <a:ext cx="6103150" cy="67665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6" b="7537"/>
          <a:stretch/>
        </p:blipFill>
        <p:spPr>
          <a:xfrm>
            <a:off x="6837483" y="24485101"/>
            <a:ext cx="6104852" cy="67665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6" b="7036"/>
          <a:stretch/>
        </p:blipFill>
        <p:spPr>
          <a:xfrm>
            <a:off x="12913042" y="24479378"/>
            <a:ext cx="6081394" cy="676656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65524" y="24871828"/>
            <a:ext cx="6777812" cy="5906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24-hour ET </a:t>
            </a:r>
          </a:p>
          <a:p>
            <a:pPr algn="ctr"/>
            <a:r>
              <a:rPr lang="en-US" dirty="0" smtClean="0"/>
              <a:t>Imagery </a:t>
            </a:r>
            <a:endParaRPr lang="en-US" dirty="0"/>
          </a:p>
        </p:txBody>
      </p:sp>
      <p:sp>
        <p:nvSpPr>
          <p:cNvPr id="26" name="Shape 253"/>
          <p:cNvSpPr txBox="1">
            <a:spLocks/>
          </p:cNvSpPr>
          <p:nvPr/>
        </p:nvSpPr>
        <p:spPr>
          <a:xfrm>
            <a:off x="1904314" y="32550674"/>
            <a:ext cx="3665247" cy="3062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667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Font typeface="Questrial"/>
              <a:buNone/>
              <a:defRPr sz="1400" b="0" i="0" u="none" strike="noStrike" cap="none" baseline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Jamie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Vanderheiden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Questrial"/>
              <a:cs typeface="Questrial"/>
              <a:sym typeface="Questrial"/>
              <a:rtl val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Kent Sparrow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Questrial"/>
              <a:cs typeface="Questrial"/>
              <a:sym typeface="Questrial"/>
              <a:rtl val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Questrial"/>
              <a:cs typeface="Questrial"/>
              <a:sym typeface="Questrial"/>
              <a:rtl val="0"/>
            </a:endParaRPr>
          </a:p>
          <a:p>
            <a:pPr marL="685800" marR="0" lvl="0" indent="-50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27" name="Shape 254"/>
          <p:cNvSpPr txBox="1">
            <a:spLocks/>
          </p:cNvSpPr>
          <p:nvPr/>
        </p:nvSpPr>
        <p:spPr>
          <a:xfrm>
            <a:off x="9491633" y="32257530"/>
            <a:ext cx="8090417" cy="40008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85800" marR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Font typeface="Questrial"/>
              <a:buChar char="4"/>
              <a:defRPr sz="1400" b="0" i="0" u="none" strike="noStrike" cap="none" baseline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Pct val="2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Digital Harvest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Pct val="250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Young Kim, General Manager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Questrial"/>
              <a:cs typeface="Questrial"/>
              <a:sym typeface="Questrial"/>
              <a:rtl val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Pct val="2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Virginia Secretary of Natural Resources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Quest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Molly Ward, Secretary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Quest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 Travis Hill, Deputy Secretary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Questrial"/>
              <a:cs typeface="Questrial"/>
              <a:sym typeface="Questrial"/>
              <a:rtl val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Virginia Secretary of Technology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Karen Jackson, Secretary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Questrial"/>
              <a:cs typeface="Questrial"/>
              <a:sym typeface="Questrial"/>
              <a:rtl val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Virginia Secretary of Agriculture &amp; Forestry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Todd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Haymore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, Secretary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Questrial"/>
              <a:cs typeface="Questrial"/>
              <a:sym typeface="Questrial"/>
              <a:rtl val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Quest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Virginia Department of Environmental Quality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Quest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David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Paylor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, State Water Commission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Tx/>
              <a:buFont typeface="Arial"/>
              <a:buNone/>
              <a:tabLst/>
              <a:defRPr/>
            </a:pP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28" name="Shape 255"/>
          <p:cNvSpPr txBox="1">
            <a:spLocks/>
          </p:cNvSpPr>
          <p:nvPr/>
        </p:nvSpPr>
        <p:spPr>
          <a:xfrm>
            <a:off x="18326101" y="32239075"/>
            <a:ext cx="8008619" cy="34436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85800" marR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Font typeface="Questrial"/>
              <a:buChar char="4"/>
              <a:defRPr sz="1400" b="0" i="0" u="none" strike="noStrike" cap="none" baseline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685800" marR="0" lvl="0" indent="-508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Tx/>
              <a:buFont typeface="Arial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Questrial"/>
              <a:cs typeface="Questrial"/>
              <a:sym typeface="Questrial"/>
              <a:rtl val="0"/>
            </a:endParaRPr>
          </a:p>
          <a:p>
            <a:pPr marL="685800" marR="0" lvl="0" indent="-508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Pct val="250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DEVELOP Program National Science Advisor</a:t>
            </a:r>
          </a:p>
          <a:p>
            <a:pPr marL="685800" marR="0" lvl="0" indent="-508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Pct val="250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Dr. Kenton Ross</a:t>
            </a:r>
          </a:p>
          <a:p>
            <a:pPr marL="685800" marR="0" lvl="0" indent="-508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Tx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Questrial"/>
              <a:cs typeface="Questrial"/>
              <a:sym typeface="Questrial"/>
              <a:rtl val="0"/>
            </a:endParaRPr>
          </a:p>
          <a:p>
            <a:pPr marL="685800" marR="0" lvl="0" indent="-508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Pct val="250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DEVELOP Program International Lead</a:t>
            </a:r>
          </a:p>
          <a:p>
            <a:pPr marL="685800" marR="0" lvl="0" indent="-508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Pct val="250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Jamie Favors</a:t>
            </a:r>
          </a:p>
          <a:p>
            <a:pPr marL="685800" marR="0" lvl="0" indent="-508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Tx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Questrial"/>
              <a:cs typeface="Questrial"/>
              <a:sym typeface="Questrial"/>
              <a:rtl val="0"/>
            </a:endParaRPr>
          </a:p>
          <a:p>
            <a:pPr marL="685800" marR="0" lvl="0" indent="-508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Pct val="250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Summer 2014 Coastal Mid-Atlantic Water Resource DEVELOP Team</a:t>
            </a:r>
          </a:p>
          <a:p>
            <a:pPr marL="685800" marR="0" lvl="0" indent="-508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Pct val="25000"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Questrial"/>
              <a:cs typeface="Questrial"/>
              <a:sym typeface="Questrial"/>
              <a:rtl val="0"/>
            </a:endParaRPr>
          </a:p>
          <a:p>
            <a:pPr marL="685800" marR="0" lvl="0" indent="-508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Pct val="250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Fall 2014 Coastal Mid-Atlantic Water Resources Team </a:t>
            </a:r>
          </a:p>
          <a:p>
            <a:pPr marL="685800" marR="0" lvl="0" indent="-508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29" name="Shape 251"/>
          <p:cNvSpPr txBox="1">
            <a:spLocks/>
          </p:cNvSpPr>
          <p:nvPr/>
        </p:nvSpPr>
        <p:spPr>
          <a:xfrm>
            <a:off x="4749047" y="2759032"/>
            <a:ext cx="18288000" cy="12123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85800" marR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4D4"/>
              </a:buClr>
              <a:buFont typeface="Questrial"/>
              <a:buChar char="4"/>
              <a:defRPr sz="1400" b="0" i="0" u="none" strike="noStrike" cap="none" baseline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indent="0" algn="ctr" defTabSz="914400">
              <a:lnSpc>
                <a:spcPct val="90000"/>
              </a:lnSpc>
              <a:buClr>
                <a:srgbClr val="FFFFFF"/>
              </a:buClr>
              <a:buSzPct val="25000"/>
              <a:buFont typeface="Questrial"/>
              <a:buNone/>
            </a:pPr>
            <a:r>
              <a:rPr lang="en-US" sz="3600" b="1" i="1" kern="0" dirty="0" smtClean="0">
                <a:solidFill>
                  <a:srgbClr val="FFFFFF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Using the METRIC </a:t>
            </a:r>
            <a:r>
              <a:rPr lang="en-US" sz="3600" b="1" i="1" kern="0" dirty="0" smtClean="0">
                <a:solidFill>
                  <a:srgbClr val="FFFFFF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Model </a:t>
            </a:r>
            <a:r>
              <a:rPr lang="en-US" sz="3600" b="1" i="1" kern="0" dirty="0" smtClean="0">
                <a:solidFill>
                  <a:srgbClr val="FFFFFF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to Estimate Evapotranspiration for Coastal Mid-Atlantic Region</a:t>
            </a:r>
          </a:p>
          <a:p>
            <a:pPr marL="0" indent="0" algn="ctr" defTabSz="914400">
              <a:buClr>
                <a:schemeClr val="lt1"/>
              </a:buClr>
              <a:buFont typeface="Questrial"/>
              <a:buNone/>
            </a:pPr>
            <a:endParaRPr lang="en-US" kern="0" dirty="0"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</p:txBody>
      </p:sp>
      <p:sp>
        <p:nvSpPr>
          <p:cNvPr id="31" name="Shape 250"/>
          <p:cNvSpPr txBox="1">
            <a:spLocks noGrp="1"/>
          </p:cNvSpPr>
          <p:nvPr>
            <p:ph type="body" idx="4294967295"/>
          </p:nvPr>
        </p:nvSpPr>
        <p:spPr>
          <a:xfrm>
            <a:off x="4572000" y="3878844"/>
            <a:ext cx="18288000" cy="16862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endParaRPr lang="en-US" sz="3600" dirty="0" smtClean="0">
              <a:solidFill>
                <a:schemeClr val="lt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endParaRPr lang="en-US" sz="3600" dirty="0">
              <a:solidFill>
                <a:schemeClr val="lt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endParaRPr lang="en-US" sz="3600" dirty="0" smtClean="0">
              <a:solidFill>
                <a:schemeClr val="lt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endParaRPr lang="en-US" sz="3600" dirty="0">
              <a:solidFill>
                <a:schemeClr val="lt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endParaRPr lang="en-US" sz="3600" dirty="0" smtClean="0">
              <a:solidFill>
                <a:schemeClr val="lt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endParaRPr lang="en-US" sz="3600" dirty="0">
              <a:solidFill>
                <a:schemeClr val="lt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endParaRPr lang="en-US" sz="3600" dirty="0" smtClean="0">
              <a:solidFill>
                <a:schemeClr val="lt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endParaRPr lang="en-US" sz="3600" dirty="0">
              <a:solidFill>
                <a:schemeClr val="lt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endParaRPr lang="en-US" sz="3600" dirty="0" smtClean="0">
              <a:solidFill>
                <a:schemeClr val="lt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endParaRPr lang="en-US" sz="3600" dirty="0">
              <a:solidFill>
                <a:schemeClr val="lt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endParaRPr lang="en-US" sz="3600" dirty="0" smtClean="0">
              <a:solidFill>
                <a:schemeClr val="lt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600" dirty="0" smtClean="0">
                <a:solidFill>
                  <a:schemeClr val="l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Kent Sparrow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600" b="0" i="0" u="none" strike="noStrike" cap="none" baseline="0" dirty="0" smtClean="0">
                <a:solidFill>
                  <a:schemeClr val="l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Jamie</a:t>
            </a:r>
            <a:r>
              <a:rPr lang="en-US" sz="3600" b="0" i="0" u="none" strike="noStrike" cap="none" dirty="0" smtClean="0">
                <a:solidFill>
                  <a:schemeClr val="l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> VanderHeiden </a:t>
            </a:r>
            <a:endParaRPr lang="en-US" sz="3600" b="0" i="0" u="none" strike="noStrike" cap="none" baseline="0" dirty="0">
              <a:solidFill>
                <a:schemeClr val="lt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  <a:rtl val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1400" b="0" i="0" u="none" strike="noStrike" cap="none" baseline="0" dirty="0">
                <a:solidFill>
                  <a:srgbClr val="000000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  <a:t/>
            </a:r>
            <a:br>
              <a:rPr lang="en-US" sz="1400" b="0" i="0" u="none" strike="noStrike" cap="none" baseline="0" dirty="0">
                <a:solidFill>
                  <a:srgbClr val="000000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  <a:rtl val="0"/>
              </a:rPr>
            </a:br>
            <a:endParaRPr lang="en-US" sz="1400" b="0" i="0" u="none" strike="noStrike" cap="none" baseline="0" dirty="0">
              <a:solidFill>
                <a:srgbClr val="000000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  <a:rtl val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t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7B9B8"/>
      </a:accent1>
      <a:accent2>
        <a:srgbClr val="447979"/>
      </a:accent2>
      <a:accent3>
        <a:srgbClr val="203A39"/>
      </a:accent3>
      <a:accent4>
        <a:srgbClr val="6D3B27"/>
      </a:accent4>
      <a:accent5>
        <a:srgbClr val="B97F67"/>
      </a:accent5>
      <a:accent6>
        <a:srgbClr val="ECAA9B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465</TotalTime>
  <Words>273</Words>
  <Application>Microsoft Office PowerPoint</Application>
  <PresentationFormat>Custom</PresentationFormat>
  <Paragraphs>61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Century Gothic</vt:lpstr>
      <vt:lpstr>Questrial</vt:lpstr>
      <vt:lpstr>Webdings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peter hawman</cp:lastModifiedBy>
  <cp:revision>42</cp:revision>
  <dcterms:created xsi:type="dcterms:W3CDTF">2014-06-09T16:43:17Z</dcterms:created>
  <dcterms:modified xsi:type="dcterms:W3CDTF">2015-03-02T18:09:16Z</dcterms:modified>
</cp:coreProperties>
</file>