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7"/>
  </p:notesMasterIdLst>
  <p:sldIdLst>
    <p:sldId id="256" r:id="rId2"/>
    <p:sldId id="257" r:id="rId3"/>
    <p:sldId id="259" r:id="rId4"/>
    <p:sldId id="258" r:id="rId5"/>
    <p:sldId id="260" r:id="rId6"/>
    <p:sldId id="269" r:id="rId7"/>
    <p:sldId id="270" r:id="rId8"/>
    <p:sldId id="271" r:id="rId9"/>
    <p:sldId id="262" r:id="rId10"/>
    <p:sldId id="274" r:id="rId11"/>
    <p:sldId id="273" r:id="rId12"/>
    <p:sldId id="272" r:id="rId13"/>
    <p:sldId id="263" r:id="rId14"/>
    <p:sldId id="265" r:id="rId15"/>
    <p:sldId id="266" r:id="rId16"/>
  </p:sldIdLst>
  <p:sldSz cx="9144000" cy="6858000" type="screen4x3"/>
  <p:notesSz cx="6858000" cy="9144000"/>
  <p:embeddedFontLst>
    <p:embeddedFont>
      <p:font typeface="Webdings" panose="05030102010509060703" pitchFamily="18" charset="2"/>
      <p:regular r:id="rId18"/>
    </p:embeddedFont>
    <p:embeddedFont>
      <p:font typeface="Calibri" panose="020F0502020204030204" pitchFamily="34" charset="0"/>
      <p:regular r:id="rId19"/>
      <p:bold r:id="rId20"/>
      <p:italic r:id="rId21"/>
      <p:boldItalic r:id="rId22"/>
    </p:embeddedFont>
    <p:embeddedFont>
      <p:font typeface="Century Gothic" panose="020B0502020202020204" pitchFamily="34" charset="0"/>
      <p:regular r:id="rId23"/>
      <p:bold r:id="rId24"/>
      <p:italic r:id="rId25"/>
      <p:boldItalic r:id="rId26"/>
    </p:embeddedFont>
    <p:embeddedFont>
      <p:font typeface="Questrial" panose="020B0604020202020204" charset="0"/>
      <p:regular r:id="rId27"/>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s, Emily C. (LARC-E3)[SSAI DEVELOP]" initials="AEC(D" lastIdx="7" clrIdx="0">
    <p:extLst/>
  </p:cmAuthor>
  <p:cmAuthor id="2" name="Emma Baghel" initials="EB" lastIdx="7" clrIdx="1"/>
  <p:cmAuthor id="3" name="Vishal Arya" initials="" lastIdx="12" clrIdx="2"/>
  <p:cmAuthor id="4" name="Childs, Lauren M. (LARC-E3)[DEVELOP - Wise County (LaRC)]" initials="CLM(-WC(" lastIdx="1" clrIdx="3">
    <p:extLst>
      <p:ext uri="{19B8F6BF-5375-455C-9EA6-DF929625EA0E}">
        <p15:presenceInfo xmlns:p15="http://schemas.microsoft.com/office/powerpoint/2012/main" userId="S-1-5-21-330711430-3775241029-4075259233-648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B16C"/>
    <a:srgbClr val="60C8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160" autoAdjust="0"/>
  </p:normalViewPr>
  <p:slideViewPr>
    <p:cSldViewPr snapToGrid="0">
      <p:cViewPr varScale="1">
        <p:scale>
          <a:sx n="80" d="100"/>
          <a:sy n="80" d="100"/>
        </p:scale>
        <p:origin x="2514" y="96"/>
      </p:cViewPr>
      <p:guideLst>
        <p:guide orient="horz" pos="2160"/>
        <p:guide pos="2880"/>
      </p:guideLst>
    </p:cSldViewPr>
  </p:slideViewPr>
  <p:notesTextViewPr>
    <p:cViewPr>
      <p:scale>
        <a:sx n="1" d="1"/>
        <a:sy n="1" d="1"/>
      </p:scale>
      <p:origin x="0" y="0"/>
    </p:cViewPr>
  </p:notesTextViewPr>
  <p:notesViewPr>
    <p:cSldViewPr snapToGrid="0">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indent="0" algn="l" rtl="0">
              <a:spcBef>
                <a:spcPts val="0"/>
              </a:spcBef>
              <a:defRPr sz="1200" b="0" i="0" u="none" strike="noStrike" cap="none" baseline="0">
                <a:solidFill>
                  <a:schemeClr val="dk1"/>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dirty="0"/>
          </a:p>
        </p:txBody>
      </p:sp>
      <p:sp>
        <p:nvSpPr>
          <p:cNvPr id="3" name="Shape 3"/>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indent="0" algn="r" rtl="0">
              <a:spcBef>
                <a:spcPts val="0"/>
              </a:spcBef>
              <a:defRPr sz="1200" b="0" i="0" u="none" strike="noStrike" cap="none" baseline="0">
                <a:solidFill>
                  <a:schemeClr val="dk1"/>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4" name="Shape 4"/>
          <p:cNvSpPr>
            <a:spLocks noGrp="1" noRot="1" noChangeAspect="1"/>
          </p:cNvSpPr>
          <p:nvPr>
            <p:ph type="sldImg" idx="3"/>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indent="0" algn="l" rtl="0">
              <a:spcBef>
                <a:spcPts val="0"/>
              </a:spcBef>
              <a:defRPr sz="1200" b="0" i="0" u="none" strike="noStrike" cap="none" baseline="0">
                <a:solidFill>
                  <a:schemeClr val="dk1"/>
                </a:solidFill>
                <a:latin typeface="Calibri"/>
                <a:ea typeface="Calibri"/>
                <a:cs typeface="Calibri"/>
                <a:sym typeface="Calibri"/>
              </a:defRPr>
            </a:lvl1pPr>
            <a:lvl2pPr marL="457200" marR="0" indent="0" algn="l" rtl="0">
              <a:spcBef>
                <a:spcPts val="0"/>
              </a:spcBef>
              <a:defRPr sz="1200" b="0" i="0" u="none" strike="noStrike" cap="none" baseline="0">
                <a:solidFill>
                  <a:schemeClr val="dk1"/>
                </a:solidFill>
                <a:latin typeface="Calibri"/>
                <a:ea typeface="Calibri"/>
                <a:cs typeface="Calibri"/>
                <a:sym typeface="Calibri"/>
              </a:defRPr>
            </a:lvl2pPr>
            <a:lvl3pPr marL="914400" marR="0" indent="0" algn="l" rtl="0">
              <a:spcBef>
                <a:spcPts val="0"/>
              </a:spcBef>
              <a:defRPr sz="1200" b="0" i="0" u="none" strike="noStrike" cap="none" baseline="0">
                <a:solidFill>
                  <a:schemeClr val="dk1"/>
                </a:solidFill>
                <a:latin typeface="Calibri"/>
                <a:ea typeface="Calibri"/>
                <a:cs typeface="Calibri"/>
                <a:sym typeface="Calibri"/>
              </a:defRPr>
            </a:lvl3pPr>
            <a:lvl4pPr marL="1371600" marR="0" indent="0" algn="l" rtl="0">
              <a:spcBef>
                <a:spcPts val="0"/>
              </a:spcBef>
              <a:defRPr sz="1200" b="0" i="0" u="none" strike="noStrike" cap="none" baseline="0">
                <a:solidFill>
                  <a:schemeClr val="dk1"/>
                </a:solidFill>
                <a:latin typeface="Calibri"/>
                <a:ea typeface="Calibri"/>
                <a:cs typeface="Calibri"/>
                <a:sym typeface="Calibri"/>
              </a:defRPr>
            </a:lvl4pPr>
            <a:lvl5pPr marL="1828800" marR="0" indent="0" algn="l" rtl="0">
              <a:spcBef>
                <a:spcPts val="0"/>
              </a:spcBef>
              <a:defRPr sz="1200" b="0" i="0" u="none" strike="noStrike" cap="none" baseline="0">
                <a:solidFill>
                  <a:schemeClr val="dk1"/>
                </a:solidFill>
                <a:latin typeface="Calibri"/>
                <a:ea typeface="Calibri"/>
                <a:cs typeface="Calibri"/>
                <a:sym typeface="Calibri"/>
              </a:defRPr>
            </a:lvl5pPr>
            <a:lvl6pPr marL="2286000" marR="0" indent="0" algn="l" rtl="0">
              <a:spcBef>
                <a:spcPts val="0"/>
              </a:spcBef>
              <a:defRPr sz="1200" b="0" i="0" u="none" strike="noStrike" cap="none" baseline="0">
                <a:solidFill>
                  <a:schemeClr val="dk1"/>
                </a:solidFill>
                <a:latin typeface="Calibri"/>
                <a:ea typeface="Calibri"/>
                <a:cs typeface="Calibri"/>
                <a:sym typeface="Calibri"/>
              </a:defRPr>
            </a:lvl6pPr>
            <a:lvl7pPr marL="2743200" marR="0" indent="0" algn="l" rtl="0">
              <a:spcBef>
                <a:spcPts val="0"/>
              </a:spcBef>
              <a:defRPr sz="1200" b="0" i="0" u="none" strike="noStrike" cap="none" baseline="0">
                <a:solidFill>
                  <a:schemeClr val="dk1"/>
                </a:solidFill>
                <a:latin typeface="Calibri"/>
                <a:ea typeface="Calibri"/>
                <a:cs typeface="Calibri"/>
                <a:sym typeface="Calibri"/>
              </a:defRPr>
            </a:lvl7pPr>
            <a:lvl8pPr marL="3200400" marR="0" indent="0" algn="l" rtl="0">
              <a:spcBef>
                <a:spcPts val="0"/>
              </a:spcBef>
              <a:defRPr sz="1200" b="0" i="0" u="none" strike="noStrike" cap="none" baseline="0">
                <a:solidFill>
                  <a:schemeClr val="dk1"/>
                </a:solidFill>
                <a:latin typeface="Calibri"/>
                <a:ea typeface="Calibri"/>
                <a:cs typeface="Calibri"/>
                <a:sym typeface="Calibri"/>
              </a:defRPr>
            </a:lvl8pPr>
            <a:lvl9pPr marL="3657600" marR="0" indent="0" algn="l" rtl="0">
              <a:spcBef>
                <a:spcPts val="0"/>
              </a:spcBef>
              <a:defRPr sz="1200" b="0" i="0" u="none" strike="noStrike" cap="none" baseline="0">
                <a:solidFill>
                  <a:schemeClr val="dk1"/>
                </a:solidFill>
                <a:latin typeface="Calibri"/>
                <a:ea typeface="Calibri"/>
                <a:cs typeface="Calibri"/>
                <a:sym typeface="Calibri"/>
              </a:defRPr>
            </a:lvl9pPr>
          </a:lstStyle>
          <a:p>
            <a:endParaRPr dirty="0"/>
          </a:p>
        </p:txBody>
      </p:sp>
      <p:sp>
        <p:nvSpPr>
          <p:cNvPr id="6" name="Shape 6"/>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indent="0" algn="l" rtl="0">
              <a:spcBef>
                <a:spcPts val="0"/>
              </a:spcBef>
              <a:defRPr sz="1200" b="0" i="0" u="none" strike="noStrike" cap="none" baseline="0">
                <a:solidFill>
                  <a:schemeClr val="dk1"/>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7" name="Shape 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466216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Hello everyone my name is Stephen</a:t>
            </a:r>
            <a:endParaRPr lang="en-US" baseline="0" dirty="0" smtClean="0"/>
          </a:p>
          <a:p>
            <a:pPr>
              <a:spcBef>
                <a:spcPts val="0"/>
              </a:spcBef>
              <a:buNone/>
            </a:pPr>
            <a:r>
              <a:rPr lang="en-US" baseline="0" dirty="0" smtClean="0"/>
              <a:t>Everyone one else introduces themselves briefly</a:t>
            </a:r>
            <a:endParaRPr dirty="0"/>
          </a:p>
        </p:txBody>
      </p:sp>
      <p:sp>
        <p:nvSpPr>
          <p:cNvPr id="116" name="Shape 11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1419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4" name="Shape 174"/>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a:spcBef>
                <a:spcPts val="0"/>
              </a:spcBef>
              <a:buNone/>
            </a:pPr>
            <a:r>
              <a:rPr lang="en-US" dirty="0" smtClean="0"/>
              <a:t>-This table is showing the statistics calculated between our</a:t>
            </a:r>
            <a:r>
              <a:rPr lang="en-US" baseline="0" dirty="0" smtClean="0"/>
              <a:t> classifications and the classifications from higher resolution data, giving a basis for comparing the various methods</a:t>
            </a:r>
          </a:p>
          <a:p>
            <a:pPr>
              <a:spcBef>
                <a:spcPts val="0"/>
              </a:spcBef>
              <a:buNone/>
            </a:pPr>
            <a:endParaRPr lang="en-US" baseline="0" dirty="0" smtClean="0"/>
          </a:p>
          <a:p>
            <a:pPr>
              <a:spcBef>
                <a:spcPts val="0"/>
              </a:spcBef>
              <a:buNone/>
            </a:pPr>
            <a:r>
              <a:rPr lang="en-US" baseline="0" dirty="0" smtClean="0"/>
              <a:t>-The best performing classification was random forests using google earth engine</a:t>
            </a:r>
          </a:p>
          <a:p>
            <a:pPr>
              <a:spcBef>
                <a:spcPts val="0"/>
              </a:spcBef>
              <a:buNone/>
            </a:pPr>
            <a:endParaRPr lang="en-US" baseline="0" dirty="0" smtClean="0"/>
          </a:p>
          <a:p>
            <a:pPr>
              <a:spcBef>
                <a:spcPts val="0"/>
              </a:spcBef>
              <a:buNone/>
            </a:pPr>
            <a:r>
              <a:rPr lang="en-US" baseline="0" dirty="0" smtClean="0"/>
              <a:t>-but the changes in land cover most aligned with the predicted or theoretical changes i.e. Decreased forest cover and growing urban areas was maximum likelihood in ArcGIS</a:t>
            </a:r>
            <a:endParaRPr dirty="0"/>
          </a:p>
        </p:txBody>
      </p:sp>
      <p:sp>
        <p:nvSpPr>
          <p:cNvPr id="175" name="Shape 175"/>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10</a:t>
            </a:fld>
            <a:endParaRPr lang="en-US"/>
          </a:p>
        </p:txBody>
      </p:sp>
    </p:spTree>
    <p:extLst>
      <p:ext uri="{BB962C8B-B14F-4D97-AF65-F5344CB8AC3E}">
        <p14:creationId xmlns:p14="http://schemas.microsoft.com/office/powerpoint/2010/main" val="1496840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4" name="Shape 174"/>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a:spcBef>
                <a:spcPts val="0"/>
              </a:spcBef>
              <a:buNone/>
            </a:pPr>
            <a:r>
              <a:rPr lang="en-US" dirty="0" smtClean="0"/>
              <a:t>-This</a:t>
            </a:r>
            <a:r>
              <a:rPr lang="en-US" baseline="0" dirty="0" smtClean="0"/>
              <a:t> shows the classification results from the 4 different epochs</a:t>
            </a:r>
          </a:p>
          <a:p>
            <a:pPr>
              <a:spcBef>
                <a:spcPts val="0"/>
              </a:spcBef>
              <a:buNone/>
            </a:pPr>
            <a:r>
              <a:rPr lang="en-US" baseline="0" dirty="0" smtClean="0"/>
              <a:t>-The ABES plot data was used to calculate the percent accuracy for the 2014 image, which is a more robust statistic than % similar and indicates that the map in 2014 is classifying %60.1 of its pixels correctly</a:t>
            </a:r>
            <a:endParaRPr dirty="0"/>
          </a:p>
        </p:txBody>
      </p:sp>
      <p:sp>
        <p:nvSpPr>
          <p:cNvPr id="175" name="Shape 175"/>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11</a:t>
            </a:fld>
            <a:endParaRPr lang="en-US"/>
          </a:p>
        </p:txBody>
      </p:sp>
    </p:spTree>
    <p:extLst>
      <p:ext uri="{BB962C8B-B14F-4D97-AF65-F5344CB8AC3E}">
        <p14:creationId xmlns:p14="http://schemas.microsoft.com/office/powerpoint/2010/main" val="1333782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4" name="Shape 174"/>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a:spcBef>
                <a:spcPts val="0"/>
              </a:spcBef>
              <a:buNone/>
            </a:pPr>
            <a:r>
              <a:rPr lang="en-US" dirty="0" smtClean="0"/>
              <a:t>-Using</a:t>
            </a:r>
            <a:r>
              <a:rPr lang="en-US" baseline="0" dirty="0" smtClean="0"/>
              <a:t> these </a:t>
            </a:r>
            <a:r>
              <a:rPr lang="en-US" baseline="0" dirty="0" smtClean="0"/>
              <a:t>results, other variables, and </a:t>
            </a:r>
            <a:r>
              <a:rPr lang="en-US" baseline="0" dirty="0" err="1" smtClean="0"/>
              <a:t>TerrSet’s</a:t>
            </a:r>
            <a:r>
              <a:rPr lang="en-US" baseline="0" dirty="0" smtClean="0"/>
              <a:t> </a:t>
            </a:r>
            <a:r>
              <a:rPr lang="en-US" baseline="0" dirty="0" smtClean="0"/>
              <a:t>land change modeler we were able to forecast to the year 2030</a:t>
            </a:r>
          </a:p>
          <a:p>
            <a:pPr>
              <a:spcBef>
                <a:spcPts val="0"/>
              </a:spcBef>
              <a:buNone/>
            </a:pPr>
            <a:endParaRPr lang="en-US" baseline="0" dirty="0" smtClean="0"/>
          </a:p>
          <a:p>
            <a:pPr>
              <a:spcBef>
                <a:spcPts val="0"/>
              </a:spcBef>
              <a:buNone/>
            </a:pPr>
            <a:r>
              <a:rPr lang="en-US" baseline="0" dirty="0" smtClean="0"/>
              <a:t>-However the model is not deemed to be very accurate as it contradicts expectations and shows increasing forest cover and the retreat of urban areas</a:t>
            </a:r>
            <a:endParaRPr dirty="0"/>
          </a:p>
        </p:txBody>
      </p:sp>
      <p:sp>
        <p:nvSpPr>
          <p:cNvPr id="175" name="Shape 175"/>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12</a:t>
            </a:fld>
            <a:endParaRPr lang="en-US"/>
          </a:p>
        </p:txBody>
      </p:sp>
    </p:spTree>
    <p:extLst>
      <p:ext uri="{BB962C8B-B14F-4D97-AF65-F5344CB8AC3E}">
        <p14:creationId xmlns:p14="http://schemas.microsoft.com/office/powerpoint/2010/main" val="1590961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3" name="Shape 183"/>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a:spcBef>
                <a:spcPts val="0"/>
              </a:spcBef>
              <a:buNone/>
            </a:pPr>
            <a:r>
              <a:rPr lang="en-US" dirty="0" smtClean="0"/>
              <a:t>This project is being continued in the Spring 2016 term. For this reason we wanted to focus much of our effort in creating a strong backbone methodology that can be passed on to the next DEVELOP team so they can refine the results to better suit our partners in El Salvador.</a:t>
            </a:r>
          </a:p>
          <a:p>
            <a:pPr>
              <a:spcBef>
                <a:spcPts val="0"/>
              </a:spcBef>
              <a:buNone/>
            </a:pPr>
            <a:r>
              <a:rPr lang="en-US" dirty="0" smtClean="0"/>
              <a:t>We created an easily replicable methodology for LULC classifications, including one or two scripts that can streamline some of the batch data processing.</a:t>
            </a:r>
          </a:p>
          <a:p>
            <a:pPr>
              <a:spcBef>
                <a:spcPts val="0"/>
              </a:spcBef>
              <a:buNone/>
            </a:pPr>
            <a:r>
              <a:rPr lang="en-US" dirty="0" smtClean="0"/>
              <a:t>We began validating a GFC dataset at the regional scale. A successful validation of this dataset means we can use it as “ground truth”, this is particularly useful for regions that do not have available plot survey data or high resolution satellite imagery for an accuracy assessment of the LULC classification. MARN would be able to apply our methods on a national scale without having to buy high-res satellite imagery or hiring people to conduct field surveys. </a:t>
            </a:r>
          </a:p>
        </p:txBody>
      </p:sp>
      <p:sp>
        <p:nvSpPr>
          <p:cNvPr id="184" name="Shape 184"/>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13</a:t>
            </a:fld>
            <a:endParaRPr lang="en-US"/>
          </a:p>
        </p:txBody>
      </p:sp>
    </p:spTree>
    <p:extLst>
      <p:ext uri="{BB962C8B-B14F-4D97-AF65-F5344CB8AC3E}">
        <p14:creationId xmlns:p14="http://schemas.microsoft.com/office/powerpoint/2010/main" val="3973694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1" name="Shape 201"/>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rtl="0"/>
            <a:endParaRPr lang="en-US" b="0" dirty="0" smtClean="0">
              <a:effectLst/>
            </a:endParaRPr>
          </a:p>
          <a:p>
            <a:pPr rtl="0"/>
            <a:r>
              <a:rPr lang="en-US" b="0" dirty="0" smtClean="0">
                <a:effectLst/>
              </a:rPr>
              <a:t>For the DEVELOP team continuing this project we recommend working to improve the accuracy of the LULC classifications by refining training sites and incorporate the updated plot data from ABES taken in January 2016.</a:t>
            </a:r>
          </a:p>
          <a:p>
            <a:pPr rtl="0"/>
            <a:r>
              <a:rPr lang="en-US" b="0" dirty="0" smtClean="0">
                <a:effectLst/>
              </a:rPr>
              <a:t>We would like to see additional years of LULC classifications created, by refining training sites and improving the accuracy of the LULC we can look further into the past with more confidence.</a:t>
            </a:r>
          </a:p>
          <a:p>
            <a:pPr rtl="0"/>
            <a:r>
              <a:rPr lang="en-US" b="0" dirty="0" smtClean="0">
                <a:effectLst/>
              </a:rPr>
              <a:t>One thing we wanted to do was created a regional forest inventory, simply highlighting the forest class in the LULC and breaking that class into subclasses (</a:t>
            </a:r>
            <a:r>
              <a:rPr lang="en-US" b="0" dirty="0" err="1" smtClean="0">
                <a:effectLst/>
              </a:rPr>
              <a:t>ie</a:t>
            </a:r>
            <a:r>
              <a:rPr lang="en-US" b="0" dirty="0" smtClean="0">
                <a:effectLst/>
              </a:rPr>
              <a:t>. Broadleaf forest, mixed pine forest, etc…) giving our partners a tool for monitoring forest dynamics in El Salvador.</a:t>
            </a:r>
            <a:endParaRPr b="0" dirty="0"/>
          </a:p>
        </p:txBody>
      </p:sp>
      <p:sp>
        <p:nvSpPr>
          <p:cNvPr id="202" name="Shape 202"/>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14</a:t>
            </a:fld>
            <a:endParaRPr lang="en-US"/>
          </a:p>
        </p:txBody>
      </p:sp>
    </p:spTree>
    <p:extLst>
      <p:ext uri="{BB962C8B-B14F-4D97-AF65-F5344CB8AC3E}">
        <p14:creationId xmlns:p14="http://schemas.microsoft.com/office/powerpoint/2010/main" val="1367097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endParaRPr dirty="0"/>
          </a:p>
        </p:txBody>
      </p:sp>
      <p:sp>
        <p:nvSpPr>
          <p:cNvPr id="214" name="Shape 21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36050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5" name="Shape 125"/>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a:spcBef>
                <a:spcPts val="0"/>
              </a:spcBef>
              <a:buNone/>
            </a:pPr>
            <a:r>
              <a:rPr lang="en-US" dirty="0" smtClean="0"/>
              <a:t>Notes:</a:t>
            </a:r>
          </a:p>
          <a:p>
            <a:pPr>
              <a:spcBef>
                <a:spcPts val="0"/>
              </a:spcBef>
              <a:buNone/>
            </a:pPr>
            <a:endParaRPr lang="en-US" dirty="0" smtClean="0"/>
          </a:p>
          <a:p>
            <a:pPr>
              <a:spcBef>
                <a:spcPts val="0"/>
              </a:spcBef>
              <a:buNone/>
            </a:pPr>
            <a:r>
              <a:rPr lang="en-US" dirty="0" smtClean="0"/>
              <a:t>The</a:t>
            </a:r>
            <a:r>
              <a:rPr lang="en-US" baseline="0" dirty="0" smtClean="0"/>
              <a:t> study area </a:t>
            </a:r>
          </a:p>
          <a:p>
            <a:pPr marL="228600" indent="-228600">
              <a:spcBef>
                <a:spcPts val="0"/>
              </a:spcBef>
              <a:buAutoNum type="arabicParenR"/>
            </a:pPr>
            <a:r>
              <a:rPr lang="en-US" baseline="0" dirty="0" smtClean="0"/>
              <a:t>based on DEVELOP’s collaboration with the Earth Institute at Columbia University, Agroforestry for Biodiversity and Ecosystem Services (ABES) project.</a:t>
            </a:r>
          </a:p>
          <a:p>
            <a:pPr marL="228600" indent="-228600">
              <a:spcBef>
                <a:spcPts val="0"/>
              </a:spcBef>
              <a:buAutoNum type="arabicParenR"/>
            </a:pPr>
            <a:r>
              <a:rPr lang="es-ES" baseline="0" dirty="0" smtClean="0"/>
              <a:t>Ministerio de Medio Ambiente y Recursos Naturales (MARN), El </a:t>
            </a:r>
            <a:r>
              <a:rPr lang="es-ES" baseline="0" dirty="0" err="1" smtClean="0"/>
              <a:t>Salvador’s</a:t>
            </a:r>
            <a:r>
              <a:rPr lang="es-ES" baseline="0" dirty="0" smtClean="0"/>
              <a:t> </a:t>
            </a:r>
            <a:r>
              <a:rPr lang="es-ES" baseline="0" dirty="0" err="1" smtClean="0"/>
              <a:t>agricultrual</a:t>
            </a:r>
            <a:r>
              <a:rPr lang="es-ES" baseline="0" dirty="0" smtClean="0"/>
              <a:t> </a:t>
            </a:r>
            <a:r>
              <a:rPr lang="es-ES" baseline="0" dirty="0" err="1" smtClean="0"/>
              <a:t>minstry</a:t>
            </a:r>
            <a:r>
              <a:rPr lang="es-ES" baseline="0" dirty="0" smtClean="0"/>
              <a:t> </a:t>
            </a:r>
            <a:r>
              <a:rPr lang="es-ES" baseline="0" dirty="0" err="1" smtClean="0"/>
              <a:t>is</a:t>
            </a:r>
            <a:r>
              <a:rPr lang="es-ES" baseline="0" dirty="0" smtClean="0"/>
              <a:t> </a:t>
            </a:r>
            <a:r>
              <a:rPr lang="es-ES" baseline="0" dirty="0" err="1" smtClean="0"/>
              <a:t>concerned</a:t>
            </a:r>
            <a:r>
              <a:rPr lang="es-ES" baseline="0" dirty="0" smtClean="0"/>
              <a:t> </a:t>
            </a:r>
            <a:r>
              <a:rPr lang="es-ES" baseline="0" dirty="0" err="1" smtClean="0"/>
              <a:t>about</a:t>
            </a:r>
            <a:r>
              <a:rPr lang="es-ES" baseline="0" dirty="0" smtClean="0"/>
              <a:t> </a:t>
            </a:r>
            <a:r>
              <a:rPr lang="es-ES" baseline="0" dirty="0" err="1" smtClean="0"/>
              <a:t>deforestation</a:t>
            </a:r>
            <a:r>
              <a:rPr lang="es-ES" baseline="0" dirty="0" smtClean="0"/>
              <a:t> and </a:t>
            </a:r>
            <a:r>
              <a:rPr lang="es-ES" baseline="0" dirty="0" err="1" smtClean="0"/>
              <a:t>forest</a:t>
            </a:r>
            <a:r>
              <a:rPr lang="es-ES" baseline="0" dirty="0" smtClean="0"/>
              <a:t> </a:t>
            </a:r>
            <a:r>
              <a:rPr lang="es-ES" baseline="0" dirty="0" err="1" smtClean="0"/>
              <a:t>degradation</a:t>
            </a:r>
            <a:r>
              <a:rPr lang="es-ES" baseline="0" dirty="0" smtClean="0"/>
              <a:t> in </a:t>
            </a:r>
            <a:r>
              <a:rPr lang="es-ES" baseline="0" dirty="0" err="1" smtClean="0"/>
              <a:t>their</a:t>
            </a:r>
            <a:r>
              <a:rPr lang="es-ES" baseline="0" dirty="0" smtClean="0"/>
              <a:t> </a:t>
            </a:r>
            <a:r>
              <a:rPr lang="es-ES" baseline="0" dirty="0" err="1" smtClean="0"/>
              <a:t>densely</a:t>
            </a:r>
            <a:r>
              <a:rPr lang="es-ES" baseline="0" dirty="0" smtClean="0"/>
              <a:t> </a:t>
            </a:r>
            <a:r>
              <a:rPr lang="es-ES" baseline="0" dirty="0" err="1" smtClean="0"/>
              <a:t>populated</a:t>
            </a:r>
            <a:r>
              <a:rPr lang="es-ES" baseline="0" dirty="0" smtClean="0"/>
              <a:t> country (300 </a:t>
            </a:r>
            <a:r>
              <a:rPr lang="es-ES" baseline="0" dirty="0" err="1" smtClean="0"/>
              <a:t>people</a:t>
            </a:r>
            <a:r>
              <a:rPr lang="es-ES" baseline="0" dirty="0" smtClean="0"/>
              <a:t>/km2) </a:t>
            </a:r>
            <a:r>
              <a:rPr lang="es-ES" baseline="0" dirty="0" err="1" smtClean="0"/>
              <a:t>given</a:t>
            </a:r>
            <a:r>
              <a:rPr lang="es-ES" baseline="0" dirty="0" smtClean="0"/>
              <a:t> </a:t>
            </a:r>
            <a:r>
              <a:rPr lang="es-ES" baseline="0" dirty="0" err="1" smtClean="0"/>
              <a:t>the</a:t>
            </a:r>
            <a:r>
              <a:rPr lang="es-ES" baseline="0" dirty="0" smtClean="0"/>
              <a:t> </a:t>
            </a:r>
            <a:r>
              <a:rPr lang="es-ES" baseline="0" dirty="0" err="1" smtClean="0"/>
              <a:t>prevelance</a:t>
            </a:r>
            <a:r>
              <a:rPr lang="es-ES" baseline="0" dirty="0" smtClean="0"/>
              <a:t> of </a:t>
            </a:r>
            <a:r>
              <a:rPr lang="es-ES" baseline="0" dirty="0" err="1" smtClean="0"/>
              <a:t>slash</a:t>
            </a:r>
            <a:r>
              <a:rPr lang="es-ES" baseline="0" dirty="0" smtClean="0"/>
              <a:t> and </a:t>
            </a:r>
            <a:r>
              <a:rPr lang="es-ES" baseline="0" dirty="0" err="1" smtClean="0"/>
              <a:t>burn</a:t>
            </a:r>
            <a:r>
              <a:rPr lang="es-ES" baseline="0" dirty="0" smtClean="0"/>
              <a:t> </a:t>
            </a:r>
            <a:r>
              <a:rPr lang="es-ES" baseline="0" dirty="0" err="1" smtClean="0"/>
              <a:t>agriculture</a:t>
            </a:r>
            <a:r>
              <a:rPr lang="es-ES" baseline="0" dirty="0" smtClean="0"/>
              <a:t> and </a:t>
            </a:r>
            <a:r>
              <a:rPr lang="es-ES" baseline="0" dirty="0" err="1" smtClean="0"/>
              <a:t>the</a:t>
            </a:r>
            <a:r>
              <a:rPr lang="es-ES" baseline="0" dirty="0" smtClean="0"/>
              <a:t> </a:t>
            </a:r>
            <a:r>
              <a:rPr lang="es-ES" baseline="0" dirty="0" err="1" smtClean="0"/>
              <a:t>limited</a:t>
            </a:r>
            <a:r>
              <a:rPr lang="es-ES" baseline="0" dirty="0" smtClean="0"/>
              <a:t> </a:t>
            </a:r>
            <a:r>
              <a:rPr lang="es-ES" baseline="0" dirty="0" err="1" smtClean="0"/>
              <a:t>forest</a:t>
            </a:r>
            <a:r>
              <a:rPr lang="es-ES" baseline="0" dirty="0" smtClean="0"/>
              <a:t> </a:t>
            </a:r>
            <a:r>
              <a:rPr lang="es-ES" baseline="0" dirty="0" err="1" smtClean="0"/>
              <a:t>cover</a:t>
            </a:r>
            <a:r>
              <a:rPr lang="es-ES" baseline="0" dirty="0" smtClean="0"/>
              <a:t> (121,000 </a:t>
            </a:r>
            <a:r>
              <a:rPr lang="es-ES" baseline="0" dirty="0" err="1" smtClean="0"/>
              <a:t>hectares</a:t>
            </a:r>
            <a:r>
              <a:rPr lang="es-ES" baseline="0" dirty="0" smtClean="0"/>
              <a:t> </a:t>
            </a:r>
            <a:r>
              <a:rPr lang="es-ES" baseline="0" dirty="0" err="1" smtClean="0"/>
              <a:t>the</a:t>
            </a:r>
            <a:r>
              <a:rPr lang="es-ES" baseline="0" dirty="0" smtClean="0"/>
              <a:t> </a:t>
            </a:r>
            <a:r>
              <a:rPr lang="es-ES" baseline="0" dirty="0" err="1" smtClean="0"/>
              <a:t>lowest</a:t>
            </a:r>
            <a:r>
              <a:rPr lang="es-ES" baseline="0" dirty="0" smtClean="0"/>
              <a:t> in Central </a:t>
            </a:r>
            <a:r>
              <a:rPr lang="es-ES" baseline="0" dirty="0" err="1" smtClean="0"/>
              <a:t>America</a:t>
            </a:r>
            <a:r>
              <a:rPr lang="es-ES" baseline="0" dirty="0" smtClean="0"/>
              <a:t>).</a:t>
            </a:r>
          </a:p>
          <a:p>
            <a:pPr marL="228600" indent="-228600">
              <a:spcBef>
                <a:spcPts val="0"/>
              </a:spcBef>
              <a:buAutoNum type="arabicParenR"/>
            </a:pPr>
            <a:r>
              <a:rPr lang="es-ES" baseline="0" dirty="0" smtClean="0"/>
              <a:t>MARN, ABES, and DEVELOP are </a:t>
            </a:r>
            <a:r>
              <a:rPr lang="es-ES" baseline="0" dirty="0" err="1" smtClean="0"/>
              <a:t>working</a:t>
            </a:r>
            <a:r>
              <a:rPr lang="es-ES" baseline="0" dirty="0" smtClean="0"/>
              <a:t> </a:t>
            </a:r>
            <a:r>
              <a:rPr lang="es-ES" baseline="0" dirty="0" err="1" smtClean="0"/>
              <a:t>on</a:t>
            </a:r>
            <a:r>
              <a:rPr lang="es-ES" baseline="0" dirty="0" smtClean="0"/>
              <a:t> </a:t>
            </a:r>
            <a:r>
              <a:rPr lang="es-ES" baseline="0" dirty="0" err="1" smtClean="0"/>
              <a:t>this</a:t>
            </a:r>
            <a:r>
              <a:rPr lang="es-ES" baseline="0" dirty="0" smtClean="0"/>
              <a:t> </a:t>
            </a:r>
            <a:r>
              <a:rPr lang="es-ES" baseline="0" dirty="0" err="1" smtClean="0"/>
              <a:t>scale</a:t>
            </a:r>
            <a:r>
              <a:rPr lang="es-ES" baseline="0" dirty="0" smtClean="0"/>
              <a:t> to </a:t>
            </a:r>
            <a:r>
              <a:rPr lang="es-ES" baseline="0" dirty="0" err="1" smtClean="0"/>
              <a:t>develop</a:t>
            </a:r>
            <a:r>
              <a:rPr lang="es-ES" baseline="0" dirty="0" smtClean="0"/>
              <a:t> a </a:t>
            </a:r>
            <a:r>
              <a:rPr lang="es-ES" baseline="0" dirty="0" err="1" smtClean="0"/>
              <a:t>methodology</a:t>
            </a:r>
            <a:r>
              <a:rPr lang="es-ES" baseline="0" dirty="0" smtClean="0"/>
              <a:t> </a:t>
            </a:r>
            <a:r>
              <a:rPr lang="es-ES" baseline="0" dirty="0" err="1" smtClean="0"/>
              <a:t>which</a:t>
            </a:r>
            <a:r>
              <a:rPr lang="es-ES" baseline="0" dirty="0" smtClean="0"/>
              <a:t> can be </a:t>
            </a:r>
            <a:r>
              <a:rPr lang="es-ES" baseline="0" dirty="0" err="1" smtClean="0"/>
              <a:t>applied</a:t>
            </a:r>
            <a:r>
              <a:rPr lang="es-ES" baseline="0" dirty="0" smtClean="0"/>
              <a:t> </a:t>
            </a:r>
            <a:r>
              <a:rPr lang="es-ES" baseline="0" dirty="0" err="1" smtClean="0"/>
              <a:t>nationally</a:t>
            </a:r>
            <a:r>
              <a:rPr lang="es-ES" baseline="0" dirty="0" smtClean="0"/>
              <a:t>.</a:t>
            </a:r>
          </a:p>
          <a:p>
            <a:pPr>
              <a:spcBef>
                <a:spcPts val="0"/>
              </a:spcBef>
              <a:buNone/>
            </a:pPr>
            <a:endParaRPr lang="es-ES" baseline="0" dirty="0" smtClean="0"/>
          </a:p>
          <a:p>
            <a:pPr>
              <a:spcBef>
                <a:spcPts val="0"/>
              </a:spcBef>
              <a:buNone/>
            </a:pPr>
            <a:r>
              <a:rPr lang="es-ES" baseline="0" dirty="0" err="1" smtClean="0"/>
              <a:t>The</a:t>
            </a:r>
            <a:r>
              <a:rPr lang="es-ES" baseline="0" dirty="0" smtClean="0"/>
              <a:t> </a:t>
            </a:r>
            <a:r>
              <a:rPr lang="es-ES" baseline="0" dirty="0" err="1" smtClean="0"/>
              <a:t>study</a:t>
            </a:r>
            <a:r>
              <a:rPr lang="es-ES" baseline="0" dirty="0" smtClean="0"/>
              <a:t> </a:t>
            </a:r>
            <a:r>
              <a:rPr lang="es-ES" baseline="0" dirty="0" err="1" smtClean="0"/>
              <a:t>period</a:t>
            </a:r>
            <a:endParaRPr lang="es-ES" baseline="0" dirty="0" smtClean="0"/>
          </a:p>
          <a:p>
            <a:pPr marL="228600" indent="-228600">
              <a:spcBef>
                <a:spcPts val="0"/>
              </a:spcBef>
              <a:buAutoNum type="arabicParenR"/>
            </a:pPr>
            <a:r>
              <a:rPr lang="es-ES" baseline="0" dirty="0" err="1" smtClean="0"/>
              <a:t>The</a:t>
            </a:r>
            <a:r>
              <a:rPr lang="es-ES" baseline="0" dirty="0" smtClean="0"/>
              <a:t> </a:t>
            </a:r>
            <a:r>
              <a:rPr lang="es-ES" baseline="0" dirty="0" err="1" smtClean="0"/>
              <a:t>earliest</a:t>
            </a:r>
            <a:r>
              <a:rPr lang="es-ES" baseline="0" dirty="0" smtClean="0"/>
              <a:t> </a:t>
            </a:r>
            <a:r>
              <a:rPr lang="es-ES" baseline="0" dirty="0" err="1" smtClean="0"/>
              <a:t>landsat</a:t>
            </a:r>
            <a:r>
              <a:rPr lang="es-ES" baseline="0" dirty="0" smtClean="0"/>
              <a:t> data </a:t>
            </a:r>
            <a:r>
              <a:rPr lang="es-ES" baseline="0" dirty="0" err="1" smtClean="0"/>
              <a:t>for</a:t>
            </a:r>
            <a:r>
              <a:rPr lang="es-ES" baseline="0" dirty="0" smtClean="0"/>
              <a:t> </a:t>
            </a:r>
            <a:r>
              <a:rPr lang="es-ES" baseline="0" dirty="0" err="1" smtClean="0"/>
              <a:t>the</a:t>
            </a:r>
            <a:r>
              <a:rPr lang="es-ES" baseline="0" dirty="0" smtClean="0"/>
              <a:t> </a:t>
            </a:r>
            <a:r>
              <a:rPr lang="es-ES" baseline="0" dirty="0" err="1" smtClean="0"/>
              <a:t>region</a:t>
            </a:r>
            <a:r>
              <a:rPr lang="es-ES" baseline="0" dirty="0" smtClean="0"/>
              <a:t> </a:t>
            </a:r>
          </a:p>
          <a:p>
            <a:pPr marL="228600" indent="-228600">
              <a:spcBef>
                <a:spcPts val="0"/>
              </a:spcBef>
              <a:buAutoNum type="arabicParenR"/>
            </a:pPr>
            <a:r>
              <a:rPr lang="es-ES" baseline="0" dirty="0" err="1" smtClean="0"/>
              <a:t>Creating</a:t>
            </a:r>
            <a:r>
              <a:rPr lang="es-ES" baseline="0" dirty="0" smtClean="0"/>
              <a:t> a </a:t>
            </a:r>
            <a:r>
              <a:rPr lang="es-ES" baseline="0" dirty="0" err="1" smtClean="0"/>
              <a:t>historical</a:t>
            </a:r>
            <a:r>
              <a:rPr lang="es-ES" baseline="0" dirty="0" smtClean="0"/>
              <a:t> </a:t>
            </a:r>
            <a:r>
              <a:rPr lang="es-ES" baseline="0" dirty="0" err="1" smtClean="0"/>
              <a:t>trajectory</a:t>
            </a:r>
            <a:r>
              <a:rPr lang="es-ES" baseline="0" dirty="0" smtClean="0"/>
              <a:t> </a:t>
            </a:r>
            <a:r>
              <a:rPr lang="es-ES" baseline="0" dirty="0" err="1" smtClean="0"/>
              <a:t>from</a:t>
            </a:r>
            <a:r>
              <a:rPr lang="es-ES" baseline="0" dirty="0" smtClean="0"/>
              <a:t> </a:t>
            </a:r>
            <a:r>
              <a:rPr lang="es-ES" baseline="0" dirty="0" err="1" smtClean="0"/>
              <a:t>all</a:t>
            </a:r>
            <a:r>
              <a:rPr lang="es-ES" baseline="0" dirty="0" smtClean="0"/>
              <a:t> </a:t>
            </a:r>
            <a:r>
              <a:rPr lang="es-ES" baseline="0" dirty="0" err="1" smtClean="0"/>
              <a:t>the</a:t>
            </a:r>
            <a:r>
              <a:rPr lang="es-ES" baseline="0" dirty="0" smtClean="0"/>
              <a:t> </a:t>
            </a:r>
            <a:r>
              <a:rPr lang="es-ES" baseline="0" dirty="0" err="1" smtClean="0"/>
              <a:t>avaialble</a:t>
            </a:r>
            <a:r>
              <a:rPr lang="es-ES" baseline="0" dirty="0" smtClean="0"/>
              <a:t> </a:t>
            </a:r>
            <a:r>
              <a:rPr lang="es-ES" baseline="0" dirty="0" err="1" smtClean="0"/>
              <a:t>information</a:t>
            </a:r>
            <a:endParaRPr lang="es-ES" baseline="0" dirty="0" smtClean="0"/>
          </a:p>
          <a:p>
            <a:pPr marL="228600" indent="-228600">
              <a:spcBef>
                <a:spcPts val="0"/>
              </a:spcBef>
              <a:buAutoNum type="arabicParenR"/>
            </a:pPr>
            <a:r>
              <a:rPr lang="es-ES" baseline="0" dirty="0" err="1" smtClean="0"/>
              <a:t>Forecasting</a:t>
            </a:r>
            <a:r>
              <a:rPr lang="es-ES" baseline="0" dirty="0" smtClean="0"/>
              <a:t> </a:t>
            </a:r>
            <a:r>
              <a:rPr lang="es-ES" baseline="0" dirty="0" err="1" smtClean="0"/>
              <a:t>future</a:t>
            </a:r>
            <a:r>
              <a:rPr lang="es-ES" baseline="0" dirty="0" smtClean="0"/>
              <a:t> </a:t>
            </a:r>
            <a:r>
              <a:rPr lang="es-ES" baseline="0" dirty="0" err="1" smtClean="0"/>
              <a:t>change</a:t>
            </a:r>
            <a:endParaRPr dirty="0"/>
          </a:p>
        </p:txBody>
      </p:sp>
      <p:sp>
        <p:nvSpPr>
          <p:cNvPr id="126" name="Shape 126"/>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a:t>
            </a:fld>
            <a:endParaRPr lang="en-US"/>
          </a:p>
        </p:txBody>
      </p:sp>
    </p:spTree>
    <p:extLst>
      <p:ext uri="{BB962C8B-B14F-4D97-AF65-F5344CB8AC3E}">
        <p14:creationId xmlns:p14="http://schemas.microsoft.com/office/powerpoint/2010/main" val="3200887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4" name="Shape 144"/>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rtl="0"/>
            <a:r>
              <a:rPr lang="en-US" sz="1200" b="0" i="0" u="none" strike="noStrike" kern="1200" cap="none" baseline="0" dirty="0" smtClean="0">
                <a:solidFill>
                  <a:schemeClr val="dk1"/>
                </a:solidFill>
                <a:effectLst/>
                <a:latin typeface="Calibri"/>
                <a:ea typeface="Calibri"/>
                <a:cs typeface="Calibri"/>
                <a:sym typeface="Calibri"/>
              </a:rPr>
              <a:t>Notes: </a:t>
            </a:r>
          </a:p>
          <a:p>
            <a:pPr rtl="0"/>
            <a:r>
              <a:rPr lang="en-US" sz="1200" b="0" i="0" u="none" strike="noStrike" kern="1200" cap="none" baseline="0" dirty="0" smtClean="0">
                <a:solidFill>
                  <a:schemeClr val="dk1"/>
                </a:solidFill>
                <a:effectLst/>
                <a:latin typeface="Calibri"/>
                <a:ea typeface="Calibri"/>
                <a:cs typeface="Calibri"/>
                <a:sym typeface="Calibri"/>
              </a:rPr>
              <a:t>1) The pine oak forests are an important part of the ecosystem in La </a:t>
            </a:r>
            <a:r>
              <a:rPr lang="en-US" sz="1200" b="0" i="0" u="none" strike="noStrike" kern="1200" cap="none" baseline="0" dirty="0" err="1" smtClean="0">
                <a:solidFill>
                  <a:schemeClr val="dk1"/>
                </a:solidFill>
                <a:effectLst/>
                <a:latin typeface="Calibri"/>
                <a:ea typeface="Calibri"/>
                <a:cs typeface="Calibri"/>
                <a:sym typeface="Calibri"/>
              </a:rPr>
              <a:t>Mancomunidad</a:t>
            </a:r>
            <a:r>
              <a:rPr lang="en-US" sz="1200" b="0" i="0" u="none" strike="noStrike" kern="1200" cap="none" baseline="0" dirty="0" smtClean="0">
                <a:solidFill>
                  <a:schemeClr val="dk1"/>
                </a:solidFill>
                <a:effectLst/>
                <a:latin typeface="Calibri"/>
                <a:ea typeface="Calibri"/>
                <a:cs typeface="Calibri"/>
                <a:sym typeface="Calibri"/>
              </a:rPr>
              <a:t> La </a:t>
            </a:r>
            <a:r>
              <a:rPr lang="en-US" sz="1200" b="0" i="0" u="none" strike="noStrike" kern="1200" cap="none" baseline="0" dirty="0" err="1" smtClean="0">
                <a:solidFill>
                  <a:schemeClr val="dk1"/>
                </a:solidFill>
                <a:effectLst/>
                <a:latin typeface="Calibri"/>
                <a:ea typeface="Calibri"/>
                <a:cs typeface="Calibri"/>
                <a:sym typeface="Calibri"/>
              </a:rPr>
              <a:t>Montañona</a:t>
            </a:r>
            <a:r>
              <a:rPr lang="en-US" sz="1200" b="0" i="0" u="none" strike="noStrike" kern="1200" cap="none" baseline="0" dirty="0" smtClean="0">
                <a:solidFill>
                  <a:schemeClr val="dk1"/>
                </a:solidFill>
                <a:effectLst/>
                <a:latin typeface="Calibri"/>
                <a:ea typeface="Calibri"/>
                <a:cs typeface="Calibri"/>
                <a:sym typeface="Calibri"/>
              </a:rPr>
              <a:t>, surrounding regions, and are relevant to maintaining the global carbon budget.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baseline="0" dirty="0" smtClean="0">
              <a:solidFill>
                <a:schemeClr val="dk1"/>
              </a:solidFill>
              <a:effectLst/>
              <a:latin typeface="Calibri"/>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baseline="0" dirty="0" smtClean="0">
                <a:solidFill>
                  <a:schemeClr val="dk1"/>
                </a:solidFill>
                <a:effectLst/>
                <a:latin typeface="Calibri"/>
                <a:ea typeface="Calibri"/>
                <a:cs typeface="Calibri"/>
                <a:sym typeface="Calibri"/>
              </a:rPr>
              <a:t>3) Forests can remove carbon dioxide from the atmosphere which is emitted by human activity. The forests in El Salvador, and especially in this region specifically are being destroyed at an alarming rate through “slash and burn” agriculture. This agricultural method is unsustainable with large populations or for intensive farming in tropical regions. El Salvador has one of the highest population density in Central America with one of the lowest forest canopy covers.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baseline="0" dirty="0" smtClean="0">
              <a:solidFill>
                <a:schemeClr val="dk1"/>
              </a:solidFill>
              <a:effectLst/>
              <a:latin typeface="Calibri"/>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baseline="0" dirty="0" smtClean="0">
                <a:solidFill>
                  <a:schemeClr val="dk1"/>
                </a:solidFill>
                <a:effectLst/>
                <a:latin typeface="Calibri"/>
                <a:ea typeface="Calibri"/>
                <a:cs typeface="Calibri"/>
                <a:sym typeface="Calibri"/>
              </a:rPr>
              <a:t>2)  Locals are reliant on healthy forests to maintain the water quality for a major national watershed and provide soil stability to prevent landslides and add nutrients for more agriculture.</a:t>
            </a:r>
            <a:r>
              <a:rPr lang="en-US" dirty="0" smtClean="0"/>
              <a:t/>
            </a:r>
            <a:br>
              <a:rPr lang="en-US" dirty="0" smtClean="0"/>
            </a:br>
            <a:endParaRPr dirty="0"/>
          </a:p>
        </p:txBody>
      </p:sp>
      <p:sp>
        <p:nvSpPr>
          <p:cNvPr id="145" name="Shape 145"/>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a:t>
            </a:fld>
            <a:endParaRPr lang="en-US"/>
          </a:p>
        </p:txBody>
      </p:sp>
    </p:spTree>
    <p:extLst>
      <p:ext uri="{BB962C8B-B14F-4D97-AF65-F5344CB8AC3E}">
        <p14:creationId xmlns:p14="http://schemas.microsoft.com/office/powerpoint/2010/main" val="452101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4" name="Shape 134"/>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a:spcBef>
                <a:spcPts val="0"/>
              </a:spcBef>
              <a:buNone/>
            </a:pPr>
            <a:r>
              <a:rPr lang="en-US" dirty="0" smtClean="0"/>
              <a:t>Land use Land Cover (LULC)</a:t>
            </a:r>
          </a:p>
          <a:p>
            <a:pPr marL="228600" indent="-228600">
              <a:spcBef>
                <a:spcPts val="0"/>
              </a:spcBef>
              <a:buAutoNum type="arabicParenR"/>
            </a:pPr>
            <a:r>
              <a:rPr lang="en-US" dirty="0" smtClean="0"/>
              <a:t>The first</a:t>
            </a:r>
            <a:r>
              <a:rPr lang="en-US" baseline="0" dirty="0" smtClean="0"/>
              <a:t> objective is to use the information gathered by ABES to create a LULC map with the available Landsat imagery and ground truth from high resolution data (</a:t>
            </a:r>
            <a:r>
              <a:rPr lang="en-US" baseline="0" dirty="0" err="1" smtClean="0"/>
              <a:t>Quickbird</a:t>
            </a:r>
            <a:r>
              <a:rPr lang="en-US" baseline="0" dirty="0" smtClean="0"/>
              <a:t> and </a:t>
            </a:r>
            <a:r>
              <a:rPr lang="en-US" baseline="0" dirty="0" err="1" smtClean="0"/>
              <a:t>Rapideye</a:t>
            </a:r>
            <a:r>
              <a:rPr lang="en-US" baseline="0" dirty="0" smtClean="0"/>
              <a:t>) that can serve as a baseline for the Regional Forest Inventory and the Forecasting Model</a:t>
            </a:r>
            <a:endParaRPr lang="en-US" baseline="0" dirty="0"/>
          </a:p>
          <a:p>
            <a:pPr marL="228600" indent="-228600">
              <a:spcBef>
                <a:spcPts val="0"/>
              </a:spcBef>
              <a:buAutoNum type="arabicParenR"/>
            </a:pPr>
            <a:endParaRPr lang="en-US" baseline="0" dirty="0"/>
          </a:p>
          <a:p>
            <a:pPr marL="0" indent="0">
              <a:spcBef>
                <a:spcPts val="0"/>
              </a:spcBef>
              <a:buNone/>
            </a:pPr>
            <a:r>
              <a:rPr lang="en-US" baseline="0" dirty="0" smtClean="0"/>
              <a:t>Forecasting Model</a:t>
            </a:r>
          </a:p>
          <a:p>
            <a:pPr marL="228600" indent="-228600">
              <a:spcBef>
                <a:spcPts val="0"/>
              </a:spcBef>
              <a:buAutoNum type="arabicParenR"/>
            </a:pPr>
            <a:r>
              <a:rPr lang="en-US" baseline="0" dirty="0" smtClean="0"/>
              <a:t>The historical trajectory of forest cover change was used to forecast deforestation</a:t>
            </a:r>
          </a:p>
          <a:p>
            <a:pPr marL="228600" indent="-228600">
              <a:spcBef>
                <a:spcPts val="0"/>
              </a:spcBef>
              <a:buAutoNum type="arabicParenR"/>
            </a:pPr>
            <a:r>
              <a:rPr lang="en-US" baseline="0" dirty="0" smtClean="0"/>
              <a:t>The model will allow MARN to assess areas that are at a high risk of degradation and deforestation</a:t>
            </a:r>
          </a:p>
        </p:txBody>
      </p:sp>
      <p:sp>
        <p:nvSpPr>
          <p:cNvPr id="135" name="Shape 135"/>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4</a:t>
            </a:fld>
            <a:endParaRPr lang="en-US"/>
          </a:p>
        </p:txBody>
      </p:sp>
    </p:spTree>
    <p:extLst>
      <p:ext uri="{BB962C8B-B14F-4D97-AF65-F5344CB8AC3E}">
        <p14:creationId xmlns:p14="http://schemas.microsoft.com/office/powerpoint/2010/main" val="3557996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rtl="0"/>
            <a:r>
              <a:rPr lang="en-US" sz="1200" b="0" i="0" u="none" strike="noStrike" kern="1200" cap="none" baseline="0" dirty="0" smtClean="0">
                <a:solidFill>
                  <a:schemeClr val="dk1"/>
                </a:solidFill>
                <a:effectLst/>
                <a:latin typeface="Calibri"/>
                <a:ea typeface="Calibri"/>
                <a:cs typeface="Calibri"/>
                <a:sym typeface="Calibri"/>
              </a:rPr>
              <a:t>Notes: </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US" sz="1200" b="0" i="0" u="none" strike="noStrike" kern="1200" cap="none" baseline="0" dirty="0" smtClean="0">
                <a:solidFill>
                  <a:schemeClr val="dk1"/>
                </a:solidFill>
                <a:effectLst/>
                <a:latin typeface="Calibri"/>
                <a:ea typeface="Calibri"/>
                <a:cs typeface="Calibri"/>
                <a:sym typeface="Calibri"/>
              </a:rPr>
              <a:t>Using Landsat 4, 5, and 8 scenes from path 19, row 50, historical data was collected for analysis between 1986 to 2015.</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US" sz="1200" b="0" i="0" u="none" strike="noStrike" kern="1200" cap="none" baseline="0" dirty="0" smtClean="0">
                <a:solidFill>
                  <a:schemeClr val="dk1"/>
                </a:solidFill>
                <a:effectLst/>
                <a:latin typeface="Calibri"/>
                <a:ea typeface="Calibri"/>
                <a:cs typeface="Calibri"/>
                <a:sym typeface="Calibri"/>
              </a:rPr>
              <a:t>USGS Earth Explorer was used to download the climate data record, which accounts for top of atmosphere reflectance and radiometric variation, for a more accurate and standardized analysis.</a:t>
            </a:r>
          </a:p>
          <a:p>
            <a:pPr marL="228600" indent="-228600" rtl="0">
              <a:buAutoNum type="arabicParenR"/>
            </a:pPr>
            <a:r>
              <a:rPr lang="en-US" sz="1200" b="0" i="0" u="none" strike="noStrike" kern="1200" cap="none" baseline="0" dirty="0" smtClean="0">
                <a:solidFill>
                  <a:schemeClr val="dk1"/>
                </a:solidFill>
                <a:effectLst/>
                <a:latin typeface="Calibri"/>
                <a:ea typeface="Calibri"/>
                <a:cs typeface="Calibri"/>
                <a:sym typeface="Calibri"/>
              </a:rPr>
              <a:t>Landsat 7 was not used because the study region is relatively small and the outcome would be affected by the data gaps.</a:t>
            </a:r>
          </a:p>
          <a:p>
            <a:pPr marL="228600" indent="-228600" rtl="0">
              <a:buAutoNum type="arabicParenR"/>
            </a:pPr>
            <a:r>
              <a:rPr lang="en-US" sz="1200" b="0" i="0" u="none" strike="noStrike" kern="1200" cap="none" baseline="0" dirty="0" smtClean="0">
                <a:solidFill>
                  <a:schemeClr val="dk1"/>
                </a:solidFill>
                <a:effectLst/>
                <a:latin typeface="Calibri"/>
                <a:ea typeface="Calibri"/>
                <a:cs typeface="Calibri"/>
                <a:sym typeface="Calibri"/>
              </a:rPr>
              <a:t>The ABES Project were able to provide </a:t>
            </a:r>
            <a:r>
              <a:rPr lang="en-US" sz="1200" b="0" i="0" u="none" strike="noStrike" kern="1200" cap="none" baseline="0" dirty="0" err="1" smtClean="0">
                <a:solidFill>
                  <a:schemeClr val="dk1"/>
                </a:solidFill>
                <a:effectLst/>
                <a:latin typeface="Calibri"/>
                <a:ea typeface="Calibri"/>
                <a:cs typeface="Calibri"/>
                <a:sym typeface="Calibri"/>
              </a:rPr>
              <a:t>RapidEye</a:t>
            </a:r>
            <a:r>
              <a:rPr lang="en-US" sz="1200" b="0" i="0" u="none" strike="noStrike" kern="1200" cap="none" baseline="0" dirty="0" smtClean="0">
                <a:solidFill>
                  <a:schemeClr val="dk1"/>
                </a:solidFill>
                <a:effectLst/>
                <a:latin typeface="Calibri"/>
                <a:ea typeface="Calibri"/>
                <a:cs typeface="Calibri"/>
                <a:sym typeface="Calibri"/>
              </a:rPr>
              <a:t> and </a:t>
            </a:r>
            <a:r>
              <a:rPr lang="en-US" sz="1200" b="0" i="0" u="none" strike="noStrike" kern="1200" cap="none" baseline="0" dirty="0" err="1" smtClean="0">
                <a:solidFill>
                  <a:schemeClr val="dk1"/>
                </a:solidFill>
                <a:effectLst/>
                <a:latin typeface="Calibri"/>
                <a:ea typeface="Calibri"/>
                <a:cs typeface="Calibri"/>
                <a:sym typeface="Calibri"/>
              </a:rPr>
              <a:t>QuickBird</a:t>
            </a:r>
            <a:r>
              <a:rPr lang="en-US" sz="1200" b="0" i="0" u="none" strike="noStrike" kern="1200" cap="none" baseline="0" dirty="0" smtClean="0">
                <a:solidFill>
                  <a:schemeClr val="dk1"/>
                </a:solidFill>
                <a:effectLst/>
                <a:latin typeface="Calibri"/>
                <a:ea typeface="Calibri"/>
                <a:cs typeface="Calibri"/>
                <a:sym typeface="Calibri"/>
              </a:rPr>
              <a:t> imagery from 2012, which proved useful in developing ground truth and satellite calibration data. </a:t>
            </a:r>
            <a:r>
              <a:rPr lang="en-US" dirty="0" smtClean="0"/>
              <a:t/>
            </a:r>
            <a:br>
              <a:rPr lang="en-US" dirty="0" smtClean="0"/>
            </a:br>
            <a:endParaRPr dirty="0"/>
          </a:p>
        </p:txBody>
      </p:sp>
      <p:sp>
        <p:nvSpPr>
          <p:cNvPr id="155" name="Shape 155"/>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5</a:t>
            </a:fld>
            <a:endParaRPr lang="en-US"/>
          </a:p>
        </p:txBody>
      </p:sp>
    </p:spTree>
    <p:extLst>
      <p:ext uri="{BB962C8B-B14F-4D97-AF65-F5344CB8AC3E}">
        <p14:creationId xmlns:p14="http://schemas.microsoft.com/office/powerpoint/2010/main" val="1504286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-In addition to EOS we used SRTM, Open Street Map, ABES</a:t>
            </a:r>
            <a:r>
              <a:rPr lang="en-US" baseline="0" dirty="0" smtClean="0"/>
              <a:t> Project Data, GFC from Matt Hansen which measures percent tree cover world wide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Calibri"/>
                <a:ea typeface="Calibri"/>
                <a:cs typeface="Calibri"/>
                <a:sym typeface="Calibri"/>
              </a:rPr>
              <a:t>6</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74297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-Data was standardized</a:t>
            </a:r>
            <a:r>
              <a:rPr lang="en-US" baseline="0" dirty="0" smtClean="0"/>
              <a:t> using ArcGIS and python so that it could be processed and analyzed at the same extent</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Calibri"/>
                <a:ea typeface="Calibri"/>
                <a:cs typeface="Calibri"/>
                <a:sym typeface="Calibri"/>
              </a:rPr>
              <a:t>7</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7593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-Training</a:t>
            </a:r>
            <a:r>
              <a:rPr lang="en-US" baseline="0" dirty="0" smtClean="0"/>
              <a:t> sites were drawn for four evenly space epochs</a:t>
            </a:r>
          </a:p>
          <a:p>
            <a:r>
              <a:rPr lang="en-US" baseline="0" dirty="0" smtClean="0"/>
              <a:t>-The 2014 training sites were refined using the available ground truth data</a:t>
            </a:r>
            <a:r>
              <a:rPr lang="en-US" baseline="0" dirty="0"/>
              <a:t> </a:t>
            </a:r>
            <a:r>
              <a:rPr lang="en-US" baseline="0" dirty="0" smtClean="0"/>
              <a:t>and statistical analysis</a:t>
            </a:r>
          </a:p>
          <a:p>
            <a:r>
              <a:rPr lang="en-US" baseline="0" dirty="0" smtClean="0"/>
              <a:t>-Several classification methods were tested in ArcGIS and using Google Earth Engine</a:t>
            </a:r>
          </a:p>
          <a:p>
            <a:endParaRPr lang="en-US" baseline="0" dirty="0" smtClean="0"/>
          </a:p>
          <a:p>
            <a:r>
              <a:rPr lang="en-US" baseline="0" dirty="0" smtClean="0"/>
              <a:t>-The GFC data set was also analyzed as a source of additional ground truth. We compared the high resolution imagery from ABES to the dataset to determine the percent of tree cover that most accurately represents the regions forest extent</a:t>
            </a:r>
          </a:p>
          <a:p>
            <a:endParaRPr lang="en-US" baseline="0" dirty="0" smtClean="0"/>
          </a:p>
          <a:p>
            <a:r>
              <a:rPr lang="en-US" baseline="0" dirty="0" smtClean="0"/>
              <a:t>-Finally the 1986 and 2014 LULC classifications were combined using </a:t>
            </a:r>
            <a:r>
              <a:rPr lang="en-US" baseline="0" dirty="0" err="1" smtClean="0"/>
              <a:t>Terrset</a:t>
            </a:r>
            <a:r>
              <a:rPr lang="en-US" baseline="0" dirty="0" smtClean="0"/>
              <a:t> Land Change Modeler to Forecast LULC in 2030</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Calibri"/>
                <a:ea typeface="Calibri"/>
                <a:cs typeface="Calibri"/>
                <a:sym typeface="Calibri"/>
              </a:rPr>
              <a:t>8</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8382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4" name="Shape 174"/>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a:spcBef>
                <a:spcPts val="0"/>
              </a:spcBef>
              <a:buNone/>
            </a:pPr>
            <a:r>
              <a:rPr lang="en-US" dirty="0" smtClean="0"/>
              <a:t>-This table is showing the statistics calculated between our</a:t>
            </a:r>
            <a:r>
              <a:rPr lang="en-US" baseline="0" dirty="0" smtClean="0"/>
              <a:t> classifications and the classifications from higher resolution data, giving a basis for comparing the various methods</a:t>
            </a:r>
          </a:p>
          <a:p>
            <a:pPr>
              <a:spcBef>
                <a:spcPts val="0"/>
              </a:spcBef>
              <a:buNone/>
            </a:pPr>
            <a:endParaRPr lang="en-US" baseline="0" dirty="0" smtClean="0"/>
          </a:p>
          <a:p>
            <a:pPr>
              <a:spcBef>
                <a:spcPts val="0"/>
              </a:spcBef>
              <a:buNone/>
            </a:pPr>
            <a:r>
              <a:rPr lang="en-US" baseline="0" dirty="0" smtClean="0"/>
              <a:t>-The best performing classification was random forests using google earth engine</a:t>
            </a:r>
          </a:p>
          <a:p>
            <a:pPr>
              <a:spcBef>
                <a:spcPts val="0"/>
              </a:spcBef>
              <a:buNone/>
            </a:pPr>
            <a:endParaRPr lang="en-US" baseline="0" dirty="0" smtClean="0"/>
          </a:p>
          <a:p>
            <a:pPr>
              <a:spcBef>
                <a:spcPts val="0"/>
              </a:spcBef>
              <a:buNone/>
            </a:pPr>
            <a:r>
              <a:rPr lang="en-US" baseline="0" dirty="0" smtClean="0"/>
              <a:t>-but the changes in land cover most aligned with the predicted or theoretical changes i.e. </a:t>
            </a:r>
            <a:r>
              <a:rPr lang="en-US" baseline="0" dirty="0" smtClean="0"/>
              <a:t>decreased </a:t>
            </a:r>
            <a:r>
              <a:rPr lang="en-US" baseline="0" dirty="0" smtClean="0"/>
              <a:t>forest cover and growing urban areas was maximum likelihood in ArcGIS</a:t>
            </a:r>
            <a:endParaRPr dirty="0"/>
          </a:p>
        </p:txBody>
      </p:sp>
      <p:sp>
        <p:nvSpPr>
          <p:cNvPr id="175" name="Shape 175"/>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9</a:t>
            </a:fld>
            <a:endParaRPr lang="en-US"/>
          </a:p>
        </p:txBody>
      </p:sp>
    </p:spTree>
    <p:extLst>
      <p:ext uri="{BB962C8B-B14F-4D97-AF65-F5344CB8AC3E}">
        <p14:creationId xmlns:p14="http://schemas.microsoft.com/office/powerpoint/2010/main" val="27076788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7"/>
            <a:ext cx="9144000" cy="73151"/>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pic>
        <p:nvPicPr>
          <p:cNvPr id="16" name="Shape 16"/>
          <p:cNvPicPr preferRelativeResize="0"/>
          <p:nvPr/>
        </p:nvPicPr>
        <p:blipFill rotWithShape="1">
          <a:blip r:embed="rId2">
            <a:alphaModFix/>
          </a:blip>
          <a:srcRect/>
          <a:stretch/>
        </p:blipFill>
        <p:spPr>
          <a:xfrm>
            <a:off x="363095" y="5467376"/>
            <a:ext cx="1010529" cy="1010529"/>
          </a:xfrm>
          <a:prstGeom prst="rect">
            <a:avLst/>
          </a:prstGeom>
          <a:noFill/>
          <a:ln>
            <a:noFill/>
          </a:ln>
        </p:spPr>
      </p:pic>
      <p:sp>
        <p:nvSpPr>
          <p:cNvPr id="17" name="Shape 17"/>
          <p:cNvSpPr txBox="1">
            <a:spLocks noGrp="1"/>
          </p:cNvSpPr>
          <p:nvPr>
            <p:ph type="body" idx="1"/>
          </p:nvPr>
        </p:nvSpPr>
        <p:spPr>
          <a:xfrm>
            <a:off x="5660135" y="6153912"/>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80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18" name="Shape 18"/>
          <p:cNvSpPr txBox="1">
            <a:spLocks noGrp="1"/>
          </p:cNvSpPr>
          <p:nvPr>
            <p:ph type="body" idx="2"/>
          </p:nvPr>
        </p:nvSpPr>
        <p:spPr>
          <a:xfrm>
            <a:off x="5660135" y="5751576"/>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80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19" name="Shape 19"/>
          <p:cNvSpPr txBox="1">
            <a:spLocks noGrp="1"/>
          </p:cNvSpPr>
          <p:nvPr>
            <p:ph type="body" idx="3"/>
          </p:nvPr>
        </p:nvSpPr>
        <p:spPr>
          <a:xfrm>
            <a:off x="5663183" y="5358383"/>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80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20" name="Shape 20"/>
          <p:cNvSpPr txBox="1">
            <a:spLocks noGrp="1"/>
          </p:cNvSpPr>
          <p:nvPr>
            <p:ph type="body" idx="4"/>
          </p:nvPr>
        </p:nvSpPr>
        <p:spPr>
          <a:xfrm>
            <a:off x="2249424" y="6153912"/>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80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21" name="Shape 21"/>
          <p:cNvSpPr txBox="1">
            <a:spLocks noGrp="1"/>
          </p:cNvSpPr>
          <p:nvPr>
            <p:ph type="body" idx="5"/>
          </p:nvPr>
        </p:nvSpPr>
        <p:spPr>
          <a:xfrm>
            <a:off x="2249424" y="5751576"/>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80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22" name="Shape 22"/>
          <p:cNvSpPr txBox="1">
            <a:spLocks noGrp="1"/>
          </p:cNvSpPr>
          <p:nvPr>
            <p:ph type="body" idx="6"/>
          </p:nvPr>
        </p:nvSpPr>
        <p:spPr>
          <a:xfrm>
            <a:off x="2249424" y="5358383"/>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80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cxnSp>
        <p:nvCxnSpPr>
          <p:cNvPr id="23" name="Shape 23"/>
          <p:cNvCxnSpPr/>
          <p:nvPr/>
        </p:nvCxnSpPr>
        <p:spPr>
          <a:xfrm>
            <a:off x="228600" y="5168335"/>
            <a:ext cx="86868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143000" y="4032503"/>
            <a:ext cx="6858000" cy="740663"/>
          </a:xfrm>
          <a:prstGeom prst="rect">
            <a:avLst/>
          </a:prstGeom>
          <a:noFill/>
          <a:ln>
            <a:noFill/>
          </a:ln>
        </p:spPr>
        <p:txBody>
          <a:bodyPr lIns="91425" tIns="91425" rIns="91425" bIns="91425" anchor="t" anchorCtr="0"/>
          <a:lstStyle>
            <a:lvl1pPr marL="0" indent="0" algn="ctr" rtl="0">
              <a:spcBef>
                <a:spcPts val="0"/>
              </a:spcBef>
              <a:buFont typeface="Questrial"/>
              <a:buNone/>
              <a:defRPr sz="2800" i="1"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25" name="Shape 25"/>
          <p:cNvSpPr txBox="1">
            <a:spLocks noGrp="1"/>
          </p:cNvSpPr>
          <p:nvPr>
            <p:ph type="body" idx="8"/>
          </p:nvPr>
        </p:nvSpPr>
        <p:spPr>
          <a:xfrm>
            <a:off x="685800" y="1426463"/>
            <a:ext cx="77724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Questrial"/>
              <a:buNone/>
              <a:defRPr sz="8000" b="1" baseline="0">
                <a:solidFill>
                  <a:schemeClr val="accent1"/>
                </a:solidFill>
                <a:latin typeface="+mj-lt"/>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dirty="0"/>
          </a:p>
        </p:txBody>
      </p:sp>
      <p:grpSp>
        <p:nvGrpSpPr>
          <p:cNvPr id="26" name="Shape 26"/>
          <p:cNvGrpSpPr/>
          <p:nvPr/>
        </p:nvGrpSpPr>
        <p:grpSpPr>
          <a:xfrm>
            <a:off x="0" y="-44450"/>
            <a:ext cx="9144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Questrial"/>
                <a:buNone/>
              </a:pPr>
              <a:endParaRPr sz="1800" b="0" i="0" u="none" strike="noStrike" cap="none" baseline="0">
                <a:solidFill>
                  <a:schemeClr val="dk1"/>
                </a:solidFill>
                <a:latin typeface="Questrial"/>
                <a:ea typeface="Questrial"/>
                <a:cs typeface="Questrial"/>
                <a:sym typeface="Questrial"/>
              </a:endParaRPr>
            </a:p>
          </p:txBody>
        </p:sp>
        <p:sp>
          <p:nvSpPr>
            <p:cNvPr id="28" name="Shape 28"/>
            <p:cNvSpPr txBox="1"/>
            <p:nvPr/>
          </p:nvSpPr>
          <p:spPr>
            <a:xfrm>
              <a:off x="153985"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a:solidFill>
                    <a:schemeClr val="lt1"/>
                  </a:solidFill>
                  <a:latin typeface="Helvetica Neue"/>
                  <a:ea typeface="Helvetica Neue"/>
                  <a:cs typeface="Helvetica Neue"/>
                  <a:sym typeface="Helvetica Neue"/>
                </a:rPr>
                <a:t>National Aeronautics and Space Administration</a:t>
              </a:r>
            </a:p>
          </p:txBody>
        </p:sp>
        <p:pic>
          <p:nvPicPr>
            <p:cNvPr id="29" name="Shape 29"/>
            <p:cNvPicPr preferRelativeResize="0"/>
            <p:nvPr/>
          </p:nvPicPr>
          <p:blipFill rotWithShape="1">
            <a:blip r:embed="rId3">
              <a:alphaModFix/>
            </a:blip>
            <a:srcRect/>
            <a:stretch/>
          </p:blipFill>
          <p:spPr>
            <a:xfrm>
              <a:off x="8124825" y="-44450"/>
              <a:ext cx="935037" cy="1077912"/>
            </a:xfrm>
            <a:prstGeom prst="rect">
              <a:avLst/>
            </a:prstGeom>
            <a:noFill/>
            <a:ln>
              <a:noFill/>
            </a:ln>
          </p:spPr>
        </p:pic>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93"/>
        <p:cNvGrpSpPr/>
        <p:nvPr/>
      </p:nvGrpSpPr>
      <p:grpSpPr>
        <a:xfrm>
          <a:off x="0" y="0"/>
          <a:ext cx="0" cy="0"/>
          <a:chOff x="0" y="0"/>
          <a:chExt cx="0" cy="0"/>
        </a:xfrm>
      </p:grpSpPr>
      <p:sp>
        <p:nvSpPr>
          <p:cNvPr id="94" name="Shape 94"/>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95" name="Shape 95"/>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96" name="Shape 96"/>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97" name="Shape 97"/>
          <p:cNvSpPr txBox="1">
            <a:spLocks noGrp="1"/>
          </p:cNvSpPr>
          <p:nvPr>
            <p:ph type="body" idx="2"/>
          </p:nvPr>
        </p:nvSpPr>
        <p:spPr>
          <a:xfrm>
            <a:off x="740664" y="675560"/>
            <a:ext cx="310895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sz="6000" b="1" baseline="0">
                <a:solidFill>
                  <a:schemeClr val="accent1"/>
                </a:solidFill>
              </a:defRPr>
            </a:lvl1pPr>
            <a:lvl2pPr rtl="0">
              <a:spcBef>
                <a:spcPts val="0"/>
              </a:spcBef>
              <a:defRPr sz="6000"/>
            </a:lvl2pPr>
            <a:lvl3pPr rtl="0">
              <a:spcBef>
                <a:spcPts val="0"/>
              </a:spcBef>
              <a:defRPr sz="6000"/>
            </a:lvl3pPr>
            <a:lvl4pPr rtl="0">
              <a:spcBef>
                <a:spcPts val="0"/>
              </a:spcBef>
              <a:defRPr sz="6000"/>
            </a:lvl4pPr>
            <a:lvl5pPr rtl="0">
              <a:spcBef>
                <a:spcPts val="0"/>
              </a:spcBef>
              <a:defRPr sz="6000"/>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98" name="Shape 98"/>
          <p:cNvSpPr>
            <a:spLocks noGrp="1"/>
          </p:cNvSpPr>
          <p:nvPr>
            <p:ph type="pic" idx="3"/>
          </p:nvPr>
        </p:nvSpPr>
        <p:spPr>
          <a:xfrm>
            <a:off x="0" y="3429000"/>
            <a:ext cx="9144000" cy="3429000"/>
          </a:xfrm>
          <a:prstGeom prst="rect">
            <a:avLst/>
          </a:prstGeom>
          <a:noFill/>
          <a:ln>
            <a:noFill/>
          </a:ln>
        </p:spPr>
        <p:txBody>
          <a:bodyPr lIns="91425" tIns="91425" rIns="91425" bIns="91425" anchor="ctr" anchorCtr="0"/>
          <a:lstStyle>
            <a:lvl1pPr marL="0" marR="0" indent="0" algn="ctr" rtl="0">
              <a:spcBef>
                <a:spcPts val="0"/>
              </a:spcBef>
              <a:buClr>
                <a:srgbClr val="BFBFBF"/>
              </a:buClr>
              <a:buFont typeface="Questrial"/>
              <a:buNone/>
              <a:defRPr sz="6000" b="1" i="0" u="none" strike="noStrike" cap="none" baseline="0">
                <a:solidFill>
                  <a:srgbClr val="BFBFBF"/>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dk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dk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dk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dk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dk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dk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dk1"/>
                </a:solidFill>
                <a:latin typeface="Questrial"/>
                <a:ea typeface="Questrial"/>
                <a:cs typeface="Questrial"/>
                <a:sym typeface="Questrial"/>
              </a:defRPr>
            </a:lvl9pPr>
          </a:lstStyle>
          <a:p>
            <a:endParaRPr/>
          </a:p>
        </p:txBody>
      </p:sp>
      <p:sp>
        <p:nvSpPr>
          <p:cNvPr id="99" name="Shape 99"/>
          <p:cNvSpPr txBox="1">
            <a:spLocks noGrp="1"/>
          </p:cNvSpPr>
          <p:nvPr>
            <p:ph type="body" idx="4"/>
          </p:nvPr>
        </p:nvSpPr>
        <p:spPr>
          <a:xfrm>
            <a:off x="6190487" y="315468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200" baseline="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100"/>
        <p:cNvGrpSpPr/>
        <p:nvPr/>
      </p:nvGrpSpPr>
      <p:grpSpPr>
        <a:xfrm>
          <a:off x="0" y="0"/>
          <a:ext cx="0" cy="0"/>
          <a:chOff x="0" y="0"/>
          <a:chExt cx="0" cy="0"/>
        </a:xfrm>
      </p:grpSpPr>
      <p:sp>
        <p:nvSpPr>
          <p:cNvPr id="101" name="Shape 10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102" name="Shape 102"/>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103" name="Shape 103"/>
          <p:cNvSpPr txBox="1">
            <a:spLocks noGrp="1"/>
          </p:cNvSpPr>
          <p:nvPr>
            <p:ph type="body" idx="1"/>
          </p:nvPr>
        </p:nvSpPr>
        <p:spPr>
          <a:xfrm>
            <a:off x="749808" y="2255519"/>
            <a:ext cx="7653528" cy="3706367"/>
          </a:xfrm>
          <a:prstGeom prst="rect">
            <a:avLst/>
          </a:prstGeom>
          <a:noFill/>
          <a:ln>
            <a:noFill/>
          </a:ln>
        </p:spPr>
        <p:txBody>
          <a:bodyPr lIns="91425" tIns="91425" rIns="91425" bIns="91425" anchor="t" anchorCtr="0"/>
          <a:lstStyle>
            <a:lvl1pPr marL="0" indent="0" algn="ctr" rtl="0">
              <a:spcBef>
                <a:spcPts val="0"/>
              </a:spcBef>
              <a:buFont typeface="Questrial"/>
              <a:buNone/>
              <a:defRPr sz="6000" b="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104" name="Shape 104"/>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sz="9600" b="1" baseline="0">
                <a:solidFill>
                  <a:schemeClr val="accent1"/>
                </a:solidFill>
              </a:defRPr>
            </a:lvl1pPr>
            <a:lvl2pPr rtl="0">
              <a:spcBef>
                <a:spcPts val="0"/>
              </a:spcBef>
              <a:defRPr sz="6000"/>
            </a:lvl2pPr>
            <a:lvl3pPr rtl="0">
              <a:spcBef>
                <a:spcPts val="0"/>
              </a:spcBef>
              <a:defRPr sz="6000"/>
            </a:lvl3pPr>
            <a:lvl4pPr rtl="0">
              <a:spcBef>
                <a:spcPts val="0"/>
              </a:spcBef>
              <a:defRPr sz="6000"/>
            </a:lvl4pPr>
            <a:lvl5pPr rtl="0">
              <a:spcBef>
                <a:spcPts val="0"/>
              </a:spcBef>
              <a:defRPr sz="6000"/>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30"/>
        <p:cNvGrpSpPr/>
        <p:nvPr/>
      </p:nvGrpSpPr>
      <p:grpSpPr>
        <a:xfrm>
          <a:off x="0" y="0"/>
          <a:ext cx="0" cy="0"/>
          <a:chOff x="0" y="0"/>
          <a:chExt cx="0" cy="0"/>
        </a:xfrm>
      </p:grpSpPr>
      <p:sp>
        <p:nvSpPr>
          <p:cNvPr id="31" name="Shape 3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32" name="Shape 32"/>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33" name="Shape 33"/>
          <p:cNvSpPr txBox="1">
            <a:spLocks noGrp="1"/>
          </p:cNvSpPr>
          <p:nvPr>
            <p:ph type="body" idx="1"/>
          </p:nvPr>
        </p:nvSpPr>
        <p:spPr>
          <a:xfrm>
            <a:off x="521208" y="2130551"/>
            <a:ext cx="3593592" cy="3374135"/>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34" name="Shape 34"/>
          <p:cNvSpPr txBox="1">
            <a:spLocks noGrp="1"/>
          </p:cNvSpPr>
          <p:nvPr>
            <p:ph type="body" idx="2"/>
          </p:nvPr>
        </p:nvSpPr>
        <p:spPr>
          <a:xfrm>
            <a:off x="548639" y="640079"/>
            <a:ext cx="3566159"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sz="4000" b="1" baseline="0">
                <a:solidFill>
                  <a:schemeClr val="accent1"/>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35" name="Shape 35"/>
          <p:cNvSpPr>
            <a:spLocks noGrp="1"/>
          </p:cNvSpPr>
          <p:nvPr>
            <p:ph type="pic" idx="3"/>
          </p:nvPr>
        </p:nvSpPr>
        <p:spPr>
          <a:xfrm>
            <a:off x="4572000" y="0"/>
            <a:ext cx="4572000" cy="6858000"/>
          </a:xfrm>
          <a:prstGeom prst="rect">
            <a:avLst/>
          </a:prstGeom>
          <a:noFill/>
          <a:ln>
            <a:noFill/>
          </a:ln>
        </p:spPr>
        <p:txBody>
          <a:bodyPr lIns="91425" tIns="91425" rIns="91425" bIns="91425" anchor="ctr" anchorCtr="0"/>
          <a:lstStyle>
            <a:lvl1pPr marL="0" marR="0" indent="0" algn="ctr" rtl="0">
              <a:spcBef>
                <a:spcPts val="0"/>
              </a:spcBef>
              <a:buClr>
                <a:srgbClr val="BFBFBF"/>
              </a:buClr>
              <a:buFont typeface="Questrial"/>
              <a:buNone/>
              <a:defRPr sz="6000" b="1" i="0" u="none" strike="noStrike" cap="none" baseline="0">
                <a:solidFill>
                  <a:srgbClr val="BFBFBF"/>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dk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dk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dk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dk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dk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dk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dk1"/>
                </a:solidFill>
                <a:latin typeface="Questrial"/>
                <a:ea typeface="Questrial"/>
                <a:cs typeface="Questrial"/>
                <a:sym typeface="Questrial"/>
              </a:defRPr>
            </a:lvl9pPr>
          </a:lstStyle>
          <a:p>
            <a:endParaRPr/>
          </a:p>
        </p:txBody>
      </p:sp>
      <p:sp>
        <p:nvSpPr>
          <p:cNvPr id="36" name="Shape 36"/>
          <p:cNvSpPr txBox="1">
            <a:spLocks noGrp="1"/>
          </p:cNvSpPr>
          <p:nvPr>
            <p:ph type="body" idx="4"/>
          </p:nvPr>
        </p:nvSpPr>
        <p:spPr>
          <a:xfrm>
            <a:off x="4572000" y="6583679"/>
            <a:ext cx="1993391" cy="274319"/>
          </a:xfrm>
          <a:prstGeom prst="rect">
            <a:avLst/>
          </a:prstGeom>
          <a:noFill/>
          <a:ln>
            <a:noFill/>
          </a:ln>
        </p:spPr>
        <p:txBody>
          <a:bodyPr lIns="91425" tIns="91425" rIns="91425" bIns="91425" anchor="t" anchorCtr="0"/>
          <a:lstStyle>
            <a:lvl1pPr marL="0" indent="0" rtl="0">
              <a:spcBef>
                <a:spcPts val="0"/>
              </a:spcBef>
              <a:buFont typeface="Questrial"/>
              <a:buNone/>
              <a:defRPr sz="12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37"/>
        <p:cNvGrpSpPr/>
        <p:nvPr/>
      </p:nvGrpSpPr>
      <p:grpSpPr>
        <a:xfrm>
          <a:off x="0" y="0"/>
          <a:ext cx="0" cy="0"/>
          <a:chOff x="0" y="0"/>
          <a:chExt cx="0" cy="0"/>
        </a:xfrm>
      </p:grpSpPr>
      <p:sp>
        <p:nvSpPr>
          <p:cNvPr id="38" name="Shape 3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39" name="Shape 39"/>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40" name="Shape 40"/>
          <p:cNvSpPr txBox="1">
            <a:spLocks noGrp="1"/>
          </p:cNvSpPr>
          <p:nvPr>
            <p:ph type="body" idx="1"/>
          </p:nvPr>
        </p:nvSpPr>
        <p:spPr>
          <a:xfrm>
            <a:off x="5102351" y="2130551"/>
            <a:ext cx="3593592" cy="3374135"/>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41" name="Shape 41"/>
          <p:cNvSpPr txBox="1">
            <a:spLocks noGrp="1"/>
          </p:cNvSpPr>
          <p:nvPr>
            <p:ph type="body" idx="2"/>
          </p:nvPr>
        </p:nvSpPr>
        <p:spPr>
          <a:xfrm>
            <a:off x="5102351" y="640079"/>
            <a:ext cx="3566159"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sz="4000" b="1" baseline="0">
                <a:solidFill>
                  <a:schemeClr val="accent1"/>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42" name="Shape 42"/>
          <p:cNvSpPr>
            <a:spLocks noGrp="1"/>
          </p:cNvSpPr>
          <p:nvPr>
            <p:ph type="pic" idx="3"/>
          </p:nvPr>
        </p:nvSpPr>
        <p:spPr>
          <a:xfrm>
            <a:off x="0" y="0"/>
            <a:ext cx="4572000" cy="6858000"/>
          </a:xfrm>
          <a:prstGeom prst="rect">
            <a:avLst/>
          </a:prstGeom>
          <a:noFill/>
          <a:ln>
            <a:noFill/>
          </a:ln>
        </p:spPr>
        <p:txBody>
          <a:bodyPr lIns="91425" tIns="91425" rIns="91425" bIns="91425" anchor="ctr" anchorCtr="0"/>
          <a:lstStyle>
            <a:lvl1pPr marL="0" marR="0" indent="0" algn="ctr" rtl="0">
              <a:spcBef>
                <a:spcPts val="0"/>
              </a:spcBef>
              <a:buClr>
                <a:srgbClr val="BFBFBF"/>
              </a:buClr>
              <a:buFont typeface="Questrial"/>
              <a:buNone/>
              <a:defRPr sz="6000" b="1" i="0" u="none" strike="noStrike" cap="none" baseline="0">
                <a:solidFill>
                  <a:srgbClr val="BFBFBF"/>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dk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dk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dk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dk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dk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dk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dk1"/>
                </a:solidFill>
                <a:latin typeface="Questrial"/>
                <a:ea typeface="Questrial"/>
                <a:cs typeface="Questrial"/>
                <a:sym typeface="Questrial"/>
              </a:defRPr>
            </a:lvl9pPr>
          </a:lstStyle>
          <a:p>
            <a:endParaRPr/>
          </a:p>
        </p:txBody>
      </p:sp>
      <p:sp>
        <p:nvSpPr>
          <p:cNvPr id="43" name="Shape 43"/>
          <p:cNvSpPr txBox="1">
            <a:spLocks noGrp="1"/>
          </p:cNvSpPr>
          <p:nvPr>
            <p:ph type="body" idx="4"/>
          </p:nvPr>
        </p:nvSpPr>
        <p:spPr>
          <a:xfrm>
            <a:off x="2578608" y="6583679"/>
            <a:ext cx="1993391" cy="274319"/>
          </a:xfrm>
          <a:prstGeom prst="rect">
            <a:avLst/>
          </a:prstGeom>
          <a:noFill/>
          <a:ln>
            <a:noFill/>
          </a:ln>
        </p:spPr>
        <p:txBody>
          <a:bodyPr lIns="91425" tIns="91425" rIns="91425" bIns="91425" anchor="t" anchorCtr="0"/>
          <a:lstStyle>
            <a:lvl1pPr marL="0" indent="0" algn="r" rtl="0">
              <a:spcBef>
                <a:spcPts val="0"/>
              </a:spcBef>
              <a:buFont typeface="Questrial"/>
              <a:buNone/>
              <a:defRPr sz="12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4"/>
        <p:cNvGrpSpPr/>
        <p:nvPr/>
      </p:nvGrpSpPr>
      <p:grpSpPr>
        <a:xfrm>
          <a:off x="0" y="0"/>
          <a:ext cx="0" cy="0"/>
          <a:chOff x="0" y="0"/>
          <a:chExt cx="0" cy="0"/>
        </a:xfrm>
      </p:grpSpPr>
      <p:sp>
        <p:nvSpPr>
          <p:cNvPr id="45" name="Shape 4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46" name="Shape 46"/>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47" name="Shape 47"/>
          <p:cNvSpPr txBox="1">
            <a:spLocks noGrp="1"/>
          </p:cNvSpPr>
          <p:nvPr>
            <p:ph type="body" idx="1"/>
          </p:nvPr>
        </p:nvSpPr>
        <p:spPr>
          <a:xfrm>
            <a:off x="576072" y="4814316"/>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48" name="Shape 48"/>
          <p:cNvSpPr txBox="1">
            <a:spLocks noGrp="1"/>
          </p:cNvSpPr>
          <p:nvPr>
            <p:ph type="body" idx="2"/>
          </p:nvPr>
        </p:nvSpPr>
        <p:spPr>
          <a:xfrm>
            <a:off x="576072" y="395478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sz="4000" b="1" baseline="0">
                <a:solidFill>
                  <a:schemeClr val="accent1"/>
                </a:solidFill>
              </a:defRPr>
            </a:lvl1pPr>
            <a:lvl2pPr rtl="0">
              <a:spcBef>
                <a:spcPts val="0"/>
              </a:spcBef>
              <a:defRPr sz="6000"/>
            </a:lvl2pPr>
            <a:lvl3pPr rtl="0">
              <a:spcBef>
                <a:spcPts val="0"/>
              </a:spcBef>
              <a:defRPr sz="6000"/>
            </a:lvl3pPr>
            <a:lvl4pPr rtl="0">
              <a:spcBef>
                <a:spcPts val="0"/>
              </a:spcBef>
              <a:defRPr sz="6000"/>
            </a:lvl4pPr>
            <a:lvl5pPr rtl="0">
              <a:spcBef>
                <a:spcPts val="0"/>
              </a:spcBef>
              <a:defRPr sz="6000"/>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49" name="Shape 49"/>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indent="0" algn="ctr" rtl="0">
              <a:spcBef>
                <a:spcPts val="0"/>
              </a:spcBef>
              <a:buClr>
                <a:srgbClr val="BFBFBF"/>
              </a:buClr>
              <a:buFont typeface="Questrial"/>
              <a:buNone/>
              <a:defRPr sz="6000" b="1" i="0" u="none" strike="noStrike" cap="none" baseline="0">
                <a:solidFill>
                  <a:srgbClr val="BFBFBF"/>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dk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dk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dk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dk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dk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dk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dk1"/>
                </a:solidFill>
                <a:latin typeface="Questrial"/>
                <a:ea typeface="Questrial"/>
                <a:cs typeface="Questrial"/>
                <a:sym typeface="Questrial"/>
              </a:defRPr>
            </a:lvl9pPr>
          </a:lstStyle>
          <a:p>
            <a:endParaRPr/>
          </a:p>
        </p:txBody>
      </p:sp>
      <p:sp>
        <p:nvSpPr>
          <p:cNvPr id="50" name="Shape 50"/>
          <p:cNvSpPr txBox="1">
            <a:spLocks noGrp="1"/>
          </p:cNvSpPr>
          <p:nvPr>
            <p:ph type="body" idx="4"/>
          </p:nvPr>
        </p:nvSpPr>
        <p:spPr>
          <a:xfrm>
            <a:off x="6190487" y="342900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200" baseline="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51"/>
        <p:cNvGrpSpPr/>
        <p:nvPr/>
      </p:nvGrpSpPr>
      <p:grpSpPr>
        <a:xfrm>
          <a:off x="0" y="0"/>
          <a:ext cx="0" cy="0"/>
          <a:chOff x="0" y="0"/>
          <a:chExt cx="0" cy="0"/>
        </a:xfrm>
      </p:grpSpPr>
      <p:sp>
        <p:nvSpPr>
          <p:cNvPr id="52" name="Shape 5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53" name="Shape 53"/>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54" name="Shape 54"/>
          <p:cNvSpPr txBox="1">
            <a:spLocks noGrp="1"/>
          </p:cNvSpPr>
          <p:nvPr>
            <p:ph type="body" idx="1"/>
          </p:nvPr>
        </p:nvSpPr>
        <p:spPr>
          <a:xfrm>
            <a:off x="4572000" y="4709160"/>
            <a:ext cx="3950207"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55" name="Shape 55"/>
          <p:cNvSpPr txBox="1">
            <a:spLocks noGrp="1"/>
          </p:cNvSpPr>
          <p:nvPr>
            <p:ph type="body" idx="2"/>
          </p:nvPr>
        </p:nvSpPr>
        <p:spPr>
          <a:xfrm>
            <a:off x="320039" y="548639"/>
            <a:ext cx="850392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Questrial"/>
              <a:buNone/>
              <a:defRPr sz="5400" b="1" baseline="0">
                <a:solidFill>
                  <a:srgbClr val="BFBFBF"/>
                </a:solidFill>
              </a:defRPr>
            </a:lvl1pPr>
            <a:lvl2pPr rtl="0">
              <a:spcBef>
                <a:spcPts val="0"/>
              </a:spcBef>
              <a:defRPr sz="6000"/>
            </a:lvl2pPr>
            <a:lvl3pPr rtl="0">
              <a:spcBef>
                <a:spcPts val="0"/>
              </a:spcBef>
              <a:defRPr sz="6000"/>
            </a:lvl3pPr>
            <a:lvl4pPr rtl="0">
              <a:spcBef>
                <a:spcPts val="0"/>
              </a:spcBef>
              <a:defRPr sz="6000"/>
            </a:lvl4pPr>
            <a:lvl5pPr rtl="0">
              <a:spcBef>
                <a:spcPts val="0"/>
              </a:spcBef>
              <a:defRPr sz="6000"/>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56" name="Shape 56"/>
          <p:cNvSpPr txBox="1">
            <a:spLocks noGrp="1"/>
          </p:cNvSpPr>
          <p:nvPr>
            <p:ph type="body" idx="3"/>
          </p:nvPr>
        </p:nvSpPr>
        <p:spPr>
          <a:xfrm>
            <a:off x="594360" y="2115311"/>
            <a:ext cx="356615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sz="4400" b="1" baseline="0">
                <a:solidFill>
                  <a:schemeClr val="accent1"/>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57" name="Shape 57"/>
          <p:cNvSpPr txBox="1">
            <a:spLocks noGrp="1"/>
          </p:cNvSpPr>
          <p:nvPr>
            <p:ph type="body" idx="4"/>
          </p:nvPr>
        </p:nvSpPr>
        <p:spPr>
          <a:xfrm>
            <a:off x="4572000" y="2103119"/>
            <a:ext cx="3950207"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58" name="Shape 58"/>
          <p:cNvSpPr txBox="1">
            <a:spLocks noGrp="1"/>
          </p:cNvSpPr>
          <p:nvPr>
            <p:ph type="body" idx="5"/>
          </p:nvPr>
        </p:nvSpPr>
        <p:spPr>
          <a:xfrm>
            <a:off x="594360" y="4721351"/>
            <a:ext cx="356615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sz="4400" b="1" baseline="0">
                <a:solidFill>
                  <a:schemeClr val="accent1"/>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59" name="Shape 59"/>
          <p:cNvSpPr txBox="1">
            <a:spLocks noGrp="1"/>
          </p:cNvSpPr>
          <p:nvPr>
            <p:ph type="body" idx="6"/>
          </p:nvPr>
        </p:nvSpPr>
        <p:spPr>
          <a:xfrm>
            <a:off x="594360" y="3418332"/>
            <a:ext cx="356615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sz="4400" b="1" baseline="0">
                <a:solidFill>
                  <a:schemeClr val="accent1"/>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60" name="Shape 60"/>
          <p:cNvSpPr txBox="1">
            <a:spLocks noGrp="1"/>
          </p:cNvSpPr>
          <p:nvPr>
            <p:ph type="body" idx="7"/>
          </p:nvPr>
        </p:nvSpPr>
        <p:spPr>
          <a:xfrm>
            <a:off x="4572000" y="3406139"/>
            <a:ext cx="3950207"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61"/>
        <p:cNvGrpSpPr/>
        <p:nvPr/>
      </p:nvGrpSpPr>
      <p:grpSpPr>
        <a:xfrm>
          <a:off x="0" y="0"/>
          <a:ext cx="0" cy="0"/>
          <a:chOff x="0" y="0"/>
          <a:chExt cx="0" cy="0"/>
        </a:xfrm>
      </p:grpSpPr>
      <p:sp>
        <p:nvSpPr>
          <p:cNvPr id="62" name="Shape 6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63" name="Shape 63"/>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64" name="Shape 64"/>
          <p:cNvSpPr txBox="1">
            <a:spLocks noGrp="1"/>
          </p:cNvSpPr>
          <p:nvPr>
            <p:ph type="body" idx="1"/>
          </p:nvPr>
        </p:nvSpPr>
        <p:spPr>
          <a:xfrm>
            <a:off x="576072" y="1438655"/>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65" name="Shape 65"/>
          <p:cNvSpPr txBox="1">
            <a:spLocks noGrp="1"/>
          </p:cNvSpPr>
          <p:nvPr>
            <p:ph type="body" idx="2"/>
          </p:nvPr>
        </p:nvSpPr>
        <p:spPr>
          <a:xfrm>
            <a:off x="576072" y="57912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sz="4000" b="1" baseline="0">
                <a:solidFill>
                  <a:schemeClr val="accent1"/>
                </a:solidFill>
              </a:defRPr>
            </a:lvl1pPr>
            <a:lvl2pPr rtl="0">
              <a:spcBef>
                <a:spcPts val="0"/>
              </a:spcBef>
              <a:defRPr sz="6000"/>
            </a:lvl2pPr>
            <a:lvl3pPr rtl="0">
              <a:spcBef>
                <a:spcPts val="0"/>
              </a:spcBef>
              <a:defRPr sz="6000"/>
            </a:lvl3pPr>
            <a:lvl4pPr rtl="0">
              <a:spcBef>
                <a:spcPts val="0"/>
              </a:spcBef>
              <a:defRPr sz="6000"/>
            </a:lvl4pPr>
            <a:lvl5pPr rtl="0">
              <a:spcBef>
                <a:spcPts val="0"/>
              </a:spcBef>
              <a:defRPr sz="6000"/>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66" name="Shape 66"/>
          <p:cNvSpPr>
            <a:spLocks noGrp="1"/>
          </p:cNvSpPr>
          <p:nvPr>
            <p:ph type="pic" idx="3"/>
          </p:nvPr>
        </p:nvSpPr>
        <p:spPr>
          <a:xfrm>
            <a:off x="0" y="3429000"/>
            <a:ext cx="9144000" cy="3429000"/>
          </a:xfrm>
          <a:prstGeom prst="rect">
            <a:avLst/>
          </a:prstGeom>
          <a:noFill/>
          <a:ln>
            <a:noFill/>
          </a:ln>
        </p:spPr>
        <p:txBody>
          <a:bodyPr lIns="91425" tIns="91425" rIns="91425" bIns="91425" anchor="ctr" anchorCtr="0"/>
          <a:lstStyle>
            <a:lvl1pPr marL="0" marR="0" indent="0" algn="ctr" rtl="0">
              <a:spcBef>
                <a:spcPts val="0"/>
              </a:spcBef>
              <a:buClr>
                <a:srgbClr val="BFBFBF"/>
              </a:buClr>
              <a:buFont typeface="Questrial"/>
              <a:buNone/>
              <a:defRPr sz="6000" b="1" i="0" u="none" strike="noStrike" cap="none" baseline="0">
                <a:solidFill>
                  <a:srgbClr val="BFBFBF"/>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dk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dk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dk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dk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dk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dk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dk1"/>
                </a:solidFill>
                <a:latin typeface="Questrial"/>
                <a:ea typeface="Questrial"/>
                <a:cs typeface="Questrial"/>
                <a:sym typeface="Questrial"/>
              </a:defRPr>
            </a:lvl9pPr>
          </a:lstStyle>
          <a:p>
            <a:endParaRPr/>
          </a:p>
        </p:txBody>
      </p:sp>
      <p:sp>
        <p:nvSpPr>
          <p:cNvPr id="67" name="Shape 67"/>
          <p:cNvSpPr txBox="1">
            <a:spLocks noGrp="1"/>
          </p:cNvSpPr>
          <p:nvPr>
            <p:ph type="body" idx="4"/>
          </p:nvPr>
        </p:nvSpPr>
        <p:spPr>
          <a:xfrm>
            <a:off x="6190487" y="315468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200" baseline="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68"/>
        <p:cNvGrpSpPr/>
        <p:nvPr/>
      </p:nvGrpSpPr>
      <p:grpSpPr>
        <a:xfrm>
          <a:off x="0" y="0"/>
          <a:ext cx="0" cy="0"/>
          <a:chOff x="0" y="0"/>
          <a:chExt cx="0" cy="0"/>
        </a:xfrm>
      </p:grpSpPr>
      <p:sp>
        <p:nvSpPr>
          <p:cNvPr id="69" name="Shape 69"/>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70" name="Shape 70"/>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71" name="Shape 71"/>
          <p:cNvSpPr/>
          <p:nvPr/>
        </p:nvSpPr>
        <p:spPr>
          <a:xfrm>
            <a:off x="0" y="6579439"/>
            <a:ext cx="9144000" cy="24622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000" b="0" i="1" u="none" strike="noStrike" cap="none" baseline="0">
                <a:solidFill>
                  <a:srgbClr val="7F7F7F"/>
                </a:solidFill>
                <a:latin typeface="Arial"/>
                <a:ea typeface="Arial"/>
                <a:cs typeface="Arial"/>
                <a:sym typeface="Arial"/>
              </a:rPr>
              <a:t>This material is based upon work supported by NASA through contract NNL11AA00B and cooperative agreement NNX14AB60A.</a:t>
            </a:r>
          </a:p>
        </p:txBody>
      </p:sp>
      <p:sp>
        <p:nvSpPr>
          <p:cNvPr id="72" name="Shape 72"/>
          <p:cNvSpPr txBox="1"/>
          <p:nvPr/>
        </p:nvSpPr>
        <p:spPr>
          <a:xfrm>
            <a:off x="320040" y="242134"/>
            <a:ext cx="8503920" cy="707886"/>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r>
              <a:rPr lang="en-US" sz="4000" b="1" i="0" u="none" strike="noStrike" cap="none" baseline="0" dirty="0">
                <a:solidFill>
                  <a:srgbClr val="BFBFBF"/>
                </a:solidFill>
                <a:latin typeface="+mj-lt"/>
                <a:ea typeface="Questrial"/>
                <a:cs typeface="Questrial"/>
                <a:sym typeface="Questrial"/>
              </a:rPr>
              <a:t>Acknowledgements</a:t>
            </a:r>
          </a:p>
        </p:txBody>
      </p:sp>
      <p:sp>
        <p:nvSpPr>
          <p:cNvPr id="73" name="Shape 73"/>
          <p:cNvSpPr txBox="1">
            <a:spLocks noGrp="1"/>
          </p:cNvSpPr>
          <p:nvPr>
            <p:ph type="body" idx="1"/>
          </p:nvPr>
        </p:nvSpPr>
        <p:spPr>
          <a:xfrm>
            <a:off x="3511296" y="1220919"/>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74" name="Shape 74"/>
          <p:cNvSpPr txBox="1">
            <a:spLocks noGrp="1"/>
          </p:cNvSpPr>
          <p:nvPr>
            <p:ph type="body" idx="2"/>
          </p:nvPr>
        </p:nvSpPr>
        <p:spPr>
          <a:xfrm>
            <a:off x="3511296" y="2369944"/>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75" name="Shape 75"/>
          <p:cNvSpPr txBox="1">
            <a:spLocks noGrp="1"/>
          </p:cNvSpPr>
          <p:nvPr>
            <p:ph type="body" idx="3"/>
          </p:nvPr>
        </p:nvSpPr>
        <p:spPr>
          <a:xfrm>
            <a:off x="3511296" y="4118716"/>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76" name="Shape 76"/>
          <p:cNvSpPr/>
          <p:nvPr/>
        </p:nvSpPr>
        <p:spPr>
          <a:xfrm>
            <a:off x="369281" y="6087110"/>
            <a:ext cx="8273561" cy="461664"/>
          </a:xfrm>
          <a:prstGeom prst="rect">
            <a:avLst/>
          </a:prstGeom>
          <a:noFill/>
          <a:ln>
            <a:noFill/>
          </a:ln>
        </p:spPr>
        <p:txBody>
          <a:bodyPr lIns="91425" tIns="45700" rIns="91425" bIns="45700" anchor="t" anchorCtr="0">
            <a:noAutofit/>
          </a:bodyPr>
          <a:lstStyle/>
          <a:p>
            <a:pPr marL="274320" marR="0" lvl="1" indent="-7620" algn="ctr" rtl="0">
              <a:spcBef>
                <a:spcPts val="0"/>
              </a:spcBef>
              <a:buClr>
                <a:schemeClr val="dk1"/>
              </a:buClr>
              <a:buSzPct val="25000"/>
              <a:buFont typeface="Questrial"/>
              <a:buNone/>
            </a:pPr>
            <a:r>
              <a:rPr lang="en-US" sz="1200" b="1" i="0" u="none" strike="noStrike" cap="none" baseline="0">
                <a:solidFill>
                  <a:schemeClr val="dk1"/>
                </a:solidFill>
                <a:latin typeface="Questrial"/>
                <a:ea typeface="Questrial"/>
                <a:cs typeface="Questrial"/>
                <a:sym typeface="Questrial"/>
              </a:rPr>
              <a:t>Any opinions, findings, and conclusions or recommendations expressed in this material are those of the author(s) and do not necessarily reflect the views of the National Aeronautics and Space Administration.</a:t>
            </a: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77"/>
        <p:cNvGrpSpPr/>
        <p:nvPr/>
      </p:nvGrpSpPr>
      <p:grpSpPr>
        <a:xfrm>
          <a:off x="0" y="0"/>
          <a:ext cx="0" cy="0"/>
          <a:chOff x="0" y="0"/>
          <a:chExt cx="0" cy="0"/>
        </a:xfrm>
      </p:grpSpPr>
      <p:sp>
        <p:nvSpPr>
          <p:cNvPr id="78" name="Shape 7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79" name="Shape 79"/>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80" name="Shape 80"/>
          <p:cNvSpPr txBox="1"/>
          <p:nvPr/>
        </p:nvSpPr>
        <p:spPr>
          <a:xfrm>
            <a:off x="320040" y="242134"/>
            <a:ext cx="8503920" cy="707886"/>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r>
              <a:rPr lang="en-US" sz="4000" b="1" i="0" u="none" strike="noStrike" cap="none" baseline="0" dirty="0">
                <a:solidFill>
                  <a:srgbClr val="BFBFBF"/>
                </a:solidFill>
                <a:latin typeface="+mj-lt"/>
                <a:ea typeface="Questrial"/>
                <a:cs typeface="Questrial"/>
                <a:sym typeface="Questrial"/>
              </a:rPr>
              <a:t>Acknowledgements</a:t>
            </a:r>
          </a:p>
        </p:txBody>
      </p:sp>
      <p:sp>
        <p:nvSpPr>
          <p:cNvPr id="81" name="Shape 81"/>
          <p:cNvSpPr txBox="1">
            <a:spLocks noGrp="1"/>
          </p:cNvSpPr>
          <p:nvPr>
            <p:ph type="body" idx="1"/>
          </p:nvPr>
        </p:nvSpPr>
        <p:spPr>
          <a:xfrm>
            <a:off x="571208" y="1421133"/>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82" name="Shape 82"/>
          <p:cNvSpPr txBox="1">
            <a:spLocks noGrp="1"/>
          </p:cNvSpPr>
          <p:nvPr>
            <p:ph type="body" idx="2"/>
          </p:nvPr>
        </p:nvSpPr>
        <p:spPr>
          <a:xfrm>
            <a:off x="571206" y="3011686"/>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83" name="Shape 83"/>
          <p:cNvSpPr txBox="1">
            <a:spLocks noGrp="1"/>
          </p:cNvSpPr>
          <p:nvPr>
            <p:ph type="body" idx="3"/>
          </p:nvPr>
        </p:nvSpPr>
        <p:spPr>
          <a:xfrm>
            <a:off x="571208" y="4628567"/>
            <a:ext cx="8051582"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84" name="Shape 84"/>
          <p:cNvSpPr/>
          <p:nvPr/>
        </p:nvSpPr>
        <p:spPr>
          <a:xfrm>
            <a:off x="0" y="6512764"/>
            <a:ext cx="9144000" cy="24622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000" b="0" i="1" u="none" strike="noStrike" cap="none" baseline="0" dirty="0">
                <a:solidFill>
                  <a:srgbClr val="7F7F7F"/>
                </a:solidFill>
                <a:latin typeface="+mn-lt"/>
                <a:ea typeface="Arial"/>
                <a:cs typeface="Arial"/>
                <a:sym typeface="Arial"/>
              </a:rPr>
              <a:t>This material is based upon work supported by NASA through contract NNL11AA00B and cooperative agreement NNX14AB60A.</a:t>
            </a:r>
          </a:p>
        </p:txBody>
      </p:sp>
      <p:sp>
        <p:nvSpPr>
          <p:cNvPr id="85" name="Shape 85"/>
          <p:cNvSpPr/>
          <p:nvPr/>
        </p:nvSpPr>
        <p:spPr>
          <a:xfrm>
            <a:off x="369281" y="6087110"/>
            <a:ext cx="8273561" cy="461664"/>
          </a:xfrm>
          <a:prstGeom prst="rect">
            <a:avLst/>
          </a:prstGeom>
          <a:noFill/>
          <a:ln>
            <a:noFill/>
          </a:ln>
        </p:spPr>
        <p:txBody>
          <a:bodyPr lIns="91425" tIns="45700" rIns="91425" bIns="45700" anchor="t" anchorCtr="0">
            <a:noAutofit/>
          </a:bodyPr>
          <a:lstStyle/>
          <a:p>
            <a:pPr marL="274320" marR="0" lvl="1" indent="-7620" algn="ctr" rtl="0">
              <a:spcBef>
                <a:spcPts val="0"/>
              </a:spcBef>
              <a:buClr>
                <a:schemeClr val="dk1"/>
              </a:buClr>
              <a:buSzPct val="25000"/>
              <a:buFont typeface="Questrial"/>
              <a:buNone/>
            </a:pPr>
            <a:r>
              <a:rPr lang="en-US" sz="1200" b="1" i="0" u="none" strike="noStrike" cap="none" baseline="0" dirty="0">
                <a:solidFill>
                  <a:schemeClr val="dk1"/>
                </a:solidFill>
                <a:latin typeface="+mn-lt"/>
                <a:ea typeface="Questrial"/>
                <a:cs typeface="Questrial"/>
                <a:sym typeface="Questrial"/>
              </a:rPr>
              <a:t>Any opinions, findings, and conclusions or recommendations expressed in this material are those of the author(s) and do not necessarily reflect the views of the National Aeronautics and Space Administration.</a:t>
            </a: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86"/>
        <p:cNvGrpSpPr/>
        <p:nvPr/>
      </p:nvGrpSpPr>
      <p:grpSpPr>
        <a:xfrm>
          <a:off x="0" y="0"/>
          <a:ext cx="0" cy="0"/>
          <a:chOff x="0" y="0"/>
          <a:chExt cx="0" cy="0"/>
        </a:xfrm>
      </p:grpSpPr>
      <p:sp>
        <p:nvSpPr>
          <p:cNvPr id="87" name="Shape 8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88" name="Shape 88"/>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89" name="Shape 89"/>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90" name="Shape 90"/>
          <p:cNvSpPr txBox="1">
            <a:spLocks noGrp="1"/>
          </p:cNvSpPr>
          <p:nvPr>
            <p:ph type="body" idx="2"/>
          </p:nvPr>
        </p:nvSpPr>
        <p:spPr>
          <a:xfrm>
            <a:off x="740664" y="4049485"/>
            <a:ext cx="310895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sz="6000" b="1" baseline="0">
                <a:solidFill>
                  <a:schemeClr val="accent1"/>
                </a:solidFill>
              </a:defRPr>
            </a:lvl1pPr>
            <a:lvl2pPr rtl="0">
              <a:spcBef>
                <a:spcPts val="0"/>
              </a:spcBef>
              <a:defRPr sz="6000"/>
            </a:lvl2pPr>
            <a:lvl3pPr rtl="0">
              <a:spcBef>
                <a:spcPts val="0"/>
              </a:spcBef>
              <a:defRPr sz="6000"/>
            </a:lvl3pPr>
            <a:lvl4pPr rtl="0">
              <a:spcBef>
                <a:spcPts val="0"/>
              </a:spcBef>
              <a:defRPr sz="6000"/>
            </a:lvl4pPr>
            <a:lvl5pPr rtl="0">
              <a:spcBef>
                <a:spcPts val="0"/>
              </a:spcBef>
              <a:defRPr sz="6000"/>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91" name="Shape 91"/>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indent="0" algn="ctr" rtl="0">
              <a:spcBef>
                <a:spcPts val="0"/>
              </a:spcBef>
              <a:buClr>
                <a:srgbClr val="BFBFBF"/>
              </a:buClr>
              <a:buFont typeface="Questrial"/>
              <a:buNone/>
              <a:defRPr sz="6000" b="1" i="0" u="none" strike="noStrike" cap="none" baseline="0">
                <a:solidFill>
                  <a:srgbClr val="BFBFBF"/>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dk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dk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dk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dk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dk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dk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dk1"/>
                </a:solidFill>
                <a:latin typeface="Questrial"/>
                <a:ea typeface="Questrial"/>
                <a:cs typeface="Questrial"/>
                <a:sym typeface="Questrial"/>
              </a:defRPr>
            </a:lvl9pPr>
          </a:lstStyle>
          <a:p>
            <a:endParaRPr/>
          </a:p>
        </p:txBody>
      </p:sp>
      <p:sp>
        <p:nvSpPr>
          <p:cNvPr id="92" name="Shape 92"/>
          <p:cNvSpPr txBox="1">
            <a:spLocks noGrp="1"/>
          </p:cNvSpPr>
          <p:nvPr>
            <p:ph type="body" idx="4"/>
          </p:nvPr>
        </p:nvSpPr>
        <p:spPr>
          <a:xfrm>
            <a:off x="6190487" y="342900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200" baseline="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Questrial"/>
              <a:buNone/>
              <a:defRPr sz="4400" b="0" i="0" u="none" strike="noStrike" cap="none" baseline="0">
                <a:solidFill>
                  <a:schemeClr val="dk1"/>
                </a:solidFill>
                <a:latin typeface="Questrial"/>
                <a:ea typeface="Questrial"/>
                <a:cs typeface="Questrial"/>
                <a:sym typeface="Questrial"/>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50800" algn="l" rtl="0">
              <a:lnSpc>
                <a:spcPct val="90000"/>
              </a:lnSpc>
              <a:spcBef>
                <a:spcPts val="1000"/>
              </a:spcBef>
              <a:buClr>
                <a:schemeClr val="dk1"/>
              </a:buClr>
              <a:buFont typeface="Arial"/>
              <a:buChar char="•"/>
              <a:defRPr sz="2800" b="0" i="0" u="none" strike="noStrike" cap="none" baseline="0">
                <a:solidFill>
                  <a:schemeClr val="dk1"/>
                </a:solidFill>
                <a:latin typeface="Questrial"/>
                <a:ea typeface="Questrial"/>
                <a:cs typeface="Questrial"/>
                <a:sym typeface="Questrial"/>
              </a:defRPr>
            </a:lvl1pPr>
            <a:lvl2pPr marL="685800" marR="0" indent="-76200" algn="l" rtl="0">
              <a:lnSpc>
                <a:spcPct val="90000"/>
              </a:lnSpc>
              <a:spcBef>
                <a:spcPts val="500"/>
              </a:spcBef>
              <a:buClr>
                <a:schemeClr val="dk1"/>
              </a:buClr>
              <a:buFont typeface="Arial"/>
              <a:buChar char="•"/>
              <a:defRPr sz="2400" b="0" i="0" u="none" strike="noStrike" cap="none" baseline="0">
                <a:solidFill>
                  <a:schemeClr val="dk1"/>
                </a:solidFill>
                <a:latin typeface="Questrial"/>
                <a:ea typeface="Questrial"/>
                <a:cs typeface="Questrial"/>
                <a:sym typeface="Questrial"/>
              </a:defRPr>
            </a:lvl2pPr>
            <a:lvl3pPr marL="1143000" marR="0" indent="-101600" algn="l" rtl="0">
              <a:lnSpc>
                <a:spcPct val="90000"/>
              </a:lnSpc>
              <a:spcBef>
                <a:spcPts val="500"/>
              </a:spcBef>
              <a:buClr>
                <a:schemeClr val="dk1"/>
              </a:buClr>
              <a:buFont typeface="Arial"/>
              <a:buChar char="•"/>
              <a:defRPr sz="2000" b="0" i="0" u="none" strike="noStrike" cap="none" baseline="0">
                <a:solidFill>
                  <a:schemeClr val="dk1"/>
                </a:solidFill>
                <a:latin typeface="Questrial"/>
                <a:ea typeface="Questrial"/>
                <a:cs typeface="Questrial"/>
                <a:sym typeface="Questrial"/>
              </a:defRPr>
            </a:lvl3pPr>
            <a:lvl4pPr marL="1600200" marR="0" indent="-114300" algn="l" rtl="0">
              <a:lnSpc>
                <a:spcPct val="90000"/>
              </a:lnSpc>
              <a:spcBef>
                <a:spcPts val="500"/>
              </a:spcBef>
              <a:buClr>
                <a:schemeClr val="dk1"/>
              </a:buClr>
              <a:buFont typeface="Arial"/>
              <a:buChar char="•"/>
              <a:defRPr sz="1800" b="0" i="0" u="none" strike="noStrike" cap="none" baseline="0">
                <a:solidFill>
                  <a:schemeClr val="dk1"/>
                </a:solidFill>
                <a:latin typeface="Questrial"/>
                <a:ea typeface="Questrial"/>
                <a:cs typeface="Questrial"/>
                <a:sym typeface="Questrial"/>
              </a:defRPr>
            </a:lvl4pPr>
            <a:lvl5pPr marL="2057400" marR="0" indent="-114300" algn="l" rtl="0">
              <a:lnSpc>
                <a:spcPct val="90000"/>
              </a:lnSpc>
              <a:spcBef>
                <a:spcPts val="500"/>
              </a:spcBef>
              <a:buClr>
                <a:schemeClr val="dk1"/>
              </a:buClr>
              <a:buFont typeface="Arial"/>
              <a:buChar char="•"/>
              <a:defRPr sz="1800" b="0" i="0" u="none" strike="noStrike" cap="none" baseline="0">
                <a:solidFill>
                  <a:schemeClr val="dk1"/>
                </a:solidFill>
                <a:latin typeface="Questrial"/>
                <a:ea typeface="Questrial"/>
                <a:cs typeface="Questrial"/>
                <a:sym typeface="Questrial"/>
              </a:defRPr>
            </a:lvl5pPr>
            <a:lvl6pPr marL="2514600" marR="0" indent="-114300" algn="l" rtl="0">
              <a:lnSpc>
                <a:spcPct val="90000"/>
              </a:lnSpc>
              <a:spcBef>
                <a:spcPts val="500"/>
              </a:spcBef>
              <a:buClr>
                <a:schemeClr val="dk1"/>
              </a:buClr>
              <a:buFont typeface="Arial"/>
              <a:buChar char="•"/>
              <a:defRPr sz="1800" b="0" i="0" u="none" strike="noStrike" cap="none" baseline="0">
                <a:solidFill>
                  <a:schemeClr val="dk1"/>
                </a:solidFill>
                <a:latin typeface="Questrial"/>
                <a:ea typeface="Questrial"/>
                <a:cs typeface="Questrial"/>
                <a:sym typeface="Questrial"/>
              </a:defRPr>
            </a:lvl6pPr>
            <a:lvl7pPr marL="2971800" marR="0" indent="-114300" algn="l" rtl="0">
              <a:lnSpc>
                <a:spcPct val="90000"/>
              </a:lnSpc>
              <a:spcBef>
                <a:spcPts val="500"/>
              </a:spcBef>
              <a:buClr>
                <a:schemeClr val="dk1"/>
              </a:buClr>
              <a:buFont typeface="Arial"/>
              <a:buChar char="•"/>
              <a:defRPr sz="1800" b="0" i="0" u="none" strike="noStrike" cap="none" baseline="0">
                <a:solidFill>
                  <a:schemeClr val="dk1"/>
                </a:solidFill>
                <a:latin typeface="Questrial"/>
                <a:ea typeface="Questrial"/>
                <a:cs typeface="Questrial"/>
                <a:sym typeface="Questrial"/>
              </a:defRPr>
            </a:lvl7pPr>
            <a:lvl8pPr marL="3429000" marR="0" indent="-114300" algn="l" rtl="0">
              <a:lnSpc>
                <a:spcPct val="90000"/>
              </a:lnSpc>
              <a:spcBef>
                <a:spcPts val="500"/>
              </a:spcBef>
              <a:buClr>
                <a:schemeClr val="dk1"/>
              </a:buClr>
              <a:buFont typeface="Arial"/>
              <a:buChar char="•"/>
              <a:defRPr sz="1800" b="0" i="0" u="none" strike="noStrike" cap="none" baseline="0">
                <a:solidFill>
                  <a:schemeClr val="dk1"/>
                </a:solidFill>
                <a:latin typeface="Questrial"/>
                <a:ea typeface="Questrial"/>
                <a:cs typeface="Questrial"/>
                <a:sym typeface="Questrial"/>
              </a:defRPr>
            </a:lvl8pPr>
            <a:lvl9pPr marL="3886200" marR="0" indent="-114300" algn="l" rtl="0">
              <a:lnSpc>
                <a:spcPct val="90000"/>
              </a:lnSpc>
              <a:spcBef>
                <a:spcPts val="500"/>
              </a:spcBef>
              <a:buClr>
                <a:schemeClr val="dk1"/>
              </a:buClr>
              <a:buFont typeface="Arial"/>
              <a:buChar char="•"/>
              <a:defRPr sz="1800" b="0" i="0" u="none" strike="noStrike" cap="none" baseline="0">
                <a:solidFill>
                  <a:schemeClr val="dk1"/>
                </a:solidFill>
                <a:latin typeface="Questrial"/>
                <a:ea typeface="Questrial"/>
                <a:cs typeface="Questrial"/>
                <a:sym typeface="Questrial"/>
              </a:defRPr>
            </a:lvl9pPr>
          </a:lstStyle>
          <a:p>
            <a:endParaRPr/>
          </a:p>
        </p:txBody>
      </p:sp>
      <p:sp>
        <p:nvSpPr>
          <p:cNvPr id="11" name="Shape 11"/>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A6A3A3"/>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dk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dk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dk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dk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dk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dk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dk1"/>
                </a:solidFill>
                <a:latin typeface="Questrial"/>
                <a:ea typeface="Questrial"/>
                <a:cs typeface="Questrial"/>
                <a:sym typeface="Questrial"/>
              </a:defRPr>
            </a:lvl9pPr>
          </a:lstStyle>
          <a:p>
            <a:endParaRPr/>
          </a:p>
        </p:txBody>
      </p:sp>
      <p:sp>
        <p:nvSpPr>
          <p:cNvPr id="12" name="Shape 12"/>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A6A3A3"/>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dk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dk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dk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dk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dk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dk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dk1"/>
                </a:solidFill>
                <a:latin typeface="Questrial"/>
                <a:ea typeface="Questrial"/>
                <a:cs typeface="Questrial"/>
                <a:sym typeface="Questrial"/>
              </a:defRPr>
            </a:lvl9pPr>
          </a:lstStyle>
          <a:p>
            <a:endParaRPr/>
          </a:p>
        </p:txBody>
      </p:sp>
      <p:sp>
        <p:nvSpPr>
          <p:cNvPr id="13" name="Shape 13"/>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A6A3A3"/>
                </a:solidFill>
                <a:latin typeface="Questrial"/>
                <a:ea typeface="Questrial"/>
                <a:cs typeface="Questrial"/>
                <a:sym typeface="Questrial"/>
              </a:rPr>
              <a:t>‹#›</a:t>
            </a:fld>
            <a:endParaRPr lang="en-US" sz="1200" b="0" i="0" u="none" strike="noStrike" cap="none" baseline="0">
              <a:solidFill>
                <a:srgbClr val="A6A3A3"/>
              </a:solidFill>
              <a:latin typeface="Questrial"/>
              <a:ea typeface="Questrial"/>
              <a:cs typeface="Questrial"/>
              <a:sym typeface="Quest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gif"/><Relationship Id="rId1" Type="http://schemas.microsoft.com/office/2007/relationships/media" Target="../media/media1.gif"/><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6.JP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355600" y="1426463"/>
            <a:ext cx="8382000" cy="2432304"/>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accent1"/>
              </a:buClr>
              <a:buSzPct val="25000"/>
              <a:buFont typeface="Arial"/>
              <a:buNone/>
            </a:pPr>
            <a:r>
              <a:rPr lang="en-US" sz="6000" b="1" dirty="0">
                <a:solidFill>
                  <a:schemeClr val="accent1"/>
                </a:solidFill>
                <a:latin typeface="+mj-lt"/>
              </a:rPr>
              <a:t>El Salvador Ecological Forecasting</a:t>
            </a:r>
          </a:p>
        </p:txBody>
      </p:sp>
      <p:sp>
        <p:nvSpPr>
          <p:cNvPr id="107" name="Shape 107"/>
          <p:cNvSpPr txBox="1">
            <a:spLocks noGrp="1"/>
          </p:cNvSpPr>
          <p:nvPr>
            <p:ph type="body" idx="2"/>
          </p:nvPr>
        </p:nvSpPr>
        <p:spPr>
          <a:xfrm>
            <a:off x="2249423" y="5365742"/>
            <a:ext cx="3182111"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rgbClr val="A5A5A5"/>
              </a:buClr>
              <a:buSzPct val="25000"/>
              <a:buFont typeface="Arial"/>
              <a:buNone/>
            </a:pPr>
            <a:r>
              <a:rPr lang="en-US" dirty="0">
                <a:latin typeface="+mn-lt"/>
              </a:rPr>
              <a:t>Jordan </a:t>
            </a:r>
            <a:r>
              <a:rPr lang="en-US" dirty="0" err="1">
                <a:latin typeface="+mn-lt"/>
              </a:rPr>
              <a:t>Ped</a:t>
            </a:r>
            <a:r>
              <a:rPr lang="en-US" dirty="0">
                <a:latin typeface="+mn-lt"/>
              </a:rPr>
              <a:t> (Team Lead)</a:t>
            </a:r>
          </a:p>
        </p:txBody>
      </p:sp>
      <p:sp>
        <p:nvSpPr>
          <p:cNvPr id="108" name="Shape 108"/>
          <p:cNvSpPr txBox="1">
            <a:spLocks noGrp="1"/>
          </p:cNvSpPr>
          <p:nvPr>
            <p:ph type="body" idx="3"/>
          </p:nvPr>
        </p:nvSpPr>
        <p:spPr>
          <a:xfrm>
            <a:off x="2249424" y="5751576"/>
            <a:ext cx="3182111"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rgbClr val="A5A5A5"/>
              </a:buClr>
              <a:buSzPct val="25000"/>
              <a:buFont typeface="Arial"/>
              <a:buNone/>
            </a:pPr>
            <a:r>
              <a:rPr lang="en-US" dirty="0">
                <a:latin typeface="+mn-lt"/>
              </a:rPr>
              <a:t>Stephen Zimmerman </a:t>
            </a:r>
          </a:p>
        </p:txBody>
      </p:sp>
      <p:sp>
        <p:nvSpPr>
          <p:cNvPr id="109" name="Shape 109"/>
          <p:cNvSpPr txBox="1">
            <a:spLocks noGrp="1"/>
          </p:cNvSpPr>
          <p:nvPr>
            <p:ph type="body" idx="4"/>
          </p:nvPr>
        </p:nvSpPr>
        <p:spPr>
          <a:xfrm>
            <a:off x="5663182" y="6188665"/>
            <a:ext cx="3182111"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rgbClr val="A5A5A5"/>
              </a:buClr>
              <a:buSzPct val="25000"/>
              <a:buFont typeface="Arial"/>
              <a:buNone/>
            </a:pPr>
            <a:r>
              <a:rPr lang="en-US" dirty="0">
                <a:latin typeface="+mn-lt"/>
              </a:rPr>
              <a:t>Courtney Duquette</a:t>
            </a:r>
          </a:p>
        </p:txBody>
      </p:sp>
      <p:sp>
        <p:nvSpPr>
          <p:cNvPr id="110" name="Shape 110"/>
          <p:cNvSpPr txBox="1">
            <a:spLocks noGrp="1"/>
          </p:cNvSpPr>
          <p:nvPr>
            <p:ph type="body" idx="5"/>
          </p:nvPr>
        </p:nvSpPr>
        <p:spPr>
          <a:xfrm>
            <a:off x="5663183" y="5358383"/>
            <a:ext cx="3182111"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rgbClr val="A5A5A5"/>
              </a:buClr>
              <a:buSzPct val="25000"/>
              <a:buFont typeface="Arial"/>
              <a:buNone/>
            </a:pPr>
            <a:r>
              <a:rPr lang="en-US">
                <a:latin typeface="+mn-lt"/>
              </a:rPr>
              <a:t>Susannah Miller</a:t>
            </a:r>
          </a:p>
        </p:txBody>
      </p:sp>
      <p:sp>
        <p:nvSpPr>
          <p:cNvPr id="112" name="Shape 112"/>
          <p:cNvSpPr txBox="1">
            <a:spLocks noGrp="1"/>
          </p:cNvSpPr>
          <p:nvPr>
            <p:ph type="body" idx="7"/>
          </p:nvPr>
        </p:nvSpPr>
        <p:spPr>
          <a:xfrm>
            <a:off x="5663183" y="5778992"/>
            <a:ext cx="3182111"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rgbClr val="A5A5A5"/>
              </a:buClr>
              <a:buSzPct val="25000"/>
              <a:buFont typeface="Arial"/>
              <a:buNone/>
            </a:pPr>
            <a:r>
              <a:rPr lang="en-US" sz="1800" i="0" dirty="0">
                <a:solidFill>
                  <a:srgbClr val="A5A5A5"/>
                </a:solidFill>
                <a:latin typeface="+mn-lt"/>
              </a:rPr>
              <a:t>Clarence </a:t>
            </a:r>
            <a:r>
              <a:rPr lang="en-US" sz="1800" i="0" dirty="0" smtClean="0">
                <a:solidFill>
                  <a:srgbClr val="A5A5A5"/>
                </a:solidFill>
                <a:latin typeface="+mn-lt"/>
              </a:rPr>
              <a:t>Kimbrell</a:t>
            </a:r>
            <a:endParaRPr lang="en-US" sz="1800" i="0" dirty="0">
              <a:solidFill>
                <a:srgbClr val="A5A5A5"/>
              </a:solidFill>
              <a:latin typeface="+mn-lt"/>
            </a:endParaRPr>
          </a:p>
        </p:txBody>
      </p:sp>
      <p:sp>
        <p:nvSpPr>
          <p:cNvPr id="113" name="Shape 113"/>
          <p:cNvSpPr txBox="1">
            <a:spLocks noGrp="1"/>
          </p:cNvSpPr>
          <p:nvPr>
            <p:ph type="body" idx="8"/>
          </p:nvPr>
        </p:nvSpPr>
        <p:spPr>
          <a:xfrm>
            <a:off x="685850" y="4032500"/>
            <a:ext cx="7772400" cy="1110899"/>
          </a:xfrm>
          <a:prstGeom prst="rect">
            <a:avLst/>
          </a:prstGeom>
          <a:noFill/>
          <a:ln>
            <a:noFill/>
          </a:ln>
        </p:spPr>
        <p:txBody>
          <a:bodyPr lIns="91425" tIns="45700" rIns="91425" bIns="45700" anchor="t" anchorCtr="0">
            <a:noAutofit/>
          </a:bodyPr>
          <a:lstStyle/>
          <a:p>
            <a:pPr lvl="0" rtl="0">
              <a:lnSpc>
                <a:spcPct val="100000"/>
              </a:lnSpc>
              <a:spcBef>
                <a:spcPts val="0"/>
              </a:spcBef>
              <a:buClr>
                <a:srgbClr val="000000"/>
              </a:buClr>
              <a:buSzPct val="55000"/>
              <a:buFont typeface="Arial"/>
              <a:buNone/>
            </a:pPr>
            <a:r>
              <a:rPr lang="en-US" sz="2000" b="0" i="1" dirty="0">
                <a:solidFill>
                  <a:srgbClr val="A5A5A5"/>
                </a:solidFill>
                <a:latin typeface="+mn-lt"/>
              </a:rPr>
              <a:t>Utilizing NASA Earth Observations to Develop </a:t>
            </a:r>
            <a:endParaRPr lang="en-US" sz="2000" b="0" i="1" dirty="0" smtClean="0">
              <a:solidFill>
                <a:srgbClr val="A5A5A5"/>
              </a:solidFill>
              <a:latin typeface="+mn-lt"/>
            </a:endParaRPr>
          </a:p>
          <a:p>
            <a:pPr lvl="0" rtl="0">
              <a:lnSpc>
                <a:spcPct val="100000"/>
              </a:lnSpc>
              <a:spcBef>
                <a:spcPts val="0"/>
              </a:spcBef>
              <a:buClr>
                <a:srgbClr val="000000"/>
              </a:buClr>
              <a:buSzPct val="55000"/>
              <a:buFont typeface="Arial"/>
              <a:buNone/>
            </a:pPr>
            <a:r>
              <a:rPr lang="en-US" sz="2000" b="0" i="1" dirty="0" smtClean="0">
                <a:solidFill>
                  <a:srgbClr val="A5A5A5"/>
                </a:solidFill>
                <a:latin typeface="+mn-lt"/>
              </a:rPr>
              <a:t>a </a:t>
            </a:r>
            <a:r>
              <a:rPr lang="en-US" sz="2000" b="0" i="1" dirty="0">
                <a:solidFill>
                  <a:srgbClr val="A5A5A5"/>
                </a:solidFill>
                <a:latin typeface="+mn-lt"/>
              </a:rPr>
              <a:t>Historically Based Trajectory of Deforestation </a:t>
            </a:r>
            <a:endParaRPr lang="en-US" sz="2000" b="0" i="1" dirty="0" smtClean="0">
              <a:solidFill>
                <a:srgbClr val="A5A5A5"/>
              </a:solidFill>
              <a:latin typeface="+mn-lt"/>
            </a:endParaRPr>
          </a:p>
          <a:p>
            <a:pPr lvl="0" rtl="0">
              <a:lnSpc>
                <a:spcPct val="100000"/>
              </a:lnSpc>
              <a:spcBef>
                <a:spcPts val="0"/>
              </a:spcBef>
              <a:buClr>
                <a:srgbClr val="000000"/>
              </a:buClr>
              <a:buSzPct val="55000"/>
              <a:buFont typeface="Arial"/>
              <a:buNone/>
            </a:pPr>
            <a:r>
              <a:rPr lang="en-US" sz="2000" b="0" i="1" dirty="0" smtClean="0">
                <a:solidFill>
                  <a:srgbClr val="A5A5A5"/>
                </a:solidFill>
                <a:latin typeface="+mn-lt"/>
              </a:rPr>
              <a:t>and </a:t>
            </a:r>
            <a:r>
              <a:rPr lang="en-US" sz="2000" b="0" i="1" dirty="0">
                <a:solidFill>
                  <a:srgbClr val="A5A5A5"/>
                </a:solidFill>
                <a:latin typeface="+mn-lt"/>
              </a:rPr>
              <a:t>Degradation in El Salvador</a:t>
            </a: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9" name="Shape 169"/>
          <p:cNvSpPr txBox="1">
            <a:spLocks noGrp="1"/>
          </p:cNvSpPr>
          <p:nvPr>
            <p:ph type="body" idx="2"/>
          </p:nvPr>
        </p:nvSpPr>
        <p:spPr>
          <a:xfrm>
            <a:off x="140495" y="376311"/>
            <a:ext cx="8853854" cy="2451110"/>
          </a:xfrm>
          <a:prstGeom prst="rect">
            <a:avLst/>
          </a:prstGeom>
        </p:spPr>
        <p:txBody>
          <a:bodyPr lIns="91425" tIns="91425" rIns="91425" bIns="91425" anchor="t" anchorCtr="0">
            <a:noAutofit/>
          </a:bodyPr>
          <a:lstStyle/>
          <a:p>
            <a:pPr>
              <a:spcBef>
                <a:spcPts val="0"/>
              </a:spcBef>
              <a:buNone/>
            </a:pPr>
            <a:r>
              <a:rPr lang="en-US" sz="5400" dirty="0" smtClean="0">
                <a:latin typeface="+mj-lt"/>
              </a:rPr>
              <a:t>Results</a:t>
            </a:r>
            <a:endParaRPr lang="en-US" sz="5400" dirty="0">
              <a:latin typeface="+mj-lt"/>
            </a:endParaRPr>
          </a:p>
        </p:txBody>
      </p:sp>
      <p:graphicFrame>
        <p:nvGraphicFramePr>
          <p:cNvPr id="2" name="Table 1"/>
          <p:cNvGraphicFramePr>
            <a:graphicFrameLocks noGrp="1"/>
          </p:cNvGraphicFramePr>
          <p:nvPr>
            <p:extLst>
              <p:ext uri="{D42A27DB-BD31-4B8C-83A1-F6EECF244321}">
                <p14:modId xmlns:p14="http://schemas.microsoft.com/office/powerpoint/2010/main" val="2141120809"/>
              </p:ext>
            </p:extLst>
          </p:nvPr>
        </p:nvGraphicFramePr>
        <p:xfrm>
          <a:off x="699269" y="1721385"/>
          <a:ext cx="7736306" cy="4378625"/>
        </p:xfrm>
        <a:graphic>
          <a:graphicData uri="http://schemas.openxmlformats.org/drawingml/2006/table">
            <a:tbl>
              <a:tblPr/>
              <a:tblGrid>
                <a:gridCol w="1273943"/>
                <a:gridCol w="1273943"/>
                <a:gridCol w="1037684"/>
                <a:gridCol w="1037684"/>
                <a:gridCol w="1037684"/>
                <a:gridCol w="1037684"/>
                <a:gridCol w="1037684"/>
              </a:tblGrid>
              <a:tr h="590793">
                <a:tc>
                  <a:txBody>
                    <a:bodyPr/>
                    <a:lstStyle/>
                    <a:p>
                      <a:pPr marL="0" marR="0" algn="l">
                        <a:lnSpc>
                          <a:spcPct val="115000"/>
                        </a:lnSpc>
                        <a:spcBef>
                          <a:spcPts val="0"/>
                        </a:spcBef>
                        <a:spcAft>
                          <a:spcPts val="1000"/>
                        </a:spcAft>
                      </a:pPr>
                      <a:r>
                        <a:rPr lang="en-US" sz="1100" dirty="0">
                          <a:solidFill>
                            <a:srgbClr val="000000"/>
                          </a:solidFill>
                          <a:effectLst/>
                          <a:latin typeface="Century Gothic" panose="020B0502020202020204" pitchFamily="34" charset="0"/>
                          <a:ea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marL="0" marR="0" algn="l">
                        <a:lnSpc>
                          <a:spcPct val="115000"/>
                        </a:lnSpc>
                        <a:spcBef>
                          <a:spcPts val="0"/>
                        </a:spcBef>
                        <a:spcAft>
                          <a:spcPts val="1000"/>
                        </a:spcAft>
                      </a:pPr>
                      <a:r>
                        <a:rPr lang="en-US" sz="1600" b="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Method</a:t>
                      </a:r>
                      <a:endParaRPr lang="en-US" sz="160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marL="0" marR="0" algn="l">
                        <a:lnSpc>
                          <a:spcPct val="115000"/>
                        </a:lnSpc>
                        <a:spcBef>
                          <a:spcPts val="0"/>
                        </a:spcBef>
                        <a:spcAft>
                          <a:spcPts val="1000"/>
                        </a:spcAft>
                      </a:pPr>
                      <a:r>
                        <a:rPr lang="en-US" sz="1600" b="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Forest</a:t>
                      </a:r>
                      <a:endParaRPr lang="en-US" sz="160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l">
                        <a:lnSpc>
                          <a:spcPct val="115000"/>
                        </a:lnSpc>
                        <a:spcBef>
                          <a:spcPts val="0"/>
                        </a:spcBef>
                        <a:spcAft>
                          <a:spcPts val="1000"/>
                        </a:spcAft>
                      </a:pPr>
                      <a:r>
                        <a:rPr lang="en-US" sz="16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Water</a:t>
                      </a:r>
                      <a:endParaRPr lang="en-US" sz="16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l">
                        <a:lnSpc>
                          <a:spcPct val="115000"/>
                        </a:lnSpc>
                        <a:spcBef>
                          <a:spcPts val="0"/>
                        </a:spcBef>
                        <a:spcAft>
                          <a:spcPts val="1000"/>
                        </a:spcAft>
                      </a:pPr>
                      <a:r>
                        <a:rPr lang="en-US" sz="1600" b="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Urban</a:t>
                      </a:r>
                      <a:endParaRPr lang="en-US" sz="160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l">
                        <a:lnSpc>
                          <a:spcPct val="115000"/>
                        </a:lnSpc>
                        <a:spcBef>
                          <a:spcPts val="0"/>
                        </a:spcBef>
                        <a:spcAft>
                          <a:spcPts val="1000"/>
                        </a:spcAft>
                      </a:pPr>
                      <a:r>
                        <a:rPr lang="en-US" sz="1600" b="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Crop</a:t>
                      </a:r>
                      <a:endParaRPr lang="en-US" sz="160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l">
                        <a:lnSpc>
                          <a:spcPct val="115000"/>
                        </a:lnSpc>
                        <a:spcBef>
                          <a:spcPts val="0"/>
                        </a:spcBef>
                        <a:spcAft>
                          <a:spcPts val="1000"/>
                        </a:spcAft>
                      </a:pPr>
                      <a:r>
                        <a:rPr lang="en-US" sz="16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Pasture</a:t>
                      </a:r>
                      <a:endParaRPr lang="en-US" sz="16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r>
              <a:tr h="946958">
                <a:tc rowSpan="2">
                  <a:txBody>
                    <a:bodyPr/>
                    <a:lstStyle/>
                    <a:p>
                      <a:pPr marL="0" marR="0" algn="l">
                        <a:lnSpc>
                          <a:spcPct val="115000"/>
                        </a:lnSpc>
                        <a:spcBef>
                          <a:spcPts val="0"/>
                        </a:spcBef>
                        <a:spcAft>
                          <a:spcPts val="1000"/>
                        </a:spcAft>
                      </a:pPr>
                      <a:r>
                        <a:rPr lang="en-US" sz="16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Earth Engine</a:t>
                      </a:r>
                      <a:endParaRPr lang="en-US" sz="16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marL="0" marR="0" algn="l">
                        <a:lnSpc>
                          <a:spcPct val="115000"/>
                        </a:lnSpc>
                        <a:spcBef>
                          <a:spcPts val="0"/>
                        </a:spcBef>
                        <a:spcAft>
                          <a:spcPts val="1000"/>
                        </a:spcAft>
                      </a:pPr>
                      <a:r>
                        <a:rPr lang="en-US" sz="1400" b="1" i="1" dirty="0">
                          <a:solidFill>
                            <a:schemeClr val="bg1">
                              <a:lumMod val="50000"/>
                            </a:schemeClr>
                          </a:solidFill>
                          <a:effectLst/>
                          <a:latin typeface="Century Gothic" panose="020B0502020202020204" pitchFamily="34" charset="0"/>
                          <a:ea typeface="Century Gothic" panose="020B0502020202020204" pitchFamily="34" charset="0"/>
                          <a:cs typeface="Century Gothic" panose="020B0502020202020204" pitchFamily="34" charset="0"/>
                        </a:rPr>
                        <a:t>Maximum Entropy</a:t>
                      </a:r>
                      <a:endParaRPr lang="en-US" sz="1400" b="1" dirty="0">
                        <a:solidFill>
                          <a:schemeClr val="bg1">
                            <a:lumMod val="50000"/>
                          </a:schemeClr>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marL="0" marR="0" algn="l">
                        <a:lnSpc>
                          <a:spcPct val="115000"/>
                        </a:lnSpc>
                        <a:spcBef>
                          <a:spcPts val="0"/>
                        </a:spcBef>
                        <a:spcAft>
                          <a:spcPts val="1000"/>
                        </a:spcAft>
                      </a:pPr>
                      <a:r>
                        <a:rPr lang="en-US" sz="2400" dirty="0">
                          <a:solidFill>
                            <a:schemeClr val="bg1">
                              <a:lumMod val="75000"/>
                            </a:schemeClr>
                          </a:solidFill>
                          <a:effectLst/>
                          <a:latin typeface="Century Gothic" panose="020B0502020202020204" pitchFamily="34" charset="0"/>
                          <a:ea typeface="Century Gothic" panose="020B0502020202020204" pitchFamily="34" charset="0"/>
                          <a:cs typeface="Century Gothic" panose="020B0502020202020204" pitchFamily="34" charset="0"/>
                        </a:rPr>
                        <a:t>81.7</a:t>
                      </a:r>
                      <a:endParaRPr lang="en-US" sz="2400" dirty="0">
                        <a:solidFill>
                          <a:schemeClr val="bg1">
                            <a:lumMod val="75000"/>
                          </a:schemeClr>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l">
                        <a:lnSpc>
                          <a:spcPct val="115000"/>
                        </a:lnSpc>
                        <a:spcBef>
                          <a:spcPts val="0"/>
                        </a:spcBef>
                        <a:spcAft>
                          <a:spcPts val="1000"/>
                        </a:spcAft>
                      </a:pPr>
                      <a:r>
                        <a:rPr lang="en-US" sz="2400" dirty="0">
                          <a:solidFill>
                            <a:schemeClr val="bg1">
                              <a:lumMod val="75000"/>
                            </a:schemeClr>
                          </a:solidFill>
                          <a:effectLst/>
                          <a:latin typeface="Century Gothic" panose="020B0502020202020204" pitchFamily="34" charset="0"/>
                          <a:ea typeface="Century Gothic" panose="020B0502020202020204" pitchFamily="34" charset="0"/>
                          <a:cs typeface="Century Gothic" panose="020B0502020202020204" pitchFamily="34" charset="0"/>
                        </a:rPr>
                        <a:t>98.5</a:t>
                      </a:r>
                      <a:endParaRPr lang="en-US" sz="2400" dirty="0">
                        <a:solidFill>
                          <a:schemeClr val="bg1">
                            <a:lumMod val="75000"/>
                          </a:schemeClr>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l">
                        <a:lnSpc>
                          <a:spcPct val="115000"/>
                        </a:lnSpc>
                        <a:spcBef>
                          <a:spcPts val="0"/>
                        </a:spcBef>
                        <a:spcAft>
                          <a:spcPts val="1000"/>
                        </a:spcAft>
                      </a:pPr>
                      <a:r>
                        <a:rPr lang="en-US" sz="2400" dirty="0">
                          <a:solidFill>
                            <a:schemeClr val="bg1">
                              <a:lumMod val="75000"/>
                            </a:schemeClr>
                          </a:solidFill>
                          <a:effectLst/>
                          <a:latin typeface="Century Gothic" panose="020B0502020202020204" pitchFamily="34" charset="0"/>
                          <a:ea typeface="Century Gothic" panose="020B0502020202020204" pitchFamily="34" charset="0"/>
                          <a:cs typeface="Century Gothic" panose="020B0502020202020204" pitchFamily="34" charset="0"/>
                        </a:rPr>
                        <a:t>95.7</a:t>
                      </a:r>
                      <a:endParaRPr lang="en-US" sz="2400" dirty="0">
                        <a:solidFill>
                          <a:schemeClr val="bg1">
                            <a:lumMod val="75000"/>
                          </a:schemeClr>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l">
                        <a:lnSpc>
                          <a:spcPct val="115000"/>
                        </a:lnSpc>
                        <a:spcBef>
                          <a:spcPts val="0"/>
                        </a:spcBef>
                        <a:spcAft>
                          <a:spcPts val="1000"/>
                        </a:spcAft>
                      </a:pPr>
                      <a:r>
                        <a:rPr lang="en-US" sz="2400">
                          <a:solidFill>
                            <a:schemeClr val="bg1">
                              <a:lumMod val="75000"/>
                            </a:schemeClr>
                          </a:solidFill>
                          <a:effectLst/>
                          <a:latin typeface="Century Gothic" panose="020B0502020202020204" pitchFamily="34" charset="0"/>
                          <a:ea typeface="Century Gothic" panose="020B0502020202020204" pitchFamily="34" charset="0"/>
                          <a:cs typeface="Century Gothic" panose="020B0502020202020204" pitchFamily="34" charset="0"/>
                        </a:rPr>
                        <a:t>73.6</a:t>
                      </a:r>
                      <a:endParaRPr lang="en-US" sz="2400">
                        <a:solidFill>
                          <a:schemeClr val="bg1">
                            <a:lumMod val="75000"/>
                          </a:schemeClr>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l">
                        <a:lnSpc>
                          <a:spcPct val="115000"/>
                        </a:lnSpc>
                        <a:spcBef>
                          <a:spcPts val="0"/>
                        </a:spcBef>
                        <a:spcAft>
                          <a:spcPts val="1000"/>
                        </a:spcAft>
                      </a:pPr>
                      <a:r>
                        <a:rPr lang="en-US" sz="2400">
                          <a:solidFill>
                            <a:schemeClr val="bg1">
                              <a:lumMod val="75000"/>
                            </a:schemeClr>
                          </a:solidFill>
                          <a:effectLst/>
                          <a:latin typeface="Century Gothic" panose="020B0502020202020204" pitchFamily="34" charset="0"/>
                          <a:ea typeface="Century Gothic" panose="020B0502020202020204" pitchFamily="34" charset="0"/>
                          <a:cs typeface="Century Gothic" panose="020B0502020202020204" pitchFamily="34" charset="0"/>
                        </a:rPr>
                        <a:t>73.1</a:t>
                      </a:r>
                      <a:endParaRPr lang="en-US" sz="2400">
                        <a:solidFill>
                          <a:schemeClr val="bg1">
                            <a:lumMod val="75000"/>
                          </a:schemeClr>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r>
              <a:tr h="946958">
                <a:tc vMerge="1">
                  <a:txBody>
                    <a:bodyPr/>
                    <a:lstStyle/>
                    <a:p>
                      <a:endParaRPr lang="en-US"/>
                    </a:p>
                  </a:txBody>
                  <a:tcPr/>
                </a:tc>
                <a:tc>
                  <a:txBody>
                    <a:bodyPr/>
                    <a:lstStyle/>
                    <a:p>
                      <a:pPr marL="0" marR="0" algn="l">
                        <a:lnSpc>
                          <a:spcPct val="115000"/>
                        </a:lnSpc>
                        <a:spcBef>
                          <a:spcPts val="0"/>
                        </a:spcBef>
                        <a:spcAft>
                          <a:spcPts val="1000"/>
                        </a:spcAft>
                      </a:pPr>
                      <a:r>
                        <a:rPr lang="en-US" sz="1400" b="1" i="1" dirty="0">
                          <a:solidFill>
                            <a:schemeClr val="bg1">
                              <a:lumMod val="50000"/>
                            </a:schemeClr>
                          </a:solidFill>
                          <a:effectLst/>
                          <a:latin typeface="Century Gothic" panose="020B0502020202020204" pitchFamily="34" charset="0"/>
                          <a:ea typeface="Century Gothic" panose="020B0502020202020204" pitchFamily="34" charset="0"/>
                          <a:cs typeface="Century Gothic" panose="020B0502020202020204" pitchFamily="34" charset="0"/>
                        </a:rPr>
                        <a:t>Random Forest</a:t>
                      </a:r>
                      <a:endParaRPr lang="en-US" sz="1400" b="1" dirty="0">
                        <a:solidFill>
                          <a:schemeClr val="bg1">
                            <a:lumMod val="50000"/>
                          </a:schemeClr>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marL="0" marR="0" algn="l">
                        <a:lnSpc>
                          <a:spcPct val="115000"/>
                        </a:lnSpc>
                        <a:spcBef>
                          <a:spcPts val="0"/>
                        </a:spcBef>
                        <a:spcAft>
                          <a:spcPts val="1000"/>
                        </a:spcAft>
                      </a:pPr>
                      <a:r>
                        <a:rPr lang="en-US" sz="2400" dirty="0">
                          <a:solidFill>
                            <a:schemeClr val="bg1">
                              <a:lumMod val="75000"/>
                            </a:schemeClr>
                          </a:solidFill>
                          <a:effectLst/>
                          <a:latin typeface="Century Gothic" panose="020B0502020202020204" pitchFamily="34" charset="0"/>
                          <a:ea typeface="Century Gothic" panose="020B0502020202020204" pitchFamily="34" charset="0"/>
                          <a:cs typeface="Century Gothic" panose="020B0502020202020204" pitchFamily="34" charset="0"/>
                        </a:rPr>
                        <a:t>81.7</a:t>
                      </a:r>
                      <a:endParaRPr lang="en-US" sz="2400" dirty="0">
                        <a:solidFill>
                          <a:schemeClr val="bg1">
                            <a:lumMod val="75000"/>
                          </a:schemeClr>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l">
                        <a:lnSpc>
                          <a:spcPct val="115000"/>
                        </a:lnSpc>
                        <a:spcBef>
                          <a:spcPts val="0"/>
                        </a:spcBef>
                        <a:spcAft>
                          <a:spcPts val="1000"/>
                        </a:spcAft>
                      </a:pPr>
                      <a:r>
                        <a:rPr lang="en-US" sz="2400">
                          <a:solidFill>
                            <a:schemeClr val="bg1">
                              <a:lumMod val="75000"/>
                            </a:schemeClr>
                          </a:solidFill>
                          <a:effectLst/>
                          <a:latin typeface="Century Gothic" panose="020B0502020202020204" pitchFamily="34" charset="0"/>
                          <a:ea typeface="Century Gothic" panose="020B0502020202020204" pitchFamily="34" charset="0"/>
                          <a:cs typeface="Century Gothic" panose="020B0502020202020204" pitchFamily="34" charset="0"/>
                        </a:rPr>
                        <a:t>98.5</a:t>
                      </a:r>
                      <a:endParaRPr lang="en-US" sz="2400">
                        <a:solidFill>
                          <a:schemeClr val="bg1">
                            <a:lumMod val="75000"/>
                          </a:schemeClr>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l">
                        <a:lnSpc>
                          <a:spcPct val="115000"/>
                        </a:lnSpc>
                        <a:spcBef>
                          <a:spcPts val="0"/>
                        </a:spcBef>
                        <a:spcAft>
                          <a:spcPts val="1000"/>
                        </a:spcAft>
                      </a:pPr>
                      <a:r>
                        <a:rPr lang="en-US" sz="2400" dirty="0">
                          <a:solidFill>
                            <a:schemeClr val="bg1">
                              <a:lumMod val="75000"/>
                            </a:schemeClr>
                          </a:solidFill>
                          <a:effectLst/>
                          <a:latin typeface="Century Gothic" panose="020B0502020202020204" pitchFamily="34" charset="0"/>
                          <a:ea typeface="Century Gothic" panose="020B0502020202020204" pitchFamily="34" charset="0"/>
                          <a:cs typeface="Century Gothic" panose="020B0502020202020204" pitchFamily="34" charset="0"/>
                        </a:rPr>
                        <a:t>95.7</a:t>
                      </a:r>
                      <a:endParaRPr lang="en-US" sz="2400" dirty="0">
                        <a:solidFill>
                          <a:schemeClr val="bg1">
                            <a:lumMod val="75000"/>
                          </a:schemeClr>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l">
                        <a:lnSpc>
                          <a:spcPct val="115000"/>
                        </a:lnSpc>
                        <a:spcBef>
                          <a:spcPts val="0"/>
                        </a:spcBef>
                        <a:spcAft>
                          <a:spcPts val="1000"/>
                        </a:spcAft>
                      </a:pPr>
                      <a:r>
                        <a:rPr lang="en-US" sz="2400" dirty="0">
                          <a:solidFill>
                            <a:schemeClr val="bg1">
                              <a:lumMod val="75000"/>
                            </a:schemeClr>
                          </a:solidFill>
                          <a:effectLst/>
                          <a:latin typeface="Century Gothic" panose="020B0502020202020204" pitchFamily="34" charset="0"/>
                          <a:ea typeface="Century Gothic" panose="020B0502020202020204" pitchFamily="34" charset="0"/>
                          <a:cs typeface="Century Gothic" panose="020B0502020202020204" pitchFamily="34" charset="0"/>
                        </a:rPr>
                        <a:t>73.6</a:t>
                      </a:r>
                      <a:endParaRPr lang="en-US" sz="2400" dirty="0">
                        <a:solidFill>
                          <a:schemeClr val="bg1">
                            <a:lumMod val="75000"/>
                          </a:schemeClr>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l">
                        <a:lnSpc>
                          <a:spcPct val="115000"/>
                        </a:lnSpc>
                        <a:spcBef>
                          <a:spcPts val="0"/>
                        </a:spcBef>
                        <a:spcAft>
                          <a:spcPts val="1000"/>
                        </a:spcAft>
                      </a:pPr>
                      <a:r>
                        <a:rPr lang="en-US" sz="2400" dirty="0">
                          <a:solidFill>
                            <a:schemeClr val="bg1">
                              <a:lumMod val="75000"/>
                            </a:schemeClr>
                          </a:solidFill>
                          <a:effectLst/>
                          <a:latin typeface="Century Gothic" panose="020B0502020202020204" pitchFamily="34" charset="0"/>
                          <a:ea typeface="Century Gothic" panose="020B0502020202020204" pitchFamily="34" charset="0"/>
                          <a:cs typeface="Century Gothic" panose="020B0502020202020204" pitchFamily="34" charset="0"/>
                        </a:rPr>
                        <a:t>73.1</a:t>
                      </a:r>
                      <a:endParaRPr lang="en-US" sz="2400" dirty="0">
                        <a:solidFill>
                          <a:schemeClr val="bg1">
                            <a:lumMod val="75000"/>
                          </a:schemeClr>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r>
              <a:tr h="946958">
                <a:tc rowSpan="2">
                  <a:txBody>
                    <a:bodyPr/>
                    <a:lstStyle/>
                    <a:p>
                      <a:pPr marL="0" marR="0" algn="l">
                        <a:lnSpc>
                          <a:spcPct val="115000"/>
                        </a:lnSpc>
                        <a:spcBef>
                          <a:spcPts val="0"/>
                        </a:spcBef>
                        <a:spcAft>
                          <a:spcPts val="1000"/>
                        </a:spcAft>
                      </a:pPr>
                      <a:r>
                        <a:rPr lang="en-US" sz="16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ArcGIS</a:t>
                      </a:r>
                      <a:endParaRPr lang="en-US" sz="16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marL="0" marR="0" algn="l">
                        <a:lnSpc>
                          <a:spcPct val="115000"/>
                        </a:lnSpc>
                        <a:spcBef>
                          <a:spcPts val="0"/>
                        </a:spcBef>
                        <a:spcAft>
                          <a:spcPts val="1000"/>
                        </a:spcAft>
                      </a:pPr>
                      <a:r>
                        <a:rPr lang="en-US" sz="1400" b="1" i="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Maximum Likelihood</a:t>
                      </a:r>
                      <a:endParaRPr lang="en-US" sz="1400" b="1"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marL="0" marR="0" algn="l">
                        <a:lnSpc>
                          <a:spcPct val="115000"/>
                        </a:lnSpc>
                        <a:spcBef>
                          <a:spcPts val="0"/>
                        </a:spcBef>
                        <a:spcAft>
                          <a:spcPts val="1000"/>
                        </a:spcAft>
                      </a:pPr>
                      <a:r>
                        <a:rPr lang="en-US" sz="24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82.0</a:t>
                      </a:r>
                      <a:endParaRPr lang="en-US" sz="240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l">
                        <a:lnSpc>
                          <a:spcPct val="115000"/>
                        </a:lnSpc>
                        <a:spcBef>
                          <a:spcPts val="0"/>
                        </a:spcBef>
                        <a:spcAft>
                          <a:spcPts val="1000"/>
                        </a:spcAft>
                      </a:pPr>
                      <a:r>
                        <a:rPr lang="en-US" sz="24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99.5</a:t>
                      </a:r>
                      <a:endParaRPr lang="en-US" sz="24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l">
                        <a:lnSpc>
                          <a:spcPct val="115000"/>
                        </a:lnSpc>
                        <a:spcBef>
                          <a:spcPts val="0"/>
                        </a:spcBef>
                        <a:spcAft>
                          <a:spcPts val="1000"/>
                        </a:spcAft>
                      </a:pPr>
                      <a:r>
                        <a:rPr lang="en-US" sz="24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96.0</a:t>
                      </a:r>
                      <a:endParaRPr lang="en-US" sz="240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l">
                        <a:lnSpc>
                          <a:spcPct val="115000"/>
                        </a:lnSpc>
                        <a:spcBef>
                          <a:spcPts val="0"/>
                        </a:spcBef>
                        <a:spcAft>
                          <a:spcPts val="1000"/>
                        </a:spcAft>
                      </a:pPr>
                      <a:r>
                        <a:rPr lang="en-US" sz="24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68.2</a:t>
                      </a:r>
                      <a:endParaRPr lang="en-US" sz="24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l">
                        <a:lnSpc>
                          <a:spcPct val="115000"/>
                        </a:lnSpc>
                        <a:spcBef>
                          <a:spcPts val="0"/>
                        </a:spcBef>
                        <a:spcAft>
                          <a:spcPts val="1000"/>
                        </a:spcAft>
                      </a:pPr>
                      <a:r>
                        <a:rPr lang="en-US" sz="24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69.7</a:t>
                      </a:r>
                      <a:endParaRPr lang="en-US" sz="240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r>
              <a:tr h="946958">
                <a:tc vMerge="1">
                  <a:txBody>
                    <a:bodyPr/>
                    <a:lstStyle/>
                    <a:p>
                      <a:endParaRPr lang="en-US"/>
                    </a:p>
                  </a:txBody>
                  <a:tcPr/>
                </a:tc>
                <a:tc>
                  <a:txBody>
                    <a:bodyPr/>
                    <a:lstStyle/>
                    <a:p>
                      <a:pPr marL="0" marR="0" algn="l">
                        <a:lnSpc>
                          <a:spcPct val="115000"/>
                        </a:lnSpc>
                        <a:spcBef>
                          <a:spcPts val="0"/>
                        </a:spcBef>
                        <a:spcAft>
                          <a:spcPts val="1000"/>
                        </a:spcAft>
                      </a:pPr>
                      <a:r>
                        <a:rPr lang="en-US" sz="1400" b="1" i="1" dirty="0">
                          <a:solidFill>
                            <a:schemeClr val="bg1">
                              <a:lumMod val="50000"/>
                            </a:schemeClr>
                          </a:solidFill>
                          <a:effectLst/>
                          <a:latin typeface="Century Gothic" panose="020B0502020202020204" pitchFamily="34" charset="0"/>
                          <a:ea typeface="Century Gothic" panose="020B0502020202020204" pitchFamily="34" charset="0"/>
                          <a:cs typeface="Century Gothic" panose="020B0502020202020204" pitchFamily="34" charset="0"/>
                        </a:rPr>
                        <a:t>Unsupervised</a:t>
                      </a:r>
                      <a:endParaRPr lang="en-US" sz="1400" b="1" dirty="0">
                        <a:solidFill>
                          <a:schemeClr val="bg1">
                            <a:lumMod val="50000"/>
                          </a:schemeClr>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marL="0" marR="0" algn="l">
                        <a:lnSpc>
                          <a:spcPct val="115000"/>
                        </a:lnSpc>
                        <a:spcBef>
                          <a:spcPts val="0"/>
                        </a:spcBef>
                        <a:spcAft>
                          <a:spcPts val="1000"/>
                        </a:spcAft>
                      </a:pPr>
                      <a:r>
                        <a:rPr lang="en-US" sz="2400">
                          <a:solidFill>
                            <a:schemeClr val="bg1">
                              <a:lumMod val="75000"/>
                            </a:schemeClr>
                          </a:solidFill>
                          <a:effectLst/>
                          <a:latin typeface="Century Gothic" panose="020B0502020202020204" pitchFamily="34" charset="0"/>
                          <a:ea typeface="Century Gothic" panose="020B0502020202020204" pitchFamily="34" charset="0"/>
                          <a:cs typeface="Century Gothic" panose="020B0502020202020204" pitchFamily="34" charset="0"/>
                        </a:rPr>
                        <a:t>69.4</a:t>
                      </a:r>
                      <a:endParaRPr lang="en-US" sz="2400">
                        <a:solidFill>
                          <a:schemeClr val="bg1">
                            <a:lumMod val="75000"/>
                          </a:schemeClr>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l">
                        <a:lnSpc>
                          <a:spcPct val="115000"/>
                        </a:lnSpc>
                        <a:spcBef>
                          <a:spcPts val="0"/>
                        </a:spcBef>
                        <a:spcAft>
                          <a:spcPts val="1000"/>
                        </a:spcAft>
                      </a:pPr>
                      <a:r>
                        <a:rPr lang="en-US" sz="2400">
                          <a:solidFill>
                            <a:schemeClr val="bg1">
                              <a:lumMod val="75000"/>
                            </a:schemeClr>
                          </a:solidFill>
                          <a:effectLst/>
                          <a:latin typeface="Century Gothic" panose="020B0502020202020204" pitchFamily="34" charset="0"/>
                          <a:ea typeface="Century Gothic" panose="020B0502020202020204" pitchFamily="34" charset="0"/>
                          <a:cs typeface="Century Gothic" panose="020B0502020202020204" pitchFamily="34" charset="0"/>
                        </a:rPr>
                        <a:t>99.5</a:t>
                      </a:r>
                      <a:endParaRPr lang="en-US" sz="2400">
                        <a:solidFill>
                          <a:schemeClr val="bg1">
                            <a:lumMod val="75000"/>
                          </a:schemeClr>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l">
                        <a:lnSpc>
                          <a:spcPct val="115000"/>
                        </a:lnSpc>
                        <a:spcBef>
                          <a:spcPts val="0"/>
                        </a:spcBef>
                        <a:spcAft>
                          <a:spcPts val="1000"/>
                        </a:spcAft>
                      </a:pPr>
                      <a:r>
                        <a:rPr lang="en-US" sz="2400" dirty="0">
                          <a:solidFill>
                            <a:schemeClr val="bg1">
                              <a:lumMod val="75000"/>
                            </a:schemeClr>
                          </a:solidFill>
                          <a:effectLst/>
                          <a:latin typeface="Century Gothic" panose="020B0502020202020204" pitchFamily="34" charset="0"/>
                          <a:ea typeface="Century Gothic" panose="020B0502020202020204" pitchFamily="34" charset="0"/>
                          <a:cs typeface="Century Gothic" panose="020B0502020202020204" pitchFamily="34" charset="0"/>
                        </a:rPr>
                        <a:t>86.8</a:t>
                      </a:r>
                      <a:endParaRPr lang="en-US" sz="2400" dirty="0">
                        <a:solidFill>
                          <a:schemeClr val="bg1">
                            <a:lumMod val="75000"/>
                          </a:schemeClr>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l">
                        <a:lnSpc>
                          <a:spcPct val="115000"/>
                        </a:lnSpc>
                        <a:spcBef>
                          <a:spcPts val="0"/>
                        </a:spcBef>
                        <a:spcAft>
                          <a:spcPts val="1000"/>
                        </a:spcAft>
                      </a:pPr>
                      <a:r>
                        <a:rPr lang="en-US" sz="2400">
                          <a:solidFill>
                            <a:schemeClr val="bg1">
                              <a:lumMod val="75000"/>
                            </a:schemeClr>
                          </a:solidFill>
                          <a:effectLst/>
                          <a:latin typeface="Century Gothic" panose="020B0502020202020204" pitchFamily="34" charset="0"/>
                          <a:ea typeface="Century Gothic" panose="020B0502020202020204" pitchFamily="34" charset="0"/>
                          <a:cs typeface="Century Gothic" panose="020B0502020202020204" pitchFamily="34" charset="0"/>
                        </a:rPr>
                        <a:t>70.4</a:t>
                      </a:r>
                      <a:endParaRPr lang="en-US" sz="2400">
                        <a:solidFill>
                          <a:schemeClr val="bg1">
                            <a:lumMod val="75000"/>
                          </a:schemeClr>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l">
                        <a:lnSpc>
                          <a:spcPct val="115000"/>
                        </a:lnSpc>
                        <a:spcBef>
                          <a:spcPts val="0"/>
                        </a:spcBef>
                        <a:spcAft>
                          <a:spcPts val="1000"/>
                        </a:spcAft>
                      </a:pPr>
                      <a:r>
                        <a:rPr lang="en-US" sz="2400" dirty="0">
                          <a:solidFill>
                            <a:schemeClr val="bg1">
                              <a:lumMod val="75000"/>
                            </a:schemeClr>
                          </a:solidFill>
                          <a:effectLst/>
                          <a:latin typeface="Century Gothic" panose="020B0502020202020204" pitchFamily="34" charset="0"/>
                          <a:ea typeface="Century Gothic" panose="020B0502020202020204" pitchFamily="34" charset="0"/>
                          <a:cs typeface="Century Gothic" panose="020B0502020202020204" pitchFamily="34" charset="0"/>
                        </a:rPr>
                        <a:t>66.9</a:t>
                      </a:r>
                      <a:endParaRPr lang="en-US" sz="2400" dirty="0">
                        <a:solidFill>
                          <a:schemeClr val="bg1">
                            <a:lumMod val="75000"/>
                          </a:schemeClr>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r>
            </a:tbl>
          </a:graphicData>
        </a:graphic>
      </p:graphicFrame>
      <p:sp>
        <p:nvSpPr>
          <p:cNvPr id="5" name="TextBox 4"/>
          <p:cNvSpPr txBox="1"/>
          <p:nvPr/>
        </p:nvSpPr>
        <p:spPr>
          <a:xfrm>
            <a:off x="699269" y="1232534"/>
            <a:ext cx="7736306" cy="369332"/>
          </a:xfrm>
          <a:prstGeom prst="rect">
            <a:avLst/>
          </a:prstGeom>
          <a:noFill/>
        </p:spPr>
        <p:txBody>
          <a:bodyPr wrap="square" rtlCol="0">
            <a:spAutoFit/>
          </a:bodyPr>
          <a:lstStyle/>
          <a:p>
            <a:pPr algn="ctr"/>
            <a:r>
              <a:rPr lang="en-US" sz="1800" b="1" dirty="0" smtClean="0">
                <a:latin typeface="+mn-lt"/>
              </a:rPr>
              <a:t>Percent Similar – Landsat based LULC to </a:t>
            </a:r>
            <a:r>
              <a:rPr lang="en-US" sz="1800" b="1" dirty="0" err="1" smtClean="0">
                <a:latin typeface="+mn-lt"/>
              </a:rPr>
              <a:t>RapidEye</a:t>
            </a:r>
            <a:r>
              <a:rPr lang="en-US" sz="1800" b="1" dirty="0" smtClean="0">
                <a:latin typeface="+mn-lt"/>
              </a:rPr>
              <a:t> based LULC</a:t>
            </a:r>
            <a:endParaRPr lang="en-US" sz="1800" b="1" dirty="0">
              <a:latin typeface="+mn-lt"/>
            </a:endParaRPr>
          </a:p>
        </p:txBody>
      </p:sp>
    </p:spTree>
    <p:extLst>
      <p:ext uri="{BB962C8B-B14F-4D97-AF65-F5344CB8AC3E}">
        <p14:creationId xmlns:p14="http://schemas.microsoft.com/office/powerpoint/2010/main" val="2884219996"/>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5" name="Shape 169"/>
          <p:cNvSpPr txBox="1">
            <a:spLocks noGrp="1"/>
          </p:cNvSpPr>
          <p:nvPr>
            <p:ph type="body" idx="2"/>
          </p:nvPr>
        </p:nvSpPr>
        <p:spPr>
          <a:xfrm>
            <a:off x="140495" y="376311"/>
            <a:ext cx="8853854" cy="995289"/>
          </a:xfrm>
          <a:prstGeom prst="rect">
            <a:avLst/>
          </a:prstGeom>
        </p:spPr>
        <p:txBody>
          <a:bodyPr lIns="91425" tIns="91425" rIns="91425" bIns="91425" anchor="t" anchorCtr="0">
            <a:noAutofit/>
          </a:bodyPr>
          <a:lstStyle/>
          <a:p>
            <a:pPr>
              <a:spcBef>
                <a:spcPts val="0"/>
              </a:spcBef>
              <a:buNone/>
            </a:pPr>
            <a:r>
              <a:rPr lang="en-US" sz="5400" dirty="0" smtClean="0">
                <a:latin typeface="+mj-lt"/>
              </a:rPr>
              <a:t>Results</a:t>
            </a:r>
          </a:p>
        </p:txBody>
      </p:sp>
      <p:sp>
        <p:nvSpPr>
          <p:cNvPr id="7" name="Shape 177"/>
          <p:cNvSpPr txBox="1">
            <a:spLocks noGrp="1"/>
          </p:cNvSpPr>
          <p:nvPr>
            <p:ph type="body" idx="1"/>
          </p:nvPr>
        </p:nvSpPr>
        <p:spPr>
          <a:xfrm>
            <a:off x="287314" y="1944868"/>
            <a:ext cx="4900737" cy="2127738"/>
          </a:xfrm>
          <a:prstGeom prst="rect">
            <a:avLst/>
          </a:prstGeom>
        </p:spPr>
        <p:txBody>
          <a:bodyPr lIns="91425" tIns="91425" rIns="91425" bIns="91425" anchor="t" anchorCtr="0">
            <a:noAutofit/>
          </a:bodyPr>
          <a:lstStyle/>
          <a:p>
            <a:pPr>
              <a:buClr>
                <a:schemeClr val="accent1"/>
              </a:buClr>
            </a:pPr>
            <a:endParaRPr lang="en-US" sz="2400" dirty="0" smtClean="0">
              <a:latin typeface="+mj-lt"/>
            </a:endParaRPr>
          </a:p>
          <a:p>
            <a:pPr marL="342900" indent="-342900">
              <a:spcBef>
                <a:spcPts val="0"/>
              </a:spcBef>
              <a:buClr>
                <a:schemeClr val="accent1"/>
              </a:buClr>
              <a:buFont typeface="Webdings" panose="05030102010509060703" pitchFamily="18" charset="2"/>
              <a:buChar char=""/>
            </a:pPr>
            <a:r>
              <a:rPr lang="en-US" sz="2400" dirty="0" smtClean="0">
                <a:latin typeface="+mj-lt"/>
              </a:rPr>
              <a:t>Maximum Likelihood Classification </a:t>
            </a:r>
            <a:endParaRPr lang="en-US" sz="2400" dirty="0">
              <a:latin typeface="+mj-lt"/>
            </a:endParaRPr>
          </a:p>
          <a:p>
            <a:pPr marL="342900" indent="-342900">
              <a:spcBef>
                <a:spcPts val="0"/>
              </a:spcBef>
              <a:buClr>
                <a:schemeClr val="accent1"/>
              </a:buClr>
              <a:buFont typeface="Webdings" panose="05030102010509060703" pitchFamily="18" charset="2"/>
              <a:buChar char=""/>
            </a:pPr>
            <a:endParaRPr lang="en-US" sz="2400" dirty="0" smtClean="0">
              <a:latin typeface="+mj-lt"/>
            </a:endParaRPr>
          </a:p>
          <a:p>
            <a:pPr marL="342900" indent="-342900">
              <a:spcBef>
                <a:spcPts val="0"/>
              </a:spcBef>
              <a:buClr>
                <a:schemeClr val="accent1"/>
              </a:buClr>
              <a:buFont typeface="Webdings" panose="05030102010509060703" pitchFamily="18" charset="2"/>
              <a:buChar char=""/>
            </a:pPr>
            <a:r>
              <a:rPr lang="en-US" sz="2400" dirty="0" smtClean="0">
                <a:latin typeface="+mj-lt"/>
              </a:rPr>
              <a:t>2014 Accuracy: </a:t>
            </a:r>
            <a:r>
              <a:rPr lang="en-US" sz="2400" b="1" dirty="0" smtClean="0">
                <a:latin typeface="+mj-lt"/>
              </a:rPr>
              <a:t>60.1%</a:t>
            </a:r>
            <a:endParaRPr sz="2400" b="1" dirty="0">
              <a:latin typeface="+mj-lt"/>
            </a:endParaRPr>
          </a:p>
        </p:txBody>
      </p:sp>
      <p:pic>
        <p:nvPicPr>
          <p:cNvPr id="2" name="Max_like_2014-1986_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66674" y="154636"/>
            <a:ext cx="5077326" cy="6571016"/>
          </a:xfrm>
          <a:prstGeom prst="rect">
            <a:avLst/>
          </a:prstGeom>
        </p:spPr>
      </p:pic>
    </p:spTree>
    <p:extLst>
      <p:ext uri="{BB962C8B-B14F-4D97-AF65-F5344CB8AC3E}">
        <p14:creationId xmlns:p14="http://schemas.microsoft.com/office/powerpoint/2010/main" val="408749997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284794" y="1212296"/>
            <a:ext cx="4709555" cy="4979186"/>
          </a:xfrm>
          <a:prstGeom prst="rect">
            <a:avLst/>
          </a:prstGeom>
        </p:spPr>
      </p:pic>
      <p:sp>
        <p:nvSpPr>
          <p:cNvPr id="5" name="Shape 169"/>
          <p:cNvSpPr txBox="1">
            <a:spLocks noGrp="1"/>
          </p:cNvSpPr>
          <p:nvPr>
            <p:ph type="body" idx="2"/>
          </p:nvPr>
        </p:nvSpPr>
        <p:spPr>
          <a:xfrm>
            <a:off x="140495" y="376311"/>
            <a:ext cx="8853854" cy="2451110"/>
          </a:xfrm>
          <a:prstGeom prst="rect">
            <a:avLst/>
          </a:prstGeom>
        </p:spPr>
        <p:txBody>
          <a:bodyPr lIns="91425" tIns="91425" rIns="91425" bIns="91425" anchor="t" anchorCtr="0">
            <a:noAutofit/>
          </a:bodyPr>
          <a:lstStyle/>
          <a:p>
            <a:pPr>
              <a:spcBef>
                <a:spcPts val="0"/>
              </a:spcBef>
              <a:buNone/>
            </a:pPr>
            <a:r>
              <a:rPr lang="en-US" sz="5400" dirty="0" smtClean="0">
                <a:latin typeface="+mj-lt"/>
              </a:rPr>
              <a:t>End Product</a:t>
            </a:r>
            <a:endParaRPr lang="en-US" sz="5400" dirty="0">
              <a:latin typeface="+mj-lt"/>
            </a:endParaRPr>
          </a:p>
        </p:txBody>
      </p:sp>
      <p:sp>
        <p:nvSpPr>
          <p:cNvPr id="6" name="Shape 177"/>
          <p:cNvSpPr txBox="1">
            <a:spLocks noGrp="1"/>
          </p:cNvSpPr>
          <p:nvPr>
            <p:ph type="body" idx="1"/>
          </p:nvPr>
        </p:nvSpPr>
        <p:spPr>
          <a:xfrm>
            <a:off x="140495" y="1893122"/>
            <a:ext cx="3612355" cy="2127738"/>
          </a:xfrm>
          <a:prstGeom prst="rect">
            <a:avLst/>
          </a:prstGeom>
        </p:spPr>
        <p:txBody>
          <a:bodyPr lIns="91425" tIns="91425" rIns="91425" bIns="91425" anchor="t" anchorCtr="0">
            <a:noAutofit/>
          </a:bodyPr>
          <a:lstStyle/>
          <a:p>
            <a:r>
              <a:rPr lang="en-US" sz="3200" b="1" dirty="0">
                <a:latin typeface="+mj-lt"/>
              </a:rPr>
              <a:t>Forecast 2030</a:t>
            </a:r>
          </a:p>
          <a:p>
            <a:pPr marL="342900" indent="-342900">
              <a:lnSpc>
                <a:spcPct val="114000"/>
              </a:lnSpc>
              <a:spcBef>
                <a:spcPts val="0"/>
              </a:spcBef>
              <a:buClr>
                <a:schemeClr val="accent1"/>
              </a:buClr>
              <a:buFont typeface="Webdings" panose="05030102010509060703" pitchFamily="18" charset="2"/>
              <a:buChar char=""/>
            </a:pPr>
            <a:endParaRPr lang="en-US" sz="2400" dirty="0" smtClean="0">
              <a:latin typeface="+mj-lt"/>
            </a:endParaRPr>
          </a:p>
          <a:p>
            <a:pPr marL="342900" indent="-342900">
              <a:lnSpc>
                <a:spcPct val="114000"/>
              </a:lnSpc>
              <a:spcBef>
                <a:spcPts val="0"/>
              </a:spcBef>
              <a:buClr>
                <a:schemeClr val="accent1"/>
              </a:buClr>
              <a:buFont typeface="Webdings" panose="05030102010509060703" pitchFamily="18" charset="2"/>
              <a:buChar char=""/>
            </a:pPr>
            <a:r>
              <a:rPr lang="en-US" sz="2400" dirty="0" smtClean="0">
                <a:latin typeface="+mj-lt"/>
              </a:rPr>
              <a:t>Produced in </a:t>
            </a:r>
            <a:r>
              <a:rPr lang="en-US" sz="2400" dirty="0" err="1" smtClean="0">
                <a:latin typeface="+mj-lt"/>
              </a:rPr>
              <a:t>TerrSet</a:t>
            </a:r>
            <a:r>
              <a:rPr lang="en-US" sz="2400" dirty="0" smtClean="0">
                <a:latin typeface="+mj-lt"/>
              </a:rPr>
              <a:t> </a:t>
            </a:r>
            <a:r>
              <a:rPr lang="en-US" sz="2400" dirty="0" smtClean="0">
                <a:latin typeface="+mj-lt"/>
              </a:rPr>
              <a:t>Land Change Modeler</a:t>
            </a:r>
          </a:p>
          <a:p>
            <a:pPr>
              <a:lnSpc>
                <a:spcPct val="114000"/>
              </a:lnSpc>
              <a:spcBef>
                <a:spcPts val="0"/>
              </a:spcBef>
              <a:buClr>
                <a:schemeClr val="accent1"/>
              </a:buClr>
            </a:pPr>
            <a:endParaRPr lang="en-US" sz="2400" dirty="0" smtClean="0">
              <a:latin typeface="+mj-lt"/>
            </a:endParaRPr>
          </a:p>
        </p:txBody>
      </p:sp>
    </p:spTree>
    <p:extLst>
      <p:ext uri="{BB962C8B-B14F-4D97-AF65-F5344CB8AC3E}">
        <p14:creationId xmlns:p14="http://schemas.microsoft.com/office/powerpoint/2010/main" val="2708697055"/>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423672" y="4182798"/>
            <a:ext cx="8277986" cy="2326788"/>
          </a:xfrm>
          <a:prstGeom prst="rect">
            <a:avLst/>
          </a:prstGeom>
        </p:spPr>
        <p:txBody>
          <a:bodyPr lIns="91425" tIns="91425" rIns="91425" bIns="91425" anchor="t" anchorCtr="0">
            <a:noAutofit/>
          </a:bodyPr>
          <a:lstStyle/>
          <a:p>
            <a:pPr marL="342900" lvl="0" indent="-342900">
              <a:lnSpc>
                <a:spcPct val="110000"/>
              </a:lnSpc>
              <a:buClr>
                <a:srgbClr val="2E8652"/>
              </a:buClr>
              <a:buFont typeface="Webdings" panose="05030102010509060703" pitchFamily="18" charset="2"/>
              <a:buChar char=""/>
            </a:pPr>
            <a:r>
              <a:rPr lang="en-US" sz="2400" dirty="0" smtClean="0">
                <a:solidFill>
                  <a:srgbClr val="767171"/>
                </a:solidFill>
                <a:latin typeface="Century Gothic"/>
              </a:rPr>
              <a:t>Created an easily replicable methodology for LULC</a:t>
            </a:r>
          </a:p>
          <a:p>
            <a:pPr marL="342900" lvl="0" indent="-342900">
              <a:lnSpc>
                <a:spcPct val="110000"/>
              </a:lnSpc>
              <a:buClr>
                <a:srgbClr val="2E8652"/>
              </a:buClr>
              <a:buFont typeface="Webdings" panose="05030102010509060703" pitchFamily="18" charset="2"/>
              <a:buChar char=""/>
            </a:pPr>
            <a:r>
              <a:rPr lang="en-US" sz="2400" dirty="0">
                <a:solidFill>
                  <a:srgbClr val="767171"/>
                </a:solidFill>
                <a:latin typeface="Century Gothic"/>
              </a:rPr>
              <a:t>Refinement of training sites will increase accuracy of the LULC </a:t>
            </a:r>
            <a:r>
              <a:rPr lang="en-US" sz="2400" dirty="0" smtClean="0">
                <a:solidFill>
                  <a:srgbClr val="767171"/>
                </a:solidFill>
                <a:latin typeface="Century Gothic"/>
              </a:rPr>
              <a:t>classifications and the forecast model</a:t>
            </a:r>
          </a:p>
          <a:p>
            <a:pPr marL="342900" lvl="0" indent="-342900">
              <a:lnSpc>
                <a:spcPct val="110000"/>
              </a:lnSpc>
              <a:buClr>
                <a:srgbClr val="2E8652"/>
              </a:buClr>
              <a:buFont typeface="Webdings" panose="05030102010509060703" pitchFamily="18" charset="2"/>
              <a:buChar char=""/>
            </a:pPr>
            <a:r>
              <a:rPr lang="en-US" sz="2400" dirty="0" smtClean="0">
                <a:solidFill>
                  <a:srgbClr val="767171"/>
                </a:solidFill>
                <a:latin typeface="Century Gothic"/>
              </a:rPr>
              <a:t>MARN </a:t>
            </a:r>
            <a:r>
              <a:rPr lang="en-US" sz="2400" dirty="0">
                <a:solidFill>
                  <a:srgbClr val="767171"/>
                </a:solidFill>
                <a:latin typeface="Century Gothic"/>
              </a:rPr>
              <a:t>will be able to apply these methods on the national scale</a:t>
            </a:r>
            <a:endParaRPr dirty="0"/>
          </a:p>
        </p:txBody>
      </p:sp>
      <p:sp>
        <p:nvSpPr>
          <p:cNvPr id="6" name="Shape 138"/>
          <p:cNvSpPr txBox="1">
            <a:spLocks noGrp="1"/>
          </p:cNvSpPr>
          <p:nvPr>
            <p:ph type="body" idx="2"/>
          </p:nvPr>
        </p:nvSpPr>
        <p:spPr>
          <a:xfrm>
            <a:off x="423672" y="3430289"/>
            <a:ext cx="7982711" cy="752509"/>
          </a:xfrm>
          <a:prstGeom prst="rect">
            <a:avLst/>
          </a:prstGeom>
        </p:spPr>
        <p:txBody>
          <a:bodyPr lIns="91425" tIns="91425" rIns="91425" bIns="91425" anchor="t" anchorCtr="0">
            <a:noAutofit/>
          </a:bodyPr>
          <a:lstStyle/>
          <a:p>
            <a:r>
              <a:rPr lang="en-US" sz="5400" dirty="0">
                <a:latin typeface="+mj-lt"/>
              </a:rPr>
              <a:t>Conclusions</a:t>
            </a:r>
          </a:p>
        </p:txBody>
      </p:sp>
      <p:pic>
        <p:nvPicPr>
          <p:cNvPr id="5" name="Picture Placeholder 4"/>
          <p:cNvPicPr>
            <a:picLocks noGrp="1" noChangeAspect="1"/>
          </p:cNvPicPr>
          <p:nvPr>
            <p:ph type="pic" idx="3"/>
          </p:nvPr>
        </p:nvPicPr>
        <p:blipFill rotWithShape="1">
          <a:blip r:embed="rId3">
            <a:extLst>
              <a:ext uri="{28A0092B-C50C-407E-A947-70E740481C1C}">
                <a14:useLocalDpi xmlns:a14="http://schemas.microsoft.com/office/drawing/2010/main" val="0"/>
              </a:ext>
            </a:extLst>
          </a:blip>
          <a:srcRect l="394" t="12161" r="4824" b="40252"/>
          <a:stretch/>
        </p:blipFill>
        <p:spPr>
          <a:xfrm>
            <a:off x="-19050" y="0"/>
            <a:ext cx="9163050" cy="3429001"/>
          </a:xfrm>
        </p:spPr>
      </p:pic>
      <p:sp>
        <p:nvSpPr>
          <p:cNvPr id="9" name="Rectangle 8"/>
          <p:cNvSpPr/>
          <p:nvPr/>
        </p:nvSpPr>
        <p:spPr>
          <a:xfrm>
            <a:off x="6710320" y="3429001"/>
            <a:ext cx="2433680" cy="253916"/>
          </a:xfrm>
          <a:prstGeom prst="rect">
            <a:avLst/>
          </a:prstGeom>
        </p:spPr>
        <p:txBody>
          <a:bodyPr wrap="none">
            <a:spAutoFit/>
          </a:bodyPr>
          <a:lstStyle/>
          <a:p>
            <a:pPr lvl="0"/>
            <a:r>
              <a:rPr lang="en-US" sz="1050" dirty="0">
                <a:solidFill>
                  <a:srgbClr val="767171"/>
                </a:solidFill>
                <a:latin typeface="Century Gothic"/>
              </a:rPr>
              <a:t>Sean Kearney, USAID, ABES Project</a:t>
            </a:r>
          </a:p>
        </p:txBody>
      </p:sp>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8" name="Shape 177"/>
          <p:cNvSpPr txBox="1">
            <a:spLocks noGrp="1"/>
          </p:cNvSpPr>
          <p:nvPr>
            <p:ph type="body" idx="1"/>
          </p:nvPr>
        </p:nvSpPr>
        <p:spPr>
          <a:xfrm>
            <a:off x="499872" y="4223766"/>
            <a:ext cx="7982711" cy="1444752"/>
          </a:xfrm>
          <a:prstGeom prst="rect">
            <a:avLst/>
          </a:prstGeom>
        </p:spPr>
        <p:txBody>
          <a:bodyPr lIns="91425" tIns="91425" rIns="91425" bIns="91425" anchor="t" anchorCtr="0">
            <a:noAutofit/>
          </a:bodyPr>
          <a:lstStyle/>
          <a:p>
            <a:pPr marL="342900" lvl="0" indent="-342900">
              <a:lnSpc>
                <a:spcPct val="114000"/>
              </a:lnSpc>
              <a:buClr>
                <a:srgbClr val="2E8652"/>
              </a:buClr>
              <a:buFont typeface="Webdings" panose="05030102010509060703" pitchFamily="18" charset="2"/>
              <a:buChar char=""/>
            </a:pPr>
            <a:r>
              <a:rPr lang="en-US" sz="2400" dirty="0" smtClean="0">
                <a:solidFill>
                  <a:srgbClr val="767171"/>
                </a:solidFill>
                <a:latin typeface="Century Gothic"/>
              </a:rPr>
              <a:t>Improve accuracy using updated ABES plots gathered in January 2016</a:t>
            </a:r>
          </a:p>
          <a:p>
            <a:pPr marL="342900" lvl="0" indent="-342900">
              <a:lnSpc>
                <a:spcPct val="114000"/>
              </a:lnSpc>
              <a:buClr>
                <a:srgbClr val="2E8652"/>
              </a:buClr>
              <a:buFont typeface="Webdings" panose="05030102010509060703" pitchFamily="18" charset="2"/>
              <a:buChar char=""/>
            </a:pPr>
            <a:r>
              <a:rPr lang="en-US" sz="2400" dirty="0" smtClean="0">
                <a:solidFill>
                  <a:srgbClr val="767171"/>
                </a:solidFill>
                <a:latin typeface="Century Gothic"/>
              </a:rPr>
              <a:t>Expand the timeline </a:t>
            </a:r>
            <a:r>
              <a:rPr lang="en-US" sz="2400" dirty="0" smtClean="0">
                <a:solidFill>
                  <a:srgbClr val="767171"/>
                </a:solidFill>
                <a:latin typeface="Century Gothic"/>
              </a:rPr>
              <a:t>of LULC </a:t>
            </a:r>
            <a:r>
              <a:rPr lang="en-US" sz="2400" dirty="0" smtClean="0">
                <a:solidFill>
                  <a:srgbClr val="767171"/>
                </a:solidFill>
                <a:latin typeface="Century Gothic"/>
              </a:rPr>
              <a:t>classifications to include additional years</a:t>
            </a:r>
          </a:p>
          <a:p>
            <a:pPr marL="342900" lvl="0" indent="-342900">
              <a:lnSpc>
                <a:spcPct val="114000"/>
              </a:lnSpc>
              <a:buClr>
                <a:srgbClr val="2E8652"/>
              </a:buClr>
              <a:buFont typeface="Webdings" panose="05030102010509060703" pitchFamily="18" charset="2"/>
              <a:buChar char=""/>
            </a:pPr>
            <a:r>
              <a:rPr lang="en-US" sz="2400" dirty="0" smtClean="0">
                <a:solidFill>
                  <a:srgbClr val="767171"/>
                </a:solidFill>
                <a:latin typeface="Century Gothic"/>
              </a:rPr>
              <a:t>Develop a regional forest inventory to improve El Salvador’s capability for REDD+ monitoring</a:t>
            </a:r>
            <a:endParaRPr dirty="0"/>
          </a:p>
        </p:txBody>
      </p:sp>
      <p:sp>
        <p:nvSpPr>
          <p:cNvPr id="6" name="Shape 138"/>
          <p:cNvSpPr txBox="1">
            <a:spLocks noGrp="1"/>
          </p:cNvSpPr>
          <p:nvPr>
            <p:ph type="body" idx="2"/>
          </p:nvPr>
        </p:nvSpPr>
        <p:spPr>
          <a:xfrm>
            <a:off x="499872" y="3459480"/>
            <a:ext cx="7982711" cy="704088"/>
          </a:xfrm>
          <a:prstGeom prst="rect">
            <a:avLst/>
          </a:prstGeom>
        </p:spPr>
        <p:txBody>
          <a:bodyPr lIns="91425" tIns="91425" rIns="91425" bIns="91425" anchor="t" anchorCtr="0">
            <a:noAutofit/>
          </a:bodyPr>
          <a:lstStyle/>
          <a:p>
            <a:r>
              <a:rPr lang="en-US" sz="5400" dirty="0">
                <a:latin typeface="+mj-lt"/>
              </a:rPr>
              <a:t>Future </a:t>
            </a:r>
            <a:r>
              <a:rPr lang="en-US" sz="5400" dirty="0" smtClean="0">
                <a:latin typeface="+mj-lt"/>
              </a:rPr>
              <a:t>Work </a:t>
            </a:r>
            <a:endParaRPr lang="en-US" sz="5400" dirty="0">
              <a:latin typeface="+mj-lt"/>
            </a:endParaRPr>
          </a:p>
        </p:txBody>
      </p:sp>
      <p:pic>
        <p:nvPicPr>
          <p:cNvPr id="7" name="Picture Placeholder 6"/>
          <p:cNvPicPr>
            <a:picLocks noGrp="1" noChangeAspect="1"/>
          </p:cNvPicPr>
          <p:nvPr>
            <p:ph type="pic" idx="3"/>
          </p:nvPr>
        </p:nvPicPr>
        <p:blipFill rotWithShape="1">
          <a:blip r:embed="rId3">
            <a:extLst>
              <a:ext uri="{28A0092B-C50C-407E-A947-70E740481C1C}">
                <a14:useLocalDpi xmlns:a14="http://schemas.microsoft.com/office/drawing/2010/main" val="0"/>
              </a:ext>
            </a:extLst>
          </a:blip>
          <a:srcRect l="1587" t="32604" r="13709" b="24870"/>
          <a:stretch/>
        </p:blipFill>
        <p:spPr/>
      </p:pic>
      <p:sp>
        <p:nvSpPr>
          <p:cNvPr id="13" name="Rectangle 12"/>
          <p:cNvSpPr/>
          <p:nvPr/>
        </p:nvSpPr>
        <p:spPr>
          <a:xfrm>
            <a:off x="6710320" y="3429001"/>
            <a:ext cx="2433680" cy="253916"/>
          </a:xfrm>
          <a:prstGeom prst="rect">
            <a:avLst/>
          </a:prstGeom>
        </p:spPr>
        <p:txBody>
          <a:bodyPr wrap="none">
            <a:spAutoFit/>
          </a:bodyPr>
          <a:lstStyle/>
          <a:p>
            <a:pPr lvl="0"/>
            <a:r>
              <a:rPr lang="en-US" sz="1050" dirty="0">
                <a:solidFill>
                  <a:srgbClr val="767171"/>
                </a:solidFill>
                <a:latin typeface="Century Gothic"/>
              </a:rPr>
              <a:t>Sean Kearney, USAID, ABES Project</a:t>
            </a:r>
          </a:p>
        </p:txBody>
      </p:sp>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body" idx="1"/>
          </p:nvPr>
        </p:nvSpPr>
        <p:spPr>
          <a:xfrm>
            <a:off x="571200" y="1401079"/>
            <a:ext cx="8051700" cy="5232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b="1" dirty="0">
                <a:latin typeface="+mn-lt"/>
              </a:rPr>
              <a:t>Dr. Kenton Ross</a:t>
            </a:r>
            <a:r>
              <a:rPr lang="en-US" dirty="0">
                <a:latin typeface="+mn-lt"/>
              </a:rPr>
              <a:t>, NASA DEVELOP National Program</a:t>
            </a:r>
          </a:p>
        </p:txBody>
      </p:sp>
      <p:sp>
        <p:nvSpPr>
          <p:cNvPr id="205" name="Shape 205"/>
          <p:cNvSpPr txBox="1">
            <a:spLocks noGrp="1"/>
          </p:cNvSpPr>
          <p:nvPr>
            <p:ph type="body" idx="2"/>
          </p:nvPr>
        </p:nvSpPr>
        <p:spPr>
          <a:xfrm>
            <a:off x="571200" y="2542667"/>
            <a:ext cx="8051700" cy="704099"/>
          </a:xfrm>
          <a:prstGeom prst="rect">
            <a:avLst/>
          </a:prstGeom>
          <a:noFill/>
          <a:ln>
            <a:noFill/>
          </a:ln>
        </p:spPr>
        <p:txBody>
          <a:bodyPr lIns="91425" tIns="45700" rIns="91425" bIns="45700" anchor="t" anchorCtr="0">
            <a:noAutofit/>
          </a:bodyPr>
          <a:lstStyle/>
          <a:p>
            <a:pPr lvl="0" rtl="0">
              <a:lnSpc>
                <a:spcPct val="115000"/>
              </a:lnSpc>
              <a:spcBef>
                <a:spcPts val="0"/>
              </a:spcBef>
              <a:buClr>
                <a:srgbClr val="000000"/>
              </a:buClr>
              <a:buSzPct val="55000"/>
              <a:buFont typeface="Arial"/>
              <a:buNone/>
            </a:pPr>
            <a:r>
              <a:rPr lang="en-US" b="1" dirty="0">
                <a:latin typeface="+mn-lt"/>
              </a:rPr>
              <a:t>The Earth Institute, Columbia University (ABES Project)</a:t>
            </a:r>
          </a:p>
          <a:p>
            <a:pPr lvl="0" rtl="0">
              <a:lnSpc>
                <a:spcPct val="115000"/>
              </a:lnSpc>
              <a:spcBef>
                <a:spcPts val="0"/>
              </a:spcBef>
              <a:buClr>
                <a:srgbClr val="000000"/>
              </a:buClr>
              <a:buSzPct val="55000"/>
              <a:buFont typeface="Arial"/>
              <a:buNone/>
            </a:pPr>
            <a:r>
              <a:rPr lang="en-US" dirty="0">
                <a:latin typeface="+mn-lt"/>
              </a:rPr>
              <a:t>POC: Dr. Sean </a:t>
            </a:r>
            <a:r>
              <a:rPr lang="en-US" dirty="0" err="1">
                <a:latin typeface="+mn-lt"/>
              </a:rPr>
              <a:t>Smukler</a:t>
            </a:r>
            <a:r>
              <a:rPr lang="en-US" dirty="0">
                <a:latin typeface="+mn-lt"/>
              </a:rPr>
              <a:t> &amp; Sean Kearney</a:t>
            </a:r>
          </a:p>
          <a:p>
            <a:pPr marL="0" marR="0" lvl="0" indent="0" algn="l" rtl="0">
              <a:lnSpc>
                <a:spcPct val="90000"/>
              </a:lnSpc>
              <a:spcBef>
                <a:spcPts val="0"/>
              </a:spcBef>
              <a:buClr>
                <a:schemeClr val="dk1"/>
              </a:buClr>
              <a:buFont typeface="Arial"/>
              <a:buNone/>
            </a:pPr>
            <a:endParaRPr dirty="0">
              <a:latin typeface="+mn-lt"/>
            </a:endParaRPr>
          </a:p>
        </p:txBody>
      </p:sp>
      <p:sp>
        <p:nvSpPr>
          <p:cNvPr id="207" name="Shape 207"/>
          <p:cNvSpPr txBox="1"/>
          <p:nvPr/>
        </p:nvSpPr>
        <p:spPr>
          <a:xfrm>
            <a:off x="571208" y="962543"/>
            <a:ext cx="2577900" cy="523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i="0" u="none" strike="noStrike" cap="none" baseline="0" dirty="0">
                <a:solidFill>
                  <a:schemeClr val="accent1"/>
                </a:solidFill>
                <a:latin typeface="+mj-lt"/>
                <a:ea typeface="Questrial"/>
                <a:cs typeface="Questrial"/>
                <a:sym typeface="Questrial"/>
              </a:rPr>
              <a:t>Advisors</a:t>
            </a:r>
          </a:p>
        </p:txBody>
      </p:sp>
      <p:sp>
        <p:nvSpPr>
          <p:cNvPr id="208" name="Shape 208"/>
          <p:cNvSpPr txBox="1"/>
          <p:nvPr/>
        </p:nvSpPr>
        <p:spPr>
          <a:xfrm>
            <a:off x="571208" y="2135444"/>
            <a:ext cx="2577900" cy="523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dirty="0">
                <a:solidFill>
                  <a:schemeClr val="accent1"/>
                </a:solidFill>
                <a:latin typeface="+mj-lt"/>
                <a:ea typeface="Questrial"/>
                <a:cs typeface="Questrial"/>
                <a:sym typeface="Questrial"/>
              </a:rPr>
              <a:t>Collaborator:</a:t>
            </a:r>
          </a:p>
        </p:txBody>
      </p:sp>
      <p:sp>
        <p:nvSpPr>
          <p:cNvPr id="210" name="Shape 210"/>
          <p:cNvSpPr txBox="1"/>
          <p:nvPr/>
        </p:nvSpPr>
        <p:spPr>
          <a:xfrm>
            <a:off x="571208" y="3694674"/>
            <a:ext cx="2577900" cy="523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dirty="0">
                <a:solidFill>
                  <a:schemeClr val="accent1"/>
                </a:solidFill>
                <a:latin typeface="+mj-lt"/>
                <a:ea typeface="Questrial"/>
                <a:cs typeface="Questrial"/>
                <a:sym typeface="Questrial"/>
              </a:rPr>
              <a:t>End Users:</a:t>
            </a:r>
          </a:p>
        </p:txBody>
      </p:sp>
      <p:sp>
        <p:nvSpPr>
          <p:cNvPr id="211" name="Shape 211"/>
          <p:cNvSpPr txBox="1">
            <a:spLocks noGrp="1"/>
          </p:cNvSpPr>
          <p:nvPr>
            <p:ph type="body" idx="4"/>
          </p:nvPr>
        </p:nvSpPr>
        <p:spPr>
          <a:xfrm>
            <a:off x="571200" y="4110722"/>
            <a:ext cx="8051700" cy="937156"/>
          </a:xfrm>
          <a:prstGeom prst="rect">
            <a:avLst/>
          </a:prstGeom>
          <a:noFill/>
          <a:ln>
            <a:noFill/>
          </a:ln>
        </p:spPr>
        <p:txBody>
          <a:bodyPr lIns="91425" tIns="45700" rIns="91425" bIns="45700" anchor="t" anchorCtr="0">
            <a:noAutofit/>
          </a:bodyPr>
          <a:lstStyle/>
          <a:p>
            <a:pPr lvl="0" rtl="0">
              <a:lnSpc>
                <a:spcPct val="115000"/>
              </a:lnSpc>
              <a:spcBef>
                <a:spcPts val="0"/>
              </a:spcBef>
              <a:buClr>
                <a:srgbClr val="000000"/>
              </a:buClr>
              <a:buSzPct val="55000"/>
              <a:buFont typeface="Arial"/>
              <a:buNone/>
            </a:pPr>
            <a:r>
              <a:rPr lang="en-US" sz="2000" b="1" dirty="0">
                <a:solidFill>
                  <a:schemeClr val="tx1"/>
                </a:solidFill>
                <a:latin typeface="+mn-lt"/>
              </a:rPr>
              <a:t>La </a:t>
            </a:r>
            <a:r>
              <a:rPr lang="en-US" sz="2000" b="1" dirty="0" err="1">
                <a:solidFill>
                  <a:schemeClr val="tx1"/>
                </a:solidFill>
                <a:latin typeface="+mn-lt"/>
              </a:rPr>
              <a:t>Mancomunidad</a:t>
            </a:r>
            <a:r>
              <a:rPr lang="en-US" sz="2000" b="1" dirty="0">
                <a:solidFill>
                  <a:schemeClr val="tx1"/>
                </a:solidFill>
                <a:latin typeface="+mn-lt"/>
              </a:rPr>
              <a:t> La </a:t>
            </a:r>
            <a:r>
              <a:rPr lang="en-US" sz="2000" b="1" dirty="0" err="1">
                <a:solidFill>
                  <a:schemeClr val="tx1"/>
                </a:solidFill>
                <a:latin typeface="+mn-lt"/>
              </a:rPr>
              <a:t>Montañona</a:t>
            </a:r>
            <a:r>
              <a:rPr lang="en-US" sz="2000" b="1" dirty="0">
                <a:solidFill>
                  <a:schemeClr val="tx1"/>
                </a:solidFill>
                <a:latin typeface="+mn-lt"/>
              </a:rPr>
              <a:t>, Chalatenango</a:t>
            </a:r>
          </a:p>
          <a:p>
            <a:pPr lvl="0" rtl="0">
              <a:lnSpc>
                <a:spcPct val="115000"/>
              </a:lnSpc>
              <a:spcBef>
                <a:spcPts val="0"/>
              </a:spcBef>
              <a:buClr>
                <a:srgbClr val="000000"/>
              </a:buClr>
              <a:buSzPct val="55000"/>
              <a:buFont typeface="Arial"/>
              <a:buNone/>
            </a:pPr>
            <a:r>
              <a:rPr lang="en-US" sz="2000" dirty="0">
                <a:solidFill>
                  <a:schemeClr val="tx1"/>
                </a:solidFill>
                <a:latin typeface="+mn-lt"/>
              </a:rPr>
              <a:t>POC: </a:t>
            </a:r>
            <a:r>
              <a:rPr lang="en-US" sz="2000" dirty="0" err="1">
                <a:solidFill>
                  <a:schemeClr val="tx1"/>
                </a:solidFill>
                <a:latin typeface="+mn-lt"/>
              </a:rPr>
              <a:t>Arnulfo</a:t>
            </a:r>
            <a:r>
              <a:rPr lang="en-US" sz="2000" dirty="0">
                <a:solidFill>
                  <a:schemeClr val="tx1"/>
                </a:solidFill>
                <a:latin typeface="+mn-lt"/>
              </a:rPr>
              <a:t> Alberto</a:t>
            </a:r>
          </a:p>
          <a:p>
            <a:pPr lvl="0" rtl="0">
              <a:lnSpc>
                <a:spcPct val="115000"/>
              </a:lnSpc>
              <a:spcBef>
                <a:spcPts val="0"/>
              </a:spcBef>
              <a:buClr>
                <a:srgbClr val="000000"/>
              </a:buClr>
              <a:buSzPct val="55000"/>
              <a:buFont typeface="Arial"/>
              <a:buNone/>
            </a:pPr>
            <a:r>
              <a:rPr lang="en-US" sz="2000" b="1" dirty="0" err="1">
                <a:solidFill>
                  <a:schemeClr val="tx1"/>
                </a:solidFill>
                <a:latin typeface="+mn-lt"/>
              </a:rPr>
              <a:t>Ministerio</a:t>
            </a:r>
            <a:r>
              <a:rPr lang="en-US" sz="2000" b="1" dirty="0">
                <a:solidFill>
                  <a:schemeClr val="tx1"/>
                </a:solidFill>
                <a:latin typeface="+mn-lt"/>
              </a:rPr>
              <a:t> de </a:t>
            </a:r>
            <a:r>
              <a:rPr lang="en-US" sz="2000" b="1" dirty="0" err="1">
                <a:solidFill>
                  <a:schemeClr val="tx1"/>
                </a:solidFill>
                <a:latin typeface="+mn-lt"/>
              </a:rPr>
              <a:t>Medio</a:t>
            </a:r>
            <a:r>
              <a:rPr lang="en-US" sz="2000" b="1" dirty="0">
                <a:solidFill>
                  <a:schemeClr val="tx1"/>
                </a:solidFill>
                <a:latin typeface="+mn-lt"/>
              </a:rPr>
              <a:t> </a:t>
            </a:r>
            <a:r>
              <a:rPr lang="en-US" sz="2000" b="1" dirty="0" err="1">
                <a:solidFill>
                  <a:schemeClr val="tx1"/>
                </a:solidFill>
                <a:latin typeface="+mn-lt"/>
              </a:rPr>
              <a:t>Ambiente</a:t>
            </a:r>
            <a:r>
              <a:rPr lang="en-US" sz="2000" b="1" dirty="0">
                <a:solidFill>
                  <a:schemeClr val="tx1"/>
                </a:solidFill>
                <a:latin typeface="+mn-lt"/>
              </a:rPr>
              <a:t> y </a:t>
            </a:r>
            <a:r>
              <a:rPr lang="en-US" sz="2000" b="1" dirty="0" err="1">
                <a:solidFill>
                  <a:schemeClr val="tx1"/>
                </a:solidFill>
                <a:latin typeface="+mn-lt"/>
              </a:rPr>
              <a:t>Recursos</a:t>
            </a:r>
            <a:r>
              <a:rPr lang="en-US" sz="2000" b="1" dirty="0">
                <a:solidFill>
                  <a:schemeClr val="tx1"/>
                </a:solidFill>
                <a:latin typeface="+mn-lt"/>
              </a:rPr>
              <a:t> </a:t>
            </a:r>
            <a:r>
              <a:rPr lang="en-US" sz="2000" b="1" dirty="0" err="1">
                <a:solidFill>
                  <a:schemeClr val="tx1"/>
                </a:solidFill>
                <a:latin typeface="+mn-lt"/>
              </a:rPr>
              <a:t>Naturales</a:t>
            </a:r>
            <a:r>
              <a:rPr lang="en-US" sz="2000" b="1" dirty="0">
                <a:solidFill>
                  <a:schemeClr val="tx1"/>
                </a:solidFill>
                <a:latin typeface="+mn-lt"/>
              </a:rPr>
              <a:t> (MARN)</a:t>
            </a:r>
          </a:p>
          <a:p>
            <a:pPr lvl="0" rtl="0">
              <a:lnSpc>
                <a:spcPct val="115000"/>
              </a:lnSpc>
              <a:spcBef>
                <a:spcPts val="0"/>
              </a:spcBef>
              <a:buClr>
                <a:srgbClr val="000000"/>
              </a:buClr>
              <a:buSzPct val="55000"/>
              <a:buFont typeface="Arial"/>
              <a:buNone/>
            </a:pPr>
            <a:r>
              <a:rPr lang="en-US" sz="2000" dirty="0">
                <a:solidFill>
                  <a:schemeClr val="tx1"/>
                </a:solidFill>
                <a:latin typeface="+mn-lt"/>
              </a:rPr>
              <a:t>POC: Giovanni Molina</a:t>
            </a:r>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a:spLocks noGrp="1"/>
          </p:cNvSpPr>
          <p:nvPr>
            <p:ph type="body" idx="1"/>
          </p:nvPr>
        </p:nvSpPr>
        <p:spPr>
          <a:xfrm>
            <a:off x="521100" y="2615925"/>
            <a:ext cx="3793800" cy="1680724"/>
          </a:xfrm>
          <a:prstGeom prst="rect">
            <a:avLst/>
          </a:prstGeom>
        </p:spPr>
        <p:txBody>
          <a:bodyPr lIns="91425" tIns="91425" rIns="91425" bIns="91425" anchor="t" anchorCtr="0">
            <a:noAutofit/>
          </a:bodyPr>
          <a:lstStyle/>
          <a:p>
            <a:pPr rtl="0">
              <a:spcBef>
                <a:spcPts val="0"/>
              </a:spcBef>
              <a:buNone/>
            </a:pPr>
            <a:r>
              <a:rPr lang="en-US" b="1" dirty="0">
                <a:latin typeface="+mj-lt"/>
              </a:rPr>
              <a:t>Study Area:</a:t>
            </a:r>
            <a:r>
              <a:rPr lang="en-US" dirty="0">
                <a:latin typeface="+mj-lt"/>
              </a:rPr>
              <a:t> </a:t>
            </a:r>
            <a:endParaRPr lang="en-US" dirty="0" smtClean="0">
              <a:latin typeface="+mj-lt"/>
            </a:endParaRPr>
          </a:p>
          <a:p>
            <a:pPr rtl="0">
              <a:spcBef>
                <a:spcPts val="0"/>
              </a:spcBef>
              <a:buNone/>
            </a:pPr>
            <a:r>
              <a:rPr lang="en-US" dirty="0" smtClean="0">
                <a:latin typeface="+mj-lt"/>
              </a:rPr>
              <a:t>La </a:t>
            </a:r>
            <a:r>
              <a:rPr lang="en-US" dirty="0" err="1">
                <a:latin typeface="+mj-lt"/>
              </a:rPr>
              <a:t>Mancomunidad</a:t>
            </a:r>
            <a:r>
              <a:rPr lang="en-US" dirty="0">
                <a:latin typeface="+mj-lt"/>
              </a:rPr>
              <a:t> </a:t>
            </a:r>
            <a:endParaRPr lang="en-US" dirty="0" smtClean="0">
              <a:latin typeface="+mj-lt"/>
            </a:endParaRPr>
          </a:p>
          <a:p>
            <a:pPr rtl="0">
              <a:spcBef>
                <a:spcPts val="0"/>
              </a:spcBef>
              <a:buNone/>
            </a:pPr>
            <a:r>
              <a:rPr lang="en-US" dirty="0" smtClean="0">
                <a:latin typeface="+mj-lt"/>
              </a:rPr>
              <a:t>La </a:t>
            </a:r>
            <a:r>
              <a:rPr lang="en-US" dirty="0" err="1">
                <a:latin typeface="+mj-lt"/>
              </a:rPr>
              <a:t>Montañona</a:t>
            </a:r>
            <a:r>
              <a:rPr lang="en-US" dirty="0">
                <a:latin typeface="+mj-lt"/>
              </a:rPr>
              <a:t>, Chalatenango, El Salvador</a:t>
            </a:r>
          </a:p>
          <a:p>
            <a:pPr rtl="0">
              <a:spcBef>
                <a:spcPts val="0"/>
              </a:spcBef>
              <a:buNone/>
            </a:pPr>
            <a:endParaRPr dirty="0">
              <a:latin typeface="+mj-lt"/>
            </a:endParaRPr>
          </a:p>
          <a:p>
            <a:pPr>
              <a:spcBef>
                <a:spcPts val="0"/>
              </a:spcBef>
              <a:buNone/>
            </a:pPr>
            <a:r>
              <a:rPr lang="en-US" b="1" dirty="0">
                <a:latin typeface="+mj-lt"/>
              </a:rPr>
              <a:t>Study Period: </a:t>
            </a:r>
            <a:r>
              <a:rPr lang="en-US" dirty="0">
                <a:latin typeface="+mj-lt"/>
              </a:rPr>
              <a:t>1986-2015</a:t>
            </a:r>
          </a:p>
        </p:txBody>
      </p:sp>
      <p:sp>
        <p:nvSpPr>
          <p:cNvPr id="119" name="Shape 119"/>
          <p:cNvSpPr txBox="1">
            <a:spLocks noGrp="1"/>
          </p:cNvSpPr>
          <p:nvPr>
            <p:ph type="body" idx="2"/>
          </p:nvPr>
        </p:nvSpPr>
        <p:spPr>
          <a:xfrm>
            <a:off x="304800" y="894475"/>
            <a:ext cx="4010100" cy="1326000"/>
          </a:xfrm>
          <a:prstGeom prst="rect">
            <a:avLst/>
          </a:prstGeom>
        </p:spPr>
        <p:txBody>
          <a:bodyPr lIns="91425" tIns="91425" rIns="91425" bIns="91425" anchor="b" anchorCtr="0">
            <a:noAutofit/>
          </a:bodyPr>
          <a:lstStyle/>
          <a:p>
            <a:pPr>
              <a:spcBef>
                <a:spcPts val="0"/>
              </a:spcBef>
              <a:buNone/>
            </a:pPr>
            <a:r>
              <a:rPr lang="en-US" sz="5400" dirty="0">
                <a:latin typeface="+mj-lt"/>
              </a:rPr>
              <a:t>Study Area and Period</a:t>
            </a:r>
          </a:p>
        </p:txBody>
      </p:sp>
      <p:pic>
        <p:nvPicPr>
          <p:cNvPr id="122" name="Shape 122"/>
          <p:cNvPicPr preferRelativeResize="0"/>
          <p:nvPr/>
        </p:nvPicPr>
        <p:blipFill rotWithShape="1">
          <a:blip r:embed="rId3">
            <a:alphaModFix/>
          </a:blip>
          <a:srcRect l="1447" t="5436" r="1703" b="1506"/>
          <a:stretch/>
        </p:blipFill>
        <p:spPr>
          <a:xfrm>
            <a:off x="4381500" y="660400"/>
            <a:ext cx="4457700" cy="5626100"/>
          </a:xfrm>
          <a:prstGeom prst="rect">
            <a:avLst/>
          </a:prstGeom>
          <a:noFill/>
          <a:ln w="19050">
            <a:solidFill>
              <a:schemeClr val="accent1"/>
            </a:solidFill>
          </a:ln>
        </p:spPr>
      </p:pic>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46529"/>
          <a:stretch/>
        </p:blipFill>
        <p:spPr>
          <a:xfrm>
            <a:off x="0" y="0"/>
            <a:ext cx="9144000" cy="3263900"/>
          </a:xfrm>
          <a:prstGeom prst="rect">
            <a:avLst/>
          </a:prstGeom>
        </p:spPr>
      </p:pic>
      <p:sp>
        <p:nvSpPr>
          <p:cNvPr id="137" name="Shape 137"/>
          <p:cNvSpPr txBox="1">
            <a:spLocks noGrp="1"/>
          </p:cNvSpPr>
          <p:nvPr>
            <p:ph type="body" idx="1"/>
          </p:nvPr>
        </p:nvSpPr>
        <p:spPr>
          <a:xfrm>
            <a:off x="385574" y="4346378"/>
            <a:ext cx="8758425" cy="2886599"/>
          </a:xfrm>
          <a:prstGeom prst="rect">
            <a:avLst/>
          </a:prstGeom>
        </p:spPr>
        <p:txBody>
          <a:bodyPr lIns="91425" tIns="91425" rIns="91425" bIns="91425" anchor="t" anchorCtr="0">
            <a:noAutofit/>
          </a:bodyPr>
          <a:lstStyle/>
          <a:p>
            <a:pPr marL="571500" indent="-342900">
              <a:lnSpc>
                <a:spcPct val="100000"/>
              </a:lnSpc>
              <a:spcAft>
                <a:spcPts val="300"/>
              </a:spcAft>
              <a:buClr>
                <a:schemeClr val="accent1"/>
              </a:buClr>
              <a:buSzPct val="90000"/>
              <a:buFont typeface="Webdings" panose="05030102010509060703" pitchFamily="18" charset="2"/>
              <a:buChar char=""/>
            </a:pPr>
            <a:r>
              <a:rPr lang="en-US" sz="2400" b="1" dirty="0">
                <a:latin typeface="+mj-lt"/>
              </a:rPr>
              <a:t>High population </a:t>
            </a:r>
            <a:r>
              <a:rPr lang="en-US" sz="2400" dirty="0">
                <a:latin typeface="+mj-lt"/>
              </a:rPr>
              <a:t>density in El Salvador and </a:t>
            </a:r>
            <a:r>
              <a:rPr lang="en-US" sz="2400" b="1" dirty="0">
                <a:latin typeface="+mj-lt"/>
              </a:rPr>
              <a:t>low forest canopy</a:t>
            </a:r>
            <a:r>
              <a:rPr lang="en-US" sz="2400" dirty="0">
                <a:latin typeface="+mj-lt"/>
              </a:rPr>
              <a:t> cover</a:t>
            </a:r>
          </a:p>
          <a:p>
            <a:pPr marL="571500" indent="-342900">
              <a:lnSpc>
                <a:spcPct val="100000"/>
              </a:lnSpc>
              <a:spcAft>
                <a:spcPts val="300"/>
              </a:spcAft>
              <a:buClr>
                <a:schemeClr val="accent1"/>
              </a:buClr>
              <a:buSzPct val="90000"/>
              <a:buFont typeface="Webdings" panose="05030102010509060703" pitchFamily="18" charset="2"/>
              <a:buChar char=""/>
            </a:pPr>
            <a:r>
              <a:rPr lang="en-US" sz="2400" dirty="0">
                <a:latin typeface="+mj-lt"/>
              </a:rPr>
              <a:t>Forests provide </a:t>
            </a:r>
            <a:r>
              <a:rPr lang="en-US" sz="2400" b="1" dirty="0">
                <a:latin typeface="+mj-lt"/>
              </a:rPr>
              <a:t>soil stability</a:t>
            </a:r>
          </a:p>
          <a:p>
            <a:pPr marL="571500" indent="-342900">
              <a:lnSpc>
                <a:spcPct val="100000"/>
              </a:lnSpc>
              <a:spcAft>
                <a:spcPts val="300"/>
              </a:spcAft>
              <a:buClr>
                <a:schemeClr val="accent1"/>
              </a:buClr>
              <a:buSzPct val="90000"/>
              <a:buFont typeface="Webdings" panose="05030102010509060703" pitchFamily="18" charset="2"/>
              <a:buChar char=""/>
            </a:pPr>
            <a:r>
              <a:rPr lang="en-US" sz="2400" dirty="0">
                <a:latin typeface="+mj-lt"/>
              </a:rPr>
              <a:t>Critical to maintaining </a:t>
            </a:r>
            <a:r>
              <a:rPr lang="en-US" sz="2400" b="1" dirty="0">
                <a:latin typeface="+mj-lt"/>
              </a:rPr>
              <a:t>healthy springs and rivers</a:t>
            </a:r>
          </a:p>
          <a:p>
            <a:pPr marL="571500" indent="-342900">
              <a:lnSpc>
                <a:spcPct val="100000"/>
              </a:lnSpc>
              <a:spcAft>
                <a:spcPts val="300"/>
              </a:spcAft>
              <a:buClr>
                <a:schemeClr val="accent1"/>
              </a:buClr>
              <a:buSzPct val="90000"/>
              <a:buFont typeface="Webdings" panose="05030102010509060703" pitchFamily="18" charset="2"/>
              <a:buChar char=""/>
            </a:pPr>
            <a:r>
              <a:rPr lang="en-US" sz="2400" dirty="0" smtClean="0">
                <a:latin typeface="+mj-lt"/>
              </a:rPr>
              <a:t>Forests </a:t>
            </a:r>
            <a:r>
              <a:rPr lang="en-US" sz="2400" b="1" dirty="0">
                <a:latin typeface="+mj-lt"/>
              </a:rPr>
              <a:t>remove carbon dioxide </a:t>
            </a:r>
            <a:r>
              <a:rPr lang="en-US" sz="2400" dirty="0">
                <a:latin typeface="+mj-lt"/>
              </a:rPr>
              <a:t>from the </a:t>
            </a:r>
            <a:r>
              <a:rPr lang="en-US" sz="2400" dirty="0" smtClean="0">
                <a:latin typeface="+mj-lt"/>
              </a:rPr>
              <a:t>atmosphere</a:t>
            </a:r>
            <a:endParaRPr lang="en-US" sz="2400" dirty="0">
              <a:latin typeface="+mj-lt"/>
            </a:endParaRPr>
          </a:p>
        </p:txBody>
      </p:sp>
      <p:sp>
        <p:nvSpPr>
          <p:cNvPr id="138" name="Shape 138"/>
          <p:cNvSpPr txBox="1">
            <a:spLocks noGrp="1"/>
          </p:cNvSpPr>
          <p:nvPr>
            <p:ph type="body" idx="2"/>
          </p:nvPr>
        </p:nvSpPr>
        <p:spPr>
          <a:xfrm>
            <a:off x="385574" y="3534155"/>
            <a:ext cx="7982700" cy="704099"/>
          </a:xfrm>
          <a:prstGeom prst="rect">
            <a:avLst/>
          </a:prstGeom>
        </p:spPr>
        <p:txBody>
          <a:bodyPr lIns="91425" tIns="91425" rIns="91425" bIns="91425" anchor="t" anchorCtr="0">
            <a:noAutofit/>
          </a:bodyPr>
          <a:lstStyle/>
          <a:p>
            <a:pPr>
              <a:spcBef>
                <a:spcPts val="0"/>
              </a:spcBef>
              <a:buNone/>
            </a:pPr>
            <a:r>
              <a:rPr lang="en-US" sz="5400" dirty="0">
                <a:latin typeface="+mj-lt"/>
              </a:rPr>
              <a:t>Community Concerns</a:t>
            </a:r>
          </a:p>
        </p:txBody>
      </p:sp>
      <p:pic>
        <p:nvPicPr>
          <p:cNvPr id="4" name="Picture 3"/>
          <p:cNvPicPr>
            <a:picLocks noChangeAspect="1"/>
          </p:cNvPicPr>
          <p:nvPr/>
        </p:nvPicPr>
        <p:blipFill>
          <a:blip r:embed="rId4"/>
          <a:stretch>
            <a:fillRect/>
          </a:stretch>
        </p:blipFill>
        <p:spPr>
          <a:xfrm>
            <a:off x="0" y="-1"/>
            <a:ext cx="9144000" cy="3426031"/>
          </a:xfrm>
          <a:prstGeom prst="rect">
            <a:avLst/>
          </a:prstGeom>
        </p:spPr>
      </p:pic>
      <p:sp>
        <p:nvSpPr>
          <p:cNvPr id="7" name="TextBox 6"/>
          <p:cNvSpPr txBox="1"/>
          <p:nvPr/>
        </p:nvSpPr>
        <p:spPr>
          <a:xfrm>
            <a:off x="6711384" y="3426031"/>
            <a:ext cx="2433680" cy="253916"/>
          </a:xfrm>
          <a:prstGeom prst="rect">
            <a:avLst/>
          </a:prstGeom>
          <a:noFill/>
        </p:spPr>
        <p:txBody>
          <a:bodyPr wrap="none" rtlCol="0">
            <a:spAutoFit/>
          </a:bodyPr>
          <a:lstStyle/>
          <a:p>
            <a:r>
              <a:rPr lang="en-US" sz="1050" dirty="0" smtClean="0">
                <a:solidFill>
                  <a:schemeClr val="tx1"/>
                </a:solidFill>
                <a:latin typeface="+mn-lt"/>
              </a:rPr>
              <a:t>Sean Kearney, USAID, ABES Project</a:t>
            </a:r>
            <a:endParaRPr lang="en-US" sz="1050" dirty="0">
              <a:solidFill>
                <a:schemeClr val="tx1"/>
              </a:solidFill>
              <a:latin typeface="+mn-lt"/>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522" t="10504" r="569" b="40092"/>
          <a:stretch/>
        </p:blipFill>
        <p:spPr>
          <a:xfrm>
            <a:off x="-4578" y="0"/>
            <a:ext cx="9144000" cy="3411415"/>
          </a:xfrm>
          <a:prstGeom prst="rect">
            <a:avLst/>
          </a:prstGeom>
        </p:spPr>
      </p:pic>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body" idx="1"/>
          </p:nvPr>
        </p:nvSpPr>
        <p:spPr>
          <a:xfrm>
            <a:off x="4715355" y="4317023"/>
            <a:ext cx="4294499" cy="1853789"/>
          </a:xfrm>
          <a:prstGeom prst="rect">
            <a:avLst/>
          </a:prstGeom>
        </p:spPr>
        <p:txBody>
          <a:bodyPr lIns="91425" tIns="91425" rIns="91425" bIns="91425" anchor="t" anchorCtr="0">
            <a:noAutofit/>
          </a:bodyPr>
          <a:lstStyle/>
          <a:p>
            <a:pPr marL="457200" lvl="0" indent="-342900" rtl="0">
              <a:lnSpc>
                <a:spcPct val="150000"/>
              </a:lnSpc>
              <a:spcBef>
                <a:spcPts val="0"/>
              </a:spcBef>
              <a:buClr>
                <a:schemeClr val="accent1"/>
              </a:buClr>
              <a:buSzPct val="90000"/>
              <a:buFont typeface="Webdings" panose="05030102010509060703" pitchFamily="18" charset="2"/>
              <a:buChar char=""/>
            </a:pPr>
            <a:r>
              <a:rPr lang="en-US" sz="2400" dirty="0">
                <a:latin typeface="+mj-lt"/>
              </a:rPr>
              <a:t>Land Use/Land </a:t>
            </a:r>
            <a:r>
              <a:rPr lang="en-US" sz="2400" dirty="0" smtClean="0">
                <a:latin typeface="+mj-lt"/>
              </a:rPr>
              <a:t>Cover</a:t>
            </a:r>
          </a:p>
          <a:p>
            <a:pPr marL="457200" lvl="0" indent="-342900">
              <a:lnSpc>
                <a:spcPct val="150000"/>
              </a:lnSpc>
              <a:spcBef>
                <a:spcPts val="0"/>
              </a:spcBef>
              <a:buClr>
                <a:schemeClr val="accent1"/>
              </a:buClr>
              <a:buSzPct val="90000"/>
              <a:buFont typeface="Webdings" panose="05030102010509060703" pitchFamily="18" charset="2"/>
              <a:buChar char=""/>
            </a:pPr>
            <a:r>
              <a:rPr lang="en-US" sz="2400" dirty="0" smtClean="0">
                <a:latin typeface="+mj-lt"/>
              </a:rPr>
              <a:t>Forecasting </a:t>
            </a:r>
            <a:r>
              <a:rPr lang="en-US" sz="2400" dirty="0">
                <a:latin typeface="+mj-lt"/>
              </a:rPr>
              <a:t>Model</a:t>
            </a:r>
          </a:p>
        </p:txBody>
      </p:sp>
      <p:sp>
        <p:nvSpPr>
          <p:cNvPr id="129" name="Shape 129"/>
          <p:cNvSpPr txBox="1">
            <a:spLocks noGrp="1"/>
          </p:cNvSpPr>
          <p:nvPr>
            <p:ph type="body" idx="2"/>
          </p:nvPr>
        </p:nvSpPr>
        <p:spPr>
          <a:xfrm>
            <a:off x="373000" y="4221285"/>
            <a:ext cx="3814800" cy="2435730"/>
          </a:xfrm>
          <a:prstGeom prst="rect">
            <a:avLst/>
          </a:prstGeom>
        </p:spPr>
        <p:txBody>
          <a:bodyPr lIns="91425" tIns="91425" rIns="91425" bIns="91425" anchor="t" anchorCtr="0">
            <a:noAutofit/>
          </a:bodyPr>
          <a:lstStyle/>
          <a:p>
            <a:pPr>
              <a:spcBef>
                <a:spcPts val="0"/>
              </a:spcBef>
              <a:buNone/>
            </a:pPr>
            <a:r>
              <a:rPr lang="en-US" sz="5400" dirty="0">
                <a:latin typeface="+mj-lt"/>
              </a:rPr>
              <a:t>Objectives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018" t="22800" r="1099" b="30880"/>
          <a:stretch/>
        </p:blipFill>
        <p:spPr>
          <a:xfrm>
            <a:off x="2127" y="1"/>
            <a:ext cx="9144000" cy="327659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4633546" cy="346085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0454" y="0"/>
            <a:ext cx="4633546" cy="3460859"/>
          </a:xfrm>
          <a:prstGeom prst="rect">
            <a:avLst/>
          </a:prstGeom>
        </p:spPr>
      </p:pic>
      <p:sp>
        <p:nvSpPr>
          <p:cNvPr id="6" name="TextBox 5"/>
          <p:cNvSpPr txBox="1"/>
          <p:nvPr/>
        </p:nvSpPr>
        <p:spPr>
          <a:xfrm>
            <a:off x="6711384" y="3426031"/>
            <a:ext cx="2433680" cy="253916"/>
          </a:xfrm>
          <a:prstGeom prst="rect">
            <a:avLst/>
          </a:prstGeom>
          <a:noFill/>
        </p:spPr>
        <p:txBody>
          <a:bodyPr wrap="none" rtlCol="0">
            <a:spAutoFit/>
          </a:bodyPr>
          <a:lstStyle/>
          <a:p>
            <a:r>
              <a:rPr lang="en-US" sz="1050" dirty="0" smtClean="0">
                <a:solidFill>
                  <a:schemeClr val="tx1"/>
                </a:solidFill>
                <a:latin typeface="+mn-lt"/>
              </a:rPr>
              <a:t>Sean Kearney, USAID, ABES Project</a:t>
            </a:r>
            <a:endParaRPr lang="en-US" sz="1050" dirty="0">
              <a:solidFill>
                <a:schemeClr val="tx1"/>
              </a:solidFill>
              <a:latin typeface="+mn-lt"/>
            </a:endParaRPr>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body" idx="1"/>
          </p:nvPr>
        </p:nvSpPr>
        <p:spPr>
          <a:xfrm>
            <a:off x="320039" y="548639"/>
            <a:ext cx="8503799" cy="923399"/>
          </a:xfrm>
          <a:prstGeom prst="rect">
            <a:avLst/>
          </a:prstGeom>
        </p:spPr>
        <p:txBody>
          <a:bodyPr lIns="91425" tIns="91425" rIns="91425" bIns="91425" anchor="b" anchorCtr="0">
            <a:noAutofit/>
          </a:bodyPr>
          <a:lstStyle/>
          <a:p>
            <a:pPr>
              <a:spcBef>
                <a:spcPts val="0"/>
              </a:spcBef>
              <a:buNone/>
            </a:pPr>
            <a:r>
              <a:rPr lang="en-US" sz="5400" b="1" dirty="0">
                <a:solidFill>
                  <a:schemeClr val="accent1"/>
                </a:solidFill>
                <a:latin typeface="+mj-lt"/>
              </a:rPr>
              <a:t>NASA Satellites &amp; Sensors</a:t>
            </a:r>
          </a:p>
        </p:txBody>
      </p:sp>
      <p:sp>
        <p:nvSpPr>
          <p:cNvPr id="148" name="Shape 148"/>
          <p:cNvSpPr txBox="1">
            <a:spLocks noGrp="1"/>
          </p:cNvSpPr>
          <p:nvPr>
            <p:ph type="body" idx="2"/>
          </p:nvPr>
        </p:nvSpPr>
        <p:spPr>
          <a:xfrm>
            <a:off x="738738" y="2115301"/>
            <a:ext cx="3566099" cy="768000"/>
          </a:xfrm>
          <a:prstGeom prst="rect">
            <a:avLst/>
          </a:prstGeom>
        </p:spPr>
        <p:txBody>
          <a:bodyPr lIns="91425" tIns="91425" rIns="91425" bIns="91425" anchor="t" anchorCtr="0">
            <a:noAutofit/>
          </a:bodyPr>
          <a:lstStyle/>
          <a:p>
            <a:pPr>
              <a:spcBef>
                <a:spcPts val="0"/>
              </a:spcBef>
              <a:buNone/>
            </a:pPr>
            <a:r>
              <a:rPr lang="en-US" sz="3200" dirty="0">
                <a:solidFill>
                  <a:schemeClr val="dk1"/>
                </a:solidFill>
                <a:latin typeface="+mj-lt"/>
              </a:rPr>
              <a:t>Landsat 4/5 TM</a:t>
            </a:r>
          </a:p>
        </p:txBody>
      </p:sp>
      <p:sp>
        <p:nvSpPr>
          <p:cNvPr id="149" name="Shape 149"/>
          <p:cNvSpPr txBox="1">
            <a:spLocks noGrp="1"/>
          </p:cNvSpPr>
          <p:nvPr>
            <p:ph type="body" idx="3"/>
          </p:nvPr>
        </p:nvSpPr>
        <p:spPr>
          <a:xfrm>
            <a:off x="4388297" y="2115301"/>
            <a:ext cx="3566099" cy="768000"/>
          </a:xfrm>
          <a:prstGeom prst="rect">
            <a:avLst/>
          </a:prstGeom>
        </p:spPr>
        <p:txBody>
          <a:bodyPr lIns="91425" tIns="91425" rIns="91425" bIns="91425" anchor="t" anchorCtr="0">
            <a:noAutofit/>
          </a:bodyPr>
          <a:lstStyle/>
          <a:p>
            <a:pPr>
              <a:spcBef>
                <a:spcPts val="0"/>
              </a:spcBef>
              <a:buNone/>
            </a:pPr>
            <a:r>
              <a:rPr lang="en-US" sz="3200">
                <a:solidFill>
                  <a:schemeClr val="dk1"/>
                </a:solidFill>
                <a:latin typeface="+mj-lt"/>
              </a:rPr>
              <a:t>Landsat 8 OLI</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344" y="3036498"/>
            <a:ext cx="3312634" cy="32004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7534" y="3036498"/>
            <a:ext cx="3915828" cy="3200400"/>
          </a:xfrm>
          <a:prstGeom prst="rect">
            <a:avLst/>
          </a:prstGeom>
        </p:spPr>
      </p:pic>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147"/>
          <p:cNvSpPr txBox="1">
            <a:spLocks noGrp="1"/>
          </p:cNvSpPr>
          <p:nvPr>
            <p:ph type="body" idx="1"/>
          </p:nvPr>
        </p:nvSpPr>
        <p:spPr>
          <a:xfrm>
            <a:off x="242160" y="204589"/>
            <a:ext cx="7730726" cy="839454"/>
          </a:xfrm>
          <a:prstGeom prst="rect">
            <a:avLst/>
          </a:prstGeom>
        </p:spPr>
        <p:txBody>
          <a:bodyPr lIns="91425" tIns="91425" rIns="91425" bIns="91425" anchor="b" anchorCtr="0">
            <a:noAutofit/>
          </a:bodyPr>
          <a:lstStyle/>
          <a:p>
            <a:pPr>
              <a:spcBef>
                <a:spcPts val="0"/>
              </a:spcBef>
              <a:buNone/>
            </a:pPr>
            <a:r>
              <a:rPr lang="en-US" sz="5400" b="1" dirty="0" smtClean="0">
                <a:solidFill>
                  <a:schemeClr val="accent1"/>
                </a:solidFill>
                <a:latin typeface="+mj-lt"/>
              </a:rPr>
              <a:t>Methodology</a:t>
            </a:r>
            <a:endParaRPr lang="en-US" sz="5400" b="1" dirty="0">
              <a:solidFill>
                <a:schemeClr val="accent1"/>
              </a:solidFill>
              <a:latin typeface="+mj-lt"/>
            </a:endParaRPr>
          </a:p>
        </p:txBody>
      </p:sp>
      <p:sp>
        <p:nvSpPr>
          <p:cNvPr id="81" name="Shape 52"/>
          <p:cNvSpPr/>
          <p:nvPr/>
        </p:nvSpPr>
        <p:spPr>
          <a:xfrm>
            <a:off x="523900" y="4337186"/>
            <a:ext cx="2286000" cy="1143000"/>
          </a:xfrm>
          <a:prstGeom prst="hexagon">
            <a:avLst>
              <a:gd name="adj" fmla="val 25000"/>
              <a:gd name="vf" fmla="val 115470"/>
            </a:avLst>
          </a:prstGeom>
          <a:solidFill>
            <a:schemeClr val="accent1">
              <a:lumMod val="50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lang="en-US" sz="1800" dirty="0" smtClean="0">
              <a:solidFill>
                <a:schemeClr val="bg1"/>
              </a:solidFill>
              <a:latin typeface="+mj-lt"/>
            </a:endParaRPr>
          </a:p>
          <a:p>
            <a:pPr lvl="0" algn="ctr" rtl="0">
              <a:spcBef>
                <a:spcPts val="0"/>
              </a:spcBef>
              <a:buNone/>
            </a:pPr>
            <a:r>
              <a:rPr lang="en-US" sz="1800" dirty="0" smtClean="0">
                <a:solidFill>
                  <a:schemeClr val="bg1"/>
                </a:solidFill>
                <a:latin typeface="+mj-lt"/>
              </a:rPr>
              <a:t>ABES </a:t>
            </a:r>
            <a:r>
              <a:rPr lang="en-US" sz="1800" dirty="0">
                <a:solidFill>
                  <a:schemeClr val="bg1"/>
                </a:solidFill>
                <a:latin typeface="+mj-lt"/>
              </a:rPr>
              <a:t>Project </a:t>
            </a:r>
            <a:r>
              <a:rPr lang="en-US" sz="1800" dirty="0" smtClean="0">
                <a:solidFill>
                  <a:schemeClr val="bg1"/>
                </a:solidFill>
                <a:latin typeface="+mj-lt"/>
              </a:rPr>
              <a:t>Data</a:t>
            </a:r>
            <a:endParaRPr lang="en-US" sz="1800" dirty="0">
              <a:solidFill>
                <a:schemeClr val="bg1"/>
              </a:solidFill>
              <a:latin typeface="+mj-lt"/>
            </a:endParaRPr>
          </a:p>
          <a:p>
            <a:pPr lvl="0" rtl="0">
              <a:spcBef>
                <a:spcPts val="0"/>
              </a:spcBef>
              <a:buNone/>
            </a:pPr>
            <a:endParaRPr sz="1800" dirty="0">
              <a:solidFill>
                <a:schemeClr val="bg1"/>
              </a:solidFill>
              <a:latin typeface="+mj-lt"/>
            </a:endParaRPr>
          </a:p>
        </p:txBody>
      </p:sp>
      <p:sp>
        <p:nvSpPr>
          <p:cNvPr id="82" name="Shape 43"/>
          <p:cNvSpPr/>
          <p:nvPr/>
        </p:nvSpPr>
        <p:spPr>
          <a:xfrm>
            <a:off x="523900" y="2067495"/>
            <a:ext cx="2286000" cy="1143000"/>
          </a:xfrm>
          <a:prstGeom prst="hexagon">
            <a:avLst>
              <a:gd name="adj" fmla="val 25000"/>
              <a:gd name="vf" fmla="val 115470"/>
            </a:avLst>
          </a:prstGeom>
          <a:solidFill>
            <a:schemeClr val="accent1">
              <a:lumMod val="50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smtClean="0">
                <a:solidFill>
                  <a:schemeClr val="bg1"/>
                </a:solidFill>
                <a:latin typeface="+mj-lt"/>
              </a:rPr>
              <a:t>SRTM, Open Street Map </a:t>
            </a:r>
            <a:endParaRPr lang="en-US" sz="1800" dirty="0">
              <a:solidFill>
                <a:schemeClr val="bg1"/>
              </a:solidFill>
              <a:latin typeface="+mj-lt"/>
            </a:endParaRPr>
          </a:p>
        </p:txBody>
      </p:sp>
      <p:sp>
        <p:nvSpPr>
          <p:cNvPr id="83" name="Shape 42"/>
          <p:cNvSpPr/>
          <p:nvPr/>
        </p:nvSpPr>
        <p:spPr>
          <a:xfrm>
            <a:off x="523900" y="3207303"/>
            <a:ext cx="2286000" cy="1143000"/>
          </a:xfrm>
          <a:prstGeom prst="hexagon">
            <a:avLst>
              <a:gd name="adj" fmla="val 25000"/>
              <a:gd name="vf" fmla="val 115470"/>
            </a:avLst>
          </a:prstGeom>
          <a:solidFill>
            <a:schemeClr val="accent1">
              <a:lumMod val="50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smtClean="0">
                <a:solidFill>
                  <a:schemeClr val="bg1"/>
                </a:solidFill>
                <a:latin typeface="+mj-lt"/>
              </a:rPr>
              <a:t>Landsat </a:t>
            </a:r>
            <a:r>
              <a:rPr lang="en-US" sz="1800" dirty="0">
                <a:solidFill>
                  <a:schemeClr val="bg1"/>
                </a:solidFill>
                <a:latin typeface="+mj-lt"/>
              </a:rPr>
              <a:t>CDR 4, 5, &amp; 8</a:t>
            </a:r>
          </a:p>
        </p:txBody>
      </p:sp>
      <p:sp>
        <p:nvSpPr>
          <p:cNvPr id="84" name="Shape 41"/>
          <p:cNvSpPr/>
          <p:nvPr/>
        </p:nvSpPr>
        <p:spPr>
          <a:xfrm>
            <a:off x="523900" y="5472269"/>
            <a:ext cx="2286000" cy="1143000"/>
          </a:xfrm>
          <a:prstGeom prst="hexagon">
            <a:avLst>
              <a:gd name="adj" fmla="val 25000"/>
              <a:gd name="vf" fmla="val 115470"/>
            </a:avLst>
          </a:prstGeom>
          <a:solidFill>
            <a:schemeClr val="accent1">
              <a:lumMod val="50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smtClean="0">
                <a:solidFill>
                  <a:schemeClr val="bg1"/>
                </a:solidFill>
                <a:latin typeface="+mj-lt"/>
              </a:rPr>
              <a:t>Global Forest Cover (GFC)</a:t>
            </a:r>
            <a:endParaRPr lang="en-US" sz="1800" dirty="0">
              <a:solidFill>
                <a:schemeClr val="bg1"/>
              </a:solidFill>
              <a:latin typeface="+mj-lt"/>
            </a:endParaRPr>
          </a:p>
        </p:txBody>
      </p:sp>
      <p:sp>
        <p:nvSpPr>
          <p:cNvPr id="85" name="Shape 45"/>
          <p:cNvSpPr/>
          <p:nvPr/>
        </p:nvSpPr>
        <p:spPr>
          <a:xfrm>
            <a:off x="2528546" y="2624282"/>
            <a:ext cx="2286000" cy="1143000"/>
          </a:xfrm>
          <a:prstGeom prst="hexagon">
            <a:avLst>
              <a:gd name="adj" fmla="val 25000"/>
              <a:gd name="vf" fmla="val 115470"/>
            </a:avLst>
          </a:prstGeom>
          <a:solidFill>
            <a:schemeClr val="bg1">
              <a:lumMod val="65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a:solidFill>
                  <a:schemeClr val="bg1">
                    <a:lumMod val="85000"/>
                  </a:schemeClr>
                </a:solidFill>
                <a:latin typeface="+mj-lt"/>
              </a:rPr>
              <a:t>Landsat </a:t>
            </a:r>
            <a:r>
              <a:rPr lang="en-US" sz="1800" dirty="0" smtClean="0">
                <a:solidFill>
                  <a:schemeClr val="bg1">
                    <a:lumMod val="85000"/>
                  </a:schemeClr>
                </a:solidFill>
                <a:latin typeface="+mj-lt"/>
              </a:rPr>
              <a:t>&amp; </a:t>
            </a:r>
            <a:r>
              <a:rPr lang="en-US" sz="1800" dirty="0" err="1" smtClean="0">
                <a:solidFill>
                  <a:schemeClr val="bg1">
                    <a:lumMod val="85000"/>
                  </a:schemeClr>
                </a:solidFill>
                <a:latin typeface="+mj-lt"/>
              </a:rPr>
              <a:t>RapidEye</a:t>
            </a:r>
            <a:r>
              <a:rPr lang="en-US" sz="1800" dirty="0" smtClean="0">
                <a:solidFill>
                  <a:schemeClr val="bg1">
                    <a:lumMod val="85000"/>
                  </a:schemeClr>
                </a:solidFill>
                <a:latin typeface="+mj-lt"/>
              </a:rPr>
              <a:t> clipped </a:t>
            </a:r>
            <a:r>
              <a:rPr lang="en-US" sz="1800" dirty="0">
                <a:solidFill>
                  <a:schemeClr val="bg1">
                    <a:lumMod val="85000"/>
                  </a:schemeClr>
                </a:solidFill>
                <a:latin typeface="+mj-lt"/>
              </a:rPr>
              <a:t>using </a:t>
            </a:r>
            <a:r>
              <a:rPr lang="en-US" sz="1800" dirty="0" smtClean="0">
                <a:solidFill>
                  <a:schemeClr val="bg1">
                    <a:lumMod val="85000"/>
                  </a:schemeClr>
                </a:solidFill>
                <a:latin typeface="+mj-lt"/>
              </a:rPr>
              <a:t>Python </a:t>
            </a:r>
            <a:endParaRPr lang="en-US" sz="1800" dirty="0">
              <a:solidFill>
                <a:schemeClr val="bg1">
                  <a:lumMod val="85000"/>
                </a:schemeClr>
              </a:solidFill>
              <a:latin typeface="+mj-lt"/>
            </a:endParaRPr>
          </a:p>
        </p:txBody>
      </p:sp>
      <p:sp>
        <p:nvSpPr>
          <p:cNvPr id="86" name="Shape 44"/>
          <p:cNvSpPr/>
          <p:nvPr/>
        </p:nvSpPr>
        <p:spPr>
          <a:xfrm>
            <a:off x="2528546" y="3772482"/>
            <a:ext cx="2286000" cy="1143000"/>
          </a:xfrm>
          <a:prstGeom prst="hexagon">
            <a:avLst>
              <a:gd name="adj" fmla="val 25000"/>
              <a:gd name="vf" fmla="val 115470"/>
            </a:avLst>
          </a:prstGeom>
          <a:solidFill>
            <a:schemeClr val="bg1">
              <a:lumMod val="65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err="1">
                <a:solidFill>
                  <a:schemeClr val="bg1">
                    <a:lumMod val="85000"/>
                  </a:schemeClr>
                </a:solidFill>
                <a:latin typeface="+mj-lt"/>
              </a:rPr>
              <a:t>QuickBird</a:t>
            </a:r>
            <a:r>
              <a:rPr lang="en-US" sz="1800" dirty="0">
                <a:solidFill>
                  <a:schemeClr val="bg1">
                    <a:lumMod val="85000"/>
                  </a:schemeClr>
                </a:solidFill>
                <a:latin typeface="+mj-lt"/>
              </a:rPr>
              <a:t> </a:t>
            </a:r>
            <a:r>
              <a:rPr lang="en-US" sz="1800" dirty="0" smtClean="0">
                <a:solidFill>
                  <a:schemeClr val="bg1">
                    <a:lumMod val="85000"/>
                  </a:schemeClr>
                </a:solidFill>
                <a:latin typeface="+mj-lt"/>
              </a:rPr>
              <a:t>&amp; </a:t>
            </a:r>
            <a:r>
              <a:rPr lang="en-US" sz="1800" dirty="0" err="1" smtClean="0">
                <a:solidFill>
                  <a:schemeClr val="bg1">
                    <a:lumMod val="85000"/>
                  </a:schemeClr>
                </a:solidFill>
                <a:latin typeface="+mj-lt"/>
              </a:rPr>
              <a:t>RapidEye</a:t>
            </a:r>
            <a:r>
              <a:rPr lang="en-US" sz="1800" dirty="0" smtClean="0">
                <a:solidFill>
                  <a:schemeClr val="bg1">
                    <a:lumMod val="85000"/>
                  </a:schemeClr>
                </a:solidFill>
                <a:latin typeface="+mj-lt"/>
              </a:rPr>
              <a:t> </a:t>
            </a:r>
          </a:p>
          <a:p>
            <a:pPr lvl="0" algn="ctr" rtl="0">
              <a:spcBef>
                <a:spcPts val="0"/>
              </a:spcBef>
              <a:buNone/>
            </a:pPr>
            <a:r>
              <a:rPr lang="en-US" sz="1800" dirty="0" smtClean="0">
                <a:solidFill>
                  <a:schemeClr val="bg1">
                    <a:lumMod val="85000"/>
                  </a:schemeClr>
                </a:solidFill>
                <a:latin typeface="+mj-lt"/>
              </a:rPr>
              <a:t>Resampled</a:t>
            </a:r>
            <a:endParaRPr lang="en-US" sz="1800" dirty="0">
              <a:solidFill>
                <a:schemeClr val="bg1">
                  <a:lumMod val="85000"/>
                </a:schemeClr>
              </a:solidFill>
              <a:latin typeface="+mj-lt"/>
            </a:endParaRPr>
          </a:p>
        </p:txBody>
      </p:sp>
      <p:sp>
        <p:nvSpPr>
          <p:cNvPr id="87" name="Shape 46"/>
          <p:cNvSpPr/>
          <p:nvPr/>
        </p:nvSpPr>
        <p:spPr>
          <a:xfrm>
            <a:off x="2528546" y="4907090"/>
            <a:ext cx="2286000" cy="1143000"/>
          </a:xfrm>
          <a:prstGeom prst="hexagon">
            <a:avLst>
              <a:gd name="adj" fmla="val 25000"/>
              <a:gd name="vf" fmla="val 115470"/>
            </a:avLst>
          </a:prstGeom>
          <a:solidFill>
            <a:schemeClr val="bg1">
              <a:lumMod val="65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smtClean="0">
                <a:solidFill>
                  <a:schemeClr val="bg1">
                    <a:lumMod val="85000"/>
                  </a:schemeClr>
                </a:solidFill>
                <a:latin typeface="+mj-lt"/>
              </a:rPr>
              <a:t>GFC clipped </a:t>
            </a:r>
            <a:r>
              <a:rPr lang="en-US" sz="1800" dirty="0">
                <a:solidFill>
                  <a:schemeClr val="bg1">
                    <a:lumMod val="85000"/>
                  </a:schemeClr>
                </a:solidFill>
                <a:latin typeface="+mj-lt"/>
              </a:rPr>
              <a:t>to </a:t>
            </a:r>
            <a:r>
              <a:rPr lang="en-US" sz="1800" dirty="0" err="1">
                <a:solidFill>
                  <a:schemeClr val="bg1">
                    <a:lumMod val="85000"/>
                  </a:schemeClr>
                </a:solidFill>
                <a:latin typeface="+mj-lt"/>
              </a:rPr>
              <a:t>QuickBird</a:t>
            </a:r>
            <a:r>
              <a:rPr lang="en-US" sz="1800" dirty="0">
                <a:solidFill>
                  <a:schemeClr val="bg1">
                    <a:lumMod val="85000"/>
                  </a:schemeClr>
                </a:solidFill>
                <a:latin typeface="+mj-lt"/>
              </a:rPr>
              <a:t> </a:t>
            </a:r>
            <a:r>
              <a:rPr lang="en-US" sz="1800" dirty="0" smtClean="0">
                <a:solidFill>
                  <a:schemeClr val="bg1">
                    <a:lumMod val="85000"/>
                  </a:schemeClr>
                </a:solidFill>
                <a:latin typeface="+mj-lt"/>
              </a:rPr>
              <a:t>extent</a:t>
            </a:r>
            <a:r>
              <a:rPr lang="en-US" sz="1800" dirty="0">
                <a:solidFill>
                  <a:schemeClr val="bg1">
                    <a:lumMod val="85000"/>
                  </a:schemeClr>
                </a:solidFill>
                <a:latin typeface="+mj-lt"/>
              </a:rPr>
              <a:t>. </a:t>
            </a:r>
          </a:p>
        </p:txBody>
      </p:sp>
      <p:sp>
        <p:nvSpPr>
          <p:cNvPr id="88" name="Shape 48"/>
          <p:cNvSpPr/>
          <p:nvPr/>
        </p:nvSpPr>
        <p:spPr>
          <a:xfrm>
            <a:off x="4533192" y="3196786"/>
            <a:ext cx="2286000" cy="1143000"/>
          </a:xfrm>
          <a:prstGeom prst="hexagon">
            <a:avLst>
              <a:gd name="adj" fmla="val 25000"/>
              <a:gd name="vf" fmla="val 115470"/>
            </a:avLst>
          </a:prstGeom>
          <a:solidFill>
            <a:schemeClr val="bg1">
              <a:lumMod val="65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1" algn="ctr"/>
            <a:r>
              <a:rPr lang="en-US" sz="1800" dirty="0" smtClean="0">
                <a:solidFill>
                  <a:schemeClr val="bg1">
                    <a:lumMod val="85000"/>
                  </a:schemeClr>
                </a:solidFill>
                <a:latin typeface="+mj-lt"/>
              </a:rPr>
              <a:t>Supervised LULC for 1986, 1996, 2000, &amp; 2014</a:t>
            </a:r>
            <a:endParaRPr lang="en-US" sz="1800" b="1" dirty="0">
              <a:solidFill>
                <a:schemeClr val="bg1">
                  <a:lumMod val="85000"/>
                </a:schemeClr>
              </a:solidFill>
              <a:latin typeface="+mj-lt"/>
            </a:endParaRPr>
          </a:p>
        </p:txBody>
      </p:sp>
      <p:sp>
        <p:nvSpPr>
          <p:cNvPr id="89" name="Shape 47"/>
          <p:cNvSpPr/>
          <p:nvPr/>
        </p:nvSpPr>
        <p:spPr>
          <a:xfrm>
            <a:off x="4533192" y="4350303"/>
            <a:ext cx="2286000" cy="1143000"/>
          </a:xfrm>
          <a:prstGeom prst="hexagon">
            <a:avLst>
              <a:gd name="adj" fmla="val 25000"/>
              <a:gd name="vf" fmla="val 115470"/>
            </a:avLst>
          </a:prstGeom>
          <a:solidFill>
            <a:schemeClr val="bg1">
              <a:lumMod val="65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smtClean="0">
                <a:solidFill>
                  <a:schemeClr val="bg1">
                    <a:lumMod val="85000"/>
                  </a:schemeClr>
                </a:solidFill>
                <a:latin typeface="+mj-lt"/>
              </a:rPr>
              <a:t>Validation of GFC at Regional Scale</a:t>
            </a:r>
            <a:endParaRPr lang="en-US" sz="1800" dirty="0">
              <a:solidFill>
                <a:schemeClr val="bg1">
                  <a:lumMod val="85000"/>
                </a:schemeClr>
              </a:solidFill>
              <a:latin typeface="+mj-lt"/>
            </a:endParaRPr>
          </a:p>
        </p:txBody>
      </p:sp>
      <p:sp>
        <p:nvSpPr>
          <p:cNvPr id="90" name="Shape 50"/>
          <p:cNvSpPr/>
          <p:nvPr/>
        </p:nvSpPr>
        <p:spPr>
          <a:xfrm>
            <a:off x="6537838" y="3778803"/>
            <a:ext cx="2286000" cy="1143000"/>
          </a:xfrm>
          <a:prstGeom prst="hexagon">
            <a:avLst>
              <a:gd name="adj" fmla="val 25000"/>
              <a:gd name="vf" fmla="val 115470"/>
            </a:avLst>
          </a:prstGeom>
          <a:solidFill>
            <a:schemeClr val="bg1">
              <a:lumMod val="65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smtClean="0">
                <a:solidFill>
                  <a:schemeClr val="bg1">
                    <a:lumMod val="85000"/>
                  </a:schemeClr>
                </a:solidFill>
                <a:latin typeface="+mj-lt"/>
              </a:rPr>
              <a:t>Forecasting Model to 2030</a:t>
            </a:r>
            <a:endParaRPr lang="en-US" sz="1800" b="1" dirty="0">
              <a:solidFill>
                <a:schemeClr val="bg1">
                  <a:lumMod val="85000"/>
                </a:schemeClr>
              </a:solidFill>
              <a:latin typeface="+mj-lt"/>
            </a:endParaRPr>
          </a:p>
        </p:txBody>
      </p:sp>
      <p:grpSp>
        <p:nvGrpSpPr>
          <p:cNvPr id="95" name="Group 94"/>
          <p:cNvGrpSpPr/>
          <p:nvPr/>
        </p:nvGrpSpPr>
        <p:grpSpPr>
          <a:xfrm>
            <a:off x="402627" y="986009"/>
            <a:ext cx="2528546" cy="914400"/>
            <a:chOff x="6563" y="254085"/>
            <a:chExt cx="3820544" cy="1528217"/>
          </a:xfrm>
        </p:grpSpPr>
        <p:sp>
          <p:nvSpPr>
            <p:cNvPr id="96" name="Chevron 95"/>
            <p:cNvSpPr/>
            <p:nvPr/>
          </p:nvSpPr>
          <p:spPr>
            <a:xfrm>
              <a:off x="6563" y="254085"/>
              <a:ext cx="3820544" cy="1528217"/>
            </a:xfrm>
            <a:prstGeom prst="chevron">
              <a:avLst/>
            </a:prstGeom>
            <a:solidFill>
              <a:schemeClr val="tx1">
                <a:lumMod val="75000"/>
              </a:schemeClr>
            </a:solidFill>
          </p:spPr>
          <p:style>
            <a:lnRef idx="2">
              <a:schemeClr val="accent1"/>
            </a:lnRef>
            <a:fillRef idx="1">
              <a:schemeClr val="lt1"/>
            </a:fillRef>
            <a:effectRef idx="0">
              <a:schemeClr val="accent1"/>
            </a:effectRef>
            <a:fontRef idx="minor">
              <a:schemeClr val="dk1"/>
            </a:fontRef>
          </p:style>
        </p:sp>
        <p:sp>
          <p:nvSpPr>
            <p:cNvPr id="97" name="Chevron 4"/>
            <p:cNvSpPr/>
            <p:nvPr/>
          </p:nvSpPr>
          <p:spPr>
            <a:xfrm>
              <a:off x="328553" y="254085"/>
              <a:ext cx="3184124" cy="1528217"/>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000" b="1" kern="1200" dirty="0" smtClean="0">
                  <a:solidFill>
                    <a:schemeClr val="bg1"/>
                  </a:solidFill>
                  <a:latin typeface="Century Gothic" panose="020B0502020202020204" pitchFamily="34" charset="0"/>
                </a:rPr>
                <a:t>DATA ACQUISITION</a:t>
              </a:r>
              <a:endParaRPr lang="en-US" sz="2000" b="1" kern="1200" dirty="0">
                <a:solidFill>
                  <a:schemeClr val="bg1"/>
                </a:solidFill>
                <a:latin typeface="Century Gothic" panose="020B0502020202020204" pitchFamily="34" charset="0"/>
              </a:endParaRPr>
            </a:p>
          </p:txBody>
        </p:sp>
      </p:grpSp>
      <p:sp>
        <p:nvSpPr>
          <p:cNvPr id="6" name="TextBox 5"/>
          <p:cNvSpPr txBox="1"/>
          <p:nvPr/>
        </p:nvSpPr>
        <p:spPr>
          <a:xfrm>
            <a:off x="6366156" y="3531906"/>
            <a:ext cx="285656" cy="369332"/>
          </a:xfrm>
          <a:prstGeom prst="rect">
            <a:avLst/>
          </a:prstGeom>
          <a:noFill/>
        </p:spPr>
        <p:txBody>
          <a:bodyPr wrap="none" rtlCol="0">
            <a:spAutoFit/>
          </a:bodyPr>
          <a:lstStyle/>
          <a:p>
            <a:r>
              <a:rPr lang="en-US" sz="1800" b="1" dirty="0" smtClean="0">
                <a:solidFill>
                  <a:schemeClr val="bg1">
                    <a:lumMod val="85000"/>
                  </a:schemeClr>
                </a:solidFill>
                <a:latin typeface="+mj-lt"/>
              </a:rPr>
              <a:t>*</a:t>
            </a:r>
            <a:endParaRPr lang="en-US" sz="1800" b="1" dirty="0">
              <a:solidFill>
                <a:schemeClr val="bg1">
                  <a:lumMod val="85000"/>
                </a:schemeClr>
              </a:solidFill>
              <a:latin typeface="+mj-lt"/>
            </a:endParaRPr>
          </a:p>
        </p:txBody>
      </p:sp>
      <p:sp>
        <p:nvSpPr>
          <p:cNvPr id="104" name="TextBox 103"/>
          <p:cNvSpPr txBox="1"/>
          <p:nvPr/>
        </p:nvSpPr>
        <p:spPr>
          <a:xfrm>
            <a:off x="8455086" y="4167882"/>
            <a:ext cx="285656" cy="369332"/>
          </a:xfrm>
          <a:prstGeom prst="rect">
            <a:avLst/>
          </a:prstGeom>
          <a:noFill/>
        </p:spPr>
        <p:txBody>
          <a:bodyPr wrap="none" rtlCol="0">
            <a:spAutoFit/>
          </a:bodyPr>
          <a:lstStyle/>
          <a:p>
            <a:r>
              <a:rPr lang="en-US" sz="1800" b="1" dirty="0" smtClean="0">
                <a:solidFill>
                  <a:schemeClr val="bg1">
                    <a:lumMod val="85000"/>
                  </a:schemeClr>
                </a:solidFill>
                <a:latin typeface="+mj-lt"/>
              </a:rPr>
              <a:t>*</a:t>
            </a:r>
            <a:endParaRPr lang="en-US" sz="1800" b="1" dirty="0">
              <a:solidFill>
                <a:schemeClr val="bg1">
                  <a:lumMod val="85000"/>
                </a:schemeClr>
              </a:solidFill>
              <a:latin typeface="+mj-lt"/>
            </a:endParaRPr>
          </a:p>
        </p:txBody>
      </p:sp>
    </p:spTree>
    <p:extLst>
      <p:ext uri="{BB962C8B-B14F-4D97-AF65-F5344CB8AC3E}">
        <p14:creationId xmlns:p14="http://schemas.microsoft.com/office/powerpoint/2010/main" val="7307343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Shape 52"/>
          <p:cNvSpPr/>
          <p:nvPr/>
        </p:nvSpPr>
        <p:spPr>
          <a:xfrm>
            <a:off x="523900" y="4337186"/>
            <a:ext cx="2286000" cy="1143000"/>
          </a:xfrm>
          <a:prstGeom prst="hexagon">
            <a:avLst>
              <a:gd name="adj" fmla="val 25000"/>
              <a:gd name="vf" fmla="val 115470"/>
            </a:avLst>
          </a:prstGeom>
          <a:solidFill>
            <a:schemeClr val="accent1">
              <a:lumMod val="50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lang="en-US" sz="1800" dirty="0" smtClean="0">
              <a:solidFill>
                <a:schemeClr val="bg1"/>
              </a:solidFill>
              <a:latin typeface="+mj-lt"/>
            </a:endParaRPr>
          </a:p>
          <a:p>
            <a:pPr lvl="0" algn="ctr" rtl="0">
              <a:spcBef>
                <a:spcPts val="0"/>
              </a:spcBef>
              <a:buNone/>
            </a:pPr>
            <a:r>
              <a:rPr lang="en-US" sz="1800" dirty="0" smtClean="0">
                <a:solidFill>
                  <a:schemeClr val="bg1"/>
                </a:solidFill>
                <a:latin typeface="+mj-lt"/>
              </a:rPr>
              <a:t>ABES </a:t>
            </a:r>
            <a:r>
              <a:rPr lang="en-US" sz="1800" dirty="0">
                <a:solidFill>
                  <a:schemeClr val="bg1"/>
                </a:solidFill>
                <a:latin typeface="+mj-lt"/>
              </a:rPr>
              <a:t>Project </a:t>
            </a:r>
            <a:r>
              <a:rPr lang="en-US" sz="1800" dirty="0" smtClean="0">
                <a:solidFill>
                  <a:schemeClr val="bg1"/>
                </a:solidFill>
                <a:latin typeface="+mj-lt"/>
              </a:rPr>
              <a:t>Data</a:t>
            </a:r>
            <a:endParaRPr lang="en-US" sz="1800" dirty="0">
              <a:solidFill>
                <a:schemeClr val="bg1"/>
              </a:solidFill>
              <a:latin typeface="+mj-lt"/>
            </a:endParaRPr>
          </a:p>
          <a:p>
            <a:pPr lvl="0" rtl="0">
              <a:spcBef>
                <a:spcPts val="0"/>
              </a:spcBef>
              <a:buNone/>
            </a:pPr>
            <a:endParaRPr sz="1800" dirty="0">
              <a:solidFill>
                <a:schemeClr val="bg1"/>
              </a:solidFill>
              <a:latin typeface="+mj-lt"/>
            </a:endParaRPr>
          </a:p>
        </p:txBody>
      </p:sp>
      <p:sp>
        <p:nvSpPr>
          <p:cNvPr id="82" name="Shape 43"/>
          <p:cNvSpPr/>
          <p:nvPr/>
        </p:nvSpPr>
        <p:spPr>
          <a:xfrm>
            <a:off x="523900" y="2067495"/>
            <a:ext cx="2286000" cy="1143000"/>
          </a:xfrm>
          <a:prstGeom prst="hexagon">
            <a:avLst>
              <a:gd name="adj" fmla="val 25000"/>
              <a:gd name="vf" fmla="val 115470"/>
            </a:avLst>
          </a:prstGeom>
          <a:solidFill>
            <a:schemeClr val="accent1">
              <a:lumMod val="50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smtClean="0">
                <a:solidFill>
                  <a:schemeClr val="bg1"/>
                </a:solidFill>
                <a:latin typeface="+mj-lt"/>
              </a:rPr>
              <a:t>SRTM, Open Street Map </a:t>
            </a:r>
            <a:endParaRPr lang="en-US" sz="1800" dirty="0">
              <a:solidFill>
                <a:schemeClr val="bg1"/>
              </a:solidFill>
              <a:latin typeface="+mj-lt"/>
            </a:endParaRPr>
          </a:p>
        </p:txBody>
      </p:sp>
      <p:sp>
        <p:nvSpPr>
          <p:cNvPr id="83" name="Shape 42"/>
          <p:cNvSpPr/>
          <p:nvPr/>
        </p:nvSpPr>
        <p:spPr>
          <a:xfrm>
            <a:off x="523900" y="3207303"/>
            <a:ext cx="2286000" cy="1143000"/>
          </a:xfrm>
          <a:prstGeom prst="hexagon">
            <a:avLst>
              <a:gd name="adj" fmla="val 25000"/>
              <a:gd name="vf" fmla="val 115470"/>
            </a:avLst>
          </a:prstGeom>
          <a:solidFill>
            <a:schemeClr val="accent1">
              <a:lumMod val="50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smtClean="0">
                <a:solidFill>
                  <a:schemeClr val="bg1"/>
                </a:solidFill>
                <a:latin typeface="+mj-lt"/>
              </a:rPr>
              <a:t>Landsat </a:t>
            </a:r>
            <a:r>
              <a:rPr lang="en-US" sz="1800" dirty="0">
                <a:solidFill>
                  <a:schemeClr val="bg1"/>
                </a:solidFill>
                <a:latin typeface="+mj-lt"/>
              </a:rPr>
              <a:t>CDR 4, 5, &amp; 8</a:t>
            </a:r>
          </a:p>
        </p:txBody>
      </p:sp>
      <p:sp>
        <p:nvSpPr>
          <p:cNvPr id="84" name="Shape 41"/>
          <p:cNvSpPr/>
          <p:nvPr/>
        </p:nvSpPr>
        <p:spPr>
          <a:xfrm>
            <a:off x="523900" y="5472269"/>
            <a:ext cx="2286000" cy="1143000"/>
          </a:xfrm>
          <a:prstGeom prst="hexagon">
            <a:avLst>
              <a:gd name="adj" fmla="val 25000"/>
              <a:gd name="vf" fmla="val 115470"/>
            </a:avLst>
          </a:prstGeom>
          <a:solidFill>
            <a:schemeClr val="accent1">
              <a:lumMod val="50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smtClean="0">
                <a:solidFill>
                  <a:schemeClr val="bg1"/>
                </a:solidFill>
                <a:latin typeface="+mj-lt"/>
              </a:rPr>
              <a:t>Global Forest Cover (GFC)</a:t>
            </a:r>
            <a:endParaRPr lang="en-US" sz="1800" dirty="0">
              <a:solidFill>
                <a:schemeClr val="bg1"/>
              </a:solidFill>
              <a:latin typeface="+mj-lt"/>
            </a:endParaRPr>
          </a:p>
        </p:txBody>
      </p:sp>
      <p:sp>
        <p:nvSpPr>
          <p:cNvPr id="85" name="Shape 45"/>
          <p:cNvSpPr/>
          <p:nvPr/>
        </p:nvSpPr>
        <p:spPr>
          <a:xfrm>
            <a:off x="2528546" y="2624282"/>
            <a:ext cx="2286000" cy="1143000"/>
          </a:xfrm>
          <a:prstGeom prst="hexagon">
            <a:avLst>
              <a:gd name="adj" fmla="val 25000"/>
              <a:gd name="vf" fmla="val 115470"/>
            </a:avLst>
          </a:prstGeom>
          <a:solidFill>
            <a:schemeClr val="accent1">
              <a:lumMod val="75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a:solidFill>
                  <a:schemeClr val="bg1">
                    <a:lumMod val="85000"/>
                  </a:schemeClr>
                </a:solidFill>
                <a:latin typeface="+mj-lt"/>
              </a:rPr>
              <a:t>Landsat </a:t>
            </a:r>
            <a:r>
              <a:rPr lang="en-US" sz="1800" dirty="0" smtClean="0">
                <a:solidFill>
                  <a:schemeClr val="bg1">
                    <a:lumMod val="85000"/>
                  </a:schemeClr>
                </a:solidFill>
                <a:latin typeface="+mj-lt"/>
              </a:rPr>
              <a:t>&amp; </a:t>
            </a:r>
            <a:r>
              <a:rPr lang="en-US" sz="1800" dirty="0" err="1" smtClean="0">
                <a:solidFill>
                  <a:schemeClr val="bg1">
                    <a:lumMod val="85000"/>
                  </a:schemeClr>
                </a:solidFill>
                <a:latin typeface="+mj-lt"/>
              </a:rPr>
              <a:t>RapidEye</a:t>
            </a:r>
            <a:r>
              <a:rPr lang="en-US" sz="1800" dirty="0" smtClean="0">
                <a:solidFill>
                  <a:schemeClr val="bg1">
                    <a:lumMod val="85000"/>
                  </a:schemeClr>
                </a:solidFill>
                <a:latin typeface="+mj-lt"/>
              </a:rPr>
              <a:t> clipped </a:t>
            </a:r>
            <a:r>
              <a:rPr lang="en-US" sz="1800" dirty="0">
                <a:solidFill>
                  <a:schemeClr val="bg1">
                    <a:lumMod val="85000"/>
                  </a:schemeClr>
                </a:solidFill>
                <a:latin typeface="+mj-lt"/>
              </a:rPr>
              <a:t>using </a:t>
            </a:r>
            <a:r>
              <a:rPr lang="en-US" sz="1800" dirty="0" smtClean="0">
                <a:solidFill>
                  <a:schemeClr val="bg1">
                    <a:lumMod val="85000"/>
                  </a:schemeClr>
                </a:solidFill>
                <a:latin typeface="+mj-lt"/>
              </a:rPr>
              <a:t>Python </a:t>
            </a:r>
            <a:endParaRPr lang="en-US" sz="1800" dirty="0">
              <a:solidFill>
                <a:schemeClr val="bg1">
                  <a:lumMod val="85000"/>
                </a:schemeClr>
              </a:solidFill>
              <a:latin typeface="+mj-lt"/>
            </a:endParaRPr>
          </a:p>
        </p:txBody>
      </p:sp>
      <p:sp>
        <p:nvSpPr>
          <p:cNvPr id="86" name="Shape 44"/>
          <p:cNvSpPr/>
          <p:nvPr/>
        </p:nvSpPr>
        <p:spPr>
          <a:xfrm>
            <a:off x="2528546" y="3772482"/>
            <a:ext cx="2286000" cy="1143000"/>
          </a:xfrm>
          <a:prstGeom prst="hexagon">
            <a:avLst>
              <a:gd name="adj" fmla="val 25000"/>
              <a:gd name="vf" fmla="val 115470"/>
            </a:avLst>
          </a:prstGeom>
          <a:solidFill>
            <a:schemeClr val="accent1">
              <a:lumMod val="75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err="1">
                <a:solidFill>
                  <a:schemeClr val="bg1">
                    <a:lumMod val="85000"/>
                  </a:schemeClr>
                </a:solidFill>
                <a:latin typeface="+mj-lt"/>
              </a:rPr>
              <a:t>QuickBird</a:t>
            </a:r>
            <a:r>
              <a:rPr lang="en-US" sz="1800" dirty="0">
                <a:solidFill>
                  <a:schemeClr val="bg1">
                    <a:lumMod val="85000"/>
                  </a:schemeClr>
                </a:solidFill>
                <a:latin typeface="+mj-lt"/>
              </a:rPr>
              <a:t> </a:t>
            </a:r>
            <a:r>
              <a:rPr lang="en-US" sz="1800" dirty="0" smtClean="0">
                <a:solidFill>
                  <a:schemeClr val="bg1">
                    <a:lumMod val="85000"/>
                  </a:schemeClr>
                </a:solidFill>
                <a:latin typeface="+mj-lt"/>
              </a:rPr>
              <a:t>&amp; </a:t>
            </a:r>
            <a:r>
              <a:rPr lang="en-US" sz="1800" dirty="0" err="1" smtClean="0">
                <a:solidFill>
                  <a:schemeClr val="bg1">
                    <a:lumMod val="85000"/>
                  </a:schemeClr>
                </a:solidFill>
                <a:latin typeface="+mj-lt"/>
              </a:rPr>
              <a:t>RapidEye</a:t>
            </a:r>
            <a:r>
              <a:rPr lang="en-US" sz="1800" dirty="0" smtClean="0">
                <a:solidFill>
                  <a:schemeClr val="bg1">
                    <a:lumMod val="85000"/>
                  </a:schemeClr>
                </a:solidFill>
                <a:latin typeface="+mj-lt"/>
              </a:rPr>
              <a:t> </a:t>
            </a:r>
          </a:p>
          <a:p>
            <a:pPr lvl="0" algn="ctr" rtl="0">
              <a:spcBef>
                <a:spcPts val="0"/>
              </a:spcBef>
              <a:buNone/>
            </a:pPr>
            <a:r>
              <a:rPr lang="en-US" sz="1800" dirty="0" smtClean="0">
                <a:solidFill>
                  <a:schemeClr val="bg1">
                    <a:lumMod val="85000"/>
                  </a:schemeClr>
                </a:solidFill>
                <a:latin typeface="+mj-lt"/>
              </a:rPr>
              <a:t>Resampled</a:t>
            </a:r>
            <a:endParaRPr lang="en-US" sz="1800" dirty="0">
              <a:solidFill>
                <a:schemeClr val="bg1">
                  <a:lumMod val="85000"/>
                </a:schemeClr>
              </a:solidFill>
              <a:latin typeface="+mj-lt"/>
            </a:endParaRPr>
          </a:p>
        </p:txBody>
      </p:sp>
      <p:sp>
        <p:nvSpPr>
          <p:cNvPr id="87" name="Shape 46"/>
          <p:cNvSpPr/>
          <p:nvPr/>
        </p:nvSpPr>
        <p:spPr>
          <a:xfrm>
            <a:off x="2528546" y="4907090"/>
            <a:ext cx="2286000" cy="1143000"/>
          </a:xfrm>
          <a:prstGeom prst="hexagon">
            <a:avLst>
              <a:gd name="adj" fmla="val 25000"/>
              <a:gd name="vf" fmla="val 115470"/>
            </a:avLst>
          </a:prstGeom>
          <a:solidFill>
            <a:schemeClr val="accent1">
              <a:lumMod val="75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smtClean="0">
                <a:solidFill>
                  <a:schemeClr val="bg1">
                    <a:lumMod val="85000"/>
                  </a:schemeClr>
                </a:solidFill>
                <a:latin typeface="+mj-lt"/>
              </a:rPr>
              <a:t>GFC clipped </a:t>
            </a:r>
            <a:r>
              <a:rPr lang="en-US" sz="1800" dirty="0">
                <a:solidFill>
                  <a:schemeClr val="bg1">
                    <a:lumMod val="85000"/>
                  </a:schemeClr>
                </a:solidFill>
                <a:latin typeface="+mj-lt"/>
              </a:rPr>
              <a:t>to </a:t>
            </a:r>
            <a:r>
              <a:rPr lang="en-US" sz="1800" dirty="0" err="1">
                <a:solidFill>
                  <a:schemeClr val="bg1">
                    <a:lumMod val="85000"/>
                  </a:schemeClr>
                </a:solidFill>
                <a:latin typeface="+mj-lt"/>
              </a:rPr>
              <a:t>QuickBird</a:t>
            </a:r>
            <a:r>
              <a:rPr lang="en-US" sz="1800" dirty="0">
                <a:solidFill>
                  <a:schemeClr val="bg1">
                    <a:lumMod val="85000"/>
                  </a:schemeClr>
                </a:solidFill>
                <a:latin typeface="+mj-lt"/>
              </a:rPr>
              <a:t> </a:t>
            </a:r>
            <a:r>
              <a:rPr lang="en-US" sz="1800" dirty="0" smtClean="0">
                <a:solidFill>
                  <a:schemeClr val="bg1">
                    <a:lumMod val="85000"/>
                  </a:schemeClr>
                </a:solidFill>
                <a:latin typeface="+mj-lt"/>
              </a:rPr>
              <a:t>extent</a:t>
            </a:r>
            <a:r>
              <a:rPr lang="en-US" sz="1800" dirty="0">
                <a:solidFill>
                  <a:schemeClr val="bg1">
                    <a:lumMod val="85000"/>
                  </a:schemeClr>
                </a:solidFill>
                <a:latin typeface="+mj-lt"/>
              </a:rPr>
              <a:t>. </a:t>
            </a:r>
          </a:p>
        </p:txBody>
      </p:sp>
      <p:sp>
        <p:nvSpPr>
          <p:cNvPr id="88" name="Shape 48"/>
          <p:cNvSpPr/>
          <p:nvPr/>
        </p:nvSpPr>
        <p:spPr>
          <a:xfrm>
            <a:off x="4533192" y="3196786"/>
            <a:ext cx="2286000" cy="1143000"/>
          </a:xfrm>
          <a:prstGeom prst="hexagon">
            <a:avLst>
              <a:gd name="adj" fmla="val 25000"/>
              <a:gd name="vf" fmla="val 115470"/>
            </a:avLst>
          </a:prstGeom>
          <a:solidFill>
            <a:schemeClr val="bg1">
              <a:lumMod val="65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1" algn="ctr"/>
            <a:r>
              <a:rPr lang="en-US" sz="1800" dirty="0">
                <a:solidFill>
                  <a:schemeClr val="bg1">
                    <a:lumMod val="85000"/>
                  </a:schemeClr>
                </a:solidFill>
                <a:latin typeface="+mj-lt"/>
              </a:rPr>
              <a:t>Supervised LULC for 1986, 1996, 2000, &amp; 2014</a:t>
            </a:r>
            <a:endParaRPr lang="en-US" sz="1800" b="1" dirty="0">
              <a:solidFill>
                <a:schemeClr val="bg1">
                  <a:lumMod val="85000"/>
                </a:schemeClr>
              </a:solidFill>
              <a:latin typeface="+mj-lt"/>
            </a:endParaRPr>
          </a:p>
        </p:txBody>
      </p:sp>
      <p:sp>
        <p:nvSpPr>
          <p:cNvPr id="89" name="Shape 47"/>
          <p:cNvSpPr/>
          <p:nvPr/>
        </p:nvSpPr>
        <p:spPr>
          <a:xfrm>
            <a:off x="4533192" y="4350303"/>
            <a:ext cx="2286000" cy="1143000"/>
          </a:xfrm>
          <a:prstGeom prst="hexagon">
            <a:avLst>
              <a:gd name="adj" fmla="val 25000"/>
              <a:gd name="vf" fmla="val 115470"/>
            </a:avLst>
          </a:prstGeom>
          <a:solidFill>
            <a:schemeClr val="bg1">
              <a:lumMod val="65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smtClean="0">
                <a:solidFill>
                  <a:schemeClr val="bg1">
                    <a:lumMod val="85000"/>
                  </a:schemeClr>
                </a:solidFill>
                <a:latin typeface="+mj-lt"/>
              </a:rPr>
              <a:t>Validation of GFC at Regional Scale</a:t>
            </a:r>
            <a:endParaRPr lang="en-US" sz="1800" dirty="0">
              <a:solidFill>
                <a:schemeClr val="bg1">
                  <a:lumMod val="85000"/>
                </a:schemeClr>
              </a:solidFill>
              <a:latin typeface="+mj-lt"/>
            </a:endParaRPr>
          </a:p>
        </p:txBody>
      </p:sp>
      <p:sp>
        <p:nvSpPr>
          <p:cNvPr id="90" name="Shape 50"/>
          <p:cNvSpPr/>
          <p:nvPr/>
        </p:nvSpPr>
        <p:spPr>
          <a:xfrm>
            <a:off x="6537838" y="3778803"/>
            <a:ext cx="2286000" cy="1143000"/>
          </a:xfrm>
          <a:prstGeom prst="hexagon">
            <a:avLst>
              <a:gd name="adj" fmla="val 25000"/>
              <a:gd name="vf" fmla="val 115470"/>
            </a:avLst>
          </a:prstGeom>
          <a:solidFill>
            <a:schemeClr val="bg1">
              <a:lumMod val="65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smtClean="0">
                <a:solidFill>
                  <a:schemeClr val="bg1">
                    <a:lumMod val="85000"/>
                  </a:schemeClr>
                </a:solidFill>
                <a:latin typeface="+mj-lt"/>
              </a:rPr>
              <a:t>Forecasting Model to 2030</a:t>
            </a:r>
            <a:endParaRPr lang="en-US" sz="1800" b="1" dirty="0">
              <a:solidFill>
                <a:schemeClr val="bg1">
                  <a:lumMod val="85000"/>
                </a:schemeClr>
              </a:solidFill>
              <a:latin typeface="+mj-lt"/>
            </a:endParaRPr>
          </a:p>
        </p:txBody>
      </p:sp>
      <p:grpSp>
        <p:nvGrpSpPr>
          <p:cNvPr id="95" name="Group 94"/>
          <p:cNvGrpSpPr/>
          <p:nvPr/>
        </p:nvGrpSpPr>
        <p:grpSpPr>
          <a:xfrm>
            <a:off x="402627" y="986009"/>
            <a:ext cx="2528546" cy="914400"/>
            <a:chOff x="6563" y="254085"/>
            <a:chExt cx="3820544" cy="1528217"/>
          </a:xfrm>
        </p:grpSpPr>
        <p:sp>
          <p:nvSpPr>
            <p:cNvPr id="96" name="Chevron 95"/>
            <p:cNvSpPr/>
            <p:nvPr/>
          </p:nvSpPr>
          <p:spPr>
            <a:xfrm>
              <a:off x="6563" y="254085"/>
              <a:ext cx="3820544" cy="1528217"/>
            </a:xfrm>
            <a:prstGeom prst="chevron">
              <a:avLst/>
            </a:prstGeom>
            <a:solidFill>
              <a:schemeClr val="tx1">
                <a:lumMod val="75000"/>
              </a:schemeClr>
            </a:solidFill>
          </p:spPr>
          <p:style>
            <a:lnRef idx="2">
              <a:schemeClr val="accent1"/>
            </a:lnRef>
            <a:fillRef idx="1">
              <a:schemeClr val="lt1"/>
            </a:fillRef>
            <a:effectRef idx="0">
              <a:schemeClr val="accent1"/>
            </a:effectRef>
            <a:fontRef idx="minor">
              <a:schemeClr val="dk1"/>
            </a:fontRef>
          </p:style>
        </p:sp>
        <p:sp>
          <p:nvSpPr>
            <p:cNvPr id="97" name="Chevron 4"/>
            <p:cNvSpPr/>
            <p:nvPr/>
          </p:nvSpPr>
          <p:spPr>
            <a:xfrm>
              <a:off x="328553" y="254085"/>
              <a:ext cx="3184124" cy="1528217"/>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000" b="1" kern="1200" dirty="0" smtClean="0">
                  <a:solidFill>
                    <a:schemeClr val="bg1"/>
                  </a:solidFill>
                  <a:latin typeface="Century Gothic" panose="020B0502020202020204" pitchFamily="34" charset="0"/>
                </a:rPr>
                <a:t>DATA ACQUISITION</a:t>
              </a:r>
              <a:endParaRPr lang="en-US" sz="2000" b="1" kern="1200" dirty="0">
                <a:solidFill>
                  <a:schemeClr val="bg1"/>
                </a:solidFill>
                <a:latin typeface="Century Gothic" panose="020B0502020202020204" pitchFamily="34" charset="0"/>
              </a:endParaRPr>
            </a:p>
          </p:txBody>
        </p:sp>
      </p:grpSp>
      <p:sp>
        <p:nvSpPr>
          <p:cNvPr id="6" name="TextBox 5"/>
          <p:cNvSpPr txBox="1"/>
          <p:nvPr/>
        </p:nvSpPr>
        <p:spPr>
          <a:xfrm>
            <a:off x="6366156" y="3531906"/>
            <a:ext cx="285656" cy="369332"/>
          </a:xfrm>
          <a:prstGeom prst="rect">
            <a:avLst/>
          </a:prstGeom>
          <a:noFill/>
        </p:spPr>
        <p:txBody>
          <a:bodyPr wrap="none" rtlCol="0">
            <a:spAutoFit/>
          </a:bodyPr>
          <a:lstStyle/>
          <a:p>
            <a:r>
              <a:rPr lang="en-US" sz="1800" b="1" dirty="0" smtClean="0">
                <a:solidFill>
                  <a:schemeClr val="bg1">
                    <a:lumMod val="85000"/>
                  </a:schemeClr>
                </a:solidFill>
                <a:latin typeface="+mj-lt"/>
              </a:rPr>
              <a:t>*</a:t>
            </a:r>
            <a:endParaRPr lang="en-US" sz="1800" b="1" dirty="0">
              <a:solidFill>
                <a:schemeClr val="bg1">
                  <a:lumMod val="85000"/>
                </a:schemeClr>
              </a:solidFill>
              <a:latin typeface="+mj-lt"/>
            </a:endParaRPr>
          </a:p>
        </p:txBody>
      </p:sp>
      <p:sp>
        <p:nvSpPr>
          <p:cNvPr id="104" name="TextBox 103"/>
          <p:cNvSpPr txBox="1"/>
          <p:nvPr/>
        </p:nvSpPr>
        <p:spPr>
          <a:xfrm>
            <a:off x="8455086" y="4167882"/>
            <a:ext cx="285656" cy="369332"/>
          </a:xfrm>
          <a:prstGeom prst="rect">
            <a:avLst/>
          </a:prstGeom>
          <a:noFill/>
        </p:spPr>
        <p:txBody>
          <a:bodyPr wrap="none" rtlCol="0">
            <a:spAutoFit/>
          </a:bodyPr>
          <a:lstStyle/>
          <a:p>
            <a:r>
              <a:rPr lang="en-US" sz="1800" b="1" dirty="0" smtClean="0">
                <a:solidFill>
                  <a:schemeClr val="bg1">
                    <a:lumMod val="85000"/>
                  </a:schemeClr>
                </a:solidFill>
                <a:latin typeface="+mj-lt"/>
              </a:rPr>
              <a:t>*</a:t>
            </a:r>
            <a:endParaRPr lang="en-US" sz="1800" b="1" dirty="0">
              <a:solidFill>
                <a:schemeClr val="bg1">
                  <a:lumMod val="85000"/>
                </a:schemeClr>
              </a:solidFill>
              <a:latin typeface="+mj-lt"/>
            </a:endParaRPr>
          </a:p>
        </p:txBody>
      </p:sp>
      <p:sp>
        <p:nvSpPr>
          <p:cNvPr id="22" name="Shape 147"/>
          <p:cNvSpPr txBox="1">
            <a:spLocks noGrp="1"/>
          </p:cNvSpPr>
          <p:nvPr>
            <p:ph type="body" idx="1"/>
          </p:nvPr>
        </p:nvSpPr>
        <p:spPr>
          <a:xfrm>
            <a:off x="242160" y="204589"/>
            <a:ext cx="7730726" cy="839454"/>
          </a:xfrm>
          <a:prstGeom prst="rect">
            <a:avLst/>
          </a:prstGeom>
        </p:spPr>
        <p:txBody>
          <a:bodyPr lIns="91425" tIns="91425" rIns="91425" bIns="91425" anchor="b" anchorCtr="0">
            <a:noAutofit/>
          </a:bodyPr>
          <a:lstStyle/>
          <a:p>
            <a:pPr>
              <a:spcBef>
                <a:spcPts val="0"/>
              </a:spcBef>
              <a:buNone/>
            </a:pPr>
            <a:r>
              <a:rPr lang="en-US" sz="5400" b="1" dirty="0" smtClean="0">
                <a:solidFill>
                  <a:schemeClr val="accent1"/>
                </a:solidFill>
                <a:latin typeface="+mj-lt"/>
              </a:rPr>
              <a:t>Methodology</a:t>
            </a:r>
            <a:endParaRPr lang="en-US" sz="5400" b="1" dirty="0">
              <a:solidFill>
                <a:schemeClr val="accent1"/>
              </a:solidFill>
              <a:latin typeface="+mj-lt"/>
            </a:endParaRPr>
          </a:p>
        </p:txBody>
      </p:sp>
      <p:grpSp>
        <p:nvGrpSpPr>
          <p:cNvPr id="23" name="Group 22"/>
          <p:cNvGrpSpPr/>
          <p:nvPr/>
        </p:nvGrpSpPr>
        <p:grpSpPr>
          <a:xfrm>
            <a:off x="2716195" y="999257"/>
            <a:ext cx="2565667" cy="924917"/>
            <a:chOff x="3445053" y="254085"/>
            <a:chExt cx="3820544" cy="1545794"/>
          </a:xfrm>
        </p:grpSpPr>
        <p:sp>
          <p:nvSpPr>
            <p:cNvPr id="24" name="Chevron 23"/>
            <p:cNvSpPr/>
            <p:nvPr/>
          </p:nvSpPr>
          <p:spPr>
            <a:xfrm>
              <a:off x="3445053" y="254085"/>
              <a:ext cx="3820544" cy="1528217"/>
            </a:xfrm>
            <a:prstGeom prst="chevron">
              <a:avLst/>
            </a:prstGeom>
            <a:solidFill>
              <a:schemeClr val="tx1">
                <a:lumMod val="75000"/>
              </a:schemeClr>
            </a:solidFill>
          </p:spPr>
          <p:style>
            <a:lnRef idx="2">
              <a:schemeClr val="accent1"/>
            </a:lnRef>
            <a:fillRef idx="1">
              <a:schemeClr val="lt1"/>
            </a:fillRef>
            <a:effectRef idx="0">
              <a:schemeClr val="accent1"/>
            </a:effectRef>
            <a:fontRef idx="minor">
              <a:schemeClr val="dk1"/>
            </a:fontRef>
          </p:style>
        </p:sp>
        <p:sp>
          <p:nvSpPr>
            <p:cNvPr id="25" name="Chevron 4"/>
            <p:cNvSpPr/>
            <p:nvPr/>
          </p:nvSpPr>
          <p:spPr>
            <a:xfrm>
              <a:off x="3807956" y="271662"/>
              <a:ext cx="3129360" cy="1528217"/>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000" b="1" kern="1200" dirty="0" smtClean="0">
                  <a:solidFill>
                    <a:schemeClr val="bg1"/>
                  </a:solidFill>
                  <a:latin typeface="Century Gothic" panose="020B0502020202020204" pitchFamily="34" charset="0"/>
                </a:rPr>
                <a:t>DATA PROCESSING</a:t>
              </a:r>
              <a:endParaRPr lang="en-US" sz="2000" b="1" kern="1200" dirty="0">
                <a:solidFill>
                  <a:schemeClr val="bg1"/>
                </a:solidFill>
                <a:latin typeface="Century Gothic" panose="020B0502020202020204" pitchFamily="34" charset="0"/>
              </a:endParaRPr>
            </a:p>
          </p:txBody>
        </p:sp>
      </p:grpSp>
    </p:spTree>
    <p:extLst>
      <p:ext uri="{BB962C8B-B14F-4D97-AF65-F5344CB8AC3E}">
        <p14:creationId xmlns:p14="http://schemas.microsoft.com/office/powerpoint/2010/main" val="8101522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Shape 52"/>
          <p:cNvSpPr/>
          <p:nvPr/>
        </p:nvSpPr>
        <p:spPr>
          <a:xfrm>
            <a:off x="523900" y="4337186"/>
            <a:ext cx="2286000" cy="1143000"/>
          </a:xfrm>
          <a:prstGeom prst="hexagon">
            <a:avLst>
              <a:gd name="adj" fmla="val 25000"/>
              <a:gd name="vf" fmla="val 115470"/>
            </a:avLst>
          </a:prstGeom>
          <a:solidFill>
            <a:schemeClr val="accent1">
              <a:lumMod val="50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lang="en-US" sz="1800" dirty="0" smtClean="0">
              <a:solidFill>
                <a:schemeClr val="bg1"/>
              </a:solidFill>
              <a:latin typeface="+mj-lt"/>
            </a:endParaRPr>
          </a:p>
          <a:p>
            <a:pPr lvl="0" algn="ctr" rtl="0">
              <a:spcBef>
                <a:spcPts val="0"/>
              </a:spcBef>
              <a:buNone/>
            </a:pPr>
            <a:r>
              <a:rPr lang="en-US" sz="1800" dirty="0" smtClean="0">
                <a:solidFill>
                  <a:schemeClr val="bg1"/>
                </a:solidFill>
                <a:latin typeface="+mj-lt"/>
              </a:rPr>
              <a:t>ABES </a:t>
            </a:r>
            <a:r>
              <a:rPr lang="en-US" sz="1800" dirty="0">
                <a:solidFill>
                  <a:schemeClr val="bg1"/>
                </a:solidFill>
                <a:latin typeface="+mj-lt"/>
              </a:rPr>
              <a:t>Project </a:t>
            </a:r>
            <a:r>
              <a:rPr lang="en-US" sz="1800" dirty="0" smtClean="0">
                <a:solidFill>
                  <a:schemeClr val="bg1"/>
                </a:solidFill>
                <a:latin typeface="+mj-lt"/>
              </a:rPr>
              <a:t>Data</a:t>
            </a:r>
            <a:endParaRPr lang="en-US" sz="1800" dirty="0">
              <a:solidFill>
                <a:schemeClr val="bg1"/>
              </a:solidFill>
              <a:latin typeface="+mj-lt"/>
            </a:endParaRPr>
          </a:p>
          <a:p>
            <a:pPr lvl="0" rtl="0">
              <a:spcBef>
                <a:spcPts val="0"/>
              </a:spcBef>
              <a:buNone/>
            </a:pPr>
            <a:endParaRPr sz="1800" dirty="0">
              <a:solidFill>
                <a:schemeClr val="bg1"/>
              </a:solidFill>
              <a:latin typeface="+mj-lt"/>
            </a:endParaRPr>
          </a:p>
        </p:txBody>
      </p:sp>
      <p:sp>
        <p:nvSpPr>
          <p:cNvPr id="82" name="Shape 43"/>
          <p:cNvSpPr/>
          <p:nvPr/>
        </p:nvSpPr>
        <p:spPr>
          <a:xfrm>
            <a:off x="523900" y="2067495"/>
            <a:ext cx="2286000" cy="1143000"/>
          </a:xfrm>
          <a:prstGeom prst="hexagon">
            <a:avLst>
              <a:gd name="adj" fmla="val 25000"/>
              <a:gd name="vf" fmla="val 115470"/>
            </a:avLst>
          </a:prstGeom>
          <a:solidFill>
            <a:schemeClr val="accent1">
              <a:lumMod val="50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smtClean="0">
                <a:solidFill>
                  <a:schemeClr val="bg1"/>
                </a:solidFill>
                <a:latin typeface="+mj-lt"/>
              </a:rPr>
              <a:t>SRTM, Open Street Map </a:t>
            </a:r>
            <a:endParaRPr lang="en-US" sz="1800" dirty="0">
              <a:solidFill>
                <a:schemeClr val="bg1"/>
              </a:solidFill>
              <a:latin typeface="+mj-lt"/>
            </a:endParaRPr>
          </a:p>
        </p:txBody>
      </p:sp>
      <p:sp>
        <p:nvSpPr>
          <p:cNvPr id="83" name="Shape 42"/>
          <p:cNvSpPr/>
          <p:nvPr/>
        </p:nvSpPr>
        <p:spPr>
          <a:xfrm>
            <a:off x="523900" y="3207303"/>
            <a:ext cx="2286000" cy="1143000"/>
          </a:xfrm>
          <a:prstGeom prst="hexagon">
            <a:avLst>
              <a:gd name="adj" fmla="val 25000"/>
              <a:gd name="vf" fmla="val 115470"/>
            </a:avLst>
          </a:prstGeom>
          <a:solidFill>
            <a:schemeClr val="accent1">
              <a:lumMod val="50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smtClean="0">
                <a:solidFill>
                  <a:schemeClr val="bg1"/>
                </a:solidFill>
                <a:latin typeface="+mj-lt"/>
              </a:rPr>
              <a:t>Landsat </a:t>
            </a:r>
            <a:r>
              <a:rPr lang="en-US" sz="1800" dirty="0">
                <a:solidFill>
                  <a:schemeClr val="bg1"/>
                </a:solidFill>
                <a:latin typeface="+mj-lt"/>
              </a:rPr>
              <a:t>CDR 4, 5, &amp; 8</a:t>
            </a:r>
          </a:p>
        </p:txBody>
      </p:sp>
      <p:sp>
        <p:nvSpPr>
          <p:cNvPr id="84" name="Shape 41"/>
          <p:cNvSpPr/>
          <p:nvPr/>
        </p:nvSpPr>
        <p:spPr>
          <a:xfrm>
            <a:off x="523900" y="5472269"/>
            <a:ext cx="2286000" cy="1143000"/>
          </a:xfrm>
          <a:prstGeom prst="hexagon">
            <a:avLst>
              <a:gd name="adj" fmla="val 25000"/>
              <a:gd name="vf" fmla="val 115470"/>
            </a:avLst>
          </a:prstGeom>
          <a:solidFill>
            <a:schemeClr val="accent1">
              <a:lumMod val="50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smtClean="0">
                <a:solidFill>
                  <a:schemeClr val="bg1"/>
                </a:solidFill>
                <a:latin typeface="+mj-lt"/>
              </a:rPr>
              <a:t>Global Forest Cover (GFC)</a:t>
            </a:r>
            <a:endParaRPr lang="en-US" sz="1800" dirty="0">
              <a:solidFill>
                <a:schemeClr val="bg1"/>
              </a:solidFill>
              <a:latin typeface="+mj-lt"/>
            </a:endParaRPr>
          </a:p>
        </p:txBody>
      </p:sp>
      <p:sp>
        <p:nvSpPr>
          <p:cNvPr id="85" name="Shape 45"/>
          <p:cNvSpPr/>
          <p:nvPr/>
        </p:nvSpPr>
        <p:spPr>
          <a:xfrm>
            <a:off x="2528546" y="2624282"/>
            <a:ext cx="2286000" cy="1143000"/>
          </a:xfrm>
          <a:prstGeom prst="hexagon">
            <a:avLst>
              <a:gd name="adj" fmla="val 25000"/>
              <a:gd name="vf" fmla="val 115470"/>
            </a:avLst>
          </a:prstGeom>
          <a:solidFill>
            <a:schemeClr val="accent1">
              <a:lumMod val="75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a:solidFill>
                  <a:schemeClr val="bg1">
                    <a:lumMod val="85000"/>
                  </a:schemeClr>
                </a:solidFill>
                <a:latin typeface="+mj-lt"/>
              </a:rPr>
              <a:t>Landsat </a:t>
            </a:r>
            <a:r>
              <a:rPr lang="en-US" sz="1800" dirty="0" smtClean="0">
                <a:solidFill>
                  <a:schemeClr val="bg1">
                    <a:lumMod val="85000"/>
                  </a:schemeClr>
                </a:solidFill>
                <a:latin typeface="+mj-lt"/>
              </a:rPr>
              <a:t>&amp; </a:t>
            </a:r>
            <a:r>
              <a:rPr lang="en-US" sz="1800" dirty="0" err="1" smtClean="0">
                <a:solidFill>
                  <a:schemeClr val="bg1">
                    <a:lumMod val="85000"/>
                  </a:schemeClr>
                </a:solidFill>
                <a:latin typeface="+mj-lt"/>
              </a:rPr>
              <a:t>RapidEye</a:t>
            </a:r>
            <a:r>
              <a:rPr lang="en-US" sz="1800" dirty="0">
                <a:solidFill>
                  <a:schemeClr val="bg1">
                    <a:lumMod val="85000"/>
                  </a:schemeClr>
                </a:solidFill>
                <a:latin typeface="+mj-lt"/>
              </a:rPr>
              <a:t> </a:t>
            </a:r>
            <a:r>
              <a:rPr lang="en-US" sz="1800" dirty="0" smtClean="0">
                <a:solidFill>
                  <a:schemeClr val="bg1">
                    <a:lumMod val="85000"/>
                  </a:schemeClr>
                </a:solidFill>
                <a:latin typeface="+mj-lt"/>
              </a:rPr>
              <a:t>clipped </a:t>
            </a:r>
            <a:r>
              <a:rPr lang="en-US" sz="1800" dirty="0">
                <a:solidFill>
                  <a:schemeClr val="bg1">
                    <a:lumMod val="85000"/>
                  </a:schemeClr>
                </a:solidFill>
                <a:latin typeface="+mj-lt"/>
              </a:rPr>
              <a:t>using </a:t>
            </a:r>
            <a:r>
              <a:rPr lang="en-US" sz="1800" dirty="0" smtClean="0">
                <a:solidFill>
                  <a:schemeClr val="bg1">
                    <a:lumMod val="85000"/>
                  </a:schemeClr>
                </a:solidFill>
                <a:latin typeface="+mj-lt"/>
              </a:rPr>
              <a:t>Python </a:t>
            </a:r>
            <a:endParaRPr lang="en-US" sz="1800" dirty="0">
              <a:solidFill>
                <a:schemeClr val="bg1">
                  <a:lumMod val="85000"/>
                </a:schemeClr>
              </a:solidFill>
              <a:latin typeface="+mj-lt"/>
            </a:endParaRPr>
          </a:p>
        </p:txBody>
      </p:sp>
      <p:sp>
        <p:nvSpPr>
          <p:cNvPr id="86" name="Shape 44"/>
          <p:cNvSpPr/>
          <p:nvPr/>
        </p:nvSpPr>
        <p:spPr>
          <a:xfrm>
            <a:off x="2528546" y="3772482"/>
            <a:ext cx="2286000" cy="1143000"/>
          </a:xfrm>
          <a:prstGeom prst="hexagon">
            <a:avLst>
              <a:gd name="adj" fmla="val 25000"/>
              <a:gd name="vf" fmla="val 115470"/>
            </a:avLst>
          </a:prstGeom>
          <a:solidFill>
            <a:schemeClr val="accent1">
              <a:lumMod val="75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err="1">
                <a:solidFill>
                  <a:schemeClr val="bg1">
                    <a:lumMod val="85000"/>
                  </a:schemeClr>
                </a:solidFill>
                <a:latin typeface="+mj-lt"/>
              </a:rPr>
              <a:t>QuickBird</a:t>
            </a:r>
            <a:r>
              <a:rPr lang="en-US" sz="1800" dirty="0">
                <a:solidFill>
                  <a:schemeClr val="bg1">
                    <a:lumMod val="85000"/>
                  </a:schemeClr>
                </a:solidFill>
                <a:latin typeface="+mj-lt"/>
              </a:rPr>
              <a:t> </a:t>
            </a:r>
            <a:r>
              <a:rPr lang="en-US" sz="1800" dirty="0" smtClean="0">
                <a:solidFill>
                  <a:schemeClr val="bg1">
                    <a:lumMod val="85000"/>
                  </a:schemeClr>
                </a:solidFill>
                <a:latin typeface="+mj-lt"/>
              </a:rPr>
              <a:t>&amp; </a:t>
            </a:r>
            <a:r>
              <a:rPr lang="en-US" sz="1800" dirty="0" err="1" smtClean="0">
                <a:solidFill>
                  <a:schemeClr val="bg1">
                    <a:lumMod val="85000"/>
                  </a:schemeClr>
                </a:solidFill>
                <a:latin typeface="+mj-lt"/>
              </a:rPr>
              <a:t>RapidEye</a:t>
            </a:r>
            <a:r>
              <a:rPr lang="en-US" sz="1800" dirty="0" smtClean="0">
                <a:solidFill>
                  <a:schemeClr val="bg1">
                    <a:lumMod val="85000"/>
                  </a:schemeClr>
                </a:solidFill>
                <a:latin typeface="+mj-lt"/>
              </a:rPr>
              <a:t> </a:t>
            </a:r>
          </a:p>
          <a:p>
            <a:pPr lvl="0" algn="ctr" rtl="0">
              <a:spcBef>
                <a:spcPts val="0"/>
              </a:spcBef>
              <a:buNone/>
            </a:pPr>
            <a:r>
              <a:rPr lang="en-US" sz="1800" dirty="0" smtClean="0">
                <a:solidFill>
                  <a:schemeClr val="bg1">
                    <a:lumMod val="85000"/>
                  </a:schemeClr>
                </a:solidFill>
                <a:latin typeface="+mj-lt"/>
              </a:rPr>
              <a:t>Resampled</a:t>
            </a:r>
            <a:endParaRPr lang="en-US" sz="1800" dirty="0">
              <a:solidFill>
                <a:schemeClr val="bg1">
                  <a:lumMod val="85000"/>
                </a:schemeClr>
              </a:solidFill>
              <a:latin typeface="+mj-lt"/>
            </a:endParaRPr>
          </a:p>
        </p:txBody>
      </p:sp>
      <p:sp>
        <p:nvSpPr>
          <p:cNvPr id="87" name="Shape 46"/>
          <p:cNvSpPr/>
          <p:nvPr/>
        </p:nvSpPr>
        <p:spPr>
          <a:xfrm>
            <a:off x="2528546" y="4907090"/>
            <a:ext cx="2286000" cy="1143000"/>
          </a:xfrm>
          <a:prstGeom prst="hexagon">
            <a:avLst>
              <a:gd name="adj" fmla="val 25000"/>
              <a:gd name="vf" fmla="val 115470"/>
            </a:avLst>
          </a:prstGeom>
          <a:solidFill>
            <a:schemeClr val="accent1">
              <a:lumMod val="75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smtClean="0">
                <a:solidFill>
                  <a:schemeClr val="bg1">
                    <a:lumMod val="85000"/>
                  </a:schemeClr>
                </a:solidFill>
                <a:latin typeface="+mj-lt"/>
              </a:rPr>
              <a:t>GFC clipped </a:t>
            </a:r>
            <a:r>
              <a:rPr lang="en-US" sz="1800" dirty="0">
                <a:solidFill>
                  <a:schemeClr val="bg1">
                    <a:lumMod val="85000"/>
                  </a:schemeClr>
                </a:solidFill>
                <a:latin typeface="+mj-lt"/>
              </a:rPr>
              <a:t>to </a:t>
            </a:r>
            <a:r>
              <a:rPr lang="en-US" sz="1800" dirty="0" err="1">
                <a:solidFill>
                  <a:schemeClr val="bg1">
                    <a:lumMod val="85000"/>
                  </a:schemeClr>
                </a:solidFill>
                <a:latin typeface="+mj-lt"/>
              </a:rPr>
              <a:t>QuickBird</a:t>
            </a:r>
            <a:r>
              <a:rPr lang="en-US" sz="1800" dirty="0">
                <a:solidFill>
                  <a:schemeClr val="bg1">
                    <a:lumMod val="85000"/>
                  </a:schemeClr>
                </a:solidFill>
                <a:latin typeface="+mj-lt"/>
              </a:rPr>
              <a:t> </a:t>
            </a:r>
            <a:r>
              <a:rPr lang="en-US" sz="1800" dirty="0" smtClean="0">
                <a:solidFill>
                  <a:schemeClr val="bg1">
                    <a:lumMod val="85000"/>
                  </a:schemeClr>
                </a:solidFill>
                <a:latin typeface="+mj-lt"/>
              </a:rPr>
              <a:t>extent</a:t>
            </a:r>
            <a:r>
              <a:rPr lang="en-US" sz="1800" dirty="0">
                <a:solidFill>
                  <a:schemeClr val="bg1">
                    <a:lumMod val="85000"/>
                  </a:schemeClr>
                </a:solidFill>
                <a:latin typeface="+mj-lt"/>
              </a:rPr>
              <a:t>. </a:t>
            </a:r>
          </a:p>
        </p:txBody>
      </p:sp>
      <p:sp>
        <p:nvSpPr>
          <p:cNvPr id="88" name="Shape 48"/>
          <p:cNvSpPr/>
          <p:nvPr/>
        </p:nvSpPr>
        <p:spPr>
          <a:xfrm>
            <a:off x="4533192" y="3196786"/>
            <a:ext cx="2286000" cy="1143000"/>
          </a:xfrm>
          <a:prstGeom prst="hexagon">
            <a:avLst>
              <a:gd name="adj" fmla="val 25000"/>
              <a:gd name="vf" fmla="val 115470"/>
            </a:avLst>
          </a:prstGeom>
          <a:solidFill>
            <a:srgbClr val="3DB16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1" algn="ctr"/>
            <a:r>
              <a:rPr lang="en-US" sz="1800" dirty="0" smtClean="0">
                <a:solidFill>
                  <a:schemeClr val="tx1">
                    <a:lumMod val="50000"/>
                  </a:schemeClr>
                </a:solidFill>
                <a:latin typeface="+mj-lt"/>
              </a:rPr>
              <a:t>Supervised LULC for 1986, 1996, 2000 &amp; 2014</a:t>
            </a:r>
            <a:endParaRPr lang="en-US" sz="1800" b="1" dirty="0">
              <a:solidFill>
                <a:schemeClr val="tx1">
                  <a:lumMod val="50000"/>
                </a:schemeClr>
              </a:solidFill>
              <a:latin typeface="+mj-lt"/>
            </a:endParaRPr>
          </a:p>
        </p:txBody>
      </p:sp>
      <p:sp>
        <p:nvSpPr>
          <p:cNvPr id="89" name="Shape 47"/>
          <p:cNvSpPr/>
          <p:nvPr/>
        </p:nvSpPr>
        <p:spPr>
          <a:xfrm>
            <a:off x="4533192" y="4350303"/>
            <a:ext cx="2286000" cy="1143000"/>
          </a:xfrm>
          <a:prstGeom prst="hexagon">
            <a:avLst>
              <a:gd name="adj" fmla="val 25000"/>
              <a:gd name="vf" fmla="val 115470"/>
            </a:avLst>
          </a:prstGeom>
          <a:solidFill>
            <a:srgbClr val="3DB16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smtClean="0">
                <a:solidFill>
                  <a:schemeClr val="tx1">
                    <a:lumMod val="50000"/>
                  </a:schemeClr>
                </a:solidFill>
                <a:latin typeface="+mj-lt"/>
              </a:rPr>
              <a:t>Validation of GFC at Regional Scale</a:t>
            </a:r>
            <a:endParaRPr lang="en-US" sz="1800" dirty="0">
              <a:solidFill>
                <a:schemeClr val="tx1">
                  <a:lumMod val="50000"/>
                </a:schemeClr>
              </a:solidFill>
              <a:latin typeface="+mj-lt"/>
            </a:endParaRPr>
          </a:p>
        </p:txBody>
      </p:sp>
      <p:sp>
        <p:nvSpPr>
          <p:cNvPr id="90" name="Shape 50"/>
          <p:cNvSpPr/>
          <p:nvPr/>
        </p:nvSpPr>
        <p:spPr>
          <a:xfrm>
            <a:off x="6537838" y="3778803"/>
            <a:ext cx="2286000" cy="1143000"/>
          </a:xfrm>
          <a:prstGeom prst="hexagon">
            <a:avLst>
              <a:gd name="adj" fmla="val 25000"/>
              <a:gd name="vf" fmla="val 115470"/>
            </a:avLst>
          </a:prstGeom>
          <a:solidFill>
            <a:srgbClr val="3DB16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800" dirty="0" smtClean="0">
                <a:latin typeface="+mj-lt"/>
              </a:rPr>
              <a:t>Forecasting Model to 2030</a:t>
            </a:r>
            <a:endParaRPr lang="en-US" sz="1800" b="1" dirty="0">
              <a:latin typeface="+mj-lt"/>
            </a:endParaRPr>
          </a:p>
        </p:txBody>
      </p:sp>
      <p:grpSp>
        <p:nvGrpSpPr>
          <p:cNvPr id="95" name="Group 94"/>
          <p:cNvGrpSpPr/>
          <p:nvPr/>
        </p:nvGrpSpPr>
        <p:grpSpPr>
          <a:xfrm>
            <a:off x="402627" y="986009"/>
            <a:ext cx="2528546" cy="914400"/>
            <a:chOff x="6563" y="254085"/>
            <a:chExt cx="3820544" cy="1528217"/>
          </a:xfrm>
        </p:grpSpPr>
        <p:sp>
          <p:nvSpPr>
            <p:cNvPr id="96" name="Chevron 95"/>
            <p:cNvSpPr/>
            <p:nvPr/>
          </p:nvSpPr>
          <p:spPr>
            <a:xfrm>
              <a:off x="6563" y="254085"/>
              <a:ext cx="3820544" cy="1528217"/>
            </a:xfrm>
            <a:prstGeom prst="chevron">
              <a:avLst/>
            </a:prstGeom>
            <a:solidFill>
              <a:schemeClr val="tx1">
                <a:lumMod val="75000"/>
              </a:schemeClr>
            </a:solidFill>
          </p:spPr>
          <p:style>
            <a:lnRef idx="2">
              <a:schemeClr val="accent1"/>
            </a:lnRef>
            <a:fillRef idx="1">
              <a:schemeClr val="lt1"/>
            </a:fillRef>
            <a:effectRef idx="0">
              <a:schemeClr val="accent1"/>
            </a:effectRef>
            <a:fontRef idx="minor">
              <a:schemeClr val="dk1"/>
            </a:fontRef>
          </p:style>
        </p:sp>
        <p:sp>
          <p:nvSpPr>
            <p:cNvPr id="97" name="Chevron 4"/>
            <p:cNvSpPr/>
            <p:nvPr/>
          </p:nvSpPr>
          <p:spPr>
            <a:xfrm>
              <a:off x="328553" y="254085"/>
              <a:ext cx="3184124" cy="1528217"/>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000" b="1" kern="1200" dirty="0" smtClean="0">
                  <a:solidFill>
                    <a:schemeClr val="bg1"/>
                  </a:solidFill>
                  <a:latin typeface="Century Gothic" panose="020B0502020202020204" pitchFamily="34" charset="0"/>
                </a:rPr>
                <a:t>DATA ACQUISITION</a:t>
              </a:r>
              <a:endParaRPr lang="en-US" sz="2000" b="1" kern="1200" dirty="0">
                <a:solidFill>
                  <a:schemeClr val="bg1"/>
                </a:solidFill>
                <a:latin typeface="Century Gothic" panose="020B0502020202020204" pitchFamily="34" charset="0"/>
              </a:endParaRPr>
            </a:p>
          </p:txBody>
        </p:sp>
      </p:grpSp>
      <p:sp>
        <p:nvSpPr>
          <p:cNvPr id="99" name="Chevron 98"/>
          <p:cNvSpPr/>
          <p:nvPr/>
        </p:nvSpPr>
        <p:spPr>
          <a:xfrm>
            <a:off x="2716195" y="999257"/>
            <a:ext cx="2565667" cy="914400"/>
          </a:xfrm>
          <a:prstGeom prst="chevron">
            <a:avLst/>
          </a:prstGeom>
          <a:solidFill>
            <a:schemeClr val="tx1">
              <a:lumMod val="75000"/>
            </a:schemeClr>
          </a:solidFill>
        </p:spPr>
        <p:style>
          <a:lnRef idx="2">
            <a:schemeClr val="accent1"/>
          </a:lnRef>
          <a:fillRef idx="1">
            <a:schemeClr val="lt1"/>
          </a:fillRef>
          <a:effectRef idx="0">
            <a:schemeClr val="accent1"/>
          </a:effectRef>
          <a:fontRef idx="minor">
            <a:schemeClr val="dk1"/>
          </a:fontRef>
        </p:style>
      </p:sp>
      <p:grpSp>
        <p:nvGrpSpPr>
          <p:cNvPr id="101" name="Group 100"/>
          <p:cNvGrpSpPr/>
          <p:nvPr/>
        </p:nvGrpSpPr>
        <p:grpSpPr>
          <a:xfrm>
            <a:off x="5024610" y="993594"/>
            <a:ext cx="3799228" cy="914400"/>
            <a:chOff x="6883542" y="254085"/>
            <a:chExt cx="3820544" cy="1528217"/>
          </a:xfrm>
        </p:grpSpPr>
        <p:sp>
          <p:nvSpPr>
            <p:cNvPr id="102" name="Chevron 101"/>
            <p:cNvSpPr/>
            <p:nvPr/>
          </p:nvSpPr>
          <p:spPr>
            <a:xfrm>
              <a:off x="6883542" y="254085"/>
              <a:ext cx="3820544" cy="1528217"/>
            </a:xfrm>
            <a:prstGeom prst="chevron">
              <a:avLst/>
            </a:prstGeom>
            <a:solidFill>
              <a:schemeClr val="tx1">
                <a:lumMod val="75000"/>
              </a:schemeClr>
            </a:solidFill>
          </p:spPr>
          <p:style>
            <a:lnRef idx="2">
              <a:schemeClr val="accent1"/>
            </a:lnRef>
            <a:fillRef idx="1">
              <a:schemeClr val="lt1"/>
            </a:fillRef>
            <a:effectRef idx="0">
              <a:schemeClr val="accent1"/>
            </a:effectRef>
            <a:fontRef idx="minor">
              <a:schemeClr val="dk1"/>
            </a:fontRef>
          </p:style>
        </p:sp>
        <p:sp>
          <p:nvSpPr>
            <p:cNvPr id="103" name="Chevron 4"/>
            <p:cNvSpPr/>
            <p:nvPr/>
          </p:nvSpPr>
          <p:spPr>
            <a:xfrm>
              <a:off x="7875485" y="254085"/>
              <a:ext cx="1836658" cy="1528217"/>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000" b="1" kern="1200" dirty="0" smtClean="0">
                  <a:solidFill>
                    <a:schemeClr val="bg1"/>
                  </a:solidFill>
                  <a:latin typeface="Century Gothic" panose="020B0502020202020204" pitchFamily="34" charset="0"/>
                </a:rPr>
                <a:t>DATA ANALYSIS</a:t>
              </a:r>
            </a:p>
          </p:txBody>
        </p:sp>
      </p:grpSp>
      <p:sp>
        <p:nvSpPr>
          <p:cNvPr id="5" name="TextBox 4"/>
          <p:cNvSpPr txBox="1"/>
          <p:nvPr/>
        </p:nvSpPr>
        <p:spPr>
          <a:xfrm>
            <a:off x="7173109" y="6392502"/>
            <a:ext cx="1779654" cy="400110"/>
          </a:xfrm>
          <a:prstGeom prst="rect">
            <a:avLst/>
          </a:prstGeom>
          <a:noFill/>
        </p:spPr>
        <p:txBody>
          <a:bodyPr wrap="none" rtlCol="0">
            <a:spAutoFit/>
          </a:bodyPr>
          <a:lstStyle/>
          <a:p>
            <a:r>
              <a:rPr lang="en-US" sz="2000" b="1" dirty="0" smtClean="0">
                <a:solidFill>
                  <a:schemeClr val="accent1"/>
                </a:solidFill>
                <a:latin typeface="+mn-lt"/>
              </a:rPr>
              <a:t>*End Product</a:t>
            </a:r>
            <a:endParaRPr lang="en-US" sz="2000" b="1" dirty="0">
              <a:solidFill>
                <a:schemeClr val="accent1"/>
              </a:solidFill>
              <a:latin typeface="+mn-lt"/>
            </a:endParaRPr>
          </a:p>
        </p:txBody>
      </p:sp>
      <p:sp>
        <p:nvSpPr>
          <p:cNvPr id="6" name="TextBox 5"/>
          <p:cNvSpPr txBox="1"/>
          <p:nvPr/>
        </p:nvSpPr>
        <p:spPr>
          <a:xfrm>
            <a:off x="6366156" y="3531906"/>
            <a:ext cx="285656" cy="369332"/>
          </a:xfrm>
          <a:prstGeom prst="rect">
            <a:avLst/>
          </a:prstGeom>
          <a:noFill/>
        </p:spPr>
        <p:txBody>
          <a:bodyPr wrap="none" rtlCol="0">
            <a:spAutoFit/>
          </a:bodyPr>
          <a:lstStyle/>
          <a:p>
            <a:r>
              <a:rPr lang="en-US" sz="1800" b="1" dirty="0" smtClean="0">
                <a:solidFill>
                  <a:schemeClr val="tx1">
                    <a:lumMod val="50000"/>
                  </a:schemeClr>
                </a:solidFill>
                <a:latin typeface="+mj-lt"/>
              </a:rPr>
              <a:t>*</a:t>
            </a:r>
            <a:endParaRPr lang="en-US" sz="1800" b="1" dirty="0">
              <a:solidFill>
                <a:schemeClr val="tx1">
                  <a:lumMod val="50000"/>
                </a:schemeClr>
              </a:solidFill>
              <a:latin typeface="+mj-lt"/>
            </a:endParaRPr>
          </a:p>
        </p:txBody>
      </p:sp>
      <p:sp>
        <p:nvSpPr>
          <p:cNvPr id="104" name="TextBox 103"/>
          <p:cNvSpPr txBox="1"/>
          <p:nvPr/>
        </p:nvSpPr>
        <p:spPr>
          <a:xfrm>
            <a:off x="8455086" y="4167882"/>
            <a:ext cx="285656" cy="369332"/>
          </a:xfrm>
          <a:prstGeom prst="rect">
            <a:avLst/>
          </a:prstGeom>
          <a:noFill/>
        </p:spPr>
        <p:txBody>
          <a:bodyPr wrap="none" rtlCol="0">
            <a:spAutoFit/>
          </a:bodyPr>
          <a:lstStyle/>
          <a:p>
            <a:r>
              <a:rPr lang="en-US" sz="1800" b="1" dirty="0" smtClean="0">
                <a:solidFill>
                  <a:schemeClr val="tx1">
                    <a:lumMod val="50000"/>
                  </a:schemeClr>
                </a:solidFill>
                <a:latin typeface="+mj-lt"/>
              </a:rPr>
              <a:t>*</a:t>
            </a:r>
            <a:endParaRPr lang="en-US" sz="1800" b="1" dirty="0">
              <a:solidFill>
                <a:schemeClr val="tx1">
                  <a:lumMod val="50000"/>
                </a:schemeClr>
              </a:solidFill>
              <a:latin typeface="+mj-lt"/>
            </a:endParaRPr>
          </a:p>
        </p:txBody>
      </p:sp>
      <p:sp>
        <p:nvSpPr>
          <p:cNvPr id="26" name="Shape 147"/>
          <p:cNvSpPr txBox="1">
            <a:spLocks noGrp="1"/>
          </p:cNvSpPr>
          <p:nvPr>
            <p:ph type="body" idx="1"/>
          </p:nvPr>
        </p:nvSpPr>
        <p:spPr>
          <a:xfrm>
            <a:off x="242160" y="204589"/>
            <a:ext cx="7730726" cy="839454"/>
          </a:xfrm>
          <a:prstGeom prst="rect">
            <a:avLst/>
          </a:prstGeom>
        </p:spPr>
        <p:txBody>
          <a:bodyPr lIns="91425" tIns="91425" rIns="91425" bIns="91425" anchor="b" anchorCtr="0">
            <a:noAutofit/>
          </a:bodyPr>
          <a:lstStyle/>
          <a:p>
            <a:pPr>
              <a:spcBef>
                <a:spcPts val="0"/>
              </a:spcBef>
              <a:buNone/>
            </a:pPr>
            <a:r>
              <a:rPr lang="en-US" sz="5400" b="1" dirty="0" smtClean="0">
                <a:solidFill>
                  <a:schemeClr val="accent1"/>
                </a:solidFill>
                <a:latin typeface="+mj-lt"/>
              </a:rPr>
              <a:t>Methodology</a:t>
            </a:r>
            <a:endParaRPr lang="en-US" sz="5400" b="1" dirty="0">
              <a:solidFill>
                <a:schemeClr val="accent1"/>
              </a:solidFill>
              <a:latin typeface="+mj-lt"/>
            </a:endParaRPr>
          </a:p>
        </p:txBody>
      </p:sp>
      <p:sp>
        <p:nvSpPr>
          <p:cNvPr id="27" name="Chevron 4"/>
          <p:cNvSpPr/>
          <p:nvPr/>
        </p:nvSpPr>
        <p:spPr>
          <a:xfrm>
            <a:off x="2959901" y="1009774"/>
            <a:ext cx="2101506" cy="914400"/>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000" b="1" kern="1200" dirty="0" smtClean="0">
                <a:solidFill>
                  <a:schemeClr val="bg1"/>
                </a:solidFill>
                <a:latin typeface="Century Gothic" panose="020B0502020202020204" pitchFamily="34" charset="0"/>
              </a:rPr>
              <a:t>DATA PROCESSING</a:t>
            </a:r>
            <a:endParaRPr lang="en-US" sz="2000" b="1" kern="1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3302253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9" name="Shape 169"/>
          <p:cNvSpPr txBox="1">
            <a:spLocks noGrp="1"/>
          </p:cNvSpPr>
          <p:nvPr>
            <p:ph type="body" idx="2"/>
          </p:nvPr>
        </p:nvSpPr>
        <p:spPr>
          <a:xfrm>
            <a:off x="140495" y="376311"/>
            <a:ext cx="8853854" cy="2451110"/>
          </a:xfrm>
          <a:prstGeom prst="rect">
            <a:avLst/>
          </a:prstGeom>
        </p:spPr>
        <p:txBody>
          <a:bodyPr lIns="91425" tIns="91425" rIns="91425" bIns="91425" anchor="t" anchorCtr="0">
            <a:noAutofit/>
          </a:bodyPr>
          <a:lstStyle/>
          <a:p>
            <a:pPr>
              <a:spcBef>
                <a:spcPts val="0"/>
              </a:spcBef>
              <a:buNone/>
            </a:pPr>
            <a:r>
              <a:rPr lang="en-US" sz="5400" dirty="0" smtClean="0">
                <a:latin typeface="+mj-lt"/>
              </a:rPr>
              <a:t>Results</a:t>
            </a:r>
            <a:endParaRPr lang="en-US" sz="5400" dirty="0">
              <a:latin typeface="+mj-lt"/>
            </a:endParaRPr>
          </a:p>
        </p:txBody>
      </p:sp>
      <p:graphicFrame>
        <p:nvGraphicFramePr>
          <p:cNvPr id="2" name="Table 1"/>
          <p:cNvGraphicFramePr>
            <a:graphicFrameLocks noGrp="1"/>
          </p:cNvGraphicFramePr>
          <p:nvPr>
            <p:extLst>
              <p:ext uri="{D42A27DB-BD31-4B8C-83A1-F6EECF244321}">
                <p14:modId xmlns:p14="http://schemas.microsoft.com/office/powerpoint/2010/main" val="1722652367"/>
              </p:ext>
            </p:extLst>
          </p:nvPr>
        </p:nvGraphicFramePr>
        <p:xfrm>
          <a:off x="699269" y="1721385"/>
          <a:ext cx="7736306" cy="4378625"/>
        </p:xfrm>
        <a:graphic>
          <a:graphicData uri="http://schemas.openxmlformats.org/drawingml/2006/table">
            <a:tbl>
              <a:tblPr/>
              <a:tblGrid>
                <a:gridCol w="1273943"/>
                <a:gridCol w="1273943"/>
                <a:gridCol w="1037684"/>
                <a:gridCol w="1037684"/>
                <a:gridCol w="1037684"/>
                <a:gridCol w="1037684"/>
                <a:gridCol w="1037684"/>
              </a:tblGrid>
              <a:tr h="590793">
                <a:tc>
                  <a:txBody>
                    <a:bodyPr/>
                    <a:lstStyle/>
                    <a:p>
                      <a:pPr marL="0" marR="0" algn="l">
                        <a:lnSpc>
                          <a:spcPct val="115000"/>
                        </a:lnSpc>
                        <a:spcBef>
                          <a:spcPts val="0"/>
                        </a:spcBef>
                        <a:spcAft>
                          <a:spcPts val="1000"/>
                        </a:spcAft>
                      </a:pPr>
                      <a:r>
                        <a:rPr lang="en-US" sz="1100" dirty="0">
                          <a:solidFill>
                            <a:srgbClr val="000000"/>
                          </a:solidFill>
                          <a:effectLst/>
                          <a:latin typeface="Century Gothic" panose="020B0502020202020204" pitchFamily="34" charset="0"/>
                          <a:ea typeface="Arial" panose="020B0604020202020204" pitchFamily="34" charset="0"/>
                        </a:rPr>
                        <a:t> </a:t>
                      </a:r>
                      <a:r>
                        <a:rPr lang="en-US" sz="1600" b="1" dirty="0" smtClean="0">
                          <a:solidFill>
                            <a:srgbClr val="000000"/>
                          </a:solidFill>
                          <a:effectLst/>
                          <a:latin typeface="Century Gothic" panose="020B0502020202020204" pitchFamily="34" charset="0"/>
                          <a:ea typeface="Arial" panose="020B0604020202020204" pitchFamily="34" charset="0"/>
                        </a:rPr>
                        <a:t>Software</a:t>
                      </a:r>
                      <a:endParaRPr lang="en-US" sz="11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marL="0" marR="0" algn="l">
                        <a:lnSpc>
                          <a:spcPct val="115000"/>
                        </a:lnSpc>
                        <a:spcBef>
                          <a:spcPts val="0"/>
                        </a:spcBef>
                        <a:spcAft>
                          <a:spcPts val="1000"/>
                        </a:spcAft>
                      </a:pPr>
                      <a:r>
                        <a:rPr lang="en-US" sz="16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Method</a:t>
                      </a:r>
                      <a:endParaRPr lang="en-US" sz="16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marL="0" marR="0" algn="l">
                        <a:lnSpc>
                          <a:spcPct val="115000"/>
                        </a:lnSpc>
                        <a:spcBef>
                          <a:spcPts val="0"/>
                        </a:spcBef>
                        <a:spcAft>
                          <a:spcPts val="1000"/>
                        </a:spcAft>
                      </a:pPr>
                      <a:r>
                        <a:rPr lang="en-US" sz="1600" b="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Forest</a:t>
                      </a:r>
                      <a:endParaRPr lang="en-US" sz="160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l">
                        <a:lnSpc>
                          <a:spcPct val="115000"/>
                        </a:lnSpc>
                        <a:spcBef>
                          <a:spcPts val="0"/>
                        </a:spcBef>
                        <a:spcAft>
                          <a:spcPts val="1000"/>
                        </a:spcAft>
                      </a:pPr>
                      <a:r>
                        <a:rPr lang="en-US" sz="16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Water</a:t>
                      </a:r>
                      <a:endParaRPr lang="en-US" sz="16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l">
                        <a:lnSpc>
                          <a:spcPct val="115000"/>
                        </a:lnSpc>
                        <a:spcBef>
                          <a:spcPts val="0"/>
                        </a:spcBef>
                        <a:spcAft>
                          <a:spcPts val="1000"/>
                        </a:spcAft>
                      </a:pPr>
                      <a:r>
                        <a:rPr lang="en-US" sz="1600" b="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Urban</a:t>
                      </a:r>
                      <a:endParaRPr lang="en-US" sz="160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l">
                        <a:lnSpc>
                          <a:spcPct val="115000"/>
                        </a:lnSpc>
                        <a:spcBef>
                          <a:spcPts val="0"/>
                        </a:spcBef>
                        <a:spcAft>
                          <a:spcPts val="1000"/>
                        </a:spcAft>
                      </a:pPr>
                      <a:r>
                        <a:rPr lang="en-US" sz="1600" b="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Crop</a:t>
                      </a:r>
                      <a:endParaRPr lang="en-US" sz="160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gn="l">
                        <a:lnSpc>
                          <a:spcPct val="115000"/>
                        </a:lnSpc>
                        <a:spcBef>
                          <a:spcPts val="0"/>
                        </a:spcBef>
                        <a:spcAft>
                          <a:spcPts val="1000"/>
                        </a:spcAft>
                      </a:pPr>
                      <a:r>
                        <a:rPr lang="en-US" sz="16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Pasture</a:t>
                      </a:r>
                      <a:endParaRPr lang="en-US" sz="16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r>
              <a:tr h="946958">
                <a:tc rowSpan="2">
                  <a:txBody>
                    <a:bodyPr/>
                    <a:lstStyle/>
                    <a:p>
                      <a:pPr marL="0" marR="0" algn="l">
                        <a:lnSpc>
                          <a:spcPct val="115000"/>
                        </a:lnSpc>
                        <a:spcBef>
                          <a:spcPts val="0"/>
                        </a:spcBef>
                        <a:spcAft>
                          <a:spcPts val="1000"/>
                        </a:spcAft>
                      </a:pPr>
                      <a:r>
                        <a:rPr lang="en-US" sz="16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Earth Engine</a:t>
                      </a:r>
                      <a:endParaRPr lang="en-US" sz="16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marL="0" marR="0" algn="l">
                        <a:lnSpc>
                          <a:spcPct val="115000"/>
                        </a:lnSpc>
                        <a:spcBef>
                          <a:spcPts val="0"/>
                        </a:spcBef>
                        <a:spcAft>
                          <a:spcPts val="1000"/>
                        </a:spcAft>
                      </a:pPr>
                      <a:r>
                        <a:rPr lang="en-US" sz="1400" b="1" i="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Maximum Entropy</a:t>
                      </a:r>
                      <a:endParaRPr lang="en-US" sz="1400" b="1"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marL="0" marR="0" algn="l">
                        <a:lnSpc>
                          <a:spcPct val="115000"/>
                        </a:lnSpc>
                        <a:spcBef>
                          <a:spcPts val="0"/>
                        </a:spcBef>
                        <a:spcAft>
                          <a:spcPts val="1000"/>
                        </a:spcAft>
                      </a:pPr>
                      <a:r>
                        <a:rPr lang="en-US" sz="24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81.7</a:t>
                      </a:r>
                      <a:endParaRPr lang="en-US" sz="24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l">
                        <a:lnSpc>
                          <a:spcPct val="115000"/>
                        </a:lnSpc>
                        <a:spcBef>
                          <a:spcPts val="0"/>
                        </a:spcBef>
                        <a:spcAft>
                          <a:spcPts val="1000"/>
                        </a:spcAft>
                      </a:pPr>
                      <a:r>
                        <a:rPr lang="en-US" sz="24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98.5</a:t>
                      </a:r>
                      <a:endParaRPr lang="en-US" sz="24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l">
                        <a:lnSpc>
                          <a:spcPct val="115000"/>
                        </a:lnSpc>
                        <a:spcBef>
                          <a:spcPts val="0"/>
                        </a:spcBef>
                        <a:spcAft>
                          <a:spcPts val="1000"/>
                        </a:spcAft>
                      </a:pPr>
                      <a:r>
                        <a:rPr lang="en-US" sz="24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95.7</a:t>
                      </a:r>
                      <a:endParaRPr lang="en-US" sz="24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l">
                        <a:lnSpc>
                          <a:spcPct val="115000"/>
                        </a:lnSpc>
                        <a:spcBef>
                          <a:spcPts val="0"/>
                        </a:spcBef>
                        <a:spcAft>
                          <a:spcPts val="1000"/>
                        </a:spcAft>
                      </a:pPr>
                      <a:r>
                        <a:rPr lang="en-US" sz="24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73.6</a:t>
                      </a:r>
                      <a:endParaRPr lang="en-US" sz="240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l">
                        <a:lnSpc>
                          <a:spcPct val="115000"/>
                        </a:lnSpc>
                        <a:spcBef>
                          <a:spcPts val="0"/>
                        </a:spcBef>
                        <a:spcAft>
                          <a:spcPts val="1000"/>
                        </a:spcAft>
                      </a:pPr>
                      <a:r>
                        <a:rPr lang="en-US" sz="24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73.1</a:t>
                      </a:r>
                      <a:endParaRPr lang="en-US" sz="240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r>
              <a:tr h="946958">
                <a:tc vMerge="1">
                  <a:txBody>
                    <a:bodyPr/>
                    <a:lstStyle/>
                    <a:p>
                      <a:endParaRPr lang="en-US"/>
                    </a:p>
                  </a:txBody>
                  <a:tcPr/>
                </a:tc>
                <a:tc>
                  <a:txBody>
                    <a:bodyPr/>
                    <a:lstStyle/>
                    <a:p>
                      <a:pPr marL="0" marR="0" algn="l">
                        <a:lnSpc>
                          <a:spcPct val="115000"/>
                        </a:lnSpc>
                        <a:spcBef>
                          <a:spcPts val="0"/>
                        </a:spcBef>
                        <a:spcAft>
                          <a:spcPts val="1000"/>
                        </a:spcAft>
                      </a:pPr>
                      <a:r>
                        <a:rPr lang="en-US" sz="1400" b="1" i="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Random Forest</a:t>
                      </a:r>
                      <a:endParaRPr lang="en-US" sz="1400" b="1">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marL="0" marR="0" algn="l">
                        <a:lnSpc>
                          <a:spcPct val="115000"/>
                        </a:lnSpc>
                        <a:spcBef>
                          <a:spcPts val="0"/>
                        </a:spcBef>
                        <a:spcAft>
                          <a:spcPts val="1000"/>
                        </a:spcAft>
                      </a:pPr>
                      <a:r>
                        <a:rPr lang="en-US" sz="24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81.7</a:t>
                      </a:r>
                      <a:endParaRPr lang="en-US" sz="24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l">
                        <a:lnSpc>
                          <a:spcPct val="115000"/>
                        </a:lnSpc>
                        <a:spcBef>
                          <a:spcPts val="0"/>
                        </a:spcBef>
                        <a:spcAft>
                          <a:spcPts val="1000"/>
                        </a:spcAft>
                      </a:pPr>
                      <a:r>
                        <a:rPr lang="en-US" sz="24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98.5</a:t>
                      </a:r>
                      <a:endParaRPr lang="en-US" sz="240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l">
                        <a:lnSpc>
                          <a:spcPct val="115000"/>
                        </a:lnSpc>
                        <a:spcBef>
                          <a:spcPts val="0"/>
                        </a:spcBef>
                        <a:spcAft>
                          <a:spcPts val="1000"/>
                        </a:spcAft>
                      </a:pPr>
                      <a:r>
                        <a:rPr lang="en-US" sz="24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95.7</a:t>
                      </a:r>
                      <a:endParaRPr lang="en-US" sz="24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l">
                        <a:lnSpc>
                          <a:spcPct val="115000"/>
                        </a:lnSpc>
                        <a:spcBef>
                          <a:spcPts val="0"/>
                        </a:spcBef>
                        <a:spcAft>
                          <a:spcPts val="1000"/>
                        </a:spcAft>
                      </a:pPr>
                      <a:r>
                        <a:rPr lang="en-US" sz="24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73.6</a:t>
                      </a:r>
                      <a:endParaRPr lang="en-US" sz="24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l">
                        <a:lnSpc>
                          <a:spcPct val="115000"/>
                        </a:lnSpc>
                        <a:spcBef>
                          <a:spcPts val="0"/>
                        </a:spcBef>
                        <a:spcAft>
                          <a:spcPts val="1000"/>
                        </a:spcAft>
                      </a:pPr>
                      <a:r>
                        <a:rPr lang="en-US" sz="24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73.1</a:t>
                      </a:r>
                      <a:endParaRPr lang="en-US" sz="24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r>
              <a:tr h="946958">
                <a:tc rowSpan="2">
                  <a:txBody>
                    <a:bodyPr/>
                    <a:lstStyle/>
                    <a:p>
                      <a:pPr marL="0" marR="0" algn="l">
                        <a:lnSpc>
                          <a:spcPct val="115000"/>
                        </a:lnSpc>
                        <a:spcBef>
                          <a:spcPts val="0"/>
                        </a:spcBef>
                        <a:spcAft>
                          <a:spcPts val="1000"/>
                        </a:spcAft>
                      </a:pPr>
                      <a:r>
                        <a:rPr lang="en-US" sz="16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ArcGIS</a:t>
                      </a:r>
                      <a:endParaRPr lang="en-US" sz="16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marL="0" marR="0" algn="l">
                        <a:lnSpc>
                          <a:spcPct val="115000"/>
                        </a:lnSpc>
                        <a:spcBef>
                          <a:spcPts val="0"/>
                        </a:spcBef>
                        <a:spcAft>
                          <a:spcPts val="1000"/>
                        </a:spcAft>
                      </a:pPr>
                      <a:r>
                        <a:rPr lang="en-US" sz="1400" b="1" i="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Maximum Likelihood</a:t>
                      </a:r>
                      <a:endParaRPr lang="en-US" sz="1400" b="1"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marL="0" marR="0" algn="l">
                        <a:lnSpc>
                          <a:spcPct val="115000"/>
                        </a:lnSpc>
                        <a:spcBef>
                          <a:spcPts val="0"/>
                        </a:spcBef>
                        <a:spcAft>
                          <a:spcPts val="1000"/>
                        </a:spcAft>
                      </a:pPr>
                      <a:r>
                        <a:rPr lang="en-US" sz="24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82.0</a:t>
                      </a:r>
                      <a:endParaRPr lang="en-US" sz="240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l">
                        <a:lnSpc>
                          <a:spcPct val="115000"/>
                        </a:lnSpc>
                        <a:spcBef>
                          <a:spcPts val="0"/>
                        </a:spcBef>
                        <a:spcAft>
                          <a:spcPts val="1000"/>
                        </a:spcAft>
                      </a:pPr>
                      <a:r>
                        <a:rPr lang="en-US" sz="24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99.5</a:t>
                      </a:r>
                      <a:endParaRPr lang="en-US" sz="240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l">
                        <a:lnSpc>
                          <a:spcPct val="115000"/>
                        </a:lnSpc>
                        <a:spcBef>
                          <a:spcPts val="0"/>
                        </a:spcBef>
                        <a:spcAft>
                          <a:spcPts val="1000"/>
                        </a:spcAft>
                      </a:pPr>
                      <a:r>
                        <a:rPr lang="en-US" sz="24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96.0</a:t>
                      </a:r>
                      <a:endParaRPr lang="en-US" sz="240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l">
                        <a:lnSpc>
                          <a:spcPct val="115000"/>
                        </a:lnSpc>
                        <a:spcBef>
                          <a:spcPts val="0"/>
                        </a:spcBef>
                        <a:spcAft>
                          <a:spcPts val="1000"/>
                        </a:spcAft>
                      </a:pPr>
                      <a:r>
                        <a:rPr lang="en-US" sz="24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68.2</a:t>
                      </a:r>
                      <a:endParaRPr lang="en-US" sz="24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l">
                        <a:lnSpc>
                          <a:spcPct val="115000"/>
                        </a:lnSpc>
                        <a:spcBef>
                          <a:spcPts val="0"/>
                        </a:spcBef>
                        <a:spcAft>
                          <a:spcPts val="1000"/>
                        </a:spcAft>
                      </a:pPr>
                      <a:r>
                        <a:rPr lang="en-US" sz="24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69.7</a:t>
                      </a:r>
                      <a:endParaRPr lang="en-US" sz="240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r>
              <a:tr h="946958">
                <a:tc vMerge="1">
                  <a:txBody>
                    <a:bodyPr/>
                    <a:lstStyle/>
                    <a:p>
                      <a:endParaRPr lang="en-US"/>
                    </a:p>
                  </a:txBody>
                  <a:tcPr/>
                </a:tc>
                <a:tc>
                  <a:txBody>
                    <a:bodyPr/>
                    <a:lstStyle/>
                    <a:p>
                      <a:pPr marL="0" marR="0" algn="l">
                        <a:lnSpc>
                          <a:spcPct val="115000"/>
                        </a:lnSpc>
                        <a:spcBef>
                          <a:spcPts val="0"/>
                        </a:spcBef>
                        <a:spcAft>
                          <a:spcPts val="1000"/>
                        </a:spcAft>
                      </a:pPr>
                      <a:r>
                        <a:rPr lang="en-US" sz="1400" b="1" i="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Unsupervised</a:t>
                      </a:r>
                      <a:endParaRPr lang="en-US" sz="1400" b="1"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marL="0" marR="0" algn="l">
                        <a:lnSpc>
                          <a:spcPct val="115000"/>
                        </a:lnSpc>
                        <a:spcBef>
                          <a:spcPts val="0"/>
                        </a:spcBef>
                        <a:spcAft>
                          <a:spcPts val="1000"/>
                        </a:spcAft>
                      </a:pPr>
                      <a:r>
                        <a:rPr lang="en-US" sz="24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69.4</a:t>
                      </a:r>
                      <a:endParaRPr lang="en-US" sz="240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l">
                        <a:lnSpc>
                          <a:spcPct val="115000"/>
                        </a:lnSpc>
                        <a:spcBef>
                          <a:spcPts val="0"/>
                        </a:spcBef>
                        <a:spcAft>
                          <a:spcPts val="1000"/>
                        </a:spcAft>
                      </a:pPr>
                      <a:r>
                        <a:rPr lang="en-US" sz="24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99.5</a:t>
                      </a:r>
                      <a:endParaRPr lang="en-US" sz="240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l">
                        <a:lnSpc>
                          <a:spcPct val="115000"/>
                        </a:lnSpc>
                        <a:spcBef>
                          <a:spcPts val="0"/>
                        </a:spcBef>
                        <a:spcAft>
                          <a:spcPts val="1000"/>
                        </a:spcAft>
                      </a:pPr>
                      <a:r>
                        <a:rPr lang="en-US" sz="24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86.8</a:t>
                      </a:r>
                      <a:endParaRPr lang="en-US" sz="24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l">
                        <a:lnSpc>
                          <a:spcPct val="115000"/>
                        </a:lnSpc>
                        <a:spcBef>
                          <a:spcPts val="0"/>
                        </a:spcBef>
                        <a:spcAft>
                          <a:spcPts val="1000"/>
                        </a:spcAft>
                      </a:pPr>
                      <a:r>
                        <a:rPr lang="en-US" sz="24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70.4</a:t>
                      </a:r>
                      <a:endParaRPr lang="en-US" sz="240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l">
                        <a:lnSpc>
                          <a:spcPct val="115000"/>
                        </a:lnSpc>
                        <a:spcBef>
                          <a:spcPts val="0"/>
                        </a:spcBef>
                        <a:spcAft>
                          <a:spcPts val="1000"/>
                        </a:spcAft>
                      </a:pPr>
                      <a:r>
                        <a:rPr lang="en-US" sz="24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66.9</a:t>
                      </a:r>
                      <a:endParaRPr lang="en-US" sz="24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r>
            </a:tbl>
          </a:graphicData>
        </a:graphic>
      </p:graphicFrame>
      <p:sp>
        <p:nvSpPr>
          <p:cNvPr id="5" name="TextBox 4"/>
          <p:cNvSpPr txBox="1"/>
          <p:nvPr/>
        </p:nvSpPr>
        <p:spPr>
          <a:xfrm>
            <a:off x="699269" y="1232534"/>
            <a:ext cx="7736306" cy="369332"/>
          </a:xfrm>
          <a:prstGeom prst="rect">
            <a:avLst/>
          </a:prstGeom>
          <a:noFill/>
        </p:spPr>
        <p:txBody>
          <a:bodyPr wrap="square" rtlCol="0">
            <a:spAutoFit/>
          </a:bodyPr>
          <a:lstStyle/>
          <a:p>
            <a:pPr algn="ctr"/>
            <a:r>
              <a:rPr lang="en-US" sz="1800" b="1" dirty="0" smtClean="0">
                <a:latin typeface="+mn-lt"/>
              </a:rPr>
              <a:t>Percent Similar – Landsat based LULC to </a:t>
            </a:r>
            <a:r>
              <a:rPr lang="en-US" sz="1800" b="1" dirty="0" err="1" smtClean="0">
                <a:latin typeface="+mn-lt"/>
              </a:rPr>
              <a:t>RapidEye</a:t>
            </a:r>
            <a:r>
              <a:rPr lang="en-US" sz="1800" b="1" dirty="0" smtClean="0">
                <a:latin typeface="+mn-lt"/>
              </a:rPr>
              <a:t> based LULC</a:t>
            </a:r>
            <a:endParaRPr lang="en-US" sz="1800" b="1" dirty="0">
              <a:latin typeface="+mn-lt"/>
            </a:endParaRPr>
          </a:p>
        </p:txBody>
      </p: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1207</TotalTime>
  <Words>1633</Words>
  <Application>Microsoft Office PowerPoint</Application>
  <PresentationFormat>On-screen Show (4:3)</PresentationFormat>
  <Paragraphs>253</Paragraphs>
  <Slides>15</Slides>
  <Notes>15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Webdings</vt:lpstr>
      <vt:lpstr>Calibri</vt:lpstr>
      <vt:lpstr>Helvetica Neue</vt:lpstr>
      <vt:lpstr>Century Gothic</vt:lpstr>
      <vt:lpstr>Questrial</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Adams, Emily C. (LARC-E3)[SSAI DEVELOP]</dc:creator>
  <cp:lastModifiedBy>Ped, Jordan W. (LARC-E3)[SSAI DEVELOP]</cp:lastModifiedBy>
  <cp:revision>83</cp:revision>
  <dcterms:modified xsi:type="dcterms:W3CDTF">2015-11-18T19:56:51Z</dcterms:modified>
</cp:coreProperties>
</file>