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6" r:id="rId15"/>
    <p:sldId id="277"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3" d="100"/>
          <a:sy n="63" d="100"/>
        </p:scale>
        <p:origin x="68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01CD0-9CD4-41AB-BDE6-7B3E86B21C56}" type="datetimeFigureOut">
              <a:rPr lang="en-US" smtClean="0"/>
              <a:t>9/10/2019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56BD3-6BCE-4C4F-B32A-E3E48A7FC154}" type="slidenum">
              <a:rPr lang="en-US" smtClean="0"/>
              <a:t>‹#›</a:t>
            </a:fld>
            <a:endParaRPr lang="en-US"/>
          </a:p>
        </p:txBody>
      </p:sp>
    </p:spTree>
    <p:extLst>
      <p:ext uri="{BB962C8B-B14F-4D97-AF65-F5344CB8AC3E}">
        <p14:creationId xmlns:p14="http://schemas.microsoft.com/office/powerpoint/2010/main" val="99494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7270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4352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3930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5064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48779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4465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16999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29386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5507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6794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0912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5078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4816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3620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8434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0914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02751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a:solidFill>
                  <a:prstClr val="black"/>
                </a:solidFill>
                <a:latin typeface="Arial" panose="020B0604020202020204" pitchFamily="34" charset="0"/>
                <a:cs typeface="Arial" panose="020B0604020202020204" pitchFamily="34" charset="0"/>
              </a:rPr>
              <a:t>National Aeronautics and</a:t>
            </a:r>
          </a:p>
          <a:p>
            <a:pPr algn="r"/>
            <a:r>
              <a:rPr lang="en-US" sz="1050" dirty="0">
                <a:solidFill>
                  <a:prstClr val="black"/>
                </a:solidFill>
                <a:latin typeface="Arial" panose="020B0604020202020204" pitchFamily="34" charset="0"/>
                <a:cs typeface="Arial" panose="020B0604020202020204" pitchFamily="34" charset="0"/>
              </a:rPr>
              <a:t>Space Administration</a:t>
            </a: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61802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898659"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96" y="-2256"/>
            <a:ext cx="12191675" cy="6858000"/>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3386709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676238" cy="6857999"/>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601382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750378"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9166142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37552"/>
            <a:ext cx="10997514" cy="6857999"/>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610" y="3514722"/>
            <a:ext cx="1000735" cy="840259"/>
          </a:xfrm>
          <a:prstGeom prst="rect">
            <a:avLst/>
          </a:prstGeom>
        </p:spPr>
      </p:pic>
    </p:spTree>
    <p:extLst>
      <p:ext uri="{BB962C8B-B14F-4D97-AF65-F5344CB8AC3E}">
        <p14:creationId xmlns:p14="http://schemas.microsoft.com/office/powerpoint/2010/main" val="3322506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256108"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3477383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700951"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30744434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812162"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41845584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9298A8"/>
                </a:solidFill>
              </a:defRPr>
            </a:lvl1pPr>
          </a:lstStyle>
          <a:p>
            <a:r>
              <a:rPr lang="en-US" dirty="0" smtClean="0"/>
              <a:t>Section Title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99303"/>
            <a:ext cx="12191675" cy="6858000"/>
          </a:xfrm>
          <a:prstGeom prst="rect">
            <a:avLst/>
          </a:prstGeom>
        </p:spPr>
      </p:pic>
    </p:spTree>
    <p:extLst>
      <p:ext uri="{BB962C8B-B14F-4D97-AF65-F5344CB8AC3E}">
        <p14:creationId xmlns:p14="http://schemas.microsoft.com/office/powerpoint/2010/main" val="33384085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9298A8"/>
                </a:solidFill>
              </a:defRPr>
            </a:lvl1pPr>
          </a:lstStyle>
          <a:p>
            <a:r>
              <a:rPr lang="en-US" dirty="0" smtClean="0"/>
              <a:t>Section Title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40265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327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oiir.hq.nasa.gov/nasaecp/docs/DCList_02-15-2017.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dac.ciesin.columbia.ed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servir.adpc.net/publications/gender-and-gis-guidance-notes" TargetMode="External"/><Relationship Id="rId5" Type="http://schemas.openxmlformats.org/officeDocument/2006/relationships/hyperlink" Target="https://arset.gsfc.nasa.gov/sdgs"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 y="0"/>
            <a:ext cx="6773333" cy="6773333"/>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44" y="-59752"/>
            <a:ext cx="12181455" cy="6900335"/>
          </a:xfrm>
          <a:prstGeom prst="rect">
            <a:avLst/>
          </a:prstGeom>
        </p:spPr>
      </p:pic>
      <p:sp>
        <p:nvSpPr>
          <p:cNvPr id="30" name="Title 1"/>
          <p:cNvSpPr txBox="1">
            <a:spLocks/>
          </p:cNvSpPr>
          <p:nvPr/>
        </p:nvSpPr>
        <p:spPr>
          <a:xfrm>
            <a:off x="6170336" y="2209160"/>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sz="8800" dirty="0" smtClean="0">
                <a:solidFill>
                  <a:srgbClr val="9298A8"/>
                </a:solidFill>
              </a:rPr>
              <a:t>DEVELOP</a:t>
            </a:r>
            <a:endParaRPr lang="en-US" sz="8800" dirty="0">
              <a:solidFill>
                <a:srgbClr val="9298A8"/>
              </a:solidFill>
            </a:endParaRPr>
          </a:p>
        </p:txBody>
      </p:sp>
      <p:sp>
        <p:nvSpPr>
          <p:cNvPr id="31" name="Subtitle 2"/>
          <p:cNvSpPr txBox="1">
            <a:spLocks/>
          </p:cNvSpPr>
          <p:nvPr/>
        </p:nvSpPr>
        <p:spPr>
          <a:xfrm>
            <a:off x="6695437" y="3437619"/>
            <a:ext cx="5122663"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smtClean="0">
                <a:solidFill>
                  <a:srgbClr val="3550A7"/>
                </a:solidFill>
              </a:rPr>
              <a:t>P</a:t>
            </a:r>
            <a:r>
              <a:rPr lang="en-US" sz="4000" dirty="0" smtClean="0">
                <a:solidFill>
                  <a:srgbClr val="3550A7"/>
                </a:solidFill>
              </a:rPr>
              <a:t>roposal</a:t>
            </a:r>
            <a:r>
              <a:rPr lang="en-US" sz="4000" b="1" dirty="0" smtClean="0">
                <a:solidFill>
                  <a:srgbClr val="3550A7"/>
                </a:solidFill>
              </a:rPr>
              <a:t> B</a:t>
            </a:r>
            <a:r>
              <a:rPr lang="en-US" sz="4000" dirty="0" smtClean="0">
                <a:solidFill>
                  <a:srgbClr val="3550A7"/>
                </a:solidFill>
              </a:rPr>
              <a:t>ootcamp</a:t>
            </a:r>
          </a:p>
        </p:txBody>
      </p:sp>
      <p:pic>
        <p:nvPicPr>
          <p:cNvPr id="35" name="Picture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264" y="5750114"/>
            <a:ext cx="725994" cy="782632"/>
          </a:xfrm>
          <a:prstGeom prst="rect">
            <a:avLst/>
          </a:prstGeom>
        </p:spPr>
      </p:pic>
      <p:sp>
        <p:nvSpPr>
          <p:cNvPr id="7" name="Subtitle 2"/>
          <p:cNvSpPr txBox="1">
            <a:spLocks/>
          </p:cNvSpPr>
          <p:nvPr/>
        </p:nvSpPr>
        <p:spPr>
          <a:xfrm>
            <a:off x="6695438" y="1745906"/>
            <a:ext cx="4953328"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dirty="0" smtClean="0">
                <a:solidFill>
                  <a:srgbClr val="3550A7"/>
                </a:solidFill>
              </a:rPr>
              <a:t>2018 Fall Term</a:t>
            </a:r>
          </a:p>
        </p:txBody>
      </p:sp>
      <p:sp>
        <p:nvSpPr>
          <p:cNvPr id="8" name="Title 1"/>
          <p:cNvSpPr txBox="1">
            <a:spLocks/>
          </p:cNvSpPr>
          <p:nvPr/>
        </p:nvSpPr>
        <p:spPr>
          <a:xfrm>
            <a:off x="8036851" y="6113976"/>
            <a:ext cx="3824791" cy="700481"/>
          </a:xfrm>
          <a:prstGeom prst="rect">
            <a:avLst/>
          </a:prstGeom>
        </p:spPr>
        <p:txBody>
          <a:bodyPr anchor="ctr">
            <a:no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sz="4400" dirty="0" smtClean="0">
                <a:solidFill>
                  <a:srgbClr val="9298A8"/>
                </a:solidFill>
              </a:rPr>
              <a:t>Day 2</a:t>
            </a:r>
            <a:endParaRPr lang="en-US" sz="4400" dirty="0">
              <a:solidFill>
                <a:srgbClr val="9298A8"/>
              </a:solidFill>
            </a:endParaRPr>
          </a:p>
        </p:txBody>
      </p:sp>
    </p:spTree>
    <p:extLst>
      <p:ext uri="{BB962C8B-B14F-4D97-AF65-F5344CB8AC3E}">
        <p14:creationId xmlns:p14="http://schemas.microsoft.com/office/powerpoint/2010/main" val="315662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50A7"/>
                </a:solidFill>
              </a:rPr>
              <a:t>Effectively Scoping Projects</a:t>
            </a:r>
            <a:endParaRPr lang="en-US" dirty="0">
              <a:solidFill>
                <a:srgbClr val="3550A7"/>
              </a:solidFill>
            </a:endParaRPr>
          </a:p>
        </p:txBody>
      </p:sp>
      <p:sp>
        <p:nvSpPr>
          <p:cNvPr id="3" name="Text Placeholder 2"/>
          <p:cNvSpPr>
            <a:spLocks noGrp="1"/>
          </p:cNvSpPr>
          <p:nvPr>
            <p:ph type="body" sz="half" idx="2"/>
          </p:nvPr>
        </p:nvSpPr>
        <p:spPr>
          <a:xfrm>
            <a:off x="659885" y="1265270"/>
            <a:ext cx="10716954" cy="5109183"/>
          </a:xfrm>
        </p:spPr>
        <p:txBody>
          <a:bodyPr/>
          <a:lstStyle/>
          <a:p>
            <a:pPr marL="342900" indent="-342900">
              <a:spcAft>
                <a:spcPts val="1200"/>
              </a:spcAft>
              <a:buClr>
                <a:srgbClr val="3550A7"/>
              </a:buClr>
              <a:buFont typeface="Wingdings 3" panose="05040102010807070707" pitchFamily="18" charset="2"/>
              <a:buChar char="}"/>
            </a:pPr>
            <a:r>
              <a:rPr lang="en-US" dirty="0" smtClean="0"/>
              <a:t>Assume 4 participants @ 29 hours each for each project team</a:t>
            </a:r>
          </a:p>
          <a:p>
            <a:pPr marL="342900" indent="-342900">
              <a:buClr>
                <a:srgbClr val="3550A7"/>
              </a:buClr>
              <a:buFont typeface="Wingdings 3" panose="05040102010807070707" pitchFamily="18" charset="2"/>
              <a:buChar char="}"/>
            </a:pPr>
            <a:r>
              <a:rPr lang="en-US" dirty="0" smtClean="0"/>
              <a:t>Project scope considerations:</a:t>
            </a:r>
          </a:p>
          <a:p>
            <a:pPr marL="914400" lvl="1" indent="-457200">
              <a:buFont typeface="+mj-lt"/>
              <a:buAutoNum type="arabicPeriod"/>
            </a:pPr>
            <a:r>
              <a:rPr lang="en-US" sz="1800" dirty="0" smtClean="0"/>
              <a:t>Study area extent</a:t>
            </a:r>
          </a:p>
          <a:p>
            <a:pPr marL="914400" lvl="1" indent="-457200">
              <a:buFont typeface="+mj-lt"/>
              <a:buAutoNum type="arabicPeriod"/>
            </a:pPr>
            <a:r>
              <a:rPr lang="en-US" sz="1800" dirty="0" smtClean="0"/>
              <a:t>Study period</a:t>
            </a:r>
          </a:p>
          <a:p>
            <a:pPr marL="914400" lvl="1" indent="-457200">
              <a:buFont typeface="+mj-lt"/>
              <a:buAutoNum type="arabicPeriod"/>
            </a:pPr>
            <a:r>
              <a:rPr lang="en-US" sz="1800" dirty="0" smtClean="0"/>
              <a:t>Satellite/sensors and data type</a:t>
            </a:r>
          </a:p>
          <a:p>
            <a:endParaRPr lang="en-US" dirty="0" smtClean="0"/>
          </a:p>
        </p:txBody>
      </p:sp>
      <p:sp>
        <p:nvSpPr>
          <p:cNvPr id="4" name="TextBox 3"/>
          <p:cNvSpPr txBox="1"/>
          <p:nvPr/>
        </p:nvSpPr>
        <p:spPr>
          <a:xfrm>
            <a:off x="627985" y="3556113"/>
            <a:ext cx="10940237" cy="4201150"/>
          </a:xfrm>
          <a:prstGeom prst="rect">
            <a:avLst/>
          </a:prstGeom>
          <a:noFill/>
        </p:spPr>
        <p:txBody>
          <a:bodyPr wrap="square" rtlCol="0">
            <a:spAutoFit/>
          </a:bodyPr>
          <a:lstStyle/>
          <a:p>
            <a:pPr>
              <a:spcAft>
                <a:spcPts val="1200"/>
              </a:spcAft>
            </a:pPr>
            <a:r>
              <a:rPr lang="en-US" sz="2200" b="1" i="1" dirty="0">
                <a:solidFill>
                  <a:prstClr val="black">
                    <a:lumMod val="75000"/>
                    <a:lumOff val="25000"/>
                  </a:prstClr>
                </a:solidFill>
              </a:rPr>
              <a:t>Feedback</a:t>
            </a:r>
          </a:p>
          <a:p>
            <a:pPr marL="574675" indent="-234950">
              <a:buClr>
                <a:srgbClr val="3550A7"/>
              </a:buClr>
              <a:buFont typeface="Wingdings 3" panose="05040102010807070707" pitchFamily="18" charset="2"/>
              <a:buChar char="}"/>
            </a:pPr>
            <a:r>
              <a:rPr lang="en-US" sz="1700" dirty="0">
                <a:solidFill>
                  <a:prstClr val="black">
                    <a:lumMod val="75000"/>
                    <a:lumOff val="25000"/>
                  </a:prstClr>
                </a:solidFill>
              </a:rPr>
              <a:t>Limit your study scope </a:t>
            </a:r>
          </a:p>
          <a:p>
            <a:pPr marL="1031875" lvl="1" indent="-234950">
              <a:spcAft>
                <a:spcPts val="600"/>
              </a:spcAft>
              <a:buClr>
                <a:srgbClr val="3550A7"/>
              </a:buClr>
              <a:buFont typeface="Wingdings 3" panose="05040102010807070707" pitchFamily="18" charset="2"/>
              <a:buChar char="}"/>
            </a:pPr>
            <a:r>
              <a:rPr lang="en-US" sz="1700" dirty="0">
                <a:solidFill>
                  <a:prstClr val="black">
                    <a:lumMod val="75000"/>
                    <a:lumOff val="25000"/>
                  </a:prstClr>
                </a:solidFill>
              </a:rPr>
              <a:t>“In the end, this decision strengthened our project because we were able to investigate spatial and temporal relationships with the saved time.”</a:t>
            </a:r>
          </a:p>
          <a:p>
            <a:pPr marL="574675" indent="-234950">
              <a:spcAft>
                <a:spcPts val="600"/>
              </a:spcAft>
              <a:buClr>
                <a:srgbClr val="3550A7"/>
              </a:buClr>
              <a:buFont typeface="Wingdings 3" panose="05040102010807070707" pitchFamily="18" charset="2"/>
              <a:buChar char="}"/>
            </a:pPr>
            <a:r>
              <a:rPr lang="en-US" sz="1700" dirty="0">
                <a:solidFill>
                  <a:prstClr val="black">
                    <a:lumMod val="75000"/>
                    <a:lumOff val="25000"/>
                  </a:prstClr>
                </a:solidFill>
              </a:rPr>
              <a:t>Begin with a more narrow scope and more information from the partners</a:t>
            </a:r>
          </a:p>
          <a:p>
            <a:pPr marL="574675" indent="-234950">
              <a:spcAft>
                <a:spcPts val="600"/>
              </a:spcAft>
              <a:buClr>
                <a:srgbClr val="3550A7"/>
              </a:buClr>
              <a:buFont typeface="Wingdings 3" panose="05040102010807070707" pitchFamily="18" charset="2"/>
              <a:buChar char="}"/>
            </a:pPr>
            <a:r>
              <a:rPr lang="en-US" sz="1700" dirty="0">
                <a:solidFill>
                  <a:prstClr val="black">
                    <a:lumMod val="75000"/>
                    <a:lumOff val="25000"/>
                  </a:prstClr>
                </a:solidFill>
              </a:rPr>
              <a:t>Narrow the scope so that initial data exploration doesn’t take away time from analysis</a:t>
            </a:r>
          </a:p>
          <a:p>
            <a:pPr marL="574675" indent="-234950">
              <a:spcAft>
                <a:spcPts val="600"/>
              </a:spcAft>
              <a:buClr>
                <a:srgbClr val="3550A7"/>
              </a:buClr>
              <a:buFont typeface="Wingdings 3" panose="05040102010807070707" pitchFamily="18" charset="2"/>
              <a:buChar char="}"/>
            </a:pPr>
            <a:r>
              <a:rPr lang="en-US" sz="1700" dirty="0">
                <a:solidFill>
                  <a:prstClr val="black">
                    <a:lumMod val="75000"/>
                    <a:lumOff val="25000"/>
                  </a:prstClr>
                </a:solidFill>
              </a:rPr>
              <a:t>Analyze EO availability before submitting the project to check feasibility</a:t>
            </a:r>
          </a:p>
          <a:p>
            <a:pPr marL="574675" indent="-234950">
              <a:spcAft>
                <a:spcPts val="600"/>
              </a:spcAft>
              <a:buClr>
                <a:srgbClr val="3550A7"/>
              </a:buClr>
              <a:buFont typeface="Wingdings 3" panose="05040102010807070707" pitchFamily="18" charset="2"/>
              <a:buChar char="}"/>
            </a:pPr>
            <a:r>
              <a:rPr lang="en-US" sz="1700" dirty="0">
                <a:solidFill>
                  <a:prstClr val="black">
                    <a:lumMod val="75000"/>
                    <a:lumOff val="25000"/>
                  </a:prstClr>
                </a:solidFill>
              </a:rPr>
              <a:t>Overwhelming number of sensors originally suggested</a:t>
            </a:r>
          </a:p>
          <a:p>
            <a:pPr marL="574675" indent="-234950">
              <a:buClr>
                <a:srgbClr val="3550A7"/>
              </a:buClr>
              <a:buFont typeface="Wingdings 3" panose="05040102010807070707" pitchFamily="18" charset="2"/>
              <a:buChar char="}"/>
            </a:pPr>
            <a:r>
              <a:rPr lang="en-US" sz="1700" dirty="0">
                <a:solidFill>
                  <a:prstClr val="black">
                    <a:lumMod val="75000"/>
                    <a:lumOff val="25000"/>
                  </a:prstClr>
                </a:solidFill>
              </a:rPr>
              <a:t>Use previous code and improve methods or efficiency</a:t>
            </a:r>
          </a:p>
          <a:p>
            <a:pPr marL="339725">
              <a:buClr>
                <a:srgbClr val="3550A7"/>
              </a:buClr>
            </a:pPr>
            <a:endParaRPr lang="en-US" sz="1600" dirty="0">
              <a:solidFill>
                <a:prstClr val="black"/>
              </a:solidFill>
            </a:endParaRPr>
          </a:p>
          <a:p>
            <a:pPr marL="339725">
              <a:buClr>
                <a:srgbClr val="3550A7"/>
              </a:buClr>
            </a:pPr>
            <a:endParaRPr lang="en-US" sz="1600" dirty="0">
              <a:solidFill>
                <a:prstClr val="black">
                  <a:lumMod val="75000"/>
                  <a:lumOff val="25000"/>
                </a:prstClr>
              </a:solidFill>
            </a:endParaRPr>
          </a:p>
          <a:p>
            <a:pPr marL="339725"/>
            <a:endParaRPr lang="en-US" sz="1600" dirty="0">
              <a:solidFill>
                <a:prstClr val="black">
                  <a:lumMod val="75000"/>
                  <a:lumOff val="25000"/>
                </a:prstClr>
              </a:solidFill>
            </a:endParaRPr>
          </a:p>
          <a:p>
            <a:endParaRPr lang="en-US" dirty="0">
              <a:solidFill>
                <a:prstClr val="black">
                  <a:lumMod val="75000"/>
                  <a:lumOff val="25000"/>
                </a:prstClr>
              </a:solidFill>
            </a:endParaRPr>
          </a:p>
        </p:txBody>
      </p:sp>
    </p:spTree>
    <p:extLst>
      <p:ext uri="{BB962C8B-B14F-4D97-AF65-F5344CB8AC3E}">
        <p14:creationId xmlns:p14="http://schemas.microsoft.com/office/powerpoint/2010/main" val="240358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DEVELOP Metrics</a:t>
            </a:r>
            <a:endParaRPr lang="en-US" dirty="0">
              <a:solidFill>
                <a:srgbClr val="3550A7"/>
              </a:solidFill>
            </a:endParaRPr>
          </a:p>
        </p:txBody>
      </p:sp>
      <p:sp>
        <p:nvSpPr>
          <p:cNvPr id="9" name="Text Placeholder 5"/>
          <p:cNvSpPr txBox="1">
            <a:spLocks/>
          </p:cNvSpPr>
          <p:nvPr/>
        </p:nvSpPr>
        <p:spPr>
          <a:xfrm>
            <a:off x="385012" y="1419728"/>
            <a:ext cx="9685422" cy="38982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1800"/>
              </a:spcAft>
              <a:buClr>
                <a:srgbClr val="3550A7"/>
              </a:buClr>
              <a:buFont typeface="Webdings" panose="05030102010509060703" pitchFamily="18" charset="2"/>
              <a:buChar char="4"/>
            </a:pPr>
            <a:r>
              <a:rPr lang="en-US" sz="2600" dirty="0" smtClean="0">
                <a:solidFill>
                  <a:prstClr val="black">
                    <a:lumMod val="75000"/>
                    <a:lumOff val="25000"/>
                  </a:prstClr>
                </a:solidFill>
              </a:rPr>
              <a:t>35 </a:t>
            </a:r>
            <a:r>
              <a:rPr lang="en-US" sz="2600" dirty="0">
                <a:solidFill>
                  <a:prstClr val="black">
                    <a:lumMod val="75000"/>
                    <a:lumOff val="25000"/>
                  </a:prstClr>
                </a:solidFill>
              </a:rPr>
              <a:t>states impacted per year (both FY and CY)</a:t>
            </a:r>
          </a:p>
          <a:p>
            <a:pPr marL="339725" indent="-339725">
              <a:spcBef>
                <a:spcPts val="0"/>
              </a:spcBef>
              <a:spcAft>
                <a:spcPts val="1800"/>
              </a:spcAft>
              <a:buClr>
                <a:srgbClr val="3550A7"/>
              </a:buClr>
              <a:buFont typeface="Webdings" panose="05030102010509060703" pitchFamily="18" charset="2"/>
              <a:buChar char="4"/>
            </a:pPr>
            <a:r>
              <a:rPr lang="en-US" sz="2600" dirty="0">
                <a:solidFill>
                  <a:prstClr val="black">
                    <a:lumMod val="75000"/>
                    <a:lumOff val="25000"/>
                  </a:prstClr>
                </a:solidFill>
              </a:rPr>
              <a:t>50 states impacted on a rolling 3-year basis</a:t>
            </a:r>
          </a:p>
          <a:p>
            <a:pPr marL="339725" indent="-339725">
              <a:spcBef>
                <a:spcPts val="0"/>
              </a:spcBef>
              <a:spcAft>
                <a:spcPts val="1800"/>
              </a:spcAft>
              <a:buClr>
                <a:srgbClr val="3550A7"/>
              </a:buClr>
              <a:buFont typeface="Webdings" panose="05030102010509060703" pitchFamily="18" charset="2"/>
              <a:buChar char="4"/>
            </a:pPr>
            <a:r>
              <a:rPr lang="en-US" sz="2600" dirty="0">
                <a:solidFill>
                  <a:prstClr val="black">
                    <a:lumMod val="75000"/>
                    <a:lumOff val="25000"/>
                  </a:prstClr>
                </a:solidFill>
              </a:rPr>
              <a:t>Work in all application </a:t>
            </a:r>
            <a:r>
              <a:rPr lang="en-US" sz="2600" dirty="0" smtClean="0">
                <a:solidFill>
                  <a:prstClr val="black">
                    <a:lumMod val="75000"/>
                    <a:lumOff val="25000"/>
                  </a:prstClr>
                </a:solidFill>
              </a:rPr>
              <a:t>areas annually</a:t>
            </a:r>
            <a:endParaRPr lang="en-US" sz="2600" dirty="0">
              <a:solidFill>
                <a:prstClr val="black">
                  <a:lumMod val="75000"/>
                  <a:lumOff val="25000"/>
                </a:prstClr>
              </a:solidFill>
            </a:endParaRPr>
          </a:p>
        </p:txBody>
      </p:sp>
      <p:sp>
        <p:nvSpPr>
          <p:cNvPr id="8" name="Text Placeholder 5"/>
          <p:cNvSpPr txBox="1">
            <a:spLocks/>
          </p:cNvSpPr>
          <p:nvPr/>
        </p:nvSpPr>
        <p:spPr>
          <a:xfrm>
            <a:off x="385012" y="3256549"/>
            <a:ext cx="7519736" cy="29517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1800"/>
              </a:spcAft>
              <a:buClr>
                <a:srgbClr val="3550A7"/>
              </a:buClr>
              <a:buFont typeface="Webdings" panose="05030102010509060703" pitchFamily="18" charset="2"/>
              <a:buChar char="4"/>
            </a:pPr>
            <a:r>
              <a:rPr lang="en-US" sz="2600" dirty="0" smtClean="0">
                <a:solidFill>
                  <a:prstClr val="black">
                    <a:lumMod val="75000"/>
                    <a:lumOff val="25000"/>
                  </a:prstClr>
                </a:solidFill>
              </a:rPr>
              <a:t>3 </a:t>
            </a:r>
            <a:r>
              <a:rPr lang="en-US" sz="2600" dirty="0">
                <a:solidFill>
                  <a:prstClr val="black">
                    <a:lumMod val="75000"/>
                    <a:lumOff val="25000"/>
                  </a:prstClr>
                </a:solidFill>
              </a:rPr>
              <a:t>Latin America-focused projects per year in alignment with </a:t>
            </a:r>
            <a:r>
              <a:rPr lang="en-US" sz="2600" dirty="0" err="1">
                <a:solidFill>
                  <a:prstClr val="black">
                    <a:lumMod val="75000"/>
                    <a:lumOff val="25000"/>
                  </a:prstClr>
                </a:solidFill>
              </a:rPr>
              <a:t>AmeriGEOSS</a:t>
            </a:r>
            <a:r>
              <a:rPr lang="en-US" sz="2600" dirty="0">
                <a:solidFill>
                  <a:prstClr val="black">
                    <a:lumMod val="75000"/>
                    <a:lumOff val="25000"/>
                  </a:prstClr>
                </a:solidFill>
              </a:rPr>
              <a:t> </a:t>
            </a:r>
          </a:p>
          <a:p>
            <a:pPr marL="339725" indent="-339725">
              <a:spcBef>
                <a:spcPts val="0"/>
              </a:spcBef>
              <a:spcAft>
                <a:spcPts val="1800"/>
              </a:spcAft>
              <a:buClr>
                <a:srgbClr val="3550A7"/>
              </a:buClr>
              <a:buFont typeface="Webdings" panose="05030102010509060703" pitchFamily="18" charset="2"/>
              <a:buChar char="4"/>
            </a:pPr>
            <a:r>
              <a:rPr lang="en-US" sz="2600" dirty="0">
                <a:solidFill>
                  <a:prstClr val="black">
                    <a:lumMod val="75000"/>
                    <a:lumOff val="25000"/>
                  </a:prstClr>
                </a:solidFill>
              </a:rPr>
              <a:t>Cap of 25% international (HQ told us we can work internationally after 35 </a:t>
            </a:r>
            <a:r>
              <a:rPr lang="en-US" sz="2600" dirty="0" smtClean="0">
                <a:solidFill>
                  <a:prstClr val="black">
                    <a:lumMod val="75000"/>
                    <a:lumOff val="25000"/>
                  </a:prstClr>
                </a:solidFill>
              </a:rPr>
              <a:t>states annually </a:t>
            </a:r>
            <a:r>
              <a:rPr lang="en-US" sz="2600" dirty="0">
                <a:solidFill>
                  <a:prstClr val="black">
                    <a:lumMod val="75000"/>
                    <a:lumOff val="25000"/>
                  </a:prstClr>
                </a:solidFill>
              </a:rPr>
              <a:t>have been impacted)</a:t>
            </a:r>
          </a:p>
        </p:txBody>
      </p:sp>
      <p:pic>
        <p:nvPicPr>
          <p:cNvPr id="10"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200000">
            <a:off x="8007019" y="2646051"/>
            <a:ext cx="4126830" cy="3551105"/>
          </a:xfrm>
          <a:prstGeom prst="hexagon">
            <a:avLst>
              <a:gd name="adj" fmla="val 30160"/>
              <a:gd name="vf" fmla="val 115470"/>
            </a:avLst>
          </a:prstGeom>
          <a:noFill/>
        </p:spPr>
      </p:pic>
    </p:spTree>
    <p:extLst>
      <p:ext uri="{BB962C8B-B14F-4D97-AF65-F5344CB8AC3E}">
        <p14:creationId xmlns:p14="http://schemas.microsoft.com/office/powerpoint/2010/main" val="1981698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Node Targets</a:t>
            </a:r>
            <a:endParaRPr lang="en-US" dirty="0">
              <a:solidFill>
                <a:srgbClr val="3550A7"/>
              </a:solidFill>
            </a:endParaRPr>
          </a:p>
        </p:txBody>
      </p:sp>
      <p:sp>
        <p:nvSpPr>
          <p:cNvPr id="6" name="Text Placeholder 5"/>
          <p:cNvSpPr txBox="1">
            <a:spLocks/>
          </p:cNvSpPr>
          <p:nvPr/>
        </p:nvSpPr>
        <p:spPr>
          <a:xfrm>
            <a:off x="397041" y="1463926"/>
            <a:ext cx="6340641" cy="13916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65138" indent="-465138">
              <a:spcBef>
                <a:spcPts val="0"/>
              </a:spcBef>
              <a:spcAft>
                <a:spcPts val="1800"/>
              </a:spcAft>
              <a:buClr>
                <a:srgbClr val="3550A7"/>
              </a:buClr>
              <a:buFont typeface="Webdings" panose="05030102010509060703" pitchFamily="18" charset="2"/>
              <a:buChar char="4"/>
            </a:pPr>
            <a:r>
              <a:rPr lang="en-US" sz="2800" dirty="0" smtClean="0">
                <a:solidFill>
                  <a:prstClr val="black">
                    <a:lumMod val="75000"/>
                    <a:lumOff val="25000"/>
                  </a:prstClr>
                </a:solidFill>
              </a:rPr>
              <a:t>Node </a:t>
            </a:r>
            <a:r>
              <a:rPr lang="en-US" sz="2800" dirty="0">
                <a:solidFill>
                  <a:prstClr val="black">
                    <a:lumMod val="75000"/>
                    <a:lumOff val="25000"/>
                  </a:prstClr>
                </a:solidFill>
              </a:rPr>
              <a:t>targets provide a means of each node contributing to the DEVELOP </a:t>
            </a:r>
            <a:r>
              <a:rPr lang="en-US" sz="2800" dirty="0" smtClean="0">
                <a:solidFill>
                  <a:prstClr val="black">
                    <a:lumMod val="75000"/>
                    <a:lumOff val="25000"/>
                  </a:prstClr>
                </a:solidFill>
              </a:rPr>
              <a:t>portfolio</a:t>
            </a:r>
            <a:endParaRPr lang="en-US" sz="2800" dirty="0">
              <a:solidFill>
                <a:prstClr val="black">
                  <a:lumMod val="75000"/>
                  <a:lumOff val="25000"/>
                </a:prstClr>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18126" y="365124"/>
            <a:ext cx="4674897" cy="2197602"/>
          </a:xfrm>
          <a:prstGeom prst="rect">
            <a:avLst/>
          </a:prstGeom>
          <a:ln>
            <a:noFill/>
          </a:ln>
          <a:effectLst>
            <a:outerShdw blurRad="292100" dist="139700" dir="2700000" algn="tl" rotWithShape="0">
              <a:srgbClr val="333333">
                <a:alpha val="65000"/>
              </a:srgbClr>
            </a:outerShdw>
          </a:effectLst>
        </p:spPr>
      </p:pic>
      <p:sp>
        <p:nvSpPr>
          <p:cNvPr id="7" name="Text Placeholder 5"/>
          <p:cNvSpPr txBox="1">
            <a:spLocks/>
          </p:cNvSpPr>
          <p:nvPr/>
        </p:nvSpPr>
        <p:spPr>
          <a:xfrm>
            <a:off x="397040" y="2855578"/>
            <a:ext cx="11323791" cy="36294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65138" indent="-465138">
              <a:spcBef>
                <a:spcPts val="0"/>
              </a:spcBef>
              <a:spcAft>
                <a:spcPts val="1800"/>
              </a:spcAft>
              <a:buClr>
                <a:srgbClr val="3550A7"/>
              </a:buClr>
              <a:buFont typeface="Webdings" panose="05030102010509060703" pitchFamily="18" charset="2"/>
              <a:buChar char="4"/>
            </a:pPr>
            <a:r>
              <a:rPr lang="en-US" sz="2800" dirty="0" smtClean="0">
                <a:solidFill>
                  <a:prstClr val="black">
                    <a:lumMod val="75000"/>
                    <a:lumOff val="25000"/>
                  </a:prstClr>
                </a:solidFill>
              </a:rPr>
              <a:t>Management tool designed to help the program to </a:t>
            </a:r>
            <a:r>
              <a:rPr lang="en-US" sz="2800" dirty="0">
                <a:solidFill>
                  <a:prstClr val="black">
                    <a:lumMod val="75000"/>
                    <a:lumOff val="25000"/>
                  </a:prstClr>
                </a:solidFill>
              </a:rPr>
              <a:t>meet </a:t>
            </a:r>
            <a:r>
              <a:rPr lang="en-US" sz="2800" dirty="0" smtClean="0">
                <a:solidFill>
                  <a:prstClr val="black">
                    <a:lumMod val="75000"/>
                    <a:lumOff val="25000"/>
                  </a:prstClr>
                </a:solidFill>
              </a:rPr>
              <a:t>metrics and ensure balance</a:t>
            </a:r>
            <a:endParaRPr lang="en-US" sz="2800" dirty="0">
              <a:solidFill>
                <a:prstClr val="black">
                  <a:lumMod val="75000"/>
                  <a:lumOff val="25000"/>
                </a:prstClr>
              </a:solidFill>
            </a:endParaRPr>
          </a:p>
          <a:p>
            <a:pPr marL="465138" indent="-465138">
              <a:spcBef>
                <a:spcPts val="0"/>
              </a:spcBef>
              <a:spcAft>
                <a:spcPts val="1800"/>
              </a:spcAft>
              <a:buClr>
                <a:srgbClr val="3550A7"/>
              </a:buClr>
              <a:buFont typeface="Webdings" panose="05030102010509060703" pitchFamily="18" charset="2"/>
              <a:buChar char="4"/>
            </a:pPr>
            <a:r>
              <a:rPr lang="en-US" sz="2800" dirty="0">
                <a:solidFill>
                  <a:prstClr val="black">
                    <a:lumMod val="75000"/>
                    <a:lumOff val="25000"/>
                  </a:prstClr>
                </a:solidFill>
              </a:rPr>
              <a:t>Will be assessed on a term by term </a:t>
            </a:r>
            <a:r>
              <a:rPr lang="en-US" sz="2800" dirty="0" smtClean="0">
                <a:solidFill>
                  <a:prstClr val="black">
                    <a:lumMod val="75000"/>
                    <a:lumOff val="25000"/>
                  </a:prstClr>
                </a:solidFill>
              </a:rPr>
              <a:t>basis</a:t>
            </a:r>
          </a:p>
          <a:p>
            <a:pPr marL="465138" indent="-465138">
              <a:spcBef>
                <a:spcPts val="0"/>
              </a:spcBef>
              <a:spcAft>
                <a:spcPts val="1800"/>
              </a:spcAft>
              <a:buClr>
                <a:srgbClr val="3550A7"/>
              </a:buClr>
              <a:buFont typeface="Webdings" panose="05030102010509060703" pitchFamily="18" charset="2"/>
              <a:buChar char="4"/>
            </a:pPr>
            <a:r>
              <a:rPr lang="en-US" sz="2800" dirty="0" smtClean="0">
                <a:solidFill>
                  <a:prstClr val="black">
                    <a:lumMod val="75000"/>
                    <a:lumOff val="25000"/>
                  </a:prstClr>
                </a:solidFill>
              </a:rPr>
              <a:t>Each </a:t>
            </a:r>
            <a:r>
              <a:rPr lang="en-US" sz="2800" dirty="0" smtClean="0">
                <a:solidFill>
                  <a:prstClr val="black">
                    <a:lumMod val="75000"/>
                    <a:lumOff val="25000"/>
                  </a:prstClr>
                </a:solidFill>
              </a:rPr>
              <a:t>Fellow</a:t>
            </a:r>
            <a:r>
              <a:rPr lang="en-US" sz="2800" dirty="0" smtClean="0">
                <a:solidFill>
                  <a:prstClr val="black">
                    <a:lumMod val="75000"/>
                    <a:lumOff val="25000"/>
                  </a:prstClr>
                </a:solidFill>
              </a:rPr>
              <a:t> </a:t>
            </a:r>
            <a:r>
              <a:rPr lang="en-US" sz="2800" dirty="0" smtClean="0">
                <a:solidFill>
                  <a:prstClr val="black">
                    <a:lumMod val="75000"/>
                    <a:lumOff val="25000"/>
                  </a:prstClr>
                </a:solidFill>
              </a:rPr>
              <a:t>should be prepared to present at the retreat in the node overview</a:t>
            </a:r>
          </a:p>
          <a:p>
            <a:pPr marL="465138" indent="-465138">
              <a:spcBef>
                <a:spcPts val="0"/>
              </a:spcBef>
              <a:spcAft>
                <a:spcPts val="1800"/>
              </a:spcAft>
              <a:buClr>
                <a:srgbClr val="3550A7"/>
              </a:buClr>
              <a:buFont typeface="Webdings" panose="05030102010509060703" pitchFamily="18" charset="2"/>
              <a:buChar char="4"/>
            </a:pPr>
            <a:r>
              <a:rPr lang="en-US" sz="2800" dirty="0" smtClean="0">
                <a:solidFill>
                  <a:prstClr val="black">
                    <a:lumMod val="75000"/>
                    <a:lumOff val="25000"/>
                  </a:prstClr>
                </a:solidFill>
              </a:rPr>
              <a:t>Note: Metrics that are reliant on the number of projects being conducted at a node may shift due to funding available</a:t>
            </a:r>
            <a:endParaRPr lang="en-US" sz="2800" dirty="0">
              <a:solidFill>
                <a:prstClr val="black">
                  <a:lumMod val="75000"/>
                  <a:lumOff val="25000"/>
                </a:prstClr>
              </a:solidFill>
            </a:endParaRPr>
          </a:p>
        </p:txBody>
      </p:sp>
    </p:spTree>
    <p:extLst>
      <p:ext uri="{BB962C8B-B14F-4D97-AF65-F5344CB8AC3E}">
        <p14:creationId xmlns:p14="http://schemas.microsoft.com/office/powerpoint/2010/main" val="2244510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States Impacted</a:t>
            </a:r>
            <a:endParaRPr lang="en-US" dirty="0">
              <a:solidFill>
                <a:srgbClr val="3550A7"/>
              </a:solidFill>
            </a:endParaRPr>
          </a:p>
        </p:txBody>
      </p:sp>
      <p:sp>
        <p:nvSpPr>
          <p:cNvPr id="13" name="Text Placeholder 5"/>
          <p:cNvSpPr txBox="1">
            <a:spLocks/>
          </p:cNvSpPr>
          <p:nvPr/>
        </p:nvSpPr>
        <p:spPr>
          <a:xfrm>
            <a:off x="0" y="953448"/>
            <a:ext cx="8262382" cy="21220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b="1" dirty="0" smtClean="0">
                <a:solidFill>
                  <a:prstClr val="black">
                    <a:lumMod val="75000"/>
                    <a:lumOff val="25000"/>
                  </a:prstClr>
                </a:solidFill>
              </a:rPr>
              <a:t>Gaps:</a:t>
            </a:r>
          </a:p>
          <a:p>
            <a:pPr marL="625475" lvl="1" indent="-168275">
              <a:spcBef>
                <a:spcPts val="0"/>
              </a:spcBef>
              <a:spcAft>
                <a:spcPts val="600"/>
              </a:spcAft>
              <a:buClr>
                <a:srgbClr val="3550A7"/>
              </a:buClr>
              <a:buFont typeface="Arial" panose="020B0604020202020204" pitchFamily="34" charset="0"/>
              <a:buChar char="•"/>
            </a:pPr>
            <a:r>
              <a:rPr lang="en-US" sz="1600" dirty="0" smtClean="0">
                <a:solidFill>
                  <a:prstClr val="black">
                    <a:lumMod val="75000"/>
                    <a:lumOff val="25000"/>
                  </a:prstClr>
                </a:solidFill>
              </a:rPr>
              <a:t>Critical </a:t>
            </a:r>
            <a:r>
              <a:rPr lang="en-US" sz="1600" dirty="0" smtClean="0">
                <a:solidFill>
                  <a:prstClr val="black">
                    <a:lumMod val="75000"/>
                    <a:lumOff val="25000"/>
                  </a:prstClr>
                </a:solidFill>
              </a:rPr>
              <a:t>Gaps: </a:t>
            </a:r>
          </a:p>
          <a:p>
            <a:pPr marL="1089025" lvl="2" indent="-174625">
              <a:spcBef>
                <a:spcPts val="0"/>
              </a:spcBef>
              <a:spcAft>
                <a:spcPts val="600"/>
              </a:spcAft>
              <a:buClr>
                <a:srgbClr val="3550A7"/>
              </a:buClr>
              <a:buFont typeface="Wingdings" panose="05000000000000000000" pitchFamily="2" charset="2"/>
              <a:buChar char="§"/>
            </a:pPr>
            <a:r>
              <a:rPr lang="en-US" sz="1400" dirty="0" smtClean="0">
                <a:solidFill>
                  <a:srgbClr val="FF0000"/>
                </a:solidFill>
              </a:rPr>
              <a:t>Critical Need: CT, MO, OK, PA, WA</a:t>
            </a:r>
            <a:endParaRPr lang="en-US" sz="1400" dirty="0" smtClean="0">
              <a:solidFill>
                <a:srgbClr val="FF0000"/>
              </a:solidFill>
            </a:endParaRPr>
          </a:p>
          <a:p>
            <a:pPr marL="1089025" lvl="2" indent="-174625">
              <a:spcBef>
                <a:spcPts val="0"/>
              </a:spcBef>
              <a:spcAft>
                <a:spcPts val="600"/>
              </a:spcAft>
              <a:buClr>
                <a:srgbClr val="3550A7"/>
              </a:buClr>
              <a:buFont typeface="Wingdings" panose="05000000000000000000" pitchFamily="2" charset="2"/>
              <a:buChar char="§"/>
            </a:pPr>
            <a:r>
              <a:rPr lang="en-US" sz="1400" dirty="0" smtClean="0">
                <a:solidFill>
                  <a:srgbClr val="FF7F27"/>
                </a:solidFill>
              </a:rPr>
              <a:t>States Not Impacted in CY19: IL, MA, ND, SC, GA, SD</a:t>
            </a:r>
            <a:endParaRPr lang="en-US" sz="1400" dirty="0" smtClean="0">
              <a:solidFill>
                <a:srgbClr val="FF7F27"/>
              </a:solidFill>
            </a:endParaRPr>
          </a:p>
          <a:p>
            <a:pPr lvl="2">
              <a:spcBef>
                <a:spcPts val="0"/>
              </a:spcBef>
              <a:spcAft>
                <a:spcPts val="600"/>
              </a:spcAft>
              <a:buClr>
                <a:srgbClr val="3550A7"/>
              </a:buClr>
            </a:pPr>
            <a:endParaRPr lang="en-US" sz="1600" dirty="0" smtClean="0">
              <a:solidFill>
                <a:srgbClr val="00B050"/>
              </a:solidFill>
            </a:endParaRPr>
          </a:p>
        </p:txBody>
      </p:sp>
      <p:pic>
        <p:nvPicPr>
          <p:cNvPr id="2" name="Picture 1"/>
          <p:cNvPicPr>
            <a:picLocks noChangeAspect="1"/>
          </p:cNvPicPr>
          <p:nvPr/>
        </p:nvPicPr>
        <p:blipFill rotWithShape="1">
          <a:blip r:embed="rId3"/>
          <a:srcRect l="458" r="1495"/>
          <a:stretch/>
        </p:blipFill>
        <p:spPr>
          <a:xfrm>
            <a:off x="524257" y="2262341"/>
            <a:ext cx="6766559" cy="4252306"/>
          </a:xfrm>
          <a:prstGeom prst="rect">
            <a:avLst/>
          </a:prstGeom>
        </p:spPr>
      </p:pic>
      <p:pic>
        <p:nvPicPr>
          <p:cNvPr id="4" name="Picture 3"/>
          <p:cNvPicPr>
            <a:picLocks noChangeAspect="1"/>
          </p:cNvPicPr>
          <p:nvPr/>
        </p:nvPicPr>
        <p:blipFill>
          <a:blip r:embed="rId4"/>
          <a:stretch>
            <a:fillRect/>
          </a:stretch>
        </p:blipFill>
        <p:spPr>
          <a:xfrm>
            <a:off x="7533250" y="228394"/>
            <a:ext cx="3998378" cy="5519073"/>
          </a:xfrm>
          <a:prstGeom prst="rect">
            <a:avLst/>
          </a:prstGeom>
        </p:spPr>
      </p:pic>
    </p:spTree>
    <p:extLst>
      <p:ext uri="{BB962C8B-B14F-4D97-AF65-F5344CB8AC3E}">
        <p14:creationId xmlns:p14="http://schemas.microsoft.com/office/powerpoint/2010/main" val="3094645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43062" y="166687"/>
            <a:ext cx="8905875" cy="6524625"/>
          </a:xfrm>
          <a:prstGeom prst="rect">
            <a:avLst/>
          </a:prstGeom>
        </p:spPr>
      </p:pic>
    </p:spTree>
    <p:extLst>
      <p:ext uri="{BB962C8B-B14F-4D97-AF65-F5344CB8AC3E}">
        <p14:creationId xmlns:p14="http://schemas.microsoft.com/office/powerpoint/2010/main" val="3656826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28775" y="166687"/>
            <a:ext cx="8934450" cy="6524625"/>
          </a:xfrm>
          <a:prstGeom prst="rect">
            <a:avLst/>
          </a:prstGeom>
        </p:spPr>
      </p:pic>
    </p:spTree>
    <p:extLst>
      <p:ext uri="{BB962C8B-B14F-4D97-AF65-F5344CB8AC3E}">
        <p14:creationId xmlns:p14="http://schemas.microsoft.com/office/powerpoint/2010/main" val="4162216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Application Areas</a:t>
            </a:r>
            <a:endParaRPr lang="en-US" dirty="0">
              <a:solidFill>
                <a:srgbClr val="3550A7"/>
              </a:solidFill>
            </a:endParaRPr>
          </a:p>
        </p:txBody>
      </p:sp>
      <p:sp>
        <p:nvSpPr>
          <p:cNvPr id="9" name="Text Placeholder 5"/>
          <p:cNvSpPr txBox="1">
            <a:spLocks/>
          </p:cNvSpPr>
          <p:nvPr/>
        </p:nvSpPr>
        <p:spPr>
          <a:xfrm>
            <a:off x="8860415" y="1133117"/>
            <a:ext cx="3271614" cy="21674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sz="2800" b="1" dirty="0" smtClean="0">
                <a:solidFill>
                  <a:prstClr val="black">
                    <a:lumMod val="75000"/>
                    <a:lumOff val="25000"/>
                  </a:prstClr>
                </a:solidFill>
              </a:rPr>
              <a:t>App Gaps:</a:t>
            </a:r>
          </a:p>
          <a:p>
            <a:pPr marL="517525" lvl="1" indent="-228600">
              <a:spcBef>
                <a:spcPts val="0"/>
              </a:spcBef>
              <a:spcAft>
                <a:spcPts val="600"/>
              </a:spcAft>
              <a:buClr>
                <a:srgbClr val="3550A7"/>
              </a:buClr>
              <a:buFont typeface="Arial" panose="020B0604020202020204" pitchFamily="34" charset="0"/>
              <a:buChar char="•"/>
            </a:pPr>
            <a:r>
              <a:rPr lang="en-US" sz="1800" b="1" dirty="0" smtClean="0">
                <a:solidFill>
                  <a:prstClr val="black">
                    <a:lumMod val="75000"/>
                    <a:lumOff val="25000"/>
                  </a:prstClr>
                </a:solidFill>
              </a:rPr>
              <a:t>CY/FY19</a:t>
            </a:r>
            <a:r>
              <a:rPr lang="en-US" sz="1800" b="1" dirty="0" smtClean="0">
                <a:solidFill>
                  <a:prstClr val="black">
                    <a:lumMod val="75000"/>
                    <a:lumOff val="25000"/>
                  </a:prstClr>
                </a:solidFill>
              </a:rPr>
              <a:t>: </a:t>
            </a:r>
            <a:r>
              <a:rPr lang="en-US" sz="1800" dirty="0" smtClean="0">
                <a:solidFill>
                  <a:prstClr val="black">
                    <a:lumMod val="75000"/>
                    <a:lumOff val="25000"/>
                  </a:prstClr>
                </a:solidFill>
              </a:rPr>
              <a:t>All Addressed</a:t>
            </a:r>
          </a:p>
          <a:p>
            <a:pPr marL="517525" lvl="1" indent="-228600">
              <a:spcBef>
                <a:spcPts val="0"/>
              </a:spcBef>
              <a:spcAft>
                <a:spcPts val="600"/>
              </a:spcAft>
              <a:buClr>
                <a:srgbClr val="3550A7"/>
              </a:buClr>
              <a:buFont typeface="Arial" panose="020B0604020202020204" pitchFamily="34" charset="0"/>
              <a:buChar char="•"/>
            </a:pPr>
            <a:r>
              <a:rPr lang="en-US" sz="1800" b="1" dirty="0" smtClean="0">
                <a:solidFill>
                  <a:prstClr val="black">
                    <a:lumMod val="75000"/>
                    <a:lumOff val="25000"/>
                  </a:prstClr>
                </a:solidFill>
              </a:rPr>
              <a:t>FY20: </a:t>
            </a:r>
            <a:r>
              <a:rPr lang="en-US" sz="1800" dirty="0" smtClean="0">
                <a:solidFill>
                  <a:prstClr val="black">
                    <a:lumMod val="75000"/>
                    <a:lumOff val="25000"/>
                  </a:prstClr>
                </a:solidFill>
              </a:rPr>
              <a:t>TI</a:t>
            </a:r>
            <a:endParaRPr lang="en-US" sz="1800" b="1" dirty="0" smtClean="0">
              <a:solidFill>
                <a:prstClr val="black">
                  <a:lumMod val="75000"/>
                  <a:lumOff val="25000"/>
                </a:prstClr>
              </a:solidFill>
            </a:endParaRPr>
          </a:p>
          <a:p>
            <a:pPr marL="517525" lvl="1" indent="-228600">
              <a:spcBef>
                <a:spcPts val="0"/>
              </a:spcBef>
              <a:spcAft>
                <a:spcPts val="600"/>
              </a:spcAft>
              <a:buClr>
                <a:srgbClr val="3550A7"/>
              </a:buClr>
              <a:buFont typeface="Arial" panose="020B0604020202020204" pitchFamily="34" charset="0"/>
              <a:buChar char="•"/>
            </a:pPr>
            <a:r>
              <a:rPr lang="en-US" sz="1800" b="1" dirty="0" smtClean="0">
                <a:solidFill>
                  <a:prstClr val="black">
                    <a:lumMod val="75000"/>
                    <a:lumOff val="25000"/>
                  </a:prstClr>
                </a:solidFill>
              </a:rPr>
              <a:t>CY20: </a:t>
            </a:r>
            <a:r>
              <a:rPr lang="en-US" sz="1800" dirty="0" smtClean="0">
                <a:solidFill>
                  <a:prstClr val="black">
                    <a:lumMod val="75000"/>
                    <a:lumOff val="25000"/>
                  </a:prstClr>
                </a:solidFill>
              </a:rPr>
              <a:t>Energy, HAQ, TI, Urban</a:t>
            </a:r>
          </a:p>
          <a:p>
            <a:pPr marL="517525" lvl="1" indent="-228600">
              <a:spcBef>
                <a:spcPts val="0"/>
              </a:spcBef>
              <a:spcAft>
                <a:spcPts val="600"/>
              </a:spcAft>
              <a:buClr>
                <a:srgbClr val="3550A7"/>
              </a:buClr>
              <a:buFont typeface="Arial" panose="020B0604020202020204" pitchFamily="34" charset="0"/>
              <a:buChar char="•"/>
            </a:pP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endParaRPr lang="en-US" sz="2800" dirty="0">
              <a:solidFill>
                <a:prstClr val="black">
                  <a:lumMod val="75000"/>
                  <a:lumOff val="25000"/>
                </a:prstClr>
              </a:solidFill>
            </a:endParaRPr>
          </a:p>
        </p:txBody>
      </p:sp>
      <p:sp>
        <p:nvSpPr>
          <p:cNvPr id="4" name="Text Placeholder 5"/>
          <p:cNvSpPr>
            <a:spLocks noGrp="1"/>
          </p:cNvSpPr>
          <p:nvPr>
            <p:ph type="body" sz="half" idx="2"/>
          </p:nvPr>
        </p:nvSpPr>
        <p:spPr>
          <a:xfrm>
            <a:off x="581534" y="4274389"/>
            <a:ext cx="11216288" cy="1136161"/>
          </a:xfrm>
        </p:spPr>
        <p:txBody>
          <a:bodyPr>
            <a:noAutofit/>
          </a:bodyPr>
          <a:lstStyle/>
          <a:p>
            <a:pPr algn="r">
              <a:spcBef>
                <a:spcPts val="600"/>
              </a:spcBef>
            </a:pPr>
            <a:r>
              <a:rPr lang="en-US" sz="2800" b="1" dirty="0" smtClean="0">
                <a:solidFill>
                  <a:srgbClr val="3550A7"/>
                </a:solidFill>
              </a:rPr>
              <a:t>Application Areas</a:t>
            </a:r>
          </a:p>
          <a:p>
            <a:pPr algn="r">
              <a:spcBef>
                <a:spcPts val="0"/>
              </a:spcBef>
            </a:pPr>
            <a:r>
              <a:rPr lang="en-US" sz="1800" dirty="0" smtClean="0"/>
              <a:t>Each DEVELOP project is classified by one of the Applied Sciences Program’s eight thematic application areas of importance:</a:t>
            </a:r>
            <a:endParaRPr lang="en-US" sz="1800" dirty="0"/>
          </a:p>
        </p:txBody>
      </p:sp>
      <p:grpSp>
        <p:nvGrpSpPr>
          <p:cNvPr id="6" name="Group 5"/>
          <p:cNvGrpSpPr/>
          <p:nvPr/>
        </p:nvGrpSpPr>
        <p:grpSpPr>
          <a:xfrm>
            <a:off x="232548" y="5324104"/>
            <a:ext cx="1628123" cy="1177078"/>
            <a:chOff x="3239408" y="13410701"/>
            <a:chExt cx="1628123" cy="1177078"/>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9927" y="13410701"/>
              <a:ext cx="914400" cy="914400"/>
            </a:xfrm>
            <a:prstGeom prst="rect">
              <a:avLst/>
            </a:prstGeom>
          </p:spPr>
        </p:pic>
        <p:sp>
          <p:nvSpPr>
            <p:cNvPr id="8" name="TextBox 7"/>
            <p:cNvSpPr txBox="1"/>
            <p:nvPr/>
          </p:nvSpPr>
          <p:spPr>
            <a:xfrm>
              <a:off x="3239408" y="14342519"/>
              <a:ext cx="1628123" cy="245260"/>
            </a:xfrm>
            <a:prstGeom prst="rect">
              <a:avLst/>
            </a:prstGeom>
            <a:noFill/>
          </p:spPr>
          <p:txBody>
            <a:bodyPr wrap="square" rtlCol="0">
              <a:spAutoFit/>
            </a:bodyPr>
            <a:lstStyle/>
            <a:p>
              <a:pPr algn="ctr">
                <a:lnSpc>
                  <a:spcPct val="70000"/>
                </a:lnSpc>
              </a:pPr>
              <a:r>
                <a:rPr lang="en-US" sz="1400" dirty="0">
                  <a:solidFill>
                    <a:prstClr val="black">
                      <a:lumMod val="75000"/>
                      <a:lumOff val="25000"/>
                    </a:prstClr>
                  </a:solidFill>
                </a:rPr>
                <a:t>Disasters</a:t>
              </a:r>
            </a:p>
          </p:txBody>
        </p:sp>
      </p:grpSp>
      <p:grpSp>
        <p:nvGrpSpPr>
          <p:cNvPr id="10" name="Group 9"/>
          <p:cNvGrpSpPr/>
          <p:nvPr/>
        </p:nvGrpSpPr>
        <p:grpSpPr>
          <a:xfrm>
            <a:off x="1665827" y="5324104"/>
            <a:ext cx="1628123" cy="1327888"/>
            <a:chOff x="4860161" y="13410701"/>
            <a:chExt cx="1628123" cy="1327888"/>
          </a:xfrm>
        </p:grpSpPr>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9995" y="13410701"/>
              <a:ext cx="914400" cy="914400"/>
            </a:xfrm>
            <a:prstGeom prst="rect">
              <a:avLst/>
            </a:prstGeom>
          </p:spPr>
        </p:pic>
        <p:sp>
          <p:nvSpPr>
            <p:cNvPr id="12" name="TextBox 11"/>
            <p:cNvSpPr txBox="1"/>
            <p:nvPr/>
          </p:nvSpPr>
          <p:spPr>
            <a:xfrm>
              <a:off x="4860161" y="14342519"/>
              <a:ext cx="1628123" cy="396070"/>
            </a:xfrm>
            <a:prstGeom prst="rect">
              <a:avLst/>
            </a:prstGeom>
            <a:noFill/>
          </p:spPr>
          <p:txBody>
            <a:bodyPr wrap="square" rtlCol="0">
              <a:spAutoFit/>
            </a:bodyPr>
            <a:lstStyle/>
            <a:p>
              <a:pPr algn="ctr">
                <a:lnSpc>
                  <a:spcPct val="70000"/>
                </a:lnSpc>
              </a:pPr>
              <a:r>
                <a:rPr lang="en-US" sz="1400" dirty="0">
                  <a:solidFill>
                    <a:prstClr val="black">
                      <a:lumMod val="75000"/>
                      <a:lumOff val="25000"/>
                    </a:prstClr>
                  </a:solidFill>
                </a:rPr>
                <a:t>Health &amp; </a:t>
              </a:r>
            </a:p>
            <a:p>
              <a:pPr algn="ctr">
                <a:lnSpc>
                  <a:spcPct val="70000"/>
                </a:lnSpc>
              </a:pPr>
              <a:r>
                <a:rPr lang="en-US" sz="1400" dirty="0">
                  <a:solidFill>
                    <a:prstClr val="black">
                      <a:lumMod val="75000"/>
                      <a:lumOff val="25000"/>
                    </a:prstClr>
                  </a:solidFill>
                </a:rPr>
                <a:t>Air Quality</a:t>
              </a:r>
            </a:p>
          </p:txBody>
        </p:sp>
      </p:grpSp>
      <p:grpSp>
        <p:nvGrpSpPr>
          <p:cNvPr id="13" name="Group 12"/>
          <p:cNvGrpSpPr/>
          <p:nvPr/>
        </p:nvGrpSpPr>
        <p:grpSpPr>
          <a:xfrm>
            <a:off x="5965664" y="5324104"/>
            <a:ext cx="1628123" cy="1327888"/>
            <a:chOff x="6451022" y="13410701"/>
            <a:chExt cx="1628123" cy="1327888"/>
          </a:xfrm>
        </p:grpSpPr>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0063" y="13410701"/>
              <a:ext cx="914400" cy="914400"/>
            </a:xfrm>
            <a:prstGeom prst="rect">
              <a:avLst/>
            </a:prstGeom>
          </p:spPr>
        </p:pic>
        <p:sp>
          <p:nvSpPr>
            <p:cNvPr id="15" name="TextBox 14"/>
            <p:cNvSpPr txBox="1"/>
            <p:nvPr/>
          </p:nvSpPr>
          <p:spPr>
            <a:xfrm>
              <a:off x="6451022" y="14342519"/>
              <a:ext cx="1628123" cy="396070"/>
            </a:xfrm>
            <a:prstGeom prst="rect">
              <a:avLst/>
            </a:prstGeom>
            <a:noFill/>
          </p:spPr>
          <p:txBody>
            <a:bodyPr wrap="square" rtlCol="0">
              <a:spAutoFit/>
            </a:bodyPr>
            <a:lstStyle/>
            <a:p>
              <a:pPr algn="ctr">
                <a:lnSpc>
                  <a:spcPct val="70000"/>
                </a:lnSpc>
              </a:pPr>
              <a:r>
                <a:rPr lang="en-US" sz="1400" dirty="0">
                  <a:solidFill>
                    <a:prstClr val="black">
                      <a:lumMod val="75000"/>
                      <a:lumOff val="25000"/>
                    </a:prstClr>
                  </a:solidFill>
                </a:rPr>
                <a:t>Ecological Forecasting</a:t>
              </a:r>
            </a:p>
          </p:txBody>
        </p:sp>
      </p:grpSp>
      <p:grpSp>
        <p:nvGrpSpPr>
          <p:cNvPr id="16" name="Group 15"/>
          <p:cNvGrpSpPr/>
          <p:nvPr/>
        </p:nvGrpSpPr>
        <p:grpSpPr>
          <a:xfrm>
            <a:off x="4532385" y="5324104"/>
            <a:ext cx="1628123" cy="1327888"/>
            <a:chOff x="8048933" y="13410701"/>
            <a:chExt cx="1628123" cy="1327888"/>
          </a:xfrm>
        </p:grpSpPr>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0131" y="13410701"/>
              <a:ext cx="914400" cy="914400"/>
            </a:xfrm>
            <a:prstGeom prst="rect">
              <a:avLst/>
            </a:prstGeom>
          </p:spPr>
        </p:pic>
        <p:sp>
          <p:nvSpPr>
            <p:cNvPr id="18" name="TextBox 17"/>
            <p:cNvSpPr txBox="1"/>
            <p:nvPr/>
          </p:nvSpPr>
          <p:spPr>
            <a:xfrm>
              <a:off x="8048933" y="14342519"/>
              <a:ext cx="1628123" cy="396070"/>
            </a:xfrm>
            <a:prstGeom prst="rect">
              <a:avLst/>
            </a:prstGeom>
            <a:noFill/>
          </p:spPr>
          <p:txBody>
            <a:bodyPr wrap="square" rtlCol="0">
              <a:spAutoFit/>
            </a:bodyPr>
            <a:lstStyle/>
            <a:p>
              <a:pPr algn="ctr">
                <a:lnSpc>
                  <a:spcPct val="70000"/>
                </a:lnSpc>
              </a:pPr>
              <a:r>
                <a:rPr lang="en-US" sz="1400" dirty="0" smtClean="0">
                  <a:solidFill>
                    <a:prstClr val="black">
                      <a:lumMod val="75000"/>
                      <a:lumOff val="25000"/>
                    </a:prstClr>
                  </a:solidFill>
                </a:rPr>
                <a:t>Food Security &amp; Agriculture</a:t>
              </a:r>
              <a:endParaRPr lang="en-US" sz="1400" dirty="0">
                <a:solidFill>
                  <a:prstClr val="black">
                    <a:lumMod val="75000"/>
                    <a:lumOff val="25000"/>
                  </a:prstClr>
                </a:solidFill>
              </a:endParaRPr>
            </a:p>
          </p:txBody>
        </p:sp>
      </p:grpSp>
      <p:grpSp>
        <p:nvGrpSpPr>
          <p:cNvPr id="19" name="Group 18"/>
          <p:cNvGrpSpPr/>
          <p:nvPr/>
        </p:nvGrpSpPr>
        <p:grpSpPr>
          <a:xfrm>
            <a:off x="3099106" y="5324104"/>
            <a:ext cx="1628123" cy="1177078"/>
            <a:chOff x="9662046" y="13410701"/>
            <a:chExt cx="1628123" cy="1177078"/>
          </a:xfrm>
        </p:grpSpPr>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80199" y="13410701"/>
              <a:ext cx="914400" cy="914400"/>
            </a:xfrm>
            <a:prstGeom prst="rect">
              <a:avLst/>
            </a:prstGeom>
          </p:spPr>
        </p:pic>
        <p:sp>
          <p:nvSpPr>
            <p:cNvPr id="21" name="TextBox 20"/>
            <p:cNvSpPr txBox="1"/>
            <p:nvPr/>
          </p:nvSpPr>
          <p:spPr>
            <a:xfrm>
              <a:off x="9662046" y="14342519"/>
              <a:ext cx="1628123" cy="245260"/>
            </a:xfrm>
            <a:prstGeom prst="rect">
              <a:avLst/>
            </a:prstGeom>
            <a:noFill/>
          </p:spPr>
          <p:txBody>
            <a:bodyPr wrap="square" rtlCol="0">
              <a:spAutoFit/>
            </a:bodyPr>
            <a:lstStyle/>
            <a:p>
              <a:pPr algn="ctr">
                <a:lnSpc>
                  <a:spcPct val="70000"/>
                </a:lnSpc>
              </a:pPr>
              <a:r>
                <a:rPr lang="en-US" sz="1400" dirty="0">
                  <a:solidFill>
                    <a:prstClr val="black">
                      <a:lumMod val="75000"/>
                      <a:lumOff val="25000"/>
                    </a:prstClr>
                  </a:solidFill>
                </a:rPr>
                <a:t>Energy</a:t>
              </a:r>
            </a:p>
          </p:txBody>
        </p:sp>
      </p:grpSp>
      <p:grpSp>
        <p:nvGrpSpPr>
          <p:cNvPr id="22" name="Group 21"/>
          <p:cNvGrpSpPr/>
          <p:nvPr/>
        </p:nvGrpSpPr>
        <p:grpSpPr>
          <a:xfrm>
            <a:off x="7398943" y="5324104"/>
            <a:ext cx="1628123" cy="1327888"/>
            <a:chOff x="11230594" y="13410701"/>
            <a:chExt cx="1628123" cy="1327888"/>
          </a:xfrm>
        </p:grpSpPr>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80267" y="13410701"/>
              <a:ext cx="914400" cy="914400"/>
            </a:xfrm>
            <a:prstGeom prst="rect">
              <a:avLst/>
            </a:prstGeom>
          </p:spPr>
        </p:pic>
        <p:sp>
          <p:nvSpPr>
            <p:cNvPr id="24" name="TextBox 23"/>
            <p:cNvSpPr txBox="1"/>
            <p:nvPr/>
          </p:nvSpPr>
          <p:spPr>
            <a:xfrm>
              <a:off x="11230594" y="14342519"/>
              <a:ext cx="1628123" cy="396070"/>
            </a:xfrm>
            <a:prstGeom prst="rect">
              <a:avLst/>
            </a:prstGeom>
            <a:noFill/>
          </p:spPr>
          <p:txBody>
            <a:bodyPr wrap="square" rtlCol="0">
              <a:spAutoFit/>
            </a:bodyPr>
            <a:lstStyle/>
            <a:p>
              <a:pPr algn="ctr">
                <a:lnSpc>
                  <a:spcPct val="70000"/>
                </a:lnSpc>
              </a:pPr>
              <a:r>
                <a:rPr lang="en-US" sz="1400" dirty="0">
                  <a:solidFill>
                    <a:prstClr val="black">
                      <a:lumMod val="75000"/>
                      <a:lumOff val="25000"/>
                    </a:prstClr>
                  </a:solidFill>
                </a:rPr>
                <a:t>Urban Development</a:t>
              </a:r>
            </a:p>
          </p:txBody>
        </p:sp>
      </p:grpSp>
      <p:grpSp>
        <p:nvGrpSpPr>
          <p:cNvPr id="25" name="Group 24"/>
          <p:cNvGrpSpPr/>
          <p:nvPr/>
        </p:nvGrpSpPr>
        <p:grpSpPr>
          <a:xfrm>
            <a:off x="10265498" y="5324104"/>
            <a:ext cx="1628123" cy="1325772"/>
            <a:chOff x="12864264" y="13410701"/>
            <a:chExt cx="1628123" cy="1325772"/>
          </a:xfrm>
        </p:grpSpPr>
        <p:pic>
          <p:nvPicPr>
            <p:cNvPr id="26" name="Pictur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180332" y="13410701"/>
              <a:ext cx="914400" cy="914400"/>
            </a:xfrm>
            <a:prstGeom prst="rect">
              <a:avLst/>
            </a:prstGeom>
          </p:spPr>
        </p:pic>
        <p:sp>
          <p:nvSpPr>
            <p:cNvPr id="27" name="TextBox 26"/>
            <p:cNvSpPr txBox="1"/>
            <p:nvPr/>
          </p:nvSpPr>
          <p:spPr>
            <a:xfrm>
              <a:off x="12864264" y="14342519"/>
              <a:ext cx="1628123" cy="393954"/>
            </a:xfrm>
            <a:prstGeom prst="rect">
              <a:avLst/>
            </a:prstGeom>
            <a:noFill/>
          </p:spPr>
          <p:txBody>
            <a:bodyPr wrap="square" rtlCol="0">
              <a:spAutoFit/>
            </a:bodyPr>
            <a:lstStyle/>
            <a:p>
              <a:pPr algn="ctr">
                <a:lnSpc>
                  <a:spcPct val="70000"/>
                </a:lnSpc>
              </a:pPr>
              <a:r>
                <a:rPr lang="en-US" sz="1400" dirty="0">
                  <a:solidFill>
                    <a:prstClr val="black">
                      <a:lumMod val="75000"/>
                      <a:lumOff val="25000"/>
                    </a:prstClr>
                  </a:solidFill>
                </a:rPr>
                <a:t>Transportation &amp; Infrastructure</a:t>
              </a:r>
            </a:p>
          </p:txBody>
        </p:sp>
      </p:grpSp>
      <p:grpSp>
        <p:nvGrpSpPr>
          <p:cNvPr id="28" name="Group 27"/>
          <p:cNvGrpSpPr/>
          <p:nvPr/>
        </p:nvGrpSpPr>
        <p:grpSpPr>
          <a:xfrm>
            <a:off x="8832222" y="5324104"/>
            <a:ext cx="1628123" cy="1327888"/>
            <a:chOff x="1622998" y="13410701"/>
            <a:chExt cx="1628123" cy="1327888"/>
          </a:xfrm>
        </p:grpSpPr>
        <p:pic>
          <p:nvPicPr>
            <p:cNvPr id="29" name="Picture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79859" y="13410701"/>
              <a:ext cx="914400" cy="914400"/>
            </a:xfrm>
            <a:prstGeom prst="rect">
              <a:avLst/>
            </a:prstGeom>
          </p:spPr>
        </p:pic>
        <p:sp>
          <p:nvSpPr>
            <p:cNvPr id="30" name="TextBox 29"/>
            <p:cNvSpPr txBox="1"/>
            <p:nvPr/>
          </p:nvSpPr>
          <p:spPr>
            <a:xfrm>
              <a:off x="1622998" y="14342519"/>
              <a:ext cx="1628123" cy="396070"/>
            </a:xfrm>
            <a:prstGeom prst="rect">
              <a:avLst/>
            </a:prstGeom>
            <a:noFill/>
          </p:spPr>
          <p:txBody>
            <a:bodyPr wrap="square" rtlCol="0">
              <a:spAutoFit/>
            </a:bodyPr>
            <a:lstStyle/>
            <a:p>
              <a:pPr algn="ctr">
                <a:lnSpc>
                  <a:spcPct val="70000"/>
                </a:lnSpc>
              </a:pPr>
              <a:r>
                <a:rPr lang="en-US" sz="1400" dirty="0">
                  <a:solidFill>
                    <a:prstClr val="black">
                      <a:lumMod val="75000"/>
                      <a:lumOff val="25000"/>
                    </a:prstClr>
                  </a:solidFill>
                </a:rPr>
                <a:t>Water</a:t>
              </a:r>
            </a:p>
            <a:p>
              <a:pPr algn="ctr">
                <a:lnSpc>
                  <a:spcPct val="70000"/>
                </a:lnSpc>
              </a:pPr>
              <a:r>
                <a:rPr lang="en-US" sz="1400" dirty="0">
                  <a:solidFill>
                    <a:prstClr val="black">
                      <a:lumMod val="75000"/>
                      <a:lumOff val="25000"/>
                    </a:prstClr>
                  </a:solidFill>
                </a:rPr>
                <a:t>Resources</a:t>
              </a:r>
            </a:p>
          </p:txBody>
        </p:sp>
      </p:grpSp>
      <p:graphicFrame>
        <p:nvGraphicFramePr>
          <p:cNvPr id="31" name="Table 30"/>
          <p:cNvGraphicFramePr>
            <a:graphicFrameLocks noGrp="1"/>
          </p:cNvGraphicFramePr>
          <p:nvPr>
            <p:extLst>
              <p:ext uri="{D42A27DB-BD31-4B8C-83A1-F6EECF244321}">
                <p14:modId xmlns:p14="http://schemas.microsoft.com/office/powerpoint/2010/main" val="1597942557"/>
              </p:ext>
            </p:extLst>
          </p:nvPr>
        </p:nvGraphicFramePr>
        <p:xfrm>
          <a:off x="350710" y="1133117"/>
          <a:ext cx="8481511" cy="3022938"/>
        </p:xfrm>
        <a:graphic>
          <a:graphicData uri="http://schemas.openxmlformats.org/drawingml/2006/table">
            <a:tbl>
              <a:tblPr/>
              <a:tblGrid>
                <a:gridCol w="1721651">
                  <a:extLst>
                    <a:ext uri="{9D8B030D-6E8A-4147-A177-3AD203B41FA5}">
                      <a16:colId xmlns:a16="http://schemas.microsoft.com/office/drawing/2014/main" val="20000"/>
                    </a:ext>
                  </a:extLst>
                </a:gridCol>
                <a:gridCol w="675986">
                  <a:extLst>
                    <a:ext uri="{9D8B030D-6E8A-4147-A177-3AD203B41FA5}">
                      <a16:colId xmlns:a16="http://schemas.microsoft.com/office/drawing/2014/main" val="20002"/>
                    </a:ext>
                  </a:extLst>
                </a:gridCol>
                <a:gridCol w="675986">
                  <a:extLst>
                    <a:ext uri="{9D8B030D-6E8A-4147-A177-3AD203B41FA5}">
                      <a16:colId xmlns:a16="http://schemas.microsoft.com/office/drawing/2014/main" val="20003"/>
                    </a:ext>
                  </a:extLst>
                </a:gridCol>
                <a:gridCol w="675986">
                  <a:extLst>
                    <a:ext uri="{9D8B030D-6E8A-4147-A177-3AD203B41FA5}">
                      <a16:colId xmlns:a16="http://schemas.microsoft.com/office/drawing/2014/main" val="20004"/>
                    </a:ext>
                  </a:extLst>
                </a:gridCol>
                <a:gridCol w="675986">
                  <a:extLst>
                    <a:ext uri="{9D8B030D-6E8A-4147-A177-3AD203B41FA5}">
                      <a16:colId xmlns:a16="http://schemas.microsoft.com/office/drawing/2014/main" val="20005"/>
                    </a:ext>
                  </a:extLst>
                </a:gridCol>
                <a:gridCol w="675986">
                  <a:extLst>
                    <a:ext uri="{9D8B030D-6E8A-4147-A177-3AD203B41FA5}">
                      <a16:colId xmlns:a16="http://schemas.microsoft.com/office/drawing/2014/main" val="20006"/>
                    </a:ext>
                  </a:extLst>
                </a:gridCol>
                <a:gridCol w="675986">
                  <a:extLst>
                    <a:ext uri="{9D8B030D-6E8A-4147-A177-3AD203B41FA5}">
                      <a16:colId xmlns:a16="http://schemas.microsoft.com/office/drawing/2014/main" val="20007"/>
                    </a:ext>
                  </a:extLst>
                </a:gridCol>
                <a:gridCol w="675986">
                  <a:extLst>
                    <a:ext uri="{9D8B030D-6E8A-4147-A177-3AD203B41FA5}">
                      <a16:colId xmlns:a16="http://schemas.microsoft.com/office/drawing/2014/main" val="20008"/>
                    </a:ext>
                  </a:extLst>
                </a:gridCol>
                <a:gridCol w="675986">
                  <a:extLst>
                    <a:ext uri="{9D8B030D-6E8A-4147-A177-3AD203B41FA5}">
                      <a16:colId xmlns:a16="http://schemas.microsoft.com/office/drawing/2014/main" val="750640555"/>
                    </a:ext>
                  </a:extLst>
                </a:gridCol>
                <a:gridCol w="675986">
                  <a:extLst>
                    <a:ext uri="{9D8B030D-6E8A-4147-A177-3AD203B41FA5}">
                      <a16:colId xmlns:a16="http://schemas.microsoft.com/office/drawing/2014/main" val="3724576418"/>
                    </a:ext>
                  </a:extLst>
                </a:gridCol>
                <a:gridCol w="675986">
                  <a:extLst>
                    <a:ext uri="{9D8B030D-6E8A-4147-A177-3AD203B41FA5}">
                      <a16:colId xmlns:a16="http://schemas.microsoft.com/office/drawing/2014/main" val="3409921857"/>
                    </a:ext>
                  </a:extLst>
                </a:gridCol>
              </a:tblGrid>
              <a:tr h="335882">
                <a:tc>
                  <a:txBody>
                    <a:bodyPr/>
                    <a:lstStyle/>
                    <a:p>
                      <a:pPr algn="ctr" fontAlgn="ctr"/>
                      <a:r>
                        <a:rPr lang="en-US" sz="1600" b="1" i="0" u="none" strike="noStrike" dirty="0" smtClean="0">
                          <a:solidFill>
                            <a:srgbClr val="FFFFFF"/>
                          </a:solidFill>
                          <a:effectLst/>
                          <a:latin typeface="+mn-lt"/>
                        </a:rPr>
                        <a:t>App Area</a:t>
                      </a:r>
                      <a:endParaRPr lang="en-US" sz="1600" b="1" i="0" u="none" strike="noStrike" dirty="0">
                        <a:solidFill>
                          <a:srgbClr val="FFFFFF"/>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a:solidFill>
                            <a:srgbClr val="FFFFFF"/>
                          </a:solidFill>
                          <a:effectLst/>
                          <a:latin typeface="+mn-lt"/>
                        </a:rPr>
                        <a:t>17Spr</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a:solidFill>
                            <a:srgbClr val="FFFFFF"/>
                          </a:solidFill>
                          <a:effectLst/>
                          <a:latin typeface="+mn-lt"/>
                        </a:rPr>
                        <a:t>17Sum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a:solidFill>
                            <a:srgbClr val="FFFFFF"/>
                          </a:solidFill>
                          <a:effectLst/>
                          <a:latin typeface="+mn-lt"/>
                        </a:rPr>
                        <a:t>17Fall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a:solidFill>
                            <a:srgbClr val="FFFFFF"/>
                          </a:solidFill>
                          <a:effectLst/>
                          <a:latin typeface="+mn-lt"/>
                        </a:rPr>
                        <a:t>18Spr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a:solidFill>
                            <a:srgbClr val="FFFFFF"/>
                          </a:solidFill>
                          <a:effectLst/>
                          <a:latin typeface="+mn-lt"/>
                        </a:rPr>
                        <a:t>18Sum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smtClean="0">
                          <a:solidFill>
                            <a:srgbClr val="FFFFFF"/>
                          </a:solidFill>
                          <a:effectLst/>
                          <a:latin typeface="+mn-lt"/>
                        </a:rPr>
                        <a:t>18Fall</a:t>
                      </a:r>
                      <a:endParaRPr lang="en-US" sz="1600" b="1" i="0" u="none" strike="noStrike" dirty="0">
                        <a:solidFill>
                          <a:srgbClr val="FFFFFF"/>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smtClean="0">
                          <a:solidFill>
                            <a:srgbClr val="FFFFFF"/>
                          </a:solidFill>
                          <a:effectLst/>
                          <a:latin typeface="+mn-lt"/>
                        </a:rPr>
                        <a:t>19Spr</a:t>
                      </a:r>
                      <a:endParaRPr lang="en-US" sz="1600" b="1" i="0" u="none" strike="noStrike" dirty="0">
                        <a:solidFill>
                          <a:srgbClr val="FFFFFF"/>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smtClean="0">
                          <a:solidFill>
                            <a:srgbClr val="FFFFFF"/>
                          </a:solidFill>
                          <a:effectLst/>
                          <a:latin typeface="+mn-lt"/>
                        </a:rPr>
                        <a:t>19Sum</a:t>
                      </a:r>
                      <a:endParaRPr lang="en-US" sz="1600" b="1" i="0" u="none" strike="noStrike" dirty="0">
                        <a:solidFill>
                          <a:srgbClr val="FFFFFF"/>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smtClean="0">
                          <a:solidFill>
                            <a:srgbClr val="FFFFFF"/>
                          </a:solidFill>
                          <a:effectLst/>
                          <a:latin typeface="+mn-lt"/>
                        </a:rPr>
                        <a:t>19Fall</a:t>
                      </a:r>
                      <a:endParaRPr lang="en-US" sz="1600" b="1" i="0" u="none" strike="noStrike" dirty="0">
                        <a:solidFill>
                          <a:srgbClr val="FFFFFF"/>
                        </a:solidFill>
                        <a:effectLst/>
                        <a:latin typeface="+mn-lt"/>
                      </a:endParaRPr>
                    </a:p>
                  </a:txBody>
                  <a:tcPr marL="9525" marR="9525" marT="9525" marB="0" anchor="ctr">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dirty="0" smtClean="0">
                          <a:solidFill>
                            <a:srgbClr val="FFFFFF"/>
                          </a:solidFill>
                          <a:effectLst/>
                          <a:latin typeface="+mn-lt"/>
                        </a:rPr>
                        <a:t>20Spr</a:t>
                      </a:r>
                      <a:endParaRPr lang="en-US" sz="1600" b="1" i="0" u="none" strike="noStrike" dirty="0">
                        <a:solidFill>
                          <a:srgbClr val="FFFFFF"/>
                        </a:solidFill>
                        <a:effectLst/>
                        <a:latin typeface="+mn-lt"/>
                      </a:endParaRPr>
                    </a:p>
                  </a:txBody>
                  <a:tcPr marL="9525" marR="9525" marT="952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35882">
                <a:tc>
                  <a:txBody>
                    <a:bodyPr/>
                    <a:lstStyle/>
                    <a:p>
                      <a:pPr algn="ctr" fontAlgn="ctr"/>
                      <a:r>
                        <a:rPr lang="en-US" sz="1800" b="0" i="0" u="none" strike="noStrike" dirty="0" smtClean="0">
                          <a:solidFill>
                            <a:srgbClr val="000000"/>
                          </a:solidFill>
                          <a:effectLst/>
                          <a:latin typeface="+mn-lt"/>
                        </a:rPr>
                        <a:t>FS</a:t>
                      </a:r>
                      <a:r>
                        <a:rPr lang="en-US" sz="1800" b="0" i="0" u="none" strike="noStrike" baseline="0" dirty="0" smtClean="0">
                          <a:solidFill>
                            <a:srgbClr val="000000"/>
                          </a:solidFill>
                          <a:effectLst/>
                          <a:latin typeface="+mn-lt"/>
                        </a:rPr>
                        <a:t> &amp; Ag</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3</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3</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3</a:t>
                      </a:r>
                      <a:endParaRPr lang="en-US" sz="1800" b="0" i="0" u="none" strike="noStrike" dirty="0">
                        <a:solidFill>
                          <a:srgbClr val="000000"/>
                        </a:solidFill>
                        <a:effectLst/>
                        <a:latin typeface="+mn-lt"/>
                      </a:endParaRPr>
                    </a:p>
                  </a:txBody>
                  <a:tcPr marL="9525" marR="9525" marT="952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882">
                <a:tc>
                  <a:txBody>
                    <a:bodyPr/>
                    <a:lstStyle/>
                    <a:p>
                      <a:pPr algn="ctr" fontAlgn="ctr"/>
                      <a:r>
                        <a:rPr lang="en-US" sz="1800" b="0" i="0" u="none" strike="noStrike" dirty="0">
                          <a:solidFill>
                            <a:srgbClr val="000000"/>
                          </a:solidFill>
                          <a:effectLst/>
                          <a:latin typeface="+mn-lt"/>
                        </a:rPr>
                        <a:t>Disasters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3</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4</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smtClean="0">
                          <a:solidFill>
                            <a:srgbClr val="000000"/>
                          </a:solidFill>
                          <a:effectLst/>
                          <a:latin typeface="+mn-lt"/>
                        </a:rPr>
                        <a:t>4</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smtClean="0">
                          <a:solidFill>
                            <a:srgbClr val="000000"/>
                          </a:solidFill>
                          <a:effectLst/>
                          <a:latin typeface="+mn-lt"/>
                        </a:rPr>
                        <a:t>3</a:t>
                      </a:r>
                      <a:endParaRPr lang="en-US" sz="1800" b="0" i="0" u="none" strike="noStrike" dirty="0">
                        <a:solidFill>
                          <a:srgbClr val="000000"/>
                        </a:solidFill>
                        <a:effectLst/>
                        <a:latin typeface="+mn-lt"/>
                      </a:endParaRPr>
                    </a:p>
                  </a:txBody>
                  <a:tcPr marL="9525" marR="9525" marT="952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35882">
                <a:tc>
                  <a:txBody>
                    <a:bodyPr/>
                    <a:lstStyle/>
                    <a:p>
                      <a:pPr algn="ctr" fontAlgn="ctr"/>
                      <a:r>
                        <a:rPr lang="en-US" sz="1800" b="0" i="0" u="none" strike="noStrike">
                          <a:solidFill>
                            <a:srgbClr val="000000"/>
                          </a:solidFill>
                          <a:effectLst/>
                          <a:latin typeface="+mn-lt"/>
                        </a:rPr>
                        <a:t>Eco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5</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5</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5882">
                <a:tc>
                  <a:txBody>
                    <a:bodyPr/>
                    <a:lstStyle/>
                    <a:p>
                      <a:pPr algn="ctr" fontAlgn="ctr"/>
                      <a:r>
                        <a:rPr lang="en-US" sz="1800" b="0" i="0" u="none" strike="noStrike">
                          <a:solidFill>
                            <a:srgbClr val="000000"/>
                          </a:solidFill>
                          <a:effectLst/>
                          <a:latin typeface="+mn-lt"/>
                        </a:rPr>
                        <a:t>Energy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1</a:t>
                      </a:r>
                      <a:r>
                        <a:rPr lang="en-US" sz="1800" b="0"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smtClean="0">
                          <a:solidFill>
                            <a:srgbClr val="000000"/>
                          </a:solidFill>
                          <a:effectLst/>
                          <a:latin typeface="+mn-lt"/>
                        </a:rPr>
                        <a:t>1</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smtClean="0">
                          <a:solidFill>
                            <a:srgbClr val="000000"/>
                          </a:solidFill>
                          <a:effectLst/>
                          <a:latin typeface="+mn-lt"/>
                        </a:rPr>
                        <a:t>1</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35882">
                <a:tc>
                  <a:txBody>
                    <a:bodyPr/>
                    <a:lstStyle/>
                    <a:p>
                      <a:pPr algn="ctr" fontAlgn="ctr"/>
                      <a:r>
                        <a:rPr lang="en-US" sz="1800" b="0" i="0" u="none" strike="noStrike" dirty="0">
                          <a:solidFill>
                            <a:srgbClr val="000000"/>
                          </a:solidFill>
                          <a:effectLst/>
                          <a:latin typeface="+mn-lt"/>
                        </a:rPr>
                        <a:t>Health &amp; AQ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r>
                        <a:rPr lang="en-US" sz="1800" b="0"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1</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1</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1</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35882">
                <a:tc>
                  <a:txBody>
                    <a:bodyPr/>
                    <a:lstStyle/>
                    <a:p>
                      <a:pPr algn="ctr" fontAlgn="ctr"/>
                      <a:r>
                        <a:rPr lang="en-US" sz="1800" b="0" i="0" u="none" strike="noStrike" dirty="0">
                          <a:solidFill>
                            <a:srgbClr val="000000"/>
                          </a:solidFill>
                          <a:effectLst/>
                          <a:latin typeface="+mn-lt"/>
                        </a:rPr>
                        <a:t>Transportation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0"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35882">
                <a:tc>
                  <a:txBody>
                    <a:bodyPr/>
                    <a:lstStyle/>
                    <a:p>
                      <a:pPr algn="ctr" fontAlgn="ctr"/>
                      <a:r>
                        <a:rPr lang="en-US" sz="1800" b="0" i="0" u="none" strike="noStrike">
                          <a:solidFill>
                            <a:srgbClr val="000000"/>
                          </a:solidFill>
                          <a:effectLst/>
                          <a:latin typeface="+mn-lt"/>
                        </a:rPr>
                        <a:t>Urban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5</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3</a:t>
                      </a:r>
                      <a:r>
                        <a:rPr lang="en-US" sz="1800" b="0"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2</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1</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3</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4</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9525" marR="9525" marT="952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35882">
                <a:tc>
                  <a:txBody>
                    <a:bodyPr/>
                    <a:lstStyle/>
                    <a:p>
                      <a:pPr algn="ctr" fontAlgn="ctr"/>
                      <a:r>
                        <a:rPr lang="en-US" sz="1800" b="0" i="0" u="none" strike="noStrike">
                          <a:solidFill>
                            <a:srgbClr val="000000"/>
                          </a:solidFill>
                          <a:effectLst/>
                          <a:latin typeface="+mn-lt"/>
                        </a:rPr>
                        <a:t>Water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7</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10</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4</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5</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4</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6</a:t>
                      </a: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mn-lt"/>
                        </a:rPr>
                        <a:t>11</a:t>
                      </a:r>
                      <a:endParaRPr lang="en-US" sz="1800" b="0" i="0" u="none" strike="noStrike" dirty="0">
                        <a:solidFill>
                          <a:srgbClr val="000000"/>
                        </a:solidFill>
                        <a:effectLst/>
                        <a:latin typeface="+mn-lt"/>
                      </a:endParaRPr>
                    </a:p>
                  </a:txBody>
                  <a:tcPr marL="9525" marR="9525" marT="952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08972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Underutilized Sensors</a:t>
            </a:r>
            <a:endParaRPr lang="en-US" dirty="0">
              <a:solidFill>
                <a:srgbClr val="3550A7"/>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06031"/>
            <a:ext cx="8783053" cy="5646087"/>
          </a:xfrm>
          <a:prstGeom prst="rect">
            <a:avLst/>
          </a:prstGeom>
          <a:ln>
            <a:solidFill>
              <a:srgbClr val="92D050"/>
            </a:solidFill>
          </a:ln>
        </p:spPr>
      </p:pic>
      <p:sp>
        <p:nvSpPr>
          <p:cNvPr id="25" name="Oval 24"/>
          <p:cNvSpPr/>
          <p:nvPr/>
        </p:nvSpPr>
        <p:spPr>
          <a:xfrm>
            <a:off x="9840349" y="1918261"/>
            <a:ext cx="1392924" cy="6792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Under Utilized</a:t>
            </a:r>
          </a:p>
        </p:txBody>
      </p:sp>
      <p:sp>
        <p:nvSpPr>
          <p:cNvPr id="27" name="Oval 26"/>
          <p:cNvSpPr/>
          <p:nvPr/>
        </p:nvSpPr>
        <p:spPr>
          <a:xfrm>
            <a:off x="9840349" y="2766892"/>
            <a:ext cx="1392924" cy="67924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Never Used</a:t>
            </a:r>
          </a:p>
        </p:txBody>
      </p:sp>
      <p:sp>
        <p:nvSpPr>
          <p:cNvPr id="28" name="Oval 27"/>
          <p:cNvSpPr/>
          <p:nvPr/>
        </p:nvSpPr>
        <p:spPr>
          <a:xfrm rot="20651969">
            <a:off x="4833255" y="1491012"/>
            <a:ext cx="875731" cy="108835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0" name="Oval 29"/>
          <p:cNvSpPr/>
          <p:nvPr/>
        </p:nvSpPr>
        <p:spPr>
          <a:xfrm rot="18988190">
            <a:off x="578863" y="3269966"/>
            <a:ext cx="954186" cy="107248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1" name="Oval 30"/>
          <p:cNvSpPr/>
          <p:nvPr/>
        </p:nvSpPr>
        <p:spPr>
          <a:xfrm>
            <a:off x="57731" y="4294534"/>
            <a:ext cx="1255816" cy="945929"/>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rPr>
              <a:t>AIRS</a:t>
            </a:r>
          </a:p>
          <a:p>
            <a:pPr algn="ctr"/>
            <a:r>
              <a:rPr lang="en-US" sz="1400" dirty="0">
                <a:solidFill>
                  <a:srgbClr val="FFFF00"/>
                </a:solidFill>
              </a:rPr>
              <a:t>AMSR-E</a:t>
            </a:r>
          </a:p>
          <a:p>
            <a:pPr algn="ctr"/>
            <a:r>
              <a:rPr lang="en-US" sz="1400" dirty="0">
                <a:solidFill>
                  <a:srgbClr val="FFFF00"/>
                </a:solidFill>
              </a:rPr>
              <a:t>CERES</a:t>
            </a:r>
          </a:p>
        </p:txBody>
      </p:sp>
      <p:sp>
        <p:nvSpPr>
          <p:cNvPr id="32" name="Oval 31"/>
          <p:cNvSpPr/>
          <p:nvPr/>
        </p:nvSpPr>
        <p:spPr>
          <a:xfrm>
            <a:off x="2070328" y="5696061"/>
            <a:ext cx="1282265" cy="86412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rPr>
              <a:t>CERES</a:t>
            </a:r>
          </a:p>
          <a:p>
            <a:pPr algn="ctr"/>
            <a:r>
              <a:rPr lang="en-US" sz="1400" dirty="0">
                <a:solidFill>
                  <a:srgbClr val="FFFF00"/>
                </a:solidFill>
              </a:rPr>
              <a:t>MOPPITT MISR</a:t>
            </a:r>
          </a:p>
        </p:txBody>
      </p:sp>
      <p:sp>
        <p:nvSpPr>
          <p:cNvPr id="33" name="Oval 32"/>
          <p:cNvSpPr/>
          <p:nvPr/>
        </p:nvSpPr>
        <p:spPr>
          <a:xfrm rot="185122">
            <a:off x="1936983" y="3096819"/>
            <a:ext cx="1067037" cy="91515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Oval 33"/>
          <p:cNvSpPr/>
          <p:nvPr/>
        </p:nvSpPr>
        <p:spPr>
          <a:xfrm rot="185122">
            <a:off x="5734951" y="4040471"/>
            <a:ext cx="1067037" cy="91515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Oval 34"/>
          <p:cNvSpPr/>
          <p:nvPr/>
        </p:nvSpPr>
        <p:spPr>
          <a:xfrm rot="185122">
            <a:off x="4414969" y="5455580"/>
            <a:ext cx="1352493" cy="91515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6" name="Oval 35"/>
          <p:cNvSpPr/>
          <p:nvPr/>
        </p:nvSpPr>
        <p:spPr>
          <a:xfrm>
            <a:off x="3352593" y="3106514"/>
            <a:ext cx="1231439" cy="64149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7" name="Oval 36"/>
          <p:cNvSpPr/>
          <p:nvPr/>
        </p:nvSpPr>
        <p:spPr>
          <a:xfrm>
            <a:off x="3448920" y="3973787"/>
            <a:ext cx="1231439" cy="64149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8" name="Oval 37"/>
          <p:cNvSpPr/>
          <p:nvPr/>
        </p:nvSpPr>
        <p:spPr>
          <a:xfrm>
            <a:off x="4836928" y="4238866"/>
            <a:ext cx="874168" cy="64149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9" name="Oval 38"/>
          <p:cNvSpPr/>
          <p:nvPr/>
        </p:nvSpPr>
        <p:spPr>
          <a:xfrm>
            <a:off x="3392043" y="4841060"/>
            <a:ext cx="646577" cy="64149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Oval 39"/>
          <p:cNvSpPr/>
          <p:nvPr/>
        </p:nvSpPr>
        <p:spPr>
          <a:xfrm>
            <a:off x="5819353" y="5804349"/>
            <a:ext cx="874168" cy="64149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2" name="Oval 41"/>
          <p:cNvSpPr/>
          <p:nvPr/>
        </p:nvSpPr>
        <p:spPr>
          <a:xfrm rot="185122">
            <a:off x="6713453" y="1305377"/>
            <a:ext cx="1461252" cy="105034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3" name="Oval 42"/>
          <p:cNvSpPr/>
          <p:nvPr/>
        </p:nvSpPr>
        <p:spPr>
          <a:xfrm rot="21235364">
            <a:off x="3711028" y="1862729"/>
            <a:ext cx="944084" cy="52707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Down Arrow 2"/>
          <p:cNvSpPr/>
          <p:nvPr/>
        </p:nvSpPr>
        <p:spPr>
          <a:xfrm rot="17444278">
            <a:off x="1318475" y="4734051"/>
            <a:ext cx="346388" cy="46661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4" name="Down Arrow 43"/>
          <p:cNvSpPr/>
          <p:nvPr/>
        </p:nvSpPr>
        <p:spPr>
          <a:xfrm rot="6337958">
            <a:off x="1551330" y="5582738"/>
            <a:ext cx="346388" cy="732477"/>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5" name="Text Placeholder 5"/>
          <p:cNvSpPr txBox="1">
            <a:spLocks/>
          </p:cNvSpPr>
          <p:nvPr/>
        </p:nvSpPr>
        <p:spPr>
          <a:xfrm>
            <a:off x="8971495" y="4198299"/>
            <a:ext cx="3047128" cy="23618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b="1" dirty="0" smtClean="0">
                <a:solidFill>
                  <a:prstClr val="black">
                    <a:lumMod val="75000"/>
                    <a:lumOff val="25000"/>
                  </a:prstClr>
                </a:solidFill>
              </a:rPr>
              <a:t>Over Utilized:</a:t>
            </a:r>
          </a:p>
          <a:p>
            <a:pPr marL="685800" lvl="1" indent="-228600">
              <a:spcBef>
                <a:spcPts val="0"/>
              </a:spcBef>
              <a:spcAft>
                <a:spcPts val="600"/>
              </a:spcAft>
              <a:buClr>
                <a:srgbClr val="3550A7"/>
              </a:buClr>
              <a:buFont typeface="Arial" panose="020B0604020202020204" pitchFamily="34" charset="0"/>
              <a:buChar char="•"/>
            </a:pPr>
            <a:r>
              <a:rPr lang="en-US" sz="1600" dirty="0" err="1" smtClean="0">
                <a:solidFill>
                  <a:prstClr val="black">
                    <a:lumMod val="75000"/>
                    <a:lumOff val="25000"/>
                  </a:prstClr>
                </a:solidFill>
              </a:rPr>
              <a:t>Landsats</a:t>
            </a:r>
            <a:endParaRPr lang="en-US" sz="1600" dirty="0" smtClean="0">
              <a:solidFill>
                <a:prstClr val="black">
                  <a:lumMod val="75000"/>
                  <a:lumOff val="25000"/>
                </a:prstClr>
              </a:solidFill>
            </a:endParaRPr>
          </a:p>
          <a:p>
            <a:pPr marL="685800" lvl="1" indent="-228600">
              <a:spcBef>
                <a:spcPts val="0"/>
              </a:spcBef>
              <a:spcAft>
                <a:spcPts val="600"/>
              </a:spcAft>
              <a:buClr>
                <a:srgbClr val="3550A7"/>
              </a:buClr>
              <a:buFont typeface="Arial" panose="020B0604020202020204" pitchFamily="34" charset="0"/>
              <a:buChar char="•"/>
            </a:pPr>
            <a:r>
              <a:rPr lang="en-US" sz="1600" dirty="0" smtClean="0">
                <a:solidFill>
                  <a:prstClr val="black">
                    <a:lumMod val="75000"/>
                    <a:lumOff val="25000"/>
                  </a:prstClr>
                </a:solidFill>
              </a:rPr>
              <a:t>MODIS</a:t>
            </a:r>
          </a:p>
          <a:p>
            <a:pPr marL="685800" lvl="1" indent="-228600">
              <a:spcBef>
                <a:spcPts val="0"/>
              </a:spcBef>
              <a:spcAft>
                <a:spcPts val="600"/>
              </a:spcAft>
              <a:buClr>
                <a:srgbClr val="3550A7"/>
              </a:buClr>
              <a:buFont typeface="Arial" panose="020B0604020202020204" pitchFamily="34" charset="0"/>
              <a:buChar char="•"/>
            </a:pPr>
            <a:r>
              <a:rPr lang="en-US" sz="1600" dirty="0" smtClean="0">
                <a:solidFill>
                  <a:prstClr val="black">
                    <a:lumMod val="75000"/>
                    <a:lumOff val="25000"/>
                  </a:prstClr>
                </a:solidFill>
              </a:rPr>
              <a:t>ASTER</a:t>
            </a:r>
            <a:endParaRPr lang="en-US" sz="1600" dirty="0">
              <a:solidFill>
                <a:prstClr val="black">
                  <a:lumMod val="75000"/>
                  <a:lumOff val="25000"/>
                </a:prstClr>
              </a:solidFill>
            </a:endParaRPr>
          </a:p>
          <a:p>
            <a:pPr marL="685800" lvl="1" indent="-228600">
              <a:spcBef>
                <a:spcPts val="0"/>
              </a:spcBef>
              <a:spcAft>
                <a:spcPts val="600"/>
              </a:spcAft>
              <a:buClr>
                <a:srgbClr val="3550A7"/>
              </a:buClr>
              <a:buFont typeface="Arial" panose="020B0604020202020204" pitchFamily="34" charset="0"/>
              <a:buChar char="•"/>
            </a:pPr>
            <a:r>
              <a:rPr lang="en-US" sz="1600" dirty="0" smtClean="0">
                <a:solidFill>
                  <a:prstClr val="black">
                    <a:lumMod val="75000"/>
                    <a:lumOff val="25000"/>
                  </a:prstClr>
                </a:solidFill>
              </a:rPr>
              <a:t>Sentinel-2 (not NASA, but worth mentioning)</a:t>
            </a:r>
          </a:p>
        </p:txBody>
      </p:sp>
      <p:sp>
        <p:nvSpPr>
          <p:cNvPr id="23" name="Oval 22"/>
          <p:cNvSpPr/>
          <p:nvPr/>
        </p:nvSpPr>
        <p:spPr>
          <a:xfrm>
            <a:off x="3579794" y="2380037"/>
            <a:ext cx="699017" cy="29799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2359123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Countries Impacted</a:t>
            </a:r>
            <a:endParaRPr lang="en-US" dirty="0">
              <a:solidFill>
                <a:srgbClr val="3550A7"/>
              </a:solidFill>
            </a:endParaRPr>
          </a:p>
        </p:txBody>
      </p:sp>
      <p:sp>
        <p:nvSpPr>
          <p:cNvPr id="3" name="Text Placeholder 5"/>
          <p:cNvSpPr txBox="1">
            <a:spLocks/>
          </p:cNvSpPr>
          <p:nvPr/>
        </p:nvSpPr>
        <p:spPr>
          <a:xfrm>
            <a:off x="208547" y="1148217"/>
            <a:ext cx="3533274" cy="44232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FY19: </a:t>
            </a:r>
          </a:p>
          <a:p>
            <a:pPr marL="796925" lvl="1"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Argentina</a:t>
            </a:r>
          </a:p>
          <a:p>
            <a:pPr marL="796925" lvl="1"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Canada </a:t>
            </a:r>
          </a:p>
          <a:p>
            <a:pPr marL="796925" lvl="1"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Chile</a:t>
            </a:r>
          </a:p>
          <a:p>
            <a:pPr marL="796925" lvl="1"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Costa Rica </a:t>
            </a: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CY19: </a:t>
            </a:r>
            <a:endParaRPr lang="en-US" dirty="0">
              <a:solidFill>
                <a:prstClr val="black">
                  <a:lumMod val="75000"/>
                  <a:lumOff val="25000"/>
                </a:prstClr>
              </a:solidFill>
            </a:endParaRPr>
          </a:p>
          <a:p>
            <a:pPr marL="796925" lvl="1"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Argentina</a:t>
            </a:r>
          </a:p>
          <a:p>
            <a:pPr marL="796925" lvl="1"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Canada</a:t>
            </a:r>
          </a:p>
          <a:p>
            <a:pPr marL="796925" lvl="1"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Chile</a:t>
            </a:r>
          </a:p>
          <a:p>
            <a:pPr marL="796925" lvl="1" indent="-339725">
              <a:spcBef>
                <a:spcPts val="0"/>
              </a:spcBef>
              <a:spcAft>
                <a:spcPts val="600"/>
              </a:spcAft>
              <a:buClr>
                <a:srgbClr val="3550A7"/>
              </a:buClr>
              <a:buFont typeface="Webdings" panose="05030102010509060703" pitchFamily="18" charset="2"/>
              <a:buChar char="4"/>
            </a:pPr>
            <a:endParaRPr lang="en-US" dirty="0" smtClean="0">
              <a:solidFill>
                <a:prstClr val="black">
                  <a:lumMod val="75000"/>
                  <a:lumOff val="25000"/>
                </a:prstClr>
              </a:solidFill>
            </a:endParaRPr>
          </a:p>
        </p:txBody>
      </p:sp>
      <p:sp>
        <p:nvSpPr>
          <p:cNvPr id="4" name="Text Placeholder 5"/>
          <p:cNvSpPr txBox="1">
            <a:spLocks/>
          </p:cNvSpPr>
          <p:nvPr/>
        </p:nvSpPr>
        <p:spPr>
          <a:xfrm>
            <a:off x="208547" y="5022042"/>
            <a:ext cx="9562774" cy="12415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b="1" dirty="0" smtClean="0">
                <a:solidFill>
                  <a:prstClr val="black">
                    <a:lumMod val="75000"/>
                    <a:lumOff val="25000"/>
                  </a:prstClr>
                </a:solidFill>
              </a:rPr>
              <a:t>Americas:</a:t>
            </a: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CY19: Argentina, Canada, Chile</a:t>
            </a: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CY18: </a:t>
            </a:r>
            <a:r>
              <a:rPr lang="en-US" dirty="0">
                <a:solidFill>
                  <a:prstClr val="black">
                    <a:lumMod val="75000"/>
                    <a:lumOff val="25000"/>
                  </a:prstClr>
                </a:solidFill>
              </a:rPr>
              <a:t>Canada, </a:t>
            </a:r>
            <a:r>
              <a:rPr lang="en-US" dirty="0" smtClean="0">
                <a:solidFill>
                  <a:prstClr val="black">
                    <a:lumMod val="75000"/>
                    <a:lumOff val="25000"/>
                  </a:prstClr>
                </a:solidFill>
              </a:rPr>
              <a:t>Costa Rica, Colombia, Honduras, Guatemala, Chile</a:t>
            </a:r>
          </a:p>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C</a:t>
            </a:r>
            <a:r>
              <a:rPr lang="en-US" dirty="0" smtClean="0">
                <a:solidFill>
                  <a:prstClr val="black">
                    <a:lumMod val="75000"/>
                    <a:lumOff val="25000"/>
                  </a:prstClr>
                </a:solidFill>
              </a:rPr>
              <a:t>Y17</a:t>
            </a:r>
            <a:r>
              <a:rPr lang="en-US" dirty="0">
                <a:solidFill>
                  <a:prstClr val="black">
                    <a:lumMod val="75000"/>
                    <a:lumOff val="25000"/>
                  </a:prstClr>
                </a:solidFill>
              </a:rPr>
              <a:t>: Canada, Chile, Costa </a:t>
            </a:r>
            <a:r>
              <a:rPr lang="en-US" dirty="0" smtClean="0">
                <a:solidFill>
                  <a:prstClr val="black">
                    <a:lumMod val="75000"/>
                    <a:lumOff val="25000"/>
                  </a:prstClr>
                </a:solidFill>
              </a:rPr>
              <a:t>Rica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909" y="1148217"/>
            <a:ext cx="8025006" cy="3519740"/>
          </a:xfrm>
          <a:prstGeom prst="rect">
            <a:avLst/>
          </a:prstGeom>
        </p:spPr>
      </p:pic>
      <p:sp>
        <p:nvSpPr>
          <p:cNvPr id="9" name="Oval 8"/>
          <p:cNvSpPr/>
          <p:nvPr/>
        </p:nvSpPr>
        <p:spPr>
          <a:xfrm>
            <a:off x="7489159" y="4234804"/>
            <a:ext cx="274320" cy="274320"/>
          </a:xfrm>
          <a:prstGeom prst="ellipse">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0" name="Oval 9"/>
          <p:cNvSpPr/>
          <p:nvPr/>
        </p:nvSpPr>
        <p:spPr>
          <a:xfrm>
            <a:off x="7489159" y="4548716"/>
            <a:ext cx="274320" cy="274320"/>
          </a:xfrm>
          <a:prstGeom prst="ellipse">
            <a:avLst/>
          </a:prstGeom>
          <a:solidFill>
            <a:srgbClr val="0000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TextBox 10"/>
          <p:cNvSpPr txBox="1"/>
          <p:nvPr/>
        </p:nvSpPr>
        <p:spPr>
          <a:xfrm>
            <a:off x="7755537" y="4183280"/>
            <a:ext cx="1590500" cy="661720"/>
          </a:xfrm>
          <a:prstGeom prst="rect">
            <a:avLst/>
          </a:prstGeom>
          <a:noFill/>
        </p:spPr>
        <p:txBody>
          <a:bodyPr wrap="none" rtlCol="0">
            <a:spAutoFit/>
          </a:bodyPr>
          <a:lstStyle/>
          <a:p>
            <a:pPr>
              <a:spcAft>
                <a:spcPts val="600"/>
              </a:spcAft>
            </a:pPr>
            <a:r>
              <a:rPr lang="en-US" sz="1600" dirty="0">
                <a:solidFill>
                  <a:prstClr val="black">
                    <a:lumMod val="75000"/>
                    <a:lumOff val="25000"/>
                  </a:prstClr>
                </a:solidFill>
              </a:rPr>
              <a:t>Not Impacted</a:t>
            </a:r>
          </a:p>
          <a:p>
            <a:pPr>
              <a:spcAft>
                <a:spcPts val="600"/>
              </a:spcAft>
            </a:pPr>
            <a:r>
              <a:rPr lang="en-US" sz="1600" dirty="0">
                <a:solidFill>
                  <a:prstClr val="black">
                    <a:lumMod val="75000"/>
                    <a:lumOff val="25000"/>
                  </a:prstClr>
                </a:solidFill>
              </a:rPr>
              <a:t>Impacted</a:t>
            </a:r>
          </a:p>
        </p:txBody>
      </p:sp>
    </p:spTree>
    <p:extLst>
      <p:ext uri="{BB962C8B-B14F-4D97-AF65-F5344CB8AC3E}">
        <p14:creationId xmlns:p14="http://schemas.microsoft.com/office/powerpoint/2010/main" val="982255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Designated Countries</a:t>
            </a:r>
            <a:endParaRPr lang="en-US" dirty="0">
              <a:solidFill>
                <a:srgbClr val="3550A7"/>
              </a:solidFill>
            </a:endParaRPr>
          </a:p>
        </p:txBody>
      </p:sp>
      <p:sp>
        <p:nvSpPr>
          <p:cNvPr id="3" name="Text Placeholder 5"/>
          <p:cNvSpPr txBox="1">
            <a:spLocks/>
          </p:cNvSpPr>
          <p:nvPr/>
        </p:nvSpPr>
        <p:spPr>
          <a:xfrm>
            <a:off x="271357" y="1118937"/>
            <a:ext cx="11690684" cy="54262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sz="2400" b="1" dirty="0">
                <a:solidFill>
                  <a:prstClr val="black">
                    <a:lumMod val="75000"/>
                    <a:lumOff val="25000"/>
                  </a:prstClr>
                </a:solidFill>
              </a:rPr>
              <a:t>Designated </a:t>
            </a:r>
            <a:r>
              <a:rPr lang="en-US" sz="2400" b="1" dirty="0" smtClean="0">
                <a:solidFill>
                  <a:prstClr val="black">
                    <a:lumMod val="75000"/>
                    <a:lumOff val="25000"/>
                  </a:prstClr>
                </a:solidFill>
              </a:rPr>
              <a:t>Countries</a:t>
            </a:r>
            <a:endParaRPr lang="en-US" sz="2400" dirty="0" smtClean="0">
              <a:solidFill>
                <a:prstClr val="black">
                  <a:lumMod val="75000"/>
                  <a:lumOff val="25000"/>
                </a:prstClr>
              </a:solidFill>
            </a:endParaRPr>
          </a:p>
          <a:p>
            <a:pPr marL="796925" lvl="1" indent="-339725">
              <a:spcBef>
                <a:spcPts val="0"/>
              </a:spcBef>
              <a:spcAft>
                <a:spcPts val="600"/>
              </a:spcAft>
              <a:buClr>
                <a:srgbClr val="3550A7"/>
              </a:buClr>
              <a:buFont typeface="Arial" panose="020B0604020202020204" pitchFamily="34" charset="0"/>
              <a:buChar char="•"/>
            </a:pPr>
            <a:r>
              <a:rPr lang="en-US" sz="1800" dirty="0" smtClean="0">
                <a:solidFill>
                  <a:prstClr val="black">
                    <a:lumMod val="75000"/>
                    <a:lumOff val="25000"/>
                  </a:prstClr>
                </a:solidFill>
              </a:rPr>
              <a:t>Available </a:t>
            </a:r>
            <a:r>
              <a:rPr lang="en-US" sz="1800" dirty="0">
                <a:solidFill>
                  <a:prstClr val="black">
                    <a:lumMod val="75000"/>
                    <a:lumOff val="25000"/>
                  </a:prstClr>
                </a:solidFill>
              </a:rPr>
              <a:t>at: </a:t>
            </a:r>
            <a:r>
              <a:rPr lang="en-US" sz="1800" dirty="0">
                <a:solidFill>
                  <a:prstClr val="black">
                    <a:lumMod val="75000"/>
                    <a:lumOff val="25000"/>
                  </a:prstClr>
                </a:solidFill>
                <a:hlinkClick r:id="rId3"/>
              </a:rPr>
              <a:t>https://oiir.hq.nasa.gov/nasaecp/docs/DCList_02-15-2017.pdf</a:t>
            </a:r>
            <a:endParaRPr lang="en-US" sz="1800" dirty="0" smtClean="0">
              <a:solidFill>
                <a:prstClr val="black">
                  <a:lumMod val="75000"/>
                  <a:lumOff val="25000"/>
                </a:prstClr>
              </a:solidFill>
            </a:endParaRPr>
          </a:p>
          <a:p>
            <a:pPr marL="796925" lvl="1" indent="-339725">
              <a:spcBef>
                <a:spcPts val="0"/>
              </a:spcBef>
              <a:spcAft>
                <a:spcPts val="600"/>
              </a:spcAft>
              <a:buClr>
                <a:srgbClr val="3550A7"/>
              </a:buClr>
              <a:buFont typeface="Arial" panose="020B0604020202020204" pitchFamily="34" charset="0"/>
              <a:buChar char="•"/>
            </a:pPr>
            <a:r>
              <a:rPr lang="en-US" sz="1800" dirty="0" smtClean="0">
                <a:solidFill>
                  <a:prstClr val="black">
                    <a:lumMod val="75000"/>
                    <a:lumOff val="25000"/>
                  </a:prstClr>
                </a:solidFill>
              </a:rPr>
              <a:t>NASA’s </a:t>
            </a:r>
            <a:r>
              <a:rPr lang="en-US" sz="1800" dirty="0">
                <a:solidFill>
                  <a:prstClr val="black">
                    <a:lumMod val="75000"/>
                    <a:lumOff val="25000"/>
                  </a:prstClr>
                </a:solidFill>
              </a:rPr>
              <a:t>list of “Designated Countries” is a compilation of countries with which the U.S. has no diplomatic relations, countries determined by Department of State to support terrorism, countries under Sanction or Embargo by the United States, and countries of Missile Technology </a:t>
            </a:r>
            <a:r>
              <a:rPr lang="en-US" sz="1800" dirty="0" smtClean="0">
                <a:solidFill>
                  <a:prstClr val="black">
                    <a:lumMod val="75000"/>
                    <a:lumOff val="25000"/>
                  </a:prstClr>
                </a:solidFill>
              </a:rPr>
              <a:t>Concern.</a:t>
            </a:r>
            <a:endParaRPr lang="en-US" sz="1800" dirty="0">
              <a:solidFill>
                <a:prstClr val="black">
                  <a:lumMod val="75000"/>
                  <a:lumOff val="25000"/>
                </a:prstClr>
              </a:solidFill>
            </a:endParaRPr>
          </a:p>
          <a:p>
            <a:pPr marL="796925" lvl="1" indent="-339725">
              <a:spcBef>
                <a:spcPts val="0"/>
              </a:spcBef>
              <a:spcAft>
                <a:spcPts val="1800"/>
              </a:spcAft>
              <a:buClr>
                <a:srgbClr val="3550A7"/>
              </a:buClr>
              <a:buFont typeface="Arial" panose="020B0604020202020204" pitchFamily="34" charset="0"/>
              <a:buChar char="•"/>
            </a:pPr>
            <a:r>
              <a:rPr lang="en-US" sz="1800" dirty="0">
                <a:solidFill>
                  <a:prstClr val="black">
                    <a:lumMod val="75000"/>
                    <a:lumOff val="25000"/>
                  </a:prstClr>
                </a:solidFill>
              </a:rPr>
              <a:t>Do not knowingly communicate with individuals in these </a:t>
            </a:r>
            <a:r>
              <a:rPr lang="en-US" sz="1800" dirty="0" smtClean="0">
                <a:solidFill>
                  <a:prstClr val="black">
                    <a:lumMod val="75000"/>
                    <a:lumOff val="25000"/>
                  </a:prstClr>
                </a:solidFill>
              </a:rPr>
              <a:t>countries.</a:t>
            </a:r>
            <a:endParaRPr lang="en-US" sz="1800"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2400" b="1" dirty="0" smtClean="0">
                <a:solidFill>
                  <a:prstClr val="black">
                    <a:lumMod val="75000"/>
                    <a:lumOff val="25000"/>
                  </a:prstClr>
                </a:solidFill>
              </a:rPr>
              <a:t>Impacts </a:t>
            </a:r>
            <a:r>
              <a:rPr lang="en-US" sz="2400" b="1" dirty="0">
                <a:solidFill>
                  <a:prstClr val="black">
                    <a:lumMod val="75000"/>
                    <a:lumOff val="25000"/>
                  </a:prstClr>
                </a:solidFill>
              </a:rPr>
              <a:t>to Project Creation</a:t>
            </a:r>
          </a:p>
          <a:p>
            <a:pPr marL="796925" lvl="1" indent="-339725">
              <a:spcBef>
                <a:spcPts val="0"/>
              </a:spcBef>
              <a:spcAft>
                <a:spcPts val="1800"/>
              </a:spcAft>
              <a:buClr>
                <a:srgbClr val="3550A7"/>
              </a:buClr>
              <a:buFont typeface="Arial" panose="020B0604020202020204" pitchFamily="34" charset="0"/>
              <a:buChar char="•"/>
            </a:pPr>
            <a:r>
              <a:rPr lang="en-US" sz="1800" dirty="0">
                <a:solidFill>
                  <a:prstClr val="black">
                    <a:lumMod val="75000"/>
                    <a:lumOff val="25000"/>
                  </a:prstClr>
                </a:solidFill>
              </a:rPr>
              <a:t>NASA has strict guidelines relating to doing work in designated countries. Before any communications take place with an individual/institution in a designated country, contact Lauren to discuss. We have open communication lines with NASA’s Office of Interagency and International Relations (OIIR) and they can counsel us on what is and isn’t </a:t>
            </a:r>
            <a:r>
              <a:rPr lang="en-US" sz="1800" dirty="0" smtClean="0">
                <a:solidFill>
                  <a:prstClr val="black">
                    <a:lumMod val="75000"/>
                    <a:lumOff val="25000"/>
                  </a:prstClr>
                </a:solidFill>
              </a:rPr>
              <a:t>ok.</a:t>
            </a:r>
            <a:endParaRPr lang="en-US" sz="1800"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2400" b="1" dirty="0" smtClean="0">
                <a:solidFill>
                  <a:prstClr val="black">
                    <a:lumMod val="75000"/>
                    <a:lumOff val="25000"/>
                  </a:prstClr>
                </a:solidFill>
              </a:rPr>
              <a:t>Domestic </a:t>
            </a:r>
            <a:r>
              <a:rPr lang="en-US" sz="2400" b="1" dirty="0">
                <a:solidFill>
                  <a:prstClr val="black">
                    <a:lumMod val="75000"/>
                    <a:lumOff val="25000"/>
                  </a:prstClr>
                </a:solidFill>
              </a:rPr>
              <a:t>Partners Working in Designated Countries</a:t>
            </a:r>
          </a:p>
          <a:p>
            <a:pPr marL="796925" lvl="1" indent="-339725">
              <a:spcBef>
                <a:spcPts val="0"/>
              </a:spcBef>
              <a:spcAft>
                <a:spcPts val="600"/>
              </a:spcAft>
              <a:buClr>
                <a:srgbClr val="3550A7"/>
              </a:buClr>
              <a:buFont typeface="Arial" panose="020B0604020202020204" pitchFamily="34" charset="0"/>
              <a:buChar char="•"/>
            </a:pPr>
            <a:r>
              <a:rPr lang="en-US" sz="1800" dirty="0">
                <a:solidFill>
                  <a:prstClr val="black">
                    <a:lumMod val="75000"/>
                    <a:lumOff val="25000"/>
                  </a:prstClr>
                </a:solidFill>
              </a:rPr>
              <a:t>Discuss with NPO. There are some opportunities where this is acceptable if we talk to OIIR and get their approval first. </a:t>
            </a:r>
            <a:r>
              <a:rPr lang="en-US" sz="1800" i="1" dirty="0">
                <a:solidFill>
                  <a:prstClr val="black">
                    <a:lumMod val="75000"/>
                    <a:lumOff val="25000"/>
                  </a:prstClr>
                </a:solidFill>
              </a:rPr>
              <a:t>Ex. Middle East Water project in 2016 Summer</a:t>
            </a:r>
          </a:p>
          <a:p>
            <a:pPr marL="796925" lvl="1" indent="-339725">
              <a:spcBef>
                <a:spcPts val="0"/>
              </a:spcBef>
              <a:spcAft>
                <a:spcPts val="600"/>
              </a:spcAft>
              <a:buClr>
                <a:srgbClr val="3550A7"/>
              </a:buClr>
              <a:buFont typeface="Arial" panose="020B0604020202020204" pitchFamily="34" charset="0"/>
              <a:buChar char="•"/>
            </a:pPr>
            <a:r>
              <a:rPr lang="en-US" sz="1800" dirty="0">
                <a:solidFill>
                  <a:prstClr val="black">
                    <a:lumMod val="75000"/>
                    <a:lumOff val="25000"/>
                  </a:prstClr>
                </a:solidFill>
              </a:rPr>
              <a:t>Congressional legislation prohibits NASA from working unilaterally with China or doing any work with Cuba. </a:t>
            </a:r>
            <a:r>
              <a:rPr lang="en-US" sz="1800" u="sng" dirty="0">
                <a:solidFill>
                  <a:prstClr val="black">
                    <a:lumMod val="75000"/>
                    <a:lumOff val="25000"/>
                  </a:prstClr>
                </a:solidFill>
              </a:rPr>
              <a:t>These countries are entirely off limits to DEVELOP for project study </a:t>
            </a:r>
            <a:r>
              <a:rPr lang="en-US" sz="1800" u="sng" dirty="0" smtClean="0">
                <a:solidFill>
                  <a:prstClr val="black">
                    <a:lumMod val="75000"/>
                    <a:lumOff val="25000"/>
                  </a:prstClr>
                </a:solidFill>
              </a:rPr>
              <a:t>areas.</a:t>
            </a:r>
            <a:endParaRPr lang="en-US" sz="2000" u="sng"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endParaRPr lang="en-US" dirty="0">
              <a:solidFill>
                <a:prstClr val="black">
                  <a:lumMod val="75000"/>
                  <a:lumOff val="25000"/>
                </a:prstClr>
              </a:solidFill>
            </a:endParaRPr>
          </a:p>
        </p:txBody>
      </p:sp>
    </p:spTree>
    <p:extLst>
      <p:ext uri="{BB962C8B-B14F-4D97-AF65-F5344CB8AC3E}">
        <p14:creationId xmlns:p14="http://schemas.microsoft.com/office/powerpoint/2010/main" val="35539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50A7"/>
                </a:solidFill>
              </a:rPr>
              <a:t>Project Development</a:t>
            </a:r>
            <a:endParaRPr lang="en-US" dirty="0">
              <a:solidFill>
                <a:srgbClr val="3550A7"/>
              </a:solidFill>
            </a:endParaRPr>
          </a:p>
        </p:txBody>
      </p:sp>
      <p:sp>
        <p:nvSpPr>
          <p:cNvPr id="3" name="Text Placeholder 2"/>
          <p:cNvSpPr>
            <a:spLocks noGrp="1"/>
          </p:cNvSpPr>
          <p:nvPr>
            <p:ph type="body" sz="half" idx="2"/>
          </p:nvPr>
        </p:nvSpPr>
        <p:spPr/>
        <p:txBody>
          <a:bodyPr/>
          <a:lstStyle/>
          <a:p>
            <a:r>
              <a:rPr lang="en-US" dirty="0" smtClean="0"/>
              <a:t>Needs Assessment</a:t>
            </a:r>
          </a:p>
          <a:p>
            <a:r>
              <a:rPr lang="en-US" dirty="0" smtClean="0"/>
              <a:t>Idea Generation</a:t>
            </a:r>
          </a:p>
          <a:p>
            <a:r>
              <a:rPr lang="en-US" dirty="0" smtClean="0"/>
              <a:t>Project Idea Form</a:t>
            </a:r>
          </a:p>
          <a:p>
            <a:r>
              <a:rPr lang="en-US" dirty="0" smtClean="0"/>
              <a:t>Feedback Forms</a:t>
            </a:r>
          </a:p>
          <a:p>
            <a:r>
              <a:rPr lang="en-US" dirty="0" smtClean="0"/>
              <a:t>Summer Feedback</a:t>
            </a:r>
          </a:p>
          <a:p>
            <a:r>
              <a:rPr lang="en-US" dirty="0" smtClean="0"/>
              <a:t>Scoping</a:t>
            </a:r>
          </a:p>
          <a:p>
            <a:r>
              <a:rPr lang="en-US" dirty="0" smtClean="0"/>
              <a:t>Metrics &amp; Targets</a:t>
            </a:r>
          </a:p>
          <a:p>
            <a:r>
              <a:rPr lang="en-US" dirty="0" smtClean="0"/>
              <a:t>Underutilized Sensors</a:t>
            </a:r>
          </a:p>
          <a:p>
            <a:r>
              <a:rPr lang="en-US" dirty="0" smtClean="0"/>
              <a:t>SDGs &amp; Socioeconomic Data</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b="11122"/>
          <a:stretch/>
        </p:blipFill>
        <p:spPr>
          <a:xfrm rot="5400000">
            <a:off x="7149791" y="1815793"/>
            <a:ext cx="6857996" cy="3226418"/>
          </a:xfrm>
          <a:prstGeom prst="rect">
            <a:avLst/>
          </a:prstGeom>
        </p:spPr>
      </p:pic>
    </p:spTree>
    <p:extLst>
      <p:ext uri="{BB962C8B-B14F-4D97-AF65-F5344CB8AC3E}">
        <p14:creationId xmlns:p14="http://schemas.microsoft.com/office/powerpoint/2010/main" val="147220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65124"/>
            <a:ext cx="11046466" cy="479425"/>
          </a:xfrm>
        </p:spPr>
        <p:txBody>
          <a:bodyPr>
            <a:noAutofit/>
          </a:bodyPr>
          <a:lstStyle/>
          <a:p>
            <a:r>
              <a:rPr lang="en-US" dirty="0" smtClean="0">
                <a:solidFill>
                  <a:srgbClr val="3550A7"/>
                </a:solidFill>
              </a:rPr>
              <a:t>SDGs</a:t>
            </a:r>
            <a:endParaRPr lang="en-US" dirty="0">
              <a:solidFill>
                <a:srgbClr val="3550A7"/>
              </a:solidFill>
            </a:endParaRPr>
          </a:p>
        </p:txBody>
      </p:sp>
      <p:sp>
        <p:nvSpPr>
          <p:cNvPr id="9" name="Text Placeholder 5"/>
          <p:cNvSpPr txBox="1">
            <a:spLocks/>
          </p:cNvSpPr>
          <p:nvPr/>
        </p:nvSpPr>
        <p:spPr>
          <a:xfrm>
            <a:off x="304799" y="1067550"/>
            <a:ext cx="11614483" cy="20285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b="1" dirty="0" smtClean="0">
                <a:solidFill>
                  <a:prstClr val="black">
                    <a:lumMod val="75000"/>
                    <a:lumOff val="25000"/>
                  </a:prstClr>
                </a:solidFill>
              </a:rPr>
              <a:t>What?</a:t>
            </a: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September 2015, UN adopted the 2030 Agenda for Sustainable Development</a:t>
            </a: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Outlines 17 Sustainable Development Goals (SDGs) which lay out the overarching objectives for all countries to meet by 2030 in such global concerns as ending poverty and hunger, ensuring gender equality, access to clean water, and environmental sustainability</a:t>
            </a:r>
            <a:endParaRPr lang="en-US" dirty="0">
              <a:solidFill>
                <a:prstClr val="black">
                  <a:lumMod val="75000"/>
                  <a:lumOff val="25000"/>
                </a:prstClr>
              </a:solidFill>
            </a:endParaRPr>
          </a:p>
        </p:txBody>
      </p:sp>
      <p:sp>
        <p:nvSpPr>
          <p:cNvPr id="6" name="Text Placeholder 5"/>
          <p:cNvSpPr txBox="1">
            <a:spLocks/>
          </p:cNvSpPr>
          <p:nvPr/>
        </p:nvSpPr>
        <p:spPr>
          <a:xfrm>
            <a:off x="304799" y="2983834"/>
            <a:ext cx="6332018" cy="30239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b="1" dirty="0" smtClean="0">
                <a:solidFill>
                  <a:prstClr val="black">
                    <a:lumMod val="75000"/>
                    <a:lumOff val="25000"/>
                  </a:prstClr>
                </a:solidFill>
              </a:rPr>
              <a:t>Why?</a:t>
            </a:r>
          </a:p>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Support GEO &amp; NASA Applied Sciences Program efforts to identify SDG indicators that could integrate Earth observations (EO) into their monitoring</a:t>
            </a:r>
            <a:r>
              <a:rPr lang="en-US" dirty="0" smtClean="0">
                <a:solidFill>
                  <a:prstClr val="black">
                    <a:lumMod val="75000"/>
                    <a:lumOff val="25000"/>
                  </a:prstClr>
                </a:solidFill>
              </a:rPr>
              <a:t>.</a:t>
            </a:r>
          </a:p>
          <a:p>
            <a:pPr>
              <a:spcBef>
                <a:spcPts val="0"/>
              </a:spcBef>
              <a:spcAft>
                <a:spcPts val="600"/>
              </a:spcAft>
              <a:buClr>
                <a:srgbClr val="3550A7"/>
              </a:buClr>
            </a:pPr>
            <a:r>
              <a:rPr lang="en-US" b="1" dirty="0" smtClean="0">
                <a:solidFill>
                  <a:prstClr val="black">
                    <a:lumMod val="75000"/>
                    <a:lumOff val="25000"/>
                  </a:prstClr>
                </a:solidFill>
              </a:rPr>
              <a:t>How?</a:t>
            </a:r>
            <a:endParaRPr lang="en-US" b="1"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Identify DEVELOP projects that align with SDGs and create case studies that provide an example of how EO can be integrated into SDG monitoring </a:t>
            </a:r>
          </a:p>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Partner with organizations that are already working in support of SDGs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6817" y="3440014"/>
            <a:ext cx="5282465" cy="2689089"/>
          </a:xfrm>
          <a:prstGeom prst="rect">
            <a:avLst/>
          </a:prstGeom>
        </p:spPr>
      </p:pic>
    </p:spTree>
    <p:extLst>
      <p:ext uri="{BB962C8B-B14F-4D97-AF65-F5344CB8AC3E}">
        <p14:creationId xmlns:p14="http://schemas.microsoft.com/office/powerpoint/2010/main" val="259016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65124"/>
            <a:ext cx="11046466" cy="479425"/>
          </a:xfrm>
        </p:spPr>
        <p:txBody>
          <a:bodyPr>
            <a:noAutofit/>
          </a:bodyPr>
          <a:lstStyle/>
          <a:p>
            <a:r>
              <a:rPr lang="en-US" sz="3600" dirty="0" smtClean="0">
                <a:solidFill>
                  <a:srgbClr val="3550A7"/>
                </a:solidFill>
              </a:rPr>
              <a:t>Socioeconomic &amp; Demographics Data Usage</a:t>
            </a:r>
            <a:endParaRPr lang="en-US" sz="3600" dirty="0">
              <a:solidFill>
                <a:srgbClr val="3550A7"/>
              </a:solidFill>
            </a:endParaRPr>
          </a:p>
        </p:txBody>
      </p:sp>
      <p:sp>
        <p:nvSpPr>
          <p:cNvPr id="9" name="Text Placeholder 5"/>
          <p:cNvSpPr txBox="1">
            <a:spLocks/>
          </p:cNvSpPr>
          <p:nvPr/>
        </p:nvSpPr>
        <p:spPr>
          <a:xfrm>
            <a:off x="304799" y="1244011"/>
            <a:ext cx="11454063" cy="46434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1200"/>
              </a:spcAft>
              <a:buClr>
                <a:srgbClr val="3550A7"/>
              </a:buClr>
              <a:buFont typeface="Webdings" panose="05030102010509060703" pitchFamily="18" charset="2"/>
              <a:buChar char="4"/>
            </a:pPr>
            <a:r>
              <a:rPr lang="en-US" b="1" dirty="0" smtClean="0">
                <a:solidFill>
                  <a:prstClr val="black">
                    <a:lumMod val="75000"/>
                    <a:lumOff val="25000"/>
                  </a:prstClr>
                </a:solidFill>
              </a:rPr>
              <a:t>NASA’s </a:t>
            </a:r>
            <a:r>
              <a:rPr lang="en-US" b="1" dirty="0">
                <a:solidFill>
                  <a:prstClr val="black">
                    <a:lumMod val="75000"/>
                    <a:lumOff val="25000"/>
                  </a:prstClr>
                </a:solidFill>
              </a:rPr>
              <a:t>Socioeconomic Data and Applications Center (SEDAC</a:t>
            </a:r>
            <a:r>
              <a:rPr lang="en-US" b="1" dirty="0" smtClean="0">
                <a:solidFill>
                  <a:prstClr val="black">
                    <a:lumMod val="75000"/>
                    <a:lumOff val="25000"/>
                  </a:prstClr>
                </a:solidFill>
              </a:rPr>
              <a:t>): </a:t>
            </a:r>
            <a:r>
              <a:rPr lang="en-US" dirty="0" smtClean="0">
                <a:solidFill>
                  <a:prstClr val="black">
                    <a:lumMod val="75000"/>
                    <a:lumOff val="25000"/>
                  </a:prstClr>
                </a:solidFill>
              </a:rPr>
              <a:t>Focusing </a:t>
            </a:r>
            <a:r>
              <a:rPr lang="en-US" dirty="0">
                <a:solidFill>
                  <a:prstClr val="black">
                    <a:lumMod val="75000"/>
                    <a:lumOff val="25000"/>
                  </a:prstClr>
                </a:solidFill>
              </a:rPr>
              <a:t>on human interactions in the environment, SEDAC has as its mission to develop and operate applications that support the integration of socioeconomic and earth science data and to serve as an ‘Information Gateway’ between Earth sciences and social sciences.” (</a:t>
            </a:r>
            <a:r>
              <a:rPr lang="en-US" dirty="0">
                <a:solidFill>
                  <a:prstClr val="black">
                    <a:lumMod val="75000"/>
                    <a:lumOff val="25000"/>
                  </a:prstClr>
                </a:solidFill>
                <a:hlinkClick r:id="rId3"/>
              </a:rPr>
              <a:t>http://sedac.ciesin.columbia.edu</a:t>
            </a:r>
            <a:r>
              <a:rPr lang="en-US" dirty="0" smtClean="0">
                <a:solidFill>
                  <a:prstClr val="black">
                    <a:lumMod val="75000"/>
                    <a:lumOff val="25000"/>
                  </a:prstClr>
                </a:solidFill>
                <a:hlinkClick r:id="rId3"/>
              </a:rPr>
              <a:t>/</a:t>
            </a:r>
            <a:r>
              <a:rPr lang="en-US" dirty="0" smtClean="0">
                <a:solidFill>
                  <a:prstClr val="black">
                    <a:lumMod val="75000"/>
                    <a:lumOff val="25000"/>
                  </a:prstClr>
                </a:solidFill>
              </a:rPr>
              <a:t>)</a:t>
            </a:r>
          </a:p>
          <a:p>
            <a:pPr marL="339725" indent="-339725">
              <a:spcBef>
                <a:spcPts val="0"/>
              </a:spcBef>
              <a:spcAft>
                <a:spcPts val="1200"/>
              </a:spcAft>
              <a:buClr>
                <a:srgbClr val="3550A7"/>
              </a:buClr>
              <a:buFont typeface="Webdings" panose="05030102010509060703" pitchFamily="18" charset="2"/>
              <a:buChar char="4"/>
            </a:pPr>
            <a:r>
              <a:rPr lang="en-US" dirty="0" smtClean="0">
                <a:solidFill>
                  <a:prstClr val="black">
                    <a:lumMod val="75000"/>
                    <a:lumOff val="25000"/>
                  </a:prstClr>
                </a:solidFill>
              </a:rPr>
              <a:t>Support </a:t>
            </a:r>
            <a:r>
              <a:rPr lang="en-US" dirty="0">
                <a:solidFill>
                  <a:prstClr val="black">
                    <a:lumMod val="75000"/>
                    <a:lumOff val="25000"/>
                  </a:prstClr>
                </a:solidFill>
              </a:rPr>
              <a:t>Capacity Building Program’s efforts to support SEDAC data usage and incorporate socioeconomic analyses into CBP </a:t>
            </a:r>
            <a:r>
              <a:rPr lang="en-US" dirty="0" smtClean="0">
                <a:solidFill>
                  <a:prstClr val="black">
                    <a:lumMod val="75000"/>
                    <a:lumOff val="25000"/>
                  </a:prstClr>
                </a:solidFill>
              </a:rPr>
              <a:t>work</a:t>
            </a:r>
            <a:endParaRPr lang="en-US" dirty="0">
              <a:solidFill>
                <a:prstClr val="black">
                  <a:lumMod val="75000"/>
                  <a:lumOff val="25000"/>
                </a:prstClr>
              </a:solidFill>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1213" y="3272589"/>
            <a:ext cx="3745012" cy="3093706"/>
          </a:xfrm>
          <a:prstGeom prst="rect">
            <a:avLst/>
          </a:prstGeom>
        </p:spPr>
      </p:pic>
      <p:sp>
        <p:nvSpPr>
          <p:cNvPr id="6" name="Text Placeholder 5"/>
          <p:cNvSpPr txBox="1">
            <a:spLocks/>
          </p:cNvSpPr>
          <p:nvPr/>
        </p:nvSpPr>
        <p:spPr>
          <a:xfrm>
            <a:off x="304799" y="3449800"/>
            <a:ext cx="7709052" cy="30953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1200"/>
              </a:spcAft>
              <a:buClr>
                <a:srgbClr val="3550A7"/>
              </a:buClr>
              <a:buFont typeface="Webdings" panose="05030102010509060703" pitchFamily="18" charset="2"/>
              <a:buChar char="4"/>
            </a:pPr>
            <a:r>
              <a:rPr lang="en-US" dirty="0" smtClean="0">
                <a:solidFill>
                  <a:prstClr val="black">
                    <a:lumMod val="75000"/>
                    <a:lumOff val="25000"/>
                  </a:prstClr>
                </a:solidFill>
              </a:rPr>
              <a:t>Ideas</a:t>
            </a:r>
            <a:r>
              <a:rPr lang="en-US" dirty="0">
                <a:solidFill>
                  <a:prstClr val="black">
                    <a:lumMod val="75000"/>
                    <a:lumOff val="25000"/>
                  </a:prstClr>
                </a:solidFill>
              </a:rPr>
              <a:t>: Include demographic data relating to gender in population in risk/ vulnerability map products </a:t>
            </a:r>
          </a:p>
          <a:p>
            <a:pPr marL="339725" indent="-339725">
              <a:spcBef>
                <a:spcPts val="0"/>
              </a:spcBef>
              <a:spcAft>
                <a:spcPts val="1200"/>
              </a:spcAft>
              <a:buClr>
                <a:srgbClr val="3550A7"/>
              </a:buClr>
              <a:buFont typeface="Webdings" panose="05030102010509060703" pitchFamily="18" charset="2"/>
              <a:buChar char="4"/>
            </a:pPr>
            <a:r>
              <a:rPr lang="en-US" dirty="0">
                <a:solidFill>
                  <a:prstClr val="black">
                    <a:lumMod val="75000"/>
                    <a:lumOff val="25000"/>
                  </a:prstClr>
                </a:solidFill>
              </a:rPr>
              <a:t>Well-suited for Disasters, HAQ, and Agriculture </a:t>
            </a:r>
          </a:p>
          <a:p>
            <a:pPr marL="339725" indent="-339725">
              <a:spcBef>
                <a:spcPts val="0"/>
              </a:spcBef>
              <a:spcAft>
                <a:spcPts val="1200"/>
              </a:spcAft>
              <a:buClr>
                <a:srgbClr val="3550A7"/>
              </a:buClr>
              <a:buFont typeface="Webdings" panose="05030102010509060703" pitchFamily="18" charset="2"/>
              <a:buChar char="4"/>
            </a:pPr>
            <a:r>
              <a:rPr lang="en-US" i="1" dirty="0" smtClean="0">
                <a:solidFill>
                  <a:prstClr val="black">
                    <a:lumMod val="75000"/>
                    <a:lumOff val="25000"/>
                  </a:prstClr>
                </a:solidFill>
              </a:rPr>
              <a:t>Resources</a:t>
            </a:r>
            <a:r>
              <a:rPr lang="en-US" dirty="0">
                <a:solidFill>
                  <a:prstClr val="black">
                    <a:lumMod val="75000"/>
                    <a:lumOff val="25000"/>
                  </a:prstClr>
                </a:solidFill>
              </a:rPr>
              <a:t>:</a:t>
            </a:r>
          </a:p>
          <a:p>
            <a:pPr marL="796925" lvl="1" indent="-339725">
              <a:spcBef>
                <a:spcPts val="0"/>
              </a:spcBef>
              <a:spcAft>
                <a:spcPts val="1200"/>
              </a:spcAft>
              <a:buClr>
                <a:srgbClr val="3550A7"/>
              </a:buClr>
              <a:buFont typeface="Arial" panose="020B0604020202020204" pitchFamily="34" charset="0"/>
              <a:buChar char="•"/>
            </a:pPr>
            <a:r>
              <a:rPr lang="en-US" sz="2000" dirty="0">
                <a:solidFill>
                  <a:prstClr val="black">
                    <a:lumMod val="75000"/>
                    <a:lumOff val="25000"/>
                  </a:prstClr>
                </a:solidFill>
              </a:rPr>
              <a:t>ARSET Trainings: </a:t>
            </a:r>
            <a:r>
              <a:rPr lang="en-US" sz="2000" dirty="0">
                <a:solidFill>
                  <a:prstClr val="black">
                    <a:lumMod val="75000"/>
                    <a:lumOff val="25000"/>
                  </a:prstClr>
                </a:solidFill>
                <a:hlinkClick r:id="rId5"/>
              </a:rPr>
              <a:t>https://</a:t>
            </a:r>
            <a:r>
              <a:rPr lang="en-US" sz="2000" dirty="0" smtClean="0">
                <a:solidFill>
                  <a:prstClr val="black">
                    <a:lumMod val="75000"/>
                    <a:lumOff val="25000"/>
                  </a:prstClr>
                </a:solidFill>
                <a:hlinkClick r:id="rId5"/>
              </a:rPr>
              <a:t>arset.gsfc.nasa.gov/sdgs</a:t>
            </a:r>
            <a:r>
              <a:rPr lang="en-US" sz="2000" dirty="0" smtClean="0">
                <a:solidFill>
                  <a:prstClr val="black">
                    <a:lumMod val="75000"/>
                    <a:lumOff val="25000"/>
                  </a:prstClr>
                </a:solidFill>
              </a:rPr>
              <a:t> </a:t>
            </a:r>
          </a:p>
          <a:p>
            <a:pPr marL="796925" lvl="1" indent="-339725">
              <a:spcBef>
                <a:spcPts val="0"/>
              </a:spcBef>
              <a:spcAft>
                <a:spcPts val="1200"/>
              </a:spcAft>
              <a:buClr>
                <a:srgbClr val="3550A7"/>
              </a:buClr>
              <a:buFont typeface="Arial" panose="020B0604020202020204" pitchFamily="34" charset="0"/>
              <a:buChar char="•"/>
            </a:pPr>
            <a:r>
              <a:rPr lang="en-US" sz="2000" dirty="0">
                <a:solidFill>
                  <a:prstClr val="black">
                    <a:lumMod val="75000"/>
                    <a:lumOff val="25000"/>
                  </a:prstClr>
                </a:solidFill>
              </a:rPr>
              <a:t>SERVIR GIS &amp; Gender Guidance Notes: </a:t>
            </a:r>
            <a:r>
              <a:rPr lang="en-US" sz="2000" dirty="0">
                <a:solidFill>
                  <a:prstClr val="black">
                    <a:lumMod val="75000"/>
                    <a:lumOff val="25000"/>
                  </a:prstClr>
                </a:solidFill>
                <a:hlinkClick r:id="rId6"/>
              </a:rPr>
              <a:t>https://servir.adpc.net/publications/gender-and-gis-guidance-notes</a:t>
            </a:r>
            <a:r>
              <a:rPr lang="en-US" sz="2000" dirty="0">
                <a:solidFill>
                  <a:prstClr val="black">
                    <a:lumMod val="75000"/>
                    <a:lumOff val="25000"/>
                  </a:prstClr>
                </a:solidFill>
              </a:rPr>
              <a:t> </a:t>
            </a:r>
            <a:endParaRPr lang="en-US" dirty="0">
              <a:solidFill>
                <a:prstClr val="black">
                  <a:lumMod val="75000"/>
                  <a:lumOff val="25000"/>
                </a:prstClr>
              </a:solidFill>
            </a:endParaRPr>
          </a:p>
        </p:txBody>
      </p:sp>
    </p:spTree>
    <p:extLst>
      <p:ext uri="{BB962C8B-B14F-4D97-AF65-F5344CB8AC3E}">
        <p14:creationId xmlns:p14="http://schemas.microsoft.com/office/powerpoint/2010/main" val="1552279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Partner Needs Assessment</a:t>
            </a:r>
            <a:endParaRPr lang="en-US" dirty="0">
              <a:solidFill>
                <a:srgbClr val="3550A7"/>
              </a:solidFill>
            </a:endParaRPr>
          </a:p>
        </p:txBody>
      </p:sp>
      <p:sp>
        <p:nvSpPr>
          <p:cNvPr id="9" name="Text Placeholder 5"/>
          <p:cNvSpPr txBox="1">
            <a:spLocks/>
          </p:cNvSpPr>
          <p:nvPr/>
        </p:nvSpPr>
        <p:spPr>
          <a:xfrm>
            <a:off x="304799" y="1147759"/>
            <a:ext cx="11454063" cy="51888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3550A7"/>
              </a:buClr>
            </a:pPr>
            <a:r>
              <a:rPr lang="en-US" b="1" dirty="0">
                <a:solidFill>
                  <a:prstClr val="black">
                    <a:lumMod val="75000"/>
                    <a:lumOff val="25000"/>
                  </a:prstClr>
                </a:solidFill>
              </a:rPr>
              <a:t>Prepare for your first communication with a potential partner by compiling questions relating to the following areas. This typically happens ahead of or during the proposal writing process.</a:t>
            </a:r>
          </a:p>
          <a:p>
            <a:pPr>
              <a:spcBef>
                <a:spcPts val="0"/>
              </a:spcBef>
              <a:spcAft>
                <a:spcPts val="600"/>
              </a:spcAft>
              <a:buClr>
                <a:srgbClr val="3550A7"/>
              </a:buClr>
            </a:pPr>
            <a:r>
              <a:rPr lang="en-US" i="1" dirty="0">
                <a:solidFill>
                  <a:prstClr val="black">
                    <a:lumMod val="75000"/>
                    <a:lumOff val="25000"/>
                  </a:prstClr>
                </a:solidFill>
              </a:rPr>
              <a:t>Community Concern or Policy</a:t>
            </a: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Background, current policies, and upcoming/ongoing decisions relating to the issue at hand</a:t>
            </a: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Economic impact (ex. cost of fighting a wildfire or drought impacts to crops in a region)</a:t>
            </a:r>
          </a:p>
          <a:p>
            <a:pPr>
              <a:spcBef>
                <a:spcPts val="0"/>
              </a:spcBef>
              <a:spcAft>
                <a:spcPts val="600"/>
              </a:spcAft>
              <a:buClr>
                <a:srgbClr val="3550A7"/>
              </a:buClr>
            </a:pPr>
            <a:r>
              <a:rPr lang="en-US" i="1" dirty="0">
                <a:solidFill>
                  <a:prstClr val="black">
                    <a:lumMod val="75000"/>
                    <a:lumOff val="25000"/>
                  </a:prstClr>
                </a:solidFill>
              </a:rPr>
              <a:t>Technology</a:t>
            </a: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Do they currently use GIS and/or remote sensing?</a:t>
            </a: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What data types are they familiar with? </a:t>
            </a: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Do they have access to ArcGIS/ENVI/MATLAB/etc. or whatever software you will use? (this can guide the team’s use of open source software)</a:t>
            </a:r>
          </a:p>
          <a:p>
            <a:pPr>
              <a:spcBef>
                <a:spcPts val="0"/>
              </a:spcBef>
              <a:spcAft>
                <a:spcPts val="600"/>
              </a:spcAft>
              <a:buClr>
                <a:srgbClr val="3550A7"/>
              </a:buClr>
            </a:pPr>
            <a:r>
              <a:rPr lang="en-US" i="1" dirty="0">
                <a:solidFill>
                  <a:prstClr val="black">
                    <a:lumMod val="75000"/>
                    <a:lumOff val="25000"/>
                  </a:prstClr>
                </a:solidFill>
              </a:rPr>
              <a:t>Partnership and Transition</a:t>
            </a: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Clarify expected level of involvement – how much can the partner interact with the team?</a:t>
            </a: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What organizations do they partner with?</a:t>
            </a: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What tutorials would be of use? What format should end-products be in to be useful?</a:t>
            </a: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What is the best transition approach? Email, telecon, </a:t>
            </a:r>
            <a:r>
              <a:rPr lang="en-US" sz="1800" dirty="0" err="1">
                <a:solidFill>
                  <a:prstClr val="black">
                    <a:lumMod val="75000"/>
                    <a:lumOff val="25000"/>
                  </a:prstClr>
                </a:solidFill>
              </a:rPr>
              <a:t>videocon</a:t>
            </a:r>
            <a:r>
              <a:rPr lang="en-US" sz="1800" dirty="0">
                <a:solidFill>
                  <a:prstClr val="black">
                    <a:lumMod val="75000"/>
                    <a:lumOff val="25000"/>
                  </a:prstClr>
                </a:solidFill>
              </a:rPr>
              <a:t>, in-person (consider distance for this one – if you’re 3000 miles apart choose a different option)</a:t>
            </a:r>
          </a:p>
        </p:txBody>
      </p:sp>
    </p:spTree>
    <p:extLst>
      <p:ext uri="{BB962C8B-B14F-4D97-AF65-F5344CB8AC3E}">
        <p14:creationId xmlns:p14="http://schemas.microsoft.com/office/powerpoint/2010/main" val="652643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Project Idea Collection</a:t>
            </a:r>
            <a:endParaRPr lang="en-US" dirty="0">
              <a:solidFill>
                <a:srgbClr val="3550A7"/>
              </a:solidFill>
            </a:endParaRPr>
          </a:p>
        </p:txBody>
      </p:sp>
      <p:sp>
        <p:nvSpPr>
          <p:cNvPr id="9" name="Text Placeholder 5"/>
          <p:cNvSpPr txBox="1">
            <a:spLocks/>
          </p:cNvSpPr>
          <p:nvPr/>
        </p:nvSpPr>
        <p:spPr>
          <a:xfrm>
            <a:off x="304800" y="1244011"/>
            <a:ext cx="11518232" cy="51888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39725">
              <a:buClr>
                <a:srgbClr val="08107B"/>
              </a:buClr>
              <a:buFont typeface="Webdings" panose="05030102010509060703" pitchFamily="18" charset="2"/>
              <a:buChar char="4"/>
            </a:pPr>
            <a:r>
              <a:rPr lang="en-US" b="1" dirty="0">
                <a:solidFill>
                  <a:prstClr val="black">
                    <a:lumMod val="75000"/>
                    <a:lumOff val="25000"/>
                  </a:prstClr>
                </a:solidFill>
              </a:rPr>
              <a:t>When</a:t>
            </a:r>
            <a:r>
              <a:rPr lang="en-US" dirty="0">
                <a:solidFill>
                  <a:prstClr val="black">
                    <a:lumMod val="75000"/>
                    <a:lumOff val="25000"/>
                  </a:prstClr>
                </a:solidFill>
              </a:rPr>
              <a:t>: </a:t>
            </a:r>
            <a:r>
              <a:rPr lang="en-US" dirty="0" smtClean="0">
                <a:solidFill>
                  <a:prstClr val="black">
                    <a:lumMod val="75000"/>
                    <a:lumOff val="25000"/>
                  </a:prstClr>
                </a:solidFill>
              </a:rPr>
              <a:t>1-6 </a:t>
            </a:r>
            <a:r>
              <a:rPr lang="en-US" dirty="0">
                <a:solidFill>
                  <a:prstClr val="black">
                    <a:lumMod val="75000"/>
                    <a:lumOff val="25000"/>
                  </a:prstClr>
                </a:solidFill>
              </a:rPr>
              <a:t>months ahead of proposal deadline</a:t>
            </a:r>
          </a:p>
          <a:p>
            <a:pPr marL="342900" indent="-339725">
              <a:buClr>
                <a:srgbClr val="08107B"/>
              </a:buClr>
              <a:buFont typeface="Webdings" panose="05030102010509060703" pitchFamily="18" charset="2"/>
              <a:buChar char="4"/>
            </a:pPr>
            <a:r>
              <a:rPr lang="en-US" b="1" dirty="0">
                <a:solidFill>
                  <a:prstClr val="black">
                    <a:lumMod val="75000"/>
                    <a:lumOff val="25000"/>
                  </a:prstClr>
                </a:solidFill>
              </a:rPr>
              <a:t>What</a:t>
            </a:r>
            <a:r>
              <a:rPr lang="en-US" dirty="0">
                <a:solidFill>
                  <a:prstClr val="black">
                    <a:lumMod val="75000"/>
                    <a:lumOff val="25000"/>
                  </a:prstClr>
                </a:solidFill>
              </a:rPr>
              <a:t>: </a:t>
            </a:r>
          </a:p>
          <a:p>
            <a:pPr marL="803275" lvl="1" indent="-342900">
              <a:buClr>
                <a:srgbClr val="08107B"/>
              </a:buClr>
              <a:buFont typeface="Arial" panose="020B0604020202020204" pitchFamily="34" charset="0"/>
              <a:buChar char="•"/>
            </a:pPr>
            <a:r>
              <a:rPr lang="en-US" dirty="0">
                <a:solidFill>
                  <a:prstClr val="black">
                    <a:lumMod val="75000"/>
                    <a:lumOff val="25000"/>
                  </a:prstClr>
                </a:solidFill>
              </a:rPr>
              <a:t>Short Title</a:t>
            </a:r>
          </a:p>
          <a:p>
            <a:pPr marL="803275" lvl="1" indent="-342900">
              <a:buClr>
                <a:srgbClr val="08107B"/>
              </a:buClr>
              <a:buFont typeface="Arial" panose="020B0604020202020204" pitchFamily="34" charset="0"/>
              <a:buChar char="•"/>
            </a:pPr>
            <a:r>
              <a:rPr lang="en-US" dirty="0">
                <a:solidFill>
                  <a:prstClr val="black">
                    <a:lumMod val="75000"/>
                    <a:lumOff val="25000"/>
                  </a:prstClr>
                </a:solidFill>
              </a:rPr>
              <a:t>Subtitle</a:t>
            </a:r>
          </a:p>
          <a:p>
            <a:pPr marL="803275" lvl="1" indent="-342900">
              <a:buClr>
                <a:srgbClr val="08107B"/>
              </a:buClr>
              <a:buFont typeface="Arial" panose="020B0604020202020204" pitchFamily="34" charset="0"/>
              <a:buChar char="•"/>
            </a:pPr>
            <a:r>
              <a:rPr lang="en-US" dirty="0" smtClean="0">
                <a:solidFill>
                  <a:prstClr val="black">
                    <a:lumMod val="75000"/>
                    <a:lumOff val="25000"/>
                  </a:prstClr>
                </a:solidFill>
              </a:rPr>
              <a:t>Primary Application </a:t>
            </a:r>
            <a:r>
              <a:rPr lang="en-US" dirty="0">
                <a:solidFill>
                  <a:prstClr val="black">
                    <a:lumMod val="75000"/>
                    <a:lumOff val="25000"/>
                  </a:prstClr>
                </a:solidFill>
              </a:rPr>
              <a:t>Area</a:t>
            </a:r>
          </a:p>
          <a:p>
            <a:pPr marL="803275" lvl="1" indent="-342900">
              <a:buClr>
                <a:srgbClr val="08107B"/>
              </a:buClr>
              <a:buFont typeface="Arial" panose="020B0604020202020204" pitchFamily="34" charset="0"/>
              <a:buChar char="•"/>
            </a:pPr>
            <a:r>
              <a:rPr lang="en-US" dirty="0">
                <a:solidFill>
                  <a:prstClr val="black">
                    <a:lumMod val="75000"/>
                    <a:lumOff val="25000"/>
                  </a:prstClr>
                </a:solidFill>
              </a:rPr>
              <a:t>Study Area</a:t>
            </a:r>
          </a:p>
          <a:p>
            <a:pPr marL="803275" lvl="1" indent="-342900">
              <a:buClr>
                <a:srgbClr val="08107B"/>
              </a:buClr>
              <a:buFont typeface="Arial" panose="020B0604020202020204" pitchFamily="34" charset="0"/>
              <a:buChar char="•"/>
            </a:pPr>
            <a:r>
              <a:rPr lang="en-US" dirty="0">
                <a:solidFill>
                  <a:prstClr val="black">
                    <a:lumMod val="75000"/>
                    <a:lumOff val="25000"/>
                  </a:prstClr>
                </a:solidFill>
              </a:rPr>
              <a:t>Partners</a:t>
            </a:r>
          </a:p>
          <a:p>
            <a:pPr marL="342900" indent="-339725">
              <a:buClr>
                <a:srgbClr val="08107B"/>
              </a:buClr>
              <a:buFont typeface="Webdings" panose="05030102010509060703" pitchFamily="18" charset="2"/>
              <a:buChar char="4"/>
            </a:pPr>
            <a:r>
              <a:rPr lang="en-US" b="1" dirty="0" smtClean="0">
                <a:solidFill>
                  <a:prstClr val="black">
                    <a:lumMod val="75000"/>
                    <a:lumOff val="25000"/>
                  </a:prstClr>
                </a:solidFill>
              </a:rPr>
              <a:t>Why</a:t>
            </a:r>
            <a:r>
              <a:rPr lang="en-US" dirty="0">
                <a:solidFill>
                  <a:prstClr val="black">
                    <a:lumMod val="75000"/>
                    <a:lumOff val="25000"/>
                  </a:prstClr>
                </a:solidFill>
              </a:rPr>
              <a:t>: Helps NPO coordinate the portfolio, ensure balance, and strengthen project ideas</a:t>
            </a:r>
          </a:p>
          <a:p>
            <a:pPr marL="342900" indent="-339725">
              <a:buClr>
                <a:srgbClr val="08107B"/>
              </a:buClr>
              <a:buFont typeface="Webdings" panose="05030102010509060703" pitchFamily="18" charset="2"/>
              <a:buChar char="4"/>
            </a:pPr>
            <a:r>
              <a:rPr lang="en-US" b="1" dirty="0" smtClean="0">
                <a:solidFill>
                  <a:prstClr val="black">
                    <a:lumMod val="75000"/>
                    <a:lumOff val="25000"/>
                  </a:prstClr>
                </a:solidFill>
              </a:rPr>
              <a:t>Tips</a:t>
            </a:r>
            <a:r>
              <a:rPr lang="en-US" dirty="0">
                <a:solidFill>
                  <a:prstClr val="black">
                    <a:lumMod val="75000"/>
                    <a:lumOff val="25000"/>
                  </a:prstClr>
                </a:solidFill>
              </a:rPr>
              <a:t>:</a:t>
            </a:r>
          </a:p>
          <a:p>
            <a:pPr marL="803275" lvl="1" indent="-342900">
              <a:buClr>
                <a:srgbClr val="08107B"/>
              </a:buClr>
              <a:buFont typeface="Arial" panose="020B0604020202020204" pitchFamily="34" charset="0"/>
              <a:buChar char="•"/>
            </a:pPr>
            <a:r>
              <a:rPr lang="en-US" sz="1800" dirty="0">
                <a:solidFill>
                  <a:prstClr val="black">
                    <a:lumMod val="75000"/>
                    <a:lumOff val="25000"/>
                  </a:prstClr>
                </a:solidFill>
              </a:rPr>
              <a:t>Feel free to ‘over-propose’ ideas and let NPO help you refine </a:t>
            </a:r>
            <a:endParaRPr lang="en-US" sz="1800" dirty="0" smtClean="0">
              <a:solidFill>
                <a:prstClr val="black">
                  <a:lumMod val="75000"/>
                  <a:lumOff val="25000"/>
                </a:prstClr>
              </a:solidFill>
            </a:endParaRPr>
          </a:p>
          <a:p>
            <a:pPr marL="803275" lvl="1" indent="-342900">
              <a:buClr>
                <a:srgbClr val="08107B"/>
              </a:buClr>
              <a:buFont typeface="Arial" panose="020B0604020202020204" pitchFamily="34" charset="0"/>
              <a:buChar char="•"/>
            </a:pPr>
            <a:r>
              <a:rPr lang="en-US" sz="1800" dirty="0" smtClean="0">
                <a:solidFill>
                  <a:prstClr val="black">
                    <a:lumMod val="75000"/>
                    <a:lumOff val="25000"/>
                  </a:prstClr>
                </a:solidFill>
              </a:rPr>
              <a:t>List them in your prioritized order so we understand your preferences</a:t>
            </a:r>
            <a:endParaRPr lang="en-US" sz="1800" dirty="0">
              <a:solidFill>
                <a:prstClr val="black">
                  <a:lumMod val="75000"/>
                  <a:lumOff val="25000"/>
                </a:prstClr>
              </a:solidFill>
            </a:endParaRPr>
          </a:p>
          <a:p>
            <a:pPr marL="803275" lvl="1" indent="-342900">
              <a:buClr>
                <a:srgbClr val="08107B"/>
              </a:buClr>
              <a:buFont typeface="Arial" panose="020B0604020202020204" pitchFamily="34" charset="0"/>
              <a:buChar char="•"/>
            </a:pPr>
            <a:r>
              <a:rPr lang="en-US" sz="1800" dirty="0">
                <a:solidFill>
                  <a:prstClr val="black">
                    <a:lumMod val="75000"/>
                    <a:lumOff val="25000"/>
                  </a:prstClr>
                </a:solidFill>
              </a:rPr>
              <a:t>International projects require a checklist which is crucial to a project being approved by NPO --- no international checklist, no go</a:t>
            </a:r>
          </a:p>
          <a:p>
            <a:pPr marL="803275" lvl="1" indent="-342900">
              <a:buClr>
                <a:srgbClr val="08107B"/>
              </a:buClr>
              <a:buFont typeface="Arial" panose="020B0604020202020204" pitchFamily="34" charset="0"/>
              <a:buChar char="•"/>
            </a:pPr>
            <a:r>
              <a:rPr lang="en-US" sz="1800" dirty="0">
                <a:solidFill>
                  <a:prstClr val="black">
                    <a:lumMod val="75000"/>
                    <a:lumOff val="25000"/>
                  </a:prstClr>
                </a:solidFill>
              </a:rPr>
              <a:t>Communication with partners should have begun prior to idea </a:t>
            </a:r>
            <a:r>
              <a:rPr lang="en-US" sz="1800" dirty="0" smtClean="0">
                <a:solidFill>
                  <a:prstClr val="black">
                    <a:lumMod val="75000"/>
                    <a:lumOff val="25000"/>
                  </a:prstClr>
                </a:solidFill>
              </a:rPr>
              <a:t>submission</a:t>
            </a:r>
          </a:p>
          <a:p>
            <a:pPr marL="803275" lvl="1" indent="-342900">
              <a:buClr>
                <a:srgbClr val="08107B"/>
              </a:buClr>
              <a:buFont typeface="Arial" panose="020B0604020202020204" pitchFamily="34" charset="0"/>
              <a:buChar char="•"/>
            </a:pPr>
            <a:r>
              <a:rPr lang="en-US" sz="1800" dirty="0" smtClean="0">
                <a:solidFill>
                  <a:prstClr val="black">
                    <a:lumMod val="75000"/>
                    <a:lumOff val="25000"/>
                  </a:prstClr>
                </a:solidFill>
              </a:rPr>
              <a:t>When communicating with partners about collaborating with DEVELOP, be fuzzy with the term planning at the beginning – always talk about the upcoming opportunity as potentially taking place between two future terms in the case something needs to be delayed. Share details &amp; timelines for both and give clarity to the proposal process.</a:t>
            </a:r>
            <a:endParaRPr lang="en-US" sz="1800" dirty="0">
              <a:solidFill>
                <a:prstClr val="black">
                  <a:lumMod val="75000"/>
                  <a:lumOff val="25000"/>
                </a:prstClr>
              </a:solidFill>
            </a:endParaRPr>
          </a:p>
        </p:txBody>
      </p:sp>
      <p:sp>
        <p:nvSpPr>
          <p:cNvPr id="4" name="Text Placeholder 5"/>
          <p:cNvSpPr txBox="1">
            <a:spLocks/>
          </p:cNvSpPr>
          <p:nvPr/>
        </p:nvSpPr>
        <p:spPr>
          <a:xfrm>
            <a:off x="3481136" y="1993606"/>
            <a:ext cx="4764505" cy="1407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803275" lvl="1" indent="-342900">
              <a:buClr>
                <a:srgbClr val="08107B"/>
              </a:buClr>
              <a:buFont typeface="Arial" panose="020B0604020202020204" pitchFamily="34" charset="0"/>
              <a:buChar char="•"/>
            </a:pPr>
            <a:r>
              <a:rPr lang="en-US" dirty="0" smtClean="0">
                <a:solidFill>
                  <a:prstClr val="black">
                    <a:lumMod val="75000"/>
                    <a:lumOff val="25000"/>
                  </a:prstClr>
                </a:solidFill>
              </a:rPr>
              <a:t>EO </a:t>
            </a:r>
            <a:endParaRPr lang="en-US" dirty="0">
              <a:solidFill>
                <a:prstClr val="black">
                  <a:lumMod val="75000"/>
                  <a:lumOff val="25000"/>
                </a:prstClr>
              </a:solidFill>
            </a:endParaRPr>
          </a:p>
          <a:p>
            <a:pPr marL="803275" lvl="1" indent="-342900">
              <a:buClr>
                <a:srgbClr val="08107B"/>
              </a:buClr>
              <a:buFont typeface="Arial" panose="020B0604020202020204" pitchFamily="34" charset="0"/>
              <a:buChar char="•"/>
            </a:pPr>
            <a:r>
              <a:rPr lang="en-US" dirty="0">
                <a:solidFill>
                  <a:prstClr val="black">
                    <a:lumMod val="75000"/>
                    <a:lumOff val="25000"/>
                  </a:prstClr>
                </a:solidFill>
              </a:rPr>
              <a:t>Decision Description</a:t>
            </a:r>
          </a:p>
          <a:p>
            <a:pPr marL="803275" lvl="1" indent="-342900">
              <a:buClr>
                <a:srgbClr val="08107B"/>
              </a:buClr>
              <a:buFont typeface="Arial" panose="020B0604020202020204" pitchFamily="34" charset="0"/>
              <a:buChar char="•"/>
            </a:pPr>
            <a:r>
              <a:rPr lang="en-US" dirty="0">
                <a:solidFill>
                  <a:prstClr val="black">
                    <a:lumMod val="75000"/>
                    <a:lumOff val="25000"/>
                  </a:prstClr>
                </a:solidFill>
              </a:rPr>
              <a:t>Potential End-Products</a:t>
            </a:r>
          </a:p>
          <a:p>
            <a:pPr marL="803275" lvl="1" indent="-342900">
              <a:buClr>
                <a:srgbClr val="08107B"/>
              </a:buClr>
              <a:buFont typeface="Arial" panose="020B0604020202020204" pitchFamily="34" charset="0"/>
              <a:buChar char="•"/>
            </a:pPr>
            <a:r>
              <a:rPr lang="en-US" dirty="0">
                <a:solidFill>
                  <a:prstClr val="black">
                    <a:lumMod val="75000"/>
                    <a:lumOff val="25000"/>
                  </a:prstClr>
                </a:solidFill>
              </a:rPr>
              <a:t>International Checklist (</a:t>
            </a:r>
            <a:r>
              <a:rPr lang="en-US" i="1" dirty="0">
                <a:solidFill>
                  <a:prstClr val="black">
                    <a:lumMod val="75000"/>
                    <a:lumOff val="25000"/>
                  </a:prstClr>
                </a:solidFill>
              </a:rPr>
              <a:t>if applicable</a:t>
            </a:r>
            <a:r>
              <a:rPr lang="en-US" dirty="0" smtClean="0">
                <a:solidFill>
                  <a:prstClr val="black">
                    <a:lumMod val="75000"/>
                    <a:lumOff val="25000"/>
                  </a:prstClr>
                </a:solidFill>
              </a:rPr>
              <a:t>)</a:t>
            </a:r>
            <a:endParaRPr lang="en-US" dirty="0">
              <a:solidFill>
                <a:prstClr val="black">
                  <a:lumMod val="75000"/>
                  <a:lumOff val="25000"/>
                </a:prstClr>
              </a:solidFill>
            </a:endParaRPr>
          </a:p>
        </p:txBody>
      </p:sp>
    </p:spTree>
    <p:extLst>
      <p:ext uri="{BB962C8B-B14F-4D97-AF65-F5344CB8AC3E}">
        <p14:creationId xmlns:p14="http://schemas.microsoft.com/office/powerpoint/2010/main" val="414763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3550A7"/>
                </a:solidFill>
              </a:rPr>
              <a:t>Project Idea Form</a:t>
            </a:r>
            <a:endParaRPr lang="en-US" sz="4400" dirty="0">
              <a:solidFill>
                <a:srgbClr val="3550A7"/>
              </a:solidFill>
            </a:endParaRPr>
          </a:p>
        </p:txBody>
      </p:sp>
      <p:sp>
        <p:nvSpPr>
          <p:cNvPr id="4" name="Text Placeholder 3"/>
          <p:cNvSpPr>
            <a:spLocks noGrp="1"/>
          </p:cNvSpPr>
          <p:nvPr>
            <p:ph type="body" sz="half" idx="2"/>
          </p:nvPr>
        </p:nvSpPr>
        <p:spPr>
          <a:xfrm>
            <a:off x="496955" y="1133061"/>
            <a:ext cx="5273368" cy="2683565"/>
          </a:xfrm>
        </p:spPr>
        <p:txBody>
          <a:bodyPr/>
          <a:lstStyle/>
          <a:p>
            <a:pPr marL="342900" indent="-342900">
              <a:buClr>
                <a:srgbClr val="0000A6"/>
              </a:buClr>
              <a:buFont typeface="Webdings" panose="05030102010509060703" pitchFamily="18" charset="2"/>
              <a:buChar char="4"/>
            </a:pPr>
            <a:r>
              <a:rPr lang="en-US" dirty="0" smtClean="0"/>
              <a:t>Available on the website on the project page</a:t>
            </a:r>
          </a:p>
          <a:p>
            <a:pPr marL="342900" indent="-342900">
              <a:buClr>
                <a:srgbClr val="0000A6"/>
              </a:buClr>
              <a:buFont typeface="Webdings" panose="05030102010509060703" pitchFamily="18" charset="2"/>
              <a:buChar char="4"/>
            </a:pPr>
            <a:r>
              <a:rPr lang="en-US" dirty="0" smtClean="0"/>
              <a:t>Submitted to the DEVELOP DL email</a:t>
            </a:r>
          </a:p>
          <a:p>
            <a:pPr marL="342900" indent="-342900">
              <a:buClr>
                <a:srgbClr val="0000A6"/>
              </a:buClr>
              <a:buFont typeface="Webdings" panose="05030102010509060703" pitchFamily="18" charset="2"/>
              <a:buChar char="4"/>
            </a:pPr>
            <a:r>
              <a:rPr lang="en-US" dirty="0" smtClean="0"/>
              <a:t>Collects a small amount of information to facilitate conversations</a:t>
            </a:r>
          </a:p>
          <a:p>
            <a:pPr marL="342900" indent="-342900">
              <a:buClr>
                <a:srgbClr val="0000A6"/>
              </a:buClr>
              <a:buFont typeface="Webdings" panose="05030102010509060703" pitchFamily="18" charset="2"/>
              <a:buChar char="4"/>
            </a:pPr>
            <a:r>
              <a:rPr lang="en-US" dirty="0" smtClean="0"/>
              <a:t>NPO works to find a home for each project that seems feasible</a:t>
            </a:r>
            <a:endParaRPr lang="en-US" dirty="0"/>
          </a:p>
        </p:txBody>
      </p:sp>
      <p:sp>
        <p:nvSpPr>
          <p:cNvPr id="5" name="TextBox 4"/>
          <p:cNvSpPr txBox="1"/>
          <p:nvPr/>
        </p:nvSpPr>
        <p:spPr>
          <a:xfrm>
            <a:off x="6374295" y="259109"/>
            <a:ext cx="5592416" cy="6386364"/>
          </a:xfrm>
          <a:prstGeom prst="rect">
            <a:avLst/>
          </a:prstGeom>
          <a:noFill/>
          <a:ln>
            <a:solidFill>
              <a:srgbClr val="0000A6"/>
            </a:solidFill>
          </a:ln>
        </p:spPr>
        <p:txBody>
          <a:bodyPr wrap="square" rtlCol="0">
            <a:spAutoFit/>
          </a:bodyPr>
          <a:lstStyle/>
          <a:p>
            <a:pPr>
              <a:spcAft>
                <a:spcPts val="600"/>
              </a:spcAft>
            </a:pPr>
            <a:r>
              <a:rPr lang="en-US" sz="2400" b="1" dirty="0">
                <a:solidFill>
                  <a:prstClr val="black">
                    <a:lumMod val="75000"/>
                    <a:lumOff val="25000"/>
                  </a:prstClr>
                </a:solidFill>
              </a:rPr>
              <a:t>Collects:</a:t>
            </a:r>
          </a:p>
          <a:p>
            <a:pPr marL="342900" indent="-342900">
              <a:spcAft>
                <a:spcPts val="600"/>
              </a:spcAft>
              <a:buClr>
                <a:srgbClr val="0000A6"/>
              </a:buClr>
              <a:buFont typeface="Webdings" panose="05030102010509060703" pitchFamily="18" charset="2"/>
              <a:buChar char="4"/>
            </a:pPr>
            <a:r>
              <a:rPr lang="en-US" sz="2000" b="1" dirty="0">
                <a:solidFill>
                  <a:prstClr val="black">
                    <a:lumMod val="75000"/>
                    <a:lumOff val="25000"/>
                  </a:prstClr>
                </a:solidFill>
              </a:rPr>
              <a:t>Submitter’s Info</a:t>
            </a:r>
            <a:r>
              <a:rPr lang="en-US" sz="2000" dirty="0">
                <a:solidFill>
                  <a:prstClr val="black">
                    <a:lumMod val="75000"/>
                    <a:lumOff val="25000"/>
                  </a:prstClr>
                </a:solidFill>
              </a:rPr>
              <a:t>: Name, Title, Organization, Contact Info, preferred method of communication</a:t>
            </a:r>
          </a:p>
          <a:p>
            <a:pPr marL="342900" indent="-342900">
              <a:spcAft>
                <a:spcPts val="600"/>
              </a:spcAft>
              <a:buClr>
                <a:srgbClr val="0000A6"/>
              </a:buClr>
              <a:buFont typeface="Webdings" panose="05030102010509060703" pitchFamily="18" charset="2"/>
              <a:buChar char="4"/>
            </a:pPr>
            <a:r>
              <a:rPr lang="en-US" sz="2000" b="1" dirty="0">
                <a:solidFill>
                  <a:prstClr val="black">
                    <a:lumMod val="75000"/>
                    <a:lumOff val="25000"/>
                  </a:prstClr>
                </a:solidFill>
              </a:rPr>
              <a:t>Questions</a:t>
            </a:r>
            <a:r>
              <a:rPr lang="en-US" sz="2000" dirty="0">
                <a:solidFill>
                  <a:prstClr val="black">
                    <a:lumMod val="75000"/>
                    <a:lumOff val="25000"/>
                  </a:prstClr>
                </a:solidFill>
              </a:rPr>
              <a:t>:</a:t>
            </a:r>
          </a:p>
          <a:p>
            <a:pPr marL="742950" lvl="1" indent="-285750">
              <a:spcAft>
                <a:spcPts val="600"/>
              </a:spcAft>
              <a:buFont typeface="Arial" panose="020B0604020202020204" pitchFamily="34" charset="0"/>
              <a:buChar char="•"/>
            </a:pPr>
            <a:r>
              <a:rPr lang="en-US" dirty="0">
                <a:solidFill>
                  <a:prstClr val="black">
                    <a:lumMod val="75000"/>
                    <a:lumOff val="25000"/>
                  </a:prstClr>
                </a:solidFill>
              </a:rPr>
              <a:t>What is the issue and/or environmental concern at hand, and where is it occurring? </a:t>
            </a:r>
          </a:p>
          <a:p>
            <a:pPr marL="742950" lvl="1" indent="-285750">
              <a:spcAft>
                <a:spcPts val="600"/>
              </a:spcAft>
              <a:buFont typeface="Arial" panose="020B0604020202020204" pitchFamily="34" charset="0"/>
              <a:buChar char="•"/>
            </a:pPr>
            <a:r>
              <a:rPr lang="en-US" dirty="0">
                <a:solidFill>
                  <a:prstClr val="black">
                    <a:lumMod val="75000"/>
                    <a:lumOff val="25000"/>
                  </a:prstClr>
                </a:solidFill>
              </a:rPr>
              <a:t>What decision is being made relative to the above mentioned issue, that you think could be improved through the incorporation of NASA Earth observations? </a:t>
            </a:r>
          </a:p>
          <a:p>
            <a:pPr marL="742950" lvl="1" indent="-285750">
              <a:spcAft>
                <a:spcPts val="600"/>
              </a:spcAft>
              <a:buFont typeface="Arial" panose="020B0604020202020204" pitchFamily="34" charset="0"/>
              <a:buChar char="•"/>
            </a:pPr>
            <a:r>
              <a:rPr lang="en-US" dirty="0">
                <a:solidFill>
                  <a:prstClr val="black">
                    <a:lumMod val="75000"/>
                    <a:lumOff val="25000"/>
                  </a:prstClr>
                </a:solidFill>
              </a:rPr>
              <a:t>What tools/end-products would be of use to the decision-making described above? </a:t>
            </a:r>
          </a:p>
          <a:p>
            <a:pPr marL="742950" lvl="1" indent="-285750">
              <a:spcAft>
                <a:spcPts val="600"/>
              </a:spcAft>
              <a:buFont typeface="Arial" panose="020B0604020202020204" pitchFamily="34" charset="0"/>
              <a:buChar char="•"/>
            </a:pPr>
            <a:r>
              <a:rPr lang="en-US" dirty="0">
                <a:solidFill>
                  <a:prstClr val="black">
                    <a:lumMod val="75000"/>
                    <a:lumOff val="25000"/>
                  </a:prstClr>
                </a:solidFill>
              </a:rPr>
              <a:t>Description of project: (optional - only if any idea is formulated yet)</a:t>
            </a:r>
          </a:p>
          <a:p>
            <a:pPr marL="742950" lvl="1" indent="-285750">
              <a:spcAft>
                <a:spcPts val="600"/>
              </a:spcAft>
              <a:buFont typeface="Arial" panose="020B0604020202020204" pitchFamily="34" charset="0"/>
              <a:buChar char="•"/>
            </a:pPr>
            <a:r>
              <a:rPr lang="en-US" dirty="0">
                <a:solidFill>
                  <a:prstClr val="black">
                    <a:lumMod val="75000"/>
                    <a:lumOff val="25000"/>
                  </a:prstClr>
                </a:solidFill>
              </a:rPr>
              <a:t>Any additional information/links that may be useful to DEVELOP as they review this request: (optional)</a:t>
            </a:r>
          </a:p>
        </p:txBody>
      </p:sp>
      <p:pic>
        <p:nvPicPr>
          <p:cNvPr id="2050" name="Picture 2" descr="Image result for id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54" y="3826531"/>
            <a:ext cx="5273369" cy="275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6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Feedback Form</a:t>
            </a:r>
            <a:endParaRPr lang="en-US" dirty="0">
              <a:solidFill>
                <a:srgbClr val="3550A7"/>
              </a:solidFill>
            </a:endParaRPr>
          </a:p>
        </p:txBody>
      </p:sp>
      <p:sp>
        <p:nvSpPr>
          <p:cNvPr id="3" name="Rectangle 2"/>
          <p:cNvSpPr/>
          <p:nvPr/>
        </p:nvSpPr>
        <p:spPr>
          <a:xfrm>
            <a:off x="362309" y="1224951"/>
            <a:ext cx="11524891" cy="4955203"/>
          </a:xfrm>
          <a:prstGeom prst="rect">
            <a:avLst/>
          </a:prstGeom>
        </p:spPr>
        <p:txBody>
          <a:bodyPr wrap="square">
            <a:spAutoFit/>
          </a:bodyPr>
          <a:lstStyle/>
          <a:p>
            <a:pPr marL="342900" indent="-342900">
              <a:buClr>
                <a:srgbClr val="3550A7"/>
              </a:buClr>
              <a:buFont typeface="Webdings" panose="05030102010509060703" pitchFamily="18" charset="2"/>
              <a:buChar char="4"/>
            </a:pPr>
            <a:r>
              <a:rPr lang="en-US" sz="2000" dirty="0">
                <a:solidFill>
                  <a:prstClr val="black">
                    <a:lumMod val="75000"/>
                    <a:lumOff val="25000"/>
                  </a:prstClr>
                </a:solidFill>
              </a:rPr>
              <a:t>Does the team consider this project to be successful? </a:t>
            </a:r>
          </a:p>
          <a:p>
            <a:pPr marL="342900" indent="-342900">
              <a:buClr>
                <a:srgbClr val="3550A7"/>
              </a:buClr>
              <a:buFont typeface="Webdings" panose="05030102010509060703" pitchFamily="18" charset="2"/>
              <a:buChar char="4"/>
            </a:pPr>
            <a:r>
              <a:rPr lang="en-US" sz="2000" dirty="0">
                <a:solidFill>
                  <a:prstClr val="black">
                    <a:lumMod val="75000"/>
                    <a:lumOff val="25000"/>
                  </a:prstClr>
                </a:solidFill>
              </a:rPr>
              <a:t>If you had the opportunity to do this project again, what would you do differently? </a:t>
            </a:r>
          </a:p>
          <a:p>
            <a:pPr marL="342900" indent="-342900">
              <a:buClr>
                <a:srgbClr val="3550A7"/>
              </a:buClr>
              <a:buFont typeface="Webdings" panose="05030102010509060703" pitchFamily="18" charset="2"/>
              <a:buChar char="4"/>
            </a:pPr>
            <a:r>
              <a:rPr lang="en-US" sz="2000" dirty="0">
                <a:solidFill>
                  <a:prstClr val="black">
                    <a:lumMod val="75000"/>
                    <a:lumOff val="25000"/>
                  </a:prstClr>
                </a:solidFill>
              </a:rPr>
              <a:t>Is this project planned to continue into another term? If so, please reflect on why you think it should or should not. </a:t>
            </a:r>
          </a:p>
          <a:p>
            <a:pPr marL="342900" indent="-342900">
              <a:buClr>
                <a:srgbClr val="3550A7"/>
              </a:buClr>
              <a:buFont typeface="Webdings" panose="05030102010509060703" pitchFamily="18" charset="2"/>
              <a:buChar char="4"/>
            </a:pPr>
            <a:r>
              <a:rPr lang="en-US" sz="2000" dirty="0">
                <a:solidFill>
                  <a:prstClr val="black">
                    <a:lumMod val="75000"/>
                    <a:lumOff val="25000"/>
                  </a:prstClr>
                </a:solidFill>
              </a:rPr>
              <a:t>Recommendations to future teams pursuing a similar project? </a:t>
            </a:r>
          </a:p>
          <a:p>
            <a:endParaRPr lang="en-US" b="1" u="sng" dirty="0">
              <a:solidFill>
                <a:prstClr val="black">
                  <a:lumMod val="75000"/>
                  <a:lumOff val="25000"/>
                </a:prstClr>
              </a:solidFill>
            </a:endParaRPr>
          </a:p>
          <a:p>
            <a:r>
              <a:rPr lang="en-US" sz="2000" b="1" u="sng" dirty="0">
                <a:solidFill>
                  <a:prstClr val="black">
                    <a:lumMod val="75000"/>
                    <a:lumOff val="25000"/>
                  </a:prstClr>
                </a:solidFill>
              </a:rPr>
              <a:t>NASA Earth Observation Data</a:t>
            </a:r>
          </a:p>
          <a:p>
            <a:pPr marL="285750" indent="-173038">
              <a:buClr>
                <a:srgbClr val="3550A7"/>
              </a:buClr>
              <a:buFont typeface="Arial" panose="020B0604020202020204" pitchFamily="34" charset="0"/>
              <a:buChar char="•"/>
            </a:pPr>
            <a:r>
              <a:rPr lang="en-US" sz="2000" dirty="0">
                <a:solidFill>
                  <a:prstClr val="black">
                    <a:lumMod val="75000"/>
                    <a:lumOff val="25000"/>
                  </a:prstClr>
                </a:solidFill>
              </a:rPr>
              <a:t>Source</a:t>
            </a:r>
          </a:p>
          <a:p>
            <a:pPr marL="285750" indent="-173038">
              <a:buClr>
                <a:srgbClr val="3550A7"/>
              </a:buClr>
              <a:buFont typeface="Arial" panose="020B0604020202020204" pitchFamily="34" charset="0"/>
              <a:buChar char="•"/>
            </a:pPr>
            <a:r>
              <a:rPr lang="en-US" sz="2000" dirty="0">
                <a:solidFill>
                  <a:prstClr val="black">
                    <a:lumMod val="75000"/>
                    <a:lumOff val="25000"/>
                  </a:prstClr>
                </a:solidFill>
              </a:rPr>
              <a:t>General Overview</a:t>
            </a:r>
          </a:p>
          <a:p>
            <a:pPr>
              <a:spcBef>
                <a:spcPts val="1200"/>
              </a:spcBef>
            </a:pPr>
            <a:r>
              <a:rPr lang="en-US" sz="2000" b="1" u="sng" dirty="0">
                <a:solidFill>
                  <a:prstClr val="black">
                    <a:lumMod val="75000"/>
                    <a:lumOff val="25000"/>
                  </a:prstClr>
                </a:solidFill>
              </a:rPr>
              <a:t>Partner Engagement </a:t>
            </a:r>
          </a:p>
          <a:p>
            <a:pPr marL="285750" indent="-173038">
              <a:buClr>
                <a:srgbClr val="3550A7"/>
              </a:buClr>
              <a:buFont typeface="Arial" panose="020B0604020202020204" pitchFamily="34" charset="0"/>
              <a:buChar char="•"/>
            </a:pPr>
            <a:r>
              <a:rPr lang="en-US" sz="2000" dirty="0">
                <a:solidFill>
                  <a:prstClr val="black">
                    <a:lumMod val="75000"/>
                    <a:lumOff val="25000"/>
                  </a:prstClr>
                </a:solidFill>
              </a:rPr>
              <a:t>Involvement</a:t>
            </a:r>
          </a:p>
          <a:p>
            <a:pPr marL="285750" indent="-173038">
              <a:buClr>
                <a:srgbClr val="3550A7"/>
              </a:buClr>
              <a:buFont typeface="Arial" panose="020B0604020202020204" pitchFamily="34" charset="0"/>
              <a:buChar char="•"/>
            </a:pPr>
            <a:r>
              <a:rPr lang="en-US" sz="2000" dirty="0">
                <a:solidFill>
                  <a:prstClr val="black">
                    <a:lumMod val="75000"/>
                    <a:lumOff val="25000"/>
                  </a:prstClr>
                </a:solidFill>
              </a:rPr>
              <a:t>Responsiveness</a:t>
            </a:r>
          </a:p>
          <a:p>
            <a:pPr>
              <a:spcBef>
                <a:spcPts val="1200"/>
              </a:spcBef>
            </a:pPr>
            <a:r>
              <a:rPr lang="en-US" sz="2000" b="1" u="sng" dirty="0">
                <a:solidFill>
                  <a:prstClr val="black">
                    <a:lumMod val="75000"/>
                    <a:lumOff val="25000"/>
                  </a:prstClr>
                </a:solidFill>
              </a:rPr>
              <a:t>Culminating Research Questions Generated</a:t>
            </a:r>
            <a:endParaRPr lang="en-US" sz="2000" dirty="0">
              <a:solidFill>
                <a:prstClr val="black">
                  <a:lumMod val="75000"/>
                  <a:lumOff val="25000"/>
                </a:prstClr>
              </a:solidFill>
            </a:endParaRPr>
          </a:p>
          <a:p>
            <a:pPr marL="285750" indent="-173038">
              <a:buClr>
                <a:srgbClr val="3550A7"/>
              </a:buClr>
              <a:buFont typeface="Arial" panose="020B0604020202020204" pitchFamily="34" charset="0"/>
              <a:buChar char="•"/>
            </a:pPr>
            <a:r>
              <a:rPr lang="en-US" sz="2000" dirty="0">
                <a:solidFill>
                  <a:prstClr val="black">
                    <a:lumMod val="75000"/>
                    <a:lumOff val="25000"/>
                  </a:prstClr>
                </a:solidFill>
              </a:rPr>
              <a:t>Team-Identified Future Work</a:t>
            </a:r>
          </a:p>
          <a:p>
            <a:pPr marL="285750" indent="-173038">
              <a:buClr>
                <a:srgbClr val="3550A7"/>
              </a:buClr>
              <a:buFont typeface="Arial" panose="020B0604020202020204" pitchFamily="34" charset="0"/>
              <a:buChar char="•"/>
            </a:pPr>
            <a:r>
              <a:rPr lang="en-US" sz="2000" dirty="0">
                <a:solidFill>
                  <a:prstClr val="black">
                    <a:lumMod val="75000"/>
                    <a:lumOff val="25000"/>
                  </a:prstClr>
                </a:solidFill>
              </a:rPr>
              <a:t>Partner-Identified Follow-On Research Questions</a:t>
            </a:r>
          </a:p>
        </p:txBody>
      </p:sp>
      <p:sp>
        <p:nvSpPr>
          <p:cNvPr id="4" name="Rectangle 3"/>
          <p:cNvSpPr/>
          <p:nvPr/>
        </p:nvSpPr>
        <p:spPr>
          <a:xfrm>
            <a:off x="3626878" y="3336739"/>
            <a:ext cx="6271102" cy="707886"/>
          </a:xfrm>
          <a:prstGeom prst="rect">
            <a:avLst/>
          </a:prstGeom>
        </p:spPr>
        <p:txBody>
          <a:bodyPr wrap="square">
            <a:spAutoFit/>
          </a:bodyPr>
          <a:lstStyle/>
          <a:p>
            <a:pPr marL="285750" indent="-173038">
              <a:buClr>
                <a:srgbClr val="3550A7"/>
              </a:buClr>
              <a:buFont typeface="Arial" panose="020B0604020202020204" pitchFamily="34" charset="0"/>
              <a:buChar char="•"/>
            </a:pPr>
            <a:r>
              <a:rPr lang="en-US" sz="2000" dirty="0">
                <a:solidFill>
                  <a:prstClr val="black">
                    <a:lumMod val="75000"/>
                    <a:lumOff val="25000"/>
                  </a:prstClr>
                </a:solidFill>
              </a:rPr>
              <a:t>Acquisition</a:t>
            </a:r>
          </a:p>
          <a:p>
            <a:pPr marL="285750" indent="-173038">
              <a:buClr>
                <a:srgbClr val="3550A7"/>
              </a:buClr>
              <a:buFont typeface="Arial" panose="020B0604020202020204" pitchFamily="34" charset="0"/>
              <a:buChar char="•"/>
            </a:pPr>
            <a:r>
              <a:rPr lang="en-US" sz="2000" dirty="0">
                <a:solidFill>
                  <a:prstClr val="black">
                    <a:lumMod val="75000"/>
                    <a:lumOff val="25000"/>
                  </a:prstClr>
                </a:solidFill>
              </a:rPr>
              <a:t>Processing/Analysis</a:t>
            </a:r>
          </a:p>
        </p:txBody>
      </p:sp>
      <p:sp>
        <p:nvSpPr>
          <p:cNvPr id="6" name="Rectangle 5"/>
          <p:cNvSpPr/>
          <p:nvPr/>
        </p:nvSpPr>
        <p:spPr>
          <a:xfrm>
            <a:off x="3626878" y="4407586"/>
            <a:ext cx="6776429" cy="707886"/>
          </a:xfrm>
          <a:prstGeom prst="rect">
            <a:avLst/>
          </a:prstGeom>
        </p:spPr>
        <p:txBody>
          <a:bodyPr wrap="square">
            <a:spAutoFit/>
          </a:bodyPr>
          <a:lstStyle/>
          <a:p>
            <a:pPr marL="285750" indent="-173038">
              <a:buClr>
                <a:srgbClr val="3550A7"/>
              </a:buClr>
              <a:buFont typeface="Arial" panose="020B0604020202020204" pitchFamily="34" charset="0"/>
              <a:buChar char="•"/>
            </a:pPr>
            <a:r>
              <a:rPr lang="en-US" sz="2000" dirty="0">
                <a:solidFill>
                  <a:prstClr val="black">
                    <a:lumMod val="75000"/>
                    <a:lumOff val="25000"/>
                  </a:prstClr>
                </a:solidFill>
              </a:rPr>
              <a:t>Capacity Built</a:t>
            </a:r>
          </a:p>
          <a:p>
            <a:pPr marL="285750" indent="-173038">
              <a:buClr>
                <a:srgbClr val="3550A7"/>
              </a:buClr>
              <a:buFont typeface="Arial" panose="020B0604020202020204" pitchFamily="34" charset="0"/>
              <a:buChar char="•"/>
            </a:pPr>
            <a:r>
              <a:rPr lang="en-US" sz="2000" dirty="0">
                <a:solidFill>
                  <a:prstClr val="black">
                    <a:lumMod val="75000"/>
                    <a:lumOff val="25000"/>
                  </a:prstClr>
                </a:solidFill>
              </a:rPr>
              <a:t>Further Collaboration</a:t>
            </a:r>
          </a:p>
        </p:txBody>
      </p:sp>
      <p:pic>
        <p:nvPicPr>
          <p:cNvPr id="8"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63648" y="2887580"/>
            <a:ext cx="4123552" cy="3464430"/>
          </a:xfrm>
          <a:prstGeom prst="hexagon">
            <a:avLst>
              <a:gd name="adj" fmla="val 30160"/>
              <a:gd name="vf" fmla="val 115470"/>
            </a:avLst>
          </a:prstGeom>
          <a:noFill/>
        </p:spPr>
      </p:pic>
    </p:spTree>
    <p:extLst>
      <p:ext uri="{BB962C8B-B14F-4D97-AF65-F5344CB8AC3E}">
        <p14:creationId xmlns:p14="http://schemas.microsoft.com/office/powerpoint/2010/main" val="153788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780" y="155485"/>
            <a:ext cx="7562625" cy="1065007"/>
          </a:xfrm>
        </p:spPr>
        <p:txBody>
          <a:bodyPr/>
          <a:lstStyle/>
          <a:p>
            <a:pPr algn="ctr"/>
            <a:r>
              <a:rPr lang="en-US" dirty="0" smtClean="0">
                <a:solidFill>
                  <a:srgbClr val="3550A7"/>
                </a:solidFill>
              </a:rPr>
              <a:t>Summer Feedback </a:t>
            </a:r>
            <a:endParaRPr lang="en-US" dirty="0">
              <a:solidFill>
                <a:srgbClr val="3550A7"/>
              </a:solidFill>
            </a:endParaRPr>
          </a:p>
        </p:txBody>
      </p:sp>
      <p:sp>
        <p:nvSpPr>
          <p:cNvPr id="3" name="Text Placeholder 2"/>
          <p:cNvSpPr>
            <a:spLocks noGrp="1"/>
          </p:cNvSpPr>
          <p:nvPr>
            <p:ph type="body" sz="half" idx="2"/>
          </p:nvPr>
        </p:nvSpPr>
        <p:spPr>
          <a:xfrm>
            <a:off x="2114762" y="1911612"/>
            <a:ext cx="8967788" cy="4776269"/>
          </a:xfrm>
        </p:spPr>
        <p:txBody>
          <a:bodyPr>
            <a:normAutofit/>
          </a:bodyPr>
          <a:lstStyle/>
          <a:p>
            <a:pPr>
              <a:spcAft>
                <a:spcPts val="1200"/>
              </a:spcAft>
            </a:pPr>
            <a:r>
              <a:rPr lang="en-US" sz="2200" b="1" i="1" dirty="0" smtClean="0"/>
              <a:t>Partner interaction</a:t>
            </a:r>
          </a:p>
          <a:p>
            <a:pPr marL="574675" indent="-234950">
              <a:spcBef>
                <a:spcPts val="600"/>
              </a:spcBef>
              <a:buClr>
                <a:srgbClr val="3550A7"/>
              </a:buClr>
              <a:buFont typeface="Wingdings 3" panose="05040102010807070707" pitchFamily="18" charset="2"/>
              <a:buChar char="}"/>
            </a:pPr>
            <a:r>
              <a:rPr lang="en-US" sz="1800" dirty="0" smtClean="0"/>
              <a:t>Pay attention to field seasons and partner availability</a:t>
            </a:r>
          </a:p>
          <a:p>
            <a:pPr marL="574675" indent="-234950">
              <a:spcBef>
                <a:spcPts val="600"/>
              </a:spcBef>
              <a:buClr>
                <a:srgbClr val="3550A7"/>
              </a:buClr>
              <a:buFont typeface="Wingdings 3" panose="05040102010807070707" pitchFamily="18" charset="2"/>
              <a:buChar char="}"/>
            </a:pPr>
            <a:r>
              <a:rPr lang="en-US" sz="1800" dirty="0"/>
              <a:t>In the beginning of the term, contact partners to define a list of research questions and/or expectations</a:t>
            </a:r>
          </a:p>
          <a:p>
            <a:pPr marL="574675" indent="-234950">
              <a:spcBef>
                <a:spcPts val="600"/>
              </a:spcBef>
              <a:buClr>
                <a:srgbClr val="3550A7"/>
              </a:buClr>
              <a:buFont typeface="Wingdings 3" panose="05040102010807070707" pitchFamily="18" charset="2"/>
              <a:buChar char="}"/>
            </a:pPr>
            <a:r>
              <a:rPr lang="en-US" sz="1800" dirty="0" smtClean="0"/>
              <a:t>Make sure objectives are clear from the beginning</a:t>
            </a:r>
          </a:p>
          <a:p>
            <a:pPr marL="574675" indent="-234950">
              <a:spcBef>
                <a:spcPts val="600"/>
              </a:spcBef>
              <a:buClr>
                <a:srgbClr val="3550A7"/>
              </a:buClr>
              <a:buFont typeface="Wingdings 3" panose="05040102010807070707" pitchFamily="18" charset="2"/>
              <a:buChar char="}"/>
            </a:pPr>
            <a:r>
              <a:rPr lang="en-US" sz="1800" dirty="0"/>
              <a:t>Ensure partners are aware of the limitations of a 10-week </a:t>
            </a:r>
            <a:r>
              <a:rPr lang="en-US" sz="1800" dirty="0" smtClean="0"/>
              <a:t>term</a:t>
            </a:r>
          </a:p>
          <a:p>
            <a:pPr marL="574675" indent="-234950">
              <a:buClr>
                <a:srgbClr val="3550A7"/>
              </a:buClr>
              <a:buFont typeface="Wingdings 3" panose="05040102010807070707" pitchFamily="18" charset="2"/>
              <a:buChar char="}"/>
              <a:tabLst>
                <a:tab pos="574675" algn="l"/>
              </a:tabLst>
            </a:pPr>
            <a:r>
              <a:rPr lang="en-US" sz="1800" dirty="0" smtClean="0"/>
              <a:t>“We never had any communication with this partner”</a:t>
            </a:r>
          </a:p>
          <a:p>
            <a:pPr marL="1147763" lvl="2" indent="-233363">
              <a:buClr>
                <a:srgbClr val="3550A7"/>
              </a:buClr>
              <a:buFont typeface="Wingdings 3" panose="05040102010807070707" pitchFamily="18" charset="2"/>
              <a:buChar char="}"/>
            </a:pPr>
            <a:r>
              <a:rPr lang="en-US" sz="1800" dirty="0" smtClean="0"/>
              <a:t>End user: 2</a:t>
            </a:r>
          </a:p>
          <a:p>
            <a:pPr marL="1147763" lvl="2" indent="-233363">
              <a:buClr>
                <a:srgbClr val="3550A7"/>
              </a:buClr>
              <a:buFont typeface="Wingdings 3" panose="05040102010807070707" pitchFamily="18" charset="2"/>
              <a:buChar char="}"/>
            </a:pPr>
            <a:r>
              <a:rPr lang="en-US" sz="1800" dirty="0" smtClean="0"/>
              <a:t>Collaborator: 1</a:t>
            </a:r>
          </a:p>
          <a:p>
            <a:pPr marL="574675" indent="-234950">
              <a:buClr>
                <a:srgbClr val="3550A7"/>
              </a:buClr>
              <a:buFont typeface="Wingdings 3" panose="05040102010807070707" pitchFamily="18" charset="2"/>
              <a:buChar char="}"/>
            </a:pPr>
            <a:r>
              <a:rPr lang="en-US" sz="1800" dirty="0" smtClean="0"/>
              <a:t>“Lost communication with this partner”</a:t>
            </a:r>
          </a:p>
          <a:p>
            <a:pPr marL="1147763" lvl="1" indent="-233363">
              <a:buClr>
                <a:srgbClr val="3550A7"/>
              </a:buClr>
              <a:buFont typeface="Wingdings 3" panose="05040102010807070707" pitchFamily="18" charset="2"/>
              <a:buChar char="}"/>
            </a:pPr>
            <a:r>
              <a:rPr lang="en-US" sz="1800" dirty="0" smtClean="0"/>
              <a:t>End user: 1</a:t>
            </a:r>
          </a:p>
          <a:p>
            <a:pPr marL="1147763" lvl="1" indent="-233363">
              <a:buClr>
                <a:srgbClr val="3550A7"/>
              </a:buClr>
              <a:buFont typeface="Wingdings 3" panose="05040102010807070707" pitchFamily="18" charset="2"/>
              <a:buChar char="}"/>
            </a:pPr>
            <a:r>
              <a:rPr lang="en-US" sz="1800" dirty="0" smtClean="0"/>
              <a:t>Collaborator: 2</a:t>
            </a:r>
          </a:p>
        </p:txBody>
      </p:sp>
    </p:spTree>
    <p:extLst>
      <p:ext uri="{BB962C8B-B14F-4D97-AF65-F5344CB8AC3E}">
        <p14:creationId xmlns:p14="http://schemas.microsoft.com/office/powerpoint/2010/main" val="188164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780" y="155482"/>
            <a:ext cx="7562625" cy="1065007"/>
          </a:xfrm>
        </p:spPr>
        <p:txBody>
          <a:bodyPr/>
          <a:lstStyle/>
          <a:p>
            <a:pPr algn="ctr"/>
            <a:r>
              <a:rPr lang="en-US" dirty="0" smtClean="0">
                <a:solidFill>
                  <a:srgbClr val="3550A7"/>
                </a:solidFill>
              </a:rPr>
              <a:t>Summer Feedback </a:t>
            </a:r>
            <a:endParaRPr lang="en-US" dirty="0">
              <a:solidFill>
                <a:srgbClr val="3550A7"/>
              </a:solidFill>
            </a:endParaRPr>
          </a:p>
        </p:txBody>
      </p:sp>
      <p:sp>
        <p:nvSpPr>
          <p:cNvPr id="6" name="TextBox 5"/>
          <p:cNvSpPr txBox="1"/>
          <p:nvPr/>
        </p:nvSpPr>
        <p:spPr>
          <a:xfrm>
            <a:off x="2098946" y="1860697"/>
            <a:ext cx="8884486" cy="3108543"/>
          </a:xfrm>
          <a:prstGeom prst="rect">
            <a:avLst/>
          </a:prstGeom>
          <a:noFill/>
        </p:spPr>
        <p:txBody>
          <a:bodyPr wrap="square" rtlCol="0">
            <a:spAutoFit/>
          </a:bodyPr>
          <a:lstStyle/>
          <a:p>
            <a:pPr>
              <a:spcAft>
                <a:spcPts val="1200"/>
              </a:spcAft>
            </a:pPr>
            <a:r>
              <a:rPr lang="en-US" sz="2200" b="1" i="1" dirty="0">
                <a:solidFill>
                  <a:prstClr val="black">
                    <a:lumMod val="75000"/>
                    <a:lumOff val="25000"/>
                  </a:prstClr>
                </a:solidFill>
              </a:rPr>
              <a:t>First steps</a:t>
            </a:r>
          </a:p>
          <a:p>
            <a:pPr marL="574675" indent="-234950">
              <a:spcAft>
                <a:spcPts val="600"/>
              </a:spcAft>
              <a:buClr>
                <a:srgbClr val="3550A7"/>
              </a:buClr>
              <a:buFont typeface="Wingdings 3" panose="05040102010807070707" pitchFamily="18" charset="2"/>
              <a:buChar char="}"/>
            </a:pPr>
            <a:r>
              <a:rPr lang="en-US" dirty="0">
                <a:solidFill>
                  <a:prstClr val="black">
                    <a:lumMod val="75000"/>
                    <a:lumOff val="25000"/>
                  </a:prstClr>
                </a:solidFill>
              </a:rPr>
              <a:t>Spend more time researching the issue and proposed methods to inform questions for science advisors and contact them often</a:t>
            </a:r>
          </a:p>
          <a:p>
            <a:pPr marL="574675" indent="-234950">
              <a:spcAft>
                <a:spcPts val="600"/>
              </a:spcAft>
              <a:buClr>
                <a:srgbClr val="3550A7"/>
              </a:buClr>
              <a:buFont typeface="Wingdings 3" panose="05040102010807070707" pitchFamily="18" charset="2"/>
              <a:buChar char="}"/>
            </a:pPr>
            <a:r>
              <a:rPr lang="en-US" dirty="0">
                <a:solidFill>
                  <a:prstClr val="black">
                    <a:lumMod val="75000"/>
                    <a:lumOff val="25000"/>
                  </a:prstClr>
                </a:solidFill>
              </a:rPr>
              <a:t>Research the issue beforehand and understand the community/partner concerns first</a:t>
            </a:r>
          </a:p>
          <a:p>
            <a:pPr marL="574675" indent="-234950">
              <a:spcAft>
                <a:spcPts val="600"/>
              </a:spcAft>
              <a:buClr>
                <a:srgbClr val="3550A7"/>
              </a:buClr>
              <a:buFont typeface="Wingdings 3" panose="05040102010807070707" pitchFamily="18" charset="2"/>
              <a:buChar char="}"/>
            </a:pPr>
            <a:r>
              <a:rPr lang="en-US" dirty="0">
                <a:solidFill>
                  <a:prstClr val="black">
                    <a:lumMod val="75000"/>
                    <a:lumOff val="25000"/>
                  </a:prstClr>
                </a:solidFill>
              </a:rPr>
              <a:t>Use </a:t>
            </a:r>
            <a:r>
              <a:rPr lang="en-US" dirty="0" err="1">
                <a:solidFill>
                  <a:prstClr val="black">
                    <a:lumMod val="75000"/>
                    <a:lumOff val="25000"/>
                  </a:prstClr>
                </a:solidFill>
              </a:rPr>
              <a:t>DEVELOPedia</a:t>
            </a:r>
            <a:r>
              <a:rPr lang="en-US" dirty="0">
                <a:solidFill>
                  <a:prstClr val="black">
                    <a:lumMod val="75000"/>
                    <a:lumOff val="25000"/>
                  </a:prstClr>
                </a:solidFill>
              </a:rPr>
              <a:t> to refer to previous projects</a:t>
            </a:r>
          </a:p>
          <a:p>
            <a:pPr marL="574675" indent="-234950">
              <a:spcAft>
                <a:spcPts val="600"/>
              </a:spcAft>
              <a:buClr>
                <a:srgbClr val="3550A7"/>
              </a:buClr>
              <a:buFont typeface="Wingdings 3" panose="05040102010807070707" pitchFamily="18" charset="2"/>
              <a:buChar char="}"/>
            </a:pPr>
            <a:r>
              <a:rPr lang="en-US" dirty="0">
                <a:solidFill>
                  <a:prstClr val="black">
                    <a:lumMod val="75000"/>
                    <a:lumOff val="25000"/>
                  </a:prstClr>
                </a:solidFill>
              </a:rPr>
              <a:t>For </a:t>
            </a:r>
            <a:r>
              <a:rPr lang="en-US" dirty="0" err="1">
                <a:solidFill>
                  <a:prstClr val="black">
                    <a:lumMod val="75000"/>
                    <a:lumOff val="25000"/>
                  </a:prstClr>
                </a:solidFill>
              </a:rPr>
              <a:t>multiterm</a:t>
            </a:r>
            <a:r>
              <a:rPr lang="en-US" dirty="0">
                <a:solidFill>
                  <a:prstClr val="black">
                    <a:lumMod val="75000"/>
                    <a:lumOff val="25000"/>
                  </a:prstClr>
                </a:solidFill>
              </a:rPr>
              <a:t> projects, contact the previous term; establish communication to figure out what needs to be done</a:t>
            </a:r>
          </a:p>
          <a:p>
            <a:pPr marL="574675" indent="-234950">
              <a:buClr>
                <a:srgbClr val="3550A7"/>
              </a:buClr>
              <a:buFont typeface="Wingdings 3" panose="05040102010807070707" pitchFamily="18" charset="2"/>
              <a:buChar char="}"/>
            </a:pPr>
            <a:r>
              <a:rPr lang="en-US" dirty="0">
                <a:solidFill>
                  <a:prstClr val="black">
                    <a:lumMod val="75000"/>
                    <a:lumOff val="25000"/>
                  </a:prstClr>
                </a:solidFill>
              </a:rPr>
              <a:t>Lay out a strategic plan to keep on track</a:t>
            </a:r>
          </a:p>
        </p:txBody>
      </p:sp>
    </p:spTree>
    <p:extLst>
      <p:ext uri="{BB962C8B-B14F-4D97-AF65-F5344CB8AC3E}">
        <p14:creationId xmlns:p14="http://schemas.microsoft.com/office/powerpoint/2010/main" val="123707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780" y="155486"/>
            <a:ext cx="7562625" cy="1065007"/>
          </a:xfrm>
        </p:spPr>
        <p:txBody>
          <a:bodyPr/>
          <a:lstStyle/>
          <a:p>
            <a:pPr algn="ctr"/>
            <a:r>
              <a:rPr lang="en-US" dirty="0" smtClean="0">
                <a:solidFill>
                  <a:srgbClr val="3550A7"/>
                </a:solidFill>
              </a:rPr>
              <a:t>Summer Feedback </a:t>
            </a:r>
            <a:endParaRPr lang="en-US" dirty="0">
              <a:solidFill>
                <a:srgbClr val="3550A7"/>
              </a:solidFill>
            </a:endParaRPr>
          </a:p>
        </p:txBody>
      </p:sp>
      <p:sp>
        <p:nvSpPr>
          <p:cNvPr id="3" name="Text Placeholder 2"/>
          <p:cNvSpPr>
            <a:spLocks noGrp="1"/>
          </p:cNvSpPr>
          <p:nvPr>
            <p:ph type="body" sz="half" idx="2"/>
          </p:nvPr>
        </p:nvSpPr>
        <p:spPr>
          <a:xfrm>
            <a:off x="2316780" y="1335202"/>
            <a:ext cx="9710282" cy="3128222"/>
          </a:xfrm>
        </p:spPr>
        <p:txBody>
          <a:bodyPr>
            <a:normAutofit fontScale="92500" lnSpcReduction="10000"/>
          </a:bodyPr>
          <a:lstStyle/>
          <a:p>
            <a:pPr>
              <a:spcBef>
                <a:spcPts val="600"/>
              </a:spcBef>
              <a:spcAft>
                <a:spcPts val="1200"/>
              </a:spcAft>
            </a:pPr>
            <a:r>
              <a:rPr lang="en-US" sz="2400" b="1" i="1" dirty="0" smtClean="0"/>
              <a:t>Data</a:t>
            </a:r>
            <a:endParaRPr lang="en-US" sz="2400" b="1" i="1" dirty="0"/>
          </a:p>
          <a:p>
            <a:pPr marL="574675" indent="-234950">
              <a:spcBef>
                <a:spcPts val="600"/>
              </a:spcBef>
              <a:buClr>
                <a:srgbClr val="3550A7"/>
              </a:buClr>
              <a:buFont typeface="Wingdings 3" panose="05040102010807070707" pitchFamily="18" charset="2"/>
              <a:buChar char="}"/>
            </a:pPr>
            <a:r>
              <a:rPr lang="en-US" sz="1900" dirty="0"/>
              <a:t>Get </a:t>
            </a:r>
            <a:r>
              <a:rPr lang="en-US" sz="1900" i="1" dirty="0"/>
              <a:t>in situ</a:t>
            </a:r>
            <a:r>
              <a:rPr lang="en-US" sz="1900" dirty="0"/>
              <a:t> data </a:t>
            </a:r>
            <a:r>
              <a:rPr lang="en-US" sz="1900" dirty="0" smtClean="0"/>
              <a:t>ASAP</a:t>
            </a:r>
          </a:p>
          <a:p>
            <a:pPr marL="574675" indent="-234950">
              <a:spcBef>
                <a:spcPts val="600"/>
              </a:spcBef>
              <a:buClr>
                <a:srgbClr val="3550A7"/>
              </a:buClr>
              <a:buFont typeface="Wingdings 3" panose="05040102010807070707" pitchFamily="18" charset="2"/>
              <a:buChar char="}"/>
            </a:pPr>
            <a:r>
              <a:rPr lang="en-US" sz="1900" dirty="0"/>
              <a:t>Evaluate potential datasets early and make decisions</a:t>
            </a:r>
            <a:r>
              <a:rPr lang="en-US" sz="1900" dirty="0" smtClean="0"/>
              <a:t>!</a:t>
            </a:r>
          </a:p>
          <a:p>
            <a:pPr marL="574675" indent="-234950">
              <a:spcBef>
                <a:spcPts val="600"/>
              </a:spcBef>
              <a:buClr>
                <a:srgbClr val="3550A7"/>
              </a:buClr>
              <a:buFont typeface="Wingdings 3" panose="05040102010807070707" pitchFamily="18" charset="2"/>
              <a:buChar char="}"/>
            </a:pPr>
            <a:r>
              <a:rPr lang="en-US" sz="1900" dirty="0" smtClean="0"/>
              <a:t>You </a:t>
            </a:r>
            <a:r>
              <a:rPr lang="en-US" sz="1900" dirty="0"/>
              <a:t>aren’t limited to satellites/datasets from the </a:t>
            </a:r>
            <a:r>
              <a:rPr lang="en-US" sz="1900" dirty="0" smtClean="0"/>
              <a:t>proposal</a:t>
            </a:r>
          </a:p>
          <a:p>
            <a:pPr marL="574675" indent="-234950">
              <a:spcBef>
                <a:spcPts val="600"/>
              </a:spcBef>
              <a:buClr>
                <a:srgbClr val="3550A7"/>
              </a:buClr>
              <a:buFont typeface="Wingdings 3" panose="05040102010807070707" pitchFamily="18" charset="2"/>
              <a:buChar char="}"/>
            </a:pPr>
            <a:r>
              <a:rPr lang="en-US" sz="1900" dirty="0"/>
              <a:t>Start thinking about sensors early; become familiar with how each sensor processes and visualizes data</a:t>
            </a:r>
          </a:p>
          <a:p>
            <a:pPr marL="574675" indent="-234950">
              <a:spcBef>
                <a:spcPts val="600"/>
              </a:spcBef>
              <a:buClr>
                <a:srgbClr val="3550A7"/>
              </a:buClr>
              <a:buFont typeface="Wingdings 3" panose="05040102010807070707" pitchFamily="18" charset="2"/>
              <a:buChar char="}"/>
            </a:pPr>
            <a:r>
              <a:rPr lang="en-US" sz="1900" dirty="0" smtClean="0"/>
              <a:t>Learn </a:t>
            </a:r>
            <a:r>
              <a:rPr lang="en-US" sz="1900" dirty="0"/>
              <a:t>more about satellites and sensors</a:t>
            </a:r>
          </a:p>
          <a:p>
            <a:pPr marL="574675" indent="-234950">
              <a:spcBef>
                <a:spcPts val="600"/>
              </a:spcBef>
              <a:buClr>
                <a:srgbClr val="3550A7"/>
              </a:buClr>
              <a:buFont typeface="Wingdings 3" panose="05040102010807070707" pitchFamily="18" charset="2"/>
              <a:buChar char="}"/>
            </a:pPr>
            <a:r>
              <a:rPr lang="en-US" sz="1900" dirty="0" smtClean="0"/>
              <a:t>Even </a:t>
            </a:r>
            <a:r>
              <a:rPr lang="en-US" sz="1900" dirty="0"/>
              <a:t>if you get helpful data, it might be too late in the term to use it</a:t>
            </a:r>
          </a:p>
          <a:p>
            <a:pPr marL="574675" indent="-234950">
              <a:spcBef>
                <a:spcPts val="600"/>
              </a:spcBef>
              <a:buClr>
                <a:srgbClr val="3550A7"/>
              </a:buClr>
              <a:buFont typeface="Wingdings 3" panose="05040102010807070707" pitchFamily="18" charset="2"/>
              <a:buChar char="}"/>
            </a:pPr>
            <a:r>
              <a:rPr lang="en-US" sz="1900" dirty="0"/>
              <a:t>Higher spatial resolution data would be helpful</a:t>
            </a:r>
          </a:p>
          <a:p>
            <a:pPr marL="574675" indent="-234950">
              <a:spcBef>
                <a:spcPts val="600"/>
              </a:spcBef>
              <a:buClr>
                <a:srgbClr val="3550A7"/>
              </a:buClr>
              <a:buFont typeface="Wingdings 3" panose="05040102010807070707" pitchFamily="18" charset="2"/>
              <a:buChar char="}"/>
            </a:pPr>
            <a:r>
              <a:rPr lang="en-US" sz="1900" dirty="0" smtClean="0"/>
              <a:t>Make </a:t>
            </a:r>
            <a:r>
              <a:rPr lang="en-US" sz="1900" dirty="0"/>
              <a:t>sure you have enough data for statistical analysis </a:t>
            </a:r>
            <a:endParaRPr lang="en-US" sz="1900" dirty="0" smtClean="0"/>
          </a:p>
        </p:txBody>
      </p:sp>
      <p:sp>
        <p:nvSpPr>
          <p:cNvPr id="4" name="TextBox 3"/>
          <p:cNvSpPr txBox="1"/>
          <p:nvPr/>
        </p:nvSpPr>
        <p:spPr>
          <a:xfrm>
            <a:off x="504063" y="4667695"/>
            <a:ext cx="8884486" cy="1692771"/>
          </a:xfrm>
          <a:prstGeom prst="rect">
            <a:avLst/>
          </a:prstGeom>
          <a:noFill/>
        </p:spPr>
        <p:txBody>
          <a:bodyPr wrap="square" rtlCol="0">
            <a:spAutoFit/>
          </a:bodyPr>
          <a:lstStyle/>
          <a:p>
            <a:pPr>
              <a:spcAft>
                <a:spcPts val="1200"/>
              </a:spcAft>
            </a:pPr>
            <a:r>
              <a:rPr lang="en-US" sz="2200" b="1" i="1" dirty="0">
                <a:solidFill>
                  <a:prstClr val="black">
                    <a:lumMod val="75000"/>
                    <a:lumOff val="25000"/>
                  </a:prstClr>
                </a:solidFill>
              </a:rPr>
              <a:t>Resources</a:t>
            </a:r>
          </a:p>
          <a:p>
            <a:pPr marL="574675" indent="-234950">
              <a:buClr>
                <a:srgbClr val="3550A7"/>
              </a:buClr>
              <a:buFont typeface="Wingdings 3" panose="05040102010807070707" pitchFamily="18" charset="2"/>
              <a:buChar char="}"/>
            </a:pPr>
            <a:r>
              <a:rPr lang="en-US" dirty="0">
                <a:solidFill>
                  <a:prstClr val="black">
                    <a:lumMod val="75000"/>
                    <a:lumOff val="25000"/>
                  </a:prstClr>
                </a:solidFill>
              </a:rPr>
              <a:t>Start science advising meetings earlier</a:t>
            </a:r>
          </a:p>
          <a:p>
            <a:pPr marL="574675" indent="-234950">
              <a:buClr>
                <a:srgbClr val="3550A7"/>
              </a:buClr>
              <a:buFont typeface="Wingdings 3" panose="05040102010807070707" pitchFamily="18" charset="2"/>
              <a:buChar char="}"/>
            </a:pPr>
            <a:r>
              <a:rPr lang="en-US" dirty="0">
                <a:solidFill>
                  <a:prstClr val="black">
                    <a:lumMod val="75000"/>
                    <a:lumOff val="25000"/>
                  </a:prstClr>
                </a:solidFill>
              </a:rPr>
              <a:t>Take advantage of science advisors earlier</a:t>
            </a:r>
          </a:p>
          <a:p>
            <a:pPr marL="574675" indent="-234950">
              <a:buClr>
                <a:srgbClr val="3550A7"/>
              </a:buClr>
              <a:buFont typeface="Wingdings 3" panose="05040102010807070707" pitchFamily="18" charset="2"/>
              <a:buChar char="}"/>
            </a:pPr>
            <a:r>
              <a:rPr lang="en-US" dirty="0">
                <a:solidFill>
                  <a:prstClr val="black">
                    <a:lumMod val="75000"/>
                    <a:lumOff val="25000"/>
                  </a:prstClr>
                </a:solidFill>
              </a:rPr>
              <a:t>Leverage online communities for code/GEE</a:t>
            </a:r>
          </a:p>
          <a:p>
            <a:pPr marL="574675" indent="-234950">
              <a:buClr>
                <a:srgbClr val="3550A7"/>
              </a:buClr>
              <a:buFont typeface="Wingdings 3" panose="05040102010807070707" pitchFamily="18" charset="2"/>
              <a:buChar char="}"/>
            </a:pPr>
            <a:r>
              <a:rPr lang="en-US" dirty="0">
                <a:solidFill>
                  <a:prstClr val="black">
                    <a:lumMod val="75000"/>
                    <a:lumOff val="25000"/>
                  </a:prstClr>
                </a:solidFill>
              </a:rPr>
              <a:t>Contact authors of papers that were used for methods</a:t>
            </a:r>
          </a:p>
        </p:txBody>
      </p:sp>
    </p:spTree>
    <p:extLst>
      <p:ext uri="{BB962C8B-B14F-4D97-AF65-F5344CB8AC3E}">
        <p14:creationId xmlns:p14="http://schemas.microsoft.com/office/powerpoint/2010/main" val="4691407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98A8"/>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1905</Words>
  <Application>Microsoft Office PowerPoint</Application>
  <PresentationFormat>Widescreen</PresentationFormat>
  <Paragraphs>336</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Webdings</vt:lpstr>
      <vt:lpstr>Wingdings</vt:lpstr>
      <vt:lpstr>Wingdings 3</vt:lpstr>
      <vt:lpstr>1_Office Theme</vt:lpstr>
      <vt:lpstr>PowerPoint Presentation</vt:lpstr>
      <vt:lpstr>Project Development</vt:lpstr>
      <vt:lpstr>Partner Needs Assessment</vt:lpstr>
      <vt:lpstr>Project Idea Collection</vt:lpstr>
      <vt:lpstr>Project Idea Form</vt:lpstr>
      <vt:lpstr>Feedback Form</vt:lpstr>
      <vt:lpstr>Summer Feedback </vt:lpstr>
      <vt:lpstr>Summer Feedback </vt:lpstr>
      <vt:lpstr>Summer Feedback </vt:lpstr>
      <vt:lpstr>Effectively Scoping Projects</vt:lpstr>
      <vt:lpstr>DEVELOP Metrics</vt:lpstr>
      <vt:lpstr>Node Targets</vt:lpstr>
      <vt:lpstr>States Impacted</vt:lpstr>
      <vt:lpstr>PowerPoint Presentation</vt:lpstr>
      <vt:lpstr>PowerPoint Presentation</vt:lpstr>
      <vt:lpstr>Application Areas</vt:lpstr>
      <vt:lpstr>Underutilized Sensors</vt:lpstr>
      <vt:lpstr>Countries Impacted</vt:lpstr>
      <vt:lpstr>Designated Countries</vt:lpstr>
      <vt:lpstr>SDGs</vt:lpstr>
      <vt:lpstr>Socioeconomic &amp; Demographics Data Usage</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Clayton, Amanda L. (LARC-E3)[SSAI DEVELOP]</dc:creator>
  <cp:lastModifiedBy>Clayton, Amanda L. (LARC-E3)[SSAI DEVELOP]</cp:lastModifiedBy>
  <cp:revision>8</cp:revision>
  <dcterms:created xsi:type="dcterms:W3CDTF">2018-09-06T14:28:14Z</dcterms:created>
  <dcterms:modified xsi:type="dcterms:W3CDTF">2019-09-11T19:53:24Z</dcterms:modified>
</cp:coreProperties>
</file>