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76" r:id="rId2"/>
    <p:sldId id="302" r:id="rId3"/>
    <p:sldId id="311" r:id="rId4"/>
    <p:sldId id="299" r:id="rId5"/>
    <p:sldId id="301" r:id="rId6"/>
    <p:sldId id="312" r:id="rId7"/>
    <p:sldId id="303" r:id="rId8"/>
    <p:sldId id="314" r:id="rId9"/>
    <p:sldId id="319" r:id="rId10"/>
    <p:sldId id="318" r:id="rId11"/>
    <p:sldId id="306" r:id="rId12"/>
    <p:sldId id="305" r:id="rId13"/>
    <p:sldId id="313" r:id="rId14"/>
    <p:sldId id="324" r:id="rId15"/>
    <p:sldId id="321" r:id="rId16"/>
    <p:sldId id="320" r:id="rId17"/>
    <p:sldId id="325" r:id="rId18"/>
    <p:sldId id="323" r:id="rId19"/>
    <p:sldId id="307" r:id="rId20"/>
    <p:sldId id="308" r:id="rId21"/>
    <p:sldId id="309" r:id="rId22"/>
    <p:sldId id="296" r:id="rId23"/>
    <p:sldId id="3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Bledsoe" initials="AB" lastIdx="1" clrIdx="0">
    <p:extLst>
      <p:ext uri="{19B8F6BF-5375-455C-9EA6-DF929625EA0E}">
        <p15:presenceInfo xmlns:p15="http://schemas.microsoft.com/office/powerpoint/2012/main" userId="34f328cd126e0d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a:srgbClr val="E9A149"/>
    <a:srgbClr val="767171"/>
    <a:srgbClr val="56B27B"/>
    <a:srgbClr val="2E8652"/>
    <a:srgbClr val="57688F"/>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autoAdjust="0"/>
    <p:restoredTop sz="78665" autoAdjust="0"/>
  </p:normalViewPr>
  <p:slideViewPr>
    <p:cSldViewPr snapToGrid="0">
      <p:cViewPr varScale="1">
        <p:scale>
          <a:sx n="88" d="100"/>
          <a:sy n="88" d="100"/>
        </p:scale>
        <p:origin x="1608" y="84"/>
      </p:cViewPr>
      <p:guideLst>
        <p:guide orient="horz" pos="2160"/>
        <p:guide pos="3840"/>
      </p:guideLst>
    </p:cSldViewPr>
  </p:slideViewPr>
  <p:notesTextViewPr>
    <p:cViewPr>
      <p:scale>
        <a:sx n="150" d="100"/>
        <a:sy n="150" d="100"/>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8/28/2017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project will examine the rapid growth of solar energy in Georgia, and provide a planning</a:t>
            </a:r>
            <a:r>
              <a:rPr lang="en-US" sz="1200" kern="1200" baseline="0" dirty="0">
                <a:solidFill>
                  <a:schemeClr val="tx1"/>
                </a:solidFill>
                <a:effectLst/>
                <a:latin typeface="+mn-lt"/>
                <a:ea typeface="+mn-ea"/>
                <a:cs typeface="+mn-cs"/>
              </a:rPr>
              <a:t> support tool for solar farm </a:t>
            </a:r>
            <a:r>
              <a:rPr lang="en-US" sz="1200" kern="1200" baseline="0" dirty="0" err="1">
                <a:solidFill>
                  <a:schemeClr val="tx1"/>
                </a:solidFill>
                <a:effectLst/>
                <a:latin typeface="+mn-lt"/>
                <a:ea typeface="+mn-ea"/>
                <a:cs typeface="+mn-cs"/>
              </a:rPr>
              <a:t>developement</a:t>
            </a:r>
            <a:r>
              <a:rPr lang="en-US" sz="1200" kern="1200" baseline="0" dirty="0">
                <a:solidFill>
                  <a:schemeClr val="tx1"/>
                </a:solidFill>
                <a:effectLst/>
                <a:latin typeface="+mn-lt"/>
                <a:ea typeface="+mn-ea"/>
                <a:cs typeface="+mn-cs"/>
              </a:rPr>
              <a:t> to minimize impacts to env</a:t>
            </a:r>
            <a:r>
              <a:rPr lang="en-US" sz="1200" kern="1200" dirty="0">
                <a:solidFill>
                  <a:schemeClr val="tx1"/>
                </a:solidFill>
                <a:effectLst/>
                <a:latin typeface="+mn-lt"/>
                <a:ea typeface="+mn-ea"/>
                <a:cs typeface="+mn-cs"/>
              </a:rPr>
              <a:t>ironmentally sensitive areas.</a:t>
            </a: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team analyzed solar insolation datasets from Terra CERES. These Earth observations were combined with other datasets such as the 2016 USDA </a:t>
            </a:r>
            <a:r>
              <a:rPr lang="en-US" sz="1200" kern="1200" dirty="0" err="1">
                <a:solidFill>
                  <a:schemeClr val="tx1"/>
                </a:solidFill>
                <a:effectLst/>
                <a:latin typeface="+mn-lt"/>
                <a:ea typeface="+mn-ea"/>
                <a:cs typeface="+mn-cs"/>
              </a:rPr>
              <a:t>CropScape</a:t>
            </a:r>
            <a:r>
              <a:rPr lang="en-US" sz="1200" kern="1200" dirty="0">
                <a:solidFill>
                  <a:schemeClr val="tx1"/>
                </a:solidFill>
                <a:effectLst/>
                <a:latin typeface="+mn-lt"/>
                <a:ea typeface="+mn-ea"/>
                <a:cs typeface="+mn-cs"/>
              </a:rPr>
              <a:t> land-use map and a UGA Gopher Tortoise habitat model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classify and extract data layers for a solar site suitability and identify conflicts</a:t>
            </a:r>
            <a:r>
              <a:rPr lang="en-US" sz="1200" kern="1200" baseline="0" dirty="0">
                <a:solidFill>
                  <a:schemeClr val="tx1"/>
                </a:solidFill>
                <a:effectLst/>
                <a:latin typeface="+mn-lt"/>
                <a:ea typeface="+mn-ea"/>
                <a:cs typeface="+mn-cs"/>
              </a:rPr>
              <a:t> with sensitive environmental areas</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53293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DEVELOP team used DEM,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CropScape</a:t>
            </a:r>
            <a:r>
              <a:rPr lang="en-US" sz="1200" kern="1200" baseline="0" dirty="0">
                <a:solidFill>
                  <a:schemeClr val="tx1"/>
                </a:solidFill>
                <a:effectLst/>
                <a:latin typeface="+mn-lt"/>
                <a:ea typeface="+mn-ea"/>
                <a:cs typeface="+mn-cs"/>
              </a:rPr>
              <a:t> land cover, Georgia roads, and Taylor County parcel data to assist in the suitability mapping for solar farm development</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72550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DEVELOP team utilized protected species habitat layers</a:t>
            </a:r>
            <a:r>
              <a:rPr lang="en-US" sz="1200" kern="1200" baseline="0" dirty="0">
                <a:solidFill>
                  <a:schemeClr val="tx1"/>
                </a:solidFill>
                <a:effectLst/>
                <a:latin typeface="+mn-lt"/>
                <a:ea typeface="+mn-ea"/>
                <a:cs typeface="+mn-cs"/>
              </a:rPr>
              <a:t> and other environmentally sensitive sites such as streams and floodplains to frame the avoidance of environmentally sensitive areas.</a:t>
            </a:r>
            <a:r>
              <a:rPr lang="en-US" sz="1200" kern="1200" dirty="0">
                <a:solidFill>
                  <a:schemeClr val="tx1"/>
                </a:solidFill>
                <a:effectLst/>
                <a:latin typeface="+mn-lt"/>
                <a:ea typeface="+mn-ea"/>
                <a:cs typeface="+mn-cs"/>
              </a:rPr>
              <a:t> These data were used to create end products that map and depict potential conflicts between ideal solar energy sites and endangered species habitats. The results of this project will be used by partners at The Nature Conservancy and Georgia Department of Natural Resources to recommend suitable sites for solar farm development</a:t>
            </a:r>
            <a:r>
              <a:rPr lang="en-US" sz="1200" kern="1200" baseline="0" dirty="0">
                <a:solidFill>
                  <a:schemeClr val="tx1"/>
                </a:solidFill>
                <a:effectLst/>
                <a:latin typeface="+mn-lt"/>
                <a:ea typeface="+mn-ea"/>
                <a:cs typeface="+mn-cs"/>
              </a:rPr>
              <a:t> that minimize environmental impacts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981244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DEVELOP team utilized protected species habitat layers</a:t>
            </a:r>
            <a:r>
              <a:rPr lang="en-US" sz="1200" kern="1200" baseline="0" dirty="0">
                <a:solidFill>
                  <a:schemeClr val="tx1"/>
                </a:solidFill>
                <a:effectLst/>
                <a:latin typeface="+mn-lt"/>
                <a:ea typeface="+mn-ea"/>
                <a:cs typeface="+mn-cs"/>
              </a:rPr>
              <a:t> and other environmentally sensitive sites such as streams and floodplains to frame the avoidance of environmentally sensitive areas.</a:t>
            </a:r>
            <a:r>
              <a:rPr lang="en-US" sz="1200" kern="1200" dirty="0">
                <a:solidFill>
                  <a:schemeClr val="tx1"/>
                </a:solidFill>
                <a:effectLst/>
                <a:latin typeface="+mn-lt"/>
                <a:ea typeface="+mn-ea"/>
                <a:cs typeface="+mn-cs"/>
              </a:rPr>
              <a:t> These data were used to create end products that map and depict potential conflicts between ideal solar energy sites and endangered species habitats. The results of this project will be used by partners at The Nature Conservancy and Georgia Department of Natural Resources to recommend suitable sites for solar farm development</a:t>
            </a:r>
            <a:r>
              <a:rPr lang="en-US" sz="1200" kern="1200" baseline="0" dirty="0">
                <a:solidFill>
                  <a:schemeClr val="tx1"/>
                </a:solidFill>
                <a:effectLst/>
                <a:latin typeface="+mn-lt"/>
                <a:ea typeface="+mn-ea"/>
                <a:cs typeface="+mn-cs"/>
              </a:rPr>
              <a:t> that minimize </a:t>
            </a:r>
            <a:r>
              <a:rPr lang="en-US" sz="1200" kern="1200" baseline="0">
                <a:solidFill>
                  <a:schemeClr val="tx1"/>
                </a:solidFill>
                <a:effectLst/>
                <a:latin typeface="+mn-lt"/>
                <a:ea typeface="+mn-ea"/>
                <a:cs typeface="+mn-cs"/>
              </a:rPr>
              <a:t>environmental impacts</a:t>
            </a:r>
            <a:r>
              <a:rPr lang="en-US" sz="120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030013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DEVELOP team used DEM,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CropScape</a:t>
            </a:r>
            <a:r>
              <a:rPr lang="en-US" sz="1200" kern="1200" baseline="0" dirty="0">
                <a:solidFill>
                  <a:schemeClr val="tx1"/>
                </a:solidFill>
                <a:effectLst/>
                <a:latin typeface="+mn-lt"/>
                <a:ea typeface="+mn-ea"/>
                <a:cs typeface="+mn-cs"/>
              </a:rPr>
              <a:t> land cover, Georgia roads, and Taylor County parcel data to assist in the suitability mapping for solar farm development</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232367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DEVELOP team utilized protected species habitat layers</a:t>
            </a:r>
            <a:r>
              <a:rPr lang="en-US" sz="1200" kern="1200" baseline="0" dirty="0">
                <a:solidFill>
                  <a:schemeClr val="tx1"/>
                </a:solidFill>
                <a:effectLst/>
                <a:latin typeface="+mn-lt"/>
                <a:ea typeface="+mn-ea"/>
                <a:cs typeface="+mn-cs"/>
              </a:rPr>
              <a:t> and other environmentally sensitive sites such as streams and floodplains to frame the avoidance of environmentally sensitive areas.</a:t>
            </a:r>
            <a:r>
              <a:rPr lang="en-US" sz="1200" kern="1200" dirty="0">
                <a:solidFill>
                  <a:schemeClr val="tx1"/>
                </a:solidFill>
                <a:effectLst/>
                <a:latin typeface="+mn-lt"/>
                <a:ea typeface="+mn-ea"/>
                <a:cs typeface="+mn-cs"/>
              </a:rPr>
              <a:t> These data were used to create end products that map and depict potential conflicts between ideal solar energy sites and endangered species habitats. The results of this project will be used by partners at The Nature Conservancy and Georgia Department of Natural Resources to recommend suitable sites for solar farm development</a:t>
            </a:r>
            <a:r>
              <a:rPr lang="en-US" sz="1200" kern="1200" baseline="0" dirty="0">
                <a:solidFill>
                  <a:schemeClr val="tx1"/>
                </a:solidFill>
                <a:effectLst/>
                <a:latin typeface="+mn-lt"/>
                <a:ea typeface="+mn-ea"/>
                <a:cs typeface="+mn-cs"/>
              </a:rPr>
              <a:t> that minimize </a:t>
            </a:r>
            <a:r>
              <a:rPr lang="en-US" sz="1200" kern="1200" baseline="0">
                <a:solidFill>
                  <a:schemeClr val="tx1"/>
                </a:solidFill>
                <a:effectLst/>
                <a:latin typeface="+mn-lt"/>
                <a:ea typeface="+mn-ea"/>
                <a:cs typeface="+mn-cs"/>
              </a:rPr>
              <a:t>environmental impacts</a:t>
            </a:r>
            <a:r>
              <a:rPr lang="en-US" sz="120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473816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DEVELOP team utilized protected species habitat layers</a:t>
            </a:r>
            <a:r>
              <a:rPr lang="en-US" sz="1200" kern="1200" baseline="0" dirty="0">
                <a:solidFill>
                  <a:schemeClr val="tx1"/>
                </a:solidFill>
                <a:effectLst/>
                <a:latin typeface="+mn-lt"/>
                <a:ea typeface="+mn-ea"/>
                <a:cs typeface="+mn-cs"/>
              </a:rPr>
              <a:t> and other environmentally sensitive sites such as streams and floodplains to frame the avoidance of environmentally sensitive areas.</a:t>
            </a:r>
            <a:r>
              <a:rPr lang="en-US" sz="1200" kern="1200" dirty="0">
                <a:solidFill>
                  <a:schemeClr val="tx1"/>
                </a:solidFill>
                <a:effectLst/>
                <a:latin typeface="+mn-lt"/>
                <a:ea typeface="+mn-ea"/>
                <a:cs typeface="+mn-cs"/>
              </a:rPr>
              <a:t> These data were used to create end products that map and depict potential conflicts between ideal solar energy sites and endangered species habitats. The results of this project will be used by partners at The Nature Conservancy and Georgia Department of Natural Resources to recommend suitable sites for solar farm development</a:t>
            </a:r>
            <a:r>
              <a:rPr lang="en-US" sz="1200" kern="1200" baseline="0" dirty="0">
                <a:solidFill>
                  <a:schemeClr val="tx1"/>
                </a:solidFill>
                <a:effectLst/>
                <a:latin typeface="+mn-lt"/>
                <a:ea typeface="+mn-ea"/>
                <a:cs typeface="+mn-cs"/>
              </a:rPr>
              <a:t> that minimize </a:t>
            </a:r>
            <a:r>
              <a:rPr lang="en-US" sz="1200" kern="1200" baseline="0">
                <a:solidFill>
                  <a:schemeClr val="tx1"/>
                </a:solidFill>
                <a:effectLst/>
                <a:latin typeface="+mn-lt"/>
                <a:ea typeface="+mn-ea"/>
                <a:cs typeface="+mn-cs"/>
              </a:rPr>
              <a:t>environmental impacts</a:t>
            </a:r>
            <a:r>
              <a:rPr lang="en-US" sz="120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3039323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DEVELOP team utilized protected species habitat layers</a:t>
            </a:r>
            <a:r>
              <a:rPr lang="en-US" sz="1200" kern="1200" baseline="0" dirty="0">
                <a:solidFill>
                  <a:schemeClr val="tx1"/>
                </a:solidFill>
                <a:effectLst/>
                <a:latin typeface="+mn-lt"/>
                <a:ea typeface="+mn-ea"/>
                <a:cs typeface="+mn-cs"/>
              </a:rPr>
              <a:t> and other environmentally sensitive sites such as streams and floodplains to frame the avoidance of environmentally sensitive areas.</a:t>
            </a:r>
            <a:r>
              <a:rPr lang="en-US" sz="1200" kern="1200" dirty="0">
                <a:solidFill>
                  <a:schemeClr val="tx1"/>
                </a:solidFill>
                <a:effectLst/>
                <a:latin typeface="+mn-lt"/>
                <a:ea typeface="+mn-ea"/>
                <a:cs typeface="+mn-cs"/>
              </a:rPr>
              <a:t> These data were used to create end products that map and depict potential conflicts between ideal solar energy sites and endangered species habitats. The results of this project will be used by partners at The Nature Conservancy and Georgia Department of Natural Resources to recommend suitable sites for solar farm development</a:t>
            </a:r>
            <a:r>
              <a:rPr lang="en-US" sz="1200" kern="1200" baseline="0" dirty="0">
                <a:solidFill>
                  <a:schemeClr val="tx1"/>
                </a:solidFill>
                <a:effectLst/>
                <a:latin typeface="+mn-lt"/>
                <a:ea typeface="+mn-ea"/>
                <a:cs typeface="+mn-cs"/>
              </a:rPr>
              <a:t> that minimize environmental impacts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4239332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a:t>
            </a:r>
            <a:r>
              <a:rPr lang="en-US" baseline="0" dirty="0"/>
              <a:t> the project to clearly present the material.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every image on the slide include an image source in the speaker notes (ex. URL; Name, Affiliation, etc.)</a:t>
            </a:r>
          </a:p>
          <a:p>
            <a:endParaRPr lang="en-US" baseline="0" dirty="0"/>
          </a:p>
          <a:p>
            <a:r>
              <a:rPr lang="en-US" dirty="0"/>
              <a:t>Image Source: http://commons.wikimedia.org/wiki/File:Claude_Monet_-_The_Magpie_-_Google_Art_Project.jpg</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069817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a:t>
            </a:r>
            <a:r>
              <a:rPr lang="en-US" baseline="0" dirty="0"/>
              <a:t> the project to clearly present the material.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every image on the slide include an image source in the speaker notes (ex. URL; Name, Affiliation, etc.)</a:t>
            </a:r>
          </a:p>
          <a:p>
            <a:endParaRPr lang="en-US" baseline="0" dirty="0"/>
          </a:p>
          <a:p>
            <a:r>
              <a:rPr lang="en-US" dirty="0"/>
              <a:t>Image Source: http://commons.wikimedia.org/wiki/File:Claude_Monet_-_The_Magpie_-_Google_Art_Project.jpg</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48991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 lvl="0" indent="0" rtl="0">
              <a:lnSpc>
                <a:spcPct val="100000"/>
              </a:lnSpc>
              <a:spcBef>
                <a:spcPts val="0"/>
              </a:spcBef>
              <a:buClr>
                <a:schemeClr val="dk1"/>
              </a:buClr>
              <a:buSzPct val="100000"/>
              <a:buFont typeface="Century Gothic"/>
              <a:buNone/>
            </a:pPr>
            <a:r>
              <a:rPr lang="en-US" sz="1200" kern="1200" dirty="0">
                <a:solidFill>
                  <a:schemeClr val="tx1"/>
                </a:solidFill>
                <a:effectLst/>
                <a:latin typeface="+mn-lt"/>
                <a:ea typeface="+mn-ea"/>
                <a:cs typeface="+mn-cs"/>
              </a:rPr>
              <a:t>Solar energy is a rapidly growing industry and demand</a:t>
            </a:r>
            <a:r>
              <a:rPr lang="en-US" sz="1200" kern="1200" baseline="0" dirty="0">
                <a:solidFill>
                  <a:schemeClr val="tx1"/>
                </a:solidFill>
                <a:effectLst/>
                <a:latin typeface="+mn-lt"/>
                <a:ea typeface="+mn-ea"/>
                <a:cs typeface="+mn-cs"/>
              </a:rPr>
              <a:t> for alternative energy sources is</a:t>
            </a:r>
            <a:r>
              <a:rPr lang="en-US" sz="1200" kern="1200" dirty="0">
                <a:solidFill>
                  <a:schemeClr val="tx1"/>
                </a:solidFill>
                <a:effectLst/>
                <a:latin typeface="+mn-lt"/>
                <a:ea typeface="+mn-ea"/>
                <a:cs typeface="+mn-cs"/>
              </a:rPr>
              <a:t> increasing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the state of Georgia. This is encouraging for decision makers and developers interested in alternative, sustainable energy sources for utility planning; however, the construction and siting of solar farms could pose threats to environmentally sensitive habits and associated species. </a:t>
            </a:r>
            <a:endParaRPr lang="en-US" dirty="0">
              <a:solidFill>
                <a:schemeClr val="dk1"/>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3606501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a:t>
            </a:r>
            <a:r>
              <a:rPr lang="en-US" baseline="0" dirty="0"/>
              <a:t> the project to clearly present the material.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every image on the slide include an image source in the speaker notes (ex. URL; Name, Affiliation, etc.)</a:t>
            </a:r>
          </a:p>
          <a:p>
            <a:endParaRPr lang="en-US" baseline="0" dirty="0"/>
          </a:p>
          <a:p>
            <a:r>
              <a:rPr lang="en-US" dirty="0"/>
              <a:t>Image Source: http://commons.wikimedia.org/wiki/File:Claude_Monet_-_The_Magpie_-_Google_Art_Project.jpg</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46232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spcBef>
                <a:spcPts val="200"/>
              </a:spcBef>
              <a:buClr>
                <a:srgbClr val="56B27B"/>
              </a:buClr>
              <a:buFont typeface="Webdings" panose="05030102010509060703" pitchFamily="18" charset="2"/>
              <a:buChar char="4"/>
            </a:pPr>
            <a:r>
              <a:rPr lang="en-US" b="1" i="1" dirty="0">
                <a:solidFill>
                  <a:srgbClr val="7EB761"/>
                </a:solidFill>
              </a:rPr>
              <a:t>Impacts</a:t>
            </a:r>
            <a:r>
              <a:rPr lang="en-US" dirty="0">
                <a:solidFill>
                  <a:schemeClr val="tx1"/>
                </a:solidFill>
              </a:rPr>
              <a:t> from solar farm development to protected species habitat and other environmentally sensitive areas</a:t>
            </a:r>
          </a:p>
          <a:p>
            <a:pPr marL="342900" indent="-342900">
              <a:lnSpc>
                <a:spcPct val="150000"/>
              </a:lnSpc>
              <a:spcBef>
                <a:spcPts val="200"/>
              </a:spcBef>
              <a:buClr>
                <a:srgbClr val="56B27B"/>
              </a:buClr>
              <a:buFont typeface="Webdings" panose="05030102010509060703" pitchFamily="18" charset="2"/>
              <a:buChar char="4"/>
            </a:pPr>
            <a:r>
              <a:rPr lang="en-US" b="1" i="1" dirty="0">
                <a:solidFill>
                  <a:srgbClr val="7EB761"/>
                </a:solidFill>
              </a:rPr>
              <a:t>Need</a:t>
            </a:r>
            <a:r>
              <a:rPr lang="en-US" dirty="0">
                <a:solidFill>
                  <a:schemeClr val="tx1"/>
                </a:solidFill>
              </a:rPr>
              <a:t> for a land use planning tool that incorporates solar farm development and environmental protection criteria</a:t>
            </a:r>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389815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Solar energy is a rapidly growing industry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the state of Georgia.  The expansion</a:t>
            </a:r>
            <a:r>
              <a:rPr lang="en-US" sz="1200" kern="1200" baseline="0" dirty="0">
                <a:solidFill>
                  <a:schemeClr val="tx1"/>
                </a:solidFill>
                <a:effectLst/>
                <a:latin typeface="+mn-lt"/>
                <a:ea typeface="+mn-ea"/>
                <a:cs typeface="+mn-cs"/>
              </a:rPr>
              <a:t> of solar energy production opportunities in Georgia </a:t>
            </a:r>
            <a:r>
              <a:rPr lang="en-US" sz="1200" kern="1200" dirty="0">
                <a:solidFill>
                  <a:schemeClr val="tx1"/>
                </a:solidFill>
                <a:effectLst/>
                <a:latin typeface="+mn-lt"/>
                <a:ea typeface="+mn-ea"/>
                <a:cs typeface="+mn-cs"/>
              </a:rPr>
              <a:t>is encouraging for decision makers and developers interested in sustainable energy sources for utility planning.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904994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200"/>
              </a:spcBef>
              <a:spcAft>
                <a:spcPts val="0"/>
              </a:spcAft>
              <a:buClr>
                <a:srgbClr val="56B27B"/>
              </a:buClr>
              <a:buSzTx/>
              <a:buFont typeface="Webdings" panose="05030102010509060703" pitchFamily="18" charset="2"/>
              <a:buNone/>
              <a:tabLst/>
              <a:defRPr/>
            </a:pPr>
            <a:r>
              <a:rPr lang="en-US" sz="1200" kern="1200" dirty="0">
                <a:solidFill>
                  <a:schemeClr val="tx1"/>
                </a:solidFill>
                <a:effectLst/>
                <a:latin typeface="+mn-lt"/>
                <a:ea typeface="+mn-ea"/>
                <a:cs typeface="+mn-cs"/>
              </a:rPr>
              <a:t>This NASA DEVELOP project partnered with The Nature Conservancy and the Georgia Department of Natural Resources to provide a comprehensive</a:t>
            </a:r>
            <a:r>
              <a:rPr lang="en-US" sz="1200" kern="1200" baseline="0" dirty="0">
                <a:solidFill>
                  <a:schemeClr val="tx1"/>
                </a:solidFill>
                <a:effectLst/>
                <a:latin typeface="+mn-lt"/>
                <a:ea typeface="+mn-ea"/>
                <a:cs typeface="+mn-cs"/>
              </a:rPr>
              <a:t> model of solar farm development that accounts for the protection of environmentally sensitive areas</a:t>
            </a:r>
            <a:r>
              <a:rPr lang="en-US" sz="1200" kern="1200" dirty="0">
                <a:solidFill>
                  <a:schemeClr val="tx1"/>
                </a:solidFill>
                <a:effectLst/>
                <a:latin typeface="+mn-lt"/>
                <a:ea typeface="+mn-ea"/>
                <a:cs typeface="+mn-cs"/>
              </a:rPr>
              <a:t>. The model will facilitate communication with solar site developers to include</a:t>
            </a:r>
            <a:r>
              <a:rPr lang="en-US" sz="1200" kern="1200" baseline="0" dirty="0">
                <a:solidFill>
                  <a:schemeClr val="tx1"/>
                </a:solidFill>
                <a:effectLst/>
                <a:latin typeface="+mn-lt"/>
                <a:ea typeface="+mn-ea"/>
                <a:cs typeface="+mn-cs"/>
              </a:rPr>
              <a:t> an environmental protection lens in the development process</a:t>
            </a:r>
            <a:r>
              <a:rPr lang="en-US" sz="1200" kern="1200" dirty="0">
                <a:solidFill>
                  <a:schemeClr val="tx1"/>
                </a:solidFill>
                <a:effectLst/>
                <a:latin typeface="+mn-lt"/>
                <a:ea typeface="+mn-ea"/>
                <a:cs typeface="+mn-cs"/>
              </a:rPr>
              <a:t> and provide a framework for the tool to be updated with new information</a:t>
            </a:r>
            <a:r>
              <a:rPr lang="en-US" sz="1200" kern="1200" baseline="0" dirty="0">
                <a:solidFill>
                  <a:schemeClr val="tx1"/>
                </a:solidFill>
                <a:effectLst/>
                <a:latin typeface="+mn-lt"/>
                <a:ea typeface="+mn-ea"/>
                <a:cs typeface="+mn-cs"/>
              </a:rPr>
              <a:t> to continually improve the planning process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171523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team analyzed solar insolation datasets from Terra CERES. These Earth observations were combined with other datasets such as the 2016 USDA </a:t>
            </a:r>
            <a:r>
              <a:rPr lang="en-US" sz="1200" kern="1200" dirty="0" err="1">
                <a:solidFill>
                  <a:schemeClr val="tx1"/>
                </a:solidFill>
                <a:effectLst/>
                <a:latin typeface="+mn-lt"/>
                <a:ea typeface="+mn-ea"/>
                <a:cs typeface="+mn-cs"/>
              </a:rPr>
              <a:t>CropScape</a:t>
            </a:r>
            <a:r>
              <a:rPr lang="en-US" sz="1200" kern="1200" dirty="0">
                <a:solidFill>
                  <a:schemeClr val="tx1"/>
                </a:solidFill>
                <a:effectLst/>
                <a:latin typeface="+mn-lt"/>
                <a:ea typeface="+mn-ea"/>
                <a:cs typeface="+mn-cs"/>
              </a:rPr>
              <a:t> land-use map and a UGA Gopher Tortoise habitat model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classify and extract data layers for a solar site suitability and identify conflicts</a:t>
            </a:r>
            <a:r>
              <a:rPr lang="en-US" sz="1200" kern="1200" baseline="0" dirty="0">
                <a:solidFill>
                  <a:schemeClr val="tx1"/>
                </a:solidFill>
                <a:effectLst/>
                <a:latin typeface="+mn-lt"/>
                <a:ea typeface="+mn-ea"/>
                <a:cs typeface="+mn-cs"/>
              </a:rPr>
              <a:t> with sensitive environmental areas</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91541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team analyzed solar insolation datasets from Terra CERES. These Earth observations were combined with other datasets such as the 2016 USDA </a:t>
            </a:r>
            <a:r>
              <a:rPr lang="en-US" sz="1200" kern="1200" dirty="0" err="1">
                <a:solidFill>
                  <a:schemeClr val="tx1"/>
                </a:solidFill>
                <a:effectLst/>
                <a:latin typeface="+mn-lt"/>
                <a:ea typeface="+mn-ea"/>
                <a:cs typeface="+mn-cs"/>
              </a:rPr>
              <a:t>CropScape</a:t>
            </a:r>
            <a:r>
              <a:rPr lang="en-US" sz="1200" kern="1200" dirty="0">
                <a:solidFill>
                  <a:schemeClr val="tx1"/>
                </a:solidFill>
                <a:effectLst/>
                <a:latin typeface="+mn-lt"/>
                <a:ea typeface="+mn-ea"/>
                <a:cs typeface="+mn-cs"/>
              </a:rPr>
              <a:t> land-use map and a UGA Gopher Tortoise habitat model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classify and extract data layers for a solar site suitability and identify conflicts</a:t>
            </a:r>
            <a:r>
              <a:rPr lang="en-US" sz="1200" kern="1200" baseline="0" dirty="0">
                <a:solidFill>
                  <a:schemeClr val="tx1"/>
                </a:solidFill>
                <a:effectLst/>
                <a:latin typeface="+mn-lt"/>
                <a:ea typeface="+mn-ea"/>
                <a:cs typeface="+mn-cs"/>
              </a:rPr>
              <a:t> with sensitive environmental areas</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574723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team analyzed solar insolation datasets from Terra CERES. These Earth observations were combined with other datasets such as the 2016 USDA </a:t>
            </a:r>
            <a:r>
              <a:rPr lang="en-US" sz="1200" kern="1200" dirty="0" err="1">
                <a:solidFill>
                  <a:schemeClr val="tx1"/>
                </a:solidFill>
                <a:effectLst/>
                <a:latin typeface="+mn-lt"/>
                <a:ea typeface="+mn-ea"/>
                <a:cs typeface="+mn-cs"/>
              </a:rPr>
              <a:t>CropScape</a:t>
            </a:r>
            <a:r>
              <a:rPr lang="en-US" sz="1200" kern="1200" dirty="0">
                <a:solidFill>
                  <a:schemeClr val="tx1"/>
                </a:solidFill>
                <a:effectLst/>
                <a:latin typeface="+mn-lt"/>
                <a:ea typeface="+mn-ea"/>
                <a:cs typeface="+mn-cs"/>
              </a:rPr>
              <a:t> land-use map and a UGA Gopher Tortoise habitat model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classify and extract data layers for a solar site suitability and identify conflicts</a:t>
            </a:r>
            <a:r>
              <a:rPr lang="en-US" sz="1200" kern="1200" baseline="0" dirty="0">
                <a:solidFill>
                  <a:schemeClr val="tx1"/>
                </a:solidFill>
                <a:effectLst/>
                <a:latin typeface="+mn-lt"/>
                <a:ea typeface="+mn-ea"/>
                <a:cs typeface="+mn-cs"/>
              </a:rPr>
              <a:t> with sensitive environmental areas</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114697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team analyzed solar insolation datasets from Terra CERES. These Earth observations were combined with other datasets such as the 2016 USDA </a:t>
            </a:r>
            <a:r>
              <a:rPr lang="en-US" sz="1200" kern="1200" dirty="0" err="1">
                <a:solidFill>
                  <a:schemeClr val="tx1"/>
                </a:solidFill>
                <a:effectLst/>
                <a:latin typeface="+mn-lt"/>
                <a:ea typeface="+mn-ea"/>
                <a:cs typeface="+mn-cs"/>
              </a:rPr>
              <a:t>CropScape</a:t>
            </a:r>
            <a:r>
              <a:rPr lang="en-US" sz="1200" kern="1200" dirty="0">
                <a:solidFill>
                  <a:schemeClr val="tx1"/>
                </a:solidFill>
                <a:effectLst/>
                <a:latin typeface="+mn-lt"/>
                <a:ea typeface="+mn-ea"/>
                <a:cs typeface="+mn-cs"/>
              </a:rPr>
              <a:t> land-use map and a UGA Gopher Tortoise habitat model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classify and extract data layers for a solar site suitability and identify conflicts</a:t>
            </a:r>
            <a:r>
              <a:rPr lang="en-US" sz="1200" kern="1200" baseline="0" dirty="0">
                <a:solidFill>
                  <a:schemeClr val="tx1"/>
                </a:solidFill>
                <a:effectLst/>
                <a:latin typeface="+mn-lt"/>
                <a:ea typeface="+mn-ea"/>
                <a:cs typeface="+mn-cs"/>
              </a:rPr>
              <a:t> with sensitive environmental areas</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969552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56B27B"/>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56B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56B27B"/>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2129"/>
            <a:ext cx="12192000" cy="45719"/>
          </a:xfrm>
          <a:prstGeom prst="rect">
            <a:avLst/>
          </a:prstGeom>
          <a:solidFill>
            <a:srgbClr val="56B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56B27B"/>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56B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56B27B"/>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09900"/>
            <a:ext cx="12192000" cy="45719"/>
          </a:xfrm>
          <a:prstGeom prst="rect">
            <a:avLst/>
          </a:prstGeom>
          <a:solidFill>
            <a:srgbClr val="56B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56B27B"/>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56B27B"/>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56B27B"/>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09900"/>
            <a:ext cx="12192000" cy="45719"/>
          </a:xfrm>
          <a:prstGeom prst="rect">
            <a:avLst/>
          </a:prstGeom>
          <a:solidFill>
            <a:srgbClr val="56B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56B27B"/>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56B27B"/>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56B27B"/>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56B27B"/>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56B27B"/>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09900"/>
            <a:ext cx="12192000" cy="45719"/>
          </a:xfrm>
          <a:prstGeom prst="rect">
            <a:avLst/>
          </a:prstGeom>
          <a:solidFill>
            <a:srgbClr val="56B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56B27B"/>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56B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56B27B"/>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56B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65725" cy="685800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2666" y="5916930"/>
            <a:ext cx="709962" cy="709962"/>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56B27B"/>
                </a:solidFill>
              </a:rPr>
              <a:t>GEORGIA ENERGY</a:t>
            </a:r>
          </a:p>
        </p:txBody>
      </p:sp>
      <p:sp>
        <p:nvSpPr>
          <p:cNvPr id="9" name="Subtitle 2"/>
          <p:cNvSpPr txBox="1">
            <a:spLocks/>
          </p:cNvSpPr>
          <p:nvPr/>
        </p:nvSpPr>
        <p:spPr>
          <a:xfrm>
            <a:off x="5221217" y="2593819"/>
            <a:ext cx="6591411"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2000" dirty="0">
                <a:solidFill>
                  <a:srgbClr val="55B27B"/>
                </a:solidFill>
              </a:rPr>
              <a:t>Identifying Suitable Areas for Solar Power Generating Facilities while Reducing Conflicts with Sensitive Habitats and Wildlife Populations</a:t>
            </a:r>
          </a:p>
        </p:txBody>
      </p:sp>
      <p:sp>
        <p:nvSpPr>
          <p:cNvPr id="22" name="TextBox 21"/>
          <p:cNvSpPr txBox="1"/>
          <p:nvPr/>
        </p:nvSpPr>
        <p:spPr>
          <a:xfrm>
            <a:off x="5225140" y="6143901"/>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University of Georgia</a:t>
            </a:r>
          </a:p>
        </p:txBody>
      </p:sp>
      <p:sp>
        <p:nvSpPr>
          <p:cNvPr id="15" name="Text Placeholder 17"/>
          <p:cNvSpPr txBox="1">
            <a:spLocks/>
          </p:cNvSpPr>
          <p:nvPr/>
        </p:nvSpPr>
        <p:spPr>
          <a:xfrm>
            <a:off x="5982344" y="454028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Emad Ahmed</a:t>
            </a:r>
          </a:p>
        </p:txBody>
      </p:sp>
      <p:sp>
        <p:nvSpPr>
          <p:cNvPr id="23" name="Text Placeholder 17"/>
          <p:cNvSpPr txBox="1">
            <a:spLocks/>
          </p:cNvSpPr>
          <p:nvPr/>
        </p:nvSpPr>
        <p:spPr>
          <a:xfrm>
            <a:off x="5983404" y="4965600"/>
            <a:ext cx="2697332" cy="3758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Natalia Bhattacharjee</a:t>
            </a:r>
          </a:p>
        </p:txBody>
      </p:sp>
      <p:sp>
        <p:nvSpPr>
          <p:cNvPr id="24" name="Text Placeholder 17"/>
          <p:cNvSpPr txBox="1">
            <a:spLocks/>
          </p:cNvSpPr>
          <p:nvPr/>
        </p:nvSpPr>
        <p:spPr>
          <a:xfrm>
            <a:off x="9090176" y="413970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Roger Bledsoe</a:t>
            </a:r>
          </a:p>
        </p:txBody>
      </p:sp>
      <p:sp>
        <p:nvSpPr>
          <p:cNvPr id="25" name="Text Placeholder 17"/>
          <p:cNvSpPr txBox="1">
            <a:spLocks/>
          </p:cNvSpPr>
          <p:nvPr/>
        </p:nvSpPr>
        <p:spPr>
          <a:xfrm>
            <a:off x="9090176" y="4540284"/>
            <a:ext cx="2742440"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Christopher Cameron</a:t>
            </a:r>
          </a:p>
        </p:txBody>
      </p:sp>
      <p:sp>
        <p:nvSpPr>
          <p:cNvPr id="26" name="Text Placeholder 17"/>
          <p:cNvSpPr txBox="1">
            <a:spLocks/>
          </p:cNvSpPr>
          <p:nvPr/>
        </p:nvSpPr>
        <p:spPr>
          <a:xfrm>
            <a:off x="9090176" y="494086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err="1">
                <a:solidFill>
                  <a:schemeClr val="tx1">
                    <a:lumMod val="75000"/>
                    <a:lumOff val="25000"/>
                  </a:schemeClr>
                </a:solidFill>
                <a:latin typeface="Century Gothic" panose="020B0502020202020204" pitchFamily="34" charset="0"/>
              </a:rPr>
              <a:t>Suravi</a:t>
            </a:r>
            <a:r>
              <a:rPr lang="en-US" sz="1800" dirty="0">
                <a:solidFill>
                  <a:schemeClr val="tx1">
                    <a:lumMod val="75000"/>
                    <a:lumOff val="25000"/>
                  </a:schemeClr>
                </a:solidFill>
                <a:latin typeface="Century Gothic" panose="020B0502020202020204" pitchFamily="34" charset="0"/>
              </a:rPr>
              <a:t> Shrestha</a:t>
            </a:r>
          </a:p>
        </p:txBody>
      </p:sp>
      <p:sp>
        <p:nvSpPr>
          <p:cNvPr id="16" name="TextBox 15"/>
          <p:cNvSpPr txBox="1"/>
          <p:nvPr/>
        </p:nvSpPr>
        <p:spPr>
          <a:xfrm>
            <a:off x="5221217" y="6465929"/>
            <a:ext cx="5628425" cy="338554"/>
          </a:xfrm>
          <a:prstGeom prst="rect">
            <a:avLst/>
          </a:prstGeom>
          <a:noFill/>
        </p:spPr>
        <p:txBody>
          <a:bodyPr wrap="square" rtlCol="0">
            <a:spAutoFit/>
          </a:bodyPr>
          <a:lstStyle/>
          <a:p>
            <a:r>
              <a:rPr lang="en-US" sz="1600" i="1" dirty="0">
                <a:solidFill>
                  <a:schemeClr val="bg1"/>
                </a:solidFill>
                <a:latin typeface="Century Gothic" panose="020B0502020202020204" pitchFamily="34" charset="0"/>
              </a:rPr>
              <a:t>2017 Summer</a:t>
            </a:r>
          </a:p>
        </p:txBody>
      </p:sp>
      <p:sp>
        <p:nvSpPr>
          <p:cNvPr id="18" name="Text Placeholder 17"/>
          <p:cNvSpPr txBox="1">
            <a:spLocks/>
          </p:cNvSpPr>
          <p:nvPr/>
        </p:nvSpPr>
        <p:spPr>
          <a:xfrm>
            <a:off x="5976072" y="413754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Lynn </a:t>
            </a:r>
            <a:r>
              <a:rPr lang="en-US" sz="1800" dirty="0" err="1">
                <a:solidFill>
                  <a:schemeClr val="tx1">
                    <a:lumMod val="75000"/>
                    <a:lumOff val="25000"/>
                  </a:schemeClr>
                </a:solidFill>
                <a:latin typeface="Century Gothic" panose="020B0502020202020204" pitchFamily="34" charset="0"/>
              </a:rPr>
              <a:t>Abdouni</a:t>
            </a:r>
            <a:endParaRPr lang="en-US" sz="1800" dirty="0">
              <a:solidFill>
                <a:schemeClr val="tx1">
                  <a:lumMod val="75000"/>
                  <a:lumOff val="25000"/>
                </a:schemeClr>
              </a:solidFill>
              <a:latin typeface="Century Gothic" panose="020B0502020202020204" pitchFamily="34" charset="0"/>
            </a:endParaRPr>
          </a:p>
        </p:txBody>
      </p:sp>
      <p:sp>
        <p:nvSpPr>
          <p:cNvPr id="19" name="Text Placeholder 17"/>
          <p:cNvSpPr txBox="1">
            <a:spLocks/>
          </p:cNvSpPr>
          <p:nvPr/>
        </p:nvSpPr>
        <p:spPr>
          <a:xfrm>
            <a:off x="9119744" y="5325276"/>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Austin Stone</a:t>
            </a: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950"/>
          <a:stretch/>
        </p:blipFill>
        <p:spPr>
          <a:xfrm>
            <a:off x="1349218" y="604836"/>
            <a:ext cx="10058400" cy="6057221"/>
          </a:xfrm>
          <a:prstGeom prst="rect">
            <a:avLst/>
          </a:prstGeom>
        </p:spPr>
      </p:pic>
      <p:sp>
        <p:nvSpPr>
          <p:cNvPr id="5" name="Title 4"/>
          <p:cNvSpPr>
            <a:spLocks noGrp="1"/>
          </p:cNvSpPr>
          <p:nvPr>
            <p:ph type="title"/>
          </p:nvPr>
        </p:nvSpPr>
        <p:spPr/>
        <p:txBody>
          <a:bodyPr/>
          <a:lstStyle/>
          <a:p>
            <a:r>
              <a:rPr lang="en-US" dirty="0"/>
              <a:t>Methodology</a:t>
            </a:r>
            <a:endParaRPr lang="en-US" i="1" dirty="0">
              <a:solidFill>
                <a:srgbClr val="7EB761"/>
              </a:solidFill>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142" t="38107" r="42504" b="-13200"/>
          <a:stretch/>
        </p:blipFill>
        <p:spPr>
          <a:xfrm rot="10800000">
            <a:off x="0" y="4601028"/>
            <a:ext cx="1709041" cy="2256969"/>
          </a:xfrm>
          <a:prstGeom prst="rect">
            <a:avLst/>
          </a:prstGeom>
        </p:spPr>
      </p:pic>
    </p:spTree>
    <p:extLst>
      <p:ext uri="{BB962C8B-B14F-4D97-AF65-F5344CB8AC3E}">
        <p14:creationId xmlns:p14="http://schemas.microsoft.com/office/powerpoint/2010/main" val="441329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231206" y="0"/>
            <a:ext cx="7562625" cy="1065007"/>
          </a:xfrm>
        </p:spPr>
        <p:txBody>
          <a:bodyPr/>
          <a:lstStyle/>
          <a:p>
            <a:r>
              <a:rPr lang="en-US" dirty="0"/>
              <a:t>Results</a:t>
            </a:r>
          </a:p>
        </p:txBody>
      </p:sp>
      <p:sp>
        <p:nvSpPr>
          <p:cNvPr id="2" name="Text Placeholder 1"/>
          <p:cNvSpPr>
            <a:spLocks noGrp="1"/>
          </p:cNvSpPr>
          <p:nvPr>
            <p:ph type="body" sz="half" idx="2"/>
          </p:nvPr>
        </p:nvSpPr>
        <p:spPr>
          <a:xfrm>
            <a:off x="2503413" y="889223"/>
            <a:ext cx="7992309" cy="5849509"/>
          </a:xfrm>
        </p:spPr>
        <p:txBody>
          <a:bodyPr>
            <a:normAutofit fontScale="92500"/>
          </a:bodyPr>
          <a:lstStyle/>
          <a:p>
            <a:pPr>
              <a:lnSpc>
                <a:spcPct val="150000"/>
              </a:lnSpc>
              <a:spcBef>
                <a:spcPts val="200"/>
              </a:spcBef>
              <a:buClr>
                <a:srgbClr val="56B27B"/>
              </a:buClr>
            </a:pPr>
            <a:r>
              <a:rPr lang="en-US" sz="2200" b="1" dirty="0">
                <a:solidFill>
                  <a:srgbClr val="7EB761"/>
                </a:solidFill>
              </a:rPr>
              <a:t>LUCIS Model </a:t>
            </a:r>
            <a:r>
              <a:rPr lang="en-US" sz="2200" dirty="0">
                <a:solidFill>
                  <a:schemeClr val="bg2">
                    <a:lumMod val="50000"/>
                  </a:schemeClr>
                </a:solidFill>
              </a:rPr>
              <a:t>– State of Georgia </a:t>
            </a:r>
          </a:p>
          <a:p>
            <a:pPr marL="800100" lvl="1" indent="-342900">
              <a:lnSpc>
                <a:spcPct val="150000"/>
              </a:lnSpc>
              <a:spcBef>
                <a:spcPts val="200"/>
              </a:spcBef>
              <a:buClr>
                <a:srgbClr val="56B27B"/>
              </a:buClr>
              <a:buFont typeface="Webdings" panose="05030102010509060703" pitchFamily="18" charset="2"/>
              <a:buChar char="4"/>
            </a:pPr>
            <a:r>
              <a:rPr lang="en-US" sz="2200" dirty="0">
                <a:solidFill>
                  <a:schemeClr val="bg2">
                    <a:lumMod val="50000"/>
                  </a:schemeClr>
                </a:solidFill>
              </a:rPr>
              <a:t>Solar Farm Development Suitability Map</a:t>
            </a:r>
          </a:p>
          <a:p>
            <a:pPr marL="800100" lvl="1" indent="-342900">
              <a:lnSpc>
                <a:spcPct val="150000"/>
              </a:lnSpc>
              <a:spcBef>
                <a:spcPts val="200"/>
              </a:spcBef>
              <a:buClr>
                <a:srgbClr val="56B27B"/>
              </a:buClr>
              <a:buFont typeface="Webdings" panose="05030102010509060703" pitchFamily="18" charset="2"/>
              <a:buChar char="4"/>
            </a:pPr>
            <a:r>
              <a:rPr lang="en-US" sz="2200" dirty="0">
                <a:solidFill>
                  <a:schemeClr val="bg2">
                    <a:lumMod val="50000"/>
                  </a:schemeClr>
                </a:solidFill>
              </a:rPr>
              <a:t>Environmental Sensitivity Map</a:t>
            </a:r>
          </a:p>
          <a:p>
            <a:pPr marL="800100" lvl="1" indent="-342900">
              <a:lnSpc>
                <a:spcPct val="150000"/>
              </a:lnSpc>
              <a:spcBef>
                <a:spcPts val="200"/>
              </a:spcBef>
              <a:buClr>
                <a:srgbClr val="56B27B"/>
              </a:buClr>
              <a:buFont typeface="Webdings" panose="05030102010509060703" pitchFamily="18" charset="2"/>
              <a:buChar char="4"/>
            </a:pPr>
            <a:r>
              <a:rPr lang="en-US" sz="2200" dirty="0">
                <a:solidFill>
                  <a:schemeClr val="bg2">
                    <a:lumMod val="50000"/>
                  </a:schemeClr>
                </a:solidFill>
              </a:rPr>
              <a:t>Conflict Map</a:t>
            </a:r>
          </a:p>
          <a:p>
            <a:pPr marL="800100" lvl="1" indent="-342900">
              <a:lnSpc>
                <a:spcPct val="150000"/>
              </a:lnSpc>
              <a:spcBef>
                <a:spcPts val="200"/>
              </a:spcBef>
              <a:buClr>
                <a:srgbClr val="56B27B"/>
              </a:buClr>
              <a:buFont typeface="Webdings" panose="05030102010509060703" pitchFamily="18" charset="2"/>
              <a:buChar char="4"/>
            </a:pPr>
            <a:r>
              <a:rPr lang="en-US" sz="2200" dirty="0">
                <a:solidFill>
                  <a:schemeClr val="bg2">
                    <a:lumMod val="50000"/>
                  </a:schemeClr>
                </a:solidFill>
              </a:rPr>
              <a:t>Suitability Map</a:t>
            </a:r>
          </a:p>
          <a:p>
            <a:pPr lvl="1">
              <a:lnSpc>
                <a:spcPct val="150000"/>
              </a:lnSpc>
              <a:spcBef>
                <a:spcPts val="200"/>
              </a:spcBef>
              <a:buClr>
                <a:srgbClr val="56B27B"/>
              </a:buClr>
            </a:pPr>
            <a:endParaRPr lang="en-US" sz="2200" dirty="0">
              <a:solidFill>
                <a:schemeClr val="bg2">
                  <a:lumMod val="50000"/>
                </a:schemeClr>
              </a:solidFill>
            </a:endParaRPr>
          </a:p>
          <a:p>
            <a:pPr>
              <a:lnSpc>
                <a:spcPct val="150000"/>
              </a:lnSpc>
              <a:spcBef>
                <a:spcPts val="200"/>
              </a:spcBef>
              <a:buClr>
                <a:srgbClr val="56B27B"/>
              </a:buClr>
            </a:pPr>
            <a:r>
              <a:rPr lang="en-US" sz="2200" b="1" dirty="0">
                <a:solidFill>
                  <a:srgbClr val="7EB761"/>
                </a:solidFill>
              </a:rPr>
              <a:t>LUCIS Model </a:t>
            </a:r>
            <a:r>
              <a:rPr lang="en-US" sz="2200" dirty="0">
                <a:solidFill>
                  <a:schemeClr val="bg2">
                    <a:lumMod val="50000"/>
                  </a:schemeClr>
                </a:solidFill>
              </a:rPr>
              <a:t>- Taylor County* </a:t>
            </a:r>
          </a:p>
          <a:p>
            <a:pPr marL="800100" lvl="1" indent="-342900">
              <a:lnSpc>
                <a:spcPct val="150000"/>
              </a:lnSpc>
              <a:spcBef>
                <a:spcPts val="200"/>
              </a:spcBef>
              <a:buClr>
                <a:srgbClr val="56B27B"/>
              </a:buClr>
              <a:buFont typeface="Webdings" panose="05030102010509060703" pitchFamily="18" charset="2"/>
              <a:buChar char="4"/>
            </a:pPr>
            <a:r>
              <a:rPr lang="en-US" sz="2200" dirty="0">
                <a:solidFill>
                  <a:schemeClr val="bg2">
                    <a:lumMod val="50000"/>
                  </a:schemeClr>
                </a:solidFill>
              </a:rPr>
              <a:t>Solar Farm Development Suitability Map</a:t>
            </a:r>
          </a:p>
          <a:p>
            <a:pPr marL="800100" lvl="1" indent="-342900">
              <a:lnSpc>
                <a:spcPct val="150000"/>
              </a:lnSpc>
              <a:spcBef>
                <a:spcPts val="200"/>
              </a:spcBef>
              <a:buClr>
                <a:srgbClr val="56B27B"/>
              </a:buClr>
              <a:buFont typeface="Webdings" panose="05030102010509060703" pitchFamily="18" charset="2"/>
              <a:buChar char="4"/>
            </a:pPr>
            <a:r>
              <a:rPr lang="en-US" sz="2200" dirty="0">
                <a:solidFill>
                  <a:schemeClr val="bg2">
                    <a:lumMod val="50000"/>
                  </a:schemeClr>
                </a:solidFill>
              </a:rPr>
              <a:t>Environmental Sensitivity Map</a:t>
            </a:r>
          </a:p>
          <a:p>
            <a:pPr marL="800100" lvl="1" indent="-342900">
              <a:lnSpc>
                <a:spcPct val="150000"/>
              </a:lnSpc>
              <a:spcBef>
                <a:spcPts val="200"/>
              </a:spcBef>
              <a:buClr>
                <a:srgbClr val="56B27B"/>
              </a:buClr>
              <a:buFont typeface="Webdings" panose="05030102010509060703" pitchFamily="18" charset="2"/>
              <a:buChar char="4"/>
            </a:pPr>
            <a:r>
              <a:rPr lang="en-US" sz="2200" dirty="0">
                <a:solidFill>
                  <a:schemeClr val="bg2">
                    <a:lumMod val="50000"/>
                  </a:schemeClr>
                </a:solidFill>
              </a:rPr>
              <a:t>Conflict Map</a:t>
            </a:r>
          </a:p>
          <a:p>
            <a:pPr marL="800100" lvl="1" indent="-342900">
              <a:lnSpc>
                <a:spcPct val="150000"/>
              </a:lnSpc>
              <a:spcBef>
                <a:spcPts val="200"/>
              </a:spcBef>
              <a:buClr>
                <a:srgbClr val="56B27B"/>
              </a:buClr>
              <a:buFont typeface="Webdings" panose="05030102010509060703" pitchFamily="18" charset="2"/>
              <a:buChar char="4"/>
            </a:pPr>
            <a:r>
              <a:rPr lang="en-US" sz="2200" dirty="0">
                <a:solidFill>
                  <a:schemeClr val="bg2">
                    <a:lumMod val="50000"/>
                  </a:schemeClr>
                </a:solidFill>
              </a:rPr>
              <a:t>Suitability Map</a:t>
            </a:r>
          </a:p>
          <a:p>
            <a:pPr lvl="1">
              <a:lnSpc>
                <a:spcPct val="150000"/>
              </a:lnSpc>
              <a:spcBef>
                <a:spcPts val="200"/>
              </a:spcBef>
              <a:buClr>
                <a:srgbClr val="56B27B"/>
              </a:buClr>
            </a:pPr>
            <a:r>
              <a:rPr lang="en-US" sz="1700" i="1" dirty="0">
                <a:solidFill>
                  <a:srgbClr val="7EB761"/>
                </a:solidFill>
              </a:rPr>
              <a:t>* Taylor County included more datasets due to its smaller geographic area</a:t>
            </a:r>
          </a:p>
          <a:p>
            <a:pPr marL="800100" lvl="1" indent="-342900">
              <a:lnSpc>
                <a:spcPct val="150000"/>
              </a:lnSpc>
              <a:spcBef>
                <a:spcPts val="200"/>
              </a:spcBef>
              <a:buClr>
                <a:srgbClr val="56B27B"/>
              </a:buClr>
              <a:buFont typeface="Webdings" panose="05030102010509060703" pitchFamily="18" charset="2"/>
              <a:buChar char="4"/>
            </a:pPr>
            <a:endParaRPr lang="en-US" dirty="0">
              <a:solidFill>
                <a:schemeClr val="bg2">
                  <a:lumMod val="50000"/>
                </a:schemeClr>
              </a:solidFill>
            </a:endParaRPr>
          </a:p>
        </p:txBody>
      </p:sp>
    </p:spTree>
    <p:extLst>
      <p:ext uri="{BB962C8B-B14F-4D97-AF65-F5344CB8AC3E}">
        <p14:creationId xmlns:p14="http://schemas.microsoft.com/office/powerpoint/2010/main" val="3793367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737" y="-178904"/>
            <a:ext cx="5299364"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5155" y="-178904"/>
            <a:ext cx="5299364" cy="6858000"/>
          </a:xfrm>
          <a:prstGeom prst="rect">
            <a:avLst/>
          </a:prstGeom>
        </p:spPr>
      </p:pic>
      <p:sp>
        <p:nvSpPr>
          <p:cNvPr id="5" name="Title 4"/>
          <p:cNvSpPr>
            <a:spLocks noGrp="1"/>
          </p:cNvSpPr>
          <p:nvPr>
            <p:ph type="title"/>
          </p:nvPr>
        </p:nvSpPr>
        <p:spPr/>
        <p:txBody>
          <a:bodyPr/>
          <a:lstStyle/>
          <a:p>
            <a:r>
              <a:rPr lang="en-US" dirty="0"/>
              <a:t>LUCIS Model : Layers in use</a:t>
            </a:r>
          </a:p>
        </p:txBody>
      </p:sp>
      <p:sp>
        <p:nvSpPr>
          <p:cNvPr id="2" name="Text Placeholder 1"/>
          <p:cNvSpPr>
            <a:spLocks noGrp="1"/>
          </p:cNvSpPr>
          <p:nvPr>
            <p:ph type="body" sz="half" idx="2"/>
          </p:nvPr>
        </p:nvSpPr>
        <p:spPr>
          <a:xfrm>
            <a:off x="465114" y="6205864"/>
            <a:ext cx="5241649" cy="473232"/>
          </a:xfrm>
        </p:spPr>
        <p:txBody>
          <a:bodyPr/>
          <a:lstStyle/>
          <a:p>
            <a:r>
              <a:rPr lang="en-US" dirty="0"/>
              <a:t>Solar Farm Development Suitability Map</a:t>
            </a:r>
          </a:p>
        </p:txBody>
      </p:sp>
      <p:sp>
        <p:nvSpPr>
          <p:cNvPr id="9" name="Text Placeholder 1"/>
          <p:cNvSpPr txBox="1">
            <a:spLocks/>
          </p:cNvSpPr>
          <p:nvPr/>
        </p:nvSpPr>
        <p:spPr>
          <a:xfrm>
            <a:off x="7177339" y="6205864"/>
            <a:ext cx="5241649" cy="4732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Environmental Sensitivity Map</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3592" y="5243250"/>
            <a:ext cx="1345488" cy="72933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4887" y="1075885"/>
            <a:ext cx="2106172" cy="138684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8355" y="1043920"/>
            <a:ext cx="2200660" cy="1450851"/>
          </a:xfrm>
          <a:prstGeom prst="rect">
            <a:avLst/>
          </a:prstGeom>
        </p:spPr>
      </p:pic>
    </p:spTree>
    <p:extLst>
      <p:ext uri="{BB962C8B-B14F-4D97-AF65-F5344CB8AC3E}">
        <p14:creationId xmlns:p14="http://schemas.microsoft.com/office/powerpoint/2010/main" val="3293873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6753"/>
          <a:stretch/>
        </p:blipFill>
        <p:spPr>
          <a:xfrm>
            <a:off x="318499" y="365124"/>
            <a:ext cx="5299364" cy="6394905"/>
          </a:xfrm>
          <a:prstGeom prst="rect">
            <a:avLst/>
          </a:prstGeom>
        </p:spPr>
      </p:pic>
      <p:sp>
        <p:nvSpPr>
          <p:cNvPr id="8" name="Text Placeholder 1"/>
          <p:cNvSpPr txBox="1">
            <a:spLocks/>
          </p:cNvSpPr>
          <p:nvPr/>
        </p:nvSpPr>
        <p:spPr>
          <a:xfrm>
            <a:off x="6958750" y="996122"/>
            <a:ext cx="5185908" cy="58174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56B27B"/>
              </a:buClr>
            </a:pPr>
            <a:r>
              <a:rPr lang="en-US" sz="1800" b="1" dirty="0">
                <a:solidFill>
                  <a:srgbClr val="7EB761"/>
                </a:solidFill>
              </a:rPr>
              <a:t>Conflict</a:t>
            </a:r>
            <a:r>
              <a:rPr lang="en-US" sz="1800" dirty="0">
                <a:solidFill>
                  <a:schemeClr val="bg2">
                    <a:lumMod val="50000"/>
                  </a:schemeClr>
                </a:solidFill>
              </a:rPr>
              <a:t> mapping between the Environmental and Solar Maps:</a:t>
            </a:r>
          </a:p>
          <a:p>
            <a:pPr marL="342900" indent="-342900">
              <a:lnSpc>
                <a:spcPct val="150000"/>
              </a:lnSpc>
              <a:spcBef>
                <a:spcPts val="200"/>
              </a:spcBef>
              <a:buClr>
                <a:srgbClr val="56B27B"/>
              </a:buClr>
              <a:buFont typeface="Webdings" panose="05030102010509060703" pitchFamily="18" charset="2"/>
              <a:buChar char="4"/>
            </a:pPr>
            <a:r>
              <a:rPr lang="en-US" sz="1800" i="1" dirty="0">
                <a:solidFill>
                  <a:srgbClr val="7EB761"/>
                </a:solidFill>
              </a:rPr>
              <a:t>Least Sensitive Areas </a:t>
            </a:r>
            <a:r>
              <a:rPr lang="en-US" sz="1800" dirty="0" smtClean="0">
                <a:solidFill>
                  <a:schemeClr val="bg2">
                    <a:lumMod val="50000"/>
                  </a:schemeClr>
                </a:solidFill>
              </a:rPr>
              <a:t>– Optimal </a:t>
            </a:r>
            <a:r>
              <a:rPr lang="en-US" sz="1800" dirty="0">
                <a:solidFill>
                  <a:schemeClr val="bg2">
                    <a:lumMod val="50000"/>
                  </a:schemeClr>
                </a:solidFill>
              </a:rPr>
              <a:t>for solar farm development</a:t>
            </a:r>
          </a:p>
          <a:p>
            <a:pPr marL="342900" indent="-342900">
              <a:lnSpc>
                <a:spcPct val="150000"/>
              </a:lnSpc>
              <a:spcBef>
                <a:spcPts val="200"/>
              </a:spcBef>
              <a:buClr>
                <a:srgbClr val="56B27B"/>
              </a:buClr>
              <a:buFont typeface="Webdings" panose="05030102010509060703" pitchFamily="18" charset="2"/>
              <a:buChar char="4"/>
            </a:pPr>
            <a:r>
              <a:rPr lang="en-US" sz="1800" i="1" dirty="0">
                <a:solidFill>
                  <a:srgbClr val="7EB761"/>
                </a:solidFill>
              </a:rPr>
              <a:t>Moderately Sensitive</a:t>
            </a:r>
            <a:r>
              <a:rPr lang="en-US" sz="1800" dirty="0">
                <a:solidFill>
                  <a:schemeClr val="bg2">
                    <a:lumMod val="50000"/>
                  </a:schemeClr>
                </a:solidFill>
              </a:rPr>
              <a:t> </a:t>
            </a:r>
            <a:r>
              <a:rPr lang="en-US" sz="1800" dirty="0" smtClean="0">
                <a:solidFill>
                  <a:schemeClr val="bg2">
                    <a:lumMod val="50000"/>
                  </a:schemeClr>
                </a:solidFill>
              </a:rPr>
              <a:t>– Suitable </a:t>
            </a:r>
            <a:r>
              <a:rPr lang="en-US" sz="1800" dirty="0">
                <a:solidFill>
                  <a:schemeClr val="bg2">
                    <a:lumMod val="50000"/>
                  </a:schemeClr>
                </a:solidFill>
              </a:rPr>
              <a:t>for solar farm development, but also involves moderate environmental impacts</a:t>
            </a:r>
          </a:p>
          <a:p>
            <a:pPr marL="342900" indent="-342900">
              <a:lnSpc>
                <a:spcPct val="150000"/>
              </a:lnSpc>
              <a:spcBef>
                <a:spcPts val="200"/>
              </a:spcBef>
              <a:buClr>
                <a:srgbClr val="56B27B"/>
              </a:buClr>
              <a:buFont typeface="Webdings" panose="05030102010509060703" pitchFamily="18" charset="2"/>
              <a:buChar char="4"/>
            </a:pPr>
            <a:r>
              <a:rPr lang="en-US" sz="1800" i="1" dirty="0">
                <a:solidFill>
                  <a:srgbClr val="7EB761"/>
                </a:solidFill>
              </a:rPr>
              <a:t>Highly Sensitive </a:t>
            </a:r>
            <a:r>
              <a:rPr lang="en-US" sz="1800" dirty="0" smtClean="0">
                <a:solidFill>
                  <a:schemeClr val="bg2">
                    <a:lumMod val="50000"/>
                  </a:schemeClr>
                </a:solidFill>
              </a:rPr>
              <a:t>– Conflict </a:t>
            </a:r>
            <a:r>
              <a:rPr lang="en-US" sz="1800" dirty="0">
                <a:solidFill>
                  <a:schemeClr val="bg2">
                    <a:lumMod val="50000"/>
                  </a:schemeClr>
                </a:solidFill>
              </a:rPr>
              <a:t>Areas</a:t>
            </a:r>
          </a:p>
          <a:p>
            <a:pPr marL="342900" indent="-342900">
              <a:lnSpc>
                <a:spcPct val="150000"/>
              </a:lnSpc>
              <a:spcBef>
                <a:spcPts val="200"/>
              </a:spcBef>
              <a:buClr>
                <a:srgbClr val="56B27B"/>
              </a:buClr>
              <a:buFont typeface="Webdings" panose="05030102010509060703" pitchFamily="18" charset="2"/>
              <a:buChar char="4"/>
            </a:pPr>
            <a:r>
              <a:rPr lang="en-US" sz="1800" i="1" dirty="0">
                <a:solidFill>
                  <a:srgbClr val="7EB761"/>
                </a:solidFill>
              </a:rPr>
              <a:t>Conflict Areas</a:t>
            </a:r>
            <a:r>
              <a:rPr lang="en-US" sz="1800" dirty="0">
                <a:solidFill>
                  <a:schemeClr val="bg2">
                    <a:lumMod val="50000"/>
                  </a:schemeClr>
                </a:solidFill>
              </a:rPr>
              <a:t> </a:t>
            </a:r>
            <a:r>
              <a:rPr lang="en-US" sz="1800" dirty="0" smtClean="0">
                <a:solidFill>
                  <a:schemeClr val="bg2">
                    <a:lumMod val="50000"/>
                  </a:schemeClr>
                </a:solidFill>
              </a:rPr>
              <a:t>– Areas </a:t>
            </a:r>
            <a:r>
              <a:rPr lang="en-US" sz="1800" dirty="0">
                <a:solidFill>
                  <a:schemeClr val="bg2">
                    <a:lumMod val="50000"/>
                  </a:schemeClr>
                </a:solidFill>
              </a:rPr>
              <a:t>both suitable for solar farm development and environmental protection; therefore, they are </a:t>
            </a:r>
            <a:r>
              <a:rPr lang="en-US" sz="1800" i="1" dirty="0">
                <a:solidFill>
                  <a:srgbClr val="7EB761"/>
                </a:solidFill>
              </a:rPr>
              <a:t>not suitable </a:t>
            </a:r>
            <a:r>
              <a:rPr lang="en-US" sz="1800" dirty="0">
                <a:solidFill>
                  <a:schemeClr val="bg2">
                    <a:lumMod val="50000"/>
                  </a:schemeClr>
                </a:solidFill>
              </a:rPr>
              <a:t>for solar farm development</a:t>
            </a:r>
          </a:p>
        </p:txBody>
      </p:sp>
      <p:sp>
        <p:nvSpPr>
          <p:cNvPr id="5" name="Title 4"/>
          <p:cNvSpPr>
            <a:spLocks noGrp="1"/>
          </p:cNvSpPr>
          <p:nvPr>
            <p:ph type="title"/>
          </p:nvPr>
        </p:nvSpPr>
        <p:spPr/>
        <p:txBody>
          <a:bodyPr/>
          <a:lstStyle/>
          <a:p>
            <a:r>
              <a:rPr lang="en-US" dirty="0"/>
              <a:t>LUCIS Model: Conflict Map</a:t>
            </a:r>
          </a:p>
        </p:txBody>
      </p:sp>
      <p:sp>
        <p:nvSpPr>
          <p:cNvPr id="4" name="Text Placeholder 3"/>
          <p:cNvSpPr>
            <a:spLocks noGrp="1"/>
          </p:cNvSpPr>
          <p:nvPr>
            <p:ph type="body" sz="half" idx="2"/>
          </p:nvPr>
        </p:nvSpPr>
        <p:spPr>
          <a:xfrm>
            <a:off x="1000125" y="6149010"/>
            <a:ext cx="4577480" cy="828260"/>
          </a:xfrm>
        </p:spPr>
        <p:txBody>
          <a:bodyPr>
            <a:normAutofit/>
          </a:bodyPr>
          <a:lstStyle/>
          <a:p>
            <a:r>
              <a:rPr lang="en-US" dirty="0"/>
              <a:t>Georgia Environmental and Solar Farm Development Conflict Map</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7007" y="2524052"/>
            <a:ext cx="1326815" cy="71920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3511" y="1118634"/>
            <a:ext cx="2005588" cy="1466091"/>
          </a:xfrm>
          <a:prstGeom prst="rect">
            <a:avLst/>
          </a:prstGeom>
        </p:spPr>
      </p:pic>
    </p:spTree>
    <p:extLst>
      <p:ext uri="{BB962C8B-B14F-4D97-AF65-F5344CB8AC3E}">
        <p14:creationId xmlns:p14="http://schemas.microsoft.com/office/powerpoint/2010/main" val="91010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2718" y="1096864"/>
            <a:ext cx="2337105" cy="1498602"/>
          </a:xfrm>
          <a:prstGeom prst="rect">
            <a:avLst/>
          </a:prstGeom>
        </p:spPr>
      </p:pic>
      <p:sp>
        <p:nvSpPr>
          <p:cNvPr id="8" name="Text Placeholder 1"/>
          <p:cNvSpPr txBox="1">
            <a:spLocks/>
          </p:cNvSpPr>
          <p:nvPr/>
        </p:nvSpPr>
        <p:spPr>
          <a:xfrm>
            <a:off x="6812718" y="3487531"/>
            <a:ext cx="3948047" cy="29894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56B27B"/>
              </a:buClr>
            </a:pPr>
            <a:r>
              <a:rPr lang="en-US" sz="1800" b="1" dirty="0">
                <a:solidFill>
                  <a:srgbClr val="7EB761"/>
                </a:solidFill>
              </a:rPr>
              <a:t>Derived</a:t>
            </a:r>
            <a:r>
              <a:rPr lang="en-US" sz="1800" dirty="0">
                <a:solidFill>
                  <a:schemeClr val="bg2">
                    <a:lumMod val="50000"/>
                  </a:schemeClr>
                </a:solidFill>
              </a:rPr>
              <a:t> from the LUCIS </a:t>
            </a:r>
            <a:r>
              <a:rPr lang="en-US" sz="1800" dirty="0" smtClean="0">
                <a:solidFill>
                  <a:schemeClr val="bg2">
                    <a:lumMod val="50000"/>
                  </a:schemeClr>
                </a:solidFill>
              </a:rPr>
              <a:t>Model</a:t>
            </a:r>
            <a:endParaRPr lang="en-US" sz="1800" dirty="0">
              <a:solidFill>
                <a:schemeClr val="bg2">
                  <a:lumMod val="50000"/>
                </a:schemeClr>
              </a:solidFill>
            </a:endParaRPr>
          </a:p>
          <a:p>
            <a:pPr>
              <a:lnSpc>
                <a:spcPct val="150000"/>
              </a:lnSpc>
              <a:spcBef>
                <a:spcPts val="200"/>
              </a:spcBef>
              <a:buClr>
                <a:srgbClr val="56B27B"/>
              </a:buClr>
            </a:pPr>
            <a:r>
              <a:rPr lang="en-US" sz="1800" b="1" dirty="0">
                <a:solidFill>
                  <a:srgbClr val="7EB761"/>
                </a:solidFill>
              </a:rPr>
              <a:t>Combines</a:t>
            </a:r>
            <a:r>
              <a:rPr lang="en-US" sz="1800" dirty="0">
                <a:solidFill>
                  <a:schemeClr val="bg2">
                    <a:lumMod val="50000"/>
                  </a:schemeClr>
                </a:solidFill>
              </a:rPr>
              <a:t> environmental and solar </a:t>
            </a:r>
            <a:r>
              <a:rPr lang="en-US" sz="1800" dirty="0" smtClean="0">
                <a:solidFill>
                  <a:schemeClr val="bg2">
                    <a:lumMod val="50000"/>
                  </a:schemeClr>
                </a:solidFill>
              </a:rPr>
              <a:t>data</a:t>
            </a:r>
            <a:endParaRPr lang="en-US" sz="1800" dirty="0">
              <a:solidFill>
                <a:schemeClr val="bg2">
                  <a:lumMod val="50000"/>
                </a:schemeClr>
              </a:solidFill>
            </a:endParaRPr>
          </a:p>
          <a:p>
            <a:pPr>
              <a:lnSpc>
                <a:spcPct val="150000"/>
              </a:lnSpc>
              <a:spcBef>
                <a:spcPts val="200"/>
              </a:spcBef>
              <a:buClr>
                <a:srgbClr val="56B27B"/>
              </a:buClr>
            </a:pPr>
            <a:r>
              <a:rPr lang="en-US" sz="1800" b="1" dirty="0">
                <a:solidFill>
                  <a:srgbClr val="7EB761"/>
                </a:solidFill>
              </a:rPr>
              <a:t>Reclassified </a:t>
            </a:r>
            <a:r>
              <a:rPr lang="en-US" sz="1800" dirty="0">
                <a:solidFill>
                  <a:schemeClr val="bg2">
                    <a:lumMod val="50000"/>
                  </a:schemeClr>
                </a:solidFill>
              </a:rPr>
              <a:t>the protected lands as restricted areas in the suitability </a:t>
            </a:r>
            <a:r>
              <a:rPr lang="en-US" sz="1800" dirty="0" smtClean="0">
                <a:solidFill>
                  <a:schemeClr val="bg2">
                    <a:lumMod val="50000"/>
                  </a:schemeClr>
                </a:solidFill>
              </a:rPr>
              <a:t>classifications</a:t>
            </a:r>
            <a:endParaRPr lang="en-US" sz="1800" dirty="0">
              <a:solidFill>
                <a:schemeClr val="bg2">
                  <a:lumMod val="50000"/>
                </a:schemeClr>
              </a:solidFill>
            </a:endParaRPr>
          </a:p>
        </p:txBody>
      </p:sp>
      <p:sp>
        <p:nvSpPr>
          <p:cNvPr id="5" name="Title 4"/>
          <p:cNvSpPr>
            <a:spLocks noGrp="1"/>
          </p:cNvSpPr>
          <p:nvPr>
            <p:ph type="title"/>
          </p:nvPr>
        </p:nvSpPr>
        <p:spPr/>
        <p:txBody>
          <a:bodyPr/>
          <a:lstStyle/>
          <a:p>
            <a:r>
              <a:rPr lang="en-US" dirty="0"/>
              <a:t>LUCIS Model: Suitability Map</a:t>
            </a:r>
          </a:p>
        </p:txBody>
      </p:sp>
      <p:sp>
        <p:nvSpPr>
          <p:cNvPr id="4" name="Text Placeholder 3"/>
          <p:cNvSpPr>
            <a:spLocks noGrp="1"/>
          </p:cNvSpPr>
          <p:nvPr>
            <p:ph type="body" sz="half" idx="2"/>
          </p:nvPr>
        </p:nvSpPr>
        <p:spPr>
          <a:xfrm>
            <a:off x="1000124" y="6149010"/>
            <a:ext cx="4486275" cy="828260"/>
          </a:xfrm>
        </p:spPr>
        <p:txBody>
          <a:bodyPr>
            <a:normAutofit/>
          </a:bodyPr>
          <a:lstStyle/>
          <a:p>
            <a:r>
              <a:rPr lang="en-US" dirty="0"/>
              <a:t>Georgia Solar Farm Development Suitability Map</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7229"/>
          <a:stretch/>
        </p:blipFill>
        <p:spPr>
          <a:xfrm>
            <a:off x="173691" y="365124"/>
            <a:ext cx="5299364" cy="636224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3206" y="2480693"/>
            <a:ext cx="1354428" cy="734176"/>
          </a:xfrm>
          <a:prstGeom prst="rect">
            <a:avLst/>
          </a:prstGeom>
        </p:spPr>
      </p:pic>
    </p:spTree>
    <p:extLst>
      <p:ext uri="{BB962C8B-B14F-4D97-AF65-F5344CB8AC3E}">
        <p14:creationId xmlns:p14="http://schemas.microsoft.com/office/powerpoint/2010/main" val="3302647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8816"/>
          <a:stretch/>
        </p:blipFill>
        <p:spPr>
          <a:xfrm>
            <a:off x="6035848" y="365124"/>
            <a:ext cx="5299364" cy="625339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6647"/>
          <a:stretch/>
        </p:blipFill>
        <p:spPr>
          <a:xfrm>
            <a:off x="779029" y="249009"/>
            <a:ext cx="5299364" cy="6402162"/>
          </a:xfrm>
          <a:prstGeom prst="rect">
            <a:avLst/>
          </a:prstGeom>
        </p:spPr>
      </p:pic>
      <p:sp>
        <p:nvSpPr>
          <p:cNvPr id="5" name="Title 4"/>
          <p:cNvSpPr>
            <a:spLocks noGrp="1"/>
          </p:cNvSpPr>
          <p:nvPr>
            <p:ph type="title"/>
          </p:nvPr>
        </p:nvSpPr>
        <p:spPr/>
        <p:txBody>
          <a:bodyPr/>
          <a:lstStyle/>
          <a:p>
            <a:r>
              <a:rPr lang="en-US" dirty="0"/>
              <a:t>LUCIS Model: Layers in use</a:t>
            </a:r>
          </a:p>
        </p:txBody>
      </p:sp>
      <p:sp>
        <p:nvSpPr>
          <p:cNvPr id="2" name="Text Placeholder 1"/>
          <p:cNvSpPr>
            <a:spLocks noGrp="1"/>
          </p:cNvSpPr>
          <p:nvPr>
            <p:ph type="body" sz="half" idx="2"/>
          </p:nvPr>
        </p:nvSpPr>
        <p:spPr>
          <a:xfrm>
            <a:off x="547661" y="6205864"/>
            <a:ext cx="5241649" cy="473232"/>
          </a:xfrm>
        </p:spPr>
        <p:txBody>
          <a:bodyPr/>
          <a:lstStyle/>
          <a:p>
            <a:r>
              <a:rPr lang="en-US" dirty="0"/>
              <a:t>Solar Farm Development Suitability Map</a:t>
            </a:r>
          </a:p>
        </p:txBody>
      </p:sp>
      <p:sp>
        <p:nvSpPr>
          <p:cNvPr id="9" name="Text Placeholder 1"/>
          <p:cNvSpPr txBox="1">
            <a:spLocks/>
          </p:cNvSpPr>
          <p:nvPr/>
        </p:nvSpPr>
        <p:spPr>
          <a:xfrm>
            <a:off x="6826645" y="6205864"/>
            <a:ext cx="5241649" cy="4732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Environmental Sensitivity Map</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8755" y="5451596"/>
            <a:ext cx="1391447" cy="53615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0473" y="1019840"/>
            <a:ext cx="2106172" cy="138684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9218" y="1019840"/>
            <a:ext cx="2200660" cy="1450851"/>
          </a:xfrm>
          <a:prstGeom prst="rect">
            <a:avLst/>
          </a:prstGeom>
        </p:spPr>
      </p:pic>
    </p:spTree>
    <p:extLst>
      <p:ext uri="{BB962C8B-B14F-4D97-AF65-F5344CB8AC3E}">
        <p14:creationId xmlns:p14="http://schemas.microsoft.com/office/powerpoint/2010/main" val="37086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LUCIS Model: Conflict Map</a:t>
            </a:r>
          </a:p>
        </p:txBody>
      </p:sp>
      <p:sp>
        <p:nvSpPr>
          <p:cNvPr id="4" name="Text Placeholder 3"/>
          <p:cNvSpPr>
            <a:spLocks noGrp="1"/>
          </p:cNvSpPr>
          <p:nvPr>
            <p:ph type="body" sz="half" idx="2"/>
          </p:nvPr>
        </p:nvSpPr>
        <p:spPr>
          <a:xfrm>
            <a:off x="756192" y="6089902"/>
            <a:ext cx="5334414" cy="828260"/>
          </a:xfrm>
        </p:spPr>
        <p:txBody>
          <a:bodyPr>
            <a:normAutofit/>
          </a:bodyPr>
          <a:lstStyle/>
          <a:p>
            <a:r>
              <a:rPr lang="en-US" dirty="0"/>
              <a:t>Taylor County Environmental and Solar Farm Development Conflict Map</a:t>
            </a:r>
          </a:p>
        </p:txBody>
      </p:sp>
      <p:sp>
        <p:nvSpPr>
          <p:cNvPr id="9" name="Text Placeholder 1"/>
          <p:cNvSpPr txBox="1">
            <a:spLocks/>
          </p:cNvSpPr>
          <p:nvPr/>
        </p:nvSpPr>
        <p:spPr>
          <a:xfrm>
            <a:off x="7006092" y="885410"/>
            <a:ext cx="5185908" cy="58174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56B27B"/>
              </a:buClr>
            </a:pPr>
            <a:r>
              <a:rPr lang="en-US" sz="1800" b="1" dirty="0">
                <a:solidFill>
                  <a:srgbClr val="7EB761"/>
                </a:solidFill>
              </a:rPr>
              <a:t>Conflict</a:t>
            </a:r>
            <a:r>
              <a:rPr lang="en-US" sz="1800" dirty="0">
                <a:solidFill>
                  <a:schemeClr val="bg2">
                    <a:lumMod val="50000"/>
                  </a:schemeClr>
                </a:solidFill>
              </a:rPr>
              <a:t> mapping between the Environmental and Solar Maps:</a:t>
            </a:r>
          </a:p>
          <a:p>
            <a:pPr marL="342900" indent="-342900">
              <a:lnSpc>
                <a:spcPct val="150000"/>
              </a:lnSpc>
              <a:spcBef>
                <a:spcPts val="200"/>
              </a:spcBef>
              <a:buClr>
                <a:srgbClr val="56B27B"/>
              </a:buClr>
              <a:buFont typeface="Webdings" panose="05030102010509060703" pitchFamily="18" charset="2"/>
              <a:buChar char="4"/>
            </a:pPr>
            <a:r>
              <a:rPr lang="en-US" sz="1800" i="1" dirty="0">
                <a:solidFill>
                  <a:srgbClr val="7EB761"/>
                </a:solidFill>
              </a:rPr>
              <a:t>Least Sensitive Areas </a:t>
            </a:r>
            <a:r>
              <a:rPr lang="en-US" sz="1800" dirty="0" smtClean="0">
                <a:solidFill>
                  <a:schemeClr val="bg2">
                    <a:lumMod val="50000"/>
                  </a:schemeClr>
                </a:solidFill>
              </a:rPr>
              <a:t>– Optimal </a:t>
            </a:r>
            <a:r>
              <a:rPr lang="en-US" sz="1800" dirty="0">
                <a:solidFill>
                  <a:schemeClr val="bg2">
                    <a:lumMod val="50000"/>
                  </a:schemeClr>
                </a:solidFill>
              </a:rPr>
              <a:t>for solar farm development</a:t>
            </a:r>
          </a:p>
          <a:p>
            <a:pPr marL="342900" indent="-342900">
              <a:lnSpc>
                <a:spcPct val="150000"/>
              </a:lnSpc>
              <a:spcBef>
                <a:spcPts val="200"/>
              </a:spcBef>
              <a:buClr>
                <a:srgbClr val="56B27B"/>
              </a:buClr>
              <a:buFont typeface="Webdings" panose="05030102010509060703" pitchFamily="18" charset="2"/>
              <a:buChar char="4"/>
            </a:pPr>
            <a:r>
              <a:rPr lang="en-US" sz="1800" i="1" dirty="0">
                <a:solidFill>
                  <a:srgbClr val="7EB761"/>
                </a:solidFill>
              </a:rPr>
              <a:t>Moderately Sensitive</a:t>
            </a:r>
            <a:r>
              <a:rPr lang="en-US" sz="1800" dirty="0">
                <a:solidFill>
                  <a:schemeClr val="bg2">
                    <a:lumMod val="50000"/>
                  </a:schemeClr>
                </a:solidFill>
              </a:rPr>
              <a:t> </a:t>
            </a:r>
            <a:r>
              <a:rPr lang="en-US" sz="1800" dirty="0" smtClean="0">
                <a:solidFill>
                  <a:schemeClr val="bg2">
                    <a:lumMod val="50000"/>
                  </a:schemeClr>
                </a:solidFill>
              </a:rPr>
              <a:t>– Suitable </a:t>
            </a:r>
            <a:r>
              <a:rPr lang="en-US" sz="1800" dirty="0">
                <a:solidFill>
                  <a:schemeClr val="bg2">
                    <a:lumMod val="50000"/>
                  </a:schemeClr>
                </a:solidFill>
              </a:rPr>
              <a:t>for solar farm development, but also involves moderate environmental impacts</a:t>
            </a:r>
          </a:p>
          <a:p>
            <a:pPr marL="342900" indent="-342900">
              <a:lnSpc>
                <a:spcPct val="150000"/>
              </a:lnSpc>
              <a:spcBef>
                <a:spcPts val="200"/>
              </a:spcBef>
              <a:buClr>
                <a:srgbClr val="56B27B"/>
              </a:buClr>
              <a:buFont typeface="Webdings" panose="05030102010509060703" pitchFamily="18" charset="2"/>
              <a:buChar char="4"/>
            </a:pPr>
            <a:r>
              <a:rPr lang="en-US" sz="1800" i="1" dirty="0">
                <a:solidFill>
                  <a:srgbClr val="7EB761"/>
                </a:solidFill>
              </a:rPr>
              <a:t>Highly Sensitive </a:t>
            </a:r>
            <a:r>
              <a:rPr lang="en-US" sz="1800" dirty="0" smtClean="0">
                <a:solidFill>
                  <a:schemeClr val="bg2">
                    <a:lumMod val="50000"/>
                  </a:schemeClr>
                </a:solidFill>
              </a:rPr>
              <a:t>– Conflict </a:t>
            </a:r>
            <a:r>
              <a:rPr lang="en-US" sz="1800" dirty="0">
                <a:solidFill>
                  <a:schemeClr val="bg2">
                    <a:lumMod val="50000"/>
                  </a:schemeClr>
                </a:solidFill>
              </a:rPr>
              <a:t>Areas</a:t>
            </a:r>
          </a:p>
          <a:p>
            <a:pPr marL="342900" indent="-342900">
              <a:lnSpc>
                <a:spcPct val="150000"/>
              </a:lnSpc>
              <a:spcBef>
                <a:spcPts val="200"/>
              </a:spcBef>
              <a:buClr>
                <a:srgbClr val="56B27B"/>
              </a:buClr>
              <a:buFont typeface="Webdings" panose="05030102010509060703" pitchFamily="18" charset="2"/>
              <a:buChar char="4"/>
            </a:pPr>
            <a:r>
              <a:rPr lang="en-US" sz="1800" i="1" dirty="0">
                <a:solidFill>
                  <a:srgbClr val="7EB761"/>
                </a:solidFill>
              </a:rPr>
              <a:t>Conflict Areas</a:t>
            </a:r>
            <a:r>
              <a:rPr lang="en-US" sz="1800" dirty="0">
                <a:solidFill>
                  <a:schemeClr val="bg2">
                    <a:lumMod val="50000"/>
                  </a:schemeClr>
                </a:solidFill>
              </a:rPr>
              <a:t> </a:t>
            </a:r>
            <a:r>
              <a:rPr lang="en-US" sz="1800" dirty="0" smtClean="0">
                <a:solidFill>
                  <a:schemeClr val="bg2">
                    <a:lumMod val="50000"/>
                  </a:schemeClr>
                </a:solidFill>
              </a:rPr>
              <a:t>– Areas </a:t>
            </a:r>
            <a:r>
              <a:rPr lang="en-US" sz="1800" dirty="0">
                <a:solidFill>
                  <a:schemeClr val="bg2">
                    <a:lumMod val="50000"/>
                  </a:schemeClr>
                </a:solidFill>
              </a:rPr>
              <a:t>both suitable for solar farm development and environmental protection; therefore, they are </a:t>
            </a:r>
            <a:r>
              <a:rPr lang="en-US" sz="1800" i="1" dirty="0">
                <a:solidFill>
                  <a:srgbClr val="7EB761"/>
                </a:solidFill>
              </a:rPr>
              <a:t>not suitable </a:t>
            </a:r>
            <a:r>
              <a:rPr lang="en-US" sz="1800" dirty="0">
                <a:solidFill>
                  <a:schemeClr val="bg2">
                    <a:lumMod val="50000"/>
                  </a:schemeClr>
                </a:solidFill>
              </a:rPr>
              <a:t>for solar farm development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757" y="986423"/>
            <a:ext cx="2005588" cy="146609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8002" y="2347101"/>
            <a:ext cx="1640927" cy="63228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7287" t="11715" b="11880"/>
          <a:stretch/>
        </p:blipFill>
        <p:spPr>
          <a:xfrm>
            <a:off x="119743" y="195943"/>
            <a:ext cx="6144748" cy="6553200"/>
          </a:xfrm>
          <a:prstGeom prst="rect">
            <a:avLst/>
          </a:prstGeom>
        </p:spPr>
      </p:pic>
    </p:spTree>
    <p:extLst>
      <p:ext uri="{BB962C8B-B14F-4D97-AF65-F5344CB8AC3E}">
        <p14:creationId xmlns:p14="http://schemas.microsoft.com/office/powerpoint/2010/main" val="943766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6092" y="1159329"/>
            <a:ext cx="2337105" cy="1498602"/>
          </a:xfrm>
          <a:prstGeom prst="rect">
            <a:avLst/>
          </a:prstGeom>
        </p:spPr>
      </p:pic>
      <p:sp>
        <p:nvSpPr>
          <p:cNvPr id="8" name="Text Placeholder 1"/>
          <p:cNvSpPr txBox="1">
            <a:spLocks/>
          </p:cNvSpPr>
          <p:nvPr/>
        </p:nvSpPr>
        <p:spPr>
          <a:xfrm>
            <a:off x="7006092" y="3712819"/>
            <a:ext cx="4112482" cy="27750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56B27B"/>
              </a:buClr>
            </a:pPr>
            <a:r>
              <a:rPr lang="en-US" sz="1800" b="1" dirty="0">
                <a:solidFill>
                  <a:srgbClr val="7EB761"/>
                </a:solidFill>
              </a:rPr>
              <a:t>Derived</a:t>
            </a:r>
            <a:r>
              <a:rPr lang="en-US" sz="1800" dirty="0">
                <a:solidFill>
                  <a:schemeClr val="bg2">
                    <a:lumMod val="50000"/>
                  </a:schemeClr>
                </a:solidFill>
              </a:rPr>
              <a:t> from the LUCIS </a:t>
            </a:r>
            <a:r>
              <a:rPr lang="en-US" sz="1800" dirty="0" smtClean="0">
                <a:solidFill>
                  <a:schemeClr val="bg2">
                    <a:lumMod val="50000"/>
                  </a:schemeClr>
                </a:solidFill>
              </a:rPr>
              <a:t>Model</a:t>
            </a:r>
            <a:endParaRPr lang="en-US" sz="1800" dirty="0">
              <a:solidFill>
                <a:schemeClr val="bg2">
                  <a:lumMod val="50000"/>
                </a:schemeClr>
              </a:solidFill>
            </a:endParaRPr>
          </a:p>
          <a:p>
            <a:pPr>
              <a:lnSpc>
                <a:spcPct val="150000"/>
              </a:lnSpc>
              <a:spcBef>
                <a:spcPts val="200"/>
              </a:spcBef>
              <a:buClr>
                <a:srgbClr val="56B27B"/>
              </a:buClr>
            </a:pPr>
            <a:r>
              <a:rPr lang="en-US" sz="1800" b="1" dirty="0">
                <a:solidFill>
                  <a:srgbClr val="7EB761"/>
                </a:solidFill>
              </a:rPr>
              <a:t>Combines</a:t>
            </a:r>
            <a:r>
              <a:rPr lang="en-US" sz="1800" dirty="0">
                <a:solidFill>
                  <a:schemeClr val="bg2">
                    <a:lumMod val="50000"/>
                  </a:schemeClr>
                </a:solidFill>
              </a:rPr>
              <a:t> environmental and solar </a:t>
            </a:r>
            <a:r>
              <a:rPr lang="en-US" sz="1800" dirty="0" smtClean="0">
                <a:solidFill>
                  <a:schemeClr val="bg2">
                    <a:lumMod val="50000"/>
                  </a:schemeClr>
                </a:solidFill>
              </a:rPr>
              <a:t>data</a:t>
            </a:r>
            <a:endParaRPr lang="en-US" sz="1800" dirty="0">
              <a:solidFill>
                <a:schemeClr val="bg2">
                  <a:lumMod val="50000"/>
                </a:schemeClr>
              </a:solidFill>
            </a:endParaRPr>
          </a:p>
          <a:p>
            <a:pPr>
              <a:lnSpc>
                <a:spcPct val="150000"/>
              </a:lnSpc>
              <a:spcBef>
                <a:spcPts val="200"/>
              </a:spcBef>
              <a:buClr>
                <a:srgbClr val="56B27B"/>
              </a:buClr>
            </a:pPr>
            <a:r>
              <a:rPr lang="en-US" sz="1800" b="1" dirty="0">
                <a:solidFill>
                  <a:srgbClr val="7EB761"/>
                </a:solidFill>
              </a:rPr>
              <a:t>Reclassified </a:t>
            </a:r>
            <a:r>
              <a:rPr lang="en-US" sz="1800" dirty="0">
                <a:solidFill>
                  <a:schemeClr val="bg2">
                    <a:lumMod val="50000"/>
                  </a:schemeClr>
                </a:solidFill>
              </a:rPr>
              <a:t>the protected lands as restricted areas in the suitability </a:t>
            </a:r>
            <a:r>
              <a:rPr lang="en-US" sz="1800" dirty="0" smtClean="0">
                <a:solidFill>
                  <a:schemeClr val="bg2">
                    <a:lumMod val="50000"/>
                  </a:schemeClr>
                </a:solidFill>
              </a:rPr>
              <a:t>classifications</a:t>
            </a:r>
            <a:endParaRPr lang="en-US" sz="1800" dirty="0">
              <a:solidFill>
                <a:schemeClr val="bg2">
                  <a:lumMod val="50000"/>
                </a:schemeClr>
              </a:solidFill>
            </a:endParaRPr>
          </a:p>
        </p:txBody>
      </p:sp>
      <p:sp>
        <p:nvSpPr>
          <p:cNvPr id="5" name="Title 4"/>
          <p:cNvSpPr>
            <a:spLocks noGrp="1"/>
          </p:cNvSpPr>
          <p:nvPr>
            <p:ph type="title"/>
          </p:nvPr>
        </p:nvSpPr>
        <p:spPr/>
        <p:txBody>
          <a:bodyPr/>
          <a:lstStyle/>
          <a:p>
            <a:r>
              <a:rPr lang="en-US" dirty="0"/>
              <a:t>LUCIS Model: Suitability Map</a:t>
            </a:r>
          </a:p>
        </p:txBody>
      </p:sp>
      <p:sp>
        <p:nvSpPr>
          <p:cNvPr id="14" name="Text Placeholder 3"/>
          <p:cNvSpPr txBox="1">
            <a:spLocks/>
          </p:cNvSpPr>
          <p:nvPr/>
        </p:nvSpPr>
        <p:spPr>
          <a:xfrm>
            <a:off x="835002" y="6074822"/>
            <a:ext cx="4486275" cy="8282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Taylor County Solar Farm Development Suitability Map</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349" t="11693" b="11649"/>
          <a:stretch/>
        </p:blipFill>
        <p:spPr>
          <a:xfrm>
            <a:off x="185056" y="141514"/>
            <a:ext cx="6206951" cy="657497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2089" y="2656569"/>
            <a:ext cx="1640927" cy="632284"/>
          </a:xfrm>
          <a:prstGeom prst="rect">
            <a:avLst/>
          </a:prstGeom>
        </p:spPr>
      </p:pic>
    </p:spTree>
    <p:extLst>
      <p:ext uri="{BB962C8B-B14F-4D97-AF65-F5344CB8AC3E}">
        <p14:creationId xmlns:p14="http://schemas.microsoft.com/office/powerpoint/2010/main" val="1533543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6753"/>
          <a:stretch/>
        </p:blipFill>
        <p:spPr>
          <a:xfrm>
            <a:off x="173691" y="365124"/>
            <a:ext cx="5299364" cy="639490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7711" y="1078673"/>
            <a:ext cx="2337105" cy="1498602"/>
          </a:xfrm>
          <a:prstGeom prst="rect">
            <a:avLst/>
          </a:prstGeom>
        </p:spPr>
      </p:pic>
      <p:sp>
        <p:nvSpPr>
          <p:cNvPr id="8" name="Text Placeholder 1"/>
          <p:cNvSpPr txBox="1">
            <a:spLocks/>
          </p:cNvSpPr>
          <p:nvPr/>
        </p:nvSpPr>
        <p:spPr>
          <a:xfrm>
            <a:off x="6958750" y="996122"/>
            <a:ext cx="5185908" cy="58174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56B27B"/>
              </a:buClr>
            </a:pPr>
            <a:r>
              <a:rPr lang="en-US" sz="1800" b="1" dirty="0">
                <a:solidFill>
                  <a:srgbClr val="7EB761"/>
                </a:solidFill>
              </a:rPr>
              <a:t>Derived</a:t>
            </a:r>
            <a:r>
              <a:rPr lang="en-US" sz="1800" dirty="0">
                <a:solidFill>
                  <a:schemeClr val="bg2">
                    <a:lumMod val="50000"/>
                  </a:schemeClr>
                </a:solidFill>
              </a:rPr>
              <a:t> from the LUCIS </a:t>
            </a:r>
            <a:r>
              <a:rPr lang="en-US" sz="1800" dirty="0" smtClean="0">
                <a:solidFill>
                  <a:schemeClr val="bg2">
                    <a:lumMod val="50000"/>
                  </a:schemeClr>
                </a:solidFill>
              </a:rPr>
              <a:t>Model</a:t>
            </a:r>
            <a:endParaRPr lang="en-US" sz="1800" dirty="0">
              <a:solidFill>
                <a:schemeClr val="bg2">
                  <a:lumMod val="50000"/>
                </a:schemeClr>
              </a:solidFill>
            </a:endParaRPr>
          </a:p>
          <a:p>
            <a:pPr>
              <a:lnSpc>
                <a:spcPct val="150000"/>
              </a:lnSpc>
              <a:spcBef>
                <a:spcPts val="200"/>
              </a:spcBef>
              <a:buClr>
                <a:srgbClr val="56B27B"/>
              </a:buClr>
            </a:pPr>
            <a:r>
              <a:rPr lang="en-US" sz="1800" b="1" dirty="0">
                <a:solidFill>
                  <a:srgbClr val="7EB761"/>
                </a:solidFill>
              </a:rPr>
              <a:t>Combines</a:t>
            </a:r>
            <a:r>
              <a:rPr lang="en-US" sz="1800" dirty="0">
                <a:solidFill>
                  <a:schemeClr val="bg2">
                    <a:lumMod val="50000"/>
                  </a:schemeClr>
                </a:solidFill>
              </a:rPr>
              <a:t> environmental and solar </a:t>
            </a:r>
            <a:r>
              <a:rPr lang="en-US" sz="1800" dirty="0" smtClean="0">
                <a:solidFill>
                  <a:schemeClr val="bg2">
                    <a:lumMod val="50000"/>
                  </a:schemeClr>
                </a:solidFill>
              </a:rPr>
              <a:t>data</a:t>
            </a:r>
            <a:endParaRPr lang="en-US" sz="1800" dirty="0">
              <a:solidFill>
                <a:schemeClr val="bg2">
                  <a:lumMod val="50000"/>
                </a:schemeClr>
              </a:solidFill>
            </a:endParaRPr>
          </a:p>
          <a:p>
            <a:pPr>
              <a:lnSpc>
                <a:spcPct val="150000"/>
              </a:lnSpc>
              <a:spcBef>
                <a:spcPts val="200"/>
              </a:spcBef>
              <a:buClr>
                <a:srgbClr val="56B27B"/>
              </a:buClr>
            </a:pPr>
            <a:r>
              <a:rPr lang="en-US" sz="1800" b="1" dirty="0">
                <a:solidFill>
                  <a:srgbClr val="7EB761"/>
                </a:solidFill>
              </a:rPr>
              <a:t>Reclassified </a:t>
            </a:r>
            <a:r>
              <a:rPr lang="en-US" sz="1800" dirty="0">
                <a:solidFill>
                  <a:schemeClr val="bg2">
                    <a:lumMod val="50000"/>
                  </a:schemeClr>
                </a:solidFill>
              </a:rPr>
              <a:t>the protected lands as restricted areas in the suitability </a:t>
            </a:r>
            <a:r>
              <a:rPr lang="en-US" sz="1800" dirty="0" smtClean="0">
                <a:solidFill>
                  <a:schemeClr val="bg2">
                    <a:lumMod val="50000"/>
                  </a:schemeClr>
                </a:solidFill>
              </a:rPr>
              <a:t>classifications</a:t>
            </a:r>
            <a:endParaRPr lang="en-US" sz="1800" dirty="0">
              <a:solidFill>
                <a:schemeClr val="bg2">
                  <a:lumMod val="50000"/>
                </a:schemeClr>
              </a:solidFill>
            </a:endParaRPr>
          </a:p>
        </p:txBody>
      </p:sp>
      <p:sp>
        <p:nvSpPr>
          <p:cNvPr id="5" name="Title 4"/>
          <p:cNvSpPr>
            <a:spLocks noGrp="1"/>
          </p:cNvSpPr>
          <p:nvPr>
            <p:ph type="title"/>
          </p:nvPr>
        </p:nvSpPr>
        <p:spPr/>
        <p:txBody>
          <a:bodyPr/>
          <a:lstStyle/>
          <a:p>
            <a:r>
              <a:rPr lang="en-US" dirty="0"/>
              <a:t>Suitability Map</a:t>
            </a:r>
          </a:p>
        </p:txBody>
      </p:sp>
      <p:sp>
        <p:nvSpPr>
          <p:cNvPr id="4" name="Text Placeholder 3"/>
          <p:cNvSpPr>
            <a:spLocks noGrp="1"/>
          </p:cNvSpPr>
          <p:nvPr>
            <p:ph type="body" sz="half" idx="2"/>
          </p:nvPr>
        </p:nvSpPr>
        <p:spPr>
          <a:xfrm>
            <a:off x="1000124" y="6149010"/>
            <a:ext cx="4486275" cy="828260"/>
          </a:xfrm>
        </p:spPr>
        <p:txBody>
          <a:bodyPr>
            <a:normAutofit/>
          </a:bodyPr>
          <a:lstStyle/>
          <a:p>
            <a:r>
              <a:rPr lang="en-US" dirty="0"/>
              <a:t>Georgia Solar Farm Development Suitability Map</a:t>
            </a:r>
          </a:p>
        </p:txBody>
      </p:sp>
      <p:sp>
        <p:nvSpPr>
          <p:cNvPr id="14" name="Text Placeholder 3"/>
          <p:cNvSpPr txBox="1">
            <a:spLocks/>
          </p:cNvSpPr>
          <p:nvPr/>
        </p:nvSpPr>
        <p:spPr>
          <a:xfrm>
            <a:off x="7489781" y="6149010"/>
            <a:ext cx="4486275" cy="8282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Taylor County Solar Farm Development Suitability Map</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5392" y="2423085"/>
            <a:ext cx="1354428" cy="734176"/>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1704" y="5712835"/>
            <a:ext cx="1131979" cy="436175"/>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b="8401"/>
          <a:stretch/>
        </p:blipFill>
        <p:spPr>
          <a:xfrm>
            <a:off x="7165515" y="1581276"/>
            <a:ext cx="4359610" cy="5167867"/>
          </a:xfrm>
          <a:prstGeom prst="rect">
            <a:avLst/>
          </a:prstGeom>
        </p:spPr>
      </p:pic>
    </p:spTree>
    <p:extLst>
      <p:ext uri="{BB962C8B-B14F-4D97-AF65-F5344CB8AC3E}">
        <p14:creationId xmlns:p14="http://schemas.microsoft.com/office/powerpoint/2010/main" val="2222762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Products</a:t>
            </a:r>
          </a:p>
        </p:txBody>
      </p:sp>
      <p:sp>
        <p:nvSpPr>
          <p:cNvPr id="4" name="Text Placeholder 1"/>
          <p:cNvSpPr txBox="1">
            <a:spLocks/>
          </p:cNvSpPr>
          <p:nvPr/>
        </p:nvSpPr>
        <p:spPr>
          <a:xfrm>
            <a:off x="1995989" y="1279897"/>
            <a:ext cx="7186111" cy="50379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56B27B"/>
              </a:buClr>
            </a:pPr>
            <a:r>
              <a:rPr lang="en-US" b="1" dirty="0">
                <a:solidFill>
                  <a:srgbClr val="7EB761"/>
                </a:solidFill>
              </a:rPr>
              <a:t>The Conflict Map </a:t>
            </a:r>
            <a:r>
              <a:rPr lang="en-US" dirty="0">
                <a:solidFill>
                  <a:schemeClr val="bg2">
                    <a:lumMod val="50000"/>
                  </a:schemeClr>
                </a:solidFill>
              </a:rPr>
              <a:t>shows where different land use priorities (solar and environmental) overlap and yields land use conflicts.  </a:t>
            </a:r>
          </a:p>
          <a:p>
            <a:pPr>
              <a:lnSpc>
                <a:spcPct val="150000"/>
              </a:lnSpc>
              <a:spcBef>
                <a:spcPts val="200"/>
              </a:spcBef>
              <a:buClr>
                <a:srgbClr val="56B27B"/>
              </a:buClr>
            </a:pPr>
            <a:endParaRPr lang="en-US" dirty="0">
              <a:solidFill>
                <a:schemeClr val="bg2">
                  <a:lumMod val="50000"/>
                </a:schemeClr>
              </a:solidFill>
            </a:endParaRPr>
          </a:p>
          <a:p>
            <a:pPr>
              <a:lnSpc>
                <a:spcPct val="150000"/>
              </a:lnSpc>
              <a:spcBef>
                <a:spcPts val="200"/>
              </a:spcBef>
              <a:buClr>
                <a:srgbClr val="56B27B"/>
              </a:buClr>
            </a:pPr>
            <a:r>
              <a:rPr lang="en-US" b="1" dirty="0">
                <a:solidFill>
                  <a:srgbClr val="7EB761"/>
                </a:solidFill>
              </a:rPr>
              <a:t>The Suitability Map </a:t>
            </a:r>
            <a:r>
              <a:rPr lang="en-US" dirty="0">
                <a:solidFill>
                  <a:schemeClr val="bg2">
                    <a:lumMod val="50000"/>
                  </a:schemeClr>
                </a:solidFill>
              </a:rPr>
              <a:t>derives from the conflict map areas most suitable for solar development while accounting for environmental concerns.</a:t>
            </a:r>
          </a:p>
          <a:p>
            <a:pPr>
              <a:lnSpc>
                <a:spcPct val="150000"/>
              </a:lnSpc>
              <a:spcBef>
                <a:spcPts val="200"/>
              </a:spcBef>
              <a:buClr>
                <a:srgbClr val="56B27B"/>
              </a:buClr>
            </a:pPr>
            <a:endParaRPr lang="en-US" b="1" dirty="0">
              <a:solidFill>
                <a:srgbClr val="7EB761"/>
              </a:solidFill>
            </a:endParaRPr>
          </a:p>
          <a:p>
            <a:pPr>
              <a:lnSpc>
                <a:spcPct val="150000"/>
              </a:lnSpc>
              <a:spcBef>
                <a:spcPts val="200"/>
              </a:spcBef>
              <a:buClr>
                <a:srgbClr val="56B27B"/>
              </a:buClr>
            </a:pPr>
            <a:r>
              <a:rPr lang="en-US" b="1" dirty="0">
                <a:solidFill>
                  <a:srgbClr val="7EB761"/>
                </a:solidFill>
              </a:rPr>
              <a:t>The Solar Siting Suitability Model </a:t>
            </a:r>
            <a:r>
              <a:rPr lang="en-US" dirty="0">
                <a:solidFill>
                  <a:schemeClr val="bg2">
                    <a:lumMod val="50000"/>
                  </a:schemeClr>
                </a:solidFill>
              </a:rPr>
              <a:t>can be utilized to minimize environmental impacts and the model can be updated to reflect changing priorities.</a:t>
            </a:r>
          </a:p>
          <a:p>
            <a:pPr>
              <a:lnSpc>
                <a:spcPct val="150000"/>
              </a:lnSpc>
              <a:spcBef>
                <a:spcPts val="200"/>
              </a:spcBef>
              <a:buClr>
                <a:srgbClr val="56B27B"/>
              </a:buClr>
            </a:pPr>
            <a:endParaRPr lang="en-US" sz="1400" dirty="0">
              <a:solidFill>
                <a:schemeClr val="bg2">
                  <a:lumMod val="50000"/>
                </a:scheme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9696"/>
          <a:stretch/>
        </p:blipFill>
        <p:spPr>
          <a:xfrm>
            <a:off x="-13252" y="1769281"/>
            <a:ext cx="2097589" cy="4059153"/>
          </a:xfrm>
          <a:prstGeom prst="rect">
            <a:avLst/>
          </a:prstGeom>
        </p:spPr>
      </p:pic>
    </p:spTree>
    <p:extLst>
      <p:ext uri="{BB962C8B-B14F-4D97-AF65-F5344CB8AC3E}">
        <p14:creationId xmlns:p14="http://schemas.microsoft.com/office/powerpoint/2010/main" val="2170273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lar pop se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06075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Errors and uncertainties</a:t>
            </a:r>
          </a:p>
        </p:txBody>
      </p:sp>
      <p:sp>
        <p:nvSpPr>
          <p:cNvPr id="3" name="Text Placeholder 1"/>
          <p:cNvSpPr txBox="1">
            <a:spLocks/>
          </p:cNvSpPr>
          <p:nvPr/>
        </p:nvSpPr>
        <p:spPr>
          <a:xfrm>
            <a:off x="5709888" y="1897062"/>
            <a:ext cx="5013675" cy="42743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56B27B"/>
              </a:buClr>
            </a:pPr>
            <a:r>
              <a:rPr lang="en-US" b="1" dirty="0">
                <a:solidFill>
                  <a:srgbClr val="7EB761"/>
                </a:solidFill>
              </a:rPr>
              <a:t>Model Refinement: </a:t>
            </a:r>
            <a:r>
              <a:rPr lang="en-US" dirty="0">
                <a:solidFill>
                  <a:schemeClr val="bg2">
                    <a:lumMod val="50000"/>
                  </a:schemeClr>
                </a:solidFill>
              </a:rPr>
              <a:t>Additional discussions with stakeholders (both environmental and developer) should be undertaken to continue to tailor the model to reflect the stakeholders’ needs and improve its accuracy on a </a:t>
            </a:r>
            <a:r>
              <a:rPr lang="en-US" dirty="0" smtClean="0">
                <a:solidFill>
                  <a:schemeClr val="bg2">
                    <a:lumMod val="50000"/>
                  </a:schemeClr>
                </a:solidFill>
              </a:rPr>
              <a:t>county level</a:t>
            </a:r>
            <a:r>
              <a:rPr lang="en-US" dirty="0">
                <a:solidFill>
                  <a:schemeClr val="bg2">
                    <a:lumMod val="50000"/>
                  </a:schemeClr>
                </a:solidFill>
              </a:rPr>
              <a:t>.</a:t>
            </a:r>
          </a:p>
          <a:p>
            <a:pPr>
              <a:lnSpc>
                <a:spcPct val="150000"/>
              </a:lnSpc>
              <a:spcBef>
                <a:spcPts val="200"/>
              </a:spcBef>
              <a:buClr>
                <a:srgbClr val="56B27B"/>
              </a:buClr>
            </a:pPr>
            <a:endParaRPr lang="en-US" b="1" dirty="0">
              <a:solidFill>
                <a:srgbClr val="7EB761"/>
              </a:solidFill>
            </a:endParaRPr>
          </a:p>
          <a:p>
            <a:pPr>
              <a:lnSpc>
                <a:spcPct val="150000"/>
              </a:lnSpc>
              <a:spcBef>
                <a:spcPts val="200"/>
              </a:spcBef>
              <a:buClr>
                <a:srgbClr val="56B27B"/>
              </a:buClr>
            </a:pPr>
            <a:endParaRPr lang="en-US" b="1" dirty="0">
              <a:solidFill>
                <a:srgbClr val="7EB76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5" y="2087562"/>
            <a:ext cx="4562475" cy="2886075"/>
          </a:xfrm>
          <a:prstGeom prst="rect">
            <a:avLst/>
          </a:prstGeom>
        </p:spPr>
      </p:pic>
    </p:spTree>
    <p:extLst>
      <p:ext uri="{BB962C8B-B14F-4D97-AF65-F5344CB8AC3E}">
        <p14:creationId xmlns:p14="http://schemas.microsoft.com/office/powerpoint/2010/main" val="759726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US" dirty="0">
                <a:solidFill>
                  <a:schemeClr val="bg1"/>
                </a:solidFill>
              </a:rPr>
              <a:t>Future work</a:t>
            </a:r>
          </a:p>
        </p:txBody>
      </p:sp>
      <p:sp>
        <p:nvSpPr>
          <p:cNvPr id="3" name="Text Placeholder 1"/>
          <p:cNvSpPr txBox="1">
            <a:spLocks/>
          </p:cNvSpPr>
          <p:nvPr/>
        </p:nvSpPr>
        <p:spPr>
          <a:xfrm>
            <a:off x="3263900" y="2155370"/>
            <a:ext cx="6934200" cy="16492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56B27B"/>
              </a:buClr>
            </a:pPr>
            <a:r>
              <a:rPr lang="en-US" sz="2400" b="1" dirty="0" smtClean="0">
                <a:solidFill>
                  <a:schemeClr val="bg1"/>
                </a:solidFill>
              </a:rPr>
              <a:t>Refine</a:t>
            </a:r>
            <a:r>
              <a:rPr lang="en-US" sz="2400" dirty="0" smtClean="0">
                <a:solidFill>
                  <a:schemeClr val="bg1"/>
                </a:solidFill>
              </a:rPr>
              <a:t> </a:t>
            </a:r>
            <a:r>
              <a:rPr lang="en-US" dirty="0">
                <a:solidFill>
                  <a:schemeClr val="bg1">
                    <a:lumMod val="95000"/>
                  </a:schemeClr>
                </a:solidFill>
              </a:rPr>
              <a:t>the model as previously </a:t>
            </a:r>
            <a:r>
              <a:rPr lang="en-US" dirty="0" smtClean="0">
                <a:solidFill>
                  <a:schemeClr val="bg1">
                    <a:lumMod val="95000"/>
                  </a:schemeClr>
                </a:solidFill>
              </a:rPr>
              <a:t>discussed</a:t>
            </a:r>
            <a:endParaRPr lang="en-US" dirty="0">
              <a:solidFill>
                <a:schemeClr val="bg1">
                  <a:lumMod val="95000"/>
                </a:schemeClr>
              </a:solidFill>
            </a:endParaRPr>
          </a:p>
          <a:p>
            <a:pPr>
              <a:lnSpc>
                <a:spcPct val="150000"/>
              </a:lnSpc>
              <a:spcBef>
                <a:spcPts val="200"/>
              </a:spcBef>
              <a:buClr>
                <a:srgbClr val="56B27B"/>
              </a:buClr>
            </a:pPr>
            <a:r>
              <a:rPr lang="en-US" sz="2400" b="1" dirty="0">
                <a:solidFill>
                  <a:schemeClr val="bg1"/>
                </a:solidFill>
              </a:rPr>
              <a:t>Evaluate</a:t>
            </a:r>
            <a:r>
              <a:rPr lang="en-US" dirty="0">
                <a:solidFill>
                  <a:schemeClr val="bg1"/>
                </a:solidFill>
              </a:rPr>
              <a:t> </a:t>
            </a:r>
            <a:r>
              <a:rPr lang="en-US" dirty="0">
                <a:solidFill>
                  <a:schemeClr val="bg1">
                    <a:lumMod val="95000"/>
                  </a:schemeClr>
                </a:solidFill>
              </a:rPr>
              <a:t>the potential for solar farm development with other land use classifications such as urban </a:t>
            </a:r>
            <a:r>
              <a:rPr lang="en-US" dirty="0" smtClean="0">
                <a:solidFill>
                  <a:schemeClr val="bg1">
                    <a:lumMod val="95000"/>
                  </a:schemeClr>
                </a:solidFill>
              </a:rPr>
              <a:t>areas</a:t>
            </a:r>
            <a:endParaRPr lang="en-US" sz="1400" dirty="0">
              <a:solidFill>
                <a:schemeClr val="bg1">
                  <a:lumMod val="95000"/>
                </a:schemeClr>
              </a:solidFill>
            </a:endParaRPr>
          </a:p>
        </p:txBody>
      </p:sp>
    </p:spTree>
    <p:extLst>
      <p:ext uri="{BB962C8B-B14F-4D97-AF65-F5344CB8AC3E}">
        <p14:creationId xmlns:p14="http://schemas.microsoft.com/office/powerpoint/2010/main" val="3714822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6" name="Title 3"/>
          <p:cNvSpPr txBox="1">
            <a:spLocks/>
          </p:cNvSpPr>
          <p:nvPr/>
        </p:nvSpPr>
        <p:spPr>
          <a:xfrm>
            <a:off x="1000124" y="1801939"/>
            <a:ext cx="9413277" cy="13186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0" kern="1200">
                <a:solidFill>
                  <a:srgbClr val="56B27B"/>
                </a:solidFill>
                <a:latin typeface="Century Gothic" panose="020B0502020202020204" pitchFamily="34" charset="0"/>
                <a:ea typeface="+mj-ea"/>
                <a:cs typeface="+mj-cs"/>
              </a:defRPr>
            </a:lvl1pPr>
          </a:lstStyle>
          <a:p>
            <a:r>
              <a:rPr lang="en-US" sz="2800" b="1" dirty="0">
                <a:solidFill>
                  <a:srgbClr val="7EB761"/>
                </a:solidFill>
              </a:rPr>
              <a:t>Advisors</a:t>
            </a:r>
          </a:p>
          <a:p>
            <a:endParaRPr lang="en-US" sz="2800" b="1" dirty="0">
              <a:solidFill>
                <a:srgbClr val="7EB761"/>
              </a:solidFill>
            </a:endParaRPr>
          </a:p>
          <a:p>
            <a:r>
              <a:rPr lang="en-US" sz="2100" b="1" dirty="0">
                <a:solidFill>
                  <a:schemeClr val="bg2">
                    <a:lumMod val="50000"/>
                  </a:schemeClr>
                </a:solidFill>
              </a:rPr>
              <a:t>Dr. Marguerite Madden</a:t>
            </a:r>
            <a:r>
              <a:rPr lang="en-US" sz="2100" dirty="0">
                <a:solidFill>
                  <a:schemeClr val="bg2">
                    <a:lumMod val="50000"/>
                  </a:schemeClr>
                </a:solidFill>
              </a:rPr>
              <a:t>, </a:t>
            </a:r>
            <a:r>
              <a:rPr lang="en-US" sz="2100" dirty="0">
                <a:solidFill>
                  <a:srgbClr val="7EB761"/>
                </a:solidFill>
              </a:rPr>
              <a:t>UGA Center for Geospatial Research</a:t>
            </a:r>
          </a:p>
          <a:p>
            <a:endParaRPr lang="en-US" sz="2800" b="1" dirty="0">
              <a:solidFill>
                <a:srgbClr val="7EB761"/>
              </a:solidFill>
            </a:endParaRPr>
          </a:p>
        </p:txBody>
      </p:sp>
      <p:sp>
        <p:nvSpPr>
          <p:cNvPr id="9" name="Title 3"/>
          <p:cNvSpPr txBox="1">
            <a:spLocks/>
          </p:cNvSpPr>
          <p:nvPr/>
        </p:nvSpPr>
        <p:spPr>
          <a:xfrm>
            <a:off x="1000123" y="3948603"/>
            <a:ext cx="9413277" cy="150876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800" b="0" kern="1200">
                <a:solidFill>
                  <a:srgbClr val="56B27B"/>
                </a:solidFill>
                <a:latin typeface="Century Gothic" panose="020B0502020202020204" pitchFamily="34" charset="0"/>
                <a:ea typeface="+mj-ea"/>
                <a:cs typeface="+mj-cs"/>
              </a:defRPr>
            </a:lvl1pPr>
          </a:lstStyle>
          <a:p>
            <a:r>
              <a:rPr lang="en-US" sz="2800" b="1" dirty="0">
                <a:solidFill>
                  <a:srgbClr val="7EB761"/>
                </a:solidFill>
              </a:rPr>
              <a:t>Partners</a:t>
            </a:r>
          </a:p>
          <a:p>
            <a:endParaRPr lang="en-US" sz="2800" b="1" dirty="0">
              <a:solidFill>
                <a:srgbClr val="7EB761"/>
              </a:solidFill>
            </a:endParaRPr>
          </a:p>
          <a:p>
            <a:r>
              <a:rPr lang="en-US" sz="2100" b="1" dirty="0">
                <a:solidFill>
                  <a:schemeClr val="bg2">
                    <a:lumMod val="50000"/>
                  </a:schemeClr>
                </a:solidFill>
              </a:rPr>
              <a:t>Cassidy Jordan,</a:t>
            </a:r>
            <a:r>
              <a:rPr lang="en-US" sz="2100" dirty="0"/>
              <a:t> </a:t>
            </a:r>
            <a:r>
              <a:rPr lang="en-US" sz="2100" dirty="0">
                <a:solidFill>
                  <a:srgbClr val="7EB761"/>
                </a:solidFill>
              </a:rPr>
              <a:t>The Nature Conservancy</a:t>
            </a:r>
          </a:p>
          <a:p>
            <a:endParaRPr lang="en-US" sz="2100" dirty="0"/>
          </a:p>
          <a:p>
            <a:r>
              <a:rPr lang="en-US" sz="2100" b="1" dirty="0">
                <a:solidFill>
                  <a:schemeClr val="bg2">
                    <a:lumMod val="50000"/>
                  </a:schemeClr>
                </a:solidFill>
              </a:rPr>
              <a:t>Matt Elliott,</a:t>
            </a:r>
            <a:r>
              <a:rPr lang="en-US" sz="2100" dirty="0"/>
              <a:t> </a:t>
            </a:r>
            <a:r>
              <a:rPr lang="en-US" sz="2100" dirty="0">
                <a:solidFill>
                  <a:srgbClr val="7EB761"/>
                </a:solidFill>
              </a:rPr>
              <a:t>Georgia Department of Natural Resources</a:t>
            </a:r>
          </a:p>
          <a:p>
            <a:endParaRPr lang="en-US" sz="2800" b="1" dirty="0">
              <a:solidFill>
                <a:srgbClr val="7EB761"/>
              </a:solidFill>
            </a:endParaRPr>
          </a:p>
        </p:txBody>
      </p:sp>
    </p:spTree>
    <p:extLst>
      <p:ext uri="{BB962C8B-B14F-4D97-AF65-F5344CB8AC3E}">
        <p14:creationId xmlns:p14="http://schemas.microsoft.com/office/powerpoint/2010/main" val="2354421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4528723" y="166618"/>
            <a:ext cx="3134553" cy="479425"/>
          </a:xfrm>
        </p:spPr>
        <p:txBody>
          <a:bodyPr>
            <a:normAutofit fontScale="90000"/>
          </a:bodyPr>
          <a:lstStyle/>
          <a:p>
            <a:r>
              <a:rPr lang="en-US" dirty="0">
                <a:solidFill>
                  <a:schemeClr val="bg1"/>
                </a:solidFill>
              </a:rPr>
              <a:t>Questions?</a:t>
            </a:r>
          </a:p>
        </p:txBody>
      </p:sp>
    </p:spTree>
    <p:extLst>
      <p:ext uri="{BB962C8B-B14F-4D97-AF65-F5344CB8AC3E}">
        <p14:creationId xmlns:p14="http://schemas.microsoft.com/office/powerpoint/2010/main" val="3999097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1" r="-590" b="14560"/>
          <a:stretch/>
        </p:blipFill>
        <p:spPr>
          <a:xfrm>
            <a:off x="9829" y="0"/>
            <a:ext cx="12934880" cy="6912429"/>
          </a:xfrm>
          <a:prstGeom prst="rect">
            <a:avLst/>
          </a:prstGeom>
        </p:spPr>
      </p:pic>
      <p:sp>
        <p:nvSpPr>
          <p:cNvPr id="5" name="Title 4"/>
          <p:cNvSpPr>
            <a:spLocks noGrp="1"/>
          </p:cNvSpPr>
          <p:nvPr>
            <p:ph type="title"/>
          </p:nvPr>
        </p:nvSpPr>
        <p:spPr>
          <a:xfrm>
            <a:off x="453100" y="433278"/>
            <a:ext cx="9413277" cy="479425"/>
          </a:xfrm>
        </p:spPr>
        <p:txBody>
          <a:bodyPr/>
          <a:lstStyle/>
          <a:p>
            <a:r>
              <a:rPr lang="en-US" dirty="0">
                <a:solidFill>
                  <a:schemeClr val="bg1"/>
                </a:solidFill>
              </a:rPr>
              <a:t>Community Concerns</a:t>
            </a:r>
          </a:p>
        </p:txBody>
      </p:sp>
    </p:spTree>
    <p:extLst>
      <p:ext uri="{BB962C8B-B14F-4D97-AF65-F5344CB8AC3E}">
        <p14:creationId xmlns:p14="http://schemas.microsoft.com/office/powerpoint/2010/main" val="1519373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3021"/>
          <a:stretch/>
        </p:blipFill>
        <p:spPr>
          <a:xfrm>
            <a:off x="673189" y="545264"/>
            <a:ext cx="5637280" cy="6345394"/>
          </a:xfrm>
          <a:prstGeom prst="rect">
            <a:avLst/>
          </a:prstGeom>
        </p:spPr>
      </p:pic>
      <p:sp>
        <p:nvSpPr>
          <p:cNvPr id="5" name="Title 4"/>
          <p:cNvSpPr>
            <a:spLocks noGrp="1"/>
          </p:cNvSpPr>
          <p:nvPr>
            <p:ph type="title"/>
          </p:nvPr>
        </p:nvSpPr>
        <p:spPr/>
        <p:txBody>
          <a:bodyPr/>
          <a:lstStyle/>
          <a:p>
            <a:r>
              <a:rPr lang="en-US" dirty="0"/>
              <a:t>Study Area and Period</a:t>
            </a:r>
          </a:p>
        </p:txBody>
      </p:sp>
      <p:sp>
        <p:nvSpPr>
          <p:cNvPr id="14" name="Text Placeholder 1"/>
          <p:cNvSpPr>
            <a:spLocks noGrp="1"/>
          </p:cNvSpPr>
          <p:nvPr>
            <p:ph type="body" sz="half" idx="2"/>
          </p:nvPr>
        </p:nvSpPr>
        <p:spPr>
          <a:xfrm>
            <a:off x="7882958" y="4070904"/>
            <a:ext cx="4091328" cy="2623810"/>
          </a:xfrm>
        </p:spPr>
        <p:txBody>
          <a:bodyPr>
            <a:normAutofit/>
          </a:bodyPr>
          <a:lstStyle/>
          <a:p>
            <a:pPr>
              <a:lnSpc>
                <a:spcPct val="150000"/>
              </a:lnSpc>
              <a:spcBef>
                <a:spcPts val="200"/>
              </a:spcBef>
              <a:buClr>
                <a:srgbClr val="56B27B"/>
              </a:buClr>
            </a:pPr>
            <a:r>
              <a:rPr lang="en-US" b="1" dirty="0">
                <a:solidFill>
                  <a:srgbClr val="7EB761"/>
                </a:solidFill>
              </a:rPr>
              <a:t>Study Area:</a:t>
            </a:r>
            <a:r>
              <a:rPr lang="en-US" b="1" dirty="0">
                <a:solidFill>
                  <a:schemeClr val="bg2">
                    <a:lumMod val="50000"/>
                  </a:schemeClr>
                </a:solidFill>
              </a:rPr>
              <a:t> </a:t>
            </a:r>
          </a:p>
          <a:p>
            <a:pPr marL="800100" lvl="1" indent="-342900">
              <a:lnSpc>
                <a:spcPct val="150000"/>
              </a:lnSpc>
              <a:spcBef>
                <a:spcPts val="200"/>
              </a:spcBef>
              <a:buClr>
                <a:srgbClr val="56B27B"/>
              </a:buClr>
              <a:buFont typeface="Webdings" panose="05030102010509060703" pitchFamily="18" charset="2"/>
              <a:buChar char="4"/>
            </a:pPr>
            <a:r>
              <a:rPr lang="en-US" sz="2000" dirty="0">
                <a:solidFill>
                  <a:schemeClr val="bg2">
                    <a:lumMod val="50000"/>
                  </a:schemeClr>
                </a:solidFill>
              </a:rPr>
              <a:t>State of Georgia</a:t>
            </a:r>
          </a:p>
          <a:p>
            <a:pPr marL="800100" lvl="1" indent="-342900">
              <a:lnSpc>
                <a:spcPct val="150000"/>
              </a:lnSpc>
              <a:spcBef>
                <a:spcPts val="200"/>
              </a:spcBef>
              <a:buClr>
                <a:srgbClr val="56B27B"/>
              </a:buClr>
              <a:buFont typeface="Webdings" panose="05030102010509060703" pitchFamily="18" charset="2"/>
              <a:buChar char="4"/>
            </a:pPr>
            <a:r>
              <a:rPr lang="en-US" sz="2000" dirty="0">
                <a:solidFill>
                  <a:schemeClr val="bg2">
                    <a:lumMod val="50000"/>
                  </a:schemeClr>
                </a:solidFill>
              </a:rPr>
              <a:t>Taylor County</a:t>
            </a:r>
          </a:p>
          <a:p>
            <a:pPr>
              <a:lnSpc>
                <a:spcPct val="150000"/>
              </a:lnSpc>
              <a:spcBef>
                <a:spcPts val="200"/>
              </a:spcBef>
              <a:buClr>
                <a:srgbClr val="56B27B"/>
              </a:buClr>
            </a:pPr>
            <a:r>
              <a:rPr lang="en-US" b="1" dirty="0">
                <a:solidFill>
                  <a:srgbClr val="7EB761"/>
                </a:solidFill>
              </a:rPr>
              <a:t>Study Period:</a:t>
            </a:r>
            <a:r>
              <a:rPr lang="en-US" b="1" dirty="0">
                <a:solidFill>
                  <a:schemeClr val="bg2">
                    <a:lumMod val="50000"/>
                  </a:schemeClr>
                </a:solidFill>
              </a:rPr>
              <a:t> </a:t>
            </a:r>
          </a:p>
          <a:p>
            <a:pPr marL="800100" lvl="1" indent="-342900">
              <a:lnSpc>
                <a:spcPct val="150000"/>
              </a:lnSpc>
              <a:spcBef>
                <a:spcPts val="200"/>
              </a:spcBef>
              <a:buClr>
                <a:srgbClr val="56B27B"/>
              </a:buClr>
              <a:buFont typeface="Webdings" panose="05030102010509060703" pitchFamily="18" charset="2"/>
              <a:buChar char="4"/>
            </a:pPr>
            <a:r>
              <a:rPr lang="en-US" sz="2000" dirty="0">
                <a:solidFill>
                  <a:srgbClr val="767171"/>
                </a:solidFill>
              </a:rPr>
              <a:t>Jan 2016 – Dec 2016</a:t>
            </a:r>
          </a:p>
        </p:txBody>
      </p:sp>
      <p:cxnSp>
        <p:nvCxnSpPr>
          <p:cNvPr id="11" name="Straight Connector 10"/>
          <p:cNvCxnSpPr/>
          <p:nvPr/>
        </p:nvCxnSpPr>
        <p:spPr>
          <a:xfrm flipV="1">
            <a:off x="2388394" y="1081089"/>
            <a:ext cx="5813929" cy="2989815"/>
          </a:xfrm>
          <a:prstGeom prst="line">
            <a:avLst/>
          </a:prstGeom>
          <a:ln>
            <a:solidFill>
              <a:srgbClr val="E9A149"/>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388394" y="3724276"/>
            <a:ext cx="5403056" cy="346628"/>
          </a:xfrm>
          <a:prstGeom prst="line">
            <a:avLst/>
          </a:prstGeom>
          <a:ln>
            <a:solidFill>
              <a:srgbClr val="E9A149"/>
            </a:solidFill>
            <a:prstDash val="sysDash"/>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t="14460"/>
          <a:stretch/>
        </p:blipFill>
        <p:spPr>
          <a:xfrm>
            <a:off x="7241063" y="141514"/>
            <a:ext cx="4170147" cy="4616320"/>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280" y="4556656"/>
            <a:ext cx="797817" cy="168819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21" y="5886163"/>
            <a:ext cx="1545339" cy="694945"/>
          </a:xfrm>
          <a:prstGeom prst="rect">
            <a:avLst/>
          </a:prstGeom>
        </p:spPr>
      </p:pic>
      <p:sp>
        <p:nvSpPr>
          <p:cNvPr id="4" name="TextBox 3"/>
          <p:cNvSpPr txBox="1"/>
          <p:nvPr/>
        </p:nvSpPr>
        <p:spPr>
          <a:xfrm>
            <a:off x="0" y="6509401"/>
            <a:ext cx="3225258" cy="307777"/>
          </a:xfrm>
          <a:prstGeom prst="rect">
            <a:avLst/>
          </a:prstGeom>
          <a:noFill/>
        </p:spPr>
        <p:txBody>
          <a:bodyPr wrap="square" rtlCol="0">
            <a:spAutoFit/>
          </a:bodyPr>
          <a:lstStyle/>
          <a:p>
            <a:r>
              <a:rPr lang="en-US" sz="1400" dirty="0"/>
              <a:t>Data: USDA </a:t>
            </a:r>
            <a:r>
              <a:rPr lang="en-US" sz="1400" dirty="0" err="1"/>
              <a:t>CropScape</a:t>
            </a:r>
            <a:endParaRPr lang="en-US" sz="1400" dirty="0"/>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7564" y="6402303"/>
            <a:ext cx="562691" cy="107098"/>
          </a:xfrm>
          <a:prstGeom prst="rect">
            <a:avLst/>
          </a:prstGeom>
        </p:spPr>
      </p:pic>
    </p:spTree>
    <p:extLst>
      <p:ext uri="{BB962C8B-B14F-4D97-AF65-F5344CB8AC3E}">
        <p14:creationId xmlns:p14="http://schemas.microsoft.com/office/powerpoint/2010/main" val="2540418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73029" cy="6858001"/>
          </a:xfrm>
          <a:prstGeom prst="rect">
            <a:avLst/>
          </a:prstGeom>
        </p:spPr>
      </p:pic>
      <p:sp>
        <p:nvSpPr>
          <p:cNvPr id="5" name="Title 4"/>
          <p:cNvSpPr>
            <a:spLocks noGrp="1"/>
          </p:cNvSpPr>
          <p:nvPr>
            <p:ph type="title"/>
          </p:nvPr>
        </p:nvSpPr>
        <p:spPr>
          <a:xfrm>
            <a:off x="245382" y="332529"/>
            <a:ext cx="9413277" cy="479425"/>
          </a:xfrm>
        </p:spPr>
        <p:txBody>
          <a:bodyPr/>
          <a:lstStyle/>
          <a:p>
            <a:r>
              <a:rPr lang="en-US" dirty="0"/>
              <a:t>Partners</a:t>
            </a:r>
          </a:p>
        </p:txBody>
      </p:sp>
      <p:sp>
        <p:nvSpPr>
          <p:cNvPr id="8" name="Text Placeholder 1"/>
          <p:cNvSpPr>
            <a:spLocks noGrp="1"/>
          </p:cNvSpPr>
          <p:nvPr>
            <p:ph type="body" sz="half" idx="2"/>
          </p:nvPr>
        </p:nvSpPr>
        <p:spPr>
          <a:xfrm>
            <a:off x="9173028" y="1282365"/>
            <a:ext cx="3018971" cy="4705988"/>
          </a:xfrm>
        </p:spPr>
        <p:txBody>
          <a:bodyPr>
            <a:normAutofit/>
          </a:bodyPr>
          <a:lstStyle/>
          <a:p>
            <a:pPr marL="342900" indent="-342900">
              <a:lnSpc>
                <a:spcPct val="150000"/>
              </a:lnSpc>
              <a:spcBef>
                <a:spcPts val="200"/>
              </a:spcBef>
              <a:buClr>
                <a:srgbClr val="56B27B"/>
              </a:buClr>
              <a:buFont typeface="Webdings" panose="05030102010509060703" pitchFamily="18" charset="2"/>
              <a:buChar char="4"/>
            </a:pPr>
            <a:r>
              <a:rPr lang="en-US" dirty="0">
                <a:solidFill>
                  <a:schemeClr val="bg2">
                    <a:lumMod val="50000"/>
                  </a:schemeClr>
                </a:solidFill>
              </a:rPr>
              <a:t>The Nature Conservancy</a:t>
            </a:r>
          </a:p>
          <a:p>
            <a:pPr marL="342900" indent="-342900">
              <a:lnSpc>
                <a:spcPct val="150000"/>
              </a:lnSpc>
              <a:spcBef>
                <a:spcPts val="200"/>
              </a:spcBef>
              <a:buClr>
                <a:srgbClr val="56B27B"/>
              </a:buClr>
              <a:buFont typeface="Webdings" panose="05030102010509060703" pitchFamily="18" charset="2"/>
              <a:buChar char="4"/>
            </a:pPr>
            <a:endParaRPr lang="en-US" dirty="0">
              <a:solidFill>
                <a:schemeClr val="bg2">
                  <a:lumMod val="50000"/>
                </a:schemeClr>
              </a:solidFill>
            </a:endParaRPr>
          </a:p>
          <a:p>
            <a:pPr marL="342900" indent="-342900">
              <a:lnSpc>
                <a:spcPct val="150000"/>
              </a:lnSpc>
              <a:spcBef>
                <a:spcPts val="200"/>
              </a:spcBef>
              <a:buClr>
                <a:srgbClr val="56B27B"/>
              </a:buClr>
              <a:buFont typeface="Webdings" panose="05030102010509060703" pitchFamily="18" charset="2"/>
              <a:buChar char="4"/>
            </a:pPr>
            <a:r>
              <a:rPr lang="en-US" dirty="0">
                <a:solidFill>
                  <a:schemeClr val="bg2">
                    <a:lumMod val="50000"/>
                  </a:schemeClr>
                </a:solidFill>
              </a:rPr>
              <a:t>Georgia Department of                  Natural Resources</a:t>
            </a:r>
          </a:p>
          <a:p>
            <a:pPr marL="342900" indent="-342900">
              <a:lnSpc>
                <a:spcPct val="150000"/>
              </a:lnSpc>
              <a:spcBef>
                <a:spcPts val="200"/>
              </a:spcBef>
              <a:buClr>
                <a:srgbClr val="56B27B"/>
              </a:buClr>
              <a:buFont typeface="Webdings" panose="05030102010509060703" pitchFamily="18" charset="2"/>
              <a:buChar char="4"/>
            </a:pPr>
            <a:endParaRPr lang="en-US" dirty="0">
              <a:solidFill>
                <a:schemeClr val="bg2">
                  <a:lumMod val="50000"/>
                </a:schemeClr>
              </a:solidFill>
            </a:endParaRPr>
          </a:p>
          <a:p>
            <a:pPr marL="342900" indent="-342900">
              <a:lnSpc>
                <a:spcPct val="150000"/>
              </a:lnSpc>
              <a:spcBef>
                <a:spcPts val="200"/>
              </a:spcBef>
              <a:buClr>
                <a:srgbClr val="56B27B"/>
              </a:buClr>
              <a:buFont typeface="Webdings" panose="05030102010509060703" pitchFamily="18" charset="2"/>
              <a:buChar char="4"/>
            </a:pPr>
            <a:r>
              <a:rPr lang="en-US" dirty="0">
                <a:solidFill>
                  <a:schemeClr val="bg2">
                    <a:lumMod val="50000"/>
                  </a:schemeClr>
                </a:solidFill>
              </a:rPr>
              <a:t>United States Fish and Wildlife Service</a:t>
            </a:r>
          </a:p>
        </p:txBody>
      </p:sp>
    </p:spTree>
    <p:extLst>
      <p:ext uri="{BB962C8B-B14F-4D97-AF65-F5344CB8AC3E}">
        <p14:creationId xmlns:p14="http://schemas.microsoft.com/office/powerpoint/2010/main" val="355243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Methodology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272" y="1"/>
            <a:ext cx="5632728" cy="685800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142" t="38107" r="42504" b="-13200"/>
          <a:stretch/>
        </p:blipFill>
        <p:spPr>
          <a:xfrm rot="10800000">
            <a:off x="0" y="1789415"/>
            <a:ext cx="3838074" cy="5068583"/>
          </a:xfrm>
          <a:prstGeom prst="rect">
            <a:avLst/>
          </a:prstGeom>
        </p:spPr>
      </p:pic>
    </p:spTree>
    <p:extLst>
      <p:ext uri="{BB962C8B-B14F-4D97-AF65-F5344CB8AC3E}">
        <p14:creationId xmlns:p14="http://schemas.microsoft.com/office/powerpoint/2010/main" val="3229547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NASA satellites and sensors</a:t>
            </a:r>
          </a:p>
        </p:txBody>
      </p:sp>
      <p:sp>
        <p:nvSpPr>
          <p:cNvPr id="14" name="Text Placeholder 1"/>
          <p:cNvSpPr>
            <a:spLocks noGrp="1"/>
          </p:cNvSpPr>
          <p:nvPr>
            <p:ph type="body" sz="half" idx="2"/>
          </p:nvPr>
        </p:nvSpPr>
        <p:spPr>
          <a:xfrm rot="20496380">
            <a:off x="224045" y="2011471"/>
            <a:ext cx="2361063" cy="591188"/>
          </a:xfrm>
        </p:spPr>
        <p:txBody>
          <a:bodyPr>
            <a:normAutofit/>
          </a:bodyPr>
          <a:lstStyle/>
          <a:p>
            <a:pPr>
              <a:lnSpc>
                <a:spcPct val="150000"/>
              </a:lnSpc>
              <a:spcBef>
                <a:spcPts val="200"/>
              </a:spcBef>
              <a:buClr>
                <a:srgbClr val="56B27B"/>
              </a:buClr>
            </a:pPr>
            <a:r>
              <a:rPr lang="en-US" dirty="0">
                <a:solidFill>
                  <a:srgbClr val="7EB761"/>
                </a:solidFill>
              </a:rPr>
              <a:t>     Landsat 8 OLI</a:t>
            </a:r>
          </a:p>
        </p:txBody>
      </p:sp>
      <p:sp>
        <p:nvSpPr>
          <p:cNvPr id="4" name="Text Placeholder 1"/>
          <p:cNvSpPr txBox="1">
            <a:spLocks/>
          </p:cNvSpPr>
          <p:nvPr/>
        </p:nvSpPr>
        <p:spPr>
          <a:xfrm rot="20744085">
            <a:off x="5008578" y="1498225"/>
            <a:ext cx="2115403" cy="6298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56B27B"/>
              </a:buClr>
            </a:pPr>
            <a:r>
              <a:rPr lang="en-US" dirty="0">
                <a:solidFill>
                  <a:srgbClr val="7EB761"/>
                </a:solidFill>
              </a:rPr>
              <a:t>    Terra CERES</a:t>
            </a:r>
          </a:p>
        </p:txBody>
      </p:sp>
      <p:sp>
        <p:nvSpPr>
          <p:cNvPr id="6" name="Text Placeholder 1"/>
          <p:cNvSpPr txBox="1">
            <a:spLocks/>
          </p:cNvSpPr>
          <p:nvPr/>
        </p:nvSpPr>
        <p:spPr>
          <a:xfrm rot="20182576">
            <a:off x="9124438" y="2085865"/>
            <a:ext cx="2400007" cy="6821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spcBef>
                <a:spcPts val="200"/>
              </a:spcBef>
              <a:buClr>
                <a:srgbClr val="56B27B"/>
              </a:buClr>
            </a:pPr>
            <a:r>
              <a:rPr lang="en-US" dirty="0">
                <a:solidFill>
                  <a:srgbClr val="7EB761"/>
                </a:solidFill>
              </a:rPr>
              <a:t>   Aqua CERES</a:t>
            </a:r>
          </a:p>
        </p:txBody>
      </p:sp>
      <p:pic>
        <p:nvPicPr>
          <p:cNvPr id="7" name="Picture 6"/>
          <p:cNvPicPr>
            <a:picLocks noChangeAspect="1"/>
          </p:cNvPicPr>
          <p:nvPr/>
        </p:nvPicPr>
        <p:blipFill>
          <a:blip r:embed="rId3"/>
          <a:stretch>
            <a:fillRect/>
          </a:stretch>
        </p:blipFill>
        <p:spPr>
          <a:xfrm rot="20700000">
            <a:off x="579966" y="2348838"/>
            <a:ext cx="2402132" cy="19586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643769">
            <a:off x="5094552" y="1669966"/>
            <a:ext cx="2011182" cy="151397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62505"/>
            <a:ext cx="12192000" cy="260397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118224">
            <a:off x="8420719" y="2574693"/>
            <a:ext cx="3171201" cy="1426043"/>
          </a:xfrm>
          <a:prstGeom prst="rect">
            <a:avLst/>
          </a:prstGeom>
        </p:spPr>
      </p:pic>
    </p:spTree>
    <p:extLst>
      <p:ext uri="{BB962C8B-B14F-4D97-AF65-F5344CB8AC3E}">
        <p14:creationId xmlns:p14="http://schemas.microsoft.com/office/powerpoint/2010/main" val="1405503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1836"/>
          <a:stretch/>
        </p:blipFill>
        <p:spPr>
          <a:xfrm>
            <a:off x="6859393" y="2112094"/>
            <a:ext cx="3976939" cy="45608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6861" y="2044185"/>
            <a:ext cx="3539536" cy="4054956"/>
          </a:xfrm>
          <a:prstGeom prst="rect">
            <a:avLst/>
          </a:prstGeom>
        </p:spPr>
      </p:pic>
      <p:sp>
        <p:nvSpPr>
          <p:cNvPr id="5" name="Title 4"/>
          <p:cNvSpPr>
            <a:spLocks noGrp="1"/>
          </p:cNvSpPr>
          <p:nvPr>
            <p:ph type="title"/>
          </p:nvPr>
        </p:nvSpPr>
        <p:spPr/>
        <p:txBody>
          <a:bodyPr/>
          <a:lstStyle/>
          <a:p>
            <a:r>
              <a:rPr lang="en-US" dirty="0"/>
              <a:t>NASA satellites and sensors</a:t>
            </a:r>
          </a:p>
        </p:txBody>
      </p:sp>
      <p:sp>
        <p:nvSpPr>
          <p:cNvPr id="12" name="Text Placeholder 11"/>
          <p:cNvSpPr>
            <a:spLocks noGrp="1"/>
          </p:cNvSpPr>
          <p:nvPr>
            <p:ph type="body" sz="half" idx="2"/>
          </p:nvPr>
        </p:nvSpPr>
        <p:spPr>
          <a:xfrm>
            <a:off x="1807426" y="5953369"/>
            <a:ext cx="3743997" cy="679451"/>
          </a:xfrm>
        </p:spPr>
        <p:txBody>
          <a:bodyPr>
            <a:normAutofit fontScale="92500" lnSpcReduction="20000"/>
          </a:bodyPr>
          <a:lstStyle/>
          <a:p>
            <a:r>
              <a:rPr lang="en-US" dirty="0">
                <a:solidFill>
                  <a:srgbClr val="7EB761"/>
                </a:solidFill>
              </a:rPr>
              <a:t>Landsat 8 OLI – </a:t>
            </a:r>
          </a:p>
          <a:p>
            <a:r>
              <a:rPr lang="en-US" dirty="0">
                <a:solidFill>
                  <a:srgbClr val="7EB761"/>
                </a:solidFill>
              </a:rPr>
              <a:t>USDA </a:t>
            </a:r>
            <a:r>
              <a:rPr lang="en-US" dirty="0" err="1">
                <a:solidFill>
                  <a:srgbClr val="7EB761"/>
                </a:solidFill>
              </a:rPr>
              <a:t>CropScape</a:t>
            </a:r>
            <a:endParaRPr lang="en-US" dirty="0">
              <a:solidFill>
                <a:srgbClr val="7EB761"/>
              </a:solidFill>
            </a:endParaRPr>
          </a:p>
        </p:txBody>
      </p:sp>
      <p:sp>
        <p:nvSpPr>
          <p:cNvPr id="15" name="Text Placeholder 11"/>
          <p:cNvSpPr txBox="1">
            <a:spLocks/>
          </p:cNvSpPr>
          <p:nvPr/>
        </p:nvSpPr>
        <p:spPr>
          <a:xfrm>
            <a:off x="7264611" y="6021276"/>
            <a:ext cx="3743997" cy="6794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rgbClr val="7EB761"/>
                </a:solidFill>
              </a:rPr>
              <a:t>Terra and Aqua CERES</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036" y="3493267"/>
            <a:ext cx="1105686" cy="2339656"/>
          </a:xfrm>
          <a:prstGeom prst="rect">
            <a:avLst/>
          </a:prstGeom>
        </p:spPr>
      </p:pic>
      <p:sp>
        <p:nvSpPr>
          <p:cNvPr id="16" name="Text Placeholder 11"/>
          <p:cNvSpPr txBox="1">
            <a:spLocks/>
          </p:cNvSpPr>
          <p:nvPr/>
        </p:nvSpPr>
        <p:spPr>
          <a:xfrm>
            <a:off x="1316861" y="1702683"/>
            <a:ext cx="3743997" cy="4094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700" b="1" dirty="0">
                <a:solidFill>
                  <a:srgbClr val="7EB761"/>
                </a:solidFill>
              </a:rPr>
              <a:t>Land Use</a:t>
            </a:r>
          </a:p>
        </p:txBody>
      </p:sp>
      <p:sp>
        <p:nvSpPr>
          <p:cNvPr id="18" name="Text Placeholder 11"/>
          <p:cNvSpPr txBox="1">
            <a:spLocks/>
          </p:cNvSpPr>
          <p:nvPr/>
        </p:nvSpPr>
        <p:spPr>
          <a:xfrm>
            <a:off x="6734175" y="1702683"/>
            <a:ext cx="3743997" cy="4094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700" b="1" dirty="0">
                <a:solidFill>
                  <a:srgbClr val="7EB761"/>
                </a:solidFill>
              </a:rPr>
              <a:t>Solar Insolation</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0421" t="60673" r="64393" b="24875"/>
          <a:stretch/>
        </p:blipFill>
        <p:spPr>
          <a:xfrm>
            <a:off x="10406743" y="4615543"/>
            <a:ext cx="1480457" cy="109945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6986" y="5246214"/>
            <a:ext cx="1545339" cy="694945"/>
          </a:xfrm>
          <a:prstGeom prst="rect">
            <a:avLst/>
          </a:prstGeom>
        </p:spPr>
      </p:pic>
    </p:spTree>
    <p:extLst>
      <p:ext uri="{BB962C8B-B14F-4D97-AF65-F5344CB8AC3E}">
        <p14:creationId xmlns:p14="http://schemas.microsoft.com/office/powerpoint/2010/main" val="3207300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779"/>
          <a:stretch/>
        </p:blipFill>
        <p:spPr>
          <a:xfrm>
            <a:off x="1334704" y="604836"/>
            <a:ext cx="10058400" cy="6133421"/>
          </a:xfrm>
          <a:prstGeom prst="rect">
            <a:avLst/>
          </a:prstGeom>
        </p:spPr>
      </p:pic>
      <p:sp>
        <p:nvSpPr>
          <p:cNvPr id="5" name="Title 4"/>
          <p:cNvSpPr>
            <a:spLocks noGrp="1"/>
          </p:cNvSpPr>
          <p:nvPr>
            <p:ph type="title"/>
          </p:nvPr>
        </p:nvSpPr>
        <p:spPr/>
        <p:txBody>
          <a:bodyPr/>
          <a:lstStyle/>
          <a:p>
            <a:r>
              <a:rPr lang="en-US" dirty="0"/>
              <a:t>Methodology</a:t>
            </a:r>
            <a:endParaRPr lang="en-US" i="1" dirty="0">
              <a:solidFill>
                <a:srgbClr val="7EB761"/>
              </a:solidFill>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142" t="38107" r="42504" b="-13200"/>
          <a:stretch/>
        </p:blipFill>
        <p:spPr>
          <a:xfrm rot="10800000">
            <a:off x="0" y="4601028"/>
            <a:ext cx="1709041" cy="2256969"/>
          </a:xfrm>
          <a:prstGeom prst="rect">
            <a:avLst/>
          </a:prstGeom>
        </p:spPr>
      </p:pic>
    </p:spTree>
    <p:extLst>
      <p:ext uri="{BB962C8B-B14F-4D97-AF65-F5344CB8AC3E}">
        <p14:creationId xmlns:p14="http://schemas.microsoft.com/office/powerpoint/2010/main" val="2237205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3566</TotalTime>
  <Words>1774</Words>
  <Application>Microsoft Office PowerPoint</Application>
  <PresentationFormat>Widescreen</PresentationFormat>
  <Paragraphs>161</Paragraphs>
  <Slides>23</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Century Gothic</vt:lpstr>
      <vt:lpstr>Webdings</vt:lpstr>
      <vt:lpstr>Office Theme</vt:lpstr>
      <vt:lpstr>PowerPoint Presentation</vt:lpstr>
      <vt:lpstr>PowerPoint Presentation</vt:lpstr>
      <vt:lpstr>Community Concerns</vt:lpstr>
      <vt:lpstr>Study Area and Period</vt:lpstr>
      <vt:lpstr>Partners</vt:lpstr>
      <vt:lpstr>Methodology</vt:lpstr>
      <vt:lpstr>NASA satellites and sensors</vt:lpstr>
      <vt:lpstr>NASA satellites and sensors</vt:lpstr>
      <vt:lpstr>Methodology</vt:lpstr>
      <vt:lpstr>Methodology</vt:lpstr>
      <vt:lpstr>Results</vt:lpstr>
      <vt:lpstr>LUCIS Model : Layers in use</vt:lpstr>
      <vt:lpstr>LUCIS Model: Conflict Map</vt:lpstr>
      <vt:lpstr>LUCIS Model: Suitability Map</vt:lpstr>
      <vt:lpstr>LUCIS Model: Layers in use</vt:lpstr>
      <vt:lpstr>LUCIS Model: Conflict Map</vt:lpstr>
      <vt:lpstr>LUCIS Model: Suitability Map</vt:lpstr>
      <vt:lpstr>Suitability Map</vt:lpstr>
      <vt:lpstr>Products</vt:lpstr>
      <vt:lpstr>Errors and uncertainties</vt:lpstr>
      <vt:lpstr>Future work</vt:lpstr>
      <vt:lpstr>Acknowledgements</vt:lpstr>
      <vt:lpstr>Questions?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Miller, Tiffani N. (LARC-E3)[SSAI DEVELOP]</cp:lastModifiedBy>
  <cp:revision>294</cp:revision>
  <dcterms:created xsi:type="dcterms:W3CDTF">2017-05-15T13:42:39Z</dcterms:created>
  <dcterms:modified xsi:type="dcterms:W3CDTF">2017-08-28T20:57:35Z</dcterms:modified>
</cp:coreProperties>
</file>