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defaultTextStyle>
    <a:defPPr>
      <a:defRPr lang="en-US">
        <a:uFillTx/>
      </a:defRPr>
    </a:defPPr>
    <a:lvl1pPr marL="0" algn="l" defTabSz="914400" rtl="0" eaLnBrk="1" latinLnBrk="0" hangingPunct="1">
      <a:defRPr sz="18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6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30" clrIdx="0"/>
  <p:cmAuthor id="1" name="Mercedes Bartkovich" initials="MB" lastIdx="2" clrIdx="1">
    <p:extLst>
      <p:ext uri="{19B8F6BF-5375-455C-9EA6-DF929625EA0E}">
        <p15:presenceInfo xmlns:p15="http://schemas.microsoft.com/office/powerpoint/2012/main" userId="Mercedes Bartkovic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73782" autoAdjust="0"/>
  </p:normalViewPr>
  <p:slideViewPr>
    <p:cSldViewPr snapToGrid="0">
      <p:cViewPr varScale="1">
        <p:scale>
          <a:sx n="82" d="100"/>
          <a:sy n="82" d="100"/>
        </p:scale>
        <p:origin x="930" y="60"/>
      </p:cViewPr>
      <p:guideLst>
        <p:guide orient="horz" pos="2160"/>
        <p:guide pos="3864"/>
      </p:guideLst>
    </p:cSldViewPr>
  </p:slideViewPr>
  <p:notesTextViewPr>
    <p:cViewPr>
      <p:scale>
        <a:sx n="1" d="1"/>
        <a:sy n="1" d="1"/>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uFillTx/>
              </a:defRPr>
            </a:lvl1pPr>
          </a:lstStyle>
          <a:p>
            <a:endParaRPr lang="en-US">
              <a:uFillTx/>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uFillTx/>
              </a:defRPr>
            </a:lvl1pPr>
          </a:lstStyle>
          <a:p>
            <a:fld id="{BB0551F6-EE6B-48C5-A43A-C7EC1BD5F541}" type="datetimeFigureOut">
              <a:rPr lang="en-US" smtClean="0">
                <a:uFillTx/>
              </a:rPr>
              <a:t>11/22/2017</a:t>
            </a:fld>
            <a:endParaRPr lang="en-US">
              <a:uFillTx/>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uFillTx/>
              </a:defRPr>
            </a:lvl1pPr>
          </a:lstStyle>
          <a:p>
            <a:endParaRPr lang="en-US">
              <a:uFillTx/>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uFillTx/>
              </a:defRPr>
            </a:lvl1pPr>
          </a:lstStyle>
          <a:p>
            <a:fld id="{2928FD7A-8741-478D-8671-F6E4624C3B84}" type="slidenum">
              <a:rPr lang="en-US" smtClean="0">
                <a:uFillTx/>
              </a:rPr>
              <a:t>‹#›</a:t>
            </a:fld>
            <a:endParaRPr lang="en-US">
              <a:uFillTx/>
            </a:endParaRPr>
          </a:p>
        </p:txBody>
      </p:sp>
    </p:spTree>
    <p:extLst>
      <p:ext uri="{BB962C8B-B14F-4D97-AF65-F5344CB8AC3E}">
        <p14:creationId xmlns:p14="http://schemas.microsoft.com/office/powerpoint/2010/main" val="3135023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uFillTx/>
              </a:defRPr>
            </a:lvl1pPr>
          </a:lstStyle>
          <a:p>
            <a:endParaRPr lang="en-US">
              <a:uFillTx/>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uFillTx/>
              </a:defRPr>
            </a:lvl1pPr>
          </a:lstStyle>
          <a:p>
            <a:fld id="{1610F9C2-AEC2-40AC-908E-7B015EE0924C}" type="datetimeFigureOut">
              <a:rPr lang="en-US" smtClean="0">
                <a:uFillTx/>
              </a:rPr>
              <a:t>11/22/2017</a:t>
            </a:fld>
            <a:endParaRPr lang="en-US">
              <a:uFillTx/>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srgbClr val="000000"/>
            </a:solidFill>
          </a:ln>
        </p:spPr>
        <p:txBody>
          <a:bodyPr vert="horz" lIns="91440" tIns="45720" rIns="91440" bIns="45720" rtlCol="0" anchor="ctr"/>
          <a:lstStyle/>
          <a:p>
            <a:endParaRPr lang="en-US">
              <a:uFillTx/>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uFillTx/>
              </a:defRPr>
            </a:lvl1pPr>
          </a:lstStyle>
          <a:p>
            <a:endParaRPr lang="en-US">
              <a:uFillTx/>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uFillTx/>
              </a:defRPr>
            </a:lvl1pPr>
          </a:lstStyle>
          <a:p>
            <a:fld id="{0535C12C-436B-478B-9EA8-7D7AB2695871}" type="slidenum">
              <a:rPr lang="en-US" smtClean="0">
                <a:uFillTx/>
              </a:rPr>
              <a:t>‹#›</a:t>
            </a:fld>
            <a:endParaRPr lang="en-US">
              <a:uFillTx/>
            </a:endParaRPr>
          </a:p>
        </p:txBody>
      </p:sp>
    </p:spTree>
    <p:extLst>
      <p:ext uri="{BB962C8B-B14F-4D97-AF65-F5344CB8AC3E}">
        <p14:creationId xmlns:p14="http://schemas.microsoft.com/office/powerpoint/2010/main" val="3040025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uFillTx/>
        <a:latin typeface="+mn-lt"/>
        <a:ea typeface="+mn-ea"/>
        <a:cs typeface="+mn-cs"/>
      </a:defRPr>
    </a:lvl1pPr>
    <a:lvl2pPr marL="457200" algn="l" defTabSz="914400" rtl="0" eaLnBrk="1" latinLnBrk="0" hangingPunct="1">
      <a:defRPr sz="1200" kern="1200">
        <a:solidFill>
          <a:schemeClr val="tx1"/>
        </a:solidFill>
        <a:uFillTx/>
        <a:latin typeface="+mn-lt"/>
        <a:ea typeface="+mn-ea"/>
        <a:cs typeface="+mn-cs"/>
      </a:defRPr>
    </a:lvl2pPr>
    <a:lvl3pPr marL="914400" algn="l" defTabSz="914400" rtl="0" eaLnBrk="1" latinLnBrk="0" hangingPunct="1">
      <a:defRPr sz="1200" kern="1200">
        <a:solidFill>
          <a:schemeClr val="tx1"/>
        </a:solidFill>
        <a:uFillTx/>
        <a:latin typeface="+mn-lt"/>
        <a:ea typeface="+mn-ea"/>
        <a:cs typeface="+mn-cs"/>
      </a:defRPr>
    </a:lvl3pPr>
    <a:lvl4pPr marL="1371600" algn="l" defTabSz="914400" rtl="0" eaLnBrk="1" latinLnBrk="0" hangingPunct="1">
      <a:defRPr sz="1200" kern="1200">
        <a:solidFill>
          <a:schemeClr val="tx1"/>
        </a:solidFill>
        <a:uFillTx/>
        <a:latin typeface="+mn-lt"/>
        <a:ea typeface="+mn-ea"/>
        <a:cs typeface="+mn-cs"/>
      </a:defRPr>
    </a:lvl4pPr>
    <a:lvl5pPr marL="1828800" algn="l" defTabSz="914400" rtl="0" eaLnBrk="1" latinLnBrk="0" hangingPunct="1">
      <a:defRPr sz="1200" kern="1200">
        <a:solidFill>
          <a:schemeClr val="tx1"/>
        </a:solidFill>
        <a:uFillTx/>
        <a:latin typeface="+mn-lt"/>
        <a:ea typeface="+mn-ea"/>
        <a:cs typeface="+mn-cs"/>
      </a:defRPr>
    </a:lvl5pPr>
    <a:lvl6pPr marL="2286000" algn="l" defTabSz="914400" rtl="0" eaLnBrk="1" latinLnBrk="0" hangingPunct="1">
      <a:defRPr sz="1200" kern="1200">
        <a:solidFill>
          <a:schemeClr val="tx1"/>
        </a:solidFill>
        <a:uFillTx/>
        <a:latin typeface="+mn-lt"/>
        <a:ea typeface="+mn-ea"/>
        <a:cs typeface="+mn-cs"/>
      </a:defRPr>
    </a:lvl6pPr>
    <a:lvl7pPr marL="2743200" algn="l" defTabSz="914400" rtl="0" eaLnBrk="1" latinLnBrk="0" hangingPunct="1">
      <a:defRPr sz="1200" kern="1200">
        <a:solidFill>
          <a:schemeClr val="tx1"/>
        </a:solidFill>
        <a:uFillTx/>
        <a:latin typeface="+mn-lt"/>
        <a:ea typeface="+mn-ea"/>
        <a:cs typeface="+mn-cs"/>
      </a:defRPr>
    </a:lvl7pPr>
    <a:lvl8pPr marL="3200400" algn="l" defTabSz="914400" rtl="0" eaLnBrk="1" latinLnBrk="0" hangingPunct="1">
      <a:defRPr sz="1200" kern="1200">
        <a:solidFill>
          <a:schemeClr val="tx1"/>
        </a:solidFill>
        <a:uFillTx/>
        <a:latin typeface="+mn-lt"/>
        <a:ea typeface="+mn-ea"/>
        <a:cs typeface="+mn-cs"/>
      </a:defRPr>
    </a:lvl8pPr>
    <a:lvl9pPr marL="3657600" algn="l" defTabSz="914400" rtl="0" eaLnBrk="1" latinLnBrk="0" hangingPunct="1">
      <a:defRPr sz="1200" kern="1200">
        <a:solidFill>
          <a:schemeClr val="tx1"/>
        </a:solidFill>
        <a:uFillTx/>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FontTx/>
              <a:buNone/>
              <a:defRPr>
                <a:uFillTx/>
              </a:defRPr>
            </a:pPr>
            <a:r>
              <a:rPr lang="en-US" sz="1200" dirty="0">
                <a:solidFill>
                  <a:srgbClr val="FF0000"/>
                </a:solidFill>
                <a:uFillTx/>
              </a:rPr>
              <a:t>Introduction to the team </a:t>
            </a:r>
            <a:r>
              <a:rPr lang="en-US" sz="1200">
                <a:solidFill>
                  <a:srgbClr val="FF0000"/>
                </a:solidFill>
                <a:uFillTx/>
              </a:rPr>
              <a:t>and team members</a:t>
            </a:r>
          </a:p>
          <a:p>
            <a:pPr marL="0" marR="0" indent="0" algn="l" defTabSz="914400" rtl="0" eaLnBrk="1" fontAlgn="auto" latinLnBrk="0" hangingPunct="1">
              <a:lnSpc>
                <a:spcPct val="100000"/>
              </a:lnSpc>
              <a:spcBef>
                <a:spcPts val="0"/>
              </a:spcBef>
              <a:spcAft>
                <a:spcPts val="0"/>
              </a:spcAft>
              <a:buFontTx/>
              <a:buNone/>
              <a:defRPr>
                <a:uFillTx/>
              </a:defRPr>
            </a:pPr>
            <a:endParaRPr lang="en-US" sz="1200" dirty="0">
              <a:solidFill>
                <a:srgbClr val="FF0000"/>
              </a:solidFill>
              <a:uFillTx/>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uFillTx/>
              </a:rPr>
              <a:t>1</a:t>
            </a:fld>
            <a:endParaRPr lang="en-US">
              <a:uFillTx/>
            </a:endParaRPr>
          </a:p>
        </p:txBody>
      </p:sp>
    </p:spTree>
    <p:extLst>
      <p:ext uri="{BB962C8B-B14F-4D97-AF65-F5344CB8AC3E}">
        <p14:creationId xmlns:p14="http://schemas.microsoft.com/office/powerpoint/2010/main" val="541040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uFillTx/>
                <a:latin typeface="+mn-lt"/>
                <a:ea typeface="+mn-ea"/>
                <a:cs typeface="+mn-cs"/>
              </a:rPr>
              <a:t>We chose a bivariate map to display how environmental and development concerns overlap. Each of the nine color classes represents how the combination of environmental and development concerns impact overall suitability for solar installations.</a:t>
            </a:r>
          </a:p>
          <a:p>
            <a:r>
              <a:rPr lang="en-US" sz="1200" kern="1200" dirty="0">
                <a:solidFill>
                  <a:schemeClr val="tx1"/>
                </a:solidFill>
                <a:effectLst/>
                <a:uFillTx/>
                <a:latin typeface="+mn-lt"/>
                <a:ea typeface="+mn-ea"/>
                <a:cs typeface="+mn-cs"/>
              </a:rPr>
              <a:t> </a:t>
            </a:r>
          </a:p>
          <a:p>
            <a:r>
              <a:rPr lang="en-US" sz="1200" kern="1200" dirty="0">
                <a:solidFill>
                  <a:schemeClr val="tx1"/>
                </a:solidFill>
                <a:effectLst/>
                <a:uFillTx/>
                <a:latin typeface="+mn-lt"/>
                <a:ea typeface="+mn-ea"/>
                <a:cs typeface="+mn-cs"/>
              </a:rPr>
              <a:t>Orange areas represent low environmental concern but high potential for solar farms and are regarded most suitable for development. </a:t>
            </a:r>
          </a:p>
          <a:p>
            <a:r>
              <a:rPr lang="en-US" sz="1200" kern="1200" dirty="0">
                <a:solidFill>
                  <a:schemeClr val="tx1"/>
                </a:solidFill>
                <a:effectLst/>
                <a:uFillTx/>
                <a:latin typeface="+mn-lt"/>
                <a:ea typeface="+mn-ea"/>
                <a:cs typeface="+mn-cs"/>
              </a:rPr>
              <a:t> </a:t>
            </a:r>
          </a:p>
          <a:p>
            <a:r>
              <a:rPr lang="en-US" sz="1200" kern="1200" dirty="0">
                <a:solidFill>
                  <a:schemeClr val="tx1"/>
                </a:solidFill>
                <a:effectLst/>
                <a:uFillTx/>
                <a:latin typeface="+mn-lt"/>
                <a:ea typeface="+mn-ea"/>
                <a:cs typeface="+mn-cs"/>
              </a:rPr>
              <a:t>Blue shows areas that contain highly sensitive habitat but are also not desirable for development indicating least suitable locations for solar farms.</a:t>
            </a:r>
          </a:p>
          <a:p>
            <a:r>
              <a:rPr lang="en-US" sz="1200" kern="1200" dirty="0">
                <a:solidFill>
                  <a:schemeClr val="tx1"/>
                </a:solidFill>
                <a:effectLst/>
                <a:uFillTx/>
                <a:latin typeface="+mn-lt"/>
                <a:ea typeface="+mn-ea"/>
                <a:cs typeface="+mn-cs"/>
              </a:rPr>
              <a:t> </a:t>
            </a:r>
          </a:p>
          <a:p>
            <a:r>
              <a:rPr lang="en-US" sz="1200" kern="1200" dirty="0">
                <a:solidFill>
                  <a:schemeClr val="tx1"/>
                </a:solidFill>
                <a:effectLst/>
                <a:uFillTx/>
                <a:latin typeface="+mn-lt"/>
                <a:ea typeface="+mn-ea"/>
                <a:cs typeface="+mn-cs"/>
              </a:rPr>
              <a:t>The highest conflict between environmental and development perspectives occurs in purple areas where locations are environmentally sensitive but also prime locations for construction.</a:t>
            </a:r>
          </a:p>
          <a:p>
            <a:endParaRPr lang="en-US" dirty="0">
              <a:uFillTx/>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uFillTx/>
              </a:rPr>
              <a:t>10</a:t>
            </a:fld>
            <a:endParaRPr lang="en-US">
              <a:uFillTx/>
            </a:endParaRPr>
          </a:p>
        </p:txBody>
      </p:sp>
    </p:spTree>
    <p:extLst>
      <p:ext uri="{BB962C8B-B14F-4D97-AF65-F5344CB8AC3E}">
        <p14:creationId xmlns:p14="http://schemas.microsoft.com/office/powerpoint/2010/main" val="3511961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uFillTx/>
              </a:rPr>
              <a:t>This is the final suitability map that shows low, moderate and high suitability for solar farm development. We also masked out protected areas to avoid any development in these areas. </a:t>
            </a:r>
          </a:p>
        </p:txBody>
      </p:sp>
      <p:sp>
        <p:nvSpPr>
          <p:cNvPr id="4" name="Slide Number Placeholder 3"/>
          <p:cNvSpPr>
            <a:spLocks noGrp="1"/>
          </p:cNvSpPr>
          <p:nvPr>
            <p:ph type="sldNum" sz="quarter" idx="10"/>
          </p:nvPr>
        </p:nvSpPr>
        <p:spPr/>
        <p:txBody>
          <a:bodyPr/>
          <a:lstStyle/>
          <a:p>
            <a:fld id="{0535C12C-436B-478B-9EA8-7D7AB2695871}" type="slidenum">
              <a:rPr lang="en-US" smtClean="0">
                <a:uFillTx/>
              </a:rPr>
              <a:t>11</a:t>
            </a:fld>
            <a:endParaRPr lang="en-US">
              <a:uFillTx/>
            </a:endParaRPr>
          </a:p>
        </p:txBody>
      </p:sp>
    </p:spTree>
    <p:extLst>
      <p:ext uri="{BB962C8B-B14F-4D97-AF65-F5344CB8AC3E}">
        <p14:creationId xmlns:p14="http://schemas.microsoft.com/office/powerpoint/2010/main" val="2367560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uFillTx/>
              </a:rPr>
              <a:t>This is an overview of our results where we show solar development and environmental sensitivity maps combined form the bivariate map. We then reclassified our maps to produce the final suitability map. </a:t>
            </a:r>
          </a:p>
        </p:txBody>
      </p:sp>
      <p:sp>
        <p:nvSpPr>
          <p:cNvPr id="4" name="Slide Number Placeholder 3"/>
          <p:cNvSpPr>
            <a:spLocks noGrp="1"/>
          </p:cNvSpPr>
          <p:nvPr>
            <p:ph type="sldNum" sz="quarter" idx="10"/>
          </p:nvPr>
        </p:nvSpPr>
        <p:spPr/>
        <p:txBody>
          <a:bodyPr/>
          <a:lstStyle/>
          <a:p>
            <a:fld id="{0535C12C-436B-478B-9EA8-7D7AB2695871}" type="slidenum">
              <a:rPr lang="en-US" smtClean="0">
                <a:uFillTx/>
              </a:rPr>
              <a:t>12</a:t>
            </a:fld>
            <a:endParaRPr lang="en-US">
              <a:uFillTx/>
            </a:endParaRPr>
          </a:p>
        </p:txBody>
      </p:sp>
    </p:spTree>
    <p:extLst>
      <p:ext uri="{BB962C8B-B14F-4D97-AF65-F5344CB8AC3E}">
        <p14:creationId xmlns:p14="http://schemas.microsoft.com/office/powerpoint/2010/main" val="1447004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uFillTx/>
              </a:rPr>
              <a:t>We will be providing the LUCIS model to our project partners so that they can consult with solar developers and environmental stakeholders to produce a suitability map geared towards their preferences. </a:t>
            </a:r>
          </a:p>
          <a:p>
            <a:r>
              <a:rPr lang="en-US" dirty="0">
                <a:uFillTx/>
              </a:rPr>
              <a:t/>
            </a:r>
            <a:br>
              <a:rPr lang="en-US" dirty="0">
                <a:uFillTx/>
              </a:rPr>
            </a:br>
            <a:r>
              <a:rPr lang="en-US" dirty="0">
                <a:uFillTx/>
              </a:rPr>
              <a:t>Here we show how maps from our model can produce different suitability maps. This is a demonstration of how different factors play a role in solar site suitability. In the second column, we only considered transmission lines as our solar development factor and we can clearly see that the suitable areas are concentrated within the buffer zones of these transmission lines. </a:t>
            </a:r>
          </a:p>
          <a:p>
            <a:r>
              <a:rPr lang="en-US" dirty="0">
                <a:uFillTx/>
              </a:rPr>
              <a:t/>
            </a:r>
            <a:br>
              <a:rPr lang="en-US" dirty="0">
                <a:uFillTx/>
              </a:rPr>
            </a:br>
            <a:r>
              <a:rPr lang="en-US" dirty="0">
                <a:uFillTx/>
              </a:rPr>
              <a:t>Another is where we keep the solar development factors constant and consider equal weights on each of the environmental factors on the current analysis. Current analysis has higher weightage on gopher tortoise habitat, protected lands and streams. </a:t>
            </a:r>
          </a:p>
        </p:txBody>
      </p:sp>
      <p:sp>
        <p:nvSpPr>
          <p:cNvPr id="4" name="Slide Number Placeholder 3"/>
          <p:cNvSpPr>
            <a:spLocks noGrp="1"/>
          </p:cNvSpPr>
          <p:nvPr>
            <p:ph type="sldNum" sz="quarter" idx="10"/>
          </p:nvPr>
        </p:nvSpPr>
        <p:spPr/>
        <p:txBody>
          <a:bodyPr/>
          <a:lstStyle/>
          <a:p>
            <a:fld id="{0535C12C-436B-478B-9EA8-7D7AB2695871}" type="slidenum">
              <a:rPr lang="en-US" smtClean="0">
                <a:uFillTx/>
              </a:rPr>
              <a:t>13</a:t>
            </a:fld>
            <a:endParaRPr lang="en-US">
              <a:uFillTx/>
            </a:endParaRPr>
          </a:p>
        </p:txBody>
      </p:sp>
    </p:spTree>
    <p:extLst>
      <p:ext uri="{BB962C8B-B14F-4D97-AF65-F5344CB8AC3E}">
        <p14:creationId xmlns:p14="http://schemas.microsoft.com/office/powerpoint/2010/main" val="3950791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8" name="Shape 21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r>
              <a:rPr lang="en-US" sz="1200" kern="1200" dirty="0">
                <a:solidFill>
                  <a:schemeClr val="tx1"/>
                </a:solidFill>
                <a:effectLst/>
                <a:uFillTx/>
                <a:latin typeface="+mn-lt"/>
                <a:ea typeface="+mn-ea"/>
                <a:cs typeface="+mn-cs"/>
              </a:rPr>
              <a:t>As with any project, the team faced limitations to our analysis. Data on a parcel and block group data was unavailable for Decatur County as the data is still being collected. </a:t>
            </a:r>
          </a:p>
        </p:txBody>
      </p:sp>
      <p:sp>
        <p:nvSpPr>
          <p:cNvPr id="219" name="Shape 219"/>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uFillTx/>
                <a:latin typeface="Calibri"/>
                <a:ea typeface="Calibri"/>
                <a:cs typeface="Calibri"/>
                <a:sym typeface="Calibri"/>
              </a:rPr>
              <a:t>14</a:t>
            </a:fld>
            <a:endParaRPr lang="en-US" sz="1200" b="0" i="0" u="none" strike="noStrike" cap="none">
              <a:solidFill>
                <a:schemeClr val="dk1"/>
              </a:solidFill>
              <a:uFillTx/>
              <a:latin typeface="Calibri"/>
              <a:ea typeface="Calibri"/>
              <a:cs typeface="Calibri"/>
              <a:sym typeface="Calibri"/>
            </a:endParaRPr>
          </a:p>
        </p:txBody>
      </p:sp>
    </p:spTree>
    <p:extLst>
      <p:ext uri="{BB962C8B-B14F-4D97-AF65-F5344CB8AC3E}">
        <p14:creationId xmlns:p14="http://schemas.microsoft.com/office/powerpoint/2010/main" val="102202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1" name="Shape 211"/>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lvl="0"/>
            <a:r>
              <a:rPr lang="en-US" sz="1200" b="0" kern="1200" dirty="0">
                <a:solidFill>
                  <a:schemeClr val="tx1"/>
                </a:solidFill>
                <a:effectLst/>
                <a:uFillTx/>
                <a:latin typeface="+mn-lt"/>
                <a:ea typeface="+mn-ea"/>
                <a:cs typeface="+mn-cs"/>
              </a:rPr>
              <a:t>We aimed to answer the following questions in our analysis: </a:t>
            </a:r>
          </a:p>
          <a:p>
            <a:pPr lvl="0"/>
            <a:endParaRPr lang="en-US" sz="1200" b="0" kern="1200" dirty="0">
              <a:solidFill>
                <a:schemeClr val="tx1"/>
              </a:solidFill>
              <a:effectLst/>
              <a:uFillTx/>
              <a:latin typeface="+mn-lt"/>
              <a:ea typeface="+mn-ea"/>
              <a:cs typeface="+mn-cs"/>
            </a:endParaRPr>
          </a:p>
          <a:p>
            <a:pPr lvl="0"/>
            <a:r>
              <a:rPr lang="en-US" sz="1200" b="0" kern="1200" dirty="0">
                <a:solidFill>
                  <a:schemeClr val="tx1"/>
                </a:solidFill>
                <a:effectLst/>
                <a:uFillTx/>
                <a:latin typeface="+mn-lt"/>
                <a:ea typeface="+mn-ea"/>
                <a:cs typeface="+mn-cs"/>
              </a:rPr>
              <a:t>The following are our conclusions (note to speaker: questions here serve as guidelines):</a:t>
            </a:r>
          </a:p>
          <a:p>
            <a:pPr lvl="0"/>
            <a:r>
              <a:rPr lang="en-US" sz="1200" b="1" kern="1200" dirty="0">
                <a:solidFill>
                  <a:schemeClr val="tx1"/>
                </a:solidFill>
                <a:effectLst/>
                <a:uFillTx/>
                <a:latin typeface="+mn-lt"/>
                <a:ea typeface="+mn-ea"/>
                <a:cs typeface="+mn-cs"/>
              </a:rPr>
              <a:t>Which parts of the state had the greatest amount of high suitability? </a:t>
            </a:r>
            <a:endParaRPr lang="en-US" sz="1200" kern="1200" dirty="0">
              <a:solidFill>
                <a:schemeClr val="tx1"/>
              </a:solidFill>
              <a:effectLst/>
              <a:uFillTx/>
              <a:latin typeface="+mn-lt"/>
              <a:ea typeface="+mn-ea"/>
              <a:cs typeface="+mn-cs"/>
            </a:endParaRPr>
          </a:p>
          <a:p>
            <a:r>
              <a:rPr lang="en-US" sz="1200" kern="1200" dirty="0">
                <a:solidFill>
                  <a:schemeClr val="tx1"/>
                </a:solidFill>
                <a:effectLst/>
                <a:uFillTx/>
                <a:latin typeface="+mn-lt"/>
                <a:ea typeface="+mn-ea"/>
                <a:cs typeface="+mn-cs"/>
              </a:rPr>
              <a:t>Higher suitability of solar development was found in southern regions of the state and areas in proximity to transmission lines. </a:t>
            </a:r>
          </a:p>
          <a:p>
            <a:pPr lvl="0"/>
            <a:r>
              <a:rPr lang="en-US" sz="1200" b="1" kern="1200" dirty="0">
                <a:solidFill>
                  <a:schemeClr val="tx1"/>
                </a:solidFill>
                <a:effectLst/>
                <a:uFillTx/>
                <a:latin typeface="+mn-lt"/>
                <a:ea typeface="+mn-ea"/>
                <a:cs typeface="+mn-cs"/>
              </a:rPr>
              <a:t>Did Taylor Co. or Decatur Co. have more suitable sites?</a:t>
            </a:r>
            <a:endParaRPr lang="en-US" sz="1200" kern="1200" dirty="0">
              <a:solidFill>
                <a:schemeClr val="tx1"/>
              </a:solidFill>
              <a:effectLst/>
              <a:uFillTx/>
              <a:latin typeface="+mn-lt"/>
              <a:ea typeface="+mn-ea"/>
              <a:cs typeface="+mn-cs"/>
            </a:endParaRPr>
          </a:p>
          <a:p>
            <a:r>
              <a:rPr lang="en-US" sz="1200" kern="1200" dirty="0">
                <a:solidFill>
                  <a:schemeClr val="tx1"/>
                </a:solidFill>
                <a:effectLst/>
                <a:uFillTx/>
                <a:latin typeface="+mn-lt"/>
                <a:ea typeface="+mn-ea"/>
                <a:cs typeface="+mn-cs"/>
              </a:rPr>
              <a:t>According to our analysis, Decatur county has more suitable sites for solar farm development. </a:t>
            </a:r>
          </a:p>
          <a:p>
            <a:pPr lvl="0"/>
            <a:r>
              <a:rPr lang="en-US" sz="1200" b="1" kern="1200" dirty="0">
                <a:solidFill>
                  <a:schemeClr val="tx1"/>
                </a:solidFill>
                <a:effectLst/>
                <a:uFillTx/>
                <a:latin typeface="+mn-lt"/>
                <a:ea typeface="+mn-ea"/>
                <a:cs typeface="+mn-cs"/>
              </a:rPr>
              <a:t>Did your results reveal the potential in developing solar farms in areas that don't conflict with sensitive habitat or is it a lost cause?</a:t>
            </a:r>
            <a:endParaRPr lang="en-US" sz="1200" kern="1200" dirty="0">
              <a:solidFill>
                <a:schemeClr val="tx1"/>
              </a:solidFill>
              <a:effectLst/>
              <a:uFillTx/>
              <a:latin typeface="+mn-lt"/>
              <a:ea typeface="+mn-ea"/>
              <a:cs typeface="+mn-cs"/>
            </a:endParaRPr>
          </a:p>
          <a:p>
            <a:r>
              <a:rPr lang="en-US" sz="1200" kern="1200" dirty="0">
                <a:solidFill>
                  <a:schemeClr val="tx1"/>
                </a:solidFill>
                <a:effectLst/>
                <a:uFillTx/>
                <a:latin typeface="+mn-lt"/>
                <a:ea typeface="+mn-ea"/>
                <a:cs typeface="+mn-cs"/>
              </a:rPr>
              <a:t>Existing solar farms in Taylor and Decatur county show that they are under areas of high potential for solar development. Many of the existing farms lie under the highly suitable areas that have low environmental sensitivity, according to our analysis. There is still great potential for solar farm development in these counties with minimal environmental impact. </a:t>
            </a:r>
          </a:p>
          <a:p>
            <a:pPr lvl="0"/>
            <a:r>
              <a:rPr lang="en-US" sz="1200" b="1" kern="1200" dirty="0">
                <a:solidFill>
                  <a:schemeClr val="tx1"/>
                </a:solidFill>
                <a:effectLst/>
                <a:uFillTx/>
                <a:latin typeface="+mn-lt"/>
                <a:ea typeface="+mn-ea"/>
                <a:cs typeface="+mn-cs"/>
              </a:rPr>
              <a:t>How will the project partners benefit from your results?</a:t>
            </a:r>
            <a:endParaRPr lang="en-US" sz="1200" kern="1200" dirty="0">
              <a:solidFill>
                <a:schemeClr val="tx1"/>
              </a:solidFill>
              <a:effectLst/>
              <a:uFillTx/>
              <a:latin typeface="+mn-lt"/>
              <a:ea typeface="+mn-ea"/>
              <a:cs typeface="+mn-cs"/>
            </a:endParaRPr>
          </a:p>
          <a:p>
            <a:r>
              <a:rPr lang="en-US" sz="1200" kern="1200" dirty="0">
                <a:solidFill>
                  <a:schemeClr val="tx1"/>
                </a:solidFill>
                <a:effectLst/>
                <a:uFillTx/>
                <a:latin typeface="+mn-lt"/>
                <a:ea typeface="+mn-ea"/>
                <a:cs typeface="+mn-cs"/>
              </a:rPr>
              <a:t>Project partners can use these maps to bring environmental stakeholders and solar developers together to promote sustainable solar farm development. </a:t>
            </a:r>
          </a:p>
          <a:p>
            <a:r>
              <a:rPr lang="en-US" sz="1200" kern="1200" dirty="0">
                <a:solidFill>
                  <a:schemeClr val="tx1"/>
                </a:solidFill>
                <a:effectLst/>
                <a:uFillTx/>
                <a:latin typeface="+mn-lt"/>
                <a:ea typeface="+mn-ea"/>
                <a:cs typeface="+mn-cs"/>
              </a:rPr>
              <a:t>.</a:t>
            </a:r>
          </a:p>
        </p:txBody>
      </p:sp>
      <p:sp>
        <p:nvSpPr>
          <p:cNvPr id="212" name="Shape 212"/>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uFillTx/>
                <a:latin typeface="Calibri"/>
                <a:ea typeface="Calibri"/>
                <a:cs typeface="Calibri"/>
                <a:sym typeface="Calibri"/>
              </a:rPr>
              <a:t>15</a:t>
            </a:fld>
            <a:endParaRPr lang="en-US" sz="1200" b="0" i="0" u="none" strike="noStrike" cap="none">
              <a:solidFill>
                <a:schemeClr val="dk1"/>
              </a:solidFill>
              <a:uFillTx/>
              <a:latin typeface="Calibri"/>
              <a:ea typeface="Calibri"/>
              <a:cs typeface="Calibri"/>
              <a:sym typeface="Calibri"/>
            </a:endParaRPr>
          </a:p>
        </p:txBody>
      </p:sp>
    </p:spTree>
    <p:extLst>
      <p:ext uri="{BB962C8B-B14F-4D97-AF65-F5344CB8AC3E}">
        <p14:creationId xmlns:p14="http://schemas.microsoft.com/office/powerpoint/2010/main" val="4044384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6" name="Shape 226"/>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r>
              <a:rPr lang="en-US" sz="1200" kern="1200" dirty="0">
                <a:solidFill>
                  <a:schemeClr val="tx1"/>
                </a:solidFill>
                <a:effectLst/>
                <a:uFillTx/>
                <a:latin typeface="+mn-lt"/>
                <a:ea typeface="+mn-ea"/>
                <a:cs typeface="+mn-cs"/>
              </a:rPr>
              <a:t>Our end-products include materials and tools that our partners can use to work in collaboration with solar developers as the industry continues to grow in Georgia.</a:t>
            </a:r>
          </a:p>
          <a:p>
            <a:r>
              <a:rPr lang="en-US" sz="1200" kern="1200" dirty="0">
                <a:solidFill>
                  <a:schemeClr val="tx1"/>
                </a:solidFill>
                <a:effectLst/>
                <a:uFillTx/>
                <a:latin typeface="+mn-lt"/>
                <a:ea typeface="+mn-ea"/>
                <a:cs typeface="+mn-cs"/>
              </a:rPr>
              <a:t> </a:t>
            </a:r>
          </a:p>
          <a:p>
            <a:r>
              <a:rPr lang="en-US" sz="1200" kern="1200" dirty="0">
                <a:solidFill>
                  <a:schemeClr val="tx1"/>
                </a:solidFill>
                <a:effectLst/>
                <a:uFillTx/>
                <a:latin typeface="+mn-lt"/>
                <a:ea typeface="+mn-ea"/>
                <a:cs typeface="+mn-cs"/>
              </a:rPr>
              <a:t>The Bivariate Analysis Map shows where different land use priorities (solar and environmental) overlap, which is useful for identifying potential land use conflicts.</a:t>
            </a:r>
          </a:p>
          <a:p>
            <a:r>
              <a:rPr lang="en-US" sz="1200" kern="1200" dirty="0">
                <a:solidFill>
                  <a:schemeClr val="tx1"/>
                </a:solidFill>
                <a:effectLst/>
                <a:uFillTx/>
                <a:latin typeface="+mn-lt"/>
                <a:ea typeface="+mn-ea"/>
                <a:cs typeface="+mn-cs"/>
              </a:rPr>
              <a:t> </a:t>
            </a:r>
          </a:p>
          <a:p>
            <a:r>
              <a:rPr lang="en-US" sz="1200" kern="1200" dirty="0">
                <a:solidFill>
                  <a:schemeClr val="tx1"/>
                </a:solidFill>
                <a:effectLst/>
                <a:uFillTx/>
                <a:latin typeface="+mn-lt"/>
                <a:ea typeface="+mn-ea"/>
                <a:cs typeface="+mn-cs"/>
              </a:rPr>
              <a:t>Our Suitability Map derived from the Bivariate map identifies areas that are most suitable for solar development while accounting for environmental concerns.</a:t>
            </a:r>
          </a:p>
          <a:p>
            <a:r>
              <a:rPr lang="en-US" sz="1200" kern="1200" dirty="0">
                <a:solidFill>
                  <a:schemeClr val="tx1"/>
                </a:solidFill>
                <a:effectLst/>
                <a:uFillTx/>
                <a:latin typeface="+mn-lt"/>
                <a:ea typeface="+mn-ea"/>
                <a:cs typeface="+mn-cs"/>
              </a:rPr>
              <a:t> </a:t>
            </a:r>
          </a:p>
          <a:p>
            <a:r>
              <a:rPr lang="en-US" sz="1200" kern="1200" dirty="0">
                <a:solidFill>
                  <a:schemeClr val="tx1"/>
                </a:solidFill>
                <a:effectLst/>
                <a:uFillTx/>
                <a:latin typeface="+mn-lt"/>
                <a:ea typeface="+mn-ea"/>
                <a:cs typeface="+mn-cs"/>
              </a:rPr>
              <a:t>In addition, the updated Solar Siting Suitability Model can be used to minimize environmental impacts and the model can be adapted to best fit each scenario.</a:t>
            </a:r>
          </a:p>
          <a:p>
            <a:r>
              <a:rPr lang="en-US" sz="1200" kern="1200" dirty="0">
                <a:solidFill>
                  <a:schemeClr val="tx1"/>
                </a:solidFill>
                <a:effectLst/>
                <a:uFillTx/>
                <a:latin typeface="+mn-lt"/>
                <a:ea typeface="+mn-ea"/>
                <a:cs typeface="+mn-cs"/>
              </a:rPr>
              <a:t> </a:t>
            </a:r>
          </a:p>
          <a:p>
            <a:r>
              <a:rPr lang="en-US" sz="1200" kern="1200" dirty="0">
                <a:solidFill>
                  <a:schemeClr val="tx1"/>
                </a:solidFill>
                <a:effectLst/>
                <a:uFillTx/>
                <a:latin typeface="+mn-lt"/>
                <a:ea typeface="+mn-ea"/>
                <a:cs typeface="+mn-cs"/>
              </a:rPr>
              <a:t>Finally, we also have provided our partners with outreach materials, flyers, a Story map, and brochures that they can implement as part of their communications with stakeholders and developers in order to best inform them.</a:t>
            </a:r>
          </a:p>
        </p:txBody>
      </p:sp>
      <p:sp>
        <p:nvSpPr>
          <p:cNvPr id="227" name="Shape 227"/>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uFillTx/>
                <a:latin typeface="Calibri"/>
                <a:ea typeface="Calibri"/>
                <a:cs typeface="Calibri"/>
                <a:sym typeface="Calibri"/>
              </a:rPr>
              <a:t>16</a:t>
            </a:fld>
            <a:endParaRPr lang="en-US" sz="1200" b="0" i="0" u="none" strike="noStrike" cap="none">
              <a:solidFill>
                <a:schemeClr val="dk1"/>
              </a:solidFill>
              <a:uFillTx/>
              <a:latin typeface="Calibri"/>
              <a:ea typeface="Calibri"/>
              <a:cs typeface="Calibri"/>
              <a:sym typeface="Calibri"/>
            </a:endParaRPr>
          </a:p>
        </p:txBody>
      </p:sp>
    </p:spTree>
    <p:extLst>
      <p:ext uri="{BB962C8B-B14F-4D97-AF65-F5344CB8AC3E}">
        <p14:creationId xmlns:p14="http://schemas.microsoft.com/office/powerpoint/2010/main" val="2171819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3" name="Shape 233"/>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r>
              <a:rPr lang="en-US" sz="1200" kern="1200" dirty="0">
                <a:solidFill>
                  <a:schemeClr val="tx1"/>
                </a:solidFill>
                <a:effectLst/>
                <a:uFillTx/>
                <a:latin typeface="+mn-lt"/>
                <a:ea typeface="+mn-ea"/>
                <a:cs typeface="+mn-cs"/>
              </a:rPr>
              <a:t>Future expansions of this project could include adding in-depth focus counties based on locations deemed important by partners, expanding the suitability analysis to include economic and social factors in addition to physical ones, or by integrating more data into specific tools and outreach materials that developers and stakeholders can apply in their decision making processes.</a:t>
            </a:r>
          </a:p>
          <a:p>
            <a:r>
              <a:rPr lang="en-US" sz="1200" kern="1200" dirty="0">
                <a:solidFill>
                  <a:schemeClr val="tx1"/>
                </a:solidFill>
                <a:effectLst/>
                <a:uFillTx/>
                <a:latin typeface="+mn-lt"/>
                <a:ea typeface="+mn-ea"/>
                <a:cs typeface="+mn-cs"/>
              </a:rPr>
              <a:t>Future terms could also include input from developers and more layers into the model to add additional insights to the analysis.</a:t>
            </a:r>
          </a:p>
        </p:txBody>
      </p:sp>
      <p:sp>
        <p:nvSpPr>
          <p:cNvPr id="234" name="Shape 234"/>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uFillTx/>
                <a:latin typeface="Calibri"/>
                <a:ea typeface="Calibri"/>
                <a:cs typeface="Calibri"/>
                <a:sym typeface="Calibri"/>
              </a:rPr>
              <a:t>17</a:t>
            </a:fld>
            <a:endParaRPr lang="en-US" sz="1200" b="0" i="0" u="none" strike="noStrike" cap="none">
              <a:solidFill>
                <a:schemeClr val="dk1"/>
              </a:solidFill>
              <a:uFillTx/>
              <a:latin typeface="Calibri"/>
              <a:ea typeface="Calibri"/>
              <a:cs typeface="Calibri"/>
              <a:sym typeface="Calibri"/>
            </a:endParaRPr>
          </a:p>
        </p:txBody>
      </p:sp>
    </p:spTree>
    <p:extLst>
      <p:ext uri="{BB962C8B-B14F-4D97-AF65-F5344CB8AC3E}">
        <p14:creationId xmlns:p14="http://schemas.microsoft.com/office/powerpoint/2010/main" val="736014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Shape 239"/>
          <p:cNvSpPr txBox="1">
            <a:spLocks noGrp="1"/>
          </p:cNvSpPr>
          <p:nvPr>
            <p:ph type="body" idx="1"/>
          </p:nvPr>
        </p:nvSpPr>
        <p:spPr>
          <a:xfrm>
            <a:off x="685800" y="4400550"/>
            <a:ext cx="5486400" cy="3600450"/>
          </a:xfrm>
          <a:prstGeom prst="rect">
            <a:avLst/>
          </a:prstGeom>
          <a:noFill/>
          <a:ln>
            <a:noFill/>
          </a:ln>
        </p:spPr>
        <p:txBody>
          <a:bodyPr wrap="square" lIns="91425" tIns="91425" rIns="91425" bIns="91425" anchor="t" anchorCtr="0">
            <a:noAutofit/>
          </a:bodyPr>
          <a:lstStyle/>
          <a:p>
            <a:pPr marL="0" marR="0" lvl="0" indent="-69850" algn="l" rtl="0">
              <a:lnSpc>
                <a:spcPct val="115000"/>
              </a:lnSpc>
              <a:spcBef>
                <a:spcPts val="0"/>
              </a:spcBef>
              <a:spcAft>
                <a:spcPts val="0"/>
              </a:spcAft>
              <a:buClr>
                <a:schemeClr val="dk1"/>
              </a:buClr>
              <a:buSzPct val="100000"/>
              <a:buFont typeface="Arial"/>
              <a:buNone/>
            </a:pPr>
            <a:r>
              <a:rPr lang="en-US" sz="1200" kern="1200" dirty="0">
                <a:solidFill>
                  <a:schemeClr val="tx1"/>
                </a:solidFill>
                <a:effectLst/>
                <a:uFillTx/>
                <a:latin typeface="+mn-lt"/>
                <a:ea typeface="+mn-ea"/>
                <a:cs typeface="+mn-cs"/>
              </a:rPr>
              <a:t>The Georgia Energy II Team would like to acknowledge their science advisor Dr. Marguerite Madden at UGA. We would also like to thank our partners, Cassidy Jordan at The Nature Conservancy, and Matt Elliot at the Georgia Department of Natural Resources, for their continuous involvement with the project and communication during the summer project term. Additionally, we would like to thank </a:t>
            </a:r>
            <a:r>
              <a:rPr lang="en-US" sz="1200" kern="1200" dirty="0" err="1">
                <a:solidFill>
                  <a:schemeClr val="tx1"/>
                </a:solidFill>
                <a:effectLst/>
                <a:uFillTx/>
                <a:latin typeface="+mn-lt"/>
                <a:ea typeface="+mn-ea"/>
                <a:cs typeface="+mn-cs"/>
              </a:rPr>
              <a:t>Caren</a:t>
            </a:r>
            <a:r>
              <a:rPr lang="en-US" sz="1200" kern="1200" dirty="0">
                <a:solidFill>
                  <a:schemeClr val="tx1"/>
                </a:solidFill>
                <a:effectLst/>
                <a:uFillTx/>
                <a:latin typeface="+mn-lt"/>
                <a:ea typeface="+mn-ea"/>
                <a:cs typeface="+mn-cs"/>
              </a:rPr>
              <a:t> </a:t>
            </a:r>
            <a:r>
              <a:rPr lang="en-US" sz="1200" kern="1200" dirty="0" err="1">
                <a:solidFill>
                  <a:schemeClr val="tx1"/>
                </a:solidFill>
                <a:effectLst/>
                <a:uFillTx/>
                <a:latin typeface="+mn-lt"/>
                <a:ea typeface="+mn-ea"/>
                <a:cs typeface="+mn-cs"/>
              </a:rPr>
              <a:t>Remillard</a:t>
            </a:r>
            <a:r>
              <a:rPr lang="en-US" sz="1200" kern="1200" dirty="0">
                <a:solidFill>
                  <a:schemeClr val="tx1"/>
                </a:solidFill>
                <a:effectLst/>
                <a:uFillTx/>
                <a:latin typeface="+mn-lt"/>
                <a:ea typeface="+mn-ea"/>
                <a:cs typeface="+mn-cs"/>
              </a:rPr>
              <a:t>, (UGA Center Lead) and Lynn </a:t>
            </a:r>
            <a:r>
              <a:rPr lang="en-US" sz="1200" kern="1200" dirty="0" err="1">
                <a:solidFill>
                  <a:schemeClr val="tx1"/>
                </a:solidFill>
                <a:effectLst/>
                <a:uFillTx/>
                <a:latin typeface="+mn-lt"/>
                <a:ea typeface="+mn-ea"/>
                <a:cs typeface="+mn-cs"/>
              </a:rPr>
              <a:t>Abdouni</a:t>
            </a:r>
            <a:r>
              <a:rPr lang="en-US" sz="1200" kern="1200" dirty="0">
                <a:solidFill>
                  <a:schemeClr val="tx1"/>
                </a:solidFill>
                <a:effectLst/>
                <a:uFillTx/>
                <a:latin typeface="+mn-lt"/>
                <a:ea typeface="+mn-ea"/>
                <a:cs typeface="+mn-cs"/>
              </a:rPr>
              <a:t> (Team Lead for Term I) for their timely support and feedback.</a:t>
            </a:r>
            <a:r>
              <a:rPr lang="en-US" sz="1100" dirty="0">
                <a:effectLst/>
                <a:uFillTx/>
              </a:rPr>
              <a:t> </a:t>
            </a:r>
            <a:endParaRPr sz="1200" b="0" i="0" u="none" strike="noStrike" cap="none" dirty="0">
              <a:solidFill>
                <a:schemeClr val="dk1"/>
              </a:solidFill>
              <a:uFillTx/>
              <a:latin typeface="Calibri"/>
              <a:ea typeface="Calibri"/>
              <a:cs typeface="Calibri"/>
              <a:sym typeface="Calibri"/>
            </a:endParaRPr>
          </a:p>
        </p:txBody>
      </p:sp>
      <p:sp>
        <p:nvSpPr>
          <p:cNvPr id="240" name="Shape 24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804690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1" name="Shape 251"/>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19050" algn="l" rtl="0">
              <a:spcBef>
                <a:spcPts val="0"/>
              </a:spcBef>
              <a:buClr>
                <a:schemeClr val="dk1"/>
              </a:buClr>
              <a:buSzPct val="25000"/>
              <a:buFont typeface="Calibri"/>
              <a:buNone/>
            </a:pPr>
            <a:r>
              <a:rPr lang="en-US" sz="1200" b="0" i="0" u="none" strike="noStrike" cap="none" dirty="0">
                <a:solidFill>
                  <a:schemeClr val="dk1"/>
                </a:solidFill>
                <a:uFillTx/>
                <a:latin typeface="Calibri"/>
                <a:ea typeface="Calibri"/>
                <a:cs typeface="Calibri"/>
                <a:sym typeface="Calibri"/>
              </a:rPr>
              <a:t>Any Questions?</a:t>
            </a:r>
          </a:p>
          <a:p>
            <a:pPr marL="0" marR="0" lvl="0" indent="-19050" algn="l" rtl="0">
              <a:spcBef>
                <a:spcPts val="0"/>
              </a:spcBef>
              <a:buClr>
                <a:schemeClr val="dk1"/>
              </a:buClr>
              <a:buSzPct val="25000"/>
              <a:buFont typeface="Calibri"/>
              <a:buNone/>
            </a:pPr>
            <a:endParaRPr lang="en-US" sz="1200" b="0" i="0" u="none" strike="noStrike" cap="none" dirty="0">
              <a:solidFill>
                <a:schemeClr val="dk1"/>
              </a:solidFill>
              <a:uFillTx/>
              <a:latin typeface="Calibri"/>
              <a:ea typeface="Calibri"/>
              <a:cs typeface="Calibri"/>
              <a:sym typeface="Calibri"/>
            </a:endParaRPr>
          </a:p>
        </p:txBody>
      </p:sp>
      <p:sp>
        <p:nvSpPr>
          <p:cNvPr id="252" name="Shape 252"/>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uFillTx/>
                <a:latin typeface="Calibri"/>
                <a:ea typeface="Calibri"/>
                <a:cs typeface="Calibri"/>
                <a:sym typeface="Calibri"/>
              </a:rPr>
              <a:t>19</a:t>
            </a:fld>
            <a:endParaRPr lang="en-US" sz="1200" b="0" i="0" u="none" strike="noStrike" cap="none">
              <a:solidFill>
                <a:schemeClr val="dk1"/>
              </a:solidFill>
              <a:uFillTx/>
              <a:latin typeface="Calibri"/>
              <a:ea typeface="Calibri"/>
              <a:cs typeface="Calibri"/>
              <a:sym typeface="Calibri"/>
            </a:endParaRPr>
          </a:p>
        </p:txBody>
      </p:sp>
    </p:spTree>
    <p:extLst>
      <p:ext uri="{BB962C8B-B14F-4D97-AF65-F5344CB8AC3E}">
        <p14:creationId xmlns:p14="http://schemas.microsoft.com/office/powerpoint/2010/main" val="689279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FontTx/>
              <a:buNone/>
              <a:defRPr>
                <a:uFillTx/>
              </a:defRPr>
            </a:pPr>
            <a:r>
              <a:rPr lang="en-US" sz="1200" kern="1200" dirty="0">
                <a:solidFill>
                  <a:schemeClr val="tx1"/>
                </a:solidFill>
                <a:effectLst/>
                <a:uFillTx/>
                <a:latin typeface="+mn-lt"/>
                <a:ea typeface="+mn-ea"/>
                <a:cs typeface="+mn-cs"/>
              </a:rPr>
              <a:t>This study looked at solar development suitability on the state level in Georgia as well as in fine detail at the county level. After consulting with our project partners, we chose Taylor and Decatur counties for an in-depth analysis because of their rapid growth of large-scale solar installations.</a:t>
            </a:r>
          </a:p>
        </p:txBody>
      </p:sp>
      <p:sp>
        <p:nvSpPr>
          <p:cNvPr id="4" name="Slide Number Placeholder 3"/>
          <p:cNvSpPr>
            <a:spLocks noGrp="1"/>
          </p:cNvSpPr>
          <p:nvPr>
            <p:ph type="sldNum" sz="quarter" idx="10"/>
          </p:nvPr>
        </p:nvSpPr>
        <p:spPr/>
        <p:txBody>
          <a:bodyPr/>
          <a:lstStyle/>
          <a:p>
            <a:fld id="{0535C12C-436B-478B-9EA8-7D7AB2695871}" type="slidenum">
              <a:rPr lang="en-US" smtClean="0">
                <a:uFillTx/>
              </a:rPr>
              <a:t>2</a:t>
            </a:fld>
            <a:endParaRPr lang="en-US">
              <a:uFillTx/>
            </a:endParaRPr>
          </a:p>
        </p:txBody>
      </p:sp>
    </p:spTree>
    <p:extLst>
      <p:ext uri="{BB962C8B-B14F-4D97-AF65-F5344CB8AC3E}">
        <p14:creationId xmlns:p14="http://schemas.microsoft.com/office/powerpoint/2010/main" val="3493112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uFillTx/>
                <a:latin typeface="+mn-lt"/>
                <a:ea typeface="+mn-ea"/>
                <a:cs typeface="+mn-cs"/>
              </a:rPr>
              <a:t>While solar energy development has many benefits, decision makers must consider the environmental impact of solar farm construction. The construction of large scale installations can significantly alter the site environment causing habitat loss. </a:t>
            </a:r>
          </a:p>
          <a:p>
            <a:r>
              <a:rPr lang="en-US" sz="1200" kern="1200" dirty="0">
                <a:solidFill>
                  <a:schemeClr val="tx1"/>
                </a:solidFill>
                <a:effectLst/>
                <a:uFillTx/>
                <a:latin typeface="+mn-lt"/>
                <a:ea typeface="+mn-ea"/>
                <a:cs typeface="+mn-cs"/>
              </a:rPr>
              <a:t> </a:t>
            </a:r>
          </a:p>
          <a:p>
            <a:r>
              <a:rPr lang="en-US" sz="1200" kern="1200" dirty="0">
                <a:solidFill>
                  <a:schemeClr val="tx1"/>
                </a:solidFill>
                <a:effectLst/>
                <a:uFillTx/>
                <a:latin typeface="+mn-lt"/>
                <a:ea typeface="+mn-ea"/>
                <a:cs typeface="+mn-cs"/>
              </a:rPr>
              <a:t>Developers can reduce their environmental impact by carefully selecting solar installation sites to avoid developing on vulnerable habitat areas.</a:t>
            </a:r>
          </a:p>
          <a:p>
            <a:r>
              <a:rPr lang="en-US" sz="1200" kern="1200" dirty="0">
                <a:solidFill>
                  <a:schemeClr val="tx1"/>
                </a:solidFill>
                <a:effectLst/>
                <a:uFillTx/>
                <a:latin typeface="+mn-lt"/>
                <a:ea typeface="+mn-ea"/>
                <a:cs typeface="+mn-cs"/>
              </a:rPr>
              <a:t> </a:t>
            </a:r>
          </a:p>
          <a:p>
            <a:r>
              <a:rPr lang="en-US" sz="1200" kern="1200" dirty="0">
                <a:solidFill>
                  <a:schemeClr val="tx1"/>
                </a:solidFill>
                <a:effectLst/>
                <a:uFillTx/>
                <a:latin typeface="+mn-lt"/>
                <a:ea typeface="+mn-ea"/>
                <a:cs typeface="+mn-cs"/>
              </a:rPr>
              <a:t>This is particularly important to consider in areas that serve as habitat for sensitive species such as the Gopher Tortoise, which is already at risk of being placed on the endangered species list. Gopher tortoises play the role of a keystone species their ecosystem because over 300 other species of birds, reptiles, and amphibians rely on their burrows for protection.</a:t>
            </a:r>
            <a:endParaRPr lang="en-US" sz="1200" b="0" i="0" u="none" strike="noStrike" cap="none" dirty="0">
              <a:solidFill>
                <a:schemeClr val="dk1"/>
              </a:solidFill>
              <a:uFillTx/>
              <a:latin typeface="+mn-lt"/>
              <a:ea typeface="Calibri"/>
              <a:cs typeface="Calibri"/>
              <a:sym typeface="Calibri"/>
            </a:endParaRPr>
          </a:p>
          <a:p>
            <a:pPr marL="0" marR="0" lvl="0" indent="-19050" algn="l" rtl="0">
              <a:spcBef>
                <a:spcPts val="0"/>
              </a:spcBef>
              <a:spcAft>
                <a:spcPts val="0"/>
              </a:spcAft>
              <a:buClr>
                <a:schemeClr val="dk1"/>
              </a:buClr>
              <a:buSzPct val="25000"/>
              <a:buFont typeface="Calibri"/>
              <a:buNone/>
            </a:pPr>
            <a:endParaRPr lang="en-US" sz="1200" b="0" i="0" u="none" strike="noStrike" cap="none" dirty="0">
              <a:solidFill>
                <a:schemeClr val="dk1"/>
              </a:solidFill>
              <a:uFillTx/>
              <a:latin typeface="+mn-lt"/>
              <a:ea typeface="Calibri"/>
              <a:cs typeface="Calibri"/>
              <a:sym typeface="Calibri"/>
            </a:endParaRPr>
          </a:p>
          <a:p>
            <a:pPr marL="0" marR="0" lvl="0" indent="-19050" algn="l" rtl="0">
              <a:spcBef>
                <a:spcPts val="0"/>
              </a:spcBef>
              <a:spcAft>
                <a:spcPts val="0"/>
              </a:spcAft>
              <a:buClr>
                <a:schemeClr val="dk1"/>
              </a:buClr>
              <a:buSzPct val="25000"/>
              <a:buFont typeface="Calibri"/>
              <a:buNone/>
            </a:pPr>
            <a:r>
              <a:rPr lang="en-US" sz="1200" b="0" i="0" u="none" strike="noStrike" cap="none" dirty="0">
                <a:solidFill>
                  <a:schemeClr val="dk1"/>
                </a:solidFill>
                <a:uFillTx/>
                <a:latin typeface="+mn-lt"/>
                <a:ea typeface="Calibri"/>
                <a:cs typeface="Calibri"/>
                <a:sym typeface="Calibri"/>
              </a:rPr>
              <a:t>Image Source: https://www.pexels.com/photo/black-and-silver-solar-panels-159397/</a:t>
            </a:r>
          </a:p>
        </p:txBody>
      </p:sp>
      <p:sp>
        <p:nvSpPr>
          <p:cNvPr id="4" name="Slide Number Placeholder 3"/>
          <p:cNvSpPr>
            <a:spLocks noGrp="1"/>
          </p:cNvSpPr>
          <p:nvPr>
            <p:ph type="sldNum" sz="quarter" idx="10"/>
          </p:nvPr>
        </p:nvSpPr>
        <p:spPr/>
        <p:txBody>
          <a:bodyPr/>
          <a:lstStyle/>
          <a:p>
            <a:fld id="{0535C12C-436B-478B-9EA8-7D7AB2695871}" type="slidenum">
              <a:rPr lang="en-US" smtClean="0">
                <a:uFillTx/>
              </a:rPr>
              <a:t>3</a:t>
            </a:fld>
            <a:endParaRPr lang="en-US">
              <a:uFillTx/>
            </a:endParaRPr>
          </a:p>
        </p:txBody>
      </p:sp>
    </p:spTree>
    <p:extLst>
      <p:ext uri="{BB962C8B-B14F-4D97-AF65-F5344CB8AC3E}">
        <p14:creationId xmlns:p14="http://schemas.microsoft.com/office/powerpoint/2010/main" val="910225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6" name="Shape 126"/>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19050" algn="l" defTabSz="914400" rtl="0" eaLnBrk="1" fontAlgn="auto" latinLnBrk="0" hangingPunct="1">
              <a:lnSpc>
                <a:spcPct val="100000"/>
              </a:lnSpc>
              <a:spcBef>
                <a:spcPts val="0"/>
              </a:spcBef>
              <a:spcAft>
                <a:spcPts val="0"/>
              </a:spcAft>
              <a:buClr>
                <a:schemeClr val="dk1"/>
              </a:buClr>
              <a:buSzPct val="25000"/>
              <a:buFont typeface="Calibri"/>
              <a:buNone/>
              <a:defRPr>
                <a:uFillTx/>
              </a:defRPr>
            </a:pPr>
            <a:r>
              <a:rPr lang="en-US" sz="1200" kern="1200" dirty="0">
                <a:solidFill>
                  <a:schemeClr val="tx1"/>
                </a:solidFill>
                <a:effectLst/>
                <a:uFillTx/>
                <a:latin typeface="+mn-lt"/>
                <a:ea typeface="+mn-ea"/>
                <a:cs typeface="+mn-cs"/>
              </a:rPr>
              <a:t>The objectives for this project were to create an analysis that integrates stakeholder concerns for solar development and habitat preservation into a data toolset that will assist developers in making informed decisions about siting solar farms installations.</a:t>
            </a:r>
          </a:p>
        </p:txBody>
      </p:sp>
      <p:sp>
        <p:nvSpPr>
          <p:cNvPr id="127" name="Shape 127"/>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uFillTx/>
                <a:latin typeface="Calibri"/>
                <a:ea typeface="Calibri"/>
                <a:cs typeface="Calibri"/>
                <a:sym typeface="Calibri"/>
              </a:rPr>
              <a:t>4</a:t>
            </a:fld>
            <a:endParaRPr lang="en-US" sz="1200" b="0" i="0" u="none" strike="noStrike" cap="none">
              <a:solidFill>
                <a:schemeClr val="dk1"/>
              </a:solidFill>
              <a:uFillTx/>
              <a:latin typeface="Calibri"/>
              <a:ea typeface="Calibri"/>
              <a:cs typeface="Calibri"/>
              <a:sym typeface="Calibri"/>
            </a:endParaRPr>
          </a:p>
        </p:txBody>
      </p:sp>
    </p:spTree>
    <p:extLst>
      <p:ext uri="{BB962C8B-B14F-4D97-AF65-F5344CB8AC3E}">
        <p14:creationId xmlns:p14="http://schemas.microsoft.com/office/powerpoint/2010/main" val="2084147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8" name="Shape 11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indent="0" algn="l" defTabSz="914400" rtl="0" eaLnBrk="1" fontAlgn="auto" latinLnBrk="0" hangingPunct="1">
              <a:lnSpc>
                <a:spcPct val="100000"/>
              </a:lnSpc>
              <a:spcBef>
                <a:spcPts val="0"/>
              </a:spcBef>
              <a:spcAft>
                <a:spcPts val="0"/>
              </a:spcAft>
              <a:buFontTx/>
              <a:buNone/>
              <a:defRPr>
                <a:uFillTx/>
              </a:defRPr>
            </a:pPr>
            <a:r>
              <a:rPr lang="en-US" sz="1200" kern="1200" dirty="0">
                <a:solidFill>
                  <a:schemeClr val="tx1"/>
                </a:solidFill>
                <a:effectLst/>
                <a:uFillTx/>
                <a:latin typeface="+mn-lt"/>
                <a:ea typeface="+mn-ea"/>
                <a:cs typeface="+mn-cs"/>
              </a:rPr>
              <a:t>Our partners, The </a:t>
            </a:r>
            <a:r>
              <a:rPr lang="en-US" sz="1200" b="0" kern="1200" dirty="0">
                <a:solidFill>
                  <a:schemeClr val="tx1"/>
                </a:solidFill>
                <a:effectLst/>
                <a:uFillTx/>
                <a:latin typeface="+mn-lt"/>
                <a:ea typeface="+mn-ea"/>
                <a:cs typeface="+mn-cs"/>
              </a:rPr>
              <a:t>Nature Conservancy and the Georgia Department of Natural Resources, will use the maps and data products this project provides to work with </a:t>
            </a:r>
            <a:r>
              <a:rPr lang="en-US" sz="1200" kern="1200" dirty="0">
                <a:solidFill>
                  <a:schemeClr val="tx1"/>
                </a:solidFill>
                <a:effectLst/>
                <a:uFillTx/>
                <a:latin typeface="+mn-lt"/>
                <a:ea typeface="+mn-ea"/>
                <a:cs typeface="+mn-cs"/>
              </a:rPr>
              <a:t>solar developers to select installation sites that maximize solar potential while minimizing negative impact on sensitive environments.</a:t>
            </a:r>
          </a:p>
          <a:p>
            <a:endParaRPr lang="en-US" sz="1200" kern="1200" dirty="0">
              <a:solidFill>
                <a:schemeClr val="tx1"/>
              </a:solidFill>
              <a:effectLst/>
              <a:uFillTx/>
              <a:latin typeface="+mn-lt"/>
              <a:ea typeface="+mn-ea"/>
              <a:cs typeface="+mn-cs"/>
            </a:endParaRPr>
          </a:p>
        </p:txBody>
      </p:sp>
      <p:sp>
        <p:nvSpPr>
          <p:cNvPr id="119" name="Shape 119"/>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uFillTx/>
                <a:latin typeface="Calibri"/>
                <a:ea typeface="Calibri"/>
                <a:cs typeface="Calibri"/>
                <a:sym typeface="Calibri"/>
              </a:rPr>
              <a:t>5</a:t>
            </a:fld>
            <a:endParaRPr lang="en-US" sz="1200" b="0" i="0" u="none" strike="noStrike" cap="none">
              <a:solidFill>
                <a:schemeClr val="dk1"/>
              </a:solidFill>
              <a:uFillTx/>
              <a:latin typeface="Calibri"/>
              <a:ea typeface="Calibri"/>
              <a:cs typeface="Calibri"/>
              <a:sym typeface="Calibri"/>
            </a:endParaRPr>
          </a:p>
        </p:txBody>
      </p:sp>
    </p:spTree>
    <p:extLst>
      <p:ext uri="{BB962C8B-B14F-4D97-AF65-F5344CB8AC3E}">
        <p14:creationId xmlns:p14="http://schemas.microsoft.com/office/powerpoint/2010/main" val="2395923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uFillTx/>
                <a:latin typeface="+mn-lt"/>
                <a:ea typeface="+mn-ea"/>
                <a:cs typeface="+mn-cs"/>
              </a:rPr>
              <a:t>This project analyzed land cover trends from Landsat 8 Operational Land Imager (OLI), in addition to solar insolation data sets from Terra’s Clouds and the Earth’s Radiant Energy Systems (CERES) sensor.</a:t>
            </a:r>
          </a:p>
          <a:p>
            <a:endParaRPr lang="en-US" sz="1200" kern="1200" dirty="0">
              <a:solidFill>
                <a:schemeClr val="tx1"/>
              </a:solidFill>
              <a:effectLst/>
              <a:uFillTx/>
              <a:latin typeface="+mn-lt"/>
              <a:ea typeface="+mn-ea"/>
              <a:cs typeface="+mn-cs"/>
            </a:endParaRPr>
          </a:p>
          <a:p>
            <a:pPr marL="0" marR="0" indent="0" algn="l" defTabSz="914400" rtl="0" eaLnBrk="1" fontAlgn="auto" latinLnBrk="0" hangingPunct="1">
              <a:lnSpc>
                <a:spcPct val="100000"/>
              </a:lnSpc>
              <a:spcBef>
                <a:spcPts val="0"/>
              </a:spcBef>
              <a:spcAft>
                <a:spcPts val="0"/>
              </a:spcAft>
              <a:buFontTx/>
              <a:buNone/>
              <a:defRPr>
                <a:uFillTx/>
              </a:defRPr>
            </a:pPr>
            <a:r>
              <a:rPr lang="en-US" sz="1200" kern="1200" dirty="0">
                <a:solidFill>
                  <a:schemeClr val="tx1"/>
                </a:solidFill>
                <a:effectLst/>
                <a:uFillTx/>
                <a:latin typeface="+mn-lt"/>
                <a:ea typeface="+mn-ea"/>
                <a:cs typeface="+mn-cs"/>
              </a:rPr>
              <a:t>These Earth observations were combined to classify and extract data layers for a solar site suitability and conflict identification model following the Land Use Conflict Identification Strategy (LUCIS).</a:t>
            </a:r>
          </a:p>
          <a:p>
            <a:endParaRPr lang="en-US" sz="1200" kern="1200" dirty="0">
              <a:solidFill>
                <a:schemeClr val="tx1"/>
              </a:solidFill>
              <a:effectLst/>
              <a:uFillTx/>
              <a:latin typeface="+mn-lt"/>
              <a:ea typeface="+mn-ea"/>
              <a:cs typeface="+mn-cs"/>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uFillTx/>
              </a:rPr>
              <a:t>6</a:t>
            </a:fld>
            <a:endParaRPr lang="en-US">
              <a:uFillTx/>
            </a:endParaRPr>
          </a:p>
        </p:txBody>
      </p:sp>
    </p:spTree>
    <p:extLst>
      <p:ext uri="{BB962C8B-B14F-4D97-AF65-F5344CB8AC3E}">
        <p14:creationId xmlns:p14="http://schemas.microsoft.com/office/powerpoint/2010/main" val="2782439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uFillTx/>
                <a:latin typeface="+mn-lt"/>
                <a:ea typeface="+mn-ea"/>
                <a:cs typeface="+mn-cs"/>
              </a:rPr>
              <a:t>Our analysis classified objectives into environmental sensitivity and development potential. We identified factors for each objective, conducted an analysis for each, and then combined them. We synthesized this data through our Land Use Conflict Identification  model by weighting each factor according to importance to calculate overall suitability for each location.</a:t>
            </a:r>
            <a:endParaRPr lang="en-US" b="0" dirty="0">
              <a:effectLst/>
              <a:uFillTx/>
            </a:endParaRPr>
          </a:p>
          <a:p>
            <a:r>
              <a:rPr lang="en-US" dirty="0">
                <a:uFillTx/>
              </a:rPr>
              <a:t/>
            </a:r>
            <a:br>
              <a:rPr lang="en-US" dirty="0">
                <a:uFillTx/>
              </a:rPr>
            </a:br>
            <a:endParaRPr lang="en-US" dirty="0">
              <a:uFillTx/>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uFillTx/>
              </a:rPr>
              <a:t>7</a:t>
            </a:fld>
            <a:endParaRPr lang="en-US">
              <a:uFillTx/>
            </a:endParaRPr>
          </a:p>
        </p:txBody>
      </p:sp>
    </p:spTree>
    <p:extLst>
      <p:ext uri="{BB962C8B-B14F-4D97-AF65-F5344CB8AC3E}">
        <p14:creationId xmlns:p14="http://schemas.microsoft.com/office/powerpoint/2010/main" val="4100629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uFillTx/>
                <a:latin typeface="+mn-lt"/>
                <a:ea typeface="+mn-ea"/>
                <a:cs typeface="+mn-cs"/>
              </a:rPr>
              <a:t>The Solar farm Development map depicts a suitability analysis for solar farm siting according to the perspective of developers. This map incorporates factors important to the development of solar farms including solar insolation, land cover, slope, aspect, and proximity to transmission lines. Floodplains and proximity to roads were added as factors for the higher resolution analysis on the county level and Taylor county also included parcel data as an additional factor.</a:t>
            </a:r>
          </a:p>
        </p:txBody>
      </p:sp>
      <p:sp>
        <p:nvSpPr>
          <p:cNvPr id="4" name="Slide Number Placeholder 3"/>
          <p:cNvSpPr>
            <a:spLocks noGrp="1"/>
          </p:cNvSpPr>
          <p:nvPr>
            <p:ph type="sldNum" sz="quarter" idx="10"/>
          </p:nvPr>
        </p:nvSpPr>
        <p:spPr/>
        <p:txBody>
          <a:bodyPr/>
          <a:lstStyle/>
          <a:p>
            <a:fld id="{0535C12C-436B-478B-9EA8-7D7AB2695871}" type="slidenum">
              <a:rPr lang="en-US" smtClean="0">
                <a:uFillTx/>
              </a:rPr>
              <a:t>8</a:t>
            </a:fld>
            <a:endParaRPr lang="en-US">
              <a:uFillTx/>
            </a:endParaRPr>
          </a:p>
        </p:txBody>
      </p:sp>
    </p:spTree>
    <p:extLst>
      <p:ext uri="{BB962C8B-B14F-4D97-AF65-F5344CB8AC3E}">
        <p14:creationId xmlns:p14="http://schemas.microsoft.com/office/powerpoint/2010/main" val="443614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uFillTx/>
                <a:latin typeface="+mn-lt"/>
                <a:ea typeface="+mn-ea"/>
                <a:cs typeface="+mn-cs"/>
              </a:rPr>
              <a:t>The Environment Map depicts environmental sensitivity at the state level using spatial data on land cover, tortoise habitat, protected land, and rock outcrops. Our county level analysis also included prime farmland and streams as additional factors.</a:t>
            </a:r>
          </a:p>
        </p:txBody>
      </p:sp>
      <p:sp>
        <p:nvSpPr>
          <p:cNvPr id="4" name="Slide Number Placeholder 3"/>
          <p:cNvSpPr>
            <a:spLocks noGrp="1"/>
          </p:cNvSpPr>
          <p:nvPr>
            <p:ph type="sldNum" sz="quarter" idx="10"/>
          </p:nvPr>
        </p:nvSpPr>
        <p:spPr/>
        <p:txBody>
          <a:bodyPr/>
          <a:lstStyle/>
          <a:p>
            <a:fld id="{0535C12C-436B-478B-9EA8-7D7AB2695871}" type="slidenum">
              <a:rPr lang="en-US" smtClean="0">
                <a:uFillTx/>
              </a:rPr>
              <a:t>9</a:t>
            </a:fld>
            <a:endParaRPr lang="en-US">
              <a:uFillTx/>
            </a:endParaRPr>
          </a:p>
        </p:txBody>
      </p:sp>
    </p:spTree>
    <p:extLst>
      <p:ext uri="{BB962C8B-B14F-4D97-AF65-F5344CB8AC3E}">
        <p14:creationId xmlns:p14="http://schemas.microsoft.com/office/powerpoint/2010/main" val="22038513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stretch>
            <a:fillRect/>
          </a:stretch>
        </p:blipFill>
        <p:spPr>
          <a:xfrm>
            <a:off x="10953751" y="238125"/>
            <a:ext cx="870608" cy="741586"/>
          </a:xfrm>
          <a:prstGeom prst="rect">
            <a:avLst/>
          </a:prstGeom>
        </p:spPr>
      </p:pic>
      <p:sp>
        <p:nvSpPr>
          <p:cNvPr id="9" name="TextBox 8"/>
          <p:cNvSpPr txBox="1">
            <a:spLocks/>
          </p:cNvSpPr>
          <p:nvPr userDrawn="1"/>
        </p:nvSpPr>
        <p:spPr>
          <a:xfrm>
            <a:off x="8944500" y="442912"/>
            <a:ext cx="1962150" cy="415498"/>
          </a:xfrm>
          <a:prstGeom prst="rect">
            <a:avLst/>
          </a:prstGeom>
          <a:noFill/>
        </p:spPr>
        <p:txBody>
          <a:bodyPr wrap="square" rtlCol="0">
            <a:spAutoFit/>
          </a:bodyPr>
          <a:lstStyle/>
          <a:p>
            <a:pPr algn="r"/>
            <a:r>
              <a:rPr lang="en-US" sz="1050" dirty="0">
                <a:uFillTx/>
                <a:latin typeface="Arial" panose="020B0604020202020204" pitchFamily="34" charset="0"/>
                <a:cs typeface="Arial" panose="020B0604020202020204" pitchFamily="34" charset="0"/>
              </a:rPr>
              <a:t>National</a:t>
            </a:r>
            <a:r>
              <a:rPr lang="en-US" sz="1050" baseline="0" dirty="0">
                <a:uFillTx/>
                <a:latin typeface="Arial" panose="020B0604020202020204" pitchFamily="34" charset="0"/>
                <a:cs typeface="Arial" panose="020B0604020202020204" pitchFamily="34" charset="0"/>
              </a:rPr>
              <a:t> Aeronautics and</a:t>
            </a:r>
          </a:p>
          <a:p>
            <a:pPr algn="r"/>
            <a:r>
              <a:rPr lang="en-US" sz="1050" baseline="0" dirty="0">
                <a:uFillTx/>
                <a:latin typeface="Arial" panose="020B0604020202020204" pitchFamily="34" charset="0"/>
                <a:cs typeface="Arial" panose="020B0604020202020204" pitchFamily="34" charset="0"/>
              </a:rPr>
              <a:t>Space Administration</a:t>
            </a:r>
            <a:endParaRPr lang="en-US" sz="1050" dirty="0">
              <a:uFillTx/>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30200" y="304800"/>
            <a:ext cx="0" cy="616952"/>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stretch>
            <a:fillRect/>
          </a:stretch>
        </p:blipFill>
        <p:spPr>
          <a:xfrm>
            <a:off x="0" y="0"/>
            <a:ext cx="12192000" cy="6857999"/>
          </a:xfrm>
          <a:prstGeom prst="rect">
            <a:avLst/>
          </a:prstGeom>
        </p:spPr>
      </p:pic>
      <p:pic>
        <p:nvPicPr>
          <p:cNvPr id="17" name="Picture 16"/>
          <p:cNvPicPr>
            <a:picLocks noChangeAspect="1"/>
          </p:cNvPicPr>
          <p:nvPr userDrawn="1"/>
        </p:nvPicPr>
        <p:blipFill>
          <a:blip r:embed="rId3" cstate="print"/>
          <a:stretch>
            <a:fillRect/>
          </a:stretch>
        </p:blipFill>
        <p:spPr>
          <a:xfrm flipH="1">
            <a:off x="11233004"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E9A149"/>
                </a:solidFill>
                <a:uFillTx/>
              </a:defRPr>
            </a:lvl1pPr>
          </a:lstStyle>
          <a:p>
            <a:r>
              <a:rPr lang="en-US" dirty="0">
                <a:uFillTx/>
              </a:rPr>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uFillTx/>
              </a:defRPr>
            </a:lvl1pPr>
            <a:lvl2pPr marL="457200" indent="0">
              <a:buNone/>
              <a:defRPr sz="2800">
                <a:uFillTx/>
              </a:defRPr>
            </a:lvl2pPr>
            <a:lvl3pPr marL="914400" indent="0">
              <a:buNone/>
              <a:defRPr sz="2400">
                <a:uFillTx/>
              </a:defRPr>
            </a:lvl3pPr>
            <a:lvl4pPr marL="1371600" indent="0">
              <a:buNone/>
              <a:defRPr sz="2000">
                <a:uFillTx/>
              </a:defRPr>
            </a:lvl4pPr>
            <a:lvl5pPr marL="1828800" indent="0">
              <a:buNone/>
              <a:defRPr sz="2000">
                <a:uFillTx/>
              </a:defRPr>
            </a:lvl5pPr>
            <a:lvl6pPr marL="2286000" indent="0">
              <a:buNone/>
              <a:defRPr sz="2000">
                <a:uFillTx/>
              </a:defRPr>
            </a:lvl6pPr>
            <a:lvl7pPr marL="2743200" indent="0">
              <a:buNone/>
              <a:defRPr sz="2000">
                <a:uFillTx/>
              </a:defRPr>
            </a:lvl7pPr>
            <a:lvl8pPr marL="3200400" indent="0">
              <a:buNone/>
              <a:defRPr sz="2000">
                <a:uFillTx/>
              </a:defRPr>
            </a:lvl8pPr>
            <a:lvl9pPr marL="3657600" indent="0">
              <a:buNone/>
              <a:defRPr sz="2000">
                <a:uFillTx/>
              </a:defRPr>
            </a:lvl9pPr>
          </a:lstStyle>
          <a:p>
            <a:r>
              <a:rPr lang="en-US" dirty="0">
                <a:uFillTx/>
              </a:rPr>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uFillTx/>
              </a:defRPr>
            </a:lvl1pPr>
            <a:lvl2pPr marL="457200" indent="0">
              <a:buNone/>
              <a:defRPr sz="1400">
                <a:uFillTx/>
              </a:defRPr>
            </a:lvl2pPr>
            <a:lvl3pPr marL="914400" indent="0">
              <a:buNone/>
              <a:defRPr sz="1200">
                <a:uFillTx/>
              </a:defRPr>
            </a:lvl3pPr>
            <a:lvl4pPr marL="1371600" indent="0">
              <a:buNone/>
              <a:defRPr sz="1000">
                <a:uFillTx/>
              </a:defRPr>
            </a:lvl4pPr>
            <a:lvl5pPr marL="1828800" indent="0">
              <a:buNone/>
              <a:defRPr sz="1000">
                <a:uFillTx/>
              </a:defRPr>
            </a:lvl5pPr>
            <a:lvl6pPr marL="2286000" indent="0">
              <a:buNone/>
              <a:defRPr sz="1000">
                <a:uFillTx/>
              </a:defRPr>
            </a:lvl6pPr>
            <a:lvl7pPr marL="2743200" indent="0">
              <a:buNone/>
              <a:defRPr sz="1000">
                <a:uFillTx/>
              </a:defRPr>
            </a:lvl7pPr>
            <a:lvl8pPr marL="3200400" indent="0">
              <a:buNone/>
              <a:defRPr sz="1000">
                <a:uFillTx/>
              </a:defRPr>
            </a:lvl8pPr>
            <a:lvl9pPr marL="3657600" indent="0">
              <a:buNone/>
              <a:defRPr sz="1000">
                <a:uFillTx/>
              </a:defRPr>
            </a:lvl9pPr>
          </a:lstStyle>
          <a:p>
            <a:pPr lvl="0"/>
            <a:r>
              <a:rPr lang="en-US" dirty="0">
                <a:uFillTx/>
              </a:rPr>
              <a:t>Body Text Here</a:t>
            </a:r>
          </a:p>
        </p:txBody>
      </p:sp>
      <p:sp>
        <p:nvSpPr>
          <p:cNvPr id="4" name="Rectangle 3"/>
          <p:cNvSpPr>
            <a:spLocks/>
          </p:cNvSpPr>
          <p:nvPr userDrawn="1"/>
        </p:nvSpPr>
        <p:spPr>
          <a:xfrm>
            <a:off x="0" y="6812281"/>
            <a:ext cx="12192000" cy="45719"/>
          </a:xfrm>
          <a:prstGeom prst="rect">
            <a:avLst/>
          </a:prstGeom>
          <a:solidFill>
            <a:srgbClr val="E9A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cstate="print"/>
          <a:stretch>
            <a:fillRect/>
          </a:stretch>
        </p:blipFill>
        <p:spPr>
          <a:xfrm>
            <a:off x="0" y="0"/>
            <a:ext cx="12192000" cy="6857999"/>
          </a:xfrm>
          <a:prstGeom prst="rect">
            <a:avLst/>
          </a:prstGeom>
        </p:spPr>
      </p:pic>
      <p:pic>
        <p:nvPicPr>
          <p:cNvPr id="23" name="Picture 22"/>
          <p:cNvPicPr>
            <a:picLocks noChangeAspect="1"/>
          </p:cNvPicPr>
          <p:nvPr userDrawn="1"/>
        </p:nvPicPr>
        <p:blipFill>
          <a:blip r:embed="rId3" cstate="print"/>
          <a:stretch>
            <a:fillRect/>
          </a:stretch>
        </p:blipFill>
        <p:spPr>
          <a:xfrm flipH="1">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E9A149"/>
                </a:solidFill>
                <a:uFillTx/>
              </a:defRPr>
            </a:lvl1pPr>
          </a:lstStyle>
          <a:p>
            <a:r>
              <a:rPr lang="en-US" dirty="0">
                <a:uFillTx/>
              </a:rPr>
              <a:t>Slide Title</a:t>
            </a:r>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uFillTx/>
              </a:defRPr>
            </a:lvl1pPr>
            <a:lvl2pPr marL="457200" indent="0">
              <a:buNone/>
              <a:defRPr sz="2800">
                <a:uFillTx/>
              </a:defRPr>
            </a:lvl2pPr>
            <a:lvl3pPr marL="914400" indent="0">
              <a:buNone/>
              <a:defRPr sz="2400">
                <a:uFillTx/>
              </a:defRPr>
            </a:lvl3pPr>
            <a:lvl4pPr marL="1371600" indent="0">
              <a:buNone/>
              <a:defRPr sz="2000">
                <a:uFillTx/>
              </a:defRPr>
            </a:lvl4pPr>
            <a:lvl5pPr marL="1828800" indent="0">
              <a:buNone/>
              <a:defRPr sz="2000">
                <a:uFillTx/>
              </a:defRPr>
            </a:lvl5pPr>
            <a:lvl6pPr marL="2286000" indent="0">
              <a:buNone/>
              <a:defRPr sz="2000">
                <a:uFillTx/>
              </a:defRPr>
            </a:lvl6pPr>
            <a:lvl7pPr marL="2743200" indent="0">
              <a:buNone/>
              <a:defRPr sz="2000">
                <a:uFillTx/>
              </a:defRPr>
            </a:lvl7pPr>
            <a:lvl8pPr marL="3200400" indent="0">
              <a:buNone/>
              <a:defRPr sz="2000">
                <a:uFillTx/>
              </a:defRPr>
            </a:lvl8pPr>
            <a:lvl9pPr marL="3657600" indent="0">
              <a:buNone/>
              <a:defRPr sz="2000">
                <a:uFillTx/>
              </a:defRPr>
            </a:lvl9pPr>
          </a:lstStyle>
          <a:p>
            <a:r>
              <a:rPr lang="en-US" dirty="0">
                <a:uFillTx/>
              </a:rPr>
              <a:t>Imagery</a:t>
            </a:r>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uFillTx/>
              </a:defRPr>
            </a:lvl1pPr>
            <a:lvl2pPr marL="457200" indent="0">
              <a:buNone/>
              <a:defRPr sz="1400">
                <a:uFillTx/>
              </a:defRPr>
            </a:lvl2pPr>
            <a:lvl3pPr marL="914400" indent="0">
              <a:buNone/>
              <a:defRPr sz="1200">
                <a:uFillTx/>
              </a:defRPr>
            </a:lvl3pPr>
            <a:lvl4pPr marL="1371600" indent="0">
              <a:buNone/>
              <a:defRPr sz="1000">
                <a:uFillTx/>
              </a:defRPr>
            </a:lvl4pPr>
            <a:lvl5pPr marL="1828800" indent="0">
              <a:buNone/>
              <a:defRPr sz="1000">
                <a:uFillTx/>
              </a:defRPr>
            </a:lvl5pPr>
            <a:lvl6pPr marL="2286000" indent="0">
              <a:buNone/>
              <a:defRPr sz="1000">
                <a:uFillTx/>
              </a:defRPr>
            </a:lvl6pPr>
            <a:lvl7pPr marL="2743200" indent="0">
              <a:buNone/>
              <a:defRPr sz="1000">
                <a:uFillTx/>
              </a:defRPr>
            </a:lvl7pPr>
            <a:lvl8pPr marL="3200400" indent="0">
              <a:buNone/>
              <a:defRPr sz="1000">
                <a:uFillTx/>
              </a:defRPr>
            </a:lvl8pPr>
            <a:lvl9pPr marL="3657600" indent="0">
              <a:buNone/>
              <a:defRPr sz="1000">
                <a:uFillTx/>
              </a:defRPr>
            </a:lvl9pPr>
          </a:lstStyle>
          <a:p>
            <a:pPr lvl="0"/>
            <a:r>
              <a:rPr lang="en-US" dirty="0">
                <a:uFillTx/>
              </a:rPr>
              <a:t>Body Text Here</a:t>
            </a:r>
          </a:p>
        </p:txBody>
      </p:sp>
      <p:sp>
        <p:nvSpPr>
          <p:cNvPr id="8" name="Rectangle 7"/>
          <p:cNvSpPr>
            <a:spLocks/>
          </p:cNvSpPr>
          <p:nvPr userDrawn="1"/>
        </p:nvSpPr>
        <p:spPr>
          <a:xfrm>
            <a:off x="0" y="6820367"/>
            <a:ext cx="12192000" cy="45719"/>
          </a:xfrm>
          <a:prstGeom prst="rect">
            <a:avLst/>
          </a:prstGeom>
          <a:solidFill>
            <a:srgbClr val="E9A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H">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stretch>
            <a:fillRect/>
          </a:stretch>
        </p:blipFill>
        <p:spPr>
          <a:xfrm>
            <a:off x="0" y="3437552"/>
            <a:ext cx="12192000" cy="6857999"/>
          </a:xfrm>
          <a:prstGeom prst="rect">
            <a:avLst/>
          </a:prstGeom>
        </p:spPr>
      </p:pic>
      <p:pic>
        <p:nvPicPr>
          <p:cNvPr id="25" name="Picture 24"/>
          <p:cNvPicPr>
            <a:picLocks noChangeAspect="1"/>
          </p:cNvPicPr>
          <p:nvPr userDrawn="1"/>
        </p:nvPicPr>
        <p:blipFill>
          <a:blip r:embed="rId3" cstate="print"/>
          <a:stretch>
            <a:fillRect/>
          </a:stretch>
        </p:blipFill>
        <p:spPr>
          <a:xfrm flipH="1">
            <a:off x="11233004"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E9A149"/>
                </a:solidFill>
                <a:uFillTx/>
              </a:defRPr>
            </a:lvl1pPr>
          </a:lstStyle>
          <a:p>
            <a:r>
              <a:rPr lang="en-US" dirty="0">
                <a:uFillTx/>
              </a:rPr>
              <a:t>Slide Title</a:t>
            </a:r>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uFillTx/>
              </a:defRPr>
            </a:lvl1pPr>
            <a:lvl2pPr marL="457200" indent="0">
              <a:buNone/>
              <a:defRPr sz="2800">
                <a:uFillTx/>
              </a:defRPr>
            </a:lvl2pPr>
            <a:lvl3pPr marL="914400" indent="0">
              <a:buNone/>
              <a:defRPr sz="2400">
                <a:uFillTx/>
              </a:defRPr>
            </a:lvl3pPr>
            <a:lvl4pPr marL="1371600" indent="0">
              <a:buNone/>
              <a:defRPr sz="2000">
                <a:uFillTx/>
              </a:defRPr>
            </a:lvl4pPr>
            <a:lvl5pPr marL="1828800" indent="0">
              <a:buNone/>
              <a:defRPr sz="2000">
                <a:uFillTx/>
              </a:defRPr>
            </a:lvl5pPr>
            <a:lvl6pPr marL="2286000" indent="0">
              <a:buNone/>
              <a:defRPr sz="2000">
                <a:uFillTx/>
              </a:defRPr>
            </a:lvl6pPr>
            <a:lvl7pPr marL="2743200" indent="0">
              <a:buNone/>
              <a:defRPr sz="2000">
                <a:uFillTx/>
              </a:defRPr>
            </a:lvl7pPr>
            <a:lvl8pPr marL="3200400" indent="0">
              <a:buNone/>
              <a:defRPr sz="2000">
                <a:uFillTx/>
              </a:defRPr>
            </a:lvl8pPr>
            <a:lvl9pPr marL="3657600" indent="0">
              <a:buNone/>
              <a:defRPr sz="2000">
                <a:uFillTx/>
              </a:defRPr>
            </a:lvl9pPr>
          </a:lstStyle>
          <a:p>
            <a:r>
              <a:rPr lang="en-US" dirty="0">
                <a:uFillTx/>
              </a:rPr>
              <a:t>Imagery</a:t>
            </a:r>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uFillTx/>
              </a:defRPr>
            </a:lvl1pPr>
            <a:lvl2pPr marL="457200" indent="0">
              <a:buNone/>
              <a:defRPr sz="1400">
                <a:uFillTx/>
              </a:defRPr>
            </a:lvl2pPr>
            <a:lvl3pPr marL="914400" indent="0">
              <a:buNone/>
              <a:defRPr sz="1200">
                <a:uFillTx/>
              </a:defRPr>
            </a:lvl3pPr>
            <a:lvl4pPr marL="1371600" indent="0">
              <a:buNone/>
              <a:defRPr sz="1000">
                <a:uFillTx/>
              </a:defRPr>
            </a:lvl4pPr>
            <a:lvl5pPr marL="1828800" indent="0">
              <a:buNone/>
              <a:defRPr sz="1000">
                <a:uFillTx/>
              </a:defRPr>
            </a:lvl5pPr>
            <a:lvl6pPr marL="2286000" indent="0">
              <a:buNone/>
              <a:defRPr sz="1000">
                <a:uFillTx/>
              </a:defRPr>
            </a:lvl6pPr>
            <a:lvl7pPr marL="2743200" indent="0">
              <a:buNone/>
              <a:defRPr sz="1000">
                <a:uFillTx/>
              </a:defRPr>
            </a:lvl7pPr>
            <a:lvl8pPr marL="3200400" indent="0">
              <a:buNone/>
              <a:defRPr sz="1000">
                <a:uFillTx/>
              </a:defRPr>
            </a:lvl8pPr>
            <a:lvl9pPr marL="3657600" indent="0">
              <a:buNone/>
              <a:defRPr sz="1000">
                <a:uFillTx/>
              </a:defRPr>
            </a:lvl9pPr>
          </a:lstStyle>
          <a:p>
            <a:pPr lvl="0"/>
            <a:r>
              <a:rPr lang="en-US" dirty="0">
                <a:uFillTx/>
              </a:rPr>
              <a:t>Body Text Here</a:t>
            </a:r>
          </a:p>
        </p:txBody>
      </p:sp>
      <p:sp>
        <p:nvSpPr>
          <p:cNvPr id="8" name="Rectangle 7"/>
          <p:cNvSpPr>
            <a:spLocks/>
          </p:cNvSpPr>
          <p:nvPr userDrawn="1"/>
        </p:nvSpPr>
        <p:spPr>
          <a:xfrm>
            <a:off x="0" y="0"/>
            <a:ext cx="12192000" cy="45719"/>
          </a:xfrm>
          <a:prstGeom prst="rect">
            <a:avLst/>
          </a:prstGeom>
          <a:solidFill>
            <a:srgbClr val="E9A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H2">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cstate="print"/>
          <a:stretch>
            <a:fillRect/>
          </a:stretch>
        </p:blipFill>
        <p:spPr>
          <a:xfrm>
            <a:off x="0" y="0"/>
            <a:ext cx="12192000" cy="6857999"/>
          </a:xfrm>
          <a:prstGeom prst="rect">
            <a:avLst/>
          </a:prstGeom>
        </p:spPr>
      </p:pic>
      <p:pic>
        <p:nvPicPr>
          <p:cNvPr id="23" name="Picture 22"/>
          <p:cNvPicPr>
            <a:picLocks noChangeAspect="1"/>
          </p:cNvPicPr>
          <p:nvPr userDrawn="1"/>
        </p:nvPicPr>
        <p:blipFill>
          <a:blip r:embed="rId3" cstate="print"/>
          <a:stretch>
            <a:fillRect/>
          </a:stretch>
        </p:blipFill>
        <p:spPr>
          <a:xfrm flipH="1">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E9A149"/>
                </a:solidFill>
                <a:uFillTx/>
              </a:defRPr>
            </a:lvl1pPr>
          </a:lstStyle>
          <a:p>
            <a:r>
              <a:rPr lang="en-US" dirty="0">
                <a:uFillTx/>
              </a:rPr>
              <a:t>Slide Title</a:t>
            </a:r>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uFillTx/>
              </a:defRPr>
            </a:lvl1pPr>
            <a:lvl2pPr marL="457200" indent="0">
              <a:buNone/>
              <a:defRPr sz="2800">
                <a:uFillTx/>
              </a:defRPr>
            </a:lvl2pPr>
            <a:lvl3pPr marL="914400" indent="0">
              <a:buNone/>
              <a:defRPr sz="2400">
                <a:uFillTx/>
              </a:defRPr>
            </a:lvl3pPr>
            <a:lvl4pPr marL="1371600" indent="0">
              <a:buNone/>
              <a:defRPr sz="2000">
                <a:uFillTx/>
              </a:defRPr>
            </a:lvl4pPr>
            <a:lvl5pPr marL="1828800" indent="0">
              <a:buNone/>
              <a:defRPr sz="2000">
                <a:uFillTx/>
              </a:defRPr>
            </a:lvl5pPr>
            <a:lvl6pPr marL="2286000" indent="0">
              <a:buNone/>
              <a:defRPr sz="2000">
                <a:uFillTx/>
              </a:defRPr>
            </a:lvl6pPr>
            <a:lvl7pPr marL="2743200" indent="0">
              <a:buNone/>
              <a:defRPr sz="2000">
                <a:uFillTx/>
              </a:defRPr>
            </a:lvl7pPr>
            <a:lvl8pPr marL="3200400" indent="0">
              <a:buNone/>
              <a:defRPr sz="2000">
                <a:uFillTx/>
              </a:defRPr>
            </a:lvl8pPr>
            <a:lvl9pPr marL="3657600" indent="0">
              <a:buNone/>
              <a:defRPr sz="2000">
                <a:uFillTx/>
              </a:defRPr>
            </a:lvl9pPr>
          </a:lstStyle>
          <a:p>
            <a:r>
              <a:rPr lang="en-US" dirty="0">
                <a:uFillTx/>
              </a:rPr>
              <a:t>Imagery</a:t>
            </a:r>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uFillTx/>
              </a:defRPr>
            </a:lvl1pPr>
            <a:lvl2pPr marL="457200" indent="0">
              <a:buNone/>
              <a:defRPr sz="1400">
                <a:uFillTx/>
              </a:defRPr>
            </a:lvl2pPr>
            <a:lvl3pPr marL="914400" indent="0">
              <a:buNone/>
              <a:defRPr sz="1200">
                <a:uFillTx/>
              </a:defRPr>
            </a:lvl3pPr>
            <a:lvl4pPr marL="1371600" indent="0">
              <a:buNone/>
              <a:defRPr sz="1000">
                <a:uFillTx/>
              </a:defRPr>
            </a:lvl4pPr>
            <a:lvl5pPr marL="1828800" indent="0">
              <a:buNone/>
              <a:defRPr sz="1000">
                <a:uFillTx/>
              </a:defRPr>
            </a:lvl5pPr>
            <a:lvl6pPr marL="2286000" indent="0">
              <a:buNone/>
              <a:defRPr sz="1000">
                <a:uFillTx/>
              </a:defRPr>
            </a:lvl6pPr>
            <a:lvl7pPr marL="2743200" indent="0">
              <a:buNone/>
              <a:defRPr sz="1000">
                <a:uFillTx/>
              </a:defRPr>
            </a:lvl7pPr>
            <a:lvl8pPr marL="3200400" indent="0">
              <a:buNone/>
              <a:defRPr sz="1000">
                <a:uFillTx/>
              </a:defRPr>
            </a:lvl8pPr>
            <a:lvl9pPr marL="3657600" indent="0">
              <a:buNone/>
              <a:defRPr sz="1000">
                <a:uFillTx/>
              </a:defRPr>
            </a:lvl9pPr>
          </a:lstStyle>
          <a:p>
            <a:pPr lvl="0"/>
            <a:r>
              <a:rPr lang="en-US" dirty="0">
                <a:uFillTx/>
              </a:rPr>
              <a:t>Body Text Here</a:t>
            </a:r>
          </a:p>
        </p:txBody>
      </p:sp>
      <p:sp>
        <p:nvSpPr>
          <p:cNvPr id="8" name="Rectangle 7"/>
          <p:cNvSpPr>
            <a:spLocks/>
          </p:cNvSpPr>
          <p:nvPr userDrawn="1"/>
        </p:nvSpPr>
        <p:spPr>
          <a:xfrm>
            <a:off x="0" y="6818138"/>
            <a:ext cx="12192000" cy="45719"/>
          </a:xfrm>
          <a:prstGeom prst="rect">
            <a:avLst/>
          </a:prstGeom>
          <a:solidFill>
            <a:srgbClr val="E9A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Key Points">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 cstate="print"/>
          <a:stretch>
            <a:fillRect/>
          </a:stretch>
        </p:blipFill>
        <p:spPr>
          <a:xfrm>
            <a:off x="0" y="0"/>
            <a:ext cx="12192000" cy="6857999"/>
          </a:xfrm>
          <a:prstGeom prst="rect">
            <a:avLst/>
          </a:prstGeom>
        </p:spPr>
      </p:pic>
      <p:pic>
        <p:nvPicPr>
          <p:cNvPr id="29" name="Picture 28"/>
          <p:cNvPicPr>
            <a:picLocks noChangeAspect="1"/>
          </p:cNvPicPr>
          <p:nvPr userDrawn="1"/>
        </p:nvPicPr>
        <p:blipFill>
          <a:blip r:embed="rId3" cstate="print"/>
          <a:stretch>
            <a:fillRect/>
          </a:stretch>
        </p:blipFill>
        <p:spPr>
          <a:xfrm flipH="1">
            <a:off x="11233004" y="133045"/>
            <a:ext cx="382562" cy="382562"/>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uFillTx/>
                <a:latin typeface="Century Gothic" panose="020B0502020202020204" pitchFamily="34" charset="0"/>
              </a:defRPr>
            </a:lvl1pPr>
          </a:lstStyle>
          <a:p>
            <a:pPr lvl="0"/>
            <a:r>
              <a:rPr lang="en-US" dirty="0">
                <a:uFillTx/>
              </a:rPr>
              <a:t>Point elaboration</a:t>
            </a:r>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E9A149"/>
                </a:solidFill>
                <a:uFillTx/>
                <a:latin typeface="Century Gothic" panose="020B0502020202020204" pitchFamily="34" charset="0"/>
              </a:defRPr>
            </a:lvl1pPr>
          </a:lstStyle>
          <a:p>
            <a:pPr lvl="0"/>
            <a:r>
              <a:rPr lang="en-US" dirty="0">
                <a:uFillTx/>
              </a:rPr>
              <a:t>Key Point 1</a:t>
            </a:r>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uFillTx/>
                <a:latin typeface="Century Gothic" panose="020B0502020202020204" pitchFamily="34" charset="0"/>
              </a:defRPr>
            </a:lvl1pPr>
          </a:lstStyle>
          <a:p>
            <a:pPr lvl="0"/>
            <a:r>
              <a:rPr lang="en-US" dirty="0">
                <a:uFillTx/>
              </a:rPr>
              <a:t>Point elaboration</a:t>
            </a:r>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E9A149"/>
                </a:solidFill>
                <a:uFillTx/>
                <a:latin typeface="Century Gothic" panose="020B0502020202020204" pitchFamily="34" charset="0"/>
              </a:defRPr>
            </a:lvl1pPr>
          </a:lstStyle>
          <a:p>
            <a:pPr lvl="0"/>
            <a:r>
              <a:rPr lang="en-US" dirty="0">
                <a:uFillTx/>
              </a:rPr>
              <a:t>Key Point 3</a:t>
            </a:r>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E9A149"/>
                </a:solidFill>
                <a:uFillTx/>
                <a:latin typeface="Century Gothic" panose="020B0502020202020204" pitchFamily="34" charset="0"/>
              </a:defRPr>
            </a:lvl1pPr>
          </a:lstStyle>
          <a:p>
            <a:pPr lvl="0"/>
            <a:r>
              <a:rPr lang="en-US" dirty="0">
                <a:uFillTx/>
              </a:rPr>
              <a:t>Key Point 2</a:t>
            </a:r>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uFillTx/>
                <a:latin typeface="Century Gothic" panose="020B0502020202020204" pitchFamily="34" charset="0"/>
              </a:defRPr>
            </a:lvl1pPr>
          </a:lstStyle>
          <a:p>
            <a:pPr lvl="0"/>
            <a:r>
              <a:rPr lang="en-US" dirty="0">
                <a:uFillTx/>
              </a:rPr>
              <a:t>Point elaboration</a:t>
            </a:r>
          </a:p>
        </p:txBody>
      </p:sp>
      <p:sp>
        <p:nvSpPr>
          <p:cNvPr id="18" name="Rectangle 17"/>
          <p:cNvSpPr>
            <a:spLocks/>
          </p:cNvSpPr>
          <p:nvPr userDrawn="1"/>
        </p:nvSpPr>
        <p:spPr>
          <a:xfrm>
            <a:off x="0" y="6818138"/>
            <a:ext cx="12192000" cy="45719"/>
          </a:xfrm>
          <a:prstGeom prst="rect">
            <a:avLst/>
          </a:prstGeom>
          <a:solidFill>
            <a:srgbClr val="E9A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E9A149"/>
                </a:solidFill>
                <a:uFillTx/>
              </a:defRPr>
            </a:lvl1pPr>
          </a:lstStyle>
          <a:p>
            <a:r>
              <a:rPr lang="en-US" dirty="0">
                <a:uFillTx/>
              </a:rPr>
              <a:t>Slide Title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Key Points 2">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 cstate="print"/>
          <a:stretch>
            <a:fillRect/>
          </a:stretch>
        </p:blipFill>
        <p:spPr>
          <a:xfrm>
            <a:off x="0" y="0"/>
            <a:ext cx="12192000" cy="6857999"/>
          </a:xfrm>
          <a:prstGeom prst="rect">
            <a:avLst/>
          </a:prstGeom>
        </p:spPr>
      </p:pic>
      <p:pic>
        <p:nvPicPr>
          <p:cNvPr id="29" name="Picture 28"/>
          <p:cNvPicPr>
            <a:picLocks noChangeAspect="1"/>
          </p:cNvPicPr>
          <p:nvPr userDrawn="1"/>
        </p:nvPicPr>
        <p:blipFill>
          <a:blip r:embed="rId3" cstate="print"/>
          <a:stretch>
            <a:fillRect/>
          </a:stretch>
        </p:blipFill>
        <p:spPr>
          <a:xfrm flipH="1">
            <a:off x="11233004" y="133045"/>
            <a:ext cx="382562" cy="382562"/>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E9A149"/>
                </a:solidFill>
                <a:uFillTx/>
              </a:defRPr>
            </a:lvl1pPr>
          </a:lstStyle>
          <a:p>
            <a:r>
              <a:rPr lang="en-US" dirty="0">
                <a:uFillTx/>
              </a:rPr>
              <a:t>Slide Title</a:t>
            </a:r>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uFillTx/>
                <a:latin typeface="Century Gothic" panose="020B0502020202020204" pitchFamily="34" charset="0"/>
              </a:defRPr>
            </a:lvl1pPr>
          </a:lstStyle>
          <a:p>
            <a:pPr lvl="0"/>
            <a:r>
              <a:rPr lang="en-US" dirty="0">
                <a:uFillTx/>
              </a:rPr>
              <a:t>Point elaboration</a:t>
            </a:r>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E9A149"/>
                </a:solidFill>
                <a:uFillTx/>
                <a:latin typeface="Century Gothic" panose="020B0502020202020204" pitchFamily="34" charset="0"/>
              </a:defRPr>
            </a:lvl1pPr>
          </a:lstStyle>
          <a:p>
            <a:pPr lvl="0"/>
            <a:r>
              <a:rPr lang="en-US" dirty="0">
                <a:uFillTx/>
              </a:rPr>
              <a:t>Key Point 1</a:t>
            </a:r>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uFillTx/>
                <a:latin typeface="Century Gothic" panose="020B0502020202020204" pitchFamily="34" charset="0"/>
              </a:defRPr>
            </a:lvl1pPr>
          </a:lstStyle>
          <a:p>
            <a:pPr lvl="0"/>
            <a:r>
              <a:rPr lang="en-US" dirty="0">
                <a:uFillTx/>
              </a:rPr>
              <a:t>Point elaboration</a:t>
            </a:r>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E9A149"/>
                </a:solidFill>
                <a:uFillTx/>
                <a:latin typeface="Century Gothic" panose="020B0502020202020204" pitchFamily="34" charset="0"/>
              </a:defRPr>
            </a:lvl1pPr>
          </a:lstStyle>
          <a:p>
            <a:pPr lvl="0"/>
            <a:r>
              <a:rPr lang="en-US" dirty="0">
                <a:uFillTx/>
              </a:rPr>
              <a:t>Key Point 3</a:t>
            </a:r>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E9A149"/>
                </a:solidFill>
                <a:uFillTx/>
                <a:latin typeface="Century Gothic" panose="020B0502020202020204" pitchFamily="34" charset="0"/>
              </a:defRPr>
            </a:lvl1pPr>
          </a:lstStyle>
          <a:p>
            <a:pPr lvl="0"/>
            <a:r>
              <a:rPr lang="en-US" dirty="0">
                <a:uFillTx/>
              </a:rPr>
              <a:t>Key Point 2</a:t>
            </a:r>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uFillTx/>
                <a:latin typeface="Century Gothic" panose="020B0502020202020204" pitchFamily="34" charset="0"/>
              </a:defRPr>
            </a:lvl1pPr>
          </a:lstStyle>
          <a:p>
            <a:pPr lvl="0"/>
            <a:r>
              <a:rPr lang="en-US" dirty="0">
                <a:uFillTx/>
              </a:rPr>
              <a:t>Point elaboration</a:t>
            </a:r>
          </a:p>
        </p:txBody>
      </p:sp>
      <p:sp>
        <p:nvSpPr>
          <p:cNvPr id="18" name="Rectangle 17"/>
          <p:cNvSpPr>
            <a:spLocks/>
          </p:cNvSpPr>
          <p:nvPr userDrawn="1"/>
        </p:nvSpPr>
        <p:spPr>
          <a:xfrm>
            <a:off x="0" y="6818138"/>
            <a:ext cx="12192000" cy="45719"/>
          </a:xfrm>
          <a:prstGeom prst="rect">
            <a:avLst/>
          </a:prstGeom>
          <a:solidFill>
            <a:srgbClr val="E9A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New Section">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stretch>
            <a:fillRect/>
          </a:stretch>
        </p:blipFill>
        <p:spPr>
          <a:xfrm>
            <a:off x="0" y="0"/>
            <a:ext cx="12192000" cy="6857999"/>
          </a:xfrm>
          <a:prstGeom prst="rect">
            <a:avLst/>
          </a:prstGeom>
        </p:spPr>
      </p:pic>
      <p:pic>
        <p:nvPicPr>
          <p:cNvPr id="18" name="Picture 17"/>
          <p:cNvPicPr>
            <a:picLocks noChangeAspect="1"/>
          </p:cNvPicPr>
          <p:nvPr userDrawn="1"/>
        </p:nvPicPr>
        <p:blipFill>
          <a:blip r:embed="rId3" cstate="print"/>
          <a:stretch>
            <a:fillRect/>
          </a:stretch>
        </p:blipFill>
        <p:spPr>
          <a:xfrm>
            <a:off x="179744" y="657113"/>
            <a:ext cx="903642" cy="903642"/>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E9A149"/>
                </a:solidFill>
                <a:uFillTx/>
              </a:defRPr>
            </a:lvl1pPr>
          </a:lstStyle>
          <a:p>
            <a:r>
              <a:rPr lang="en-US" dirty="0">
                <a:uFillTx/>
              </a:rPr>
              <a:t>Section Title</a:t>
            </a:r>
          </a:p>
        </p:txBody>
      </p:sp>
      <p:pic>
        <p:nvPicPr>
          <p:cNvPr id="8" name="Picture 7"/>
          <p:cNvPicPr>
            <a:picLocks noChangeAspect="1"/>
          </p:cNvPicPr>
          <p:nvPr userDrawn="1"/>
        </p:nvPicPr>
        <p:blipFill>
          <a:blip r:embed="rId4" cstate="print"/>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uFillTx/>
              </a:defRPr>
            </a:lvl1pPr>
            <a:lvl2pPr marL="457200" indent="0">
              <a:buNone/>
              <a:defRPr sz="1400">
                <a:uFillTx/>
              </a:defRPr>
            </a:lvl2pPr>
            <a:lvl3pPr marL="914400" indent="0">
              <a:buNone/>
              <a:defRPr sz="1200">
                <a:uFillTx/>
              </a:defRPr>
            </a:lvl3pPr>
            <a:lvl4pPr marL="1371600" indent="0">
              <a:buNone/>
              <a:defRPr sz="1000">
                <a:uFillTx/>
              </a:defRPr>
            </a:lvl4pPr>
            <a:lvl5pPr marL="1828800" indent="0">
              <a:buNone/>
              <a:defRPr sz="1000">
                <a:uFillTx/>
              </a:defRPr>
            </a:lvl5pPr>
            <a:lvl6pPr marL="2286000" indent="0">
              <a:buNone/>
              <a:defRPr sz="1000">
                <a:uFillTx/>
              </a:defRPr>
            </a:lvl6pPr>
            <a:lvl7pPr marL="2743200" indent="0">
              <a:buNone/>
              <a:defRPr sz="1000">
                <a:uFillTx/>
              </a:defRPr>
            </a:lvl7pPr>
            <a:lvl8pPr marL="3200400" indent="0">
              <a:buNone/>
              <a:defRPr sz="1000">
                <a:uFillTx/>
              </a:defRPr>
            </a:lvl8pPr>
            <a:lvl9pPr marL="3657600" indent="0">
              <a:buNone/>
              <a:defRPr sz="1000">
                <a:uFillTx/>
              </a:defRPr>
            </a:lvl9pPr>
          </a:lstStyle>
          <a:p>
            <a:pPr lvl="0"/>
            <a:r>
              <a:rPr lang="en-US" dirty="0">
                <a:uFillTx/>
              </a:rPr>
              <a:t>Body Text Here</a:t>
            </a:r>
          </a:p>
        </p:txBody>
      </p:sp>
      <p:sp>
        <p:nvSpPr>
          <p:cNvPr id="7" name="Rectangle 6"/>
          <p:cNvSpPr>
            <a:spLocks/>
          </p:cNvSpPr>
          <p:nvPr userDrawn="1"/>
        </p:nvSpPr>
        <p:spPr>
          <a:xfrm>
            <a:off x="0" y="6812673"/>
            <a:ext cx="12192000" cy="45719"/>
          </a:xfrm>
          <a:prstGeom prst="rect">
            <a:avLst/>
          </a:prstGeom>
          <a:solidFill>
            <a:srgbClr val="E9A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cknowledgements">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 cstate="print"/>
          <a:stretch>
            <a:fillRect/>
          </a:stretch>
        </p:blipFill>
        <p:spPr>
          <a:xfrm>
            <a:off x="0" y="0"/>
            <a:ext cx="12192000"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E9A149"/>
                </a:solidFill>
                <a:uFillTx/>
              </a:defRPr>
            </a:lvl1pPr>
          </a:lstStyle>
          <a:p>
            <a:r>
              <a:rPr lang="en-US" dirty="0">
                <a:uFillTx/>
              </a:rPr>
              <a:t>Slide Title</a:t>
            </a:r>
          </a:p>
        </p:txBody>
      </p:sp>
      <p:sp>
        <p:nvSpPr>
          <p:cNvPr id="4" name="Hexagon 3"/>
          <p:cNvSpPr>
            <a:spLocks/>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18" name="Rectangle 17"/>
          <p:cNvSpPr>
            <a:spLocks/>
          </p:cNvSpPr>
          <p:nvPr userDrawn="1"/>
        </p:nvSpPr>
        <p:spPr>
          <a:xfrm>
            <a:off x="0" y="6818138"/>
            <a:ext cx="12192000" cy="45719"/>
          </a:xfrm>
          <a:prstGeom prst="rect">
            <a:avLst/>
          </a:prstGeom>
          <a:solidFill>
            <a:srgbClr val="E9A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uFillTx/>
              </a:defRPr>
            </a:lvl1pPr>
          </a:lstStyle>
          <a:p>
            <a:pPr lvl="0"/>
            <a:r>
              <a:rPr lang="en-US" dirty="0">
                <a:uFillTx/>
              </a:rPr>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uFillTx/>
              </a:defRPr>
            </a:lvl1pPr>
          </a:lstStyle>
          <a:p>
            <a:pPr lvl="0"/>
            <a:r>
              <a:rPr lang="en-US" dirty="0">
                <a:uFillTx/>
              </a:rPr>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uFillTx/>
              </a:defRPr>
            </a:lvl1pPr>
          </a:lstStyle>
          <a:p>
            <a:pPr lvl="0"/>
            <a:r>
              <a:rPr lang="en-US" dirty="0">
                <a:uFillTx/>
              </a:rPr>
              <a:t>Name, Affiliation</a:t>
            </a:r>
          </a:p>
        </p:txBody>
      </p:sp>
      <p:sp>
        <p:nvSpPr>
          <p:cNvPr id="22" name="contract info"/>
          <p:cNvSpPr>
            <a:spLocks/>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defRPr>
                <a:uFillTx/>
              </a:defRPr>
            </a:pPr>
            <a:r>
              <a:rPr lang="en-US" sz="800" i="1" dirty="0">
                <a:solidFill>
                  <a:schemeClr val="bg2">
                    <a:lumMod val="50000"/>
                  </a:schemeClr>
                </a:solidFill>
                <a:uFillTx/>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a:solidFill>
                <a:schemeClr val="bg2">
                  <a:lumMod val="50000"/>
                </a:schemeClr>
              </a:solidFill>
              <a:uFillTx/>
              <a:latin typeface="Arial" panose="020B0604020202020204" pitchFamily="34" charset="0"/>
              <a:cs typeface="Arial" panose="020B0604020202020204" pitchFamily="34" charset="0"/>
            </a:endParaRPr>
          </a:p>
        </p:txBody>
      </p:sp>
      <p:pic>
        <p:nvPicPr>
          <p:cNvPr id="23" name="Picture 22"/>
          <p:cNvPicPr>
            <a:picLocks noChangeAspect="1"/>
          </p:cNvPicPr>
          <p:nvPr userDrawn="1"/>
        </p:nvPicPr>
        <p:blipFill>
          <a:blip r:embed="rId3" cstate="print"/>
          <a:stretch>
            <a:fillRect/>
          </a:stretch>
        </p:blipFill>
        <p:spPr>
          <a:xfrm>
            <a:off x="11212104" y="114549"/>
            <a:ext cx="422909" cy="427953"/>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uFillTx/>
              </a:rPr>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kern="1200">
          <a:solidFill>
            <a:schemeClr val="tx1"/>
          </a:solidFill>
          <a:uFillTx/>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uFillTx/>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uFillTx/>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uFillTx/>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p:bodyStyle>
    <p:otherStyle>
      <a:defPPr>
        <a:defRPr lang="en-US">
          <a:uFillTx/>
        </a:defRPr>
      </a:defPPr>
      <a:lvl1pPr marL="0" algn="l" defTabSz="914400" rtl="0" eaLnBrk="1" latinLnBrk="0" hangingPunct="1">
        <a:defRPr sz="18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3.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3.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23.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4.png"/><Relationship Id="rId7" Type="http://schemas.openxmlformats.org/officeDocument/2006/relationships/image" Target="../media/image22.png"/><Relationship Id="rId12"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9.png"/><Relationship Id="rId11" Type="http://schemas.openxmlformats.org/officeDocument/2006/relationships/image" Target="../media/image35.png"/><Relationship Id="rId5" Type="http://schemas.openxmlformats.org/officeDocument/2006/relationships/image" Target="../media/image23.png"/><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8.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9.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6.png"/><Relationship Id="rId4" Type="http://schemas.openxmlformats.org/officeDocument/2006/relationships/image" Target="../media/image29.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cstate="print"/>
          <a:srcRect l="54301" b="167"/>
          <a:stretch/>
        </p:blipFill>
        <p:spPr>
          <a:xfrm>
            <a:off x="0" y="17476"/>
            <a:ext cx="5516106" cy="6840524"/>
          </a:xfrm>
          <a:prstGeom prst="rect">
            <a:avLst/>
          </a:prstGeom>
        </p:spPr>
      </p:pic>
      <p:pic>
        <p:nvPicPr>
          <p:cNvPr id="27" name="Picture 26"/>
          <p:cNvPicPr>
            <a:picLocks noChangeAspect="1"/>
          </p:cNvPicPr>
          <p:nvPr/>
        </p:nvPicPr>
        <p:blipFill>
          <a:blip r:embed="rId4" cstate="print"/>
          <a:stretch>
            <a:fillRect/>
          </a:stretch>
        </p:blipFill>
        <p:spPr>
          <a:xfrm>
            <a:off x="0" y="16042"/>
            <a:ext cx="12192000" cy="6857999"/>
          </a:xfrm>
          <a:prstGeom prst="rect">
            <a:avLst/>
          </a:prstGeom>
        </p:spPr>
      </p:pic>
      <p:pic>
        <p:nvPicPr>
          <p:cNvPr id="28" name="Picture 27"/>
          <p:cNvPicPr>
            <a:picLocks noChangeAspect="1"/>
          </p:cNvPicPr>
          <p:nvPr/>
        </p:nvPicPr>
        <p:blipFill>
          <a:blip r:embed="rId5" cstate="print"/>
          <a:stretch>
            <a:fillRect/>
          </a:stretch>
        </p:blipFill>
        <p:spPr>
          <a:xfrm>
            <a:off x="11102666" y="5916930"/>
            <a:ext cx="709962" cy="709962"/>
          </a:xfrm>
          <a:prstGeom prst="rect">
            <a:avLst/>
          </a:prstGeom>
        </p:spPr>
      </p:pic>
      <p:sp>
        <p:nvSpPr>
          <p:cNvPr id="8" name="Title 1"/>
          <p:cNvSpPr txBox="1">
            <a:spLocks/>
          </p:cNvSpPr>
          <p:nvPr/>
        </p:nvSpPr>
        <p:spPr>
          <a:xfrm>
            <a:off x="5387102" y="1120989"/>
            <a:ext cx="6587267" cy="1436914"/>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uFillTx/>
                <a:latin typeface="Century Gothic" panose="020B0502020202020204" pitchFamily="34" charset="0"/>
                <a:ea typeface="+mj-ea"/>
                <a:cs typeface="+mj-cs"/>
              </a:defRPr>
            </a:lvl1pPr>
          </a:lstStyle>
          <a:p>
            <a:pPr lvl="0" indent="-76200">
              <a:spcBef>
                <a:spcPts val="0"/>
              </a:spcBef>
              <a:buClr>
                <a:srgbClr val="E9A149"/>
              </a:buClr>
              <a:buSzPct val="25000"/>
            </a:pPr>
            <a:r>
              <a:rPr lang="en-US" dirty="0">
                <a:solidFill>
                  <a:srgbClr val="E9A149"/>
                </a:solidFill>
                <a:uFillTx/>
                <a:latin typeface="Century Gothic"/>
                <a:ea typeface="Century Gothic"/>
                <a:cs typeface="Century Gothic"/>
                <a:sym typeface="Century Gothic"/>
              </a:rPr>
              <a:t>GEORGIA ENERGY II</a:t>
            </a:r>
          </a:p>
        </p:txBody>
      </p:sp>
      <p:sp>
        <p:nvSpPr>
          <p:cNvPr id="9" name="Subtitle 2"/>
          <p:cNvSpPr txBox="1">
            <a:spLocks/>
          </p:cNvSpPr>
          <p:nvPr/>
        </p:nvSpPr>
        <p:spPr>
          <a:xfrm>
            <a:off x="5387102" y="2307225"/>
            <a:ext cx="6425526"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uFillTx/>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uFillTx/>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uFillTx/>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uFillTx/>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uFillTx/>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uFillTx/>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uFillTx/>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uFillTx/>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uFillTx/>
                <a:latin typeface="+mn-lt"/>
                <a:ea typeface="+mn-ea"/>
                <a:cs typeface="+mn-cs"/>
              </a:defRPr>
            </a:lvl9pPr>
          </a:lstStyle>
          <a:p>
            <a:pPr lvl="0" indent="-31750">
              <a:spcBef>
                <a:spcPts val="0"/>
              </a:spcBef>
              <a:buClr>
                <a:srgbClr val="E9A149"/>
              </a:buClr>
              <a:buSzPct val="25000"/>
            </a:pPr>
            <a:r>
              <a:rPr lang="en-US" sz="2000" dirty="0">
                <a:solidFill>
                  <a:srgbClr val="E9A149"/>
                </a:solidFill>
                <a:uFillTx/>
                <a:latin typeface="Century Gothic"/>
                <a:ea typeface="Century Gothic"/>
                <a:cs typeface="Century Gothic"/>
                <a:sym typeface="Century Gothic"/>
              </a:rPr>
              <a:t>Identifying Suitable Areas for Solar Power Generating Facilities while Reducing Conflicts with Sensitive Habitats and Wildlife Populations</a:t>
            </a:r>
            <a:br>
              <a:rPr lang="en-US" sz="2000" dirty="0">
                <a:solidFill>
                  <a:srgbClr val="E9A149"/>
                </a:solidFill>
                <a:uFillTx/>
                <a:latin typeface="Century Gothic"/>
                <a:ea typeface="Century Gothic"/>
                <a:cs typeface="Century Gothic"/>
                <a:sym typeface="Century Gothic"/>
              </a:rPr>
            </a:br>
            <a:endParaRPr lang="en-US" sz="2000" dirty="0">
              <a:solidFill>
                <a:srgbClr val="E9A149"/>
              </a:solidFill>
              <a:uFillTx/>
              <a:latin typeface="Century Gothic"/>
              <a:ea typeface="Century Gothic"/>
              <a:cs typeface="Century Gothic"/>
              <a:sym typeface="Century Gothic"/>
            </a:endParaRPr>
          </a:p>
        </p:txBody>
      </p:sp>
      <p:sp>
        <p:nvSpPr>
          <p:cNvPr id="22" name="TextBox 21"/>
          <p:cNvSpPr txBox="1">
            <a:spLocks/>
          </p:cNvSpPr>
          <p:nvPr/>
        </p:nvSpPr>
        <p:spPr>
          <a:xfrm>
            <a:off x="5221217" y="5923963"/>
            <a:ext cx="5628425" cy="338554"/>
          </a:xfrm>
          <a:prstGeom prst="rect">
            <a:avLst/>
          </a:prstGeom>
          <a:noFill/>
        </p:spPr>
        <p:txBody>
          <a:bodyPr wrap="square" rtlCol="0">
            <a:spAutoFit/>
          </a:bodyPr>
          <a:lstStyle/>
          <a:p>
            <a:pPr lvl="0" indent="-25400">
              <a:buClr>
                <a:schemeClr val="lt1"/>
              </a:buClr>
              <a:buSzPct val="25000"/>
            </a:pPr>
            <a:r>
              <a:rPr lang="en-US" sz="1600" b="1" dirty="0" smtClean="0">
                <a:solidFill>
                  <a:schemeClr val="lt1"/>
                </a:solidFill>
                <a:uFillTx/>
                <a:ea typeface="Century Gothic"/>
                <a:cs typeface="Century Gothic"/>
                <a:sym typeface="Century Gothic"/>
              </a:rPr>
              <a:t>Georgia – Athens</a:t>
            </a:r>
            <a:endParaRPr lang="en-US" sz="1600" b="1" dirty="0">
              <a:solidFill>
                <a:schemeClr val="lt1"/>
              </a:solidFill>
              <a:uFillTx/>
              <a:ea typeface="Century Gothic"/>
              <a:cs typeface="Century Gothic"/>
              <a:sym typeface="Century Gothic"/>
            </a:endParaRPr>
          </a:p>
        </p:txBody>
      </p:sp>
      <p:sp>
        <p:nvSpPr>
          <p:cNvPr id="16" name="TextBox 15"/>
          <p:cNvSpPr txBox="1">
            <a:spLocks/>
          </p:cNvSpPr>
          <p:nvPr/>
        </p:nvSpPr>
        <p:spPr>
          <a:xfrm>
            <a:off x="5221217" y="6301039"/>
            <a:ext cx="5628425" cy="338554"/>
          </a:xfrm>
          <a:prstGeom prst="rect">
            <a:avLst/>
          </a:prstGeom>
          <a:noFill/>
        </p:spPr>
        <p:txBody>
          <a:bodyPr wrap="square" rtlCol="0">
            <a:spAutoFit/>
          </a:bodyPr>
          <a:lstStyle/>
          <a:p>
            <a:r>
              <a:rPr lang="en-US" sz="1600" i="1" dirty="0">
                <a:solidFill>
                  <a:schemeClr val="bg1"/>
                </a:solidFill>
                <a:uFillTx/>
                <a:latin typeface="Century Gothic" panose="020B0502020202020204" pitchFamily="34" charset="0"/>
              </a:rPr>
              <a:t>Fall 2017</a:t>
            </a:r>
          </a:p>
        </p:txBody>
      </p:sp>
      <p:grpSp>
        <p:nvGrpSpPr>
          <p:cNvPr id="20" name="Group 19"/>
          <p:cNvGrpSpPr/>
          <p:nvPr/>
        </p:nvGrpSpPr>
        <p:grpSpPr>
          <a:xfrm>
            <a:off x="6264813" y="3652760"/>
            <a:ext cx="4670104" cy="1646926"/>
            <a:chOff x="5960571" y="3624386"/>
            <a:chExt cx="4670104" cy="1646926"/>
          </a:xfrm>
        </p:grpSpPr>
        <p:sp>
          <p:nvSpPr>
            <p:cNvPr id="21" name="Shape 80"/>
            <p:cNvSpPr txBox="1">
              <a:spLocks/>
            </p:cNvSpPr>
            <p:nvPr/>
          </p:nvSpPr>
          <p:spPr>
            <a:xfrm>
              <a:off x="5960571" y="3983013"/>
              <a:ext cx="2114100" cy="276300"/>
            </a:xfrm>
            <a:prstGeom prst="rect">
              <a:avLst/>
            </a:prstGeom>
            <a:noFill/>
            <a:ln>
              <a:noFill/>
            </a:ln>
          </p:spPr>
          <p:txBody>
            <a:bodyPr wrap="square" lIns="91425" tIns="45700" rIns="91425" bIns="45700" anchor="t" anchorCtr="0">
              <a:noAutofit/>
            </a:bodyPr>
            <a:lstStyle/>
            <a:p>
              <a:pPr marL="0" marR="0" lvl="0" indent="-28575" algn="l" rtl="0">
                <a:lnSpc>
                  <a:spcPct val="90000"/>
                </a:lnSpc>
                <a:spcBef>
                  <a:spcPts val="0"/>
                </a:spcBef>
                <a:spcAft>
                  <a:spcPts val="0"/>
                </a:spcAft>
                <a:buClr>
                  <a:srgbClr val="3F3F3F"/>
                </a:buClr>
                <a:buSzPct val="25000"/>
                <a:buFont typeface="Arial"/>
                <a:buNone/>
              </a:pPr>
              <a:r>
                <a:rPr lang="en-US" sz="1800" b="0" i="0" u="none" strike="noStrike" cap="none" dirty="0">
                  <a:solidFill>
                    <a:srgbClr val="3F3F3F"/>
                  </a:solidFill>
                  <a:uFillTx/>
                  <a:latin typeface="Century Gothic"/>
                  <a:ea typeface="Century Gothic"/>
                  <a:cs typeface="Century Gothic"/>
                  <a:sym typeface="Century Gothic"/>
                </a:rPr>
                <a:t>Emad Ahmed</a:t>
              </a:r>
            </a:p>
          </p:txBody>
        </p:sp>
        <p:sp>
          <p:nvSpPr>
            <p:cNvPr id="29" name="Shape 81"/>
            <p:cNvSpPr txBox="1">
              <a:spLocks/>
            </p:cNvSpPr>
            <p:nvPr/>
          </p:nvSpPr>
          <p:spPr>
            <a:xfrm>
              <a:off x="5960571" y="4324707"/>
              <a:ext cx="2114100" cy="276300"/>
            </a:xfrm>
            <a:prstGeom prst="rect">
              <a:avLst/>
            </a:prstGeom>
            <a:noFill/>
            <a:ln>
              <a:noFill/>
            </a:ln>
          </p:spPr>
          <p:txBody>
            <a:bodyPr wrap="square" lIns="91425" tIns="45700" rIns="91425" bIns="45700" anchor="t" anchorCtr="0">
              <a:noAutofit/>
            </a:bodyPr>
            <a:lstStyle/>
            <a:p>
              <a:pPr marL="0" marR="0" lvl="0" indent="-28575" algn="l" rtl="0">
                <a:lnSpc>
                  <a:spcPct val="90000"/>
                </a:lnSpc>
                <a:spcBef>
                  <a:spcPts val="0"/>
                </a:spcBef>
                <a:spcAft>
                  <a:spcPts val="0"/>
                </a:spcAft>
                <a:buClr>
                  <a:srgbClr val="3F3F3F"/>
                </a:buClr>
                <a:buSzPct val="25000"/>
                <a:buFont typeface="Arial"/>
                <a:buNone/>
              </a:pPr>
              <a:r>
                <a:rPr lang="en-US" sz="1800" b="0" i="0" u="none" strike="noStrike" cap="none" dirty="0">
                  <a:solidFill>
                    <a:srgbClr val="3F3F3F"/>
                  </a:solidFill>
                  <a:uFillTx/>
                  <a:latin typeface="Century Gothic"/>
                  <a:ea typeface="Century Gothic"/>
                  <a:cs typeface="Century Gothic"/>
                  <a:sym typeface="Century Gothic"/>
                </a:rPr>
                <a:t>Amanda Aragón</a:t>
              </a:r>
            </a:p>
          </p:txBody>
        </p:sp>
        <p:sp>
          <p:nvSpPr>
            <p:cNvPr id="30" name="Shape 82"/>
            <p:cNvSpPr txBox="1">
              <a:spLocks/>
            </p:cNvSpPr>
            <p:nvPr/>
          </p:nvSpPr>
          <p:spPr>
            <a:xfrm>
              <a:off x="5960571" y="4995012"/>
              <a:ext cx="2114100" cy="276300"/>
            </a:xfrm>
            <a:prstGeom prst="rect">
              <a:avLst/>
            </a:prstGeom>
            <a:noFill/>
            <a:ln>
              <a:noFill/>
            </a:ln>
          </p:spPr>
          <p:txBody>
            <a:bodyPr wrap="square" lIns="91425" tIns="45700" rIns="91425" bIns="45700" anchor="t" anchorCtr="0">
              <a:noAutofit/>
            </a:bodyPr>
            <a:lstStyle/>
            <a:p>
              <a:pPr marL="0" marR="0" lvl="0" indent="-28575" rtl="0">
                <a:lnSpc>
                  <a:spcPct val="90000"/>
                </a:lnSpc>
                <a:spcBef>
                  <a:spcPts val="0"/>
                </a:spcBef>
                <a:spcAft>
                  <a:spcPts val="0"/>
                </a:spcAft>
                <a:buClr>
                  <a:srgbClr val="3F3F3F"/>
                </a:buClr>
                <a:buSzPct val="25000"/>
                <a:buFont typeface="Arial"/>
                <a:buNone/>
              </a:pPr>
              <a:r>
                <a:rPr lang="en-US" sz="1800" b="0" i="0" u="none" strike="noStrike" cap="none" dirty="0">
                  <a:solidFill>
                    <a:srgbClr val="3F3F3F"/>
                  </a:solidFill>
                  <a:uFillTx/>
                  <a:latin typeface="Century Gothic"/>
                  <a:ea typeface="Century Gothic"/>
                  <a:cs typeface="Century Gothic"/>
                  <a:sym typeface="Century Gothic"/>
                </a:rPr>
                <a:t>Fabiola Clermont</a:t>
              </a:r>
            </a:p>
          </p:txBody>
        </p:sp>
        <p:sp>
          <p:nvSpPr>
            <p:cNvPr id="31" name="Shape 83"/>
            <p:cNvSpPr txBox="1">
              <a:spLocks/>
            </p:cNvSpPr>
            <p:nvPr/>
          </p:nvSpPr>
          <p:spPr>
            <a:xfrm>
              <a:off x="5960571" y="4666401"/>
              <a:ext cx="1913285" cy="263217"/>
            </a:xfrm>
            <a:prstGeom prst="rect">
              <a:avLst/>
            </a:prstGeom>
            <a:noFill/>
            <a:ln>
              <a:noFill/>
            </a:ln>
          </p:spPr>
          <p:txBody>
            <a:bodyPr wrap="square" lIns="91425" tIns="45700" rIns="91425" bIns="45700" anchor="t" anchorCtr="0">
              <a:noAutofit/>
            </a:bodyPr>
            <a:lstStyle/>
            <a:p>
              <a:pPr marL="0" marR="0" lvl="0" indent="-28575" rtl="0">
                <a:lnSpc>
                  <a:spcPct val="90000"/>
                </a:lnSpc>
                <a:spcBef>
                  <a:spcPts val="0"/>
                </a:spcBef>
                <a:spcAft>
                  <a:spcPts val="0"/>
                </a:spcAft>
                <a:buClr>
                  <a:srgbClr val="3F3F3F"/>
                </a:buClr>
                <a:buSzPct val="25000"/>
                <a:buFont typeface="Arial"/>
                <a:buNone/>
              </a:pPr>
              <a:r>
                <a:rPr lang="en-US" sz="1800" b="0" i="0" u="none" strike="noStrike" cap="none" dirty="0">
                  <a:solidFill>
                    <a:srgbClr val="3F3F3F"/>
                  </a:solidFill>
                  <a:uFillTx/>
                  <a:latin typeface="Century Gothic"/>
                  <a:ea typeface="Century Gothic"/>
                  <a:cs typeface="Century Gothic"/>
                  <a:sym typeface="Century Gothic"/>
                </a:rPr>
                <a:t>Marie </a:t>
              </a:r>
              <a:r>
                <a:rPr lang="en-US" sz="1800" b="0" i="0" u="none" strike="noStrike" cap="none" dirty="0" err="1">
                  <a:solidFill>
                    <a:srgbClr val="3F3F3F"/>
                  </a:solidFill>
                  <a:uFillTx/>
                  <a:latin typeface="Century Gothic"/>
                  <a:ea typeface="Century Gothic"/>
                  <a:cs typeface="Century Gothic"/>
                  <a:sym typeface="Century Gothic"/>
                </a:rPr>
                <a:t>Bouffard</a:t>
              </a:r>
              <a:endParaRPr lang="en-US" sz="1800" b="0" i="0" u="none" strike="noStrike" cap="none" dirty="0">
                <a:solidFill>
                  <a:srgbClr val="3F3F3F"/>
                </a:solidFill>
                <a:uFillTx/>
                <a:latin typeface="Century Gothic"/>
                <a:ea typeface="Century Gothic"/>
                <a:cs typeface="Century Gothic"/>
                <a:sym typeface="Century Gothic"/>
              </a:endParaRPr>
            </a:p>
          </p:txBody>
        </p:sp>
        <p:sp>
          <p:nvSpPr>
            <p:cNvPr id="32" name="Shape 84"/>
            <p:cNvSpPr txBox="1">
              <a:spLocks/>
            </p:cNvSpPr>
            <p:nvPr/>
          </p:nvSpPr>
          <p:spPr>
            <a:xfrm>
              <a:off x="8516575" y="3986856"/>
              <a:ext cx="2114100" cy="276300"/>
            </a:xfrm>
            <a:prstGeom prst="rect">
              <a:avLst/>
            </a:prstGeom>
            <a:noFill/>
            <a:ln>
              <a:noFill/>
            </a:ln>
          </p:spPr>
          <p:txBody>
            <a:bodyPr wrap="square" lIns="91425" tIns="45700" rIns="91425" bIns="45700" anchor="t" anchorCtr="0">
              <a:noAutofit/>
            </a:bodyPr>
            <a:lstStyle/>
            <a:p>
              <a:pPr marL="0" marR="0" lvl="0" indent="-28575" rtl="0">
                <a:lnSpc>
                  <a:spcPct val="90000"/>
                </a:lnSpc>
                <a:spcBef>
                  <a:spcPts val="0"/>
                </a:spcBef>
                <a:spcAft>
                  <a:spcPts val="0"/>
                </a:spcAft>
                <a:buClr>
                  <a:srgbClr val="3F3F3F"/>
                </a:buClr>
                <a:buSzPct val="25000"/>
                <a:buFont typeface="Arial"/>
                <a:buNone/>
              </a:pPr>
              <a:r>
                <a:rPr lang="en-US" sz="1800" b="0" i="0" u="none" strike="noStrike" cap="none" dirty="0">
                  <a:solidFill>
                    <a:srgbClr val="3F3F3F"/>
                  </a:solidFill>
                  <a:uFillTx/>
                  <a:latin typeface="Century Gothic"/>
                  <a:ea typeface="Century Gothic"/>
                  <a:cs typeface="Century Gothic"/>
                  <a:sym typeface="Century Gothic"/>
                </a:rPr>
                <a:t>Nick Morgan</a:t>
              </a:r>
            </a:p>
          </p:txBody>
        </p:sp>
        <p:sp>
          <p:nvSpPr>
            <p:cNvPr id="33" name="Shape 86"/>
            <p:cNvSpPr txBox="1">
              <a:spLocks/>
            </p:cNvSpPr>
            <p:nvPr/>
          </p:nvSpPr>
          <p:spPr>
            <a:xfrm>
              <a:off x="5960571" y="3641319"/>
              <a:ext cx="2114100" cy="276300"/>
            </a:xfrm>
            <a:prstGeom prst="rect">
              <a:avLst/>
            </a:prstGeom>
            <a:noFill/>
            <a:ln>
              <a:noFill/>
            </a:ln>
          </p:spPr>
          <p:txBody>
            <a:bodyPr wrap="square" lIns="91425" tIns="45700" rIns="91425" bIns="45700" anchor="t" anchorCtr="0">
              <a:noAutofit/>
            </a:bodyPr>
            <a:lstStyle/>
            <a:p>
              <a:pPr marL="0" marR="0" lvl="0" indent="-28575" algn="l" rtl="0">
                <a:lnSpc>
                  <a:spcPct val="90000"/>
                </a:lnSpc>
                <a:spcBef>
                  <a:spcPts val="0"/>
                </a:spcBef>
                <a:spcAft>
                  <a:spcPts val="0"/>
                </a:spcAft>
                <a:buClr>
                  <a:srgbClr val="3F3F3F"/>
                </a:buClr>
                <a:buSzPct val="25000"/>
                <a:buFont typeface="Arial"/>
                <a:buNone/>
              </a:pPr>
              <a:r>
                <a:rPr lang="en-US" sz="1800" b="0" i="0" u="none" strike="noStrike" cap="none" dirty="0" err="1">
                  <a:solidFill>
                    <a:srgbClr val="3F3F3F"/>
                  </a:solidFill>
                  <a:uFillTx/>
                  <a:latin typeface="Century Gothic"/>
                  <a:ea typeface="Century Gothic"/>
                  <a:cs typeface="Century Gothic"/>
                  <a:sym typeface="Century Gothic"/>
                </a:rPr>
                <a:t>Suravi</a:t>
              </a:r>
              <a:r>
                <a:rPr lang="en-US" sz="1800" b="0" i="0" u="none" strike="noStrike" cap="none" dirty="0">
                  <a:solidFill>
                    <a:srgbClr val="3F3F3F"/>
                  </a:solidFill>
                  <a:uFillTx/>
                  <a:latin typeface="Century Gothic"/>
                  <a:ea typeface="Century Gothic"/>
                  <a:cs typeface="Century Gothic"/>
                  <a:sym typeface="Century Gothic"/>
                </a:rPr>
                <a:t> Shrestha</a:t>
              </a:r>
            </a:p>
          </p:txBody>
        </p:sp>
        <p:sp>
          <p:nvSpPr>
            <p:cNvPr id="34" name="Shape 88"/>
            <p:cNvSpPr txBox="1">
              <a:spLocks/>
            </p:cNvSpPr>
            <p:nvPr/>
          </p:nvSpPr>
          <p:spPr>
            <a:xfrm>
              <a:off x="8516575" y="3624386"/>
              <a:ext cx="2114100" cy="276300"/>
            </a:xfrm>
            <a:prstGeom prst="rect">
              <a:avLst/>
            </a:prstGeom>
            <a:noFill/>
            <a:ln>
              <a:noFill/>
            </a:ln>
          </p:spPr>
          <p:txBody>
            <a:bodyPr wrap="square" lIns="91425" tIns="45700" rIns="91425" bIns="45700" anchor="t" anchorCtr="0">
              <a:noAutofit/>
            </a:bodyPr>
            <a:lstStyle/>
            <a:p>
              <a:pPr marL="0" marR="0" lvl="0" indent="-28575" algn="l" rtl="0">
                <a:lnSpc>
                  <a:spcPct val="90000"/>
                </a:lnSpc>
                <a:spcBef>
                  <a:spcPts val="0"/>
                </a:spcBef>
                <a:spcAft>
                  <a:spcPts val="0"/>
                </a:spcAft>
                <a:buClr>
                  <a:srgbClr val="3F3F3F"/>
                </a:buClr>
                <a:buSzPct val="25000"/>
                <a:buFont typeface="Arial"/>
                <a:buNone/>
              </a:pPr>
              <a:r>
                <a:rPr lang="en-US" sz="1800" b="0" i="0" u="none" strike="noStrike" cap="none" dirty="0">
                  <a:solidFill>
                    <a:srgbClr val="3F3F3F"/>
                  </a:solidFill>
                  <a:uFillTx/>
                  <a:latin typeface="Century Gothic"/>
                  <a:ea typeface="Century Gothic"/>
                  <a:cs typeface="Century Gothic"/>
                  <a:sym typeface="Century Gothic"/>
                </a:rPr>
                <a:t>Peter </a:t>
              </a:r>
              <a:r>
                <a:rPr lang="en-US" sz="1800" b="0" i="0" u="none" strike="noStrike" cap="none" dirty="0" err="1">
                  <a:solidFill>
                    <a:srgbClr val="3F3F3F"/>
                  </a:solidFill>
                  <a:uFillTx/>
                  <a:latin typeface="Century Gothic"/>
                  <a:ea typeface="Century Gothic"/>
                  <a:cs typeface="Century Gothic"/>
                  <a:sym typeface="Century Gothic"/>
                </a:rPr>
                <a:t>Hawman</a:t>
              </a:r>
              <a:endParaRPr lang="en-US" sz="1800" b="0" i="0" u="none" strike="noStrike" cap="none" dirty="0">
                <a:solidFill>
                  <a:srgbClr val="3F3F3F"/>
                </a:solidFill>
                <a:uFillTx/>
                <a:latin typeface="Century Gothic"/>
                <a:ea typeface="Century Gothic"/>
                <a:cs typeface="Century Gothic"/>
                <a:sym typeface="Century Gothic"/>
              </a:endParaRPr>
            </a:p>
          </p:txBody>
        </p:sp>
        <p:sp>
          <p:nvSpPr>
            <p:cNvPr id="35" name="Shape 89"/>
            <p:cNvSpPr txBox="1">
              <a:spLocks/>
            </p:cNvSpPr>
            <p:nvPr/>
          </p:nvSpPr>
          <p:spPr>
            <a:xfrm>
              <a:off x="8516575" y="4711795"/>
              <a:ext cx="2114100" cy="276300"/>
            </a:xfrm>
            <a:prstGeom prst="rect">
              <a:avLst/>
            </a:prstGeom>
            <a:noFill/>
            <a:ln>
              <a:noFill/>
            </a:ln>
          </p:spPr>
          <p:txBody>
            <a:bodyPr wrap="square" lIns="91425" tIns="45700" rIns="91425" bIns="45700" anchor="t" anchorCtr="0">
              <a:noAutofit/>
            </a:bodyPr>
            <a:lstStyle/>
            <a:p>
              <a:pPr marL="0" marR="0" lvl="0" indent="-28575" algn="l" rtl="0">
                <a:lnSpc>
                  <a:spcPct val="90000"/>
                </a:lnSpc>
                <a:spcBef>
                  <a:spcPts val="0"/>
                </a:spcBef>
                <a:spcAft>
                  <a:spcPts val="0"/>
                </a:spcAft>
                <a:buClr>
                  <a:srgbClr val="3F3F3F"/>
                </a:buClr>
                <a:buSzPct val="25000"/>
                <a:buFont typeface="Arial"/>
                <a:buNone/>
              </a:pPr>
              <a:r>
                <a:rPr lang="en-US" sz="1800" b="0" i="0" u="none" strike="noStrike" cap="none" dirty="0">
                  <a:solidFill>
                    <a:srgbClr val="3F3F3F"/>
                  </a:solidFill>
                  <a:uFillTx/>
                  <a:latin typeface="Century Gothic"/>
                  <a:ea typeface="Century Gothic"/>
                  <a:cs typeface="Century Gothic"/>
                  <a:sym typeface="Century Gothic"/>
                </a:rPr>
                <a:t>Austin Stone</a:t>
              </a:r>
            </a:p>
          </p:txBody>
        </p:sp>
        <p:sp>
          <p:nvSpPr>
            <p:cNvPr id="36" name="Shape 90"/>
            <p:cNvSpPr txBox="1">
              <a:spLocks/>
            </p:cNvSpPr>
            <p:nvPr/>
          </p:nvSpPr>
          <p:spPr>
            <a:xfrm>
              <a:off x="8516575" y="4349326"/>
              <a:ext cx="2114100" cy="276300"/>
            </a:xfrm>
            <a:prstGeom prst="rect">
              <a:avLst/>
            </a:prstGeom>
            <a:noFill/>
            <a:ln>
              <a:noFill/>
            </a:ln>
          </p:spPr>
          <p:txBody>
            <a:bodyPr wrap="square" lIns="91425" tIns="45700" rIns="91425" bIns="45700" anchor="t" anchorCtr="0">
              <a:noAutofit/>
            </a:bodyPr>
            <a:lstStyle/>
            <a:p>
              <a:pPr marL="0" marR="0" lvl="0" indent="-28575" rtl="0">
                <a:lnSpc>
                  <a:spcPct val="90000"/>
                </a:lnSpc>
                <a:spcBef>
                  <a:spcPts val="0"/>
                </a:spcBef>
                <a:spcAft>
                  <a:spcPts val="0"/>
                </a:spcAft>
                <a:buClr>
                  <a:srgbClr val="3F3F3F"/>
                </a:buClr>
                <a:buSzPct val="25000"/>
                <a:buFont typeface="Arial"/>
                <a:buNone/>
              </a:pPr>
              <a:r>
                <a:rPr lang="en-US" sz="1800" b="0" i="0" u="none" strike="noStrike" cap="none" dirty="0">
                  <a:solidFill>
                    <a:srgbClr val="3F3F3F"/>
                  </a:solidFill>
                  <a:uFillTx/>
                  <a:latin typeface="Century Gothic"/>
                  <a:ea typeface="Century Gothic"/>
                  <a:cs typeface="Century Gothic"/>
                  <a:sym typeface="Century Gothic"/>
                </a:rPr>
                <a:t>Caren </a:t>
              </a:r>
              <a:r>
                <a:rPr lang="en-US" sz="1800" b="0" i="0" u="none" strike="noStrike" cap="none" dirty="0" err="1">
                  <a:solidFill>
                    <a:srgbClr val="3F3F3F"/>
                  </a:solidFill>
                  <a:uFillTx/>
                  <a:latin typeface="Century Gothic"/>
                  <a:ea typeface="Century Gothic"/>
                  <a:cs typeface="Century Gothic"/>
                  <a:sym typeface="Century Gothic"/>
                </a:rPr>
                <a:t>Remillard</a:t>
              </a:r>
              <a:endParaRPr lang="en-US" sz="1800" b="0" i="0" u="none" strike="noStrike" cap="none" dirty="0">
                <a:solidFill>
                  <a:srgbClr val="3F3F3F"/>
                </a:solidFill>
                <a:uFillTx/>
                <a:latin typeface="Century Gothic"/>
                <a:ea typeface="Century Gothic"/>
                <a:cs typeface="Century Gothic"/>
                <a:sym typeface="Century Gothic"/>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279400" y="936625"/>
            <a:ext cx="5709797" cy="3613255"/>
            <a:chOff x="-528366" y="1164004"/>
            <a:chExt cx="5709797" cy="3613255"/>
          </a:xfrm>
        </p:grpSpPr>
        <p:grpSp>
          <p:nvGrpSpPr>
            <p:cNvPr id="45" name="Group 44"/>
            <p:cNvGrpSpPr/>
            <p:nvPr/>
          </p:nvGrpSpPr>
          <p:grpSpPr>
            <a:xfrm>
              <a:off x="-528366" y="3768674"/>
              <a:ext cx="5635639" cy="1008585"/>
              <a:chOff x="-656210" y="3506802"/>
              <a:chExt cx="5635639" cy="1008585"/>
            </a:xfrm>
          </p:grpSpPr>
          <p:sp>
            <p:nvSpPr>
              <p:cNvPr id="10" name="Shape 199"/>
              <p:cNvSpPr>
                <a:spLocks/>
              </p:cNvSpPr>
              <p:nvPr/>
            </p:nvSpPr>
            <p:spPr>
              <a:xfrm>
                <a:off x="-656210" y="3506802"/>
                <a:ext cx="2930927" cy="1008585"/>
              </a:xfrm>
              <a:prstGeom prst="rect">
                <a:avLst/>
              </a:prstGeom>
              <a:noFill/>
              <a:ln>
                <a:noFill/>
              </a:ln>
            </p:spPr>
            <p:txBody>
              <a:bodyPr wrap="square" lIns="91425" tIns="45700" rIns="91425" bIns="45700" anchor="t" anchorCtr="0">
                <a:noAutofit/>
              </a:bodyPr>
              <a:lstStyle/>
              <a:p>
                <a:pPr marL="457200" marR="0" lvl="0" indent="-101600" algn="ctr" rtl="0">
                  <a:spcBef>
                    <a:spcPts val="0"/>
                  </a:spcBef>
                  <a:spcAft>
                    <a:spcPts val="0"/>
                  </a:spcAft>
                  <a:buClr>
                    <a:srgbClr val="C8620E"/>
                  </a:buClr>
                  <a:buSzPct val="100000"/>
                  <a:buFont typeface="Century Gothic"/>
                  <a:buNone/>
                </a:pPr>
                <a:r>
                  <a:rPr lang="en-US" sz="1600" b="1" i="0" u="none" strike="noStrike" cap="none" dirty="0">
                    <a:solidFill>
                      <a:srgbClr val="757070"/>
                    </a:solidFill>
                    <a:uFillTx/>
                    <a:latin typeface="Century Gothic"/>
                    <a:ea typeface="Century Gothic"/>
                    <a:cs typeface="Century Gothic"/>
                    <a:sym typeface="Century Gothic"/>
                  </a:rPr>
                  <a:t>Solar Farm </a:t>
                </a:r>
              </a:p>
              <a:p>
                <a:pPr marL="457200" marR="0" lvl="0" indent="-101600" algn="ctr" rtl="0">
                  <a:spcBef>
                    <a:spcPts val="0"/>
                  </a:spcBef>
                  <a:spcAft>
                    <a:spcPts val="0"/>
                  </a:spcAft>
                  <a:buClr>
                    <a:srgbClr val="C8620E"/>
                  </a:buClr>
                  <a:buSzPct val="100000"/>
                  <a:buFont typeface="Century Gothic"/>
                  <a:buNone/>
                </a:pPr>
                <a:r>
                  <a:rPr lang="en-US" sz="1600" b="1" i="0" u="none" strike="noStrike" cap="none" dirty="0">
                    <a:solidFill>
                      <a:srgbClr val="757070"/>
                    </a:solidFill>
                    <a:uFillTx/>
                    <a:latin typeface="Century Gothic"/>
                    <a:ea typeface="Century Gothic"/>
                    <a:cs typeface="Century Gothic"/>
                    <a:sym typeface="Century Gothic"/>
                  </a:rPr>
                  <a:t>Development Potential</a:t>
                </a:r>
              </a:p>
            </p:txBody>
          </p:sp>
          <p:sp>
            <p:nvSpPr>
              <p:cNvPr id="11" name="Shape 200"/>
              <p:cNvSpPr>
                <a:spLocks/>
              </p:cNvSpPr>
              <p:nvPr/>
            </p:nvSpPr>
            <p:spPr>
              <a:xfrm>
                <a:off x="2278175" y="3506802"/>
                <a:ext cx="2701254" cy="770206"/>
              </a:xfrm>
              <a:prstGeom prst="rect">
                <a:avLst/>
              </a:prstGeom>
              <a:noFill/>
              <a:ln>
                <a:noFill/>
              </a:ln>
            </p:spPr>
            <p:txBody>
              <a:bodyPr wrap="square" lIns="91425" tIns="45700" rIns="91425" bIns="45700" anchor="t" anchorCtr="0">
                <a:noAutofit/>
              </a:bodyPr>
              <a:lstStyle/>
              <a:p>
                <a:pPr marL="457200" marR="0" lvl="0" indent="-101600" algn="ctr" rtl="0">
                  <a:spcBef>
                    <a:spcPts val="0"/>
                  </a:spcBef>
                  <a:spcAft>
                    <a:spcPts val="0"/>
                  </a:spcAft>
                  <a:buClr>
                    <a:srgbClr val="C8620E"/>
                  </a:buClr>
                  <a:buSzPct val="100000"/>
                  <a:buFont typeface="Century Gothic"/>
                  <a:buNone/>
                </a:pPr>
                <a:r>
                  <a:rPr lang="en-US" sz="1600" b="1" i="0" u="none" strike="noStrike" cap="none" dirty="0">
                    <a:solidFill>
                      <a:srgbClr val="757070"/>
                    </a:solidFill>
                    <a:uFillTx/>
                    <a:latin typeface="Century Gothic"/>
                    <a:ea typeface="Century Gothic"/>
                    <a:cs typeface="Century Gothic"/>
                    <a:sym typeface="Century Gothic"/>
                  </a:rPr>
                  <a:t>Environmental </a:t>
                </a:r>
              </a:p>
              <a:p>
                <a:pPr marL="457200" marR="0" lvl="0" indent="-101600" algn="ctr" rtl="0">
                  <a:spcBef>
                    <a:spcPts val="0"/>
                  </a:spcBef>
                  <a:spcAft>
                    <a:spcPts val="0"/>
                  </a:spcAft>
                  <a:buClr>
                    <a:srgbClr val="C8620E"/>
                  </a:buClr>
                  <a:buSzPct val="100000"/>
                  <a:buFont typeface="Century Gothic"/>
                  <a:buNone/>
                </a:pPr>
                <a:r>
                  <a:rPr lang="en-US" sz="1600" b="1" i="0" u="none" strike="noStrike" cap="none" dirty="0">
                    <a:solidFill>
                      <a:srgbClr val="757070"/>
                    </a:solidFill>
                    <a:uFillTx/>
                    <a:latin typeface="Century Gothic"/>
                    <a:ea typeface="Century Gothic"/>
                    <a:cs typeface="Century Gothic"/>
                    <a:sym typeface="Century Gothic"/>
                  </a:rPr>
                  <a:t>Sensitivity</a:t>
                </a:r>
              </a:p>
            </p:txBody>
          </p:sp>
        </p:grpSp>
        <p:grpSp>
          <p:nvGrpSpPr>
            <p:cNvPr id="3" name="Group 2"/>
            <p:cNvGrpSpPr/>
            <p:nvPr/>
          </p:nvGrpSpPr>
          <p:grpSpPr>
            <a:xfrm>
              <a:off x="189140" y="1164004"/>
              <a:ext cx="4992291" cy="3138341"/>
              <a:chOff x="160617" y="936308"/>
              <a:chExt cx="4992291" cy="3138341"/>
            </a:xfrm>
          </p:grpSpPr>
          <p:pic>
            <p:nvPicPr>
              <p:cNvPr id="21" name="Picture 20"/>
              <p:cNvPicPr>
                <a:picLocks noChangeAspect="1"/>
              </p:cNvPicPr>
              <p:nvPr/>
            </p:nvPicPr>
            <p:blipFill>
              <a:blip r:embed="rId3"/>
              <a:stretch>
                <a:fillRect/>
              </a:stretch>
            </p:blipFill>
            <p:spPr>
              <a:xfrm>
                <a:off x="2898517" y="978427"/>
                <a:ext cx="2254391" cy="3096222"/>
              </a:xfrm>
              <a:prstGeom prst="rect">
                <a:avLst/>
              </a:prstGeom>
            </p:spPr>
          </p:pic>
          <p:pic>
            <p:nvPicPr>
              <p:cNvPr id="17" name="Picture 16"/>
              <p:cNvPicPr>
                <a:picLocks noChangeAspect="1"/>
              </p:cNvPicPr>
              <p:nvPr/>
            </p:nvPicPr>
            <p:blipFill>
              <a:blip r:embed="rId4"/>
              <a:stretch>
                <a:fillRect/>
              </a:stretch>
            </p:blipFill>
            <p:spPr>
              <a:xfrm>
                <a:off x="160617" y="1016630"/>
                <a:ext cx="2333494" cy="3019816"/>
              </a:xfrm>
              <a:prstGeom prst="rect">
                <a:avLst/>
              </a:prstGeom>
            </p:spPr>
          </p:pic>
          <p:pic>
            <p:nvPicPr>
              <p:cNvPr id="7" name="Picture 6"/>
              <p:cNvPicPr>
                <a:picLocks noChangeAspect="1"/>
              </p:cNvPicPr>
              <p:nvPr/>
            </p:nvPicPr>
            <p:blipFill rotWithShape="1">
              <a:blip r:embed="rId5"/>
              <a:srcRect l="45075" t="91260" r="751" b="778"/>
              <a:stretch/>
            </p:blipFill>
            <p:spPr>
              <a:xfrm>
                <a:off x="383896" y="3335394"/>
                <a:ext cx="777550" cy="156950"/>
              </a:xfrm>
              <a:prstGeom prst="rect">
                <a:avLst/>
              </a:prstGeom>
            </p:spPr>
          </p:pic>
          <p:pic>
            <p:nvPicPr>
              <p:cNvPr id="8" name="Picture 7"/>
              <p:cNvPicPr>
                <a:picLocks noChangeAspect="1"/>
              </p:cNvPicPr>
              <p:nvPr/>
            </p:nvPicPr>
            <p:blipFill rotWithShape="1">
              <a:blip r:embed="rId6"/>
              <a:srcRect l="45075" t="91260" r="2549" b="2941"/>
              <a:stretch/>
            </p:blipFill>
            <p:spPr>
              <a:xfrm>
                <a:off x="3101697" y="3358917"/>
                <a:ext cx="673504" cy="102413"/>
              </a:xfrm>
              <a:prstGeom prst="rect">
                <a:avLst/>
              </a:prstGeom>
            </p:spPr>
          </p:pic>
          <p:sp>
            <p:nvSpPr>
              <p:cNvPr id="12" name="Shape 201"/>
              <p:cNvSpPr>
                <a:spLocks/>
              </p:cNvSpPr>
              <p:nvPr/>
            </p:nvSpPr>
            <p:spPr>
              <a:xfrm>
                <a:off x="2452854" y="2404095"/>
                <a:ext cx="312175" cy="337683"/>
              </a:xfrm>
              <a:prstGeom prst="plus">
                <a:avLst>
                  <a:gd name="adj" fmla="val 34436"/>
                </a:avLst>
              </a:prstGeom>
              <a:solidFill>
                <a:schemeClr val="dk1"/>
              </a:solidFill>
              <a:ln w="25400" cap="flat" cmpd="sng">
                <a:solidFill>
                  <a:schemeClr val="dk1"/>
                </a:solidFill>
                <a:prstDash val="solid"/>
                <a:round/>
                <a:headEnd type="none" w="med" len="med"/>
                <a:tailEnd type="none" w="med" len="med"/>
              </a:ln>
            </p:spPr>
            <p:txBody>
              <a:bodyPr wrap="square" lIns="91425" tIns="45700" rIns="91425" bIns="45700" anchor="ctr" anchorCtr="0">
                <a:noAutofit/>
              </a:bodyPr>
              <a:lstStyle/>
              <a:p>
                <a:pPr marL="0" marR="0" lvl="0" indent="-88900" algn="ctr" rtl="0">
                  <a:lnSpc>
                    <a:spcPct val="100000"/>
                  </a:lnSpc>
                  <a:spcBef>
                    <a:spcPts val="0"/>
                  </a:spcBef>
                  <a:spcAft>
                    <a:spcPts val="0"/>
                  </a:spcAft>
                  <a:buClr>
                    <a:srgbClr val="000000"/>
                  </a:buClr>
                  <a:buFont typeface="Arial"/>
                  <a:buNone/>
                </a:pPr>
                <a:endParaRPr sz="1400" b="0" i="0" u="none" strike="noStrike" cap="none">
                  <a:solidFill>
                    <a:schemeClr val="lt1"/>
                  </a:solidFill>
                  <a:uFillTx/>
                  <a:latin typeface="Arial"/>
                  <a:ea typeface="Arial"/>
                  <a:cs typeface="Arial"/>
                  <a:sym typeface="Arial"/>
                </a:endParaRPr>
              </a:p>
            </p:txBody>
          </p:sp>
          <p:pic>
            <p:nvPicPr>
              <p:cNvPr id="20" name="Picture 19"/>
              <p:cNvPicPr>
                <a:picLocks noChangeAspect="1"/>
              </p:cNvPicPr>
              <p:nvPr/>
            </p:nvPicPr>
            <p:blipFill rotWithShape="1">
              <a:blip r:embed="rId5"/>
              <a:srcRect l="92418" r="1111" b="89042"/>
              <a:stretch/>
            </p:blipFill>
            <p:spPr>
              <a:xfrm>
                <a:off x="1764128" y="948406"/>
                <a:ext cx="150719" cy="350547"/>
              </a:xfrm>
              <a:prstGeom prst="rect">
                <a:avLst/>
              </a:prstGeom>
            </p:spPr>
          </p:pic>
          <p:pic>
            <p:nvPicPr>
              <p:cNvPr id="24" name="Picture 23"/>
              <p:cNvPicPr>
                <a:picLocks noChangeAspect="1"/>
              </p:cNvPicPr>
              <p:nvPr/>
            </p:nvPicPr>
            <p:blipFill rotWithShape="1">
              <a:blip r:embed="rId5"/>
              <a:srcRect l="92418" r="1111" b="89042"/>
              <a:stretch/>
            </p:blipFill>
            <p:spPr>
              <a:xfrm>
                <a:off x="4659055" y="936308"/>
                <a:ext cx="150719" cy="350547"/>
              </a:xfrm>
              <a:prstGeom prst="rect">
                <a:avLst/>
              </a:prstGeom>
            </p:spPr>
          </p:pic>
        </p:grpSp>
      </p:grpSp>
      <p:sp>
        <p:nvSpPr>
          <p:cNvPr id="9" name="Shape 195"/>
          <p:cNvSpPr txBox="1">
            <a:spLocks noGrp="1"/>
          </p:cNvSpPr>
          <p:nvPr>
            <p:ph type="title"/>
          </p:nvPr>
        </p:nvSpPr>
        <p:spPr>
          <a:xfrm>
            <a:off x="1235028" y="386355"/>
            <a:ext cx="10233148" cy="479425"/>
          </a:xfrm>
          <a:prstGeom prst="rect">
            <a:avLst/>
          </a:prstGeom>
          <a:noFill/>
          <a:ln>
            <a:noFill/>
          </a:ln>
        </p:spPr>
        <p:txBody>
          <a:bodyPr wrap="square" lIns="91425" tIns="91425" rIns="91425" bIns="91425" anchor="ctr" anchorCtr="0">
            <a:noAutofit/>
          </a:bodyPr>
          <a:lstStyle/>
          <a:p>
            <a:pPr marL="0" marR="0" lvl="0" indent="-304800" algn="l" rtl="0">
              <a:lnSpc>
                <a:spcPct val="90000"/>
              </a:lnSpc>
              <a:spcBef>
                <a:spcPts val="0"/>
              </a:spcBef>
              <a:spcAft>
                <a:spcPts val="0"/>
              </a:spcAft>
              <a:buClr>
                <a:srgbClr val="E9A149"/>
              </a:buClr>
              <a:buSzPct val="100000"/>
              <a:buFont typeface="Century Gothic"/>
              <a:buNone/>
            </a:pPr>
            <a:r>
              <a:rPr lang="en-US" sz="4800" b="0" i="0" u="none" strike="noStrike" cap="none" dirty="0">
                <a:solidFill>
                  <a:srgbClr val="E9A149"/>
                </a:solidFill>
                <a:uFillTx/>
                <a:latin typeface="Century Gothic"/>
                <a:ea typeface="Century Gothic"/>
                <a:cs typeface="Century Gothic"/>
                <a:sym typeface="Century Gothic"/>
              </a:rPr>
              <a:t>Bivariate Map</a:t>
            </a:r>
          </a:p>
        </p:txBody>
      </p:sp>
      <p:sp>
        <p:nvSpPr>
          <p:cNvPr id="13" name="Shape 202"/>
          <p:cNvSpPr>
            <a:spLocks/>
          </p:cNvSpPr>
          <p:nvPr/>
        </p:nvSpPr>
        <p:spPr>
          <a:xfrm>
            <a:off x="5597305" y="2317912"/>
            <a:ext cx="586031" cy="418326"/>
          </a:xfrm>
          <a:prstGeom prst="mathEqual">
            <a:avLst>
              <a:gd name="adj1" fmla="val 23520"/>
              <a:gd name="adj2" fmla="val 11760"/>
            </a:avLst>
          </a:prstGeom>
          <a:solidFill>
            <a:schemeClr val="dk1"/>
          </a:solidFill>
          <a:ln w="25400" cap="flat" cmpd="sng">
            <a:solidFill>
              <a:schemeClr val="dk1"/>
            </a:solidFill>
            <a:prstDash val="solid"/>
            <a:round/>
            <a:headEnd type="none" w="med" len="med"/>
            <a:tailEnd type="none" w="med" len="med"/>
          </a:ln>
        </p:spPr>
        <p:txBody>
          <a:bodyPr wrap="square" lIns="91425" tIns="45700" rIns="91425" bIns="45700" anchor="ctr" anchorCtr="0">
            <a:noAutofit/>
          </a:bodyPr>
          <a:lstStyle/>
          <a:p>
            <a:pPr marL="0" marR="0" lvl="0" indent="-88900" algn="ctr" rtl="0">
              <a:lnSpc>
                <a:spcPct val="100000"/>
              </a:lnSpc>
              <a:spcBef>
                <a:spcPts val="0"/>
              </a:spcBef>
              <a:spcAft>
                <a:spcPts val="0"/>
              </a:spcAft>
              <a:buClr>
                <a:srgbClr val="000000"/>
              </a:buClr>
              <a:buFont typeface="Arial"/>
              <a:buNone/>
            </a:pPr>
            <a:endParaRPr sz="1400" b="0" i="0" u="none" strike="noStrike" cap="none">
              <a:solidFill>
                <a:schemeClr val="dk1"/>
              </a:solidFill>
              <a:uFillTx/>
              <a:latin typeface="Arial"/>
              <a:ea typeface="Arial"/>
              <a:cs typeface="Arial"/>
              <a:sym typeface="Arial"/>
            </a:endParaRPr>
          </a:p>
        </p:txBody>
      </p:sp>
      <p:grpSp>
        <p:nvGrpSpPr>
          <p:cNvPr id="44" name="Group 43"/>
          <p:cNvGrpSpPr/>
          <p:nvPr/>
        </p:nvGrpSpPr>
        <p:grpSpPr>
          <a:xfrm>
            <a:off x="199084" y="626067"/>
            <a:ext cx="11269092" cy="6378833"/>
            <a:chOff x="256466" y="620881"/>
            <a:chExt cx="11269092" cy="6378833"/>
          </a:xfrm>
        </p:grpSpPr>
        <p:pic>
          <p:nvPicPr>
            <p:cNvPr id="25" name="Picture 24"/>
            <p:cNvPicPr>
              <a:picLocks noChangeAspect="1"/>
            </p:cNvPicPr>
            <p:nvPr/>
          </p:nvPicPr>
          <p:blipFill rotWithShape="1">
            <a:blip r:embed="rId7"/>
            <a:srcRect b="15364"/>
            <a:stretch/>
          </p:blipFill>
          <p:spPr>
            <a:xfrm>
              <a:off x="6397291" y="620881"/>
              <a:ext cx="5128267" cy="5616940"/>
            </a:xfrm>
            <a:prstGeom prst="rect">
              <a:avLst/>
            </a:prstGeom>
          </p:spPr>
        </p:pic>
        <p:pic>
          <p:nvPicPr>
            <p:cNvPr id="5" name="Picture 4"/>
            <p:cNvPicPr>
              <a:picLocks noChangeAspect="1"/>
            </p:cNvPicPr>
            <p:nvPr/>
          </p:nvPicPr>
          <p:blipFill rotWithShape="1">
            <a:blip r:embed="rId5"/>
            <a:srcRect l="45075" t="91260" r="751" b="778"/>
            <a:stretch/>
          </p:blipFill>
          <p:spPr>
            <a:xfrm>
              <a:off x="7193318" y="5702517"/>
              <a:ext cx="884502" cy="168230"/>
            </a:xfrm>
            <a:prstGeom prst="rect">
              <a:avLst/>
            </a:prstGeom>
          </p:spPr>
        </p:pic>
        <p:sp>
          <p:nvSpPr>
            <p:cNvPr id="14" name="Shape 203"/>
            <p:cNvSpPr>
              <a:spLocks/>
            </p:cNvSpPr>
            <p:nvPr/>
          </p:nvSpPr>
          <p:spPr>
            <a:xfrm>
              <a:off x="7412581" y="6276810"/>
              <a:ext cx="2665616" cy="722904"/>
            </a:xfrm>
            <a:prstGeom prst="rect">
              <a:avLst/>
            </a:prstGeom>
            <a:noFill/>
            <a:ln>
              <a:noFill/>
            </a:ln>
          </p:spPr>
          <p:txBody>
            <a:bodyPr wrap="square" lIns="91425" tIns="45700" rIns="91425" bIns="45700" anchor="t" anchorCtr="0">
              <a:noAutofit/>
            </a:bodyPr>
            <a:lstStyle/>
            <a:p>
              <a:pPr marL="457200" marR="0" lvl="0" indent="-114300" algn="ctr" rtl="0">
                <a:spcBef>
                  <a:spcPts val="0"/>
                </a:spcBef>
                <a:spcAft>
                  <a:spcPts val="0"/>
                </a:spcAft>
                <a:buClr>
                  <a:srgbClr val="C8620E"/>
                </a:buClr>
                <a:buSzPct val="100000"/>
                <a:buFont typeface="Century Gothic"/>
                <a:buNone/>
              </a:pPr>
              <a:r>
                <a:rPr lang="en-US" sz="1800" b="1" i="0" u="none" strike="noStrike" cap="none" dirty="0">
                  <a:solidFill>
                    <a:srgbClr val="757070"/>
                  </a:solidFill>
                  <a:uFillTx/>
                  <a:latin typeface="Century Gothic"/>
                  <a:ea typeface="Century Gothic"/>
                  <a:cs typeface="Century Gothic"/>
                  <a:sym typeface="Century Gothic"/>
                </a:rPr>
                <a:t>Bivariate Analysis</a:t>
              </a:r>
            </a:p>
          </p:txBody>
        </p:sp>
        <p:pic>
          <p:nvPicPr>
            <p:cNvPr id="26" name="Picture 25"/>
            <p:cNvPicPr>
              <a:picLocks noChangeAspect="1"/>
            </p:cNvPicPr>
            <p:nvPr/>
          </p:nvPicPr>
          <p:blipFill rotWithShape="1">
            <a:blip r:embed="rId5"/>
            <a:srcRect l="92418" r="1111" b="89042"/>
            <a:stretch/>
          </p:blipFill>
          <p:spPr>
            <a:xfrm>
              <a:off x="10925113" y="865780"/>
              <a:ext cx="171450" cy="375740"/>
            </a:xfrm>
            <a:prstGeom prst="rect">
              <a:avLst/>
            </a:prstGeom>
          </p:spPr>
        </p:pic>
        <p:grpSp>
          <p:nvGrpSpPr>
            <p:cNvPr id="37" name="Group 36"/>
            <p:cNvGrpSpPr/>
            <p:nvPr/>
          </p:nvGrpSpPr>
          <p:grpSpPr>
            <a:xfrm>
              <a:off x="256466" y="4106095"/>
              <a:ext cx="5924985" cy="2815504"/>
              <a:chOff x="261974" y="3698944"/>
              <a:chExt cx="6496621" cy="3187481"/>
            </a:xfrm>
          </p:grpSpPr>
          <p:pic>
            <p:nvPicPr>
              <p:cNvPr id="39" name="Shape 204"/>
              <p:cNvPicPr preferRelativeResize="0"/>
              <p:nvPr/>
            </p:nvPicPr>
            <p:blipFill rotWithShape="1">
              <a:blip r:embed="rId8"/>
              <a:srcRect/>
              <a:stretch/>
            </p:blipFill>
            <p:spPr>
              <a:xfrm>
                <a:off x="1972391" y="3698944"/>
                <a:ext cx="2868820" cy="2710983"/>
              </a:xfrm>
              <a:prstGeom prst="rect">
                <a:avLst/>
              </a:prstGeom>
              <a:noFill/>
              <a:ln>
                <a:noFill/>
              </a:ln>
            </p:spPr>
          </p:pic>
          <p:cxnSp>
            <p:nvCxnSpPr>
              <p:cNvPr id="40" name="Shape 205"/>
              <p:cNvCxnSpPr/>
              <p:nvPr/>
            </p:nvCxnSpPr>
            <p:spPr>
              <a:xfrm>
                <a:off x="2781300" y="6659425"/>
                <a:ext cx="1360900" cy="0"/>
              </a:xfrm>
              <a:prstGeom prst="straightConnector1">
                <a:avLst/>
              </a:prstGeom>
              <a:noFill/>
              <a:ln w="9525" cap="flat" cmpd="sng">
                <a:solidFill>
                  <a:schemeClr val="dk1"/>
                </a:solidFill>
                <a:prstDash val="solid"/>
                <a:round/>
                <a:headEnd type="none" w="med" len="med"/>
                <a:tailEnd type="triangle" w="lg" len="lg"/>
              </a:ln>
            </p:spPr>
          </p:cxnSp>
          <p:cxnSp>
            <p:nvCxnSpPr>
              <p:cNvPr id="41" name="Shape 206"/>
              <p:cNvCxnSpPr/>
              <p:nvPr/>
            </p:nvCxnSpPr>
            <p:spPr>
              <a:xfrm flipV="1">
                <a:off x="1803370" y="4506216"/>
                <a:ext cx="0" cy="1000062"/>
              </a:xfrm>
              <a:prstGeom prst="straightConnector1">
                <a:avLst/>
              </a:prstGeom>
              <a:noFill/>
              <a:ln w="9525" cap="flat" cmpd="sng">
                <a:solidFill>
                  <a:schemeClr val="dk1"/>
                </a:solidFill>
                <a:prstDash val="solid"/>
                <a:round/>
                <a:headEnd type="none" w="med" len="med"/>
                <a:tailEnd type="triangle" w="lg" len="lg"/>
              </a:ln>
            </p:spPr>
          </p:cxnSp>
          <p:sp>
            <p:nvSpPr>
              <p:cNvPr id="42" name="Shape 207"/>
              <p:cNvSpPr txBox="1">
                <a:spLocks/>
              </p:cNvSpPr>
              <p:nvPr/>
            </p:nvSpPr>
            <p:spPr>
              <a:xfrm>
                <a:off x="261974" y="6339304"/>
                <a:ext cx="6496621" cy="547121"/>
              </a:xfrm>
              <a:prstGeom prst="rect">
                <a:avLst/>
              </a:prstGeom>
              <a:noFill/>
              <a:ln>
                <a:noFill/>
              </a:ln>
            </p:spPr>
            <p:txBody>
              <a:bodyPr wrap="square" lIns="91425" tIns="45700" rIns="91425" bIns="45700" anchor="t" anchorCtr="0">
                <a:noAutofit/>
              </a:bodyPr>
              <a:lstStyle/>
              <a:p>
                <a:pPr marL="0" marR="0" lvl="0" indent="-88900" algn="ctr" rtl="0">
                  <a:lnSpc>
                    <a:spcPct val="100000"/>
                  </a:lnSpc>
                  <a:spcBef>
                    <a:spcPts val="0"/>
                  </a:spcBef>
                  <a:spcAft>
                    <a:spcPts val="0"/>
                  </a:spcAft>
                  <a:buClr>
                    <a:srgbClr val="000000"/>
                  </a:buClr>
                  <a:buSzPct val="100000"/>
                  <a:buFont typeface="Century Gothic"/>
                  <a:buNone/>
                </a:pPr>
                <a:r>
                  <a:rPr lang="en-US" sz="1400" b="0" i="0" u="none" strike="noStrike" cap="none" dirty="0">
                    <a:solidFill>
                      <a:srgbClr val="000000"/>
                    </a:solidFill>
                    <a:uFillTx/>
                    <a:latin typeface="Century Gothic"/>
                    <a:ea typeface="Century Gothic"/>
                    <a:cs typeface="Century Gothic"/>
                    <a:sym typeface="Century Gothic"/>
                  </a:rPr>
                  <a:t>Solar Farm Development Potential</a:t>
                </a:r>
              </a:p>
            </p:txBody>
          </p:sp>
          <p:sp>
            <p:nvSpPr>
              <p:cNvPr id="43" name="Shape 208"/>
              <p:cNvSpPr txBox="1">
                <a:spLocks/>
              </p:cNvSpPr>
              <p:nvPr/>
            </p:nvSpPr>
            <p:spPr>
              <a:xfrm rot="16200000">
                <a:off x="70498" y="4929600"/>
                <a:ext cx="2357675" cy="255569"/>
              </a:xfrm>
              <a:prstGeom prst="rect">
                <a:avLst/>
              </a:prstGeom>
              <a:noFill/>
              <a:ln>
                <a:noFill/>
              </a:ln>
            </p:spPr>
            <p:txBody>
              <a:bodyPr wrap="square" lIns="91425" tIns="45700" rIns="91425" bIns="45700" anchor="t" anchorCtr="0">
                <a:noAutofit/>
              </a:bodyPr>
              <a:lstStyle/>
              <a:p>
                <a:pPr marL="0" marR="0" lvl="0" indent="-101600" algn="ctr" rtl="0">
                  <a:lnSpc>
                    <a:spcPct val="100000"/>
                  </a:lnSpc>
                  <a:spcBef>
                    <a:spcPts val="0"/>
                  </a:spcBef>
                  <a:spcAft>
                    <a:spcPts val="0"/>
                  </a:spcAft>
                  <a:buClr>
                    <a:srgbClr val="000000"/>
                  </a:buClr>
                  <a:buSzPct val="114285"/>
                  <a:buFont typeface="Century Gothic"/>
                  <a:buNone/>
                </a:pPr>
                <a:r>
                  <a:rPr lang="en-US" sz="1400" b="0" i="0" u="none" strike="noStrike" cap="none" dirty="0">
                    <a:solidFill>
                      <a:srgbClr val="000000"/>
                    </a:solidFill>
                    <a:uFillTx/>
                    <a:latin typeface="Century Gothic"/>
                    <a:ea typeface="Century Gothic"/>
                    <a:cs typeface="Century Gothic"/>
                    <a:sym typeface="Century Gothic"/>
                  </a:rPr>
                  <a:t>Environmental</a:t>
                </a:r>
                <a:r>
                  <a:rPr lang="en-US" sz="1600" b="0" i="0" u="none" strike="noStrike" cap="none" dirty="0">
                    <a:solidFill>
                      <a:srgbClr val="000000"/>
                    </a:solidFill>
                    <a:uFillTx/>
                    <a:latin typeface="Century Gothic"/>
                    <a:ea typeface="Century Gothic"/>
                    <a:cs typeface="Century Gothic"/>
                    <a:sym typeface="Century Gothic"/>
                  </a:rPr>
                  <a:t> </a:t>
                </a:r>
                <a:r>
                  <a:rPr lang="en-US" sz="1400" b="0" i="0" u="none" strike="noStrike" cap="none" dirty="0">
                    <a:solidFill>
                      <a:srgbClr val="000000"/>
                    </a:solidFill>
                    <a:uFillTx/>
                    <a:latin typeface="Century Gothic"/>
                    <a:ea typeface="Century Gothic"/>
                    <a:cs typeface="Century Gothic"/>
                    <a:sym typeface="Century Gothic"/>
                  </a:rPr>
                  <a:t>Sensitivity</a:t>
                </a:r>
              </a:p>
            </p:txBody>
          </p:sp>
        </p:grpSp>
      </p:grpSp>
      <p:sp>
        <p:nvSpPr>
          <p:cNvPr id="47" name="TextBox 46"/>
          <p:cNvSpPr txBox="1">
            <a:spLocks/>
          </p:cNvSpPr>
          <p:nvPr/>
        </p:nvSpPr>
        <p:spPr>
          <a:xfrm>
            <a:off x="1715133" y="4311501"/>
            <a:ext cx="1043201" cy="461665"/>
          </a:xfrm>
          <a:prstGeom prst="rect">
            <a:avLst/>
          </a:prstGeom>
          <a:noFill/>
        </p:spPr>
        <p:txBody>
          <a:bodyPr wrap="square" rtlCol="0">
            <a:spAutoFit/>
          </a:bodyPr>
          <a:lstStyle/>
          <a:p>
            <a:pPr algn="ctr"/>
            <a:r>
              <a:rPr lang="en-US" sz="1200" dirty="0">
                <a:solidFill>
                  <a:schemeClr val="bg1"/>
                </a:solidFill>
                <a:uFillTx/>
              </a:rPr>
              <a:t>High Sensitivity </a:t>
            </a:r>
          </a:p>
        </p:txBody>
      </p:sp>
      <p:sp>
        <p:nvSpPr>
          <p:cNvPr id="48" name="TextBox 47"/>
          <p:cNvSpPr txBox="1">
            <a:spLocks/>
          </p:cNvSpPr>
          <p:nvPr/>
        </p:nvSpPr>
        <p:spPr>
          <a:xfrm>
            <a:off x="3302488" y="5867424"/>
            <a:ext cx="1209949" cy="461665"/>
          </a:xfrm>
          <a:prstGeom prst="rect">
            <a:avLst/>
          </a:prstGeom>
          <a:noFill/>
        </p:spPr>
        <p:txBody>
          <a:bodyPr wrap="square" rtlCol="0">
            <a:spAutoFit/>
          </a:bodyPr>
          <a:lstStyle/>
          <a:p>
            <a:pPr algn="ctr"/>
            <a:r>
              <a:rPr lang="en-US" sz="1200" dirty="0">
                <a:solidFill>
                  <a:schemeClr val="bg1"/>
                </a:solidFill>
                <a:uFillTx/>
              </a:rPr>
              <a:t>High Potential</a:t>
            </a:r>
          </a:p>
        </p:txBody>
      </p:sp>
      <p:sp>
        <p:nvSpPr>
          <p:cNvPr id="49" name="TextBox 48"/>
          <p:cNvSpPr txBox="1">
            <a:spLocks/>
          </p:cNvSpPr>
          <p:nvPr/>
        </p:nvSpPr>
        <p:spPr>
          <a:xfrm>
            <a:off x="3423803" y="4153516"/>
            <a:ext cx="921272" cy="830997"/>
          </a:xfrm>
          <a:prstGeom prst="rect">
            <a:avLst/>
          </a:prstGeom>
          <a:noFill/>
        </p:spPr>
        <p:txBody>
          <a:bodyPr wrap="square" rtlCol="0">
            <a:spAutoFit/>
          </a:bodyPr>
          <a:lstStyle/>
          <a:p>
            <a:pPr algn="ctr"/>
            <a:r>
              <a:rPr lang="en-US" sz="1200" dirty="0">
                <a:solidFill>
                  <a:schemeClr val="bg1"/>
                </a:solidFill>
                <a:uFillTx/>
              </a:rPr>
              <a:t>High Potential but High Sensitivity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print"/>
          <a:srcRect l="48183" t="90760" r="1869" b="2339"/>
          <a:stretch/>
        </p:blipFill>
        <p:spPr>
          <a:xfrm>
            <a:off x="5197642" y="6337754"/>
            <a:ext cx="1556083" cy="278208"/>
          </a:xfrm>
          <a:prstGeom prst="rect">
            <a:avLst/>
          </a:prstGeom>
        </p:spPr>
      </p:pic>
      <p:sp>
        <p:nvSpPr>
          <p:cNvPr id="2" name="Title 1"/>
          <p:cNvSpPr>
            <a:spLocks noGrp="1"/>
          </p:cNvSpPr>
          <p:nvPr>
            <p:ph type="title"/>
          </p:nvPr>
        </p:nvSpPr>
        <p:spPr>
          <a:xfrm>
            <a:off x="1000125" y="365124"/>
            <a:ext cx="10233148" cy="479425"/>
          </a:xfrm>
        </p:spPr>
        <p:txBody>
          <a:bodyPr/>
          <a:lstStyle/>
          <a:p>
            <a:r>
              <a:rPr lang="en-US">
                <a:uFillTx/>
              </a:rPr>
              <a:t>Suitability Map</a:t>
            </a:r>
            <a:endParaRPr lang="en-US" dirty="0">
              <a:uFillTx/>
            </a:endParaRPr>
          </a:p>
        </p:txBody>
      </p:sp>
      <p:pic>
        <p:nvPicPr>
          <p:cNvPr id="16" name="Picture 15"/>
          <p:cNvPicPr>
            <a:picLocks noChangeAspect="1"/>
          </p:cNvPicPr>
          <p:nvPr/>
        </p:nvPicPr>
        <p:blipFill rotWithShape="1">
          <a:blip r:embed="rId4" cstate="print"/>
          <a:srcRect t="3495" r="1314"/>
          <a:stretch/>
        </p:blipFill>
        <p:spPr>
          <a:xfrm>
            <a:off x="4203023" y="1046196"/>
            <a:ext cx="5101404" cy="6455895"/>
          </a:xfrm>
          <a:prstGeom prst="rect">
            <a:avLst/>
          </a:prstGeom>
        </p:spPr>
      </p:pic>
      <p:pic>
        <p:nvPicPr>
          <p:cNvPr id="23" name="Picture 22"/>
          <p:cNvPicPr>
            <a:picLocks noChangeAspect="1"/>
          </p:cNvPicPr>
          <p:nvPr/>
        </p:nvPicPr>
        <p:blipFill rotWithShape="1">
          <a:blip r:embed="rId5"/>
          <a:srcRect l="92418" r="1111" b="89042"/>
          <a:stretch/>
        </p:blipFill>
        <p:spPr>
          <a:xfrm>
            <a:off x="8642349" y="1137621"/>
            <a:ext cx="171450" cy="375740"/>
          </a:xfrm>
          <a:prstGeom prst="rect">
            <a:avLst/>
          </a:prstGeom>
        </p:spPr>
      </p:pic>
      <p:pic>
        <p:nvPicPr>
          <p:cNvPr id="35" name="Picture 34"/>
          <p:cNvPicPr>
            <a:picLocks noChangeAspect="1"/>
          </p:cNvPicPr>
          <p:nvPr/>
        </p:nvPicPr>
        <p:blipFill rotWithShape="1">
          <a:blip r:embed="rId3"/>
          <a:srcRect l="3495" t="81430" r="88266" b="5303"/>
          <a:stretch/>
        </p:blipFill>
        <p:spPr>
          <a:xfrm>
            <a:off x="9304427" y="2886639"/>
            <a:ext cx="510483" cy="1063724"/>
          </a:xfrm>
          <a:prstGeom prst="rect">
            <a:avLst/>
          </a:prstGeom>
        </p:spPr>
      </p:pic>
      <p:sp>
        <p:nvSpPr>
          <p:cNvPr id="37" name="Shape 172"/>
          <p:cNvSpPr txBox="1">
            <a:spLocks/>
          </p:cNvSpPr>
          <p:nvPr/>
        </p:nvSpPr>
        <p:spPr>
          <a:xfrm>
            <a:off x="9684499" y="2557913"/>
            <a:ext cx="2576599" cy="1689092"/>
          </a:xfrm>
          <a:prstGeom prst="rect">
            <a:avLst/>
          </a:prstGeom>
          <a:noFill/>
          <a:ln>
            <a:noFill/>
          </a:ln>
        </p:spPr>
        <p:txBody>
          <a:bodyPr wrap="square" lIns="91425" tIns="45700" rIns="91425" bIns="45700" anchor="b" anchorCtr="0">
            <a:noAutofit/>
          </a:bodyPr>
          <a:lstStyle/>
          <a:p>
            <a:pPr marL="0" marR="0" lvl="0" indent="-101600" algn="l" rtl="0">
              <a:lnSpc>
                <a:spcPct val="100000"/>
              </a:lnSpc>
              <a:spcBef>
                <a:spcPts val="0"/>
              </a:spcBef>
              <a:spcAft>
                <a:spcPts val="0"/>
              </a:spcAft>
              <a:buClr>
                <a:srgbClr val="000000"/>
              </a:buClr>
              <a:buSzPct val="100000"/>
              <a:buFont typeface="Century Gothic"/>
              <a:buNone/>
            </a:pPr>
            <a:r>
              <a:rPr lang="en-US" sz="1600" dirty="0">
                <a:uFillTx/>
                <a:latin typeface="Century Gothic"/>
                <a:ea typeface="Century Gothic"/>
                <a:cs typeface="Century Gothic"/>
                <a:sym typeface="Century Gothic"/>
              </a:rPr>
              <a:t>Protected Areas</a:t>
            </a:r>
          </a:p>
          <a:p>
            <a:pPr marL="0" marR="0" lvl="0" indent="-101600" algn="l" rtl="0">
              <a:lnSpc>
                <a:spcPct val="100000"/>
              </a:lnSpc>
              <a:spcBef>
                <a:spcPts val="0"/>
              </a:spcBef>
              <a:spcAft>
                <a:spcPts val="0"/>
              </a:spcAft>
              <a:buClr>
                <a:srgbClr val="000000"/>
              </a:buClr>
              <a:buSzPct val="100000"/>
              <a:buFont typeface="Century Gothic"/>
              <a:buNone/>
            </a:pPr>
            <a:r>
              <a:rPr lang="en-US" sz="1600" dirty="0">
                <a:uFillTx/>
                <a:latin typeface="Century Gothic"/>
                <a:ea typeface="Century Gothic"/>
                <a:cs typeface="Century Gothic"/>
                <a:sym typeface="Century Gothic"/>
              </a:rPr>
              <a:t>Low Suitability </a:t>
            </a:r>
          </a:p>
          <a:p>
            <a:pPr marL="0" marR="0" lvl="0" indent="-101600" algn="l" rtl="0">
              <a:lnSpc>
                <a:spcPct val="100000"/>
              </a:lnSpc>
              <a:spcBef>
                <a:spcPts val="0"/>
              </a:spcBef>
              <a:spcAft>
                <a:spcPts val="0"/>
              </a:spcAft>
              <a:buClr>
                <a:srgbClr val="000000"/>
              </a:buClr>
              <a:buSzPct val="100000"/>
              <a:buFont typeface="Century Gothic"/>
              <a:buNone/>
            </a:pPr>
            <a:r>
              <a:rPr lang="en-US" sz="1600" b="0" i="0" u="none" strike="noStrike" cap="none" dirty="0">
                <a:solidFill>
                  <a:srgbClr val="000000"/>
                </a:solidFill>
                <a:uFillTx/>
                <a:latin typeface="Century Gothic"/>
                <a:ea typeface="Century Gothic"/>
                <a:cs typeface="Century Gothic"/>
                <a:sym typeface="Century Gothic"/>
              </a:rPr>
              <a:t>Moderate Suitability</a:t>
            </a:r>
          </a:p>
          <a:p>
            <a:pPr marL="0" marR="0" lvl="0" indent="-101600" algn="l" rtl="0">
              <a:lnSpc>
                <a:spcPct val="100000"/>
              </a:lnSpc>
              <a:spcBef>
                <a:spcPts val="0"/>
              </a:spcBef>
              <a:spcAft>
                <a:spcPts val="0"/>
              </a:spcAft>
              <a:buClr>
                <a:srgbClr val="000000"/>
              </a:buClr>
              <a:buSzPct val="100000"/>
              <a:buFont typeface="Century Gothic"/>
              <a:buNone/>
            </a:pPr>
            <a:r>
              <a:rPr lang="en-US" sz="1600" dirty="0">
                <a:uFillTx/>
                <a:latin typeface="Century Gothic"/>
                <a:ea typeface="Century Gothic"/>
                <a:cs typeface="Century Gothic"/>
                <a:sym typeface="Century Gothic"/>
              </a:rPr>
              <a:t>High Suitability </a:t>
            </a:r>
          </a:p>
          <a:p>
            <a:pPr marL="0" marR="0" lvl="0" indent="-101600" algn="l" rtl="0">
              <a:lnSpc>
                <a:spcPct val="100000"/>
              </a:lnSpc>
              <a:spcBef>
                <a:spcPts val="0"/>
              </a:spcBef>
              <a:spcAft>
                <a:spcPts val="0"/>
              </a:spcAft>
              <a:buClr>
                <a:srgbClr val="000000"/>
              </a:buClr>
              <a:buSzPct val="100000"/>
              <a:buFont typeface="Century Gothic"/>
              <a:buNone/>
            </a:pPr>
            <a:endParaRPr lang="en-US" b="0" i="0" u="none" strike="noStrike" cap="none" dirty="0">
              <a:solidFill>
                <a:srgbClr val="000000"/>
              </a:solidFill>
              <a:uFillTx/>
              <a:latin typeface="Century Gothic"/>
              <a:ea typeface="Century Gothic"/>
              <a:cs typeface="Century Gothic"/>
              <a:sym typeface="Century Gothic"/>
            </a:endParaRPr>
          </a:p>
        </p:txBody>
      </p:sp>
      <p:grpSp>
        <p:nvGrpSpPr>
          <p:cNvPr id="4" name="Group 3"/>
          <p:cNvGrpSpPr/>
          <p:nvPr/>
        </p:nvGrpSpPr>
        <p:grpSpPr>
          <a:xfrm>
            <a:off x="255766" y="4123661"/>
            <a:ext cx="3253647" cy="2590223"/>
            <a:chOff x="255766" y="4123661"/>
            <a:chExt cx="3253647" cy="2590223"/>
          </a:xfrm>
        </p:grpSpPr>
        <p:pic>
          <p:nvPicPr>
            <p:cNvPr id="39" name="Picture 38"/>
            <p:cNvPicPr>
              <a:picLocks noChangeAspect="1"/>
            </p:cNvPicPr>
            <p:nvPr/>
          </p:nvPicPr>
          <p:blipFill rotWithShape="1">
            <a:blip r:embed="rId6" cstate="print"/>
            <a:srcRect t="10526" r="6105" b="23041"/>
            <a:stretch/>
          </p:blipFill>
          <p:spPr>
            <a:xfrm>
              <a:off x="680503" y="4123661"/>
              <a:ext cx="2828910" cy="2590223"/>
            </a:xfrm>
            <a:prstGeom prst="rect">
              <a:avLst/>
            </a:prstGeom>
          </p:spPr>
        </p:pic>
        <p:pic>
          <p:nvPicPr>
            <p:cNvPr id="40" name="Picture 39"/>
            <p:cNvPicPr>
              <a:picLocks noChangeAspect="1"/>
            </p:cNvPicPr>
            <p:nvPr/>
          </p:nvPicPr>
          <p:blipFill rotWithShape="1">
            <a:blip r:embed="rId6" cstate="print"/>
            <a:srcRect l="47380" t="91930" r="2244" b="1537"/>
            <a:stretch/>
          </p:blipFill>
          <p:spPr>
            <a:xfrm>
              <a:off x="255766" y="6475032"/>
              <a:ext cx="849475" cy="142575"/>
            </a:xfrm>
            <a:prstGeom prst="rect">
              <a:avLst/>
            </a:prstGeom>
          </p:spPr>
        </p:pic>
      </p:grpSp>
      <p:grpSp>
        <p:nvGrpSpPr>
          <p:cNvPr id="3" name="Group 2"/>
          <p:cNvGrpSpPr/>
          <p:nvPr/>
        </p:nvGrpSpPr>
        <p:grpSpPr>
          <a:xfrm>
            <a:off x="234209" y="1026855"/>
            <a:ext cx="3487031" cy="2923508"/>
            <a:chOff x="234209" y="1026855"/>
            <a:chExt cx="3487031" cy="2923508"/>
          </a:xfrm>
        </p:grpSpPr>
        <p:pic>
          <p:nvPicPr>
            <p:cNvPr id="38" name="Picture 37"/>
            <p:cNvPicPr>
              <a:picLocks noChangeAspect="1"/>
            </p:cNvPicPr>
            <p:nvPr/>
          </p:nvPicPr>
          <p:blipFill rotWithShape="1">
            <a:blip r:embed="rId7"/>
            <a:srcRect l="2636" t="5324" r="11089" b="29356"/>
            <a:stretch/>
          </p:blipFill>
          <p:spPr>
            <a:xfrm>
              <a:off x="737423" y="1026855"/>
              <a:ext cx="2983817" cy="2923508"/>
            </a:xfrm>
            <a:prstGeom prst="rect">
              <a:avLst/>
            </a:prstGeom>
          </p:spPr>
        </p:pic>
        <p:pic>
          <p:nvPicPr>
            <p:cNvPr id="41" name="Picture 40"/>
            <p:cNvPicPr>
              <a:picLocks noChangeAspect="1"/>
            </p:cNvPicPr>
            <p:nvPr/>
          </p:nvPicPr>
          <p:blipFill rotWithShape="1">
            <a:blip r:embed="rId7" cstate="print"/>
            <a:srcRect l="44551" t="93099" r="2170" b="1754"/>
            <a:stretch/>
          </p:blipFill>
          <p:spPr>
            <a:xfrm>
              <a:off x="234209" y="3790376"/>
              <a:ext cx="1279897" cy="159987"/>
            </a:xfrm>
            <a:prstGeom prst="rect">
              <a:avLst/>
            </a:prstGeom>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190686" y="1471400"/>
            <a:ext cx="2870078" cy="3714219"/>
          </a:xfrm>
          <a:prstGeom prst="rect">
            <a:avLst/>
          </a:prstGeom>
        </p:spPr>
      </p:pic>
      <p:pic>
        <p:nvPicPr>
          <p:cNvPr id="21" name="Picture 20"/>
          <p:cNvPicPr>
            <a:picLocks noChangeAspect="1"/>
          </p:cNvPicPr>
          <p:nvPr/>
        </p:nvPicPr>
        <p:blipFill>
          <a:blip r:embed="rId4"/>
          <a:stretch>
            <a:fillRect/>
          </a:stretch>
        </p:blipFill>
        <p:spPr>
          <a:xfrm>
            <a:off x="3330379" y="1471400"/>
            <a:ext cx="2870078" cy="3714219"/>
          </a:xfrm>
          <a:prstGeom prst="rect">
            <a:avLst/>
          </a:prstGeom>
        </p:spPr>
      </p:pic>
      <p:pic>
        <p:nvPicPr>
          <p:cNvPr id="7" name="Picture 6"/>
          <p:cNvPicPr>
            <a:picLocks noChangeAspect="1"/>
          </p:cNvPicPr>
          <p:nvPr/>
        </p:nvPicPr>
        <p:blipFill rotWithShape="1">
          <a:blip r:embed="rId5"/>
          <a:srcRect l="45075" t="91260" r="751" b="778"/>
          <a:stretch/>
        </p:blipFill>
        <p:spPr>
          <a:xfrm>
            <a:off x="587253" y="4352611"/>
            <a:ext cx="884502" cy="168230"/>
          </a:xfrm>
          <a:prstGeom prst="rect">
            <a:avLst/>
          </a:prstGeom>
        </p:spPr>
      </p:pic>
      <p:pic>
        <p:nvPicPr>
          <p:cNvPr id="8" name="Picture 7"/>
          <p:cNvPicPr>
            <a:picLocks noChangeAspect="1"/>
          </p:cNvPicPr>
          <p:nvPr/>
        </p:nvPicPr>
        <p:blipFill rotWithShape="1">
          <a:blip r:embed="rId6"/>
          <a:srcRect l="45075" t="91260" r="2549" b="2941"/>
          <a:stretch/>
        </p:blipFill>
        <p:spPr>
          <a:xfrm>
            <a:off x="3729646" y="4381840"/>
            <a:ext cx="766144" cy="109773"/>
          </a:xfrm>
          <a:prstGeom prst="rect">
            <a:avLst/>
          </a:prstGeom>
        </p:spPr>
      </p:pic>
      <p:sp>
        <p:nvSpPr>
          <p:cNvPr id="9" name="Shape 195"/>
          <p:cNvSpPr txBox="1">
            <a:spLocks noGrp="1"/>
          </p:cNvSpPr>
          <p:nvPr>
            <p:ph type="title"/>
          </p:nvPr>
        </p:nvSpPr>
        <p:spPr>
          <a:xfrm>
            <a:off x="1235028" y="386355"/>
            <a:ext cx="10233148" cy="479425"/>
          </a:xfrm>
          <a:prstGeom prst="rect">
            <a:avLst/>
          </a:prstGeom>
          <a:noFill/>
          <a:ln>
            <a:noFill/>
          </a:ln>
        </p:spPr>
        <p:txBody>
          <a:bodyPr wrap="square" lIns="91425" tIns="91425" rIns="91425" bIns="91425" anchor="ctr" anchorCtr="0">
            <a:noAutofit/>
          </a:bodyPr>
          <a:lstStyle/>
          <a:p>
            <a:pPr marL="0" marR="0" lvl="0" indent="-304800" algn="l" rtl="0">
              <a:lnSpc>
                <a:spcPct val="90000"/>
              </a:lnSpc>
              <a:spcBef>
                <a:spcPts val="0"/>
              </a:spcBef>
              <a:spcAft>
                <a:spcPts val="0"/>
              </a:spcAft>
              <a:buClr>
                <a:srgbClr val="E9A149"/>
              </a:buClr>
              <a:buSzPct val="100000"/>
              <a:buFont typeface="Century Gothic"/>
              <a:buNone/>
            </a:pPr>
            <a:r>
              <a:rPr lang="en-US" sz="4800" b="0" i="0" u="none" strike="noStrike" cap="none" dirty="0">
                <a:solidFill>
                  <a:srgbClr val="E9A149"/>
                </a:solidFill>
                <a:uFillTx/>
                <a:latin typeface="Century Gothic"/>
                <a:ea typeface="Century Gothic"/>
                <a:cs typeface="Century Gothic"/>
                <a:sym typeface="Century Gothic"/>
              </a:rPr>
              <a:t>Results Overview</a:t>
            </a:r>
          </a:p>
        </p:txBody>
      </p:sp>
      <p:sp>
        <p:nvSpPr>
          <p:cNvPr id="10" name="Shape 199"/>
          <p:cNvSpPr>
            <a:spLocks/>
          </p:cNvSpPr>
          <p:nvPr/>
        </p:nvSpPr>
        <p:spPr>
          <a:xfrm>
            <a:off x="-187031" y="5983930"/>
            <a:ext cx="3228664" cy="613189"/>
          </a:xfrm>
          <a:prstGeom prst="rect">
            <a:avLst/>
          </a:prstGeom>
          <a:noFill/>
          <a:ln>
            <a:noFill/>
          </a:ln>
        </p:spPr>
        <p:txBody>
          <a:bodyPr wrap="square" lIns="91425" tIns="45700" rIns="91425" bIns="45700" anchor="t" anchorCtr="0">
            <a:noAutofit/>
          </a:bodyPr>
          <a:lstStyle/>
          <a:p>
            <a:pPr marL="457200" marR="0" lvl="0" indent="-101600" algn="ctr" rtl="0">
              <a:spcBef>
                <a:spcPts val="0"/>
              </a:spcBef>
              <a:spcAft>
                <a:spcPts val="0"/>
              </a:spcAft>
              <a:buClr>
                <a:srgbClr val="C8620E"/>
              </a:buClr>
              <a:buSzPct val="100000"/>
              <a:buFont typeface="Century Gothic"/>
              <a:buNone/>
            </a:pPr>
            <a:r>
              <a:rPr lang="en-US" b="1" i="0" u="none" strike="noStrike" cap="none" dirty="0">
                <a:solidFill>
                  <a:srgbClr val="757070"/>
                </a:solidFill>
                <a:uFillTx/>
                <a:latin typeface="Century Gothic"/>
                <a:ea typeface="Century Gothic"/>
                <a:cs typeface="Century Gothic"/>
                <a:sym typeface="Century Gothic"/>
              </a:rPr>
              <a:t>Solar Farm </a:t>
            </a:r>
          </a:p>
          <a:p>
            <a:pPr marL="457200" marR="0" lvl="0" indent="-101600" algn="ctr" rtl="0">
              <a:spcBef>
                <a:spcPts val="0"/>
              </a:spcBef>
              <a:spcAft>
                <a:spcPts val="0"/>
              </a:spcAft>
              <a:buClr>
                <a:srgbClr val="C8620E"/>
              </a:buClr>
              <a:buSzPct val="100000"/>
              <a:buFont typeface="Century Gothic"/>
              <a:buNone/>
            </a:pPr>
            <a:r>
              <a:rPr lang="en-US" b="1" i="0" u="none" strike="noStrike" cap="none" dirty="0">
                <a:solidFill>
                  <a:srgbClr val="757070"/>
                </a:solidFill>
                <a:uFillTx/>
                <a:latin typeface="Century Gothic"/>
                <a:ea typeface="Century Gothic"/>
                <a:cs typeface="Century Gothic"/>
                <a:sym typeface="Century Gothic"/>
              </a:rPr>
              <a:t>Development Potential</a:t>
            </a:r>
          </a:p>
        </p:txBody>
      </p:sp>
      <p:sp>
        <p:nvSpPr>
          <p:cNvPr id="11" name="Shape 200"/>
          <p:cNvSpPr>
            <a:spLocks/>
          </p:cNvSpPr>
          <p:nvPr/>
        </p:nvSpPr>
        <p:spPr>
          <a:xfrm>
            <a:off x="3060764" y="6024058"/>
            <a:ext cx="2752087" cy="573061"/>
          </a:xfrm>
          <a:prstGeom prst="rect">
            <a:avLst/>
          </a:prstGeom>
          <a:noFill/>
          <a:ln>
            <a:noFill/>
          </a:ln>
        </p:spPr>
        <p:txBody>
          <a:bodyPr wrap="square" lIns="91425" tIns="45700" rIns="91425" bIns="45700" anchor="t" anchorCtr="0">
            <a:noAutofit/>
          </a:bodyPr>
          <a:lstStyle/>
          <a:p>
            <a:pPr marL="457200" marR="0" lvl="0" indent="-101600" algn="ctr" rtl="0">
              <a:spcBef>
                <a:spcPts val="0"/>
              </a:spcBef>
              <a:spcAft>
                <a:spcPts val="0"/>
              </a:spcAft>
              <a:buClr>
                <a:srgbClr val="C8620E"/>
              </a:buClr>
              <a:buSzPct val="100000"/>
              <a:buFont typeface="Century Gothic"/>
              <a:buNone/>
            </a:pPr>
            <a:r>
              <a:rPr lang="en-US" b="1" i="0" u="none" strike="noStrike" cap="none" dirty="0">
                <a:solidFill>
                  <a:srgbClr val="757070"/>
                </a:solidFill>
                <a:uFillTx/>
                <a:latin typeface="Century Gothic"/>
                <a:ea typeface="Century Gothic"/>
                <a:cs typeface="Century Gothic"/>
                <a:sym typeface="Century Gothic"/>
              </a:rPr>
              <a:t>Environmental </a:t>
            </a:r>
          </a:p>
          <a:p>
            <a:pPr marL="457200" marR="0" lvl="0" indent="-101600" algn="ctr" rtl="0">
              <a:spcBef>
                <a:spcPts val="0"/>
              </a:spcBef>
              <a:spcAft>
                <a:spcPts val="0"/>
              </a:spcAft>
              <a:buClr>
                <a:srgbClr val="C8620E"/>
              </a:buClr>
              <a:buSzPct val="100000"/>
              <a:buFont typeface="Century Gothic"/>
              <a:buNone/>
            </a:pPr>
            <a:r>
              <a:rPr lang="en-US" b="1" i="0" u="none" strike="noStrike" cap="none" dirty="0">
                <a:solidFill>
                  <a:srgbClr val="757070"/>
                </a:solidFill>
                <a:uFillTx/>
                <a:latin typeface="Century Gothic"/>
                <a:ea typeface="Century Gothic"/>
                <a:cs typeface="Century Gothic"/>
                <a:sym typeface="Century Gothic"/>
              </a:rPr>
              <a:t>Sensitivity</a:t>
            </a:r>
          </a:p>
        </p:txBody>
      </p:sp>
      <p:sp>
        <p:nvSpPr>
          <p:cNvPr id="12" name="Shape 201"/>
          <p:cNvSpPr>
            <a:spLocks/>
          </p:cNvSpPr>
          <p:nvPr/>
        </p:nvSpPr>
        <p:spPr>
          <a:xfrm>
            <a:off x="2823615" y="3002070"/>
            <a:ext cx="355114" cy="361951"/>
          </a:xfrm>
          <a:prstGeom prst="plus">
            <a:avLst>
              <a:gd name="adj" fmla="val 34436"/>
            </a:avLst>
          </a:prstGeom>
          <a:solidFill>
            <a:schemeClr val="dk1"/>
          </a:solidFill>
          <a:ln w="25400" cap="flat" cmpd="sng">
            <a:solidFill>
              <a:schemeClr val="dk1"/>
            </a:solidFill>
            <a:prstDash val="solid"/>
            <a:round/>
            <a:headEnd type="none" w="med" len="med"/>
            <a:tailEnd type="none" w="med" len="med"/>
          </a:ln>
        </p:spPr>
        <p:txBody>
          <a:bodyPr wrap="square" lIns="91425" tIns="45700" rIns="91425" bIns="45700" anchor="ctr" anchorCtr="0">
            <a:noAutofit/>
          </a:bodyPr>
          <a:lstStyle/>
          <a:p>
            <a:pPr marL="0" marR="0" lvl="0" indent="-88900" algn="ctr" rtl="0">
              <a:lnSpc>
                <a:spcPct val="100000"/>
              </a:lnSpc>
              <a:spcBef>
                <a:spcPts val="0"/>
              </a:spcBef>
              <a:spcAft>
                <a:spcPts val="0"/>
              </a:spcAft>
              <a:buClr>
                <a:srgbClr val="000000"/>
              </a:buClr>
              <a:buFont typeface="Arial"/>
              <a:buNone/>
            </a:pPr>
            <a:endParaRPr sz="1400" b="0" i="0" u="none" strike="noStrike" cap="none">
              <a:solidFill>
                <a:schemeClr val="lt1"/>
              </a:solidFill>
              <a:uFillTx/>
              <a:latin typeface="Arial"/>
              <a:ea typeface="Arial"/>
              <a:cs typeface="Arial"/>
              <a:sym typeface="Arial"/>
            </a:endParaRPr>
          </a:p>
        </p:txBody>
      </p:sp>
      <p:sp>
        <p:nvSpPr>
          <p:cNvPr id="13" name="Shape 202"/>
          <p:cNvSpPr>
            <a:spLocks/>
          </p:cNvSpPr>
          <p:nvPr/>
        </p:nvSpPr>
        <p:spPr>
          <a:xfrm>
            <a:off x="6005732" y="2971500"/>
            <a:ext cx="586031" cy="418326"/>
          </a:xfrm>
          <a:prstGeom prst="mathEqual">
            <a:avLst>
              <a:gd name="adj1" fmla="val 23520"/>
              <a:gd name="adj2" fmla="val 11760"/>
            </a:avLst>
          </a:prstGeom>
          <a:solidFill>
            <a:schemeClr val="dk1"/>
          </a:solidFill>
          <a:ln w="25400" cap="flat" cmpd="sng">
            <a:solidFill>
              <a:schemeClr val="dk1"/>
            </a:solidFill>
            <a:prstDash val="solid"/>
            <a:round/>
            <a:headEnd type="none" w="med" len="med"/>
            <a:tailEnd type="none" w="med" len="med"/>
          </a:ln>
        </p:spPr>
        <p:txBody>
          <a:bodyPr wrap="square" lIns="91425" tIns="45700" rIns="91425" bIns="45700" anchor="ctr" anchorCtr="0">
            <a:noAutofit/>
          </a:bodyPr>
          <a:lstStyle/>
          <a:p>
            <a:pPr marL="0" marR="0" lvl="0" indent="-88900" algn="ctr" rtl="0">
              <a:lnSpc>
                <a:spcPct val="100000"/>
              </a:lnSpc>
              <a:spcBef>
                <a:spcPts val="0"/>
              </a:spcBef>
              <a:spcAft>
                <a:spcPts val="0"/>
              </a:spcAft>
              <a:buClr>
                <a:srgbClr val="000000"/>
              </a:buClr>
              <a:buFont typeface="Arial"/>
              <a:buNone/>
            </a:pPr>
            <a:endParaRPr sz="1400" b="0" i="0" u="none" strike="noStrike" cap="none">
              <a:solidFill>
                <a:schemeClr val="dk1"/>
              </a:solidFill>
              <a:uFillTx/>
              <a:latin typeface="Arial"/>
              <a:ea typeface="Arial"/>
              <a:cs typeface="Arial"/>
              <a:sym typeface="Arial"/>
            </a:endParaRPr>
          </a:p>
        </p:txBody>
      </p:sp>
      <p:sp>
        <p:nvSpPr>
          <p:cNvPr id="14" name="Shape 203"/>
          <p:cNvSpPr>
            <a:spLocks/>
          </p:cNvSpPr>
          <p:nvPr/>
        </p:nvSpPr>
        <p:spPr>
          <a:xfrm>
            <a:off x="6430722" y="6272797"/>
            <a:ext cx="2606061" cy="324322"/>
          </a:xfrm>
          <a:prstGeom prst="rect">
            <a:avLst/>
          </a:prstGeom>
          <a:noFill/>
          <a:ln>
            <a:noFill/>
          </a:ln>
        </p:spPr>
        <p:txBody>
          <a:bodyPr wrap="square" lIns="91425" tIns="45700" rIns="91425" bIns="45700" anchor="t" anchorCtr="0">
            <a:noAutofit/>
          </a:bodyPr>
          <a:lstStyle/>
          <a:p>
            <a:pPr marL="457200" marR="0" lvl="0" indent="-114300" rtl="0">
              <a:spcBef>
                <a:spcPts val="0"/>
              </a:spcBef>
              <a:spcAft>
                <a:spcPts val="0"/>
              </a:spcAft>
              <a:buClr>
                <a:srgbClr val="C8620E"/>
              </a:buClr>
              <a:buSzPct val="100000"/>
              <a:buFont typeface="Century Gothic"/>
              <a:buNone/>
            </a:pPr>
            <a:r>
              <a:rPr lang="en-US" b="1" i="0" u="none" strike="noStrike" cap="none" dirty="0">
                <a:solidFill>
                  <a:srgbClr val="757070"/>
                </a:solidFill>
                <a:uFillTx/>
                <a:latin typeface="Century Gothic"/>
                <a:ea typeface="Century Gothic"/>
                <a:cs typeface="Century Gothic"/>
                <a:sym typeface="Century Gothic"/>
              </a:rPr>
              <a:t>Bivariate Analysis</a:t>
            </a:r>
          </a:p>
        </p:txBody>
      </p:sp>
      <p:sp>
        <p:nvSpPr>
          <p:cNvPr id="15" name="Right Arrow 1"/>
          <p:cNvSpPr>
            <a:spLocks/>
          </p:cNvSpPr>
          <p:nvPr/>
        </p:nvSpPr>
        <p:spPr>
          <a:xfrm>
            <a:off x="9197824" y="2971500"/>
            <a:ext cx="466918" cy="36805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16" name="Shape 203"/>
          <p:cNvSpPr>
            <a:spLocks/>
          </p:cNvSpPr>
          <p:nvPr/>
        </p:nvSpPr>
        <p:spPr>
          <a:xfrm>
            <a:off x="9473026" y="6265679"/>
            <a:ext cx="2584844" cy="320395"/>
          </a:xfrm>
          <a:prstGeom prst="rect">
            <a:avLst/>
          </a:prstGeom>
          <a:noFill/>
          <a:ln>
            <a:noFill/>
          </a:ln>
        </p:spPr>
        <p:txBody>
          <a:bodyPr wrap="square" lIns="91425" tIns="45700" rIns="91425" bIns="45700" anchor="t" anchorCtr="0">
            <a:noAutofit/>
          </a:bodyPr>
          <a:lstStyle/>
          <a:p>
            <a:pPr marL="457200" marR="0" lvl="0" indent="-114300" rtl="0">
              <a:spcBef>
                <a:spcPts val="0"/>
              </a:spcBef>
              <a:spcAft>
                <a:spcPts val="0"/>
              </a:spcAft>
              <a:buClr>
                <a:srgbClr val="C8620E"/>
              </a:buClr>
              <a:buSzPct val="100000"/>
              <a:buFont typeface="Century Gothic"/>
              <a:buNone/>
            </a:pPr>
            <a:r>
              <a:rPr lang="en-US" b="1" i="0" u="none" strike="noStrike" cap="none" dirty="0">
                <a:solidFill>
                  <a:srgbClr val="757070"/>
                </a:solidFill>
                <a:uFillTx/>
                <a:latin typeface="Century Gothic"/>
                <a:ea typeface="Century Gothic"/>
                <a:cs typeface="Century Gothic"/>
                <a:sym typeface="Century Gothic"/>
              </a:rPr>
              <a:t>Suitability Analysis</a:t>
            </a:r>
          </a:p>
        </p:txBody>
      </p:sp>
      <p:pic>
        <p:nvPicPr>
          <p:cNvPr id="18" name="Shape 169"/>
          <p:cNvPicPr preferRelativeResize="0"/>
          <p:nvPr/>
        </p:nvPicPr>
        <p:blipFill rotWithShape="1">
          <a:blip r:embed="rId7"/>
          <a:srcRect l="6449" r="71368"/>
          <a:stretch/>
        </p:blipFill>
        <p:spPr>
          <a:xfrm>
            <a:off x="367646" y="4840135"/>
            <a:ext cx="467258" cy="730381"/>
          </a:xfrm>
          <a:prstGeom prst="rect">
            <a:avLst/>
          </a:prstGeom>
          <a:noFill/>
          <a:ln>
            <a:noFill/>
          </a:ln>
        </p:spPr>
      </p:pic>
      <p:sp>
        <p:nvSpPr>
          <p:cNvPr id="19" name="Shape 172"/>
          <p:cNvSpPr txBox="1">
            <a:spLocks/>
          </p:cNvSpPr>
          <p:nvPr/>
        </p:nvSpPr>
        <p:spPr>
          <a:xfrm>
            <a:off x="761631" y="4799335"/>
            <a:ext cx="2467033" cy="829043"/>
          </a:xfrm>
          <a:prstGeom prst="rect">
            <a:avLst/>
          </a:prstGeom>
          <a:noFill/>
          <a:ln>
            <a:noFill/>
          </a:ln>
        </p:spPr>
        <p:txBody>
          <a:bodyPr wrap="square" lIns="91425" tIns="45700" rIns="91425" bIns="45700" anchor="t" anchorCtr="0">
            <a:noAutofit/>
          </a:bodyPr>
          <a:lstStyle/>
          <a:p>
            <a:pPr marL="0" marR="0" lvl="0" indent="-101600" algn="l" rtl="0">
              <a:lnSpc>
                <a:spcPct val="100000"/>
              </a:lnSpc>
              <a:spcBef>
                <a:spcPts val="0"/>
              </a:spcBef>
              <a:spcAft>
                <a:spcPts val="0"/>
              </a:spcAft>
              <a:buClr>
                <a:srgbClr val="000000"/>
              </a:buClr>
              <a:buSzPct val="100000"/>
              <a:buFont typeface="Century Gothic"/>
              <a:buNone/>
            </a:pPr>
            <a:r>
              <a:rPr lang="en-US" sz="1600" b="0" i="0" u="none" strike="noStrike" cap="none" dirty="0">
                <a:solidFill>
                  <a:srgbClr val="000000"/>
                </a:solidFill>
                <a:uFillTx/>
                <a:latin typeface="Century Gothic"/>
                <a:ea typeface="Century Gothic"/>
                <a:cs typeface="Century Gothic"/>
                <a:sym typeface="Century Gothic"/>
              </a:rPr>
              <a:t>Less Suitability</a:t>
            </a:r>
            <a:endParaRPr lang="en-US" sz="1600" dirty="0">
              <a:uFillTx/>
              <a:latin typeface="Century Gothic"/>
              <a:ea typeface="Century Gothic"/>
              <a:cs typeface="Century Gothic"/>
              <a:sym typeface="Century Gothic"/>
            </a:endParaRPr>
          </a:p>
          <a:p>
            <a:pPr marL="0" marR="0" lvl="0" indent="-101600" algn="l" rtl="0">
              <a:lnSpc>
                <a:spcPct val="100000"/>
              </a:lnSpc>
              <a:spcBef>
                <a:spcPts val="0"/>
              </a:spcBef>
              <a:spcAft>
                <a:spcPts val="0"/>
              </a:spcAft>
              <a:buClr>
                <a:srgbClr val="000000"/>
              </a:buClr>
              <a:buSzPct val="100000"/>
              <a:buFont typeface="Century Gothic"/>
              <a:buNone/>
            </a:pPr>
            <a:r>
              <a:rPr lang="en-US" sz="1600" b="0" i="0" u="none" strike="noStrike" cap="none" dirty="0">
                <a:solidFill>
                  <a:srgbClr val="000000"/>
                </a:solidFill>
                <a:uFillTx/>
                <a:latin typeface="Century Gothic"/>
                <a:ea typeface="Century Gothic"/>
                <a:cs typeface="Century Gothic"/>
                <a:sym typeface="Century Gothic"/>
              </a:rPr>
              <a:t>Moderate Suitability</a:t>
            </a:r>
            <a:endParaRPr lang="en-US" sz="1600" dirty="0">
              <a:uFillTx/>
              <a:latin typeface="Century Gothic"/>
              <a:ea typeface="Century Gothic"/>
              <a:cs typeface="Century Gothic"/>
              <a:sym typeface="Century Gothic"/>
            </a:endParaRPr>
          </a:p>
          <a:p>
            <a:pPr marL="0" marR="0" lvl="0" indent="-101600" algn="l" rtl="0">
              <a:lnSpc>
                <a:spcPct val="100000"/>
              </a:lnSpc>
              <a:spcBef>
                <a:spcPts val="0"/>
              </a:spcBef>
              <a:spcAft>
                <a:spcPts val="0"/>
              </a:spcAft>
              <a:buClr>
                <a:srgbClr val="000000"/>
              </a:buClr>
              <a:buSzPct val="100000"/>
              <a:buFont typeface="Century Gothic"/>
              <a:buNone/>
            </a:pPr>
            <a:r>
              <a:rPr lang="en-US" sz="1600" b="0" i="0" u="none" strike="noStrike" cap="none" dirty="0">
                <a:solidFill>
                  <a:srgbClr val="000000"/>
                </a:solidFill>
                <a:uFillTx/>
                <a:latin typeface="Century Gothic"/>
                <a:ea typeface="Century Gothic"/>
                <a:cs typeface="Century Gothic"/>
                <a:sym typeface="Century Gothic"/>
              </a:rPr>
              <a:t>High Suitability</a:t>
            </a:r>
          </a:p>
        </p:txBody>
      </p:sp>
      <p:pic>
        <p:nvPicPr>
          <p:cNvPr id="20" name="Picture 19"/>
          <p:cNvPicPr>
            <a:picLocks noChangeAspect="1"/>
          </p:cNvPicPr>
          <p:nvPr/>
        </p:nvPicPr>
        <p:blipFill rotWithShape="1">
          <a:blip r:embed="rId5"/>
          <a:srcRect l="92418" r="1111" b="89042"/>
          <a:stretch/>
        </p:blipFill>
        <p:spPr>
          <a:xfrm>
            <a:off x="2187573" y="1574376"/>
            <a:ext cx="171450" cy="375740"/>
          </a:xfrm>
          <a:prstGeom prst="rect">
            <a:avLst/>
          </a:prstGeom>
        </p:spPr>
      </p:pic>
      <p:pic>
        <p:nvPicPr>
          <p:cNvPr id="22" name="Shape 187"/>
          <p:cNvPicPr preferRelativeResize="0"/>
          <p:nvPr/>
        </p:nvPicPr>
        <p:blipFill rotWithShape="1">
          <a:blip r:embed="rId8"/>
          <a:srcRect l="4428" t="1" r="73776" b="-2360"/>
          <a:stretch/>
        </p:blipFill>
        <p:spPr>
          <a:xfrm>
            <a:off x="3496504" y="4930372"/>
            <a:ext cx="445701" cy="749953"/>
          </a:xfrm>
          <a:prstGeom prst="rect">
            <a:avLst/>
          </a:prstGeom>
          <a:noFill/>
          <a:ln>
            <a:noFill/>
          </a:ln>
        </p:spPr>
      </p:pic>
      <p:sp>
        <p:nvSpPr>
          <p:cNvPr id="23" name="Shape 172"/>
          <p:cNvSpPr txBox="1">
            <a:spLocks/>
          </p:cNvSpPr>
          <p:nvPr/>
        </p:nvSpPr>
        <p:spPr>
          <a:xfrm>
            <a:off x="3854973" y="4826226"/>
            <a:ext cx="2467033" cy="829043"/>
          </a:xfrm>
          <a:prstGeom prst="rect">
            <a:avLst/>
          </a:prstGeom>
          <a:noFill/>
          <a:ln>
            <a:noFill/>
          </a:ln>
        </p:spPr>
        <p:txBody>
          <a:bodyPr wrap="square" lIns="91425" tIns="45700" rIns="91425" bIns="45700" anchor="t" anchorCtr="0">
            <a:noAutofit/>
          </a:bodyPr>
          <a:lstStyle/>
          <a:p>
            <a:pPr marL="0" marR="0" lvl="0" indent="-101600" algn="l" rtl="0">
              <a:lnSpc>
                <a:spcPct val="100000"/>
              </a:lnSpc>
              <a:spcBef>
                <a:spcPts val="0"/>
              </a:spcBef>
              <a:spcAft>
                <a:spcPts val="0"/>
              </a:spcAft>
              <a:buClr>
                <a:srgbClr val="000000"/>
              </a:buClr>
              <a:buSzPct val="100000"/>
              <a:buFont typeface="Century Gothic"/>
              <a:buNone/>
            </a:pPr>
            <a:r>
              <a:rPr lang="en-US" sz="1600" b="0" i="0" u="none" strike="noStrike" cap="none" dirty="0">
                <a:solidFill>
                  <a:srgbClr val="000000"/>
                </a:solidFill>
                <a:uFillTx/>
                <a:latin typeface="Century Gothic"/>
                <a:ea typeface="Century Gothic"/>
                <a:cs typeface="Century Gothic"/>
                <a:sym typeface="Century Gothic"/>
              </a:rPr>
              <a:t>Less Sensitive          Moderately Sensitive</a:t>
            </a:r>
            <a:r>
              <a:rPr lang="en-US" sz="1600" dirty="0">
                <a:uFillTx/>
                <a:latin typeface="Century Gothic"/>
                <a:ea typeface="Century Gothic"/>
                <a:cs typeface="Century Gothic"/>
                <a:sym typeface="Century Gothic"/>
              </a:rPr>
              <a:t>    </a:t>
            </a:r>
            <a:r>
              <a:rPr lang="en-US" sz="1600" b="0" i="0" u="none" strike="noStrike" cap="none" dirty="0">
                <a:solidFill>
                  <a:srgbClr val="000000"/>
                </a:solidFill>
                <a:uFillTx/>
                <a:latin typeface="Century Gothic"/>
                <a:ea typeface="Century Gothic"/>
                <a:cs typeface="Century Gothic"/>
                <a:sym typeface="Century Gothic"/>
              </a:rPr>
              <a:t>Highly Sensitive</a:t>
            </a:r>
          </a:p>
        </p:txBody>
      </p:sp>
      <p:pic>
        <p:nvPicPr>
          <p:cNvPr id="24" name="Picture 23"/>
          <p:cNvPicPr>
            <a:picLocks noChangeAspect="1"/>
          </p:cNvPicPr>
          <p:nvPr/>
        </p:nvPicPr>
        <p:blipFill rotWithShape="1">
          <a:blip r:embed="rId5"/>
          <a:srcRect l="92418" r="1111" b="89042"/>
          <a:stretch/>
        </p:blipFill>
        <p:spPr>
          <a:xfrm>
            <a:off x="5480695" y="1561409"/>
            <a:ext cx="171450" cy="375740"/>
          </a:xfrm>
          <a:prstGeom prst="rect">
            <a:avLst/>
          </a:prstGeom>
        </p:spPr>
      </p:pic>
      <p:pic>
        <p:nvPicPr>
          <p:cNvPr id="25" name="Picture 24"/>
          <p:cNvPicPr>
            <a:picLocks noChangeAspect="1"/>
          </p:cNvPicPr>
          <p:nvPr/>
        </p:nvPicPr>
        <p:blipFill rotWithShape="1">
          <a:blip r:embed="rId9"/>
          <a:srcRect b="15364"/>
          <a:stretch/>
        </p:blipFill>
        <p:spPr>
          <a:xfrm>
            <a:off x="6541796" y="1471400"/>
            <a:ext cx="2871673" cy="3145315"/>
          </a:xfrm>
          <a:prstGeom prst="rect">
            <a:avLst/>
          </a:prstGeom>
        </p:spPr>
      </p:pic>
      <p:pic>
        <p:nvPicPr>
          <p:cNvPr id="26" name="Picture 25"/>
          <p:cNvPicPr>
            <a:picLocks noChangeAspect="1"/>
          </p:cNvPicPr>
          <p:nvPr/>
        </p:nvPicPr>
        <p:blipFill rotWithShape="1">
          <a:blip r:embed="rId5"/>
          <a:srcRect l="92418" r="1111" b="89042"/>
          <a:stretch/>
        </p:blipFill>
        <p:spPr>
          <a:xfrm>
            <a:off x="8644627" y="1574376"/>
            <a:ext cx="171450" cy="375740"/>
          </a:xfrm>
          <a:prstGeom prst="rect">
            <a:avLst/>
          </a:prstGeom>
        </p:spPr>
      </p:pic>
      <p:pic>
        <p:nvPicPr>
          <p:cNvPr id="28" name="Picture 27"/>
          <p:cNvPicPr>
            <a:picLocks noChangeAspect="1"/>
          </p:cNvPicPr>
          <p:nvPr/>
        </p:nvPicPr>
        <p:blipFill rotWithShape="1">
          <a:blip r:embed="rId5"/>
          <a:srcRect l="92418" r="1111" b="89042"/>
          <a:stretch/>
        </p:blipFill>
        <p:spPr>
          <a:xfrm>
            <a:off x="11516300" y="1606460"/>
            <a:ext cx="171450" cy="375740"/>
          </a:xfrm>
          <a:prstGeom prst="rect">
            <a:avLst/>
          </a:prstGeom>
        </p:spPr>
      </p:pic>
      <p:pic>
        <p:nvPicPr>
          <p:cNvPr id="29" name="Picture 28"/>
          <p:cNvPicPr>
            <a:picLocks noChangeAspect="1"/>
          </p:cNvPicPr>
          <p:nvPr/>
        </p:nvPicPr>
        <p:blipFill rotWithShape="1">
          <a:blip r:embed="rId10"/>
          <a:srcRect l="3495" t="81430" r="88266" b="5303"/>
          <a:stretch/>
        </p:blipFill>
        <p:spPr>
          <a:xfrm>
            <a:off x="9564713" y="4893295"/>
            <a:ext cx="476153" cy="992188"/>
          </a:xfrm>
          <a:prstGeom prst="rect">
            <a:avLst/>
          </a:prstGeom>
        </p:spPr>
      </p:pic>
      <p:sp>
        <p:nvSpPr>
          <p:cNvPr id="30" name="Shape 172"/>
          <p:cNvSpPr txBox="1">
            <a:spLocks/>
          </p:cNvSpPr>
          <p:nvPr/>
        </p:nvSpPr>
        <p:spPr>
          <a:xfrm>
            <a:off x="9947574" y="4460803"/>
            <a:ext cx="2576599" cy="1689092"/>
          </a:xfrm>
          <a:prstGeom prst="rect">
            <a:avLst/>
          </a:prstGeom>
          <a:noFill/>
          <a:ln>
            <a:noFill/>
          </a:ln>
        </p:spPr>
        <p:txBody>
          <a:bodyPr wrap="square" lIns="91425" tIns="45700" rIns="91425" bIns="45700" anchor="b" anchorCtr="0">
            <a:noAutofit/>
          </a:bodyPr>
          <a:lstStyle/>
          <a:p>
            <a:pPr marL="0" marR="0" lvl="0" indent="-101600" algn="l" rtl="0">
              <a:lnSpc>
                <a:spcPct val="100000"/>
              </a:lnSpc>
              <a:spcBef>
                <a:spcPts val="0"/>
              </a:spcBef>
              <a:spcAft>
                <a:spcPts val="0"/>
              </a:spcAft>
              <a:buClr>
                <a:srgbClr val="000000"/>
              </a:buClr>
              <a:buSzPct val="100000"/>
              <a:buFont typeface="Century Gothic"/>
              <a:buNone/>
            </a:pPr>
            <a:r>
              <a:rPr lang="en-US" sz="1600" dirty="0">
                <a:uFillTx/>
                <a:latin typeface="Century Gothic"/>
                <a:ea typeface="Century Gothic"/>
                <a:cs typeface="Century Gothic"/>
                <a:sym typeface="Century Gothic"/>
              </a:rPr>
              <a:t>Protected Areas</a:t>
            </a:r>
          </a:p>
          <a:p>
            <a:pPr marL="0" marR="0" lvl="0" indent="-101600" algn="l" rtl="0">
              <a:lnSpc>
                <a:spcPct val="100000"/>
              </a:lnSpc>
              <a:spcBef>
                <a:spcPts val="0"/>
              </a:spcBef>
              <a:spcAft>
                <a:spcPts val="0"/>
              </a:spcAft>
              <a:buClr>
                <a:srgbClr val="000000"/>
              </a:buClr>
              <a:buSzPct val="100000"/>
              <a:buFont typeface="Century Gothic"/>
              <a:buNone/>
            </a:pPr>
            <a:r>
              <a:rPr lang="en-US" sz="1600" dirty="0">
                <a:uFillTx/>
                <a:latin typeface="Century Gothic"/>
                <a:ea typeface="Century Gothic"/>
                <a:cs typeface="Century Gothic"/>
                <a:sym typeface="Century Gothic"/>
              </a:rPr>
              <a:t>Low Suitability </a:t>
            </a:r>
          </a:p>
          <a:p>
            <a:pPr marL="0" marR="0" lvl="0" indent="-101600" algn="l" rtl="0">
              <a:lnSpc>
                <a:spcPct val="100000"/>
              </a:lnSpc>
              <a:spcBef>
                <a:spcPts val="0"/>
              </a:spcBef>
              <a:spcAft>
                <a:spcPts val="0"/>
              </a:spcAft>
              <a:buClr>
                <a:srgbClr val="000000"/>
              </a:buClr>
              <a:buSzPct val="100000"/>
              <a:buFont typeface="Century Gothic"/>
              <a:buNone/>
            </a:pPr>
            <a:r>
              <a:rPr lang="en-US" sz="1600" b="0" i="0" u="none" strike="noStrike" cap="none" dirty="0">
                <a:solidFill>
                  <a:srgbClr val="000000"/>
                </a:solidFill>
                <a:uFillTx/>
                <a:latin typeface="Century Gothic"/>
                <a:ea typeface="Century Gothic"/>
                <a:cs typeface="Century Gothic"/>
                <a:sym typeface="Century Gothic"/>
              </a:rPr>
              <a:t>Moderate Suitability</a:t>
            </a:r>
          </a:p>
          <a:p>
            <a:pPr marL="0" marR="0" lvl="0" indent="-101600" algn="l" rtl="0">
              <a:lnSpc>
                <a:spcPct val="100000"/>
              </a:lnSpc>
              <a:spcBef>
                <a:spcPts val="0"/>
              </a:spcBef>
              <a:spcAft>
                <a:spcPts val="0"/>
              </a:spcAft>
              <a:buClr>
                <a:srgbClr val="000000"/>
              </a:buClr>
              <a:buSzPct val="100000"/>
              <a:buFont typeface="Century Gothic"/>
              <a:buNone/>
            </a:pPr>
            <a:r>
              <a:rPr lang="en-US" sz="1600" dirty="0">
                <a:uFillTx/>
                <a:latin typeface="Century Gothic"/>
                <a:ea typeface="Century Gothic"/>
                <a:cs typeface="Century Gothic"/>
                <a:sym typeface="Century Gothic"/>
              </a:rPr>
              <a:t>High Suitability </a:t>
            </a:r>
          </a:p>
          <a:p>
            <a:pPr marL="0" marR="0" lvl="0" indent="-101600" algn="l" rtl="0">
              <a:lnSpc>
                <a:spcPct val="100000"/>
              </a:lnSpc>
              <a:spcBef>
                <a:spcPts val="0"/>
              </a:spcBef>
              <a:spcAft>
                <a:spcPts val="0"/>
              </a:spcAft>
              <a:buClr>
                <a:srgbClr val="000000"/>
              </a:buClr>
              <a:buSzPct val="100000"/>
              <a:buFont typeface="Century Gothic"/>
              <a:buNone/>
            </a:pPr>
            <a:endParaRPr lang="en-US" b="0" i="0" u="none" strike="noStrike" cap="none" dirty="0">
              <a:solidFill>
                <a:srgbClr val="000000"/>
              </a:solidFill>
              <a:uFillTx/>
              <a:latin typeface="Century Gothic"/>
              <a:ea typeface="Century Gothic"/>
              <a:cs typeface="Century Gothic"/>
              <a:sym typeface="Century Gothic"/>
            </a:endParaRPr>
          </a:p>
        </p:txBody>
      </p:sp>
      <p:pic>
        <p:nvPicPr>
          <p:cNvPr id="31" name="Shape 204"/>
          <p:cNvPicPr preferRelativeResize="0"/>
          <p:nvPr/>
        </p:nvPicPr>
        <p:blipFill rotWithShape="1">
          <a:blip r:embed="rId11"/>
          <a:srcRect/>
          <a:stretch/>
        </p:blipFill>
        <p:spPr>
          <a:xfrm>
            <a:off x="7254819" y="4722065"/>
            <a:ext cx="957868" cy="897252"/>
          </a:xfrm>
          <a:prstGeom prst="rect">
            <a:avLst/>
          </a:prstGeom>
          <a:noFill/>
          <a:ln>
            <a:noFill/>
          </a:ln>
        </p:spPr>
      </p:pic>
      <p:cxnSp>
        <p:nvCxnSpPr>
          <p:cNvPr id="32" name="Shape 206"/>
          <p:cNvCxnSpPr/>
          <p:nvPr/>
        </p:nvCxnSpPr>
        <p:spPr>
          <a:xfrm flipV="1">
            <a:off x="6826300" y="4749288"/>
            <a:ext cx="0" cy="1000062"/>
          </a:xfrm>
          <a:prstGeom prst="straightConnector1">
            <a:avLst/>
          </a:prstGeom>
          <a:noFill/>
          <a:ln w="9525" cap="flat" cmpd="sng">
            <a:solidFill>
              <a:schemeClr val="dk1"/>
            </a:solidFill>
            <a:prstDash val="solid"/>
            <a:round/>
            <a:headEnd type="none" w="med" len="med"/>
            <a:tailEnd type="triangle" w="lg" len="lg"/>
          </a:ln>
        </p:spPr>
      </p:cxnSp>
      <p:grpSp>
        <p:nvGrpSpPr>
          <p:cNvPr id="33" name="Group 32"/>
          <p:cNvGrpSpPr/>
          <p:nvPr/>
        </p:nvGrpSpPr>
        <p:grpSpPr>
          <a:xfrm>
            <a:off x="6150461" y="5589530"/>
            <a:ext cx="3101173" cy="523220"/>
            <a:chOff x="-4144326" y="3769854"/>
            <a:chExt cx="3101173" cy="523220"/>
          </a:xfrm>
        </p:grpSpPr>
        <p:cxnSp>
          <p:nvCxnSpPr>
            <p:cNvPr id="34" name="Shape 205"/>
            <p:cNvCxnSpPr/>
            <p:nvPr/>
          </p:nvCxnSpPr>
          <p:spPr>
            <a:xfrm>
              <a:off x="-3302571" y="4206832"/>
              <a:ext cx="1360900" cy="0"/>
            </a:xfrm>
            <a:prstGeom prst="straightConnector1">
              <a:avLst/>
            </a:prstGeom>
            <a:noFill/>
            <a:ln w="9525" cap="flat" cmpd="sng">
              <a:solidFill>
                <a:schemeClr val="dk1"/>
              </a:solidFill>
              <a:prstDash val="solid"/>
              <a:round/>
              <a:headEnd type="none" w="med" len="med"/>
              <a:tailEnd type="triangle" w="lg" len="lg"/>
            </a:ln>
          </p:spPr>
        </p:cxnSp>
        <p:sp>
          <p:nvSpPr>
            <p:cNvPr id="35" name="Shape 207"/>
            <p:cNvSpPr txBox="1">
              <a:spLocks/>
            </p:cNvSpPr>
            <p:nvPr/>
          </p:nvSpPr>
          <p:spPr>
            <a:xfrm>
              <a:off x="-4144326" y="3769854"/>
              <a:ext cx="3101173" cy="523220"/>
            </a:xfrm>
            <a:prstGeom prst="rect">
              <a:avLst/>
            </a:prstGeom>
            <a:noFill/>
            <a:ln>
              <a:noFill/>
            </a:ln>
          </p:spPr>
          <p:txBody>
            <a:bodyPr wrap="square" lIns="91425" tIns="45700" rIns="91425" bIns="45700" anchor="t" anchorCtr="0">
              <a:noAutofit/>
            </a:bodyPr>
            <a:lstStyle/>
            <a:p>
              <a:pPr marL="0" marR="0" lvl="0" indent="-88900" algn="ctr" rtl="0">
                <a:lnSpc>
                  <a:spcPct val="100000"/>
                </a:lnSpc>
                <a:spcBef>
                  <a:spcPts val="0"/>
                </a:spcBef>
                <a:spcAft>
                  <a:spcPts val="0"/>
                </a:spcAft>
                <a:buClr>
                  <a:srgbClr val="000000"/>
                </a:buClr>
                <a:buSzPct val="100000"/>
                <a:buFont typeface="Century Gothic"/>
                <a:buNone/>
              </a:pPr>
              <a:r>
                <a:rPr lang="en-US" sz="1000" b="0" i="0" u="none" strike="noStrike" cap="none" dirty="0">
                  <a:solidFill>
                    <a:srgbClr val="000000"/>
                  </a:solidFill>
                  <a:uFillTx/>
                  <a:latin typeface="Century Gothic"/>
                  <a:ea typeface="Century Gothic"/>
                  <a:cs typeface="Century Gothic"/>
                  <a:sym typeface="Century Gothic"/>
                </a:rPr>
                <a:t>Solar Farm </a:t>
              </a:r>
            </a:p>
            <a:p>
              <a:pPr marL="0" marR="0" lvl="0" indent="-88900" algn="ctr" rtl="0">
                <a:lnSpc>
                  <a:spcPct val="100000"/>
                </a:lnSpc>
                <a:spcBef>
                  <a:spcPts val="0"/>
                </a:spcBef>
                <a:spcAft>
                  <a:spcPts val="0"/>
                </a:spcAft>
                <a:buClr>
                  <a:srgbClr val="000000"/>
                </a:buClr>
                <a:buSzPct val="100000"/>
                <a:buFont typeface="Century Gothic"/>
                <a:buNone/>
              </a:pPr>
              <a:r>
                <a:rPr lang="en-US" sz="1000" b="0" i="0" u="none" strike="noStrike" cap="none" dirty="0">
                  <a:solidFill>
                    <a:srgbClr val="000000"/>
                  </a:solidFill>
                  <a:uFillTx/>
                  <a:latin typeface="Century Gothic"/>
                  <a:ea typeface="Century Gothic"/>
                  <a:cs typeface="Century Gothic"/>
                  <a:sym typeface="Century Gothic"/>
                </a:rPr>
                <a:t>Development Potential</a:t>
              </a:r>
            </a:p>
          </p:txBody>
        </p:sp>
      </p:grpSp>
      <p:sp>
        <p:nvSpPr>
          <p:cNvPr id="36" name="Shape 208"/>
          <p:cNvSpPr txBox="1">
            <a:spLocks/>
          </p:cNvSpPr>
          <p:nvPr/>
        </p:nvSpPr>
        <p:spPr>
          <a:xfrm rot="-5400000">
            <a:off x="5795348" y="5121534"/>
            <a:ext cx="2357675" cy="255569"/>
          </a:xfrm>
          <a:prstGeom prst="rect">
            <a:avLst/>
          </a:prstGeom>
          <a:noFill/>
          <a:ln>
            <a:noFill/>
          </a:ln>
        </p:spPr>
        <p:txBody>
          <a:bodyPr wrap="square" lIns="91425" tIns="45700" rIns="91425" bIns="45700" anchor="t" anchorCtr="0">
            <a:noAutofit/>
          </a:bodyPr>
          <a:lstStyle/>
          <a:p>
            <a:pPr marL="0" marR="0" lvl="0" indent="-101600" algn="ctr" rtl="0">
              <a:lnSpc>
                <a:spcPct val="100000"/>
              </a:lnSpc>
              <a:spcBef>
                <a:spcPts val="0"/>
              </a:spcBef>
              <a:spcAft>
                <a:spcPts val="0"/>
              </a:spcAft>
              <a:buClr>
                <a:srgbClr val="000000"/>
              </a:buClr>
              <a:buSzPct val="114285"/>
              <a:buFont typeface="Century Gothic"/>
              <a:buNone/>
            </a:pPr>
            <a:r>
              <a:rPr lang="en-US" sz="1050" b="0" i="0" u="none" strike="noStrike" cap="none" dirty="0">
                <a:solidFill>
                  <a:schemeClr val="tx1"/>
                </a:solidFill>
                <a:uFillTx/>
                <a:latin typeface="Century Gothic"/>
                <a:ea typeface="Century Gothic"/>
                <a:cs typeface="Century Gothic"/>
                <a:sym typeface="Century Gothic"/>
              </a:rPr>
              <a:t>Environmental</a:t>
            </a:r>
          </a:p>
          <a:p>
            <a:pPr marL="0" marR="0" lvl="0" indent="-101600" algn="ctr" rtl="0">
              <a:lnSpc>
                <a:spcPct val="100000"/>
              </a:lnSpc>
              <a:spcBef>
                <a:spcPts val="0"/>
              </a:spcBef>
              <a:spcAft>
                <a:spcPts val="0"/>
              </a:spcAft>
              <a:buClr>
                <a:srgbClr val="000000"/>
              </a:buClr>
              <a:buSzPct val="114285"/>
              <a:buFont typeface="Century Gothic"/>
              <a:buNone/>
            </a:pPr>
            <a:r>
              <a:rPr lang="en-US" sz="1100" b="0" i="0" u="none" strike="noStrike" cap="none" dirty="0">
                <a:solidFill>
                  <a:schemeClr val="tx1"/>
                </a:solidFill>
                <a:uFillTx/>
                <a:latin typeface="Century Gothic"/>
                <a:ea typeface="Century Gothic"/>
                <a:cs typeface="Century Gothic"/>
                <a:sym typeface="Century Gothic"/>
              </a:rPr>
              <a:t> </a:t>
            </a:r>
            <a:r>
              <a:rPr lang="en-US" sz="1050" b="0" i="0" u="none" strike="noStrike" cap="none" dirty="0">
                <a:solidFill>
                  <a:schemeClr val="tx1"/>
                </a:solidFill>
                <a:uFillTx/>
                <a:latin typeface="Century Gothic"/>
                <a:ea typeface="Century Gothic"/>
                <a:cs typeface="Century Gothic"/>
                <a:sym typeface="Century Gothic"/>
              </a:rPr>
              <a:t>Sensitivity</a:t>
            </a:r>
          </a:p>
        </p:txBody>
      </p:sp>
      <p:pic>
        <p:nvPicPr>
          <p:cNvPr id="37" name="Picture 36"/>
          <p:cNvPicPr>
            <a:picLocks noChangeAspect="1"/>
          </p:cNvPicPr>
          <p:nvPr/>
        </p:nvPicPr>
        <p:blipFill rotWithShape="1">
          <a:blip r:embed="rId12" cstate="print"/>
          <a:srcRect t="3495" r="1314"/>
          <a:stretch/>
        </p:blipFill>
        <p:spPr>
          <a:xfrm>
            <a:off x="9413469" y="1471400"/>
            <a:ext cx="2703958" cy="3421895"/>
          </a:xfrm>
          <a:prstGeom prst="rect">
            <a:avLst/>
          </a:prstGeom>
        </p:spPr>
      </p:pic>
      <p:pic>
        <p:nvPicPr>
          <p:cNvPr id="5" name="Picture 4"/>
          <p:cNvPicPr>
            <a:picLocks noChangeAspect="1"/>
          </p:cNvPicPr>
          <p:nvPr/>
        </p:nvPicPr>
        <p:blipFill rotWithShape="1">
          <a:blip r:embed="rId5"/>
          <a:srcRect l="45075" t="91260" r="751" b="778"/>
          <a:stretch/>
        </p:blipFill>
        <p:spPr>
          <a:xfrm rot="10800000" flipH="1" flipV="1">
            <a:off x="6990524" y="4352611"/>
            <a:ext cx="884502" cy="168230"/>
          </a:xfrm>
          <a:prstGeom prst="rect">
            <a:avLst/>
          </a:prstGeom>
        </p:spPr>
      </p:pic>
      <p:pic>
        <p:nvPicPr>
          <p:cNvPr id="38" name="Picture 37"/>
          <p:cNvPicPr>
            <a:picLocks noChangeAspect="1"/>
          </p:cNvPicPr>
          <p:nvPr/>
        </p:nvPicPr>
        <p:blipFill rotWithShape="1">
          <a:blip r:embed="rId5"/>
          <a:srcRect l="45075" t="91260" r="751" b="778"/>
          <a:stretch/>
        </p:blipFill>
        <p:spPr>
          <a:xfrm rot="10800000" flipH="1" flipV="1">
            <a:off x="9814809" y="4352611"/>
            <a:ext cx="884502" cy="16823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8361" y="302466"/>
            <a:ext cx="10233148" cy="479425"/>
          </a:xfrm>
        </p:spPr>
        <p:txBody>
          <a:bodyPr/>
          <a:lstStyle/>
          <a:p>
            <a:r>
              <a:rPr lang="en-US" dirty="0">
                <a:uFillTx/>
              </a:rPr>
              <a:t>Solar Suitability Scenarios </a:t>
            </a:r>
          </a:p>
        </p:txBody>
      </p:sp>
      <p:grpSp>
        <p:nvGrpSpPr>
          <p:cNvPr id="4" name="Group 3"/>
          <p:cNvGrpSpPr/>
          <p:nvPr/>
        </p:nvGrpSpPr>
        <p:grpSpPr>
          <a:xfrm>
            <a:off x="188914" y="3652213"/>
            <a:ext cx="2468880" cy="2011680"/>
            <a:chOff x="118886" y="3251153"/>
            <a:chExt cx="2551265" cy="2067003"/>
          </a:xfrm>
        </p:grpSpPr>
        <p:pic>
          <p:nvPicPr>
            <p:cNvPr id="6" name="Picture 5"/>
            <p:cNvPicPr>
              <a:picLocks noChangeAspect="1"/>
            </p:cNvPicPr>
            <p:nvPr/>
          </p:nvPicPr>
          <p:blipFill rotWithShape="1">
            <a:blip r:embed="rId3" cstate="print"/>
            <a:srcRect t="10526" r="6105" b="23041"/>
            <a:stretch/>
          </p:blipFill>
          <p:spPr>
            <a:xfrm>
              <a:off x="413340" y="3251153"/>
              <a:ext cx="2256811" cy="2066394"/>
            </a:xfrm>
            <a:prstGeom prst="rect">
              <a:avLst/>
            </a:prstGeom>
          </p:spPr>
        </p:pic>
        <p:pic>
          <p:nvPicPr>
            <p:cNvPr id="7" name="Picture 6"/>
            <p:cNvPicPr>
              <a:picLocks noChangeAspect="1"/>
            </p:cNvPicPr>
            <p:nvPr/>
          </p:nvPicPr>
          <p:blipFill rotWithShape="1">
            <a:blip r:embed="rId3" cstate="print"/>
            <a:srcRect l="47380" t="91930" r="2244" b="1537"/>
            <a:stretch/>
          </p:blipFill>
          <p:spPr>
            <a:xfrm>
              <a:off x="118886" y="5175581"/>
              <a:ext cx="849475" cy="142575"/>
            </a:xfrm>
            <a:prstGeom prst="rect">
              <a:avLst/>
            </a:prstGeom>
          </p:spPr>
        </p:pic>
      </p:grpSp>
      <p:grpSp>
        <p:nvGrpSpPr>
          <p:cNvPr id="3" name="Group 2"/>
          <p:cNvGrpSpPr/>
          <p:nvPr/>
        </p:nvGrpSpPr>
        <p:grpSpPr>
          <a:xfrm>
            <a:off x="181340" y="1103767"/>
            <a:ext cx="2468880" cy="2194560"/>
            <a:chOff x="413340" y="893256"/>
            <a:chExt cx="2566413" cy="2221723"/>
          </a:xfrm>
        </p:grpSpPr>
        <p:pic>
          <p:nvPicPr>
            <p:cNvPr id="5" name="Picture 4"/>
            <p:cNvPicPr>
              <a:picLocks noChangeAspect="1"/>
            </p:cNvPicPr>
            <p:nvPr/>
          </p:nvPicPr>
          <p:blipFill rotWithShape="1">
            <a:blip r:embed="rId4" cstate="print"/>
            <a:srcRect l="2636" t="5324" r="11089" b="29356"/>
            <a:stretch/>
          </p:blipFill>
          <p:spPr>
            <a:xfrm>
              <a:off x="712198" y="893256"/>
              <a:ext cx="2267555" cy="2221723"/>
            </a:xfrm>
            <a:prstGeom prst="rect">
              <a:avLst/>
            </a:prstGeom>
          </p:spPr>
        </p:pic>
        <p:pic>
          <p:nvPicPr>
            <p:cNvPr id="8" name="Picture 7"/>
            <p:cNvPicPr>
              <a:picLocks noChangeAspect="1"/>
            </p:cNvPicPr>
            <p:nvPr/>
          </p:nvPicPr>
          <p:blipFill rotWithShape="1">
            <a:blip r:embed="rId4" cstate="print"/>
            <a:srcRect l="44551" t="93099" r="2170" b="1754"/>
            <a:stretch/>
          </p:blipFill>
          <p:spPr>
            <a:xfrm>
              <a:off x="413340" y="2993936"/>
              <a:ext cx="837190" cy="104649"/>
            </a:xfrm>
            <a:prstGeom prst="rect">
              <a:avLst/>
            </a:prstGeom>
          </p:spPr>
        </p:pic>
      </p:grpSp>
      <p:grpSp>
        <p:nvGrpSpPr>
          <p:cNvPr id="9" name="Group 8"/>
          <p:cNvGrpSpPr/>
          <p:nvPr/>
        </p:nvGrpSpPr>
        <p:grpSpPr>
          <a:xfrm>
            <a:off x="3313043" y="948427"/>
            <a:ext cx="2651760" cy="2286000"/>
            <a:chOff x="3767468" y="779357"/>
            <a:chExt cx="2684847" cy="2377063"/>
          </a:xfrm>
        </p:grpSpPr>
        <p:pic>
          <p:nvPicPr>
            <p:cNvPr id="14" name="Picture 13"/>
            <p:cNvPicPr>
              <a:picLocks noChangeAspect="1"/>
            </p:cNvPicPr>
            <p:nvPr/>
          </p:nvPicPr>
          <p:blipFill>
            <a:blip r:embed="rId5" cstate="print"/>
            <a:stretch>
              <a:fillRect/>
            </a:stretch>
          </p:blipFill>
          <p:spPr>
            <a:xfrm>
              <a:off x="3851563" y="779357"/>
              <a:ext cx="2600752" cy="2377063"/>
            </a:xfrm>
            <a:prstGeom prst="rect">
              <a:avLst/>
            </a:prstGeom>
          </p:spPr>
        </p:pic>
        <p:pic>
          <p:nvPicPr>
            <p:cNvPr id="15" name="Picture 14"/>
            <p:cNvPicPr>
              <a:picLocks noChangeAspect="1"/>
            </p:cNvPicPr>
            <p:nvPr/>
          </p:nvPicPr>
          <p:blipFill rotWithShape="1">
            <a:blip r:embed="rId4" cstate="print"/>
            <a:srcRect l="44551" t="93099" r="2170" b="1754"/>
            <a:stretch/>
          </p:blipFill>
          <p:spPr>
            <a:xfrm>
              <a:off x="3767468" y="3030241"/>
              <a:ext cx="890386" cy="111298"/>
            </a:xfrm>
            <a:prstGeom prst="rect">
              <a:avLst/>
            </a:prstGeom>
          </p:spPr>
        </p:pic>
      </p:grpSp>
      <p:grpSp>
        <p:nvGrpSpPr>
          <p:cNvPr id="10" name="Group 9"/>
          <p:cNvGrpSpPr/>
          <p:nvPr/>
        </p:nvGrpSpPr>
        <p:grpSpPr>
          <a:xfrm>
            <a:off x="3401880" y="3646594"/>
            <a:ext cx="2468880" cy="2011680"/>
            <a:chOff x="3542907" y="3286975"/>
            <a:chExt cx="2507172" cy="2069082"/>
          </a:xfrm>
        </p:grpSpPr>
        <p:pic>
          <p:nvPicPr>
            <p:cNvPr id="12" name="Picture 11"/>
            <p:cNvPicPr>
              <a:picLocks noChangeAspect="1"/>
            </p:cNvPicPr>
            <p:nvPr/>
          </p:nvPicPr>
          <p:blipFill>
            <a:blip r:embed="rId6" cstate="print"/>
            <a:stretch>
              <a:fillRect/>
            </a:stretch>
          </p:blipFill>
          <p:spPr>
            <a:xfrm>
              <a:off x="3786291" y="3286975"/>
              <a:ext cx="2263788" cy="2069082"/>
            </a:xfrm>
            <a:prstGeom prst="rect">
              <a:avLst/>
            </a:prstGeom>
          </p:spPr>
        </p:pic>
        <p:pic>
          <p:nvPicPr>
            <p:cNvPr id="16" name="Picture 15"/>
            <p:cNvPicPr>
              <a:picLocks noChangeAspect="1"/>
            </p:cNvPicPr>
            <p:nvPr/>
          </p:nvPicPr>
          <p:blipFill rotWithShape="1">
            <a:blip r:embed="rId3" cstate="print"/>
            <a:srcRect l="47380" t="91930" r="2244" b="1537"/>
            <a:stretch/>
          </p:blipFill>
          <p:spPr>
            <a:xfrm>
              <a:off x="3542907" y="5149605"/>
              <a:ext cx="849475" cy="142575"/>
            </a:xfrm>
            <a:prstGeom prst="rect">
              <a:avLst/>
            </a:prstGeom>
          </p:spPr>
        </p:pic>
      </p:grpSp>
      <p:grpSp>
        <p:nvGrpSpPr>
          <p:cNvPr id="13" name="Group 12"/>
          <p:cNvGrpSpPr/>
          <p:nvPr/>
        </p:nvGrpSpPr>
        <p:grpSpPr>
          <a:xfrm>
            <a:off x="6897519" y="3646594"/>
            <a:ext cx="2194560" cy="2011680"/>
            <a:chOff x="6733231" y="3251153"/>
            <a:chExt cx="2263789" cy="2069082"/>
          </a:xfrm>
        </p:grpSpPr>
        <p:pic>
          <p:nvPicPr>
            <p:cNvPr id="20" name="Picture 19"/>
            <p:cNvPicPr>
              <a:picLocks noChangeAspect="1"/>
            </p:cNvPicPr>
            <p:nvPr/>
          </p:nvPicPr>
          <p:blipFill>
            <a:blip r:embed="rId7" cstate="print"/>
            <a:stretch>
              <a:fillRect/>
            </a:stretch>
          </p:blipFill>
          <p:spPr>
            <a:xfrm>
              <a:off x="6733231" y="3251153"/>
              <a:ext cx="2263789" cy="2069082"/>
            </a:xfrm>
            <a:prstGeom prst="rect">
              <a:avLst/>
            </a:prstGeom>
          </p:spPr>
        </p:pic>
        <p:pic>
          <p:nvPicPr>
            <p:cNvPr id="23" name="Picture 22"/>
            <p:cNvPicPr>
              <a:picLocks noChangeAspect="1"/>
            </p:cNvPicPr>
            <p:nvPr/>
          </p:nvPicPr>
          <p:blipFill rotWithShape="1">
            <a:blip r:embed="rId3" cstate="print"/>
            <a:srcRect l="47380" t="91930" r="2244" b="1537"/>
            <a:stretch/>
          </p:blipFill>
          <p:spPr>
            <a:xfrm>
              <a:off x="6733231" y="5113696"/>
              <a:ext cx="849475" cy="142575"/>
            </a:xfrm>
            <a:prstGeom prst="rect">
              <a:avLst/>
            </a:prstGeom>
          </p:spPr>
        </p:pic>
      </p:grpSp>
      <p:grpSp>
        <p:nvGrpSpPr>
          <p:cNvPr id="11" name="Group 10"/>
          <p:cNvGrpSpPr/>
          <p:nvPr/>
        </p:nvGrpSpPr>
        <p:grpSpPr>
          <a:xfrm>
            <a:off x="6759917" y="987075"/>
            <a:ext cx="2468880" cy="2286000"/>
            <a:chOff x="6951348" y="655212"/>
            <a:chExt cx="2538993" cy="2320616"/>
          </a:xfrm>
        </p:grpSpPr>
        <p:pic>
          <p:nvPicPr>
            <p:cNvPr id="22" name="Picture 21"/>
            <p:cNvPicPr>
              <a:picLocks noChangeAspect="1"/>
            </p:cNvPicPr>
            <p:nvPr/>
          </p:nvPicPr>
          <p:blipFill>
            <a:blip r:embed="rId8" cstate="print"/>
            <a:stretch>
              <a:fillRect/>
            </a:stretch>
          </p:blipFill>
          <p:spPr>
            <a:xfrm>
              <a:off x="6951348" y="655212"/>
              <a:ext cx="2538993" cy="2320616"/>
            </a:xfrm>
            <a:prstGeom prst="rect">
              <a:avLst/>
            </a:prstGeom>
          </p:spPr>
        </p:pic>
        <p:pic>
          <p:nvPicPr>
            <p:cNvPr id="25" name="Picture 24"/>
            <p:cNvPicPr>
              <a:picLocks noChangeAspect="1"/>
            </p:cNvPicPr>
            <p:nvPr/>
          </p:nvPicPr>
          <p:blipFill rotWithShape="1">
            <a:blip r:embed="rId4" cstate="print"/>
            <a:srcRect l="44551" t="93099" r="2170" b="1754"/>
            <a:stretch/>
          </p:blipFill>
          <p:spPr>
            <a:xfrm>
              <a:off x="6951348" y="2864449"/>
              <a:ext cx="890386" cy="111298"/>
            </a:xfrm>
            <a:prstGeom prst="rect">
              <a:avLst/>
            </a:prstGeom>
          </p:spPr>
        </p:pic>
      </p:grpSp>
      <p:pic>
        <p:nvPicPr>
          <p:cNvPr id="26" name="Picture 25"/>
          <p:cNvPicPr>
            <a:picLocks noChangeAspect="1"/>
          </p:cNvPicPr>
          <p:nvPr/>
        </p:nvPicPr>
        <p:blipFill rotWithShape="1">
          <a:blip r:embed="rId9"/>
          <a:srcRect l="92418" r="1111" b="89042"/>
          <a:stretch/>
        </p:blipFill>
        <p:spPr>
          <a:xfrm>
            <a:off x="8917503" y="1257753"/>
            <a:ext cx="171450" cy="375740"/>
          </a:xfrm>
          <a:prstGeom prst="rect">
            <a:avLst/>
          </a:prstGeom>
        </p:spPr>
      </p:pic>
      <p:sp>
        <p:nvSpPr>
          <p:cNvPr id="30" name="Shape 203"/>
          <p:cNvSpPr>
            <a:spLocks/>
          </p:cNvSpPr>
          <p:nvPr/>
        </p:nvSpPr>
        <p:spPr>
          <a:xfrm>
            <a:off x="3132779" y="5834260"/>
            <a:ext cx="3045375" cy="1098724"/>
          </a:xfrm>
          <a:prstGeom prst="rect">
            <a:avLst/>
          </a:prstGeom>
          <a:noFill/>
          <a:ln>
            <a:noFill/>
          </a:ln>
        </p:spPr>
        <p:txBody>
          <a:bodyPr wrap="square" lIns="91425" tIns="45700" rIns="91425" bIns="45700" anchor="t" anchorCtr="0">
            <a:noAutofit/>
          </a:bodyPr>
          <a:lstStyle/>
          <a:p>
            <a:pPr lvl="0" algn="ctr">
              <a:buClr>
                <a:srgbClr val="C8620E"/>
              </a:buClr>
              <a:buSzPct val="100000"/>
            </a:pPr>
            <a:r>
              <a:rPr lang="en-US" sz="1400" b="1" dirty="0">
                <a:solidFill>
                  <a:schemeClr val="bg2">
                    <a:lumMod val="50000"/>
                  </a:schemeClr>
                </a:solidFill>
                <a:uFillTx/>
                <a:ea typeface="Century Gothic"/>
                <a:cs typeface="Century Gothic"/>
                <a:sym typeface="Century Gothic"/>
              </a:rPr>
              <a:t>Environmental Sensitivity: </a:t>
            </a:r>
          </a:p>
          <a:p>
            <a:pPr lvl="0" algn="ctr">
              <a:buClr>
                <a:srgbClr val="C8620E"/>
              </a:buClr>
              <a:buSzPct val="100000"/>
            </a:pPr>
            <a:r>
              <a:rPr lang="en-US" sz="1400" dirty="0">
                <a:solidFill>
                  <a:schemeClr val="bg2">
                    <a:lumMod val="50000"/>
                  </a:schemeClr>
                </a:solidFill>
                <a:uFillTx/>
                <a:ea typeface="Century Gothic"/>
                <a:cs typeface="Century Gothic"/>
                <a:sym typeface="Century Gothic"/>
              </a:rPr>
              <a:t>Same as current analysis </a:t>
            </a:r>
          </a:p>
          <a:p>
            <a:pPr lvl="0" algn="ctr">
              <a:buClr>
                <a:srgbClr val="C8620E"/>
              </a:buClr>
              <a:buSzPct val="100000"/>
            </a:pPr>
            <a:r>
              <a:rPr lang="en-US" sz="1400" b="1" dirty="0" smtClean="0">
                <a:solidFill>
                  <a:schemeClr val="bg2">
                    <a:lumMod val="50000"/>
                  </a:schemeClr>
                </a:solidFill>
                <a:uFillTx/>
                <a:ea typeface="Century Gothic"/>
                <a:cs typeface="Century Gothic"/>
                <a:sym typeface="Century Gothic"/>
              </a:rPr>
              <a:t>Solar </a:t>
            </a:r>
            <a:r>
              <a:rPr lang="en-US" sz="1400" b="1" dirty="0">
                <a:solidFill>
                  <a:schemeClr val="bg2">
                    <a:lumMod val="50000"/>
                  </a:schemeClr>
                </a:solidFill>
                <a:uFillTx/>
                <a:ea typeface="Century Gothic"/>
                <a:cs typeface="Century Gothic"/>
                <a:sym typeface="Century Gothic"/>
              </a:rPr>
              <a:t>Development Potential: </a:t>
            </a:r>
          </a:p>
          <a:p>
            <a:pPr lvl="0" algn="ctr">
              <a:buClr>
                <a:srgbClr val="C8620E"/>
              </a:buClr>
              <a:buSzPct val="100000"/>
            </a:pPr>
            <a:r>
              <a:rPr lang="en-US" sz="1400" dirty="0">
                <a:solidFill>
                  <a:schemeClr val="bg2">
                    <a:lumMod val="50000"/>
                  </a:schemeClr>
                </a:solidFill>
                <a:uFillTx/>
                <a:ea typeface="Century Gothic"/>
                <a:cs typeface="Century Gothic"/>
                <a:sym typeface="Century Gothic"/>
              </a:rPr>
              <a:t>Only Transmission Lines </a:t>
            </a:r>
          </a:p>
        </p:txBody>
      </p:sp>
      <p:sp>
        <p:nvSpPr>
          <p:cNvPr id="32" name="Shape 203"/>
          <p:cNvSpPr>
            <a:spLocks/>
          </p:cNvSpPr>
          <p:nvPr/>
        </p:nvSpPr>
        <p:spPr>
          <a:xfrm>
            <a:off x="382948" y="6134091"/>
            <a:ext cx="2163197" cy="499063"/>
          </a:xfrm>
          <a:prstGeom prst="rect">
            <a:avLst/>
          </a:prstGeom>
          <a:noFill/>
          <a:ln>
            <a:noFill/>
          </a:ln>
        </p:spPr>
        <p:txBody>
          <a:bodyPr wrap="square" lIns="91425" tIns="45700" rIns="91425" bIns="45700" anchor="t" anchorCtr="0">
            <a:noAutofit/>
          </a:bodyPr>
          <a:lstStyle/>
          <a:p>
            <a:pPr lvl="0" algn="ctr">
              <a:buClr>
                <a:srgbClr val="C8620E"/>
              </a:buClr>
              <a:buSzPct val="100000"/>
            </a:pPr>
            <a:r>
              <a:rPr lang="en-US" sz="1400" b="1" dirty="0">
                <a:solidFill>
                  <a:schemeClr val="bg2">
                    <a:lumMod val="50000"/>
                  </a:schemeClr>
                </a:solidFill>
                <a:uFillTx/>
                <a:ea typeface="Century Gothic"/>
                <a:cs typeface="Century Gothic"/>
                <a:sym typeface="Century Gothic"/>
              </a:rPr>
              <a:t>Current </a:t>
            </a:r>
            <a:r>
              <a:rPr lang="en-US" sz="1400" b="1" dirty="0" smtClean="0">
                <a:solidFill>
                  <a:schemeClr val="bg2">
                    <a:lumMod val="50000"/>
                  </a:schemeClr>
                </a:solidFill>
                <a:uFillTx/>
                <a:ea typeface="Century Gothic"/>
                <a:cs typeface="Century Gothic"/>
                <a:sym typeface="Century Gothic"/>
              </a:rPr>
              <a:t>analysis</a:t>
            </a:r>
            <a:endParaRPr lang="en-US" sz="1400" b="1" dirty="0">
              <a:solidFill>
                <a:schemeClr val="bg2">
                  <a:lumMod val="50000"/>
                </a:schemeClr>
              </a:solidFill>
              <a:uFillTx/>
              <a:ea typeface="Century Gothic"/>
              <a:cs typeface="Century Gothic"/>
              <a:sym typeface="Century Gothic"/>
            </a:endParaRPr>
          </a:p>
        </p:txBody>
      </p:sp>
      <p:sp>
        <p:nvSpPr>
          <p:cNvPr id="33" name="TextBox 32"/>
          <p:cNvSpPr txBox="1">
            <a:spLocks/>
          </p:cNvSpPr>
          <p:nvPr/>
        </p:nvSpPr>
        <p:spPr>
          <a:xfrm>
            <a:off x="169303" y="756038"/>
            <a:ext cx="2203452" cy="369332"/>
          </a:xfrm>
          <a:prstGeom prst="rect">
            <a:avLst/>
          </a:prstGeom>
          <a:noFill/>
        </p:spPr>
        <p:txBody>
          <a:bodyPr wrap="square" rtlCol="0">
            <a:spAutoFit/>
          </a:bodyPr>
          <a:lstStyle/>
          <a:p>
            <a:r>
              <a:rPr lang="en-US" b="1" dirty="0">
                <a:solidFill>
                  <a:schemeClr val="bg2">
                    <a:lumMod val="50000"/>
                  </a:schemeClr>
                </a:solidFill>
                <a:uFillTx/>
              </a:rPr>
              <a:t>Taylor County </a:t>
            </a:r>
          </a:p>
        </p:txBody>
      </p:sp>
      <p:sp>
        <p:nvSpPr>
          <p:cNvPr id="34" name="TextBox 33"/>
          <p:cNvSpPr txBox="1">
            <a:spLocks/>
          </p:cNvSpPr>
          <p:nvPr/>
        </p:nvSpPr>
        <p:spPr>
          <a:xfrm>
            <a:off x="157631" y="3366629"/>
            <a:ext cx="2203452" cy="369332"/>
          </a:xfrm>
          <a:prstGeom prst="rect">
            <a:avLst/>
          </a:prstGeom>
          <a:noFill/>
        </p:spPr>
        <p:txBody>
          <a:bodyPr wrap="square" rtlCol="0">
            <a:spAutoFit/>
          </a:bodyPr>
          <a:lstStyle/>
          <a:p>
            <a:r>
              <a:rPr lang="en-US" b="1" dirty="0">
                <a:solidFill>
                  <a:schemeClr val="bg2">
                    <a:lumMod val="50000"/>
                  </a:schemeClr>
                </a:solidFill>
                <a:uFillTx/>
              </a:rPr>
              <a:t>Decatur County </a:t>
            </a:r>
          </a:p>
        </p:txBody>
      </p:sp>
      <p:pic>
        <p:nvPicPr>
          <p:cNvPr id="35" name="Picture 34"/>
          <p:cNvPicPr>
            <a:picLocks noChangeAspect="1"/>
          </p:cNvPicPr>
          <p:nvPr/>
        </p:nvPicPr>
        <p:blipFill rotWithShape="1">
          <a:blip r:embed="rId10"/>
          <a:srcRect l="3495" t="81430" r="88266" b="5303"/>
          <a:stretch/>
        </p:blipFill>
        <p:spPr>
          <a:xfrm>
            <a:off x="9429910" y="3991724"/>
            <a:ext cx="510483" cy="1063724"/>
          </a:xfrm>
          <a:prstGeom prst="rect">
            <a:avLst/>
          </a:prstGeom>
        </p:spPr>
      </p:pic>
      <p:sp>
        <p:nvSpPr>
          <p:cNvPr id="36" name="Shape 172"/>
          <p:cNvSpPr txBox="1">
            <a:spLocks/>
          </p:cNvSpPr>
          <p:nvPr/>
        </p:nvSpPr>
        <p:spPr>
          <a:xfrm>
            <a:off x="9869776" y="3967486"/>
            <a:ext cx="2716049" cy="1360366"/>
          </a:xfrm>
          <a:prstGeom prst="rect">
            <a:avLst/>
          </a:prstGeom>
          <a:noFill/>
          <a:ln>
            <a:noFill/>
          </a:ln>
        </p:spPr>
        <p:txBody>
          <a:bodyPr wrap="square" lIns="91425" tIns="45700" rIns="91425" bIns="45700" anchor="b" anchorCtr="0">
            <a:noAutofit/>
          </a:bodyPr>
          <a:lstStyle/>
          <a:p>
            <a:pPr marL="0" marR="0" lvl="0" indent="-101600" algn="l" rtl="0">
              <a:lnSpc>
                <a:spcPct val="100000"/>
              </a:lnSpc>
              <a:spcBef>
                <a:spcPts val="0"/>
              </a:spcBef>
              <a:spcAft>
                <a:spcPts val="0"/>
              </a:spcAft>
              <a:buClr>
                <a:srgbClr val="000000"/>
              </a:buClr>
              <a:buSzPct val="100000"/>
              <a:buFont typeface="Century Gothic"/>
              <a:buNone/>
            </a:pPr>
            <a:r>
              <a:rPr lang="en-US" sz="1600" dirty="0">
                <a:uFillTx/>
                <a:latin typeface="Century Gothic"/>
                <a:ea typeface="Century Gothic"/>
                <a:cs typeface="Century Gothic"/>
                <a:sym typeface="Century Gothic"/>
              </a:rPr>
              <a:t>Protected Areas</a:t>
            </a:r>
          </a:p>
          <a:p>
            <a:pPr marL="0" marR="0" lvl="0" indent="-101600" algn="l" rtl="0">
              <a:lnSpc>
                <a:spcPct val="100000"/>
              </a:lnSpc>
              <a:spcBef>
                <a:spcPts val="0"/>
              </a:spcBef>
              <a:spcAft>
                <a:spcPts val="0"/>
              </a:spcAft>
              <a:buClr>
                <a:srgbClr val="000000"/>
              </a:buClr>
              <a:buSzPct val="100000"/>
              <a:buFont typeface="Century Gothic"/>
              <a:buNone/>
            </a:pPr>
            <a:r>
              <a:rPr lang="en-US" sz="1600" dirty="0">
                <a:uFillTx/>
                <a:latin typeface="Century Gothic"/>
                <a:ea typeface="Century Gothic"/>
                <a:cs typeface="Century Gothic"/>
                <a:sym typeface="Century Gothic"/>
              </a:rPr>
              <a:t>Low Suitability </a:t>
            </a:r>
          </a:p>
          <a:p>
            <a:pPr marL="0" marR="0" lvl="0" indent="-101600" algn="l" rtl="0">
              <a:lnSpc>
                <a:spcPct val="100000"/>
              </a:lnSpc>
              <a:spcBef>
                <a:spcPts val="0"/>
              </a:spcBef>
              <a:spcAft>
                <a:spcPts val="0"/>
              </a:spcAft>
              <a:buClr>
                <a:srgbClr val="000000"/>
              </a:buClr>
              <a:buSzPct val="100000"/>
              <a:buFont typeface="Century Gothic"/>
              <a:buNone/>
            </a:pPr>
            <a:r>
              <a:rPr lang="en-US" sz="1600" b="0" i="0" u="none" strike="noStrike" cap="none" dirty="0">
                <a:solidFill>
                  <a:srgbClr val="000000"/>
                </a:solidFill>
                <a:uFillTx/>
                <a:latin typeface="Century Gothic"/>
                <a:ea typeface="Century Gothic"/>
                <a:cs typeface="Century Gothic"/>
                <a:sym typeface="Century Gothic"/>
              </a:rPr>
              <a:t>Moderate Suitability</a:t>
            </a:r>
          </a:p>
          <a:p>
            <a:pPr marL="0" marR="0" lvl="0" indent="-101600" algn="l" rtl="0">
              <a:lnSpc>
                <a:spcPct val="100000"/>
              </a:lnSpc>
              <a:spcBef>
                <a:spcPts val="0"/>
              </a:spcBef>
              <a:spcAft>
                <a:spcPts val="0"/>
              </a:spcAft>
              <a:buClr>
                <a:srgbClr val="000000"/>
              </a:buClr>
              <a:buSzPct val="100000"/>
              <a:buFont typeface="Century Gothic"/>
              <a:buNone/>
            </a:pPr>
            <a:r>
              <a:rPr lang="en-US" sz="1600" dirty="0">
                <a:uFillTx/>
                <a:latin typeface="Century Gothic"/>
                <a:ea typeface="Century Gothic"/>
                <a:cs typeface="Century Gothic"/>
                <a:sym typeface="Century Gothic"/>
              </a:rPr>
              <a:t>High Suitability </a:t>
            </a:r>
          </a:p>
          <a:p>
            <a:pPr marL="0" marR="0" lvl="0" indent="-101600" algn="l" rtl="0">
              <a:lnSpc>
                <a:spcPct val="100000"/>
              </a:lnSpc>
              <a:spcBef>
                <a:spcPts val="0"/>
              </a:spcBef>
              <a:spcAft>
                <a:spcPts val="0"/>
              </a:spcAft>
              <a:buClr>
                <a:srgbClr val="000000"/>
              </a:buClr>
              <a:buSzPct val="100000"/>
              <a:buFont typeface="Century Gothic"/>
              <a:buNone/>
            </a:pPr>
            <a:endParaRPr lang="en-US" b="0" i="0" u="none" strike="noStrike" cap="none" dirty="0">
              <a:solidFill>
                <a:srgbClr val="000000"/>
              </a:solidFill>
              <a:uFillTx/>
              <a:latin typeface="Century Gothic"/>
              <a:ea typeface="Century Gothic"/>
              <a:cs typeface="Century Gothic"/>
              <a:sym typeface="Century Gothic"/>
            </a:endParaRPr>
          </a:p>
        </p:txBody>
      </p:sp>
      <p:sp>
        <p:nvSpPr>
          <p:cNvPr id="24" name="Shape 203"/>
          <p:cNvSpPr>
            <a:spLocks/>
          </p:cNvSpPr>
          <p:nvPr/>
        </p:nvSpPr>
        <p:spPr>
          <a:xfrm>
            <a:off x="6320042" y="5834260"/>
            <a:ext cx="3418743" cy="1098724"/>
          </a:xfrm>
          <a:prstGeom prst="rect">
            <a:avLst/>
          </a:prstGeom>
          <a:noFill/>
          <a:ln>
            <a:noFill/>
          </a:ln>
        </p:spPr>
        <p:txBody>
          <a:bodyPr wrap="square" lIns="91425" tIns="45700" rIns="91425" bIns="45700" anchor="t" anchorCtr="0">
            <a:noAutofit/>
          </a:bodyPr>
          <a:lstStyle/>
          <a:p>
            <a:pPr lvl="0" algn="ctr">
              <a:buClr>
                <a:srgbClr val="C8620E"/>
              </a:buClr>
              <a:buSzPct val="100000"/>
            </a:pPr>
            <a:r>
              <a:rPr lang="en-US" sz="1400" b="1" dirty="0">
                <a:solidFill>
                  <a:schemeClr val="bg2">
                    <a:lumMod val="50000"/>
                  </a:schemeClr>
                </a:solidFill>
                <a:uFillTx/>
                <a:ea typeface="Century Gothic"/>
                <a:cs typeface="Century Gothic"/>
                <a:sym typeface="Century Gothic"/>
              </a:rPr>
              <a:t>Environmental Sensitivity: </a:t>
            </a:r>
          </a:p>
          <a:p>
            <a:pPr lvl="0" algn="ctr">
              <a:buClr>
                <a:srgbClr val="C8620E"/>
              </a:buClr>
              <a:buSzPct val="100000"/>
            </a:pPr>
            <a:r>
              <a:rPr lang="en-US" sz="1400" dirty="0">
                <a:solidFill>
                  <a:schemeClr val="bg2">
                    <a:lumMod val="50000"/>
                  </a:schemeClr>
                </a:solidFill>
                <a:uFillTx/>
                <a:ea typeface="Century Gothic"/>
                <a:cs typeface="Century Gothic"/>
                <a:sym typeface="Century Gothic"/>
              </a:rPr>
              <a:t>Equal weights on factors</a:t>
            </a:r>
          </a:p>
          <a:p>
            <a:pPr algn="ctr">
              <a:buClr>
                <a:srgbClr val="C8620E"/>
              </a:buClr>
              <a:buSzPct val="100000"/>
            </a:pPr>
            <a:r>
              <a:rPr lang="en-US" sz="1400" b="1" dirty="0" smtClean="0">
                <a:solidFill>
                  <a:schemeClr val="bg2">
                    <a:lumMod val="50000"/>
                  </a:schemeClr>
                </a:solidFill>
                <a:uFillTx/>
                <a:ea typeface="Century Gothic"/>
                <a:cs typeface="Century Gothic"/>
                <a:sym typeface="Century Gothic"/>
              </a:rPr>
              <a:t>Solar </a:t>
            </a:r>
            <a:r>
              <a:rPr lang="en-US" sz="1400" b="1" dirty="0">
                <a:solidFill>
                  <a:schemeClr val="bg2">
                    <a:lumMod val="50000"/>
                  </a:schemeClr>
                </a:solidFill>
                <a:uFillTx/>
                <a:ea typeface="Century Gothic"/>
                <a:cs typeface="Century Gothic"/>
                <a:sym typeface="Century Gothic"/>
              </a:rPr>
              <a:t>Development </a:t>
            </a:r>
            <a:r>
              <a:rPr lang="en-US" sz="1400" b="1" dirty="0" smtClean="0">
                <a:solidFill>
                  <a:schemeClr val="bg2">
                    <a:lumMod val="50000"/>
                  </a:schemeClr>
                </a:solidFill>
                <a:uFillTx/>
                <a:ea typeface="Century Gothic"/>
                <a:cs typeface="Century Gothic"/>
                <a:sym typeface="Century Gothic"/>
              </a:rPr>
              <a:t>Potential:</a:t>
            </a:r>
          </a:p>
          <a:p>
            <a:pPr algn="ctr">
              <a:buClr>
                <a:srgbClr val="C8620E"/>
              </a:buClr>
              <a:buSzPct val="100000"/>
            </a:pPr>
            <a:r>
              <a:rPr lang="en-US" sz="1400" dirty="0" smtClean="0">
                <a:solidFill>
                  <a:schemeClr val="bg2">
                    <a:lumMod val="50000"/>
                  </a:schemeClr>
                </a:solidFill>
                <a:uFillTx/>
                <a:ea typeface="Century Gothic"/>
                <a:cs typeface="Century Gothic"/>
                <a:sym typeface="Century Gothic"/>
              </a:rPr>
              <a:t>Same </a:t>
            </a:r>
            <a:r>
              <a:rPr lang="en-US" sz="1400" dirty="0">
                <a:solidFill>
                  <a:schemeClr val="bg2">
                    <a:lumMod val="50000"/>
                  </a:schemeClr>
                </a:solidFill>
                <a:uFillTx/>
                <a:ea typeface="Century Gothic"/>
                <a:cs typeface="Century Gothic"/>
                <a:sym typeface="Century Gothic"/>
              </a:rPr>
              <a:t>as current analysis </a:t>
            </a:r>
          </a:p>
          <a:p>
            <a:pPr marL="457200" lvl="0" indent="-114300">
              <a:buClr>
                <a:srgbClr val="C8620E"/>
              </a:buClr>
              <a:buSzPct val="100000"/>
            </a:pPr>
            <a:endParaRPr lang="en-US" sz="1400" b="1" dirty="0">
              <a:solidFill>
                <a:schemeClr val="bg2">
                  <a:lumMod val="50000"/>
                </a:schemeClr>
              </a:solidFill>
              <a:uFillTx/>
              <a:ea typeface="Century Gothic"/>
              <a:cs typeface="Century Gothic"/>
              <a:sym typeface="Century Gothic"/>
            </a:endParaRPr>
          </a:p>
        </p:txBody>
      </p:sp>
      <p:pic>
        <p:nvPicPr>
          <p:cNvPr id="27" name="Picture 26"/>
          <p:cNvPicPr>
            <a:picLocks noChangeAspect="1"/>
          </p:cNvPicPr>
          <p:nvPr/>
        </p:nvPicPr>
        <p:blipFill rotWithShape="1">
          <a:blip r:embed="rId9"/>
          <a:srcRect l="92418" r="1111" b="89042"/>
          <a:stretch/>
        </p:blipFill>
        <p:spPr>
          <a:xfrm>
            <a:off x="8931524" y="3807227"/>
            <a:ext cx="171450" cy="37574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1000125" y="371474"/>
            <a:ext cx="10233148" cy="479425"/>
          </a:xfrm>
          <a:prstGeom prst="rect">
            <a:avLst/>
          </a:prstGeom>
          <a:noFill/>
          <a:ln>
            <a:noFill/>
          </a:ln>
        </p:spPr>
        <p:txBody>
          <a:bodyPr wrap="square" lIns="91425" tIns="45700" rIns="91425" bIns="45700" anchor="ctr" anchorCtr="0">
            <a:noAutofit/>
          </a:bodyPr>
          <a:lstStyle/>
          <a:p>
            <a:pPr marL="0" marR="0" lvl="0" indent="-68580" algn="l" rtl="0">
              <a:lnSpc>
                <a:spcPct val="90000"/>
              </a:lnSpc>
              <a:spcBef>
                <a:spcPts val="0"/>
              </a:spcBef>
              <a:spcAft>
                <a:spcPts val="0"/>
              </a:spcAft>
              <a:buClr>
                <a:srgbClr val="E9A149"/>
              </a:buClr>
              <a:buSzPct val="25116"/>
              <a:buFont typeface="Century Gothic"/>
              <a:buNone/>
            </a:pPr>
            <a:r>
              <a:rPr lang="en-US" sz="4320" b="0" i="0" u="none" strike="noStrike" cap="none" dirty="0">
                <a:solidFill>
                  <a:srgbClr val="E9A149"/>
                </a:solidFill>
                <a:uFillTx/>
                <a:latin typeface="Century Gothic"/>
                <a:ea typeface="Century Gothic"/>
                <a:cs typeface="Century Gothic"/>
                <a:sym typeface="Century Gothic"/>
              </a:rPr>
              <a:t>Limitations</a:t>
            </a:r>
          </a:p>
        </p:txBody>
      </p:sp>
      <p:sp>
        <p:nvSpPr>
          <p:cNvPr id="222" name="Shape 222"/>
          <p:cNvSpPr txBox="1">
            <a:spLocks/>
          </p:cNvSpPr>
          <p:nvPr/>
        </p:nvSpPr>
        <p:spPr>
          <a:xfrm>
            <a:off x="8746998" y="3470024"/>
            <a:ext cx="3445002" cy="274320"/>
          </a:xfrm>
          <a:prstGeom prst="rect">
            <a:avLst/>
          </a:prstGeom>
          <a:noFill/>
          <a:ln>
            <a:noFill/>
          </a:ln>
        </p:spPr>
        <p:txBody>
          <a:bodyPr wrap="square" lIns="91425" tIns="45700" rIns="91425" bIns="45700" anchor="t" anchorCtr="0">
            <a:noAutofit/>
          </a:bodyPr>
          <a:lstStyle/>
          <a:p>
            <a:pPr marL="0" marR="0" lvl="0" indent="-19050" algn="r" rtl="0">
              <a:lnSpc>
                <a:spcPct val="90000"/>
              </a:lnSpc>
              <a:spcBef>
                <a:spcPts val="0"/>
              </a:spcBef>
              <a:spcAft>
                <a:spcPts val="0"/>
              </a:spcAft>
              <a:buClr>
                <a:schemeClr val="lt1"/>
              </a:buClr>
              <a:buSzPct val="25000"/>
              <a:buFont typeface="Arial"/>
              <a:buNone/>
            </a:pPr>
            <a:r>
              <a:rPr lang="en-US" sz="1200" b="0" i="0" u="none" strike="noStrike" cap="none">
                <a:solidFill>
                  <a:schemeClr val="lt1"/>
                </a:solidFill>
                <a:uFillTx/>
                <a:latin typeface="Century Gothic"/>
                <a:ea typeface="Century Gothic"/>
                <a:cs typeface="Century Gothic"/>
                <a:sym typeface="Century Gothic"/>
              </a:rPr>
              <a:t>Image Credit: Monet</a:t>
            </a:r>
          </a:p>
        </p:txBody>
      </p:sp>
      <p:sp>
        <p:nvSpPr>
          <p:cNvPr id="223" name="Shape 223"/>
          <p:cNvSpPr txBox="1">
            <a:spLocks/>
          </p:cNvSpPr>
          <p:nvPr/>
        </p:nvSpPr>
        <p:spPr>
          <a:xfrm>
            <a:off x="1928812" y="1300725"/>
            <a:ext cx="9966339" cy="5250773"/>
          </a:xfrm>
          <a:prstGeom prst="rect">
            <a:avLst/>
          </a:prstGeom>
          <a:noFill/>
          <a:ln>
            <a:noFill/>
          </a:ln>
        </p:spPr>
        <p:txBody>
          <a:bodyPr wrap="square" lIns="91425" tIns="45700" rIns="91425" bIns="45700" anchor="t" anchorCtr="0">
            <a:noAutofit/>
          </a:bodyPr>
          <a:lstStyle/>
          <a:p>
            <a:pPr marL="342900" marR="0" lvl="0" indent="-342900" algn="l" rtl="0">
              <a:lnSpc>
                <a:spcPct val="150000"/>
              </a:lnSpc>
              <a:spcBef>
                <a:spcPts val="0"/>
              </a:spcBef>
              <a:spcAft>
                <a:spcPts val="0"/>
              </a:spcAft>
              <a:buClr>
                <a:srgbClr val="E9A149"/>
              </a:buClr>
              <a:buSzPct val="100000"/>
              <a:buFont typeface="Webdings" panose="05030102010509060703" pitchFamily="18" charset="2"/>
              <a:buChar char="4"/>
            </a:pPr>
            <a:r>
              <a:rPr lang="en-US" sz="3100" b="0" i="0" u="none" strike="noStrike" cap="none" dirty="0">
                <a:solidFill>
                  <a:srgbClr val="757070"/>
                </a:solidFill>
                <a:uFillTx/>
                <a:latin typeface="Century Gothic"/>
                <a:ea typeface="Century Gothic"/>
                <a:cs typeface="Century Gothic"/>
                <a:sym typeface="Century Gothic"/>
              </a:rPr>
              <a:t>Unavailability of parcel data for Decatur county</a:t>
            </a:r>
          </a:p>
          <a:p>
            <a:pPr marL="342900" marR="0" lvl="0" indent="-342900" algn="l" rtl="0">
              <a:lnSpc>
                <a:spcPct val="150000"/>
              </a:lnSpc>
              <a:spcBef>
                <a:spcPts val="0"/>
              </a:spcBef>
              <a:spcAft>
                <a:spcPts val="0"/>
              </a:spcAft>
              <a:buClr>
                <a:srgbClr val="E9A149"/>
              </a:buClr>
              <a:buSzPct val="100000"/>
              <a:buFont typeface="Webdings" panose="05030102010509060703" pitchFamily="18" charset="2"/>
              <a:buChar char="4"/>
            </a:pPr>
            <a:r>
              <a:rPr lang="en-US" sz="3100" dirty="0">
                <a:solidFill>
                  <a:srgbClr val="757070"/>
                </a:solidFill>
                <a:uFillTx/>
                <a:latin typeface="Century Gothic"/>
                <a:ea typeface="Century Gothic"/>
                <a:cs typeface="Century Gothic"/>
                <a:sym typeface="Century Gothic"/>
              </a:rPr>
              <a:t>Solar developer input </a:t>
            </a:r>
            <a:endParaRPr lang="en-US" sz="3100" b="0" i="0" u="none" strike="noStrike" cap="none" dirty="0">
              <a:solidFill>
                <a:srgbClr val="757070"/>
              </a:solidFill>
              <a:uFillTx/>
              <a:latin typeface="Century Gothic"/>
              <a:ea typeface="Century Gothic"/>
              <a:cs typeface="Century Gothic"/>
              <a:sym typeface="Century Gothic"/>
            </a:endParaRPr>
          </a:p>
        </p:txBody>
      </p:sp>
      <p:pic>
        <p:nvPicPr>
          <p:cNvPr id="2" name="Picture 1"/>
          <p:cNvPicPr>
            <a:picLocks noChangeAspect="1"/>
          </p:cNvPicPr>
          <p:nvPr/>
        </p:nvPicPr>
        <p:blipFill rotWithShape="1">
          <a:blip r:embed="rId3"/>
          <a:srcRect t="25917" b="1"/>
          <a:stretch/>
        </p:blipFill>
        <p:spPr>
          <a:xfrm>
            <a:off x="-1" y="3909714"/>
            <a:ext cx="12192001" cy="3091608"/>
          </a:xfrm>
          <a:prstGeom prst="rect">
            <a:avLst/>
          </a:prstGeom>
          <a:noFill/>
          <a:ln>
            <a:noFill/>
          </a:ln>
        </p:spPr>
      </p:pic>
      <p:pic>
        <p:nvPicPr>
          <p:cNvPr id="5" name="Picture 4"/>
          <p:cNvPicPr>
            <a:picLocks noChangeAspect="1"/>
          </p:cNvPicPr>
          <p:nvPr/>
        </p:nvPicPr>
        <p:blipFill rotWithShape="1">
          <a:blip r:embed="rId4" cstate="print"/>
          <a:srcRect l="49696"/>
          <a:stretch/>
        </p:blipFill>
        <p:spPr>
          <a:xfrm>
            <a:off x="0" y="1272858"/>
            <a:ext cx="2742165" cy="5306505"/>
          </a:xfrm>
          <a:prstGeom prst="rect">
            <a:avLst/>
          </a:prstGeom>
        </p:spPr>
      </p:pic>
      <p:sp>
        <p:nvSpPr>
          <p:cNvPr id="8" name="Shape 111"/>
          <p:cNvSpPr txBox="1">
            <a:spLocks/>
          </p:cNvSpPr>
          <p:nvPr/>
        </p:nvSpPr>
        <p:spPr>
          <a:xfrm>
            <a:off x="8930718" y="6563973"/>
            <a:ext cx="3445002" cy="274320"/>
          </a:xfrm>
          <a:prstGeom prst="rect">
            <a:avLst/>
          </a:prstGeom>
          <a:noFill/>
          <a:ln>
            <a:noFill/>
          </a:ln>
        </p:spPr>
        <p:txBody>
          <a:bodyPr wrap="square" lIns="91425" tIns="45700" rIns="91425" bIns="45700" anchor="t" anchorCtr="0">
            <a:noAutofit/>
          </a:bodyPr>
          <a:lstStyle/>
          <a:p>
            <a:pPr lvl="0" indent="-28575">
              <a:lnSpc>
                <a:spcPct val="90000"/>
              </a:lnSpc>
              <a:buClr>
                <a:srgbClr val="3F3F3F"/>
              </a:buClr>
              <a:buSzPct val="25000"/>
            </a:pPr>
            <a:r>
              <a:rPr lang="en-US" sz="1200" b="0" i="0" u="none" strike="noStrike" cap="none" dirty="0">
                <a:solidFill>
                  <a:schemeClr val="bg1">
                    <a:lumMod val="75000"/>
                  </a:schemeClr>
                </a:solidFill>
                <a:uFillTx/>
                <a:latin typeface="Century Gothic"/>
                <a:ea typeface="Century Gothic"/>
                <a:cs typeface="Century Gothic"/>
                <a:sym typeface="Century Gothic"/>
              </a:rPr>
              <a:t>Image Credit: </a:t>
            </a:r>
            <a:r>
              <a:rPr lang="en-US" sz="1200" dirty="0">
                <a:solidFill>
                  <a:schemeClr val="bg1">
                    <a:lumMod val="75000"/>
                  </a:schemeClr>
                </a:solidFill>
                <a:uFillTx/>
                <a:latin typeface="Century Gothic"/>
                <a:ea typeface="Century Gothic"/>
                <a:cs typeface="Century Gothic"/>
                <a:sym typeface="Century Gothic"/>
              </a:rPr>
              <a:t>Conservation Matters LLC.</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 name="Chord 1"/>
          <p:cNvSpPr>
            <a:spLocks/>
          </p:cNvSpPr>
          <p:nvPr/>
        </p:nvSpPr>
        <p:spPr>
          <a:xfrm rot="1005204">
            <a:off x="9927763" y="2553586"/>
            <a:ext cx="3359315" cy="3685703"/>
          </a:xfrm>
          <a:prstGeom prst="chord">
            <a:avLst>
              <a:gd name="adj1" fmla="val 3209671"/>
              <a:gd name="adj2" fmla="val 16320701"/>
            </a:avLst>
          </a:prstGeom>
          <a:blipFill dpi="0" rotWithShape="1">
            <a:blip r:embed="rId3" cstate="print"/>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214" name="Shape 214"/>
          <p:cNvSpPr txBox="1">
            <a:spLocks noGrp="1"/>
          </p:cNvSpPr>
          <p:nvPr>
            <p:ph type="title"/>
          </p:nvPr>
        </p:nvSpPr>
        <p:spPr>
          <a:xfrm>
            <a:off x="1000125" y="377824"/>
            <a:ext cx="10233000" cy="479400"/>
          </a:xfrm>
          <a:prstGeom prst="rect">
            <a:avLst/>
          </a:prstGeom>
          <a:noFill/>
          <a:ln>
            <a:noFill/>
          </a:ln>
        </p:spPr>
        <p:txBody>
          <a:bodyPr wrap="square" lIns="91425" tIns="45700" rIns="91425" bIns="45700" anchor="ctr" anchorCtr="0">
            <a:noAutofit/>
          </a:bodyPr>
          <a:lstStyle/>
          <a:p>
            <a:pPr marL="0" marR="0" lvl="0" indent="-68580" algn="l" rtl="0">
              <a:lnSpc>
                <a:spcPct val="90000"/>
              </a:lnSpc>
              <a:spcBef>
                <a:spcPts val="0"/>
              </a:spcBef>
              <a:spcAft>
                <a:spcPts val="0"/>
              </a:spcAft>
              <a:buClr>
                <a:srgbClr val="E9A149"/>
              </a:buClr>
              <a:buSzPct val="25116"/>
              <a:buFont typeface="Century Gothic"/>
              <a:buNone/>
            </a:pPr>
            <a:r>
              <a:rPr lang="en-US" sz="4320" b="0" i="0" u="none" strike="noStrike" cap="none">
                <a:solidFill>
                  <a:srgbClr val="E9A149"/>
                </a:solidFill>
                <a:uFillTx/>
                <a:latin typeface="Century Gothic"/>
                <a:ea typeface="Century Gothic"/>
                <a:cs typeface="Century Gothic"/>
                <a:sym typeface="Century Gothic"/>
              </a:rPr>
              <a:t>Conclusion</a:t>
            </a:r>
          </a:p>
        </p:txBody>
      </p:sp>
      <p:sp>
        <p:nvSpPr>
          <p:cNvPr id="215" name="Shape 215"/>
          <p:cNvSpPr txBox="1">
            <a:spLocks/>
          </p:cNvSpPr>
          <p:nvPr/>
        </p:nvSpPr>
        <p:spPr>
          <a:xfrm>
            <a:off x="418617" y="617524"/>
            <a:ext cx="8514021" cy="4936422"/>
          </a:xfrm>
          <a:prstGeom prst="rect">
            <a:avLst/>
          </a:prstGeom>
          <a:noFill/>
          <a:ln>
            <a:noFill/>
          </a:ln>
        </p:spPr>
        <p:txBody>
          <a:bodyPr wrap="square" lIns="91425" tIns="45700" rIns="91425" bIns="45700" anchor="t" anchorCtr="0">
            <a:noAutofit/>
          </a:bodyPr>
          <a:lstStyle/>
          <a:p>
            <a:endParaRPr lang="en-US" sz="3100" dirty="0">
              <a:solidFill>
                <a:srgbClr val="757070"/>
              </a:solidFill>
              <a:uFillTx/>
              <a:latin typeface="Century Gothic"/>
              <a:sym typeface="Century Gothic"/>
            </a:endParaRPr>
          </a:p>
          <a:p>
            <a:pPr marL="342900" indent="-342900">
              <a:buClr>
                <a:srgbClr val="E9A149"/>
              </a:buClr>
              <a:buSzPct val="100000"/>
              <a:buFont typeface="Webdings" panose="05030102010509060703" pitchFamily="18" charset="2"/>
              <a:buChar char="4"/>
            </a:pPr>
            <a:r>
              <a:rPr lang="en-US" sz="2800" dirty="0">
                <a:solidFill>
                  <a:srgbClr val="757070"/>
                </a:solidFill>
                <a:uFillTx/>
                <a:latin typeface="Century Gothic"/>
              </a:rPr>
              <a:t>Higher suitability for solar development was found in southern regions of the state and areas in proximity to transmission lines</a:t>
            </a:r>
          </a:p>
          <a:p>
            <a:pPr marL="342900" indent="-342900">
              <a:buClr>
                <a:srgbClr val="E9A149"/>
              </a:buClr>
              <a:buSzPct val="100000"/>
              <a:buFont typeface="Webdings" panose="05030102010509060703" pitchFamily="18" charset="2"/>
              <a:buChar char="4"/>
            </a:pPr>
            <a:endParaRPr lang="en-US" sz="2800" dirty="0">
              <a:solidFill>
                <a:srgbClr val="757070"/>
              </a:solidFill>
              <a:uFillTx/>
              <a:latin typeface="Century Gothic"/>
            </a:endParaRPr>
          </a:p>
          <a:p>
            <a:pPr marL="342900" indent="-342900">
              <a:buClr>
                <a:srgbClr val="E9A149"/>
              </a:buClr>
              <a:buSzPct val="100000"/>
              <a:buFont typeface="Webdings" panose="05030102010509060703" pitchFamily="18" charset="2"/>
              <a:buChar char="4"/>
            </a:pPr>
            <a:r>
              <a:rPr lang="en-US" sz="2800" dirty="0">
                <a:solidFill>
                  <a:srgbClr val="757070"/>
                </a:solidFill>
                <a:uFillTx/>
                <a:latin typeface="Century Gothic"/>
              </a:rPr>
              <a:t>Decatur county has more suitable sites for solar farm development than </a:t>
            </a:r>
            <a:r>
              <a:rPr lang="en-US" sz="2800">
                <a:solidFill>
                  <a:srgbClr val="757070"/>
                </a:solidFill>
                <a:uFillTx/>
                <a:latin typeface="Century Gothic"/>
              </a:rPr>
              <a:t>Taylor county</a:t>
            </a:r>
            <a:endParaRPr lang="en-US" sz="2800" dirty="0">
              <a:solidFill>
                <a:srgbClr val="757070"/>
              </a:solidFill>
              <a:uFillTx/>
              <a:latin typeface="Century Gothic"/>
            </a:endParaRPr>
          </a:p>
          <a:p>
            <a:pPr marL="342900" indent="-342900">
              <a:buClr>
                <a:srgbClr val="E9A149"/>
              </a:buClr>
              <a:buSzPct val="100000"/>
              <a:buFont typeface="Webdings" panose="05030102010509060703" pitchFamily="18" charset="2"/>
              <a:buChar char="4"/>
            </a:pPr>
            <a:endParaRPr lang="en-US" sz="2800" dirty="0">
              <a:solidFill>
                <a:srgbClr val="757070"/>
              </a:solidFill>
              <a:uFillTx/>
              <a:latin typeface="Century Gothic"/>
            </a:endParaRPr>
          </a:p>
          <a:p>
            <a:pPr marL="342900" indent="-342900">
              <a:buClr>
                <a:srgbClr val="E9A149"/>
              </a:buClr>
              <a:buSzPct val="100000"/>
              <a:buFont typeface="Webdings" panose="05030102010509060703" pitchFamily="18" charset="2"/>
              <a:buChar char="4"/>
            </a:pPr>
            <a:r>
              <a:rPr lang="en-US" sz="2800" dirty="0">
                <a:solidFill>
                  <a:srgbClr val="757070"/>
                </a:solidFill>
                <a:uFillTx/>
                <a:latin typeface="Century Gothic"/>
              </a:rPr>
              <a:t>Majority of the existing solar farms in Taylor and Decatur county show that they are under areas of high potential for solar development and low environmental sensitivity</a:t>
            </a:r>
          </a:p>
          <a:p>
            <a:pPr>
              <a:buClr>
                <a:srgbClr val="E9A149"/>
              </a:buClr>
              <a:buSzPct val="100000"/>
            </a:pPr>
            <a:endParaRPr lang="en-US" sz="2800" dirty="0">
              <a:solidFill>
                <a:srgbClr val="757070"/>
              </a:solidFill>
              <a:uFillTx/>
              <a:latin typeface="Century Gothic"/>
            </a:endParaRPr>
          </a:p>
          <a:p>
            <a:pPr>
              <a:buClr>
                <a:srgbClr val="E9A149"/>
              </a:buClr>
              <a:buSzPct val="100000"/>
            </a:pPr>
            <a:endParaRPr lang="en-US" sz="3100" dirty="0">
              <a:solidFill>
                <a:srgbClr val="757070"/>
              </a:solidFill>
              <a:uFillTx/>
              <a:latin typeface="Century Gothic"/>
              <a:sym typeface="Century Gothic"/>
            </a:endParaRPr>
          </a:p>
        </p:txBody>
      </p:sp>
      <p:pic>
        <p:nvPicPr>
          <p:cNvPr id="5" name="Picture 4"/>
          <p:cNvPicPr>
            <a:picLocks noChangeAspect="1"/>
          </p:cNvPicPr>
          <p:nvPr/>
        </p:nvPicPr>
        <p:blipFill rotWithShape="1">
          <a:blip r:embed="rId4" cstate="print"/>
          <a:srcRect l="15918" b="40531"/>
          <a:stretch/>
        </p:blipFill>
        <p:spPr>
          <a:xfrm rot="16200000">
            <a:off x="7130717" y="1796716"/>
            <a:ext cx="6327994" cy="379457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Shape 229"/>
          <p:cNvSpPr txBox="1">
            <a:spLocks noGrp="1"/>
          </p:cNvSpPr>
          <p:nvPr>
            <p:ph type="title"/>
          </p:nvPr>
        </p:nvSpPr>
        <p:spPr>
          <a:xfrm>
            <a:off x="1000125" y="377824"/>
            <a:ext cx="10233000" cy="479400"/>
          </a:xfrm>
          <a:prstGeom prst="rect">
            <a:avLst/>
          </a:prstGeom>
          <a:noFill/>
          <a:ln>
            <a:noFill/>
          </a:ln>
        </p:spPr>
        <p:txBody>
          <a:bodyPr wrap="square" lIns="91425" tIns="45700" rIns="91425" bIns="45700" anchor="ctr" anchorCtr="0">
            <a:noAutofit/>
          </a:bodyPr>
          <a:lstStyle/>
          <a:p>
            <a:pPr marL="0" marR="0" lvl="0" indent="-68580" algn="l" rtl="0">
              <a:lnSpc>
                <a:spcPct val="90000"/>
              </a:lnSpc>
              <a:spcBef>
                <a:spcPts val="0"/>
              </a:spcBef>
              <a:spcAft>
                <a:spcPts val="0"/>
              </a:spcAft>
              <a:buClr>
                <a:srgbClr val="E9A149"/>
              </a:buClr>
              <a:buSzPct val="25116"/>
              <a:buFont typeface="Century Gothic"/>
              <a:buNone/>
            </a:pPr>
            <a:r>
              <a:rPr lang="en-US" sz="4320" b="0" i="0" u="none" strike="noStrike" cap="none" dirty="0" smtClean="0">
                <a:solidFill>
                  <a:srgbClr val="E9A149"/>
                </a:solidFill>
                <a:uFillTx/>
                <a:latin typeface="Century Gothic"/>
                <a:ea typeface="Century Gothic"/>
                <a:cs typeface="Century Gothic"/>
                <a:sym typeface="Century Gothic"/>
              </a:rPr>
              <a:t>End Products</a:t>
            </a:r>
            <a:endParaRPr lang="en-US" sz="4320" b="0" i="0" u="none" strike="noStrike" cap="none" dirty="0">
              <a:solidFill>
                <a:srgbClr val="E9A149"/>
              </a:solidFill>
              <a:uFillTx/>
              <a:latin typeface="Century Gothic"/>
              <a:ea typeface="Century Gothic"/>
              <a:cs typeface="Century Gothic"/>
              <a:sym typeface="Century Gothic"/>
            </a:endParaRPr>
          </a:p>
        </p:txBody>
      </p:sp>
      <p:sp>
        <p:nvSpPr>
          <p:cNvPr id="230" name="Shape 230"/>
          <p:cNvSpPr txBox="1">
            <a:spLocks/>
          </p:cNvSpPr>
          <p:nvPr/>
        </p:nvSpPr>
        <p:spPr>
          <a:xfrm>
            <a:off x="1000126" y="1678244"/>
            <a:ext cx="6337962" cy="3471530"/>
          </a:xfrm>
          <a:prstGeom prst="rect">
            <a:avLst/>
          </a:prstGeom>
          <a:noFill/>
          <a:ln>
            <a:noFill/>
          </a:ln>
        </p:spPr>
        <p:txBody>
          <a:bodyPr wrap="square" lIns="91425" tIns="91425" rIns="91425" bIns="91425" anchor="ctr" anchorCtr="0">
            <a:noAutofit/>
          </a:bodyPr>
          <a:lstStyle/>
          <a:p>
            <a:pPr marR="0" lvl="0" algn="l" rtl="0">
              <a:lnSpc>
                <a:spcPct val="100000"/>
              </a:lnSpc>
              <a:spcBef>
                <a:spcPts val="200"/>
              </a:spcBef>
              <a:spcAft>
                <a:spcPts val="0"/>
              </a:spcAft>
              <a:buClr>
                <a:srgbClr val="E9A149"/>
              </a:buClr>
            </a:pPr>
            <a:endParaRPr sz="3100" b="0" i="0" u="none" strike="noStrike" cap="none" dirty="0">
              <a:solidFill>
                <a:srgbClr val="757070"/>
              </a:solidFill>
              <a:uFillTx/>
              <a:latin typeface="Century Gothic"/>
              <a:ea typeface="Century Gothic"/>
              <a:cs typeface="Century Gothic"/>
              <a:sym typeface="Century Gothic"/>
            </a:endParaRPr>
          </a:p>
          <a:p>
            <a:pPr marL="342900" marR="0" lvl="0" indent="-342900" algn="l" rtl="0">
              <a:lnSpc>
                <a:spcPct val="100000"/>
              </a:lnSpc>
              <a:spcBef>
                <a:spcPts val="200"/>
              </a:spcBef>
              <a:spcAft>
                <a:spcPts val="0"/>
              </a:spcAft>
              <a:buClr>
                <a:srgbClr val="E9A149"/>
              </a:buClr>
              <a:buSzPct val="100000"/>
              <a:buFont typeface="Webdings" panose="05030102010509060703" pitchFamily="18" charset="2"/>
              <a:buChar char=""/>
            </a:pPr>
            <a:r>
              <a:rPr lang="en-US" sz="3100" b="0" i="0" u="none" strike="noStrike" cap="none" dirty="0">
                <a:solidFill>
                  <a:srgbClr val="757070"/>
                </a:solidFill>
                <a:uFillTx/>
                <a:latin typeface="Century Gothic"/>
                <a:ea typeface="Century Gothic"/>
                <a:cs typeface="Century Gothic"/>
                <a:sym typeface="Century Gothic"/>
              </a:rPr>
              <a:t>Suitability Map </a:t>
            </a:r>
          </a:p>
          <a:p>
            <a:pPr marL="342900" marR="0" lvl="0" indent="-342900" algn="l" rtl="0">
              <a:lnSpc>
                <a:spcPct val="100000"/>
              </a:lnSpc>
              <a:spcBef>
                <a:spcPts val="200"/>
              </a:spcBef>
              <a:spcAft>
                <a:spcPts val="0"/>
              </a:spcAft>
              <a:buClr>
                <a:srgbClr val="E9A149"/>
              </a:buClr>
              <a:buFont typeface="Webdings" panose="05030102010509060703" pitchFamily="18" charset="2"/>
              <a:buChar char=""/>
            </a:pPr>
            <a:endParaRPr sz="3100" b="0" i="0" u="none" strike="noStrike" cap="none" dirty="0">
              <a:solidFill>
                <a:srgbClr val="757070"/>
              </a:solidFill>
              <a:uFillTx/>
              <a:latin typeface="Century Gothic"/>
              <a:ea typeface="Century Gothic"/>
              <a:cs typeface="Century Gothic"/>
              <a:sym typeface="Century Gothic"/>
            </a:endParaRPr>
          </a:p>
          <a:p>
            <a:pPr marL="342900" marR="0" lvl="0" indent="-342900" algn="l" rtl="0">
              <a:lnSpc>
                <a:spcPct val="100000"/>
              </a:lnSpc>
              <a:spcBef>
                <a:spcPts val="200"/>
              </a:spcBef>
              <a:spcAft>
                <a:spcPts val="0"/>
              </a:spcAft>
              <a:buClr>
                <a:srgbClr val="E9A149"/>
              </a:buClr>
              <a:buSzPct val="100000"/>
              <a:buFont typeface="Webdings" panose="05030102010509060703" pitchFamily="18" charset="2"/>
              <a:buChar char=""/>
            </a:pPr>
            <a:r>
              <a:rPr lang="en-US" sz="3100" b="0" i="0" u="none" strike="noStrike" cap="none" dirty="0">
                <a:solidFill>
                  <a:srgbClr val="757070"/>
                </a:solidFill>
                <a:uFillTx/>
                <a:latin typeface="Century Gothic"/>
                <a:ea typeface="Century Gothic"/>
                <a:cs typeface="Century Gothic"/>
                <a:sym typeface="Century Gothic"/>
              </a:rPr>
              <a:t>Solar Siting Suitability Model </a:t>
            </a:r>
          </a:p>
          <a:p>
            <a:pPr marR="0" lvl="0" algn="l" rtl="0">
              <a:lnSpc>
                <a:spcPct val="100000"/>
              </a:lnSpc>
              <a:spcBef>
                <a:spcPts val="200"/>
              </a:spcBef>
              <a:spcAft>
                <a:spcPts val="0"/>
              </a:spcAft>
              <a:buClr>
                <a:srgbClr val="E9A149"/>
              </a:buClr>
            </a:pPr>
            <a:endParaRPr sz="3100" b="0" i="0" u="none" strike="noStrike" cap="none" dirty="0">
              <a:solidFill>
                <a:srgbClr val="757070"/>
              </a:solidFill>
              <a:uFillTx/>
              <a:latin typeface="Century Gothic"/>
              <a:ea typeface="Century Gothic"/>
              <a:cs typeface="Century Gothic"/>
              <a:sym typeface="Century Gothic"/>
            </a:endParaRPr>
          </a:p>
          <a:p>
            <a:pPr marL="342900" marR="0" lvl="0" indent="-342900" algn="l" rtl="0">
              <a:lnSpc>
                <a:spcPct val="100000"/>
              </a:lnSpc>
              <a:spcBef>
                <a:spcPts val="200"/>
              </a:spcBef>
              <a:spcAft>
                <a:spcPts val="0"/>
              </a:spcAft>
              <a:buClr>
                <a:srgbClr val="E9A149"/>
              </a:buClr>
              <a:buSzPct val="100000"/>
              <a:buFont typeface="Webdings" panose="05030102010509060703" pitchFamily="18" charset="2"/>
              <a:buChar char=""/>
            </a:pPr>
            <a:r>
              <a:rPr lang="en-US" sz="3100" b="0" i="0" u="none" strike="noStrike" cap="none" dirty="0">
                <a:solidFill>
                  <a:srgbClr val="757070"/>
                </a:solidFill>
                <a:uFillTx/>
                <a:latin typeface="Century Gothic"/>
                <a:ea typeface="Century Gothic"/>
                <a:cs typeface="Century Gothic"/>
                <a:sym typeface="Century Gothic"/>
              </a:rPr>
              <a:t>Outreach materials: ArcGIS Story map, brochures and flyers</a:t>
            </a:r>
          </a:p>
          <a:p>
            <a:pPr marL="342900" marR="0" lvl="0" indent="-342900" algn="l" rtl="0">
              <a:lnSpc>
                <a:spcPct val="100000"/>
              </a:lnSpc>
              <a:spcBef>
                <a:spcPts val="200"/>
              </a:spcBef>
              <a:spcAft>
                <a:spcPts val="0"/>
              </a:spcAft>
              <a:buClr>
                <a:srgbClr val="E9A149"/>
              </a:buClr>
              <a:buFont typeface="Arimo"/>
              <a:buNone/>
            </a:pPr>
            <a:endParaRPr sz="2000" b="0" i="0" u="none" strike="noStrike" cap="none" dirty="0">
              <a:solidFill>
                <a:srgbClr val="757070"/>
              </a:solidFill>
              <a:uFillTx/>
              <a:latin typeface="Century Gothic"/>
              <a:ea typeface="Century Gothic"/>
              <a:cs typeface="Century Gothic"/>
              <a:sym typeface="Century Gothic"/>
            </a:endParaRPr>
          </a:p>
          <a:p>
            <a:pPr marL="0" marR="0" lvl="0" indent="-127000" algn="l" rtl="0">
              <a:lnSpc>
                <a:spcPct val="150000"/>
              </a:lnSpc>
              <a:spcBef>
                <a:spcPts val="200"/>
              </a:spcBef>
              <a:spcAft>
                <a:spcPts val="0"/>
              </a:spcAft>
              <a:buClr>
                <a:srgbClr val="000000"/>
              </a:buClr>
              <a:buFont typeface="Arial"/>
              <a:buNone/>
            </a:pPr>
            <a:endParaRPr sz="2000" b="0" i="0" u="none" strike="noStrike" cap="none" dirty="0">
              <a:solidFill>
                <a:srgbClr val="757070"/>
              </a:solidFill>
              <a:uFillTx/>
              <a:latin typeface="Century Gothic"/>
              <a:ea typeface="Century Gothic"/>
              <a:cs typeface="Century Gothic"/>
              <a:sym typeface="Century Gothic"/>
            </a:endParaRPr>
          </a:p>
        </p:txBody>
      </p:sp>
      <p:sp>
        <p:nvSpPr>
          <p:cNvPr id="5" name="TextBox 4"/>
          <p:cNvSpPr txBox="1">
            <a:spLocks/>
          </p:cNvSpPr>
          <p:nvPr/>
        </p:nvSpPr>
        <p:spPr>
          <a:xfrm>
            <a:off x="7777009" y="6521116"/>
            <a:ext cx="4414991" cy="307777"/>
          </a:xfrm>
          <a:prstGeom prst="rect">
            <a:avLst/>
          </a:prstGeom>
          <a:noFill/>
        </p:spPr>
        <p:txBody>
          <a:bodyPr wrap="none" rtlCol="0">
            <a:spAutoFit/>
          </a:bodyPr>
          <a:lstStyle/>
          <a:p>
            <a:r>
              <a:rPr lang="en-US" sz="1400" dirty="0">
                <a:uFillTx/>
              </a:rPr>
              <a:t>Image Source: https://storymaps.arcgis.com/en/</a:t>
            </a:r>
          </a:p>
        </p:txBody>
      </p:sp>
      <p:pic>
        <p:nvPicPr>
          <p:cNvPr id="6" name="Picture 5"/>
          <p:cNvPicPr>
            <a:picLocks noChangeAspect="1"/>
          </p:cNvPicPr>
          <p:nvPr/>
        </p:nvPicPr>
        <p:blipFill>
          <a:blip r:embed="rId3"/>
          <a:stretch>
            <a:fillRect/>
          </a:stretch>
        </p:blipFill>
        <p:spPr>
          <a:xfrm>
            <a:off x="7338088" y="1972339"/>
            <a:ext cx="4585827" cy="288334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1000125" y="377824"/>
            <a:ext cx="10233000" cy="479400"/>
          </a:xfrm>
          <a:prstGeom prst="rect">
            <a:avLst/>
          </a:prstGeom>
          <a:noFill/>
          <a:ln>
            <a:noFill/>
          </a:ln>
        </p:spPr>
        <p:txBody>
          <a:bodyPr wrap="square" lIns="91425" tIns="45700" rIns="91425" bIns="45700" anchor="ctr" anchorCtr="0">
            <a:noAutofit/>
          </a:bodyPr>
          <a:lstStyle/>
          <a:p>
            <a:pPr marL="0" marR="0" lvl="0" indent="-68580" algn="l" rtl="0">
              <a:lnSpc>
                <a:spcPct val="90000"/>
              </a:lnSpc>
              <a:spcBef>
                <a:spcPts val="0"/>
              </a:spcBef>
              <a:spcAft>
                <a:spcPts val="0"/>
              </a:spcAft>
              <a:buClr>
                <a:srgbClr val="E9A149"/>
              </a:buClr>
              <a:buSzPct val="25116"/>
              <a:buFont typeface="Century Gothic"/>
              <a:buNone/>
            </a:pPr>
            <a:r>
              <a:rPr lang="en-US" sz="4320" b="0" i="0" u="none" strike="noStrike" cap="none">
                <a:solidFill>
                  <a:srgbClr val="E9A149"/>
                </a:solidFill>
                <a:uFillTx/>
                <a:latin typeface="Century Gothic"/>
                <a:ea typeface="Century Gothic"/>
                <a:cs typeface="Century Gothic"/>
                <a:sym typeface="Century Gothic"/>
              </a:rPr>
              <a:t>Future Work</a:t>
            </a:r>
          </a:p>
        </p:txBody>
      </p:sp>
      <p:sp>
        <p:nvSpPr>
          <p:cNvPr id="237" name="Shape 237"/>
          <p:cNvSpPr txBox="1">
            <a:spLocks/>
          </p:cNvSpPr>
          <p:nvPr/>
        </p:nvSpPr>
        <p:spPr>
          <a:xfrm>
            <a:off x="784680" y="1287600"/>
            <a:ext cx="11664000" cy="2430960"/>
          </a:xfrm>
          <a:prstGeom prst="rect">
            <a:avLst/>
          </a:prstGeom>
          <a:noFill/>
          <a:ln>
            <a:noFill/>
          </a:ln>
        </p:spPr>
        <p:txBody>
          <a:bodyPr wrap="square" lIns="91425" tIns="91425" rIns="91425" bIns="91425" anchor="ctr" anchorCtr="0">
            <a:noAutofit/>
          </a:bodyPr>
          <a:lstStyle/>
          <a:p>
            <a:pPr marL="342900" marR="0" lvl="0" indent="-342900" algn="l" rtl="0">
              <a:lnSpc>
                <a:spcPct val="100000"/>
              </a:lnSpc>
              <a:spcBef>
                <a:spcPts val="0"/>
              </a:spcBef>
              <a:spcAft>
                <a:spcPts val="0"/>
              </a:spcAft>
              <a:buClr>
                <a:srgbClr val="E9A149"/>
              </a:buClr>
              <a:buSzPct val="100000"/>
              <a:buFont typeface="Webdings" panose="05030102010509060703" pitchFamily="18" charset="2"/>
              <a:buChar char=""/>
            </a:pPr>
            <a:r>
              <a:rPr lang="en-US" sz="3100" b="0" i="0" u="none" strike="noStrike" cap="none" dirty="0">
                <a:solidFill>
                  <a:srgbClr val="757070"/>
                </a:solidFill>
                <a:uFillTx/>
                <a:latin typeface="Century Gothic"/>
                <a:ea typeface="Century Gothic"/>
                <a:cs typeface="Century Gothic"/>
                <a:sym typeface="Century Gothic"/>
              </a:rPr>
              <a:t>Input from solar developers </a:t>
            </a:r>
            <a:endParaRPr sz="3100" b="0" i="0" u="none" strike="noStrike" cap="none" dirty="0">
              <a:solidFill>
                <a:srgbClr val="757070"/>
              </a:solidFill>
              <a:uFillTx/>
              <a:latin typeface="Century Gothic"/>
              <a:ea typeface="Century Gothic"/>
              <a:cs typeface="Century Gothic"/>
              <a:sym typeface="Century Gothic"/>
            </a:endParaRPr>
          </a:p>
          <a:p>
            <a:pPr marL="342900" marR="0" lvl="0" indent="-342900" algn="l" rtl="0">
              <a:lnSpc>
                <a:spcPct val="100000"/>
              </a:lnSpc>
              <a:spcBef>
                <a:spcPts val="200"/>
              </a:spcBef>
              <a:spcAft>
                <a:spcPts val="0"/>
              </a:spcAft>
              <a:buClr>
                <a:srgbClr val="E9A149"/>
              </a:buClr>
              <a:buSzPct val="100000"/>
              <a:buFont typeface="Webdings" panose="05030102010509060703" pitchFamily="18" charset="2"/>
              <a:buChar char=""/>
            </a:pPr>
            <a:r>
              <a:rPr lang="en-US" sz="3100" b="0" i="0" u="none" strike="noStrike" cap="none" dirty="0">
                <a:solidFill>
                  <a:srgbClr val="757070"/>
                </a:solidFill>
                <a:uFillTx/>
                <a:latin typeface="Century Gothic"/>
                <a:ea typeface="Century Gothic"/>
                <a:cs typeface="Century Gothic"/>
                <a:sym typeface="Century Gothic"/>
              </a:rPr>
              <a:t>Emphasis on additional counties growing in solar development (e.g. Mitchell county</a:t>
            </a:r>
            <a:r>
              <a:rPr lang="en-US" sz="2000" b="0" i="0" u="none" strike="noStrike" cap="none" dirty="0">
                <a:solidFill>
                  <a:srgbClr val="757070"/>
                </a:solidFill>
                <a:uFillTx/>
                <a:latin typeface="Century Gothic"/>
                <a:ea typeface="Century Gothic"/>
                <a:cs typeface="Century Gothic"/>
                <a:sym typeface="Century Gothic"/>
              </a:rPr>
              <a:t>)</a:t>
            </a:r>
          </a:p>
          <a:p>
            <a:pPr marL="342900" marR="0" lvl="0" indent="-342900" algn="l" rtl="0">
              <a:lnSpc>
                <a:spcPct val="100000"/>
              </a:lnSpc>
              <a:spcBef>
                <a:spcPts val="200"/>
              </a:spcBef>
              <a:spcAft>
                <a:spcPts val="0"/>
              </a:spcAft>
              <a:buClr>
                <a:srgbClr val="E9A149"/>
              </a:buClr>
              <a:buFont typeface="Arimo"/>
              <a:buNone/>
            </a:pPr>
            <a:endParaRPr sz="2000" b="0" i="0" u="none" strike="noStrike" cap="none" dirty="0">
              <a:solidFill>
                <a:srgbClr val="757070"/>
              </a:solidFill>
              <a:uFillTx/>
              <a:latin typeface="Century Gothic"/>
              <a:ea typeface="Century Gothic"/>
              <a:cs typeface="Century Gothic"/>
              <a:sym typeface="Century Gothic"/>
            </a:endParaRPr>
          </a:p>
          <a:p>
            <a:pPr marL="0" marR="0" lvl="0" indent="-127000" algn="l" rtl="0">
              <a:lnSpc>
                <a:spcPct val="100000"/>
              </a:lnSpc>
              <a:spcBef>
                <a:spcPts val="200"/>
              </a:spcBef>
              <a:spcAft>
                <a:spcPts val="0"/>
              </a:spcAft>
              <a:buClr>
                <a:srgbClr val="E9A149"/>
              </a:buClr>
              <a:buFont typeface="Arial"/>
              <a:buNone/>
            </a:pPr>
            <a:endParaRPr sz="2000" b="0" i="0" u="none" strike="noStrike" cap="none" dirty="0">
              <a:solidFill>
                <a:srgbClr val="757070"/>
              </a:solidFill>
              <a:uFillTx/>
              <a:latin typeface="Century Gothic"/>
              <a:ea typeface="Century Gothic"/>
              <a:cs typeface="Century Gothic"/>
              <a:sym typeface="Century Gothic"/>
            </a:endParaRPr>
          </a:p>
          <a:p>
            <a:pPr marL="0" marR="0" lvl="0" indent="-127000" algn="l" rtl="0">
              <a:lnSpc>
                <a:spcPct val="150000"/>
              </a:lnSpc>
              <a:spcBef>
                <a:spcPts val="200"/>
              </a:spcBef>
              <a:spcAft>
                <a:spcPts val="0"/>
              </a:spcAft>
              <a:buClr>
                <a:srgbClr val="000000"/>
              </a:buClr>
              <a:buFont typeface="Arial"/>
              <a:buNone/>
            </a:pPr>
            <a:endParaRPr sz="2000" b="0" i="0" u="none" strike="noStrike" cap="none" dirty="0">
              <a:solidFill>
                <a:srgbClr val="757070"/>
              </a:solidFill>
              <a:uFillTx/>
              <a:latin typeface="Century Gothic"/>
              <a:ea typeface="Century Gothic"/>
              <a:cs typeface="Century Gothic"/>
              <a:sym typeface="Century Gothic"/>
            </a:endParaRPr>
          </a:p>
        </p:txBody>
      </p:sp>
      <p:sp>
        <p:nvSpPr>
          <p:cNvPr id="5" name="Rectangle 4"/>
          <p:cNvSpPr>
            <a:spLocks/>
          </p:cNvSpPr>
          <p:nvPr/>
        </p:nvSpPr>
        <p:spPr>
          <a:xfrm>
            <a:off x="351936" y="3040339"/>
            <a:ext cx="11529378" cy="359373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pic>
        <p:nvPicPr>
          <p:cNvPr id="6" name="Picture 5"/>
          <p:cNvPicPr>
            <a:picLocks noChangeAspect="1"/>
          </p:cNvPicPr>
          <p:nvPr/>
        </p:nvPicPr>
        <p:blipFill>
          <a:blip r:embed="rId3" cstate="print"/>
          <a:stretch>
            <a:fillRect/>
          </a:stretch>
        </p:blipFill>
        <p:spPr>
          <a:xfrm>
            <a:off x="608816" y="3694092"/>
            <a:ext cx="3314139" cy="2260637"/>
          </a:xfrm>
          <a:prstGeom prst="rect">
            <a:avLst/>
          </a:prstGeom>
          <a:noFill/>
          <a:ln>
            <a:noFill/>
          </a:ln>
        </p:spPr>
      </p:pic>
      <p:pic>
        <p:nvPicPr>
          <p:cNvPr id="7" name="Picture 6"/>
          <p:cNvPicPr>
            <a:picLocks noChangeAspect="1"/>
          </p:cNvPicPr>
          <p:nvPr/>
        </p:nvPicPr>
        <p:blipFill>
          <a:blip r:embed="rId4" cstate="print"/>
          <a:stretch>
            <a:fillRect/>
          </a:stretch>
        </p:blipFill>
        <p:spPr>
          <a:xfrm>
            <a:off x="4340927" y="3681929"/>
            <a:ext cx="3349799" cy="2284962"/>
          </a:xfrm>
          <a:prstGeom prst="rect">
            <a:avLst/>
          </a:prstGeom>
          <a:noFill/>
          <a:ln>
            <a:noFill/>
          </a:ln>
        </p:spPr>
      </p:pic>
      <p:sp>
        <p:nvSpPr>
          <p:cNvPr id="8" name="Rectangle 7"/>
          <p:cNvSpPr>
            <a:spLocks/>
          </p:cNvSpPr>
          <p:nvPr/>
        </p:nvSpPr>
        <p:spPr>
          <a:xfrm>
            <a:off x="4001437" y="3154709"/>
            <a:ext cx="4029987" cy="369332"/>
          </a:xfrm>
          <a:prstGeom prst="rect">
            <a:avLst/>
          </a:prstGeom>
        </p:spPr>
        <p:txBody>
          <a:bodyPr wrap="square">
            <a:spAutoFit/>
          </a:bodyPr>
          <a:lstStyle/>
          <a:p>
            <a:r>
              <a:rPr lang="en-US" b="1" dirty="0">
                <a:solidFill>
                  <a:schemeClr val="bg1"/>
                </a:solidFill>
                <a:uFillTx/>
              </a:rPr>
              <a:t>Camilla Solar Farm – Taylor County</a:t>
            </a:r>
          </a:p>
        </p:txBody>
      </p:sp>
      <p:sp>
        <p:nvSpPr>
          <p:cNvPr id="9" name="Rectangle 8"/>
          <p:cNvSpPr>
            <a:spLocks/>
          </p:cNvSpPr>
          <p:nvPr/>
        </p:nvSpPr>
        <p:spPr>
          <a:xfrm>
            <a:off x="1872732" y="5920677"/>
            <a:ext cx="713556" cy="369332"/>
          </a:xfrm>
          <a:prstGeom prst="rect">
            <a:avLst/>
          </a:prstGeom>
        </p:spPr>
        <p:txBody>
          <a:bodyPr wrap="square">
            <a:spAutoFit/>
          </a:bodyPr>
          <a:lstStyle/>
          <a:p>
            <a:r>
              <a:rPr lang="en-US" b="1" dirty="0">
                <a:solidFill>
                  <a:schemeClr val="bg1"/>
                </a:solidFill>
                <a:uFillTx/>
              </a:rPr>
              <a:t>2009</a:t>
            </a:r>
          </a:p>
        </p:txBody>
      </p:sp>
      <p:sp>
        <p:nvSpPr>
          <p:cNvPr id="10" name="Rectangle 9"/>
          <p:cNvSpPr>
            <a:spLocks/>
          </p:cNvSpPr>
          <p:nvPr/>
        </p:nvSpPr>
        <p:spPr>
          <a:xfrm>
            <a:off x="5530316" y="5920677"/>
            <a:ext cx="721627" cy="374406"/>
          </a:xfrm>
          <a:prstGeom prst="rect">
            <a:avLst/>
          </a:prstGeom>
        </p:spPr>
        <p:txBody>
          <a:bodyPr wrap="square">
            <a:spAutoFit/>
          </a:bodyPr>
          <a:lstStyle/>
          <a:p>
            <a:r>
              <a:rPr lang="en-US" b="1" dirty="0">
                <a:solidFill>
                  <a:schemeClr val="bg1"/>
                </a:solidFill>
                <a:uFillTx/>
              </a:rPr>
              <a:t>2017</a:t>
            </a:r>
          </a:p>
        </p:txBody>
      </p:sp>
      <p:sp>
        <p:nvSpPr>
          <p:cNvPr id="2" name="Rectangle 1"/>
          <p:cNvSpPr>
            <a:spLocks/>
          </p:cNvSpPr>
          <p:nvPr/>
        </p:nvSpPr>
        <p:spPr>
          <a:xfrm>
            <a:off x="8108699" y="3691580"/>
            <a:ext cx="3455440" cy="2265660"/>
          </a:xfrm>
          <a:prstGeom prst="rect">
            <a:avLst/>
          </a:prstGeom>
          <a:solidFill>
            <a:srgbClr val="E9A14A"/>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uFillTx/>
            </a:endParaRPr>
          </a:p>
        </p:txBody>
      </p:sp>
      <p:sp>
        <p:nvSpPr>
          <p:cNvPr id="3" name="Rectangle 2"/>
          <p:cNvSpPr>
            <a:spLocks/>
          </p:cNvSpPr>
          <p:nvPr/>
        </p:nvSpPr>
        <p:spPr>
          <a:xfrm>
            <a:off x="8978748" y="4148075"/>
            <a:ext cx="1765300" cy="1446550"/>
          </a:xfrm>
          <a:prstGeom prst="rect">
            <a:avLst/>
          </a:prstGeom>
          <a:noFill/>
        </p:spPr>
        <p:txBody>
          <a:bodyPr wrap="square" lIns="91440" tIns="45720" rIns="91440" bIns="45720">
            <a:spAutoFit/>
          </a:bodyPr>
          <a:lstStyle/>
          <a:p>
            <a:pPr algn="ctr"/>
            <a:r>
              <a:rPr lang="en-US" sz="8800" dirty="0">
                <a:ln w="0"/>
                <a:solidFill>
                  <a:schemeClr val="tx1"/>
                </a:solidFill>
                <a:effectLst>
                  <a:outerShdw blurRad="38100" dist="19050" dir="2700000" algn="tl" rotWithShape="0">
                    <a:schemeClr val="dk1">
                      <a:alpha val="40000"/>
                    </a:schemeClr>
                  </a:outerShdw>
                </a:effectLst>
                <a:uFillTx/>
                <a:latin typeface="Arial Black" panose="020B0A04020102020204" pitchFamily="34" charset="0"/>
              </a:rPr>
              <a:t>?</a:t>
            </a:r>
          </a:p>
        </p:txBody>
      </p:sp>
      <p:sp>
        <p:nvSpPr>
          <p:cNvPr id="13" name="Rectangle 12"/>
          <p:cNvSpPr>
            <a:spLocks/>
          </p:cNvSpPr>
          <p:nvPr/>
        </p:nvSpPr>
        <p:spPr>
          <a:xfrm>
            <a:off x="9445365" y="5920677"/>
            <a:ext cx="740908" cy="307777"/>
          </a:xfrm>
          <a:prstGeom prst="rect">
            <a:avLst/>
          </a:prstGeom>
        </p:spPr>
        <p:txBody>
          <a:bodyPr wrap="none">
            <a:spAutoFit/>
          </a:bodyPr>
          <a:lstStyle/>
          <a:p>
            <a:r>
              <a:rPr lang="en-US" b="1" dirty="0">
                <a:solidFill>
                  <a:schemeClr val="bg1"/>
                </a:solidFill>
                <a:uFillTx/>
              </a:rPr>
              <a:t>Future</a:t>
            </a:r>
          </a:p>
        </p:txBody>
      </p:sp>
      <p:sp>
        <p:nvSpPr>
          <p:cNvPr id="14" name="TextBox 13"/>
          <p:cNvSpPr txBox="1">
            <a:spLocks/>
          </p:cNvSpPr>
          <p:nvPr/>
        </p:nvSpPr>
        <p:spPr>
          <a:xfrm>
            <a:off x="9572093" y="6413614"/>
            <a:ext cx="2343911" cy="276999"/>
          </a:xfrm>
          <a:prstGeom prst="rect">
            <a:avLst/>
          </a:prstGeom>
          <a:noFill/>
        </p:spPr>
        <p:txBody>
          <a:bodyPr wrap="none" rtlCol="0">
            <a:spAutoFit/>
          </a:bodyPr>
          <a:lstStyle/>
          <a:p>
            <a:r>
              <a:rPr lang="en-US" sz="1200" dirty="0">
                <a:solidFill>
                  <a:schemeClr val="bg1"/>
                </a:solidFill>
                <a:uFillTx/>
              </a:rPr>
              <a:t>Image Source: Google Maps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1000125" y="377824"/>
            <a:ext cx="9413277" cy="479425"/>
          </a:xfrm>
          <a:prstGeom prst="rect">
            <a:avLst/>
          </a:prstGeom>
          <a:noFill/>
          <a:ln>
            <a:noFill/>
          </a:ln>
        </p:spPr>
        <p:txBody>
          <a:bodyPr wrap="square" lIns="91425" tIns="45700" rIns="91425" bIns="45700" anchor="ctr" anchorCtr="0">
            <a:noAutofit/>
          </a:bodyPr>
          <a:lstStyle/>
          <a:p>
            <a:pPr marL="0" marR="0" lvl="0" indent="-68580" algn="l" rtl="0">
              <a:lnSpc>
                <a:spcPct val="90000"/>
              </a:lnSpc>
              <a:spcBef>
                <a:spcPts val="0"/>
              </a:spcBef>
              <a:spcAft>
                <a:spcPts val="0"/>
              </a:spcAft>
              <a:buClr>
                <a:srgbClr val="E9A149"/>
              </a:buClr>
              <a:buSzPct val="25116"/>
              <a:buFont typeface="Century Gothic"/>
              <a:buNone/>
            </a:pPr>
            <a:r>
              <a:rPr lang="en-US" sz="4320" b="0" i="0" u="none" strike="noStrike" cap="none">
                <a:solidFill>
                  <a:srgbClr val="E9A149"/>
                </a:solidFill>
                <a:uFillTx/>
                <a:latin typeface="Century Gothic"/>
                <a:ea typeface="Century Gothic"/>
                <a:cs typeface="Century Gothic"/>
                <a:sym typeface="Century Gothic"/>
              </a:rPr>
              <a:t>Acknowledgements</a:t>
            </a:r>
          </a:p>
        </p:txBody>
      </p:sp>
      <p:sp>
        <p:nvSpPr>
          <p:cNvPr id="243" name="Shape 243"/>
          <p:cNvSpPr txBox="1">
            <a:spLocks noGrp="1"/>
          </p:cNvSpPr>
          <p:nvPr>
            <p:ph type="body" idx="4294967295"/>
          </p:nvPr>
        </p:nvSpPr>
        <p:spPr>
          <a:xfrm>
            <a:off x="1193496" y="1189714"/>
            <a:ext cx="9007779" cy="704100"/>
          </a:xfrm>
          <a:prstGeom prst="rect">
            <a:avLst/>
          </a:prstGeom>
          <a:noFill/>
          <a:ln>
            <a:noFill/>
          </a:ln>
        </p:spPr>
        <p:txBody>
          <a:bodyPr wrap="square" lIns="91425" tIns="45700" rIns="91425" bIns="45700" anchor="t" anchorCtr="0">
            <a:noAutofit/>
          </a:bodyPr>
          <a:lstStyle/>
          <a:p>
            <a:pPr marL="0" marR="0" lvl="0" indent="-44450" algn="l" rtl="0">
              <a:lnSpc>
                <a:spcPct val="90000"/>
              </a:lnSpc>
              <a:spcBef>
                <a:spcPts val="0"/>
              </a:spcBef>
              <a:spcAft>
                <a:spcPts val="0"/>
              </a:spcAft>
              <a:buClr>
                <a:srgbClr val="7EB761"/>
              </a:buClr>
              <a:buSzPct val="25000"/>
              <a:buFont typeface="Century Gothic"/>
              <a:buNone/>
            </a:pPr>
            <a:r>
              <a:rPr lang="en-US" sz="2800" b="1" i="0" u="none" strike="noStrike" cap="none">
                <a:solidFill>
                  <a:srgbClr val="E9A149"/>
                </a:solidFill>
                <a:uFillTx/>
                <a:latin typeface="Century Gothic"/>
                <a:ea typeface="Century Gothic"/>
                <a:cs typeface="Century Gothic"/>
                <a:sym typeface="Century Gothic"/>
              </a:rPr>
              <a:t>Advisors</a:t>
            </a:r>
          </a:p>
        </p:txBody>
      </p:sp>
      <p:sp>
        <p:nvSpPr>
          <p:cNvPr id="244" name="Shape 244"/>
          <p:cNvSpPr txBox="1">
            <a:spLocks noGrp="1"/>
          </p:cNvSpPr>
          <p:nvPr>
            <p:ph type="body" idx="4294967295"/>
          </p:nvPr>
        </p:nvSpPr>
        <p:spPr>
          <a:xfrm>
            <a:off x="1179532" y="1742895"/>
            <a:ext cx="9819000" cy="704100"/>
          </a:xfrm>
          <a:prstGeom prst="rect">
            <a:avLst/>
          </a:prstGeom>
          <a:noFill/>
          <a:ln>
            <a:noFill/>
          </a:ln>
        </p:spPr>
        <p:txBody>
          <a:bodyPr wrap="square" lIns="91425" tIns="45700" rIns="91425" bIns="45700" anchor="t" anchorCtr="0">
            <a:noAutofit/>
          </a:bodyPr>
          <a:lstStyle/>
          <a:p>
            <a:pPr marL="0" marR="0" lvl="0" indent="-32543" algn="l" rtl="0">
              <a:lnSpc>
                <a:spcPct val="80000"/>
              </a:lnSpc>
              <a:spcBef>
                <a:spcPts val="0"/>
              </a:spcBef>
              <a:spcAft>
                <a:spcPts val="0"/>
              </a:spcAft>
              <a:buClr>
                <a:srgbClr val="757070"/>
              </a:buClr>
              <a:buSzPct val="25625"/>
              <a:buFont typeface="Arial"/>
              <a:buNone/>
            </a:pPr>
            <a:r>
              <a:rPr lang="en-US" sz="2046" b="1" i="0" u="none" strike="noStrike" cap="none" dirty="0">
                <a:solidFill>
                  <a:srgbClr val="757070"/>
                </a:solidFill>
                <a:uFillTx/>
                <a:latin typeface="Century Gothic"/>
                <a:ea typeface="Century Gothic"/>
                <a:cs typeface="Century Gothic"/>
                <a:sym typeface="Century Gothic"/>
              </a:rPr>
              <a:t>Dr. Marguerite Madden</a:t>
            </a:r>
            <a:r>
              <a:rPr lang="en-US" sz="2046" b="0" i="0" u="none" strike="noStrike" cap="none" dirty="0">
                <a:solidFill>
                  <a:srgbClr val="757070"/>
                </a:solidFill>
                <a:uFillTx/>
                <a:latin typeface="Century Gothic"/>
                <a:ea typeface="Century Gothic"/>
                <a:cs typeface="Century Gothic"/>
                <a:sym typeface="Century Gothic"/>
              </a:rPr>
              <a:t>, </a:t>
            </a:r>
            <a:r>
              <a:rPr lang="en-US" sz="2050" b="0" i="0" u="none" strike="noStrike" cap="none" dirty="0">
                <a:solidFill>
                  <a:srgbClr val="E9A149"/>
                </a:solidFill>
                <a:uFillTx/>
                <a:latin typeface="Century Gothic"/>
                <a:ea typeface="Century Gothic"/>
                <a:cs typeface="Century Gothic"/>
                <a:sym typeface="Century Gothic"/>
              </a:rPr>
              <a:t>UGA Center for Geospatial Research</a:t>
            </a:r>
          </a:p>
          <a:p>
            <a:pPr marL="0" marR="0" lvl="0" indent="-31750" algn="l" rtl="0">
              <a:lnSpc>
                <a:spcPct val="90000"/>
              </a:lnSpc>
              <a:spcBef>
                <a:spcPts val="0"/>
              </a:spcBef>
              <a:spcAft>
                <a:spcPts val="0"/>
              </a:spcAft>
              <a:buClr>
                <a:srgbClr val="3F3F3F"/>
              </a:buClr>
              <a:buSzPct val="25000"/>
              <a:buFont typeface="Arial"/>
              <a:buNone/>
            </a:pPr>
            <a:endParaRPr sz="2000" b="0" i="0" u="none" strike="noStrike" cap="none" dirty="0">
              <a:solidFill>
                <a:srgbClr val="3F3F3F"/>
              </a:solidFill>
              <a:uFillTx/>
              <a:latin typeface="Century Gothic"/>
              <a:ea typeface="Century Gothic"/>
              <a:cs typeface="Century Gothic"/>
              <a:sym typeface="Century Gothic"/>
            </a:endParaRPr>
          </a:p>
        </p:txBody>
      </p:sp>
      <p:sp>
        <p:nvSpPr>
          <p:cNvPr id="245" name="Shape 245"/>
          <p:cNvSpPr txBox="1">
            <a:spLocks noGrp="1"/>
          </p:cNvSpPr>
          <p:nvPr>
            <p:ph type="body" idx="4294967295"/>
          </p:nvPr>
        </p:nvSpPr>
        <p:spPr>
          <a:xfrm>
            <a:off x="1179513" y="2906836"/>
            <a:ext cx="7145772" cy="833162"/>
          </a:xfrm>
          <a:prstGeom prst="rect">
            <a:avLst/>
          </a:prstGeom>
          <a:noFill/>
          <a:ln>
            <a:noFill/>
          </a:ln>
        </p:spPr>
        <p:txBody>
          <a:bodyPr wrap="square" lIns="91425" tIns="45700" rIns="91425" bIns="45700" anchor="t" anchorCtr="0">
            <a:noAutofit/>
          </a:bodyPr>
          <a:lstStyle/>
          <a:p>
            <a:pPr marL="0" marR="0" lvl="0" indent="-32543" algn="l" rtl="0">
              <a:lnSpc>
                <a:spcPct val="50000"/>
              </a:lnSpc>
              <a:spcBef>
                <a:spcPts val="0"/>
              </a:spcBef>
              <a:spcAft>
                <a:spcPts val="0"/>
              </a:spcAft>
              <a:buClr>
                <a:srgbClr val="757070"/>
              </a:buClr>
              <a:buSzPct val="25625"/>
              <a:buFont typeface="Century Gothic"/>
              <a:buNone/>
            </a:pPr>
            <a:r>
              <a:rPr lang="en-US" sz="2046" b="1" i="0" u="none" strike="noStrike" cap="none" dirty="0">
                <a:solidFill>
                  <a:srgbClr val="757070"/>
                </a:solidFill>
                <a:uFillTx/>
                <a:latin typeface="Century Gothic"/>
                <a:ea typeface="Century Gothic"/>
                <a:cs typeface="Century Gothic"/>
                <a:sym typeface="Century Gothic"/>
              </a:rPr>
              <a:t>Cassidy Jordan,</a:t>
            </a:r>
            <a:r>
              <a:rPr lang="en-US" sz="2046" b="0" i="0" u="none" strike="noStrike" cap="none" dirty="0">
                <a:solidFill>
                  <a:srgbClr val="56B27B"/>
                </a:solidFill>
                <a:uFillTx/>
                <a:latin typeface="Century Gothic"/>
                <a:ea typeface="Century Gothic"/>
                <a:cs typeface="Century Gothic"/>
                <a:sym typeface="Century Gothic"/>
              </a:rPr>
              <a:t> </a:t>
            </a:r>
            <a:r>
              <a:rPr lang="en-US" sz="2050" b="0" i="0" u="none" strike="noStrike" cap="none" dirty="0">
                <a:solidFill>
                  <a:srgbClr val="E9A149"/>
                </a:solidFill>
                <a:uFillTx/>
                <a:latin typeface="Century Gothic"/>
                <a:ea typeface="Century Gothic"/>
                <a:cs typeface="Century Gothic"/>
                <a:sym typeface="Century Gothic"/>
              </a:rPr>
              <a:t>The Nature Conservancy</a:t>
            </a:r>
          </a:p>
          <a:p>
            <a:pPr marL="0" marR="0" lvl="0" indent="-32543" algn="l" rtl="0">
              <a:lnSpc>
                <a:spcPct val="50000"/>
              </a:lnSpc>
              <a:spcBef>
                <a:spcPts val="0"/>
              </a:spcBef>
              <a:spcAft>
                <a:spcPts val="0"/>
              </a:spcAft>
              <a:buClr>
                <a:srgbClr val="757070"/>
              </a:buClr>
              <a:buSzPct val="25625"/>
              <a:buFont typeface="Century Gothic"/>
              <a:buNone/>
            </a:pPr>
            <a:endParaRPr sz="2046" b="0" i="0" u="none" strike="noStrike" cap="none" dirty="0">
              <a:solidFill>
                <a:srgbClr val="56B27B"/>
              </a:solidFill>
              <a:uFillTx/>
              <a:latin typeface="Century Gothic"/>
              <a:ea typeface="Century Gothic"/>
              <a:cs typeface="Century Gothic"/>
              <a:sym typeface="Century Gothic"/>
            </a:endParaRPr>
          </a:p>
          <a:p>
            <a:pPr marL="0" marR="0" lvl="0" indent="-32543" algn="l" rtl="0">
              <a:lnSpc>
                <a:spcPct val="50000"/>
              </a:lnSpc>
              <a:spcBef>
                <a:spcPts val="0"/>
              </a:spcBef>
              <a:spcAft>
                <a:spcPts val="0"/>
              </a:spcAft>
              <a:buClr>
                <a:srgbClr val="757070"/>
              </a:buClr>
              <a:buSzPct val="25625"/>
              <a:buFont typeface="Century Gothic"/>
              <a:buNone/>
            </a:pPr>
            <a:r>
              <a:rPr lang="en-US" sz="2046" b="1" i="0" u="none" strike="noStrike" cap="none" dirty="0">
                <a:solidFill>
                  <a:srgbClr val="757070"/>
                </a:solidFill>
                <a:uFillTx/>
                <a:latin typeface="Century Gothic"/>
                <a:ea typeface="Century Gothic"/>
                <a:cs typeface="Century Gothic"/>
                <a:sym typeface="Century Gothic"/>
              </a:rPr>
              <a:t>Matt Elliott,</a:t>
            </a:r>
            <a:r>
              <a:rPr lang="en-US" sz="2046" b="0" i="0" u="none" strike="noStrike" cap="none" dirty="0">
                <a:solidFill>
                  <a:srgbClr val="56B27B"/>
                </a:solidFill>
                <a:uFillTx/>
                <a:latin typeface="Century Gothic"/>
                <a:ea typeface="Century Gothic"/>
                <a:cs typeface="Century Gothic"/>
                <a:sym typeface="Century Gothic"/>
              </a:rPr>
              <a:t> </a:t>
            </a:r>
            <a:r>
              <a:rPr lang="en-US" sz="2050" b="0" i="0" u="none" strike="noStrike" cap="none" dirty="0">
                <a:solidFill>
                  <a:srgbClr val="E9A149"/>
                </a:solidFill>
                <a:uFillTx/>
                <a:latin typeface="Century Gothic"/>
                <a:ea typeface="Century Gothic"/>
                <a:cs typeface="Century Gothic"/>
                <a:sym typeface="Century Gothic"/>
              </a:rPr>
              <a:t>Georgia Department of Natural Resources</a:t>
            </a:r>
          </a:p>
          <a:p>
            <a:pPr marL="0" marR="0" lvl="0" indent="-31750" algn="l" rtl="0">
              <a:lnSpc>
                <a:spcPct val="50000"/>
              </a:lnSpc>
              <a:spcBef>
                <a:spcPts val="0"/>
              </a:spcBef>
              <a:spcAft>
                <a:spcPts val="0"/>
              </a:spcAft>
              <a:buClr>
                <a:srgbClr val="3F3F3F"/>
              </a:buClr>
              <a:buSzPct val="25000"/>
              <a:buFont typeface="Arial"/>
              <a:buNone/>
            </a:pPr>
            <a:endParaRPr sz="2000" b="0" i="0" u="none" strike="noStrike" cap="none" dirty="0">
              <a:solidFill>
                <a:srgbClr val="3F3F3F"/>
              </a:solidFill>
              <a:uFillTx/>
              <a:latin typeface="Century Gothic"/>
              <a:ea typeface="Century Gothic"/>
              <a:cs typeface="Century Gothic"/>
              <a:sym typeface="Century Gothic"/>
            </a:endParaRPr>
          </a:p>
        </p:txBody>
      </p:sp>
      <p:sp>
        <p:nvSpPr>
          <p:cNvPr id="246" name="Shape 246"/>
          <p:cNvSpPr txBox="1">
            <a:spLocks/>
          </p:cNvSpPr>
          <p:nvPr/>
        </p:nvSpPr>
        <p:spPr>
          <a:xfrm>
            <a:off x="1179513" y="2310025"/>
            <a:ext cx="3000000" cy="598500"/>
          </a:xfrm>
          <a:prstGeom prst="rect">
            <a:avLst/>
          </a:prstGeom>
          <a:noFill/>
          <a:ln>
            <a:noFill/>
          </a:ln>
        </p:spPr>
        <p:txBody>
          <a:bodyPr wrap="square" lIns="91425" tIns="91425" rIns="91425" bIns="91425" anchor="ctr" anchorCtr="0">
            <a:noAutofit/>
          </a:bodyPr>
          <a:lstStyle/>
          <a:p>
            <a:pPr marL="0" marR="0" lvl="0" indent="-177800" algn="l" rtl="0">
              <a:lnSpc>
                <a:spcPct val="80000"/>
              </a:lnSpc>
              <a:spcBef>
                <a:spcPts val="0"/>
              </a:spcBef>
              <a:spcAft>
                <a:spcPts val="0"/>
              </a:spcAft>
              <a:buClr>
                <a:srgbClr val="E9A149"/>
              </a:buClr>
              <a:buSzPct val="100000"/>
              <a:buFont typeface="Century Gothic"/>
              <a:buNone/>
            </a:pPr>
            <a:r>
              <a:rPr lang="en-US" sz="2800" b="1" i="0" u="none" strike="noStrike" cap="none">
                <a:solidFill>
                  <a:srgbClr val="E9A149"/>
                </a:solidFill>
                <a:uFillTx/>
                <a:latin typeface="Century Gothic"/>
                <a:ea typeface="Century Gothic"/>
                <a:cs typeface="Century Gothic"/>
                <a:sym typeface="Century Gothic"/>
              </a:rPr>
              <a:t>Partners</a:t>
            </a:r>
          </a:p>
        </p:txBody>
      </p:sp>
      <p:sp>
        <p:nvSpPr>
          <p:cNvPr id="247" name="Shape 247"/>
          <p:cNvSpPr txBox="1">
            <a:spLocks/>
          </p:cNvSpPr>
          <p:nvPr/>
        </p:nvSpPr>
        <p:spPr>
          <a:xfrm>
            <a:off x="1179513" y="3922977"/>
            <a:ext cx="3652832" cy="598500"/>
          </a:xfrm>
          <a:prstGeom prst="rect">
            <a:avLst/>
          </a:prstGeom>
          <a:noFill/>
          <a:ln>
            <a:noFill/>
          </a:ln>
        </p:spPr>
        <p:txBody>
          <a:bodyPr wrap="square" lIns="91425" tIns="91425" rIns="91425" bIns="91425" anchor="ctr" anchorCtr="0">
            <a:noAutofit/>
          </a:bodyPr>
          <a:lstStyle/>
          <a:p>
            <a:pPr marL="0" marR="0" lvl="0" indent="-44450" algn="l" rtl="0">
              <a:lnSpc>
                <a:spcPct val="90000"/>
              </a:lnSpc>
              <a:spcBef>
                <a:spcPts val="0"/>
              </a:spcBef>
              <a:spcAft>
                <a:spcPts val="0"/>
              </a:spcAft>
              <a:buClr>
                <a:srgbClr val="7EB761"/>
              </a:buClr>
              <a:buSzPct val="25000"/>
              <a:buFont typeface="Century Gothic"/>
              <a:buNone/>
            </a:pPr>
            <a:r>
              <a:rPr lang="en-US" sz="2800" b="1" i="0" u="none" strike="noStrike" cap="none" dirty="0">
                <a:solidFill>
                  <a:srgbClr val="E9A149"/>
                </a:solidFill>
                <a:uFillTx/>
                <a:latin typeface="Century Gothic"/>
                <a:ea typeface="Century Gothic"/>
                <a:cs typeface="Century Gothic"/>
                <a:sym typeface="Century Gothic"/>
              </a:rPr>
              <a:t>Past Contributors</a:t>
            </a:r>
          </a:p>
        </p:txBody>
      </p:sp>
      <p:sp>
        <p:nvSpPr>
          <p:cNvPr id="248" name="Shape 248"/>
          <p:cNvSpPr txBox="1">
            <a:spLocks noGrp="1"/>
          </p:cNvSpPr>
          <p:nvPr>
            <p:ph type="body" idx="4294967295"/>
          </p:nvPr>
        </p:nvSpPr>
        <p:spPr>
          <a:xfrm>
            <a:off x="1179513" y="4523125"/>
            <a:ext cx="9717096" cy="1883890"/>
          </a:xfrm>
          <a:prstGeom prst="rect">
            <a:avLst/>
          </a:prstGeom>
          <a:noFill/>
          <a:ln>
            <a:noFill/>
          </a:ln>
        </p:spPr>
        <p:txBody>
          <a:bodyPr wrap="square" lIns="91425" tIns="45700" rIns="91425" bIns="45700" anchor="t" anchorCtr="0">
            <a:noAutofit/>
          </a:bodyPr>
          <a:lstStyle/>
          <a:p>
            <a:pPr marL="0" marR="0" lvl="0" indent="-32480" algn="l" rtl="0">
              <a:lnSpc>
                <a:spcPct val="50000"/>
              </a:lnSpc>
              <a:spcBef>
                <a:spcPts val="0"/>
              </a:spcBef>
              <a:spcAft>
                <a:spcPts val="0"/>
              </a:spcAft>
              <a:buClr>
                <a:srgbClr val="757070"/>
              </a:buClr>
              <a:buSzPct val="25575"/>
              <a:buFont typeface="Century Gothic"/>
              <a:buNone/>
            </a:pPr>
            <a:r>
              <a:rPr lang="en-US" sz="2046" b="1" i="0" u="none" strike="noStrike" cap="none" dirty="0">
                <a:solidFill>
                  <a:srgbClr val="757070"/>
                </a:solidFill>
                <a:uFillTx/>
                <a:latin typeface="Century Gothic"/>
                <a:ea typeface="Century Gothic"/>
                <a:cs typeface="Century Gothic"/>
                <a:sym typeface="Century Gothic"/>
              </a:rPr>
              <a:t>Lynn </a:t>
            </a:r>
            <a:r>
              <a:rPr lang="en-US" sz="2046" b="1" i="0" u="none" strike="noStrike" cap="none" dirty="0" err="1">
                <a:solidFill>
                  <a:srgbClr val="757070"/>
                </a:solidFill>
                <a:uFillTx/>
                <a:latin typeface="Century Gothic"/>
                <a:ea typeface="Century Gothic"/>
                <a:cs typeface="Century Gothic"/>
                <a:sym typeface="Century Gothic"/>
              </a:rPr>
              <a:t>Abdouni</a:t>
            </a:r>
            <a:endParaRPr lang="en-US" sz="2046" b="1" i="0" u="none" strike="noStrike" cap="none" dirty="0">
              <a:solidFill>
                <a:srgbClr val="757070"/>
              </a:solidFill>
              <a:uFillTx/>
              <a:latin typeface="Century Gothic"/>
              <a:ea typeface="Century Gothic"/>
              <a:cs typeface="Century Gothic"/>
              <a:sym typeface="Century Gothic"/>
            </a:endParaRPr>
          </a:p>
          <a:p>
            <a:pPr marL="0" marR="0" lvl="0" indent="-32496" algn="l" rtl="0">
              <a:lnSpc>
                <a:spcPct val="50000"/>
              </a:lnSpc>
              <a:spcBef>
                <a:spcPts val="0"/>
              </a:spcBef>
              <a:spcAft>
                <a:spcPts val="0"/>
              </a:spcAft>
              <a:buClr>
                <a:srgbClr val="757070"/>
              </a:buClr>
              <a:buSzPct val="25587"/>
              <a:buFont typeface="Century Gothic"/>
              <a:buNone/>
            </a:pPr>
            <a:endParaRPr sz="2046" b="1" i="0" u="none" strike="noStrike" cap="none" dirty="0">
              <a:solidFill>
                <a:srgbClr val="757070"/>
              </a:solidFill>
              <a:uFillTx/>
              <a:latin typeface="Century Gothic"/>
              <a:ea typeface="Century Gothic"/>
              <a:cs typeface="Century Gothic"/>
              <a:sym typeface="Century Gothic"/>
            </a:endParaRPr>
          </a:p>
          <a:p>
            <a:pPr marL="0" marR="0" lvl="0" indent="-32480" algn="l" rtl="0">
              <a:lnSpc>
                <a:spcPct val="50000"/>
              </a:lnSpc>
              <a:spcBef>
                <a:spcPts val="0"/>
              </a:spcBef>
              <a:spcAft>
                <a:spcPts val="0"/>
              </a:spcAft>
              <a:buClr>
                <a:srgbClr val="757070"/>
              </a:buClr>
              <a:buSzPct val="25575"/>
              <a:buFont typeface="Century Gothic"/>
              <a:buNone/>
            </a:pPr>
            <a:r>
              <a:rPr lang="en-US" sz="2046" b="1" i="0" u="none" strike="noStrike" cap="none" dirty="0">
                <a:solidFill>
                  <a:srgbClr val="757070"/>
                </a:solidFill>
                <a:uFillTx/>
                <a:latin typeface="Century Gothic"/>
                <a:ea typeface="Century Gothic"/>
                <a:cs typeface="Century Gothic"/>
                <a:sym typeface="Century Gothic"/>
              </a:rPr>
              <a:t>Natalia </a:t>
            </a:r>
            <a:r>
              <a:rPr lang="en-US" sz="2046" b="1" i="0" u="none" strike="noStrike" cap="none" dirty="0" err="1">
                <a:solidFill>
                  <a:srgbClr val="757070"/>
                </a:solidFill>
                <a:uFillTx/>
                <a:latin typeface="Century Gothic"/>
                <a:ea typeface="Century Gothic"/>
                <a:cs typeface="Century Gothic"/>
                <a:sym typeface="Century Gothic"/>
              </a:rPr>
              <a:t>Bhattacharjee</a:t>
            </a:r>
            <a:endParaRPr lang="en-US" sz="2046" b="1" i="0" u="none" strike="noStrike" cap="none" dirty="0">
              <a:solidFill>
                <a:srgbClr val="757070"/>
              </a:solidFill>
              <a:uFillTx/>
              <a:latin typeface="Century Gothic"/>
              <a:ea typeface="Century Gothic"/>
              <a:cs typeface="Century Gothic"/>
              <a:sym typeface="Century Gothic"/>
            </a:endParaRPr>
          </a:p>
          <a:p>
            <a:pPr marL="0" marR="0" lvl="0" indent="-32496" algn="l" rtl="0">
              <a:lnSpc>
                <a:spcPct val="50000"/>
              </a:lnSpc>
              <a:spcBef>
                <a:spcPts val="0"/>
              </a:spcBef>
              <a:spcAft>
                <a:spcPts val="0"/>
              </a:spcAft>
              <a:buClr>
                <a:srgbClr val="757070"/>
              </a:buClr>
              <a:buSzPct val="25587"/>
              <a:buFont typeface="Century Gothic"/>
              <a:buNone/>
            </a:pPr>
            <a:endParaRPr sz="2046" b="1" i="0" u="none" strike="noStrike" cap="none" dirty="0">
              <a:solidFill>
                <a:srgbClr val="757070"/>
              </a:solidFill>
              <a:uFillTx/>
              <a:latin typeface="Century Gothic"/>
              <a:ea typeface="Century Gothic"/>
              <a:cs typeface="Century Gothic"/>
              <a:sym typeface="Century Gothic"/>
            </a:endParaRPr>
          </a:p>
          <a:p>
            <a:pPr marL="0" marR="0" lvl="0" indent="-32480" algn="l" rtl="0">
              <a:lnSpc>
                <a:spcPct val="50000"/>
              </a:lnSpc>
              <a:spcBef>
                <a:spcPts val="0"/>
              </a:spcBef>
              <a:spcAft>
                <a:spcPts val="0"/>
              </a:spcAft>
              <a:buClr>
                <a:srgbClr val="757070"/>
              </a:buClr>
              <a:buSzPct val="25575"/>
              <a:buFont typeface="Century Gothic"/>
              <a:buNone/>
            </a:pPr>
            <a:r>
              <a:rPr lang="en-US" sz="2046" b="1" i="0" u="none" strike="noStrike" cap="none" dirty="0">
                <a:solidFill>
                  <a:srgbClr val="757070"/>
                </a:solidFill>
                <a:uFillTx/>
                <a:latin typeface="Century Gothic"/>
                <a:ea typeface="Century Gothic"/>
                <a:cs typeface="Century Gothic"/>
                <a:sym typeface="Century Gothic"/>
              </a:rPr>
              <a:t>Christopher Cameron</a:t>
            </a:r>
          </a:p>
          <a:p>
            <a:pPr marL="0" marR="0" lvl="0" indent="-32496" algn="l" rtl="0">
              <a:lnSpc>
                <a:spcPct val="50000"/>
              </a:lnSpc>
              <a:spcBef>
                <a:spcPts val="0"/>
              </a:spcBef>
              <a:spcAft>
                <a:spcPts val="0"/>
              </a:spcAft>
              <a:buClr>
                <a:srgbClr val="757070"/>
              </a:buClr>
              <a:buSzPct val="25587"/>
              <a:buFont typeface="Century Gothic"/>
              <a:buNone/>
            </a:pPr>
            <a:endParaRPr sz="2046" b="1" i="0" u="none" strike="noStrike" cap="none" dirty="0">
              <a:solidFill>
                <a:srgbClr val="757070"/>
              </a:solidFill>
              <a:uFillTx/>
              <a:latin typeface="Century Gothic"/>
              <a:ea typeface="Century Gothic"/>
              <a:cs typeface="Century Gothic"/>
              <a:sym typeface="Century Gothic"/>
            </a:endParaRPr>
          </a:p>
          <a:p>
            <a:pPr marL="0" marR="0" lvl="0" indent="-32480" algn="l" rtl="0">
              <a:lnSpc>
                <a:spcPct val="50000"/>
              </a:lnSpc>
              <a:spcBef>
                <a:spcPts val="0"/>
              </a:spcBef>
              <a:spcAft>
                <a:spcPts val="0"/>
              </a:spcAft>
              <a:buClr>
                <a:srgbClr val="757070"/>
              </a:buClr>
              <a:buSzPct val="25575"/>
              <a:buFont typeface="Century Gothic"/>
              <a:buNone/>
            </a:pPr>
            <a:r>
              <a:rPr lang="en-US" sz="2046" b="1" i="0" u="none" strike="noStrike" cap="none" dirty="0">
                <a:solidFill>
                  <a:srgbClr val="757070"/>
                </a:solidFill>
                <a:uFillTx/>
                <a:latin typeface="Century Gothic"/>
                <a:ea typeface="Century Gothic"/>
                <a:cs typeface="Century Gothic"/>
                <a:sym typeface="Century Gothic"/>
              </a:rPr>
              <a:t>Roger Bledsoe </a:t>
            </a:r>
          </a:p>
          <a:p>
            <a:pPr marL="0" marR="0" lvl="0" indent="-31750" algn="l" rtl="0">
              <a:lnSpc>
                <a:spcPct val="90000"/>
              </a:lnSpc>
              <a:spcBef>
                <a:spcPts val="0"/>
              </a:spcBef>
              <a:spcAft>
                <a:spcPts val="0"/>
              </a:spcAft>
              <a:buClr>
                <a:srgbClr val="3F3F3F"/>
              </a:buClr>
              <a:buSzPct val="25000"/>
              <a:buFont typeface="Arial"/>
              <a:buNone/>
            </a:pPr>
            <a:endParaRPr sz="2000" b="0" i="0" u="none" strike="noStrike" cap="none" dirty="0">
              <a:solidFill>
                <a:srgbClr val="3F3F3F"/>
              </a:solidFill>
              <a:uFillTx/>
              <a:latin typeface="Century Gothic"/>
              <a:ea typeface="Century Gothic"/>
              <a:cs typeface="Century Gothic"/>
              <a:sym typeface="Century Gothic"/>
            </a:endParaRPr>
          </a:p>
        </p:txBody>
      </p:sp>
      <p:pic>
        <p:nvPicPr>
          <p:cNvPr id="10" name="Picture 9"/>
          <p:cNvPicPr>
            <a:picLocks noChangeAspect="1"/>
          </p:cNvPicPr>
          <p:nvPr/>
        </p:nvPicPr>
        <p:blipFill rotWithShape="1">
          <a:blip r:embed="rId3" cstate="print"/>
          <a:srcRect l="26789" t="-1" r="22680" b="890"/>
          <a:stretch/>
        </p:blipFill>
        <p:spPr>
          <a:xfrm>
            <a:off x="8240232" y="2310025"/>
            <a:ext cx="3476848" cy="383594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4" name="Picture 3"/>
          <p:cNvPicPr>
            <a:picLocks noChangeAspect="1"/>
          </p:cNvPicPr>
          <p:nvPr/>
        </p:nvPicPr>
        <p:blipFill rotWithShape="1">
          <a:blip r:embed="rId3"/>
          <a:srcRect l="112" t="28376" r="-112" b="-28376"/>
          <a:stretch/>
        </p:blipFill>
        <p:spPr>
          <a:xfrm>
            <a:off x="-557212" y="-1"/>
            <a:ext cx="12749212" cy="9566630"/>
          </a:xfrm>
          <a:prstGeom prst="rect">
            <a:avLst/>
          </a:prstGeom>
        </p:spPr>
      </p:pic>
      <p:sp>
        <p:nvSpPr>
          <p:cNvPr id="2" name="Title 1"/>
          <p:cNvSpPr>
            <a:spLocks noGrp="1"/>
          </p:cNvSpPr>
          <p:nvPr>
            <p:ph type="title"/>
          </p:nvPr>
        </p:nvSpPr>
        <p:spPr>
          <a:xfrm>
            <a:off x="1110756" y="531799"/>
            <a:ext cx="9413277" cy="586734"/>
          </a:xfrm>
        </p:spPr>
        <p:txBody>
          <a:bodyPr/>
          <a:lstStyle/>
          <a:p>
            <a:pPr algn="ctr"/>
            <a:r>
              <a:rPr lang="en-US" sz="6000" b="1" dirty="0">
                <a:ln w="6600">
                  <a:solidFill>
                    <a:schemeClr val="accent2"/>
                  </a:solidFill>
                  <a:prstDash val="solid"/>
                </a:ln>
                <a:solidFill>
                  <a:schemeClr val="bg1"/>
                </a:solidFill>
                <a:effectLst>
                  <a:outerShdw blurRad="50800" dist="38100" dir="18900000" algn="bl" rotWithShape="0">
                    <a:srgbClr val="000000">
                      <a:alpha val="40000"/>
                    </a:srgbClr>
                  </a:outerShdw>
                </a:effectLst>
                <a:uFillTx/>
              </a:rPr>
              <a:t>Questions?</a:t>
            </a:r>
          </a:p>
        </p:txBody>
      </p:sp>
      <p:pic>
        <p:nvPicPr>
          <p:cNvPr id="5" name="Picture 4"/>
          <p:cNvPicPr>
            <a:picLocks noChangeAspect="1"/>
          </p:cNvPicPr>
          <p:nvPr/>
        </p:nvPicPr>
        <p:blipFill>
          <a:blip r:embed="rId4" cstate="print"/>
          <a:stretch>
            <a:fillRect/>
          </a:stretch>
        </p:blipFill>
        <p:spPr>
          <a:xfrm>
            <a:off x="2181225" y="883927"/>
            <a:ext cx="7272339" cy="616580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23577" y="977899"/>
            <a:ext cx="4746873" cy="5543921"/>
            <a:chOff x="523577" y="977899"/>
            <a:chExt cx="4746873" cy="5543921"/>
          </a:xfrm>
        </p:grpSpPr>
        <p:pic>
          <p:nvPicPr>
            <p:cNvPr id="10" name="Picture 9"/>
            <p:cNvPicPr>
              <a:picLocks noChangeAspect="1"/>
            </p:cNvPicPr>
            <p:nvPr/>
          </p:nvPicPr>
          <p:blipFill rotWithShape="1">
            <a:blip r:embed="rId3" cstate="print"/>
            <a:srcRect l="18132" t="28783" r="16181" b="11937"/>
            <a:stretch/>
          </p:blipFill>
          <p:spPr>
            <a:xfrm>
              <a:off x="523577" y="977899"/>
              <a:ext cx="4746873" cy="5543921"/>
            </a:xfrm>
            <a:prstGeom prst="rect">
              <a:avLst/>
            </a:prstGeom>
            <a:effectLst>
              <a:softEdge rad="127000"/>
            </a:effectLst>
          </p:spPr>
        </p:pic>
        <p:pic>
          <p:nvPicPr>
            <p:cNvPr id="12" name="Picture 11"/>
            <p:cNvPicPr>
              <a:picLocks noChangeAspect="1"/>
            </p:cNvPicPr>
            <p:nvPr/>
          </p:nvPicPr>
          <p:blipFill>
            <a:blip r:embed="rId4"/>
            <a:stretch>
              <a:fillRect/>
            </a:stretch>
          </p:blipFill>
          <p:spPr>
            <a:xfrm>
              <a:off x="736550" y="5814650"/>
              <a:ext cx="1981477" cy="419158"/>
            </a:xfrm>
            <a:prstGeom prst="rect">
              <a:avLst/>
            </a:prstGeom>
            <a:effectLst>
              <a:softEdge rad="127000"/>
            </a:effectLst>
          </p:spPr>
        </p:pic>
      </p:grpSp>
      <p:sp>
        <p:nvSpPr>
          <p:cNvPr id="5" name="Title 4"/>
          <p:cNvSpPr>
            <a:spLocks noGrp="1"/>
          </p:cNvSpPr>
          <p:nvPr>
            <p:ph type="title"/>
          </p:nvPr>
        </p:nvSpPr>
        <p:spPr/>
        <p:txBody>
          <a:bodyPr>
            <a:noAutofit/>
          </a:bodyPr>
          <a:lstStyle/>
          <a:p>
            <a:r>
              <a:rPr lang="en-US" dirty="0">
                <a:uFillTx/>
              </a:rPr>
              <a:t>Study Area</a:t>
            </a:r>
          </a:p>
        </p:txBody>
      </p:sp>
      <p:pic>
        <p:nvPicPr>
          <p:cNvPr id="11" name="Picture 10"/>
          <p:cNvPicPr>
            <a:picLocks noChangeAspect="1"/>
          </p:cNvPicPr>
          <p:nvPr/>
        </p:nvPicPr>
        <p:blipFill>
          <a:blip r:embed="rId5"/>
          <a:stretch>
            <a:fillRect/>
          </a:stretch>
        </p:blipFill>
        <p:spPr>
          <a:xfrm>
            <a:off x="4692853" y="1115059"/>
            <a:ext cx="400106" cy="619211"/>
          </a:xfrm>
          <a:prstGeom prst="rect">
            <a:avLst/>
          </a:prstGeom>
          <a:effectLst>
            <a:softEdge rad="127000"/>
          </a:effectLst>
        </p:spPr>
      </p:pic>
      <p:sp>
        <p:nvSpPr>
          <p:cNvPr id="13" name="Shape 97"/>
          <p:cNvSpPr txBox="1">
            <a:spLocks/>
          </p:cNvSpPr>
          <p:nvPr/>
        </p:nvSpPr>
        <p:spPr>
          <a:xfrm>
            <a:off x="5874015" y="1250118"/>
            <a:ext cx="7531875" cy="4158963"/>
          </a:xfrm>
          <a:prstGeom prst="rect">
            <a:avLst/>
          </a:prstGeom>
          <a:noFill/>
          <a:ln>
            <a:noFill/>
          </a:ln>
        </p:spPr>
        <p:txBody>
          <a:bodyPr wrap="square" lIns="91425" tIns="45700" rIns="91425" bIns="45700" anchor="t" anchorCtr="0">
            <a:noAutofit/>
          </a:bodyPr>
          <a:lstStyle/>
          <a:p>
            <a:pPr marL="0" marR="0" lvl="0" indent="-127000" algn="l" rtl="0">
              <a:lnSpc>
                <a:spcPct val="150000"/>
              </a:lnSpc>
              <a:spcBef>
                <a:spcPts val="0"/>
              </a:spcBef>
              <a:spcAft>
                <a:spcPts val="0"/>
              </a:spcAft>
              <a:buClr>
                <a:srgbClr val="E9A149"/>
              </a:buClr>
              <a:buSzPct val="100000"/>
              <a:buFont typeface="Century Gothic"/>
              <a:buNone/>
            </a:pPr>
            <a:r>
              <a:rPr lang="en-US" sz="2400" b="1" i="0" u="none" strike="noStrike" cap="none" dirty="0">
                <a:solidFill>
                  <a:srgbClr val="E9A149"/>
                </a:solidFill>
                <a:uFillTx/>
                <a:latin typeface="Century Gothic"/>
                <a:ea typeface="Century Gothic"/>
                <a:cs typeface="Century Gothic"/>
                <a:sym typeface="Century Gothic"/>
              </a:rPr>
              <a:t>Study Area:</a:t>
            </a:r>
          </a:p>
          <a:p>
            <a:pPr marL="457200" indent="-457200">
              <a:lnSpc>
                <a:spcPct val="90000"/>
              </a:lnSpc>
              <a:buClr>
                <a:srgbClr val="E9A149"/>
              </a:buClr>
              <a:buSzPct val="100000"/>
              <a:buFont typeface="Webdings" panose="05030102010509060703" pitchFamily="18" charset="2"/>
              <a:buChar char=""/>
            </a:pPr>
            <a:r>
              <a:rPr lang="en-US" sz="3100" dirty="0">
                <a:solidFill>
                  <a:srgbClr val="757070"/>
                </a:solidFill>
                <a:uFillTx/>
                <a:latin typeface="Century Gothic"/>
                <a:ea typeface="Century Gothic"/>
                <a:cs typeface="Century Gothic"/>
                <a:sym typeface="Century Gothic"/>
              </a:rPr>
              <a:t>Georgia</a:t>
            </a:r>
          </a:p>
          <a:p>
            <a:pPr marL="457200" lvl="1" indent="-457200">
              <a:lnSpc>
                <a:spcPct val="90000"/>
              </a:lnSpc>
              <a:buClr>
                <a:srgbClr val="E9A149"/>
              </a:buClr>
              <a:buSzPct val="100000"/>
              <a:buFont typeface="Webdings" panose="05030102010509060703" pitchFamily="18" charset="2"/>
              <a:buChar char=""/>
            </a:pPr>
            <a:r>
              <a:rPr lang="en-US" sz="3100" dirty="0">
                <a:solidFill>
                  <a:srgbClr val="757070"/>
                </a:solidFill>
                <a:uFillTx/>
                <a:latin typeface="Century Gothic"/>
                <a:ea typeface="Century Gothic"/>
                <a:cs typeface="Century Gothic"/>
                <a:sym typeface="Century Gothic"/>
              </a:rPr>
              <a:t>Taylor County </a:t>
            </a:r>
          </a:p>
          <a:p>
            <a:pPr marL="457200" lvl="1" indent="-457200">
              <a:lnSpc>
                <a:spcPct val="90000"/>
              </a:lnSpc>
              <a:buClr>
                <a:srgbClr val="E9A149"/>
              </a:buClr>
              <a:buSzPct val="100000"/>
              <a:buFont typeface="Webdings" panose="05030102010509060703" pitchFamily="18" charset="2"/>
              <a:buChar char=""/>
            </a:pPr>
            <a:r>
              <a:rPr lang="en-US" sz="3100" dirty="0">
                <a:solidFill>
                  <a:srgbClr val="757070"/>
                </a:solidFill>
                <a:uFillTx/>
                <a:latin typeface="Century Gothic"/>
                <a:ea typeface="Century Gothic"/>
                <a:cs typeface="Century Gothic"/>
                <a:sym typeface="Century Gothic"/>
              </a:rPr>
              <a:t>Decatur County</a:t>
            </a:r>
          </a:p>
          <a:p>
            <a:pPr marL="457200" indent="-457200">
              <a:lnSpc>
                <a:spcPct val="90000"/>
              </a:lnSpc>
              <a:buClr>
                <a:srgbClr val="E9A149"/>
              </a:buClr>
              <a:buSzPct val="100000"/>
              <a:buFont typeface="Webdings" panose="05030102010509060703" pitchFamily="18" charset="2"/>
              <a:buChar char=""/>
            </a:pPr>
            <a:endParaRPr sz="3100" dirty="0">
              <a:solidFill>
                <a:srgbClr val="757070"/>
              </a:solidFill>
              <a:uFillTx/>
              <a:latin typeface="Century Gothic"/>
              <a:ea typeface="Century Gothic"/>
              <a:cs typeface="Century Gothic"/>
              <a:sym typeface="Century Gothic"/>
            </a:endParaRPr>
          </a:p>
          <a:p>
            <a:pPr marL="0" marR="0" lvl="0" indent="-127000" algn="l" rtl="0">
              <a:lnSpc>
                <a:spcPct val="150000"/>
              </a:lnSpc>
              <a:spcBef>
                <a:spcPts val="0"/>
              </a:spcBef>
              <a:spcAft>
                <a:spcPts val="0"/>
              </a:spcAft>
              <a:buClr>
                <a:srgbClr val="000000"/>
              </a:buClr>
              <a:buFont typeface="Arial"/>
              <a:buNone/>
            </a:pPr>
            <a:endParaRPr sz="2000" b="1" i="0" u="none" strike="noStrike" cap="none" dirty="0">
              <a:solidFill>
                <a:srgbClr val="E9A149"/>
              </a:solidFill>
              <a:uFillTx/>
              <a:latin typeface="Century Gothic"/>
              <a:ea typeface="Century Gothic"/>
              <a:cs typeface="Century Gothic"/>
              <a:sym typeface="Century Gothic"/>
            </a:endParaRPr>
          </a:p>
          <a:p>
            <a:pPr marL="0" marR="0" lvl="0" indent="-127000" algn="l" rtl="0">
              <a:lnSpc>
                <a:spcPct val="150000"/>
              </a:lnSpc>
              <a:spcBef>
                <a:spcPts val="0"/>
              </a:spcBef>
              <a:spcAft>
                <a:spcPts val="0"/>
              </a:spcAft>
              <a:buClr>
                <a:srgbClr val="E9A149"/>
              </a:buClr>
              <a:buSzPct val="100000"/>
              <a:buFont typeface="Century Gothic"/>
              <a:buNone/>
            </a:pPr>
            <a:r>
              <a:rPr lang="en-US" sz="2400" b="1" i="0" u="none" strike="noStrike" cap="none" dirty="0">
                <a:solidFill>
                  <a:srgbClr val="E9A149"/>
                </a:solidFill>
                <a:uFillTx/>
                <a:latin typeface="Century Gothic"/>
                <a:ea typeface="Century Gothic"/>
                <a:cs typeface="Century Gothic"/>
                <a:sym typeface="Century Gothic"/>
              </a:rPr>
              <a:t>Study Period: </a:t>
            </a:r>
          </a:p>
          <a:p>
            <a:pPr marL="457200" lvl="0" indent="-457200">
              <a:lnSpc>
                <a:spcPct val="90000"/>
              </a:lnSpc>
              <a:buClr>
                <a:srgbClr val="E9A149"/>
              </a:buClr>
              <a:buSzPct val="100000"/>
              <a:buFont typeface="Webdings" panose="05030102010509060703" pitchFamily="18" charset="2"/>
              <a:buChar char=""/>
            </a:pPr>
            <a:r>
              <a:rPr lang="en-US" sz="3100" dirty="0">
                <a:solidFill>
                  <a:srgbClr val="757070"/>
                </a:solidFill>
                <a:uFillTx/>
                <a:latin typeface="Century Gothic"/>
                <a:ea typeface="Century Gothic"/>
                <a:cs typeface="Century Gothic"/>
                <a:sym typeface="Century Gothic"/>
              </a:rPr>
              <a:t>Jan 2015 – Aug 2017 </a:t>
            </a:r>
          </a:p>
        </p:txBody>
      </p:sp>
      <p:pic>
        <p:nvPicPr>
          <p:cNvPr id="7" name="Picture 6"/>
          <p:cNvPicPr>
            <a:picLocks noChangeAspect="1"/>
          </p:cNvPicPr>
          <p:nvPr/>
        </p:nvPicPr>
        <p:blipFill>
          <a:blip r:embed="rId6" cstate="print">
            <a:duotone>
              <a:srgbClr val="000000"/>
              <a:schemeClr val="accent2">
                <a:tint val="45000"/>
                <a:satMod val="400000"/>
              </a:schemeClr>
            </a:duotone>
          </a:blip>
          <a:stretch>
            <a:fillRect/>
          </a:stretch>
        </p:blipFill>
        <p:spPr>
          <a:xfrm>
            <a:off x="2468357" y="2905863"/>
            <a:ext cx="218659" cy="218338"/>
          </a:xfrm>
          <a:prstGeom prst="rect">
            <a:avLst/>
          </a:prstGeom>
        </p:spPr>
      </p:pic>
      <p:pic>
        <p:nvPicPr>
          <p:cNvPr id="8" name="Picture 7"/>
          <p:cNvPicPr>
            <a:picLocks noChangeAspect="1"/>
          </p:cNvPicPr>
          <p:nvPr/>
        </p:nvPicPr>
        <p:blipFill>
          <a:blip r:embed="rId6" cstate="print">
            <a:duotone>
              <a:srgbClr val="000000"/>
              <a:schemeClr val="accent2">
                <a:tint val="45000"/>
                <a:satMod val="400000"/>
              </a:schemeClr>
            </a:duotone>
          </a:blip>
          <a:stretch>
            <a:fillRect/>
          </a:stretch>
        </p:blipFill>
        <p:spPr>
          <a:xfrm>
            <a:off x="2265157" y="3617063"/>
            <a:ext cx="218659" cy="218338"/>
          </a:xfrm>
          <a:prstGeom prst="rect">
            <a:avLst/>
          </a:prstGeom>
        </p:spPr>
      </p:pic>
      <p:sp>
        <p:nvSpPr>
          <p:cNvPr id="2" name="TextBox 1"/>
          <p:cNvSpPr txBox="1">
            <a:spLocks/>
          </p:cNvSpPr>
          <p:nvPr/>
        </p:nvSpPr>
        <p:spPr>
          <a:xfrm>
            <a:off x="1107031" y="2755087"/>
            <a:ext cx="1040986" cy="584775"/>
          </a:xfrm>
          <a:prstGeom prst="rect">
            <a:avLst/>
          </a:prstGeom>
          <a:noFill/>
        </p:spPr>
        <p:txBody>
          <a:bodyPr wrap="square" rtlCol="0">
            <a:spAutoFit/>
          </a:bodyPr>
          <a:lstStyle/>
          <a:p>
            <a:pPr algn="ctr"/>
            <a:r>
              <a:rPr lang="en-US" sz="1600" dirty="0">
                <a:uFillTx/>
              </a:rPr>
              <a:t>Taylor </a:t>
            </a:r>
          </a:p>
          <a:p>
            <a:pPr algn="ctr"/>
            <a:r>
              <a:rPr lang="en-US" sz="1600" dirty="0">
                <a:uFillTx/>
              </a:rPr>
              <a:t>County </a:t>
            </a:r>
          </a:p>
        </p:txBody>
      </p:sp>
      <p:sp>
        <p:nvSpPr>
          <p:cNvPr id="14" name="TextBox 13"/>
          <p:cNvSpPr txBox="1">
            <a:spLocks/>
          </p:cNvSpPr>
          <p:nvPr/>
        </p:nvSpPr>
        <p:spPr>
          <a:xfrm>
            <a:off x="1058439" y="3433844"/>
            <a:ext cx="1461117" cy="584775"/>
          </a:xfrm>
          <a:prstGeom prst="rect">
            <a:avLst/>
          </a:prstGeom>
          <a:noFill/>
        </p:spPr>
        <p:txBody>
          <a:bodyPr wrap="square" rtlCol="0">
            <a:spAutoFit/>
          </a:bodyPr>
          <a:lstStyle/>
          <a:p>
            <a:r>
              <a:rPr lang="en-US" sz="1600" dirty="0">
                <a:uFillTx/>
              </a:rPr>
              <a:t>Decatur County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10"/>
          <p:cNvSpPr txBox="1">
            <a:spLocks noGrp="1"/>
          </p:cNvSpPr>
          <p:nvPr>
            <p:ph type="title"/>
          </p:nvPr>
        </p:nvSpPr>
        <p:spPr>
          <a:xfrm>
            <a:off x="1000125" y="377825"/>
            <a:ext cx="10233025" cy="479425"/>
          </a:xfrm>
          <a:prstGeom prst="rect">
            <a:avLst/>
          </a:prstGeom>
          <a:noFill/>
          <a:ln>
            <a:noFill/>
          </a:ln>
        </p:spPr>
        <p:txBody>
          <a:bodyPr wrap="square" lIns="91425" tIns="45700" rIns="91425" bIns="45700" anchor="ctr" anchorCtr="0">
            <a:noAutofit/>
          </a:bodyPr>
          <a:lstStyle/>
          <a:p>
            <a:pPr marL="0" marR="0" lvl="0" indent="-76200" algn="l" rtl="0">
              <a:lnSpc>
                <a:spcPct val="90000"/>
              </a:lnSpc>
              <a:spcBef>
                <a:spcPts val="0"/>
              </a:spcBef>
              <a:spcAft>
                <a:spcPts val="0"/>
              </a:spcAft>
              <a:buClr>
                <a:srgbClr val="E9A149"/>
              </a:buClr>
              <a:buSzPct val="25000"/>
              <a:buFont typeface="Century Gothic"/>
              <a:buNone/>
            </a:pPr>
            <a:r>
              <a:rPr lang="en-US" sz="4800" b="0" i="0" u="none" strike="noStrike" cap="none" dirty="0">
                <a:solidFill>
                  <a:srgbClr val="E9A149"/>
                </a:solidFill>
                <a:uFillTx/>
                <a:latin typeface="Century Gothic"/>
                <a:ea typeface="Century Gothic"/>
                <a:cs typeface="Century Gothic"/>
                <a:sym typeface="Century Gothic"/>
              </a:rPr>
              <a:t>Community Concerns</a:t>
            </a:r>
          </a:p>
        </p:txBody>
      </p:sp>
      <p:sp>
        <p:nvSpPr>
          <p:cNvPr id="12" name="Shape 115"/>
          <p:cNvSpPr txBox="1">
            <a:spLocks noGrp="1"/>
          </p:cNvSpPr>
          <p:nvPr>
            <p:ph type="body" idx="4294967295"/>
          </p:nvPr>
        </p:nvSpPr>
        <p:spPr>
          <a:xfrm>
            <a:off x="4478475" y="1304243"/>
            <a:ext cx="7434126" cy="5210363"/>
          </a:xfrm>
          <a:prstGeom prst="rect">
            <a:avLst/>
          </a:prstGeom>
          <a:noFill/>
          <a:ln>
            <a:noFill/>
          </a:ln>
        </p:spPr>
        <p:txBody>
          <a:bodyPr wrap="square" lIns="91425" tIns="91425" rIns="91425" bIns="91425" anchor="ctr" anchorCtr="0">
            <a:noAutofit/>
          </a:bodyPr>
          <a:lstStyle/>
          <a:p>
            <a:pPr marL="0" indent="-177800">
              <a:spcBef>
                <a:spcPts val="0"/>
              </a:spcBef>
              <a:buClr>
                <a:srgbClr val="E9A149"/>
              </a:buClr>
              <a:buSzPct val="100000"/>
              <a:buNone/>
            </a:pPr>
            <a:endParaRPr lang="en-US" sz="3100" dirty="0">
              <a:solidFill>
                <a:srgbClr val="757070"/>
              </a:solidFill>
              <a:uFillTx/>
            </a:endParaRPr>
          </a:p>
          <a:p>
            <a:pPr marL="457200" indent="-457200">
              <a:spcBef>
                <a:spcPts val="0"/>
              </a:spcBef>
              <a:spcAft>
                <a:spcPts val="500"/>
              </a:spcAft>
              <a:buClr>
                <a:srgbClr val="E9A149"/>
              </a:buClr>
              <a:buFont typeface="Webdings" panose="05030102010509060703" pitchFamily="18" charset="2"/>
              <a:buChar char=""/>
            </a:pPr>
            <a:r>
              <a:rPr lang="en-US" sz="3100" dirty="0">
                <a:solidFill>
                  <a:srgbClr val="757070"/>
                </a:solidFill>
                <a:uFillTx/>
              </a:rPr>
              <a:t>Georgia is one of the </a:t>
            </a:r>
            <a:r>
              <a:rPr lang="en-US" sz="3100" b="1" dirty="0">
                <a:solidFill>
                  <a:srgbClr val="E9A149"/>
                </a:solidFill>
                <a:uFillTx/>
                <a:latin typeface="Century Gothic"/>
                <a:ea typeface="Century Gothic"/>
                <a:cs typeface="Century Gothic"/>
              </a:rPr>
              <a:t>top ten states </a:t>
            </a:r>
            <a:r>
              <a:rPr lang="en-US" sz="3100" dirty="0">
                <a:solidFill>
                  <a:srgbClr val="757070"/>
                </a:solidFill>
                <a:uFillTx/>
              </a:rPr>
              <a:t>in the nation for solar energy production potential </a:t>
            </a:r>
          </a:p>
          <a:p>
            <a:pPr marL="457200" indent="-457200">
              <a:spcBef>
                <a:spcPts val="0"/>
              </a:spcBef>
              <a:spcAft>
                <a:spcPts val="500"/>
              </a:spcAft>
              <a:buClr>
                <a:srgbClr val="E9A149"/>
              </a:buClr>
              <a:buFont typeface="Webdings" panose="05030102010509060703" pitchFamily="18" charset="2"/>
              <a:buChar char=""/>
            </a:pPr>
            <a:endParaRPr lang="en-US" sz="3100" dirty="0">
              <a:solidFill>
                <a:srgbClr val="757070"/>
              </a:solidFill>
              <a:uFillTx/>
            </a:endParaRPr>
          </a:p>
          <a:p>
            <a:pPr marL="457200" indent="-457200">
              <a:spcBef>
                <a:spcPts val="0"/>
              </a:spcBef>
              <a:spcAft>
                <a:spcPts val="500"/>
              </a:spcAft>
              <a:buClr>
                <a:srgbClr val="E9A149"/>
              </a:buClr>
              <a:buFont typeface="Webdings" panose="05030102010509060703" pitchFamily="18" charset="2"/>
              <a:buChar char=""/>
            </a:pPr>
            <a:r>
              <a:rPr lang="en-US" sz="3100" dirty="0">
                <a:solidFill>
                  <a:srgbClr val="757070"/>
                </a:solidFill>
                <a:uFillTx/>
              </a:rPr>
              <a:t>Since 2013, solar energy production has </a:t>
            </a:r>
            <a:r>
              <a:rPr lang="en-US" sz="3100" b="1" dirty="0">
                <a:solidFill>
                  <a:srgbClr val="E9A149"/>
                </a:solidFill>
                <a:uFillTx/>
                <a:latin typeface="Century Gothic"/>
                <a:ea typeface="Century Gothic"/>
                <a:cs typeface="Century Gothic"/>
              </a:rPr>
              <a:t>increased by 30-45% annually </a:t>
            </a:r>
            <a:r>
              <a:rPr lang="en-US" sz="3100" dirty="0">
                <a:solidFill>
                  <a:srgbClr val="757070"/>
                </a:solidFill>
                <a:uFillTx/>
              </a:rPr>
              <a:t>in the state</a:t>
            </a:r>
          </a:p>
          <a:p>
            <a:pPr marL="0" indent="0">
              <a:spcBef>
                <a:spcPts val="0"/>
              </a:spcBef>
              <a:spcAft>
                <a:spcPts val="500"/>
              </a:spcAft>
              <a:buClr>
                <a:srgbClr val="E9A149"/>
              </a:buClr>
              <a:buNone/>
            </a:pPr>
            <a:endParaRPr lang="en-US" sz="1100" dirty="0">
              <a:solidFill>
                <a:srgbClr val="757070"/>
              </a:solidFill>
              <a:uFillTx/>
            </a:endParaRPr>
          </a:p>
          <a:p>
            <a:pPr marL="457200" indent="-457200">
              <a:spcBef>
                <a:spcPts val="0"/>
              </a:spcBef>
              <a:spcAft>
                <a:spcPts val="500"/>
              </a:spcAft>
              <a:buClr>
                <a:srgbClr val="E9A149"/>
              </a:buClr>
              <a:buFont typeface="Webdings" panose="05030102010509060703" pitchFamily="18" charset="2"/>
              <a:buChar char=""/>
            </a:pPr>
            <a:r>
              <a:rPr lang="en-US" sz="3100" dirty="0">
                <a:solidFill>
                  <a:srgbClr val="757070"/>
                </a:solidFill>
                <a:uFillTx/>
              </a:rPr>
              <a:t>Construction may impact </a:t>
            </a:r>
            <a:r>
              <a:rPr lang="en-US" sz="3100" b="1" dirty="0">
                <a:solidFill>
                  <a:srgbClr val="E9A149"/>
                </a:solidFill>
                <a:uFillTx/>
                <a:latin typeface="Century Gothic"/>
                <a:ea typeface="Century Gothic"/>
                <a:cs typeface="Century Gothic"/>
              </a:rPr>
              <a:t>environmental sensitive habitats</a:t>
            </a:r>
          </a:p>
          <a:p>
            <a:pPr marL="342900" marR="0" lvl="0" indent="-342900" algn="l" rtl="0">
              <a:lnSpc>
                <a:spcPct val="90000"/>
              </a:lnSpc>
              <a:spcBef>
                <a:spcPts val="200"/>
              </a:spcBef>
              <a:spcAft>
                <a:spcPts val="0"/>
              </a:spcAft>
              <a:buClr>
                <a:srgbClr val="E9A149"/>
              </a:buClr>
              <a:buSzPct val="100000"/>
              <a:buFont typeface="Arimo"/>
              <a:buNone/>
            </a:pPr>
            <a:endParaRPr sz="3100" b="1" dirty="0">
              <a:solidFill>
                <a:srgbClr val="E9A149"/>
              </a:solidFill>
              <a:uFillTx/>
              <a:latin typeface="Century Gothic"/>
              <a:ea typeface="Century Gothic"/>
              <a:cs typeface="Century Gothic"/>
              <a:sym typeface="Century Gothic"/>
            </a:endParaRPr>
          </a:p>
        </p:txBody>
      </p:sp>
      <p:sp>
        <p:nvSpPr>
          <p:cNvPr id="13" name="Shape 111"/>
          <p:cNvSpPr txBox="1">
            <a:spLocks/>
          </p:cNvSpPr>
          <p:nvPr/>
        </p:nvSpPr>
        <p:spPr>
          <a:xfrm>
            <a:off x="405765" y="3347475"/>
            <a:ext cx="3445002" cy="274320"/>
          </a:xfrm>
          <a:prstGeom prst="rect">
            <a:avLst/>
          </a:prstGeom>
          <a:noFill/>
          <a:ln>
            <a:noFill/>
          </a:ln>
        </p:spPr>
        <p:txBody>
          <a:bodyPr wrap="square" lIns="91425" tIns="45700" rIns="91425" bIns="45700" anchor="t" anchorCtr="0">
            <a:noAutofit/>
          </a:bodyPr>
          <a:lstStyle/>
          <a:p>
            <a:pPr marL="0" marR="0" lvl="0" indent="-19050" algn="l" rtl="0">
              <a:lnSpc>
                <a:spcPct val="90000"/>
              </a:lnSpc>
              <a:spcBef>
                <a:spcPts val="0"/>
              </a:spcBef>
              <a:spcAft>
                <a:spcPts val="0"/>
              </a:spcAft>
              <a:buClr>
                <a:srgbClr val="000000"/>
              </a:buClr>
              <a:buSzPct val="25000"/>
              <a:buFont typeface="Arial"/>
              <a:buNone/>
            </a:pPr>
            <a:r>
              <a:rPr lang="en-US" sz="1200" b="0" i="0" u="none" strike="noStrike" cap="none">
                <a:solidFill>
                  <a:srgbClr val="000000"/>
                </a:solidFill>
                <a:uFillTx/>
                <a:latin typeface="Century Gothic"/>
                <a:ea typeface="Century Gothic"/>
                <a:cs typeface="Century Gothic"/>
                <a:sym typeface="Century Gothic"/>
              </a:rPr>
              <a:t>Image Credit: Pexel </a:t>
            </a:r>
          </a:p>
        </p:txBody>
      </p:sp>
      <p:pic>
        <p:nvPicPr>
          <p:cNvPr id="14" name="Shape 113"/>
          <p:cNvPicPr preferRelativeResize="0"/>
          <p:nvPr/>
        </p:nvPicPr>
        <p:blipFill rotWithShape="1">
          <a:blip r:embed="rId3"/>
          <a:srcRect/>
          <a:stretch/>
        </p:blipFill>
        <p:spPr>
          <a:xfrm>
            <a:off x="487680" y="1295400"/>
            <a:ext cx="3908879" cy="2087497"/>
          </a:xfrm>
          <a:prstGeom prst="rect">
            <a:avLst/>
          </a:prstGeom>
          <a:noFill/>
          <a:ln>
            <a:noFill/>
          </a:ln>
        </p:spPr>
      </p:pic>
      <p:pic>
        <p:nvPicPr>
          <p:cNvPr id="15" name="Shape 114"/>
          <p:cNvPicPr preferRelativeResize="0"/>
          <p:nvPr/>
        </p:nvPicPr>
        <p:blipFill rotWithShape="1">
          <a:blip r:embed="rId4"/>
          <a:srcRect/>
          <a:stretch/>
        </p:blipFill>
        <p:spPr>
          <a:xfrm>
            <a:off x="515754" y="3870668"/>
            <a:ext cx="3882384" cy="2643939"/>
          </a:xfrm>
          <a:prstGeom prst="rect">
            <a:avLst/>
          </a:prstGeom>
          <a:noFill/>
          <a:ln>
            <a:noFill/>
          </a:ln>
        </p:spPr>
      </p:pic>
      <p:sp>
        <p:nvSpPr>
          <p:cNvPr id="8" name="Shape 111"/>
          <p:cNvSpPr txBox="1">
            <a:spLocks/>
          </p:cNvSpPr>
          <p:nvPr/>
        </p:nvSpPr>
        <p:spPr>
          <a:xfrm>
            <a:off x="487680" y="6514605"/>
            <a:ext cx="3445002" cy="228175"/>
          </a:xfrm>
          <a:prstGeom prst="rect">
            <a:avLst/>
          </a:prstGeom>
          <a:noFill/>
          <a:ln>
            <a:noFill/>
          </a:ln>
        </p:spPr>
        <p:txBody>
          <a:bodyPr wrap="square" lIns="91425" tIns="45700" rIns="91425" bIns="45700" anchor="t" anchorCtr="0">
            <a:noAutofit/>
          </a:bodyPr>
          <a:lstStyle/>
          <a:p>
            <a:pPr marL="0" marR="0" lvl="0" indent="-19050" algn="l" rtl="0">
              <a:lnSpc>
                <a:spcPct val="90000"/>
              </a:lnSpc>
              <a:spcBef>
                <a:spcPts val="0"/>
              </a:spcBef>
              <a:spcAft>
                <a:spcPts val="0"/>
              </a:spcAft>
              <a:buClr>
                <a:srgbClr val="000000"/>
              </a:buClr>
              <a:buSzPct val="25000"/>
              <a:buFont typeface="Arial"/>
              <a:buNone/>
            </a:pPr>
            <a:r>
              <a:rPr lang="en-US" sz="1200" b="0" i="0" u="none" strike="noStrike" cap="none" dirty="0">
                <a:solidFill>
                  <a:srgbClr val="000000"/>
                </a:solidFill>
                <a:uFillTx/>
                <a:latin typeface="Century Gothic"/>
                <a:ea typeface="Century Gothic"/>
                <a:cs typeface="Century Gothic"/>
                <a:sym typeface="Century Gothic"/>
              </a:rPr>
              <a:t>Image Credit: </a:t>
            </a:r>
            <a:r>
              <a:rPr lang="en-US" sz="1200" dirty="0">
                <a:uFillTx/>
                <a:latin typeface="Century Gothic"/>
                <a:ea typeface="Century Gothic"/>
                <a:cs typeface="Century Gothic"/>
                <a:sym typeface="Century Gothic"/>
              </a:rPr>
              <a:t>DNR</a:t>
            </a:r>
            <a:r>
              <a:rPr lang="en-US" sz="1200" b="0" i="0" u="none" strike="noStrike" cap="none" dirty="0">
                <a:solidFill>
                  <a:srgbClr val="000000"/>
                </a:solidFill>
                <a:uFillTx/>
                <a:latin typeface="Century Gothic"/>
                <a:ea typeface="Century Gothic"/>
                <a:cs typeface="Century Gothic"/>
                <a:sym typeface="Century Gothic"/>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2" name="Picture 1"/>
          <p:cNvPicPr>
            <a:picLocks noChangeAspect="1"/>
          </p:cNvPicPr>
          <p:nvPr/>
        </p:nvPicPr>
        <p:blipFill>
          <a:blip r:embed="rId3" cstate="print">
            <a:duotone>
              <a:schemeClr val="accent4">
                <a:shade val="45000"/>
                <a:satMod val="135000"/>
              </a:schemeClr>
              <a:srgbClr val="FFFFFF"/>
            </a:duotone>
          </a:blip>
          <a:stretch>
            <a:fillRect/>
          </a:stretch>
        </p:blipFill>
        <p:spPr>
          <a:xfrm>
            <a:off x="2661961" y="0"/>
            <a:ext cx="6868080" cy="6858000"/>
          </a:xfrm>
          <a:prstGeom prst="rect">
            <a:avLst/>
          </a:prstGeom>
        </p:spPr>
      </p:pic>
      <p:sp>
        <p:nvSpPr>
          <p:cNvPr id="129" name="Shape 129"/>
          <p:cNvSpPr txBox="1">
            <a:spLocks noGrp="1"/>
          </p:cNvSpPr>
          <p:nvPr>
            <p:ph type="title"/>
          </p:nvPr>
        </p:nvSpPr>
        <p:spPr>
          <a:prstGeom prst="rect">
            <a:avLst/>
          </a:prstGeom>
          <a:noFill/>
          <a:ln>
            <a:noFill/>
          </a:ln>
        </p:spPr>
        <p:txBody>
          <a:bodyPr wrap="square" lIns="91425" tIns="45700" rIns="91425" bIns="45700" anchor="ctr" anchorCtr="0">
            <a:noAutofit/>
          </a:bodyPr>
          <a:lstStyle/>
          <a:p>
            <a:pPr marL="0" marR="0" lvl="0" indent="-76200" algn="l" rtl="0">
              <a:lnSpc>
                <a:spcPct val="90000"/>
              </a:lnSpc>
              <a:spcBef>
                <a:spcPts val="0"/>
              </a:spcBef>
              <a:spcAft>
                <a:spcPts val="0"/>
              </a:spcAft>
              <a:buClr>
                <a:srgbClr val="E9A149"/>
              </a:buClr>
              <a:buSzPct val="25000"/>
              <a:buFont typeface="Century Gothic"/>
              <a:buNone/>
            </a:pPr>
            <a:r>
              <a:rPr lang="en-US" sz="4800" b="0" i="0" u="none" strike="noStrike" cap="none">
                <a:solidFill>
                  <a:srgbClr val="E9A149"/>
                </a:solidFill>
                <a:uFillTx/>
                <a:latin typeface="Century Gothic"/>
                <a:ea typeface="Century Gothic"/>
                <a:cs typeface="Century Gothic"/>
                <a:sym typeface="Century Gothic"/>
              </a:rPr>
              <a:t>Objectives</a:t>
            </a:r>
          </a:p>
        </p:txBody>
      </p:sp>
      <p:sp>
        <p:nvSpPr>
          <p:cNvPr id="130" name="Shape 130"/>
          <p:cNvSpPr txBox="1">
            <a:spLocks/>
          </p:cNvSpPr>
          <p:nvPr/>
        </p:nvSpPr>
        <p:spPr>
          <a:xfrm>
            <a:off x="365697" y="1225389"/>
            <a:ext cx="11603187" cy="5289550"/>
          </a:xfrm>
          <a:prstGeom prst="rect">
            <a:avLst/>
          </a:prstGeom>
          <a:noFill/>
          <a:ln>
            <a:noFill/>
          </a:ln>
        </p:spPr>
        <p:txBody>
          <a:bodyPr wrap="square" lIns="91425" tIns="45700" rIns="91425" bIns="45700" anchor="t" anchorCtr="0">
            <a:noAutofit/>
          </a:bodyPr>
          <a:lstStyle/>
          <a:p>
            <a:pPr marL="457200" indent="-457200">
              <a:lnSpc>
                <a:spcPct val="90000"/>
              </a:lnSpc>
              <a:buClr>
                <a:srgbClr val="E9A149"/>
              </a:buClr>
              <a:buSzPct val="100000"/>
              <a:buFont typeface="Webdings" panose="05030102010509060703" pitchFamily="18" charset="2"/>
              <a:buChar char=""/>
            </a:pPr>
            <a:r>
              <a:rPr lang="en-US" sz="3100" b="1" dirty="0">
                <a:solidFill>
                  <a:srgbClr val="E9A149"/>
                </a:solidFill>
                <a:uFillTx/>
                <a:latin typeface="Century Gothic"/>
                <a:ea typeface="Century Gothic"/>
                <a:cs typeface="Century Gothic"/>
                <a:sym typeface="Century Gothic"/>
              </a:rPr>
              <a:t>Conduct</a:t>
            </a:r>
            <a:r>
              <a:rPr lang="en-US" sz="3100" dirty="0">
                <a:solidFill>
                  <a:srgbClr val="757070"/>
                </a:solidFill>
                <a:uFillTx/>
                <a:latin typeface="Century Gothic"/>
                <a:ea typeface="Century Gothic"/>
                <a:cs typeface="Century Gothic"/>
                <a:sym typeface="Century Gothic"/>
              </a:rPr>
              <a:t> solar site suitability analysis</a:t>
            </a:r>
            <a:r>
              <a:rPr lang="en-US" sz="3100" b="0" i="0" u="none" strike="noStrike" cap="none" dirty="0">
                <a:solidFill>
                  <a:srgbClr val="757070"/>
                </a:solidFill>
                <a:uFillTx/>
                <a:latin typeface="Century Gothic"/>
                <a:ea typeface="Century Gothic"/>
                <a:cs typeface="Century Gothic"/>
                <a:sym typeface="Century Gothic"/>
              </a:rPr>
              <a:t/>
            </a:r>
            <a:br>
              <a:rPr lang="en-US" sz="3100" b="0" i="0" u="none" strike="noStrike" cap="none" dirty="0">
                <a:solidFill>
                  <a:srgbClr val="757070"/>
                </a:solidFill>
                <a:uFillTx/>
                <a:latin typeface="Century Gothic"/>
                <a:ea typeface="Century Gothic"/>
                <a:cs typeface="Century Gothic"/>
                <a:sym typeface="Century Gothic"/>
              </a:rPr>
            </a:br>
            <a:endParaRPr lang="en-US" sz="3100" b="0" i="0" u="none" strike="noStrike" cap="none" dirty="0">
              <a:solidFill>
                <a:srgbClr val="757070"/>
              </a:solidFill>
              <a:uFillTx/>
              <a:latin typeface="Century Gothic"/>
              <a:ea typeface="Century Gothic"/>
              <a:cs typeface="Century Gothic"/>
              <a:sym typeface="Century Gothic"/>
            </a:endParaRPr>
          </a:p>
          <a:p>
            <a:pPr marL="457200" marR="0" lvl="0" indent="-457200" algn="l" rtl="0">
              <a:lnSpc>
                <a:spcPct val="90000"/>
              </a:lnSpc>
              <a:spcBef>
                <a:spcPts val="200"/>
              </a:spcBef>
              <a:spcAft>
                <a:spcPts val="0"/>
              </a:spcAft>
              <a:buClr>
                <a:srgbClr val="E9A149"/>
              </a:buClr>
              <a:buSzPct val="100000"/>
              <a:buFont typeface="Webdings" panose="05030102010509060703" pitchFamily="18" charset="2"/>
              <a:buChar char=""/>
            </a:pPr>
            <a:r>
              <a:rPr lang="en-US" sz="3100" b="1" i="0" u="none" strike="noStrike" cap="none" dirty="0">
                <a:solidFill>
                  <a:srgbClr val="E9A149"/>
                </a:solidFill>
                <a:uFillTx/>
                <a:latin typeface="Century Gothic"/>
                <a:ea typeface="Century Gothic"/>
                <a:cs typeface="Century Gothic"/>
                <a:sym typeface="Century Gothic"/>
              </a:rPr>
              <a:t>Analyze</a:t>
            </a:r>
            <a:r>
              <a:rPr lang="en-US" sz="3100" b="0" i="0" u="none" strike="noStrike" cap="none" dirty="0">
                <a:solidFill>
                  <a:srgbClr val="757070"/>
                </a:solidFill>
                <a:uFillTx/>
                <a:latin typeface="Century Gothic"/>
                <a:ea typeface="Century Gothic"/>
                <a:cs typeface="Century Gothic"/>
                <a:sym typeface="Century Gothic"/>
              </a:rPr>
              <a:t> land cover change associated with solar development</a:t>
            </a:r>
          </a:p>
          <a:p>
            <a:pPr marL="457200" marR="0" lvl="0" indent="-457200" algn="l" rtl="0">
              <a:lnSpc>
                <a:spcPct val="90000"/>
              </a:lnSpc>
              <a:spcBef>
                <a:spcPts val="200"/>
              </a:spcBef>
              <a:spcAft>
                <a:spcPts val="0"/>
              </a:spcAft>
              <a:buClr>
                <a:srgbClr val="E9A149"/>
              </a:buClr>
              <a:buSzPct val="100000"/>
              <a:buFont typeface="Webdings" panose="05030102010509060703" pitchFamily="18" charset="2"/>
              <a:buChar char=""/>
            </a:pPr>
            <a:endParaRPr lang="en-US" sz="3100" dirty="0">
              <a:solidFill>
                <a:srgbClr val="757070"/>
              </a:solidFill>
              <a:uFillTx/>
              <a:latin typeface="Century Gothic"/>
              <a:ea typeface="Century Gothic"/>
              <a:cs typeface="Century Gothic"/>
              <a:sym typeface="Century Gothic"/>
            </a:endParaRPr>
          </a:p>
          <a:p>
            <a:pPr marL="457200" marR="0" lvl="0" indent="-457200" algn="l" rtl="0">
              <a:lnSpc>
                <a:spcPct val="90000"/>
              </a:lnSpc>
              <a:spcBef>
                <a:spcPts val="200"/>
              </a:spcBef>
              <a:spcAft>
                <a:spcPts val="0"/>
              </a:spcAft>
              <a:buClr>
                <a:srgbClr val="E9A149"/>
              </a:buClr>
              <a:buSzPct val="100000"/>
              <a:buFont typeface="Webdings" panose="05030102010509060703" pitchFamily="18" charset="2"/>
              <a:buChar char=""/>
            </a:pPr>
            <a:r>
              <a:rPr lang="en-US" sz="3100" b="1" dirty="0">
                <a:solidFill>
                  <a:srgbClr val="E9A149"/>
                </a:solidFill>
                <a:uFillTx/>
                <a:latin typeface="Century Gothic"/>
                <a:ea typeface="Century Gothic"/>
                <a:cs typeface="Century Gothic"/>
                <a:sym typeface="Century Gothic"/>
              </a:rPr>
              <a:t>Integrate</a:t>
            </a:r>
            <a:r>
              <a:rPr lang="en-US" sz="3100" dirty="0">
                <a:solidFill>
                  <a:srgbClr val="757070"/>
                </a:solidFill>
                <a:uFillTx/>
                <a:latin typeface="Century Gothic"/>
                <a:ea typeface="Century Gothic"/>
                <a:cs typeface="Century Gothic"/>
                <a:sym typeface="Century Gothic"/>
              </a:rPr>
              <a:t> environmental and infrastructural data for site suitability to map ideal locations for utility-scale solar development</a:t>
            </a:r>
          </a:p>
          <a:p>
            <a:pPr marL="457200" marR="0" lvl="0" indent="-457200" algn="l" rtl="0">
              <a:lnSpc>
                <a:spcPct val="90000"/>
              </a:lnSpc>
              <a:spcBef>
                <a:spcPts val="200"/>
              </a:spcBef>
              <a:spcAft>
                <a:spcPts val="0"/>
              </a:spcAft>
              <a:buClr>
                <a:srgbClr val="E9A149"/>
              </a:buClr>
              <a:buSzPct val="100000"/>
              <a:buFont typeface="Webdings" panose="05030102010509060703" pitchFamily="18" charset="2"/>
              <a:buChar char=""/>
            </a:pPr>
            <a:endParaRPr sz="3100" b="0" i="0" u="none" strike="noStrike" cap="none" dirty="0">
              <a:solidFill>
                <a:srgbClr val="757070"/>
              </a:solidFill>
              <a:uFillTx/>
              <a:latin typeface="Century Gothic"/>
              <a:ea typeface="Century Gothic"/>
              <a:cs typeface="Century Gothic"/>
              <a:sym typeface="Century Gothic"/>
            </a:endParaRPr>
          </a:p>
          <a:p>
            <a:pPr marL="457200" marR="0" lvl="0" indent="-457200" algn="l" rtl="0">
              <a:lnSpc>
                <a:spcPct val="90000"/>
              </a:lnSpc>
              <a:spcBef>
                <a:spcPts val="200"/>
              </a:spcBef>
              <a:spcAft>
                <a:spcPts val="0"/>
              </a:spcAft>
              <a:buClr>
                <a:srgbClr val="E9A149"/>
              </a:buClr>
              <a:buSzPct val="100000"/>
              <a:buFont typeface="Webdings" panose="05030102010509060703" pitchFamily="18" charset="2"/>
              <a:buChar char=""/>
            </a:pPr>
            <a:r>
              <a:rPr lang="en-US" sz="3100" b="1" i="0" u="none" strike="noStrike" cap="none" dirty="0">
                <a:solidFill>
                  <a:srgbClr val="E9A149"/>
                </a:solidFill>
                <a:uFillTx/>
                <a:latin typeface="Century Gothic"/>
                <a:ea typeface="Century Gothic"/>
                <a:cs typeface="Century Gothic"/>
                <a:sym typeface="Century Gothic"/>
              </a:rPr>
              <a:t>Provide</a:t>
            </a:r>
            <a:r>
              <a:rPr lang="en-US" sz="3100" b="0" i="0" u="none" strike="noStrike" cap="none" dirty="0">
                <a:solidFill>
                  <a:srgbClr val="757070"/>
                </a:solidFill>
                <a:uFillTx/>
                <a:latin typeface="Century Gothic"/>
                <a:ea typeface="Century Gothic"/>
                <a:cs typeface="Century Gothic"/>
                <a:sym typeface="Century Gothic"/>
              </a:rPr>
              <a:t> decision-makers with data tools to assist in selecting solar development sites</a:t>
            </a:r>
            <a:br>
              <a:rPr lang="en-US" sz="3100" b="0" i="0" u="none" strike="noStrike" cap="none" dirty="0">
                <a:solidFill>
                  <a:srgbClr val="757070"/>
                </a:solidFill>
                <a:uFillTx/>
                <a:latin typeface="Century Gothic"/>
                <a:ea typeface="Century Gothic"/>
                <a:cs typeface="Century Gothic"/>
                <a:sym typeface="Century Gothic"/>
              </a:rPr>
            </a:br>
            <a:endParaRPr lang="en-US" sz="3100" b="0" i="0" u="none" strike="noStrike" cap="none" dirty="0">
              <a:solidFill>
                <a:srgbClr val="757070"/>
              </a:solidFill>
              <a:uFillTx/>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1000125" y="377824"/>
            <a:ext cx="10233000" cy="479400"/>
          </a:xfrm>
          <a:prstGeom prst="rect">
            <a:avLst/>
          </a:prstGeom>
          <a:noFill/>
          <a:ln>
            <a:noFill/>
          </a:ln>
        </p:spPr>
        <p:txBody>
          <a:bodyPr wrap="square" lIns="91425" tIns="45700" rIns="91425" bIns="45700" anchor="ctr" anchorCtr="0">
            <a:noAutofit/>
          </a:bodyPr>
          <a:lstStyle/>
          <a:p>
            <a:pPr marL="0" marR="0" lvl="0" indent="-68580" algn="l" rtl="0">
              <a:lnSpc>
                <a:spcPct val="90000"/>
              </a:lnSpc>
              <a:spcBef>
                <a:spcPts val="0"/>
              </a:spcBef>
              <a:spcAft>
                <a:spcPts val="0"/>
              </a:spcAft>
              <a:buClr>
                <a:srgbClr val="E9A149"/>
              </a:buClr>
              <a:buSzPct val="25116"/>
              <a:buFont typeface="Century Gothic"/>
              <a:buNone/>
            </a:pPr>
            <a:r>
              <a:rPr lang="en-US" sz="4320" b="0" i="0" u="none" strike="noStrike" cap="none">
                <a:solidFill>
                  <a:srgbClr val="E9A149"/>
                </a:solidFill>
                <a:uFillTx/>
                <a:latin typeface="Century Gothic"/>
                <a:ea typeface="Century Gothic"/>
                <a:cs typeface="Century Gothic"/>
                <a:sym typeface="Century Gothic"/>
              </a:rPr>
              <a:t>Partners</a:t>
            </a:r>
          </a:p>
        </p:txBody>
      </p:sp>
      <p:sp>
        <p:nvSpPr>
          <p:cNvPr id="122" name="Shape 122"/>
          <p:cNvSpPr txBox="1">
            <a:spLocks/>
          </p:cNvSpPr>
          <p:nvPr/>
        </p:nvSpPr>
        <p:spPr>
          <a:xfrm>
            <a:off x="6400800" y="2260599"/>
            <a:ext cx="5791128" cy="2330451"/>
          </a:xfrm>
          <a:prstGeom prst="rect">
            <a:avLst/>
          </a:prstGeom>
          <a:noFill/>
          <a:ln>
            <a:noFill/>
          </a:ln>
        </p:spPr>
        <p:txBody>
          <a:bodyPr wrap="square" lIns="91425" tIns="45700" rIns="91425" bIns="45700" anchor="t" anchorCtr="0">
            <a:noAutofit/>
          </a:bodyPr>
          <a:lstStyle/>
          <a:p>
            <a:pPr marL="457200" lvl="0" indent="-457200">
              <a:lnSpc>
                <a:spcPct val="90000"/>
              </a:lnSpc>
              <a:spcBef>
                <a:spcPts val="0"/>
              </a:spcBef>
              <a:buClr>
                <a:srgbClr val="E9A149"/>
              </a:buClr>
              <a:buSzPct val="100000"/>
              <a:buFont typeface="Webdings" panose="05030102010509060703" pitchFamily="18" charset="2"/>
              <a:buChar char=""/>
            </a:pPr>
            <a:r>
              <a:rPr lang="en-US" sz="3100" dirty="0">
                <a:solidFill>
                  <a:srgbClr val="757070"/>
                </a:solidFill>
                <a:uFillTx/>
                <a:latin typeface="Century Gothic"/>
                <a:ea typeface="Century Gothic"/>
                <a:cs typeface="Century Gothic"/>
                <a:sym typeface="Century Gothic"/>
              </a:rPr>
              <a:t>The Nature Conservancy</a:t>
            </a:r>
          </a:p>
          <a:p>
            <a:pPr marL="457200" lvl="0" indent="-457200">
              <a:lnSpc>
                <a:spcPct val="90000"/>
              </a:lnSpc>
              <a:spcBef>
                <a:spcPts val="200"/>
              </a:spcBef>
              <a:buClr>
                <a:srgbClr val="E9A149"/>
              </a:buClr>
              <a:buFont typeface="Webdings" panose="05030102010509060703" pitchFamily="18" charset="2"/>
              <a:buChar char=""/>
            </a:pPr>
            <a:endParaRPr sz="3100" b="1" dirty="0">
              <a:solidFill>
                <a:srgbClr val="E9A149"/>
              </a:solidFill>
              <a:uFillTx/>
              <a:latin typeface="Century Gothic"/>
              <a:ea typeface="Century Gothic"/>
              <a:cs typeface="Century Gothic"/>
              <a:sym typeface="Century Gothic"/>
            </a:endParaRPr>
          </a:p>
          <a:p>
            <a:pPr marL="457200" lvl="0" indent="-457200">
              <a:lnSpc>
                <a:spcPct val="90000"/>
              </a:lnSpc>
              <a:spcBef>
                <a:spcPts val="200"/>
              </a:spcBef>
              <a:buClr>
                <a:srgbClr val="E9A149"/>
              </a:buClr>
              <a:buSzPct val="100000"/>
              <a:buFont typeface="Webdings" panose="05030102010509060703" pitchFamily="18" charset="2"/>
              <a:buChar char=""/>
            </a:pPr>
            <a:r>
              <a:rPr lang="en-US" sz="3100" dirty="0">
                <a:solidFill>
                  <a:srgbClr val="757070"/>
                </a:solidFill>
                <a:uFillTx/>
                <a:latin typeface="Century Gothic"/>
                <a:ea typeface="Century Gothic"/>
                <a:cs typeface="Century Gothic"/>
                <a:sym typeface="Century Gothic"/>
              </a:rPr>
              <a:t>Georgia Department of Natural Resources</a:t>
            </a:r>
          </a:p>
          <a:p>
            <a:pPr marL="0" marR="0" lvl="0" indent="-127000" algn="l" rtl="0">
              <a:lnSpc>
                <a:spcPct val="150000"/>
              </a:lnSpc>
              <a:spcBef>
                <a:spcPts val="200"/>
              </a:spcBef>
              <a:spcAft>
                <a:spcPts val="0"/>
              </a:spcAft>
              <a:buClr>
                <a:srgbClr val="000000"/>
              </a:buClr>
              <a:buFont typeface="Arial"/>
              <a:buNone/>
            </a:pPr>
            <a:endParaRPr sz="2000" b="0" i="0" u="none" strike="noStrike" cap="none" dirty="0">
              <a:solidFill>
                <a:srgbClr val="757070"/>
              </a:solidFill>
              <a:uFillTx/>
              <a:latin typeface="Century Gothic"/>
              <a:ea typeface="Century Gothic"/>
              <a:cs typeface="Century Gothic"/>
              <a:sym typeface="Century Gothic"/>
            </a:endParaRPr>
          </a:p>
        </p:txBody>
      </p:sp>
      <p:pic>
        <p:nvPicPr>
          <p:cNvPr id="3" name="Picture 2"/>
          <p:cNvPicPr>
            <a:picLocks noChangeAspect="1"/>
          </p:cNvPicPr>
          <p:nvPr/>
        </p:nvPicPr>
        <p:blipFill rotWithShape="1">
          <a:blip r:embed="rId3"/>
          <a:srcRect t="14500" b="5000"/>
          <a:stretch/>
        </p:blipFill>
        <p:spPr>
          <a:xfrm>
            <a:off x="944550" y="1028674"/>
            <a:ext cx="5172075" cy="5551360"/>
          </a:xfrm>
          <a:prstGeom prst="rect">
            <a:avLst/>
          </a:prstGeom>
          <a:noFill/>
          <a:ln>
            <a:noFill/>
          </a:ln>
        </p:spPr>
      </p:pic>
      <p:pic>
        <p:nvPicPr>
          <p:cNvPr id="6" name="Picture 5"/>
          <p:cNvPicPr>
            <a:picLocks noChangeAspect="1"/>
          </p:cNvPicPr>
          <p:nvPr/>
        </p:nvPicPr>
        <p:blipFill rotWithShape="1">
          <a:blip r:embed="rId4" cstate="print"/>
          <a:srcRect l="2142" t="38107" r="42504" b="-13200"/>
          <a:stretch/>
        </p:blipFill>
        <p:spPr>
          <a:xfrm rot="10800000" flipH="1">
            <a:off x="9229726" y="2908937"/>
            <a:ext cx="2962274" cy="3949062"/>
          </a:xfrm>
          <a:prstGeom prst="rect">
            <a:avLst/>
          </a:prstGeom>
        </p:spPr>
      </p:pic>
      <p:sp>
        <p:nvSpPr>
          <p:cNvPr id="2" name="Rectangle 1"/>
          <p:cNvSpPr>
            <a:spLocks/>
          </p:cNvSpPr>
          <p:nvPr/>
        </p:nvSpPr>
        <p:spPr>
          <a:xfrm>
            <a:off x="1095859" y="1028674"/>
            <a:ext cx="4869455" cy="492443"/>
          </a:xfrm>
          <a:prstGeom prst="rect">
            <a:avLst/>
          </a:prstGeom>
          <a:noFill/>
        </p:spPr>
        <p:txBody>
          <a:bodyPr wrap="square" lIns="91440" tIns="45720" rIns="91440" bIns="45720">
            <a:spAutoFit/>
          </a:bodyPr>
          <a:lstStyle/>
          <a:p>
            <a:pPr algn="ctr" defTabSz="640080"/>
            <a:r>
              <a:rPr lang="en-US" sz="2600" b="1" dirty="0">
                <a:ln w="6600">
                  <a:solidFill>
                    <a:schemeClr val="accent2"/>
                  </a:solidFill>
                  <a:prstDash val="solid"/>
                </a:ln>
                <a:solidFill>
                  <a:srgbClr val="FFFFFF"/>
                </a:solidFill>
                <a:effectLst>
                  <a:outerShdw dist="38100" dir="2700000" algn="tl" rotWithShape="0">
                    <a:schemeClr val="accent2"/>
                  </a:outerShdw>
                </a:effectLst>
                <a:uFillTx/>
              </a:rPr>
              <a:t>Georgia Energy II Team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a:uFillTx/>
              </a:rPr>
              <a:t>Satellites </a:t>
            </a:r>
          </a:p>
        </p:txBody>
      </p:sp>
      <p:graphicFrame>
        <p:nvGraphicFramePr>
          <p:cNvPr id="15" name="Shape 34"/>
          <p:cNvGraphicFramePr/>
          <p:nvPr/>
        </p:nvGraphicFramePr>
        <p:xfrm>
          <a:off x="357175" y="1447800"/>
          <a:ext cx="8507425" cy="4419600"/>
        </p:xfrm>
        <a:graphic>
          <a:graphicData uri="http://schemas.openxmlformats.org/drawingml/2006/table">
            <a:tbl>
              <a:tblPr firstRow="1" bandRow="1">
                <a:noFill/>
              </a:tblPr>
              <a:tblGrid>
                <a:gridCol w="1903781">
                  <a:extLst>
                    <a:ext uri="{9D8B030D-6E8A-4147-A177-3AD203B41FA5}">
                      <a16:colId xmlns:a16="http://schemas.microsoft.com/office/drawing/2014/main" xmlns="" val="20000"/>
                    </a:ext>
                  </a:extLst>
                </a:gridCol>
                <a:gridCol w="6603644">
                  <a:extLst>
                    <a:ext uri="{9D8B030D-6E8A-4147-A177-3AD203B41FA5}">
                      <a16:colId xmlns:a16="http://schemas.microsoft.com/office/drawing/2014/main" xmlns="" val="20001"/>
                    </a:ext>
                  </a:extLst>
                </a:gridCol>
              </a:tblGrid>
              <a:tr h="1110510">
                <a:tc>
                  <a:txBody>
                    <a:bodyPr/>
                    <a:lstStyle/>
                    <a:p>
                      <a:pPr marL="0" marR="0" lvl="0" indent="-50800" algn="ctr" rtl="0">
                        <a:lnSpc>
                          <a:spcPct val="100000"/>
                        </a:lnSpc>
                        <a:spcBef>
                          <a:spcPts val="0"/>
                        </a:spcBef>
                        <a:spcAft>
                          <a:spcPts val="0"/>
                        </a:spcAft>
                        <a:buClr>
                          <a:srgbClr val="000000"/>
                        </a:buClr>
                        <a:buSzPct val="25000"/>
                        <a:buFont typeface="Arial"/>
                        <a:buNone/>
                      </a:pPr>
                      <a:r>
                        <a:rPr lang="en-US" sz="2800" b="1" u="none" strike="noStrike" cap="none" dirty="0">
                          <a:solidFill>
                            <a:srgbClr val="000000"/>
                          </a:solidFill>
                          <a:uFillTx/>
                          <a:latin typeface="Century Gothic" panose="020B0502020202020204" pitchFamily="34" charset="0"/>
                        </a:rPr>
                        <a:t>Platform</a:t>
                      </a:r>
                    </a:p>
                  </a:txBody>
                  <a:tcPr marL="55450" marR="55450" marT="27725" marB="27725"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E69138"/>
                    </a:solidFill>
                  </a:tcPr>
                </a:tc>
                <a:tc>
                  <a:txBody>
                    <a:bodyPr/>
                    <a:lstStyle/>
                    <a:p>
                      <a:pPr marL="0" marR="0" lvl="0" indent="-57150" algn="l" rtl="0">
                        <a:lnSpc>
                          <a:spcPct val="100000"/>
                        </a:lnSpc>
                        <a:spcBef>
                          <a:spcPts val="0"/>
                        </a:spcBef>
                        <a:spcAft>
                          <a:spcPts val="0"/>
                        </a:spcAft>
                        <a:buClr>
                          <a:srgbClr val="000000"/>
                        </a:buClr>
                        <a:buSzPct val="28125"/>
                        <a:buFont typeface="Arial"/>
                        <a:buNone/>
                      </a:pPr>
                      <a:r>
                        <a:rPr lang="en-US" sz="2800" b="1" u="none" strike="noStrike" cap="none" dirty="0">
                          <a:uFillTx/>
                          <a:latin typeface="Century Gothic" panose="020B0502020202020204" pitchFamily="34" charset="0"/>
                        </a:rPr>
                        <a:t>                      </a:t>
                      </a:r>
                      <a:r>
                        <a:rPr lang="en-US" sz="2800" b="1" u="none" strike="noStrike" cap="none" dirty="0">
                          <a:solidFill>
                            <a:srgbClr val="000000"/>
                          </a:solidFill>
                          <a:uFillTx/>
                          <a:latin typeface="Century Gothic" panose="020B0502020202020204" pitchFamily="34" charset="0"/>
                        </a:rPr>
                        <a:t>Instrument</a:t>
                      </a:r>
                    </a:p>
                  </a:txBody>
                  <a:tcPr marL="55450" marR="55450" marT="27725" marB="27725" anchor="ct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69138"/>
                    </a:solidFill>
                  </a:tcPr>
                </a:tc>
                <a:extLst>
                  <a:ext uri="{0D108BD9-81ED-4DB2-BD59-A6C34878D82A}">
                    <a16:rowId xmlns:a16="http://schemas.microsoft.com/office/drawing/2014/main" xmlns="" val="10000"/>
                  </a:ext>
                </a:extLst>
              </a:tr>
              <a:tr h="1698271">
                <a:tc>
                  <a:txBody>
                    <a:bodyPr/>
                    <a:lstStyle/>
                    <a:p>
                      <a:pPr marL="0" marR="0" lvl="0" indent="-44450" algn="ctr" rtl="0">
                        <a:lnSpc>
                          <a:spcPct val="100000"/>
                        </a:lnSpc>
                        <a:spcBef>
                          <a:spcPts val="0"/>
                        </a:spcBef>
                        <a:spcAft>
                          <a:spcPts val="0"/>
                        </a:spcAft>
                        <a:buClr>
                          <a:srgbClr val="000000"/>
                        </a:buClr>
                        <a:buSzPct val="25000"/>
                        <a:buFont typeface="Arial"/>
                        <a:buNone/>
                      </a:pPr>
                      <a:r>
                        <a:rPr lang="en-US" sz="2400" b="0" u="none" strike="noStrike" cap="none" dirty="0">
                          <a:uFillTx/>
                          <a:latin typeface="Century Gothic" panose="020B0502020202020204" pitchFamily="34" charset="0"/>
                        </a:rPr>
                        <a:t>Terra </a:t>
                      </a:r>
                    </a:p>
                    <a:p>
                      <a:pPr marL="0" marR="0" lvl="0" indent="-44450" algn="ctr" rtl="0">
                        <a:lnSpc>
                          <a:spcPct val="100000"/>
                        </a:lnSpc>
                        <a:spcBef>
                          <a:spcPts val="0"/>
                        </a:spcBef>
                        <a:spcAft>
                          <a:spcPts val="0"/>
                        </a:spcAft>
                        <a:buClr>
                          <a:srgbClr val="000000"/>
                        </a:buClr>
                        <a:buSzPct val="25000"/>
                        <a:buFont typeface="Arial"/>
                        <a:buNone/>
                      </a:pPr>
                      <a:r>
                        <a:rPr lang="en-US" sz="2400" b="0" u="none" strike="noStrike" cap="none" dirty="0">
                          <a:uFillTx/>
                          <a:latin typeface="Century Gothic" panose="020B0502020202020204" pitchFamily="34" charset="0"/>
                        </a:rPr>
                        <a:t>(1999)</a:t>
                      </a:r>
                    </a:p>
                  </a:txBody>
                  <a:tcPr marL="55450" marR="55450" marT="27725" marB="27725"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F9CB9C"/>
                    </a:solidFill>
                  </a:tcPr>
                </a:tc>
                <a:tc>
                  <a:txBody>
                    <a:bodyPr/>
                    <a:lstStyle/>
                    <a:p>
                      <a:pPr marL="0" marR="0" lvl="0" indent="-44450" algn="ctr" rtl="0">
                        <a:lnSpc>
                          <a:spcPct val="100000"/>
                        </a:lnSpc>
                        <a:spcBef>
                          <a:spcPts val="0"/>
                        </a:spcBef>
                        <a:spcAft>
                          <a:spcPts val="0"/>
                        </a:spcAft>
                        <a:buClr>
                          <a:srgbClr val="000000"/>
                        </a:buClr>
                        <a:buSzPct val="25000"/>
                        <a:buFont typeface="Arial"/>
                        <a:buNone/>
                      </a:pPr>
                      <a:r>
                        <a:rPr lang="en-US" sz="2400" b="0" u="none" strike="noStrike" cap="none" dirty="0">
                          <a:uFillTx/>
                          <a:latin typeface="Century Gothic" panose="020B0502020202020204" pitchFamily="34" charset="0"/>
                        </a:rPr>
                        <a:t>Clouds and the Earth’s Radiant Energy System (CERES)</a:t>
                      </a:r>
                    </a:p>
                  </a:txBody>
                  <a:tcPr marL="55450" marR="55450" marT="27725" marB="27725" anchor="ct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9CB9C"/>
                    </a:solidFill>
                  </a:tcPr>
                </a:tc>
                <a:extLst>
                  <a:ext uri="{0D108BD9-81ED-4DB2-BD59-A6C34878D82A}">
                    <a16:rowId xmlns:a16="http://schemas.microsoft.com/office/drawing/2014/main" xmlns="" val="10001"/>
                  </a:ext>
                </a:extLst>
              </a:tr>
              <a:tr h="1610819">
                <a:tc>
                  <a:txBody>
                    <a:bodyPr/>
                    <a:lstStyle/>
                    <a:p>
                      <a:pPr marL="0" marR="0" lvl="0" indent="-44450" algn="ctr" rtl="0">
                        <a:lnSpc>
                          <a:spcPct val="100000"/>
                        </a:lnSpc>
                        <a:spcBef>
                          <a:spcPts val="0"/>
                        </a:spcBef>
                        <a:spcAft>
                          <a:spcPts val="0"/>
                        </a:spcAft>
                        <a:buClr>
                          <a:srgbClr val="000000"/>
                        </a:buClr>
                        <a:buSzPct val="25000"/>
                        <a:buFont typeface="Garamond"/>
                        <a:buNone/>
                      </a:pPr>
                      <a:r>
                        <a:rPr lang="en-US" sz="2400" b="0" u="none" strike="noStrike" cap="none" dirty="0">
                          <a:uFillTx/>
                          <a:latin typeface="Century Gothic" panose="020B0502020202020204" pitchFamily="34" charset="0"/>
                        </a:rPr>
                        <a:t>Landsat 8 (2013)</a:t>
                      </a:r>
                    </a:p>
                  </a:txBody>
                  <a:tcPr marL="55450" marR="55450" marT="27725" marB="27725"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F6B26B"/>
                    </a:solidFill>
                  </a:tcPr>
                </a:tc>
                <a:tc>
                  <a:txBody>
                    <a:bodyPr/>
                    <a:lstStyle/>
                    <a:p>
                      <a:pPr marL="0" marR="0" lvl="0" indent="-44450" algn="ctr" rtl="0">
                        <a:lnSpc>
                          <a:spcPct val="100000"/>
                        </a:lnSpc>
                        <a:spcBef>
                          <a:spcPts val="0"/>
                        </a:spcBef>
                        <a:spcAft>
                          <a:spcPts val="0"/>
                        </a:spcAft>
                        <a:buClr>
                          <a:srgbClr val="000000"/>
                        </a:buClr>
                        <a:buSzPct val="25000"/>
                        <a:buFont typeface="Arial"/>
                        <a:buNone/>
                      </a:pPr>
                      <a:r>
                        <a:rPr lang="en-US" sz="2400" b="0" u="none" strike="noStrike" cap="none" dirty="0">
                          <a:uFillTx/>
                          <a:latin typeface="Century Gothic" panose="020B0502020202020204" pitchFamily="34" charset="0"/>
                        </a:rPr>
                        <a:t>Operational Land Imager/Thermal Infrared Sensor (OLI/TRIS)</a:t>
                      </a:r>
                    </a:p>
                  </a:txBody>
                  <a:tcPr marL="55450" marR="55450" marT="27725" marB="27725" anchor="ct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6B26B"/>
                    </a:solidFill>
                  </a:tcPr>
                </a:tc>
                <a:extLst>
                  <a:ext uri="{0D108BD9-81ED-4DB2-BD59-A6C34878D82A}">
                    <a16:rowId xmlns:a16="http://schemas.microsoft.com/office/drawing/2014/main" xmlns="" val="10002"/>
                  </a:ext>
                </a:extLst>
              </a:tr>
            </a:tbl>
          </a:graphicData>
        </a:graphic>
      </p:graphicFrame>
      <p:pic>
        <p:nvPicPr>
          <p:cNvPr id="16" name="Picture 15" descr="Terra.png"/>
          <p:cNvPicPr>
            <a:picLocks noChangeAspect="1"/>
          </p:cNvPicPr>
          <p:nvPr/>
        </p:nvPicPr>
        <p:blipFill>
          <a:blip r:embed="rId3" cstate="print"/>
          <a:stretch>
            <a:fillRect/>
          </a:stretch>
        </p:blipFill>
        <p:spPr>
          <a:xfrm>
            <a:off x="9537376" y="2086147"/>
            <a:ext cx="1695897" cy="1854200"/>
          </a:xfrm>
          <a:prstGeom prst="rect">
            <a:avLst/>
          </a:prstGeom>
          <a:ln>
            <a:noFill/>
          </a:ln>
        </p:spPr>
      </p:pic>
      <p:pic>
        <p:nvPicPr>
          <p:cNvPr id="17" name="Picture 16" descr="03_Landsat8.png"/>
          <p:cNvPicPr>
            <a:picLocks noChangeAspect="1"/>
          </p:cNvPicPr>
          <p:nvPr/>
        </p:nvPicPr>
        <p:blipFill>
          <a:blip r:embed="rId4" cstate="print"/>
          <a:stretch>
            <a:fillRect/>
          </a:stretch>
        </p:blipFill>
        <p:spPr>
          <a:xfrm>
            <a:off x="9578473" y="4211467"/>
            <a:ext cx="1613701" cy="1915555"/>
          </a:xfrm>
          <a:prstGeom prst="rect">
            <a:avLst/>
          </a:prstGeom>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own Arrow 151"/>
          <p:cNvSpPr>
            <a:spLocks/>
          </p:cNvSpPr>
          <p:nvPr/>
        </p:nvSpPr>
        <p:spPr>
          <a:xfrm rot="19583975">
            <a:off x="5801530" y="5792531"/>
            <a:ext cx="259051" cy="337332"/>
          </a:xfrm>
          <a:prstGeom prst="downArrow">
            <a:avLst>
              <a:gd name="adj1" fmla="val 50000"/>
              <a:gd name="adj2" fmla="val 46404"/>
            </a:avLst>
          </a:prstGeom>
          <a:solidFill>
            <a:srgbClr val="B45F06"/>
          </a:solidFill>
          <a:ln w="12700" cap="flat" cmpd="sng">
            <a:noFill/>
            <a:prstDash val="solid"/>
            <a:miter lim="800000"/>
            <a:headEnd type="none" w="med" len="med"/>
            <a:tailEnd type="none" w="med" len="med"/>
          </a:ln>
        </p:spPr>
        <p:txBody>
          <a:bodyPr wrap="square" lIns="170650" tIns="85300" rIns="170650" bIns="85300" anchor="ctr" anchorCtr="0">
            <a:noAutofit/>
          </a:bodyPr>
          <a:lstStyle/>
          <a:p>
            <a:pPr indent="-177800" algn="ctr">
              <a:buClr>
                <a:srgbClr val="000000"/>
              </a:buClr>
              <a:buFont typeface="Arial"/>
            </a:pPr>
            <a:endParaRPr lang="en-US" sz="1600" baseline="-25000" dirty="0">
              <a:solidFill>
                <a:srgbClr val="FFFFFF"/>
              </a:solidFill>
              <a:uFillTx/>
              <a:latin typeface="Century Gothic" panose="020B0502020202020204" pitchFamily="34" charset="0"/>
              <a:ea typeface="Garamond"/>
              <a:cs typeface="Garamond"/>
            </a:endParaRPr>
          </a:p>
        </p:txBody>
      </p:sp>
      <p:sp>
        <p:nvSpPr>
          <p:cNvPr id="13" name="Down Arrow 150"/>
          <p:cNvSpPr>
            <a:spLocks/>
          </p:cNvSpPr>
          <p:nvPr/>
        </p:nvSpPr>
        <p:spPr>
          <a:xfrm rot="2051649">
            <a:off x="6095035" y="5766350"/>
            <a:ext cx="259051" cy="375125"/>
          </a:xfrm>
          <a:prstGeom prst="downArrow">
            <a:avLst>
              <a:gd name="adj1" fmla="val 50000"/>
              <a:gd name="adj2" fmla="val 46404"/>
            </a:avLst>
          </a:prstGeom>
          <a:solidFill>
            <a:srgbClr val="B45F06"/>
          </a:solidFill>
          <a:ln w="12700" cap="flat" cmpd="sng">
            <a:noFill/>
            <a:prstDash val="solid"/>
            <a:miter lim="800000"/>
            <a:headEnd type="none" w="med" len="med"/>
            <a:tailEnd type="none" w="med" len="med"/>
          </a:ln>
        </p:spPr>
        <p:txBody>
          <a:bodyPr wrap="square" lIns="170650" tIns="85300" rIns="170650" bIns="85300" anchor="ctr" anchorCtr="0">
            <a:noAutofit/>
          </a:bodyPr>
          <a:lstStyle/>
          <a:p>
            <a:pPr indent="-177800" algn="ctr">
              <a:buClr>
                <a:srgbClr val="000000"/>
              </a:buClr>
              <a:buFont typeface="Arial"/>
            </a:pPr>
            <a:endParaRPr lang="en-US" sz="1600" baseline="-25000" dirty="0">
              <a:solidFill>
                <a:srgbClr val="FFFFFF"/>
              </a:solidFill>
              <a:uFillTx/>
              <a:latin typeface="Century Gothic" panose="020B0502020202020204" pitchFamily="34" charset="0"/>
              <a:ea typeface="Garamond"/>
              <a:cs typeface="Garamond"/>
            </a:endParaRPr>
          </a:p>
        </p:txBody>
      </p:sp>
      <p:sp>
        <p:nvSpPr>
          <p:cNvPr id="17" name="Down Arrow 154"/>
          <p:cNvSpPr>
            <a:spLocks/>
          </p:cNvSpPr>
          <p:nvPr/>
        </p:nvSpPr>
        <p:spPr>
          <a:xfrm>
            <a:off x="5971765" y="6328069"/>
            <a:ext cx="216806" cy="178590"/>
          </a:xfrm>
          <a:prstGeom prst="downArrow">
            <a:avLst>
              <a:gd name="adj1" fmla="val 50000"/>
              <a:gd name="adj2" fmla="val 46404"/>
            </a:avLst>
          </a:prstGeom>
          <a:solidFill>
            <a:srgbClr val="B45F06"/>
          </a:solidFill>
          <a:ln w="12700" cap="flat" cmpd="sng">
            <a:noFill/>
            <a:prstDash val="solid"/>
            <a:miter lim="800000"/>
            <a:headEnd type="none" w="med" len="med"/>
            <a:tailEnd type="none" w="med" len="med"/>
          </a:ln>
        </p:spPr>
        <p:txBody>
          <a:bodyPr wrap="square" lIns="170650" tIns="85300" rIns="170650" bIns="85300" anchor="ctr" anchorCtr="0">
            <a:noAutofit/>
          </a:bodyPr>
          <a:lstStyle/>
          <a:p>
            <a:pPr indent="-177800" algn="ctr">
              <a:buClr>
                <a:srgbClr val="000000"/>
              </a:buClr>
              <a:buFont typeface="Arial"/>
            </a:pPr>
            <a:endParaRPr lang="en-US" sz="1600" baseline="-25000" dirty="0">
              <a:solidFill>
                <a:srgbClr val="FFFFFF"/>
              </a:solidFill>
              <a:uFillTx/>
              <a:latin typeface="Century Gothic" panose="020B0502020202020204" pitchFamily="34" charset="0"/>
              <a:ea typeface="Garamond"/>
              <a:cs typeface="Garamond"/>
            </a:endParaRPr>
          </a:p>
        </p:txBody>
      </p:sp>
      <p:sp>
        <p:nvSpPr>
          <p:cNvPr id="46" name="Down Arrow 154"/>
          <p:cNvSpPr>
            <a:spLocks/>
          </p:cNvSpPr>
          <p:nvPr/>
        </p:nvSpPr>
        <p:spPr>
          <a:xfrm>
            <a:off x="5972942" y="1736462"/>
            <a:ext cx="216806" cy="178590"/>
          </a:xfrm>
          <a:prstGeom prst="downArrow">
            <a:avLst>
              <a:gd name="adj1" fmla="val 50000"/>
              <a:gd name="adj2" fmla="val 46404"/>
            </a:avLst>
          </a:prstGeom>
          <a:solidFill>
            <a:srgbClr val="B45F06"/>
          </a:solidFill>
          <a:ln w="12700" cap="flat" cmpd="sng">
            <a:noFill/>
            <a:prstDash val="solid"/>
            <a:miter lim="800000"/>
            <a:headEnd type="none" w="med" len="med"/>
            <a:tailEnd type="none" w="med" len="med"/>
          </a:ln>
        </p:spPr>
        <p:txBody>
          <a:bodyPr wrap="square" lIns="170650" tIns="85300" rIns="170650" bIns="85300" anchor="ctr" anchorCtr="0">
            <a:noAutofit/>
          </a:bodyPr>
          <a:lstStyle/>
          <a:p>
            <a:pPr indent="-177800" algn="ctr">
              <a:buClr>
                <a:srgbClr val="000000"/>
              </a:buClr>
              <a:buFont typeface="Arial"/>
            </a:pPr>
            <a:endParaRPr lang="en-US" sz="1600" baseline="-25000" dirty="0">
              <a:solidFill>
                <a:srgbClr val="FFFFFF"/>
              </a:solidFill>
              <a:uFillTx/>
              <a:latin typeface="Century Gothic" panose="020B0502020202020204" pitchFamily="34" charset="0"/>
              <a:ea typeface="Garamond"/>
              <a:cs typeface="Garamond"/>
            </a:endParaRPr>
          </a:p>
        </p:txBody>
      </p:sp>
      <p:sp>
        <p:nvSpPr>
          <p:cNvPr id="44" name="Down Arrow 154"/>
          <p:cNvSpPr>
            <a:spLocks/>
          </p:cNvSpPr>
          <p:nvPr/>
        </p:nvSpPr>
        <p:spPr>
          <a:xfrm>
            <a:off x="8339921" y="5241852"/>
            <a:ext cx="216806" cy="178590"/>
          </a:xfrm>
          <a:prstGeom prst="downArrow">
            <a:avLst>
              <a:gd name="adj1" fmla="val 50000"/>
              <a:gd name="adj2" fmla="val 46404"/>
            </a:avLst>
          </a:prstGeom>
          <a:solidFill>
            <a:srgbClr val="B45F06"/>
          </a:solidFill>
          <a:ln w="12700" cap="flat" cmpd="sng">
            <a:noFill/>
            <a:prstDash val="solid"/>
            <a:miter lim="800000"/>
            <a:headEnd type="none" w="med" len="med"/>
            <a:tailEnd type="none" w="med" len="med"/>
          </a:ln>
        </p:spPr>
        <p:txBody>
          <a:bodyPr wrap="square" lIns="170650" tIns="85300" rIns="170650" bIns="85300" anchor="ctr" anchorCtr="0">
            <a:noAutofit/>
          </a:bodyPr>
          <a:lstStyle/>
          <a:p>
            <a:pPr indent="-177800" algn="ctr">
              <a:buClr>
                <a:srgbClr val="000000"/>
              </a:buClr>
              <a:buFont typeface="Arial"/>
            </a:pPr>
            <a:endParaRPr lang="en-US" sz="1600" baseline="-25000" dirty="0">
              <a:solidFill>
                <a:srgbClr val="FFFFFF"/>
              </a:solidFill>
              <a:uFillTx/>
              <a:latin typeface="Century Gothic" panose="020B0502020202020204" pitchFamily="34" charset="0"/>
              <a:ea typeface="Garamond"/>
              <a:cs typeface="Garamond"/>
            </a:endParaRPr>
          </a:p>
        </p:txBody>
      </p:sp>
      <p:sp>
        <p:nvSpPr>
          <p:cNvPr id="45" name="Down Arrow 154"/>
          <p:cNvSpPr>
            <a:spLocks/>
          </p:cNvSpPr>
          <p:nvPr/>
        </p:nvSpPr>
        <p:spPr>
          <a:xfrm>
            <a:off x="5972942" y="1113013"/>
            <a:ext cx="216806" cy="178590"/>
          </a:xfrm>
          <a:prstGeom prst="downArrow">
            <a:avLst>
              <a:gd name="adj1" fmla="val 50000"/>
              <a:gd name="adj2" fmla="val 46404"/>
            </a:avLst>
          </a:prstGeom>
          <a:solidFill>
            <a:srgbClr val="B45F06"/>
          </a:solidFill>
          <a:ln w="12700" cap="flat" cmpd="sng">
            <a:noFill/>
            <a:prstDash val="solid"/>
            <a:miter lim="800000"/>
            <a:headEnd type="none" w="med" len="med"/>
            <a:tailEnd type="none" w="med" len="med"/>
          </a:ln>
        </p:spPr>
        <p:txBody>
          <a:bodyPr wrap="square" lIns="170650" tIns="85300" rIns="170650" bIns="85300" anchor="ctr" anchorCtr="0">
            <a:noAutofit/>
          </a:bodyPr>
          <a:lstStyle/>
          <a:p>
            <a:pPr indent="-177800" algn="ctr">
              <a:buClr>
                <a:srgbClr val="000000"/>
              </a:buClr>
              <a:buFont typeface="Arial"/>
            </a:pPr>
            <a:endParaRPr lang="en-US" sz="1600" baseline="-25000" dirty="0">
              <a:solidFill>
                <a:srgbClr val="FFFFFF"/>
              </a:solidFill>
              <a:uFillTx/>
              <a:latin typeface="Century Gothic" panose="020B0502020202020204" pitchFamily="34" charset="0"/>
              <a:ea typeface="Garamond"/>
              <a:cs typeface="Garamond"/>
            </a:endParaRPr>
          </a:p>
        </p:txBody>
      </p:sp>
      <p:sp>
        <p:nvSpPr>
          <p:cNvPr id="47" name="Down Arrow 154"/>
          <p:cNvSpPr>
            <a:spLocks/>
          </p:cNvSpPr>
          <p:nvPr/>
        </p:nvSpPr>
        <p:spPr>
          <a:xfrm>
            <a:off x="3612431" y="2169466"/>
            <a:ext cx="216806" cy="178590"/>
          </a:xfrm>
          <a:prstGeom prst="downArrow">
            <a:avLst>
              <a:gd name="adj1" fmla="val 50000"/>
              <a:gd name="adj2" fmla="val 46404"/>
            </a:avLst>
          </a:prstGeom>
          <a:solidFill>
            <a:srgbClr val="B45F06"/>
          </a:solidFill>
          <a:ln w="12700" cap="flat" cmpd="sng">
            <a:noFill/>
            <a:prstDash val="solid"/>
            <a:miter lim="800000"/>
            <a:headEnd type="none" w="med" len="med"/>
            <a:tailEnd type="none" w="med" len="med"/>
          </a:ln>
        </p:spPr>
        <p:txBody>
          <a:bodyPr wrap="square" lIns="170650" tIns="85300" rIns="170650" bIns="85300" anchor="ctr" anchorCtr="0">
            <a:noAutofit/>
          </a:bodyPr>
          <a:lstStyle/>
          <a:p>
            <a:pPr indent="-177800" algn="ctr">
              <a:buClr>
                <a:srgbClr val="000000"/>
              </a:buClr>
              <a:buFont typeface="Arial"/>
            </a:pPr>
            <a:endParaRPr lang="en-US" sz="1600" baseline="-25000" dirty="0">
              <a:solidFill>
                <a:srgbClr val="FFFFFF"/>
              </a:solidFill>
              <a:uFillTx/>
              <a:latin typeface="Century Gothic" panose="020B0502020202020204" pitchFamily="34" charset="0"/>
              <a:ea typeface="Garamond"/>
              <a:cs typeface="Garamond"/>
            </a:endParaRPr>
          </a:p>
        </p:txBody>
      </p:sp>
      <p:sp>
        <p:nvSpPr>
          <p:cNvPr id="48" name="Down Arrow 154"/>
          <p:cNvSpPr>
            <a:spLocks/>
          </p:cNvSpPr>
          <p:nvPr/>
        </p:nvSpPr>
        <p:spPr>
          <a:xfrm>
            <a:off x="8339921" y="2168974"/>
            <a:ext cx="216806" cy="178590"/>
          </a:xfrm>
          <a:prstGeom prst="downArrow">
            <a:avLst>
              <a:gd name="adj1" fmla="val 50000"/>
              <a:gd name="adj2" fmla="val 46404"/>
            </a:avLst>
          </a:prstGeom>
          <a:solidFill>
            <a:srgbClr val="B45F06"/>
          </a:solidFill>
          <a:ln w="12700" cap="flat" cmpd="sng">
            <a:noFill/>
            <a:prstDash val="solid"/>
            <a:miter lim="800000"/>
            <a:headEnd type="none" w="med" len="med"/>
            <a:tailEnd type="none" w="med" len="med"/>
          </a:ln>
        </p:spPr>
        <p:txBody>
          <a:bodyPr wrap="square" lIns="170650" tIns="85300" rIns="170650" bIns="85300" anchor="ctr" anchorCtr="0">
            <a:noAutofit/>
          </a:bodyPr>
          <a:lstStyle/>
          <a:p>
            <a:pPr indent="-177800" algn="ctr">
              <a:buClr>
                <a:srgbClr val="000000"/>
              </a:buClr>
              <a:buFont typeface="Arial"/>
            </a:pPr>
            <a:endParaRPr lang="en-US" sz="1600" baseline="-25000" dirty="0">
              <a:solidFill>
                <a:srgbClr val="FFFFFF"/>
              </a:solidFill>
              <a:uFillTx/>
              <a:latin typeface="Century Gothic" panose="020B0502020202020204" pitchFamily="34" charset="0"/>
              <a:ea typeface="Garamond"/>
              <a:cs typeface="Garamond"/>
            </a:endParaRPr>
          </a:p>
        </p:txBody>
      </p:sp>
      <p:sp>
        <p:nvSpPr>
          <p:cNvPr id="49" name="Down Arrow 154"/>
          <p:cNvSpPr>
            <a:spLocks/>
          </p:cNvSpPr>
          <p:nvPr/>
        </p:nvSpPr>
        <p:spPr>
          <a:xfrm>
            <a:off x="3612431" y="5230851"/>
            <a:ext cx="216806" cy="178590"/>
          </a:xfrm>
          <a:prstGeom prst="downArrow">
            <a:avLst>
              <a:gd name="adj1" fmla="val 50000"/>
              <a:gd name="adj2" fmla="val 46404"/>
            </a:avLst>
          </a:prstGeom>
          <a:solidFill>
            <a:srgbClr val="B45F06"/>
          </a:solidFill>
          <a:ln w="12700" cap="flat" cmpd="sng">
            <a:noFill/>
            <a:prstDash val="solid"/>
            <a:miter lim="800000"/>
            <a:headEnd type="none" w="med" len="med"/>
            <a:tailEnd type="none" w="med" len="med"/>
          </a:ln>
        </p:spPr>
        <p:txBody>
          <a:bodyPr wrap="square" lIns="170650" tIns="85300" rIns="170650" bIns="85300" anchor="ctr" anchorCtr="0">
            <a:noAutofit/>
          </a:bodyPr>
          <a:lstStyle/>
          <a:p>
            <a:pPr indent="-177800" algn="ctr">
              <a:buClr>
                <a:srgbClr val="000000"/>
              </a:buClr>
              <a:buFont typeface="Arial"/>
            </a:pPr>
            <a:endParaRPr lang="en-US" sz="1600" baseline="-25000" dirty="0">
              <a:solidFill>
                <a:srgbClr val="FFFFFF"/>
              </a:solidFill>
              <a:uFillTx/>
              <a:latin typeface="Century Gothic" panose="020B0502020202020204" pitchFamily="34" charset="0"/>
              <a:ea typeface="Garamond"/>
              <a:cs typeface="Garamond"/>
            </a:endParaRPr>
          </a:p>
        </p:txBody>
      </p:sp>
      <p:grpSp>
        <p:nvGrpSpPr>
          <p:cNvPr id="14" name="Shape 56"/>
          <p:cNvGrpSpPr/>
          <p:nvPr/>
        </p:nvGrpSpPr>
        <p:grpSpPr>
          <a:xfrm>
            <a:off x="1500553" y="786485"/>
            <a:ext cx="9179169" cy="5136711"/>
            <a:chOff x="25681436" y="2495825"/>
            <a:chExt cx="24353427" cy="22079872"/>
          </a:xfrm>
        </p:grpSpPr>
        <p:grpSp>
          <p:nvGrpSpPr>
            <p:cNvPr id="18" name="Shape 59"/>
            <p:cNvGrpSpPr/>
            <p:nvPr/>
          </p:nvGrpSpPr>
          <p:grpSpPr>
            <a:xfrm>
              <a:off x="25681436" y="2495825"/>
              <a:ext cx="24353427" cy="22079872"/>
              <a:chOff x="2351768" y="9737150"/>
              <a:chExt cx="13266848" cy="12898353"/>
            </a:xfrm>
          </p:grpSpPr>
          <p:sp>
            <p:nvSpPr>
              <p:cNvPr id="37" name="Shape 65"/>
              <p:cNvSpPr>
                <a:spLocks/>
              </p:cNvSpPr>
              <p:nvPr/>
            </p:nvSpPr>
            <p:spPr>
              <a:xfrm>
                <a:off x="2356638" y="12566289"/>
                <a:ext cx="13232700" cy="725700"/>
              </a:xfrm>
              <a:prstGeom prst="roundRect">
                <a:avLst>
                  <a:gd name="adj" fmla="val 16667"/>
                </a:avLst>
              </a:prstGeom>
              <a:solidFill>
                <a:srgbClr val="F6B26B"/>
              </a:solidFill>
              <a:ln w="12700" cap="flat" cmpd="sng">
                <a:noFill/>
                <a:prstDash val="solid"/>
                <a:miter lim="800000"/>
                <a:headEnd type="none" w="med" len="med"/>
                <a:tailEnd type="none" w="med" len="med"/>
              </a:ln>
            </p:spPr>
            <p:txBody>
              <a:bodyPr wrap="square" lIns="170650" tIns="85300" rIns="170650" bIns="85300" anchor="ctr" anchorCtr="0">
                <a:noAutofit/>
              </a:bodyPr>
              <a:lstStyle/>
              <a:p>
                <a:pPr marL="0" marR="0" lvl="0" indent="-44450" algn="ctr" rtl="0">
                  <a:lnSpc>
                    <a:spcPct val="100000"/>
                  </a:lnSpc>
                  <a:spcBef>
                    <a:spcPts val="0"/>
                  </a:spcBef>
                  <a:spcAft>
                    <a:spcPts val="0"/>
                  </a:spcAft>
                  <a:buClr>
                    <a:srgbClr val="FFFFFF"/>
                  </a:buClr>
                  <a:buSzPct val="25000"/>
                  <a:buFont typeface="Garamond"/>
                  <a:buNone/>
                </a:pPr>
                <a:r>
                  <a:rPr lang="en-US" sz="1600" b="1" i="0" u="none" strike="noStrike" cap="none" dirty="0">
                    <a:uFillTx/>
                    <a:latin typeface="Century Gothic" panose="020B0502020202020204" pitchFamily="34" charset="0"/>
                    <a:ea typeface="Garamond"/>
                    <a:cs typeface="Garamond"/>
                    <a:sym typeface="Garamond"/>
                  </a:rPr>
                  <a:t>Acquire and Input Data into Land-Use Scenarios</a:t>
                </a:r>
              </a:p>
            </p:txBody>
          </p:sp>
          <p:sp>
            <p:nvSpPr>
              <p:cNvPr id="33" name="Shape 60"/>
              <p:cNvSpPr>
                <a:spLocks/>
              </p:cNvSpPr>
              <p:nvPr/>
            </p:nvSpPr>
            <p:spPr>
              <a:xfrm>
                <a:off x="9233102" y="13993173"/>
                <a:ext cx="6385514" cy="7082963"/>
              </a:xfrm>
              <a:prstGeom prst="rect">
                <a:avLst/>
              </a:prstGeom>
              <a:solidFill>
                <a:srgbClr val="FCE5CD"/>
              </a:solidFill>
              <a:ln w="12700" cap="flat" cmpd="sng">
                <a:noFill/>
                <a:prstDash val="solid"/>
                <a:miter lim="800000"/>
                <a:headEnd type="none" w="med" len="med"/>
                <a:tailEnd type="none" w="med" len="med"/>
              </a:ln>
            </p:spPr>
            <p:txBody>
              <a:bodyPr wrap="square" lIns="170650" tIns="85300" rIns="170650" bIns="85300" anchor="ctr" anchorCtr="0">
                <a:noAutofit/>
              </a:bodyPr>
              <a:lstStyle/>
              <a:p>
                <a:pPr marL="0" marR="0" lvl="0" indent="-177800" algn="ctr" rtl="0">
                  <a:lnSpc>
                    <a:spcPct val="100000"/>
                  </a:lnSpc>
                  <a:spcBef>
                    <a:spcPts val="0"/>
                  </a:spcBef>
                  <a:spcAft>
                    <a:spcPts val="0"/>
                  </a:spcAft>
                  <a:buClr>
                    <a:srgbClr val="000000"/>
                  </a:buClr>
                  <a:buFont typeface="Arial"/>
                  <a:buNone/>
                </a:pPr>
                <a:endParaRPr sz="1600" b="1" i="0" u="none" strike="noStrike" cap="none">
                  <a:solidFill>
                    <a:srgbClr val="000000"/>
                  </a:solidFill>
                  <a:uFillTx/>
                  <a:latin typeface="Century Gothic" panose="020B0502020202020204" pitchFamily="34" charset="0"/>
                  <a:ea typeface="Garamond"/>
                  <a:cs typeface="Garamond"/>
                  <a:sym typeface="Garamond"/>
                </a:endParaRPr>
              </a:p>
            </p:txBody>
          </p:sp>
          <p:sp>
            <p:nvSpPr>
              <p:cNvPr id="34" name="Shape 62"/>
              <p:cNvSpPr>
                <a:spLocks/>
              </p:cNvSpPr>
              <p:nvPr/>
            </p:nvSpPr>
            <p:spPr>
              <a:xfrm>
                <a:off x="2372070" y="10963035"/>
                <a:ext cx="13217269" cy="1270706"/>
              </a:xfrm>
              <a:prstGeom prst="roundRect">
                <a:avLst>
                  <a:gd name="adj" fmla="val 16667"/>
                </a:avLst>
              </a:prstGeom>
              <a:solidFill>
                <a:srgbClr val="F6B26B"/>
              </a:solidFill>
              <a:ln w="12700" cap="flat" cmpd="sng">
                <a:noFill/>
                <a:prstDash val="solid"/>
                <a:miter lim="800000"/>
                <a:headEnd type="none" w="med" len="med"/>
                <a:tailEnd type="none" w="med" len="med"/>
              </a:ln>
            </p:spPr>
            <p:txBody>
              <a:bodyPr wrap="square" lIns="170650" tIns="85300" rIns="170650" bIns="85300" anchor="ctr" anchorCtr="0">
                <a:noAutofit/>
              </a:bodyPr>
              <a:lstStyle/>
              <a:p>
                <a:pPr marL="0" marR="0" lvl="0" indent="-44450" algn="ctr" rtl="0">
                  <a:lnSpc>
                    <a:spcPct val="100000"/>
                  </a:lnSpc>
                  <a:spcBef>
                    <a:spcPts val="0"/>
                  </a:spcBef>
                  <a:spcAft>
                    <a:spcPts val="0"/>
                  </a:spcAft>
                  <a:buClr>
                    <a:srgbClr val="FFFFFF"/>
                  </a:buClr>
                  <a:buSzPct val="25000"/>
                  <a:buFont typeface="Garamond"/>
                  <a:buNone/>
                </a:pPr>
                <a:r>
                  <a:rPr lang="en-US" sz="1600" b="1" dirty="0">
                    <a:uFillTx/>
                    <a:latin typeface="Century Gothic" panose="020B0502020202020204" pitchFamily="34" charset="0"/>
                    <a:ea typeface="Garamond"/>
                    <a:cs typeface="Garamond"/>
                    <a:sym typeface="Garamond"/>
                  </a:rPr>
                  <a:t>Develop Goals, Objectives, and Criteria for Land-Use Conflict Identification Strategy (LUCIS) Model </a:t>
                </a:r>
              </a:p>
            </p:txBody>
          </p:sp>
          <p:sp>
            <p:nvSpPr>
              <p:cNvPr id="35" name="Shape 63"/>
              <p:cNvSpPr>
                <a:spLocks/>
              </p:cNvSpPr>
              <p:nvPr/>
            </p:nvSpPr>
            <p:spPr>
              <a:xfrm>
                <a:off x="2385917" y="9737150"/>
                <a:ext cx="13232699" cy="819331"/>
              </a:xfrm>
              <a:prstGeom prst="roundRect">
                <a:avLst>
                  <a:gd name="adj" fmla="val 16667"/>
                </a:avLst>
              </a:prstGeom>
              <a:solidFill>
                <a:srgbClr val="F6B26B"/>
              </a:solidFill>
              <a:ln w="12700" cap="flat" cmpd="sng">
                <a:noFill/>
                <a:prstDash val="solid"/>
                <a:miter lim="800000"/>
                <a:headEnd type="none" w="med" len="med"/>
                <a:tailEnd type="none" w="med" len="med"/>
              </a:ln>
            </p:spPr>
            <p:txBody>
              <a:bodyPr wrap="square" lIns="170650" tIns="85300" rIns="170650" bIns="85300" anchor="ctr" anchorCtr="0">
                <a:noAutofit/>
              </a:bodyPr>
              <a:lstStyle/>
              <a:p>
                <a:pPr marL="0" marR="0" lvl="0" indent="-44450" algn="ctr" rtl="0">
                  <a:lnSpc>
                    <a:spcPct val="100000"/>
                  </a:lnSpc>
                  <a:spcBef>
                    <a:spcPts val="0"/>
                  </a:spcBef>
                  <a:spcAft>
                    <a:spcPts val="0"/>
                  </a:spcAft>
                  <a:buClr>
                    <a:srgbClr val="C55A11"/>
                  </a:buClr>
                  <a:buSzPct val="25000"/>
                  <a:buFont typeface="Garamond"/>
                  <a:buNone/>
                </a:pPr>
                <a:r>
                  <a:rPr lang="en-US" sz="1600" b="1" i="0" u="none" strike="noStrike" cap="none" dirty="0">
                    <a:uFillTx/>
                    <a:latin typeface="Century Gothic" panose="020B0502020202020204" pitchFamily="34" charset="0"/>
                    <a:ea typeface="Garamond"/>
                    <a:cs typeface="Garamond"/>
                    <a:sym typeface="Garamond"/>
                  </a:rPr>
                  <a:t>Stakeholder Needs: Environmental and Solar Developer</a:t>
                </a:r>
              </a:p>
            </p:txBody>
          </p:sp>
          <p:sp>
            <p:nvSpPr>
              <p:cNvPr id="36" name="Shape 64"/>
              <p:cNvSpPr>
                <a:spLocks/>
              </p:cNvSpPr>
              <p:nvPr/>
            </p:nvSpPr>
            <p:spPr>
              <a:xfrm>
                <a:off x="2371696" y="13742203"/>
                <a:ext cx="6382849" cy="722401"/>
              </a:xfrm>
              <a:prstGeom prst="rect">
                <a:avLst/>
              </a:prstGeom>
              <a:solidFill>
                <a:srgbClr val="F6B26B"/>
              </a:solidFill>
              <a:ln w="12700" cap="flat" cmpd="sng">
                <a:noFill/>
                <a:prstDash val="solid"/>
                <a:miter lim="800000"/>
                <a:headEnd type="none" w="med" len="med"/>
                <a:tailEnd type="none" w="med" len="med"/>
              </a:ln>
            </p:spPr>
            <p:txBody>
              <a:bodyPr wrap="square" lIns="170650" tIns="85300" rIns="170650" bIns="85300" anchor="ctr" anchorCtr="0">
                <a:noAutofit/>
              </a:bodyPr>
              <a:lstStyle/>
              <a:p>
                <a:pPr marL="0" marR="0" lvl="0" indent="-44450" algn="ctr" rtl="0">
                  <a:lnSpc>
                    <a:spcPct val="100000"/>
                  </a:lnSpc>
                  <a:spcBef>
                    <a:spcPts val="0"/>
                  </a:spcBef>
                  <a:spcAft>
                    <a:spcPts val="0"/>
                  </a:spcAft>
                  <a:buClr>
                    <a:srgbClr val="FFFFFF"/>
                  </a:buClr>
                  <a:buSzPct val="25000"/>
                  <a:buFont typeface="Garamond"/>
                  <a:buNone/>
                </a:pPr>
                <a:r>
                  <a:rPr lang="en-US" sz="1600" b="1" i="0" u="none" strike="noStrike" cap="none" dirty="0">
                    <a:uFillTx/>
                    <a:latin typeface="Century Gothic" panose="020B0502020202020204" pitchFamily="34" charset="0"/>
                    <a:ea typeface="Garamond"/>
                    <a:cs typeface="Garamond"/>
                    <a:sym typeface="Garamond"/>
                  </a:rPr>
                  <a:t>Environmental Sensitivity </a:t>
                </a:r>
              </a:p>
            </p:txBody>
          </p:sp>
          <p:sp>
            <p:nvSpPr>
              <p:cNvPr id="38" name="Shape 68"/>
              <p:cNvSpPr>
                <a:spLocks/>
              </p:cNvSpPr>
              <p:nvPr/>
            </p:nvSpPr>
            <p:spPr>
              <a:xfrm>
                <a:off x="9233101" y="13636652"/>
                <a:ext cx="6383336" cy="862227"/>
              </a:xfrm>
              <a:prstGeom prst="rect">
                <a:avLst/>
              </a:prstGeom>
              <a:solidFill>
                <a:srgbClr val="F6B26B"/>
              </a:solidFill>
              <a:ln w="12700" cap="flat" cmpd="sng">
                <a:noFill/>
                <a:prstDash val="solid"/>
                <a:miter lim="800000"/>
                <a:headEnd type="none" w="med" len="med"/>
                <a:tailEnd type="none" w="med" len="med"/>
              </a:ln>
            </p:spPr>
            <p:txBody>
              <a:bodyPr wrap="square" lIns="170650" tIns="85300" rIns="170650" bIns="85300" anchor="ctr" anchorCtr="0">
                <a:noAutofit/>
              </a:bodyPr>
              <a:lstStyle/>
              <a:p>
                <a:pPr marL="0" marR="0" lvl="0" indent="-44450" algn="ctr" rtl="0">
                  <a:lnSpc>
                    <a:spcPct val="100000"/>
                  </a:lnSpc>
                  <a:spcBef>
                    <a:spcPts val="0"/>
                  </a:spcBef>
                  <a:spcAft>
                    <a:spcPts val="0"/>
                  </a:spcAft>
                  <a:buClr>
                    <a:srgbClr val="FFFFFF"/>
                  </a:buClr>
                  <a:buSzPct val="25000"/>
                  <a:buFont typeface="Garamond"/>
                  <a:buNone/>
                </a:pPr>
                <a:r>
                  <a:rPr lang="en-US" sz="1600" b="1" i="0" u="none" strike="noStrike" cap="none" dirty="0">
                    <a:uFillTx/>
                    <a:latin typeface="Century Gothic" panose="020B0502020202020204" pitchFamily="34" charset="0"/>
                    <a:ea typeface="Garamond"/>
                    <a:cs typeface="Garamond"/>
                    <a:sym typeface="Garamond"/>
                  </a:rPr>
                  <a:t>Solar Development Potential</a:t>
                </a:r>
              </a:p>
            </p:txBody>
          </p:sp>
          <p:sp>
            <p:nvSpPr>
              <p:cNvPr id="39" name="Shape 69"/>
              <p:cNvSpPr>
                <a:spLocks/>
              </p:cNvSpPr>
              <p:nvPr/>
            </p:nvSpPr>
            <p:spPr>
              <a:xfrm>
                <a:off x="9194332" y="21337879"/>
                <a:ext cx="6383336" cy="1293602"/>
              </a:xfrm>
              <a:prstGeom prst="roundRect">
                <a:avLst>
                  <a:gd name="adj" fmla="val 16667"/>
                </a:avLst>
              </a:prstGeom>
              <a:solidFill>
                <a:srgbClr val="F6B26B"/>
              </a:solidFill>
              <a:ln w="12700" cap="flat" cmpd="sng">
                <a:noFill/>
                <a:prstDash val="solid"/>
                <a:miter lim="800000"/>
                <a:headEnd type="none" w="med" len="med"/>
                <a:tailEnd type="none" w="med" len="med"/>
              </a:ln>
            </p:spPr>
            <p:txBody>
              <a:bodyPr wrap="square" lIns="170650" tIns="85300" rIns="170650" bIns="85300" anchor="ctr" anchorCtr="0">
                <a:noAutofit/>
              </a:bodyPr>
              <a:lstStyle/>
              <a:p>
                <a:pPr marL="0" marR="0" lvl="0" indent="-44450" algn="ctr" rtl="0">
                  <a:lnSpc>
                    <a:spcPct val="100000"/>
                  </a:lnSpc>
                  <a:spcBef>
                    <a:spcPts val="0"/>
                  </a:spcBef>
                  <a:spcAft>
                    <a:spcPts val="0"/>
                  </a:spcAft>
                  <a:buClr>
                    <a:srgbClr val="FFFFFF"/>
                  </a:buClr>
                  <a:buSzPct val="25000"/>
                  <a:buFont typeface="Garamond"/>
                  <a:buNone/>
                </a:pPr>
                <a:r>
                  <a:rPr lang="en-US" sz="1600" b="1" i="0" u="none" strike="noStrike" cap="none" dirty="0">
                    <a:uFillTx/>
                    <a:latin typeface="Century Gothic" panose="020B0502020202020204" pitchFamily="34" charset="0"/>
                    <a:ea typeface="Garamond"/>
                    <a:cs typeface="Garamond"/>
                    <a:sym typeface="Garamond"/>
                  </a:rPr>
                  <a:t>Product: Suitability Map for Solar Development Potential </a:t>
                </a:r>
              </a:p>
            </p:txBody>
          </p:sp>
          <p:sp>
            <p:nvSpPr>
              <p:cNvPr id="40" name="Shape 70"/>
              <p:cNvSpPr>
                <a:spLocks/>
              </p:cNvSpPr>
              <p:nvPr/>
            </p:nvSpPr>
            <p:spPr>
              <a:xfrm>
                <a:off x="2351768" y="21344902"/>
                <a:ext cx="6422985" cy="1290601"/>
              </a:xfrm>
              <a:prstGeom prst="roundRect">
                <a:avLst>
                  <a:gd name="adj" fmla="val 16667"/>
                </a:avLst>
              </a:prstGeom>
              <a:solidFill>
                <a:srgbClr val="F6B26B"/>
              </a:solidFill>
              <a:ln w="12700" cap="flat" cmpd="sng">
                <a:noFill/>
                <a:prstDash val="solid"/>
                <a:miter lim="800000"/>
                <a:headEnd type="none" w="med" len="med"/>
                <a:tailEnd type="none" w="med" len="med"/>
              </a:ln>
            </p:spPr>
            <p:txBody>
              <a:bodyPr wrap="square" lIns="170650" tIns="85300" rIns="170650" bIns="85300" anchor="ctr" anchorCtr="0">
                <a:noAutofit/>
              </a:bodyPr>
              <a:lstStyle/>
              <a:p>
                <a:pPr marL="0" marR="0" lvl="0" indent="-44450" algn="ctr" rtl="0">
                  <a:lnSpc>
                    <a:spcPct val="100000"/>
                  </a:lnSpc>
                  <a:spcBef>
                    <a:spcPts val="0"/>
                  </a:spcBef>
                  <a:spcAft>
                    <a:spcPts val="0"/>
                  </a:spcAft>
                  <a:buClr>
                    <a:srgbClr val="FFFFFF"/>
                  </a:buClr>
                  <a:buSzPct val="25000"/>
                  <a:buFont typeface="Garamond"/>
                  <a:buNone/>
                </a:pPr>
                <a:r>
                  <a:rPr lang="en-US" sz="1600" b="1" i="0" u="none" strike="noStrike" cap="none" dirty="0">
                    <a:uFillTx/>
                    <a:latin typeface="Century Gothic" panose="020B0502020202020204" pitchFamily="34" charset="0"/>
                    <a:ea typeface="Garamond"/>
                    <a:cs typeface="Garamond"/>
                    <a:sym typeface="Garamond"/>
                  </a:rPr>
                  <a:t>Product: Map Indicating Environmentally Sensitive Areas</a:t>
                </a:r>
              </a:p>
            </p:txBody>
          </p:sp>
          <p:sp>
            <p:nvSpPr>
              <p:cNvPr id="41" name="Shape 61"/>
              <p:cNvSpPr>
                <a:spLocks/>
              </p:cNvSpPr>
              <p:nvPr/>
            </p:nvSpPr>
            <p:spPr>
              <a:xfrm>
                <a:off x="2357847" y="13742202"/>
                <a:ext cx="6396700" cy="7333931"/>
              </a:xfrm>
              <a:prstGeom prst="rect">
                <a:avLst/>
              </a:prstGeom>
              <a:solidFill>
                <a:srgbClr val="FCE5CD"/>
              </a:solidFill>
              <a:ln w="12700" cap="flat" cmpd="sng">
                <a:noFill/>
                <a:prstDash val="solid"/>
                <a:miter lim="800000"/>
                <a:headEnd type="none" w="med" len="med"/>
                <a:tailEnd type="none" w="med" len="med"/>
              </a:ln>
            </p:spPr>
            <p:txBody>
              <a:bodyPr wrap="square" lIns="170650" tIns="85300" rIns="170650" bIns="85300" anchor="ctr" anchorCtr="0">
                <a:noAutofit/>
              </a:bodyPr>
              <a:lstStyle/>
              <a:p>
                <a:pPr marL="0" marR="0" lvl="0" indent="-177800" algn="ctr" rtl="0">
                  <a:lnSpc>
                    <a:spcPct val="100000"/>
                  </a:lnSpc>
                  <a:spcBef>
                    <a:spcPts val="0"/>
                  </a:spcBef>
                  <a:spcAft>
                    <a:spcPts val="0"/>
                  </a:spcAft>
                  <a:buClr>
                    <a:srgbClr val="000000"/>
                  </a:buClr>
                  <a:buFont typeface="Arial"/>
                  <a:buNone/>
                </a:pPr>
                <a:endParaRPr sz="1400" b="1" i="0" u="none" strike="noStrike" cap="none">
                  <a:solidFill>
                    <a:srgbClr val="000000"/>
                  </a:solidFill>
                  <a:uFillTx/>
                  <a:latin typeface="Century Gothic" panose="020B0502020202020204" pitchFamily="34" charset="0"/>
                  <a:ea typeface="Garamond"/>
                  <a:cs typeface="Garamond"/>
                  <a:sym typeface="Garamond"/>
                </a:endParaRPr>
              </a:p>
            </p:txBody>
          </p:sp>
        </p:grpSp>
        <p:sp>
          <p:nvSpPr>
            <p:cNvPr id="19" name="Shape 78"/>
            <p:cNvSpPr>
              <a:spLocks/>
            </p:cNvSpPr>
            <p:nvPr/>
          </p:nvSpPr>
          <p:spPr>
            <a:xfrm>
              <a:off x="38964481" y="19313256"/>
              <a:ext cx="4800420" cy="2240384"/>
            </a:xfrm>
            <a:prstGeom prst="rect">
              <a:avLst/>
            </a:prstGeom>
            <a:solidFill>
              <a:srgbClr val="F6B26B"/>
            </a:solidFill>
            <a:ln>
              <a:noFill/>
            </a:ln>
          </p:spPr>
          <p:txBody>
            <a:bodyPr wrap="square" lIns="170650" tIns="85300" rIns="170650" bIns="85300" anchor="ctr" anchorCtr="0">
              <a:noAutofit/>
            </a:bodyPr>
            <a:lstStyle/>
            <a:p>
              <a:pPr marL="0" marR="0" lvl="0" indent="-38100" algn="ctr" rtl="0">
                <a:lnSpc>
                  <a:spcPct val="100000"/>
                </a:lnSpc>
                <a:spcBef>
                  <a:spcPts val="0"/>
                </a:spcBef>
                <a:spcAft>
                  <a:spcPts val="0"/>
                </a:spcAft>
                <a:buClr>
                  <a:srgbClr val="000000"/>
                </a:buClr>
                <a:buSzPct val="25000"/>
                <a:buFont typeface="Garamond"/>
                <a:buNone/>
              </a:pPr>
              <a:r>
                <a:rPr lang="en-US" sz="1500" b="1" i="0" u="none" strike="noStrike" cap="none" dirty="0">
                  <a:solidFill>
                    <a:srgbClr val="000000"/>
                  </a:solidFill>
                  <a:uFillTx/>
                  <a:latin typeface="Century Gothic" panose="020B0502020202020204" pitchFamily="34" charset="0"/>
                  <a:ea typeface="Garamond"/>
                  <a:cs typeface="Garamond"/>
                  <a:sym typeface="Garamond"/>
                </a:rPr>
                <a:t>Transmission Lines (TNC)</a:t>
              </a:r>
            </a:p>
          </p:txBody>
        </p:sp>
        <p:sp>
          <p:nvSpPr>
            <p:cNvPr id="20" name="Shape 79"/>
            <p:cNvSpPr>
              <a:spLocks/>
            </p:cNvSpPr>
            <p:nvPr/>
          </p:nvSpPr>
          <p:spPr>
            <a:xfrm>
              <a:off x="44416150" y="10930974"/>
              <a:ext cx="4800420" cy="2240384"/>
            </a:xfrm>
            <a:prstGeom prst="rect">
              <a:avLst/>
            </a:prstGeom>
            <a:solidFill>
              <a:srgbClr val="F6B26B"/>
            </a:solidFill>
            <a:ln>
              <a:noFill/>
            </a:ln>
          </p:spPr>
          <p:txBody>
            <a:bodyPr wrap="square" lIns="170650" tIns="85300" rIns="170650" bIns="85300" anchor="ctr" anchorCtr="0">
              <a:noAutofit/>
            </a:bodyPr>
            <a:lstStyle/>
            <a:p>
              <a:pPr marL="0" marR="0" lvl="0" indent="-38100" algn="ctr" rtl="0">
                <a:lnSpc>
                  <a:spcPct val="100000"/>
                </a:lnSpc>
                <a:spcBef>
                  <a:spcPts val="0"/>
                </a:spcBef>
                <a:spcAft>
                  <a:spcPts val="0"/>
                </a:spcAft>
                <a:buClr>
                  <a:srgbClr val="000000"/>
                </a:buClr>
                <a:buSzPct val="25000"/>
                <a:buFont typeface="Garamond"/>
                <a:buNone/>
              </a:pPr>
              <a:r>
                <a:rPr lang="en-US" sz="1500" b="1" i="0" u="none" strike="noStrike" cap="none" dirty="0">
                  <a:solidFill>
                    <a:srgbClr val="000000"/>
                  </a:solidFill>
                  <a:uFillTx/>
                  <a:latin typeface="Century Gothic" panose="020B0502020202020204" pitchFamily="34" charset="0"/>
                  <a:ea typeface="Garamond"/>
                  <a:cs typeface="Garamond"/>
                  <a:sym typeface="Garamond"/>
                </a:rPr>
                <a:t>Slope</a:t>
              </a:r>
            </a:p>
            <a:p>
              <a:pPr marL="0" marR="0" lvl="0" indent="-38100" algn="ctr" rtl="0">
                <a:lnSpc>
                  <a:spcPct val="100000"/>
                </a:lnSpc>
                <a:spcBef>
                  <a:spcPts val="0"/>
                </a:spcBef>
                <a:spcAft>
                  <a:spcPts val="0"/>
                </a:spcAft>
                <a:buClr>
                  <a:srgbClr val="000000"/>
                </a:buClr>
                <a:buSzPct val="25000"/>
                <a:buFont typeface="Garamond"/>
                <a:buNone/>
              </a:pPr>
              <a:r>
                <a:rPr lang="en-US" sz="1500" b="1" i="0" u="none" strike="noStrike" cap="none" dirty="0">
                  <a:solidFill>
                    <a:srgbClr val="000000"/>
                  </a:solidFill>
                  <a:uFillTx/>
                  <a:latin typeface="Century Gothic" panose="020B0502020202020204" pitchFamily="34" charset="0"/>
                  <a:ea typeface="Garamond"/>
                  <a:cs typeface="Garamond"/>
                  <a:sym typeface="Garamond"/>
                </a:rPr>
                <a:t>(DEM)</a:t>
              </a:r>
            </a:p>
          </p:txBody>
        </p:sp>
        <p:sp>
          <p:nvSpPr>
            <p:cNvPr id="21" name="Shape 80"/>
            <p:cNvSpPr>
              <a:spLocks/>
            </p:cNvSpPr>
            <p:nvPr/>
          </p:nvSpPr>
          <p:spPr>
            <a:xfrm>
              <a:off x="38964481" y="10930974"/>
              <a:ext cx="4800420" cy="2240384"/>
            </a:xfrm>
            <a:prstGeom prst="rect">
              <a:avLst/>
            </a:prstGeom>
            <a:solidFill>
              <a:srgbClr val="F6B26B"/>
            </a:solidFill>
            <a:ln>
              <a:noFill/>
            </a:ln>
          </p:spPr>
          <p:txBody>
            <a:bodyPr wrap="square" lIns="170650" tIns="85300" rIns="170650" bIns="85300" anchor="ctr" anchorCtr="0">
              <a:noAutofit/>
            </a:bodyPr>
            <a:lstStyle/>
            <a:p>
              <a:pPr indent="-38100" algn="ctr">
                <a:buClr>
                  <a:srgbClr val="000000"/>
                </a:buClr>
                <a:buSzPct val="25000"/>
                <a:buFont typeface="Garamond"/>
                <a:buNone/>
              </a:pPr>
              <a:r>
                <a:rPr lang="en-US" sz="1500" b="1" dirty="0">
                  <a:solidFill>
                    <a:srgbClr val="000000"/>
                  </a:solidFill>
                  <a:uFillTx/>
                  <a:latin typeface="Century Gothic" panose="020B0502020202020204" pitchFamily="34" charset="0"/>
                  <a:ea typeface="Garamond"/>
                  <a:cs typeface="Garamond"/>
                  <a:sym typeface="Garamond"/>
                </a:rPr>
                <a:t>Solar Insolation (CERES)</a:t>
              </a:r>
            </a:p>
          </p:txBody>
        </p:sp>
        <p:sp>
          <p:nvSpPr>
            <p:cNvPr id="22" name="Shape 81"/>
            <p:cNvSpPr>
              <a:spLocks/>
            </p:cNvSpPr>
            <p:nvPr/>
          </p:nvSpPr>
          <p:spPr>
            <a:xfrm>
              <a:off x="44416150" y="13716152"/>
              <a:ext cx="4800420" cy="2240384"/>
            </a:xfrm>
            <a:prstGeom prst="rect">
              <a:avLst/>
            </a:prstGeom>
            <a:solidFill>
              <a:srgbClr val="F6B26B"/>
            </a:solidFill>
            <a:ln>
              <a:noFill/>
            </a:ln>
          </p:spPr>
          <p:txBody>
            <a:bodyPr wrap="square" lIns="170650" tIns="85300" rIns="170650" bIns="85300" anchor="ctr" anchorCtr="0">
              <a:noAutofit/>
            </a:bodyPr>
            <a:lstStyle/>
            <a:p>
              <a:pPr marL="0" marR="0" lvl="0" indent="-38100" algn="ctr" rtl="0">
                <a:lnSpc>
                  <a:spcPct val="100000"/>
                </a:lnSpc>
                <a:spcBef>
                  <a:spcPts val="0"/>
                </a:spcBef>
                <a:spcAft>
                  <a:spcPts val="0"/>
                </a:spcAft>
                <a:buClr>
                  <a:srgbClr val="000000"/>
                </a:buClr>
                <a:buSzPct val="25000"/>
                <a:buFont typeface="Garamond"/>
                <a:buNone/>
              </a:pPr>
              <a:r>
                <a:rPr lang="en-US" sz="1500" b="1" i="0" u="none" strike="noStrike" cap="none" dirty="0">
                  <a:solidFill>
                    <a:srgbClr val="000000"/>
                  </a:solidFill>
                  <a:uFillTx/>
                  <a:latin typeface="Century Gothic" panose="020B0502020202020204" pitchFamily="34" charset="0"/>
                  <a:ea typeface="Garamond"/>
                  <a:cs typeface="Garamond"/>
                  <a:sym typeface="Garamond"/>
                </a:rPr>
                <a:t>Aspect</a:t>
              </a:r>
            </a:p>
            <a:p>
              <a:pPr marL="0" marR="0" lvl="0" indent="-38100" algn="ctr" rtl="0">
                <a:lnSpc>
                  <a:spcPct val="100000"/>
                </a:lnSpc>
                <a:spcBef>
                  <a:spcPts val="0"/>
                </a:spcBef>
                <a:spcAft>
                  <a:spcPts val="0"/>
                </a:spcAft>
                <a:buClr>
                  <a:srgbClr val="000000"/>
                </a:buClr>
                <a:buSzPct val="25000"/>
                <a:buFont typeface="Garamond"/>
                <a:buNone/>
              </a:pPr>
              <a:r>
                <a:rPr lang="en-US" sz="1500" b="1" i="0" u="none" strike="noStrike" cap="none" dirty="0">
                  <a:solidFill>
                    <a:srgbClr val="000000"/>
                  </a:solidFill>
                  <a:uFillTx/>
                  <a:latin typeface="Century Gothic" panose="020B0502020202020204" pitchFamily="34" charset="0"/>
                  <a:ea typeface="Garamond"/>
                  <a:cs typeface="Garamond"/>
                  <a:sym typeface="Garamond"/>
                </a:rPr>
                <a:t>(DEM)</a:t>
              </a:r>
            </a:p>
          </p:txBody>
        </p:sp>
        <p:sp>
          <p:nvSpPr>
            <p:cNvPr id="23" name="Shape 82"/>
            <p:cNvSpPr>
              <a:spLocks/>
            </p:cNvSpPr>
            <p:nvPr/>
          </p:nvSpPr>
          <p:spPr>
            <a:xfrm>
              <a:off x="38964481" y="13725067"/>
              <a:ext cx="4800420" cy="2240384"/>
            </a:xfrm>
            <a:prstGeom prst="rect">
              <a:avLst/>
            </a:prstGeom>
            <a:solidFill>
              <a:srgbClr val="F6B26B"/>
            </a:solidFill>
            <a:ln>
              <a:noFill/>
            </a:ln>
          </p:spPr>
          <p:txBody>
            <a:bodyPr wrap="square" lIns="170650" tIns="85300" rIns="170650" bIns="85300" anchor="ctr" anchorCtr="0">
              <a:noAutofit/>
            </a:bodyPr>
            <a:lstStyle/>
            <a:p>
              <a:pPr marL="0" marR="0" lvl="0" indent="-38100" algn="ctr" rtl="0">
                <a:lnSpc>
                  <a:spcPct val="100000"/>
                </a:lnSpc>
                <a:spcBef>
                  <a:spcPts val="0"/>
                </a:spcBef>
                <a:spcAft>
                  <a:spcPts val="0"/>
                </a:spcAft>
                <a:buClr>
                  <a:srgbClr val="000000"/>
                </a:buClr>
                <a:buSzPct val="25000"/>
                <a:buFont typeface="Garamond"/>
                <a:buNone/>
              </a:pPr>
              <a:r>
                <a:rPr lang="en-US" sz="1500" b="1" i="0" u="none" strike="noStrike" cap="none" dirty="0">
                  <a:solidFill>
                    <a:srgbClr val="000000"/>
                  </a:solidFill>
                  <a:uFillTx/>
                  <a:latin typeface="Century Gothic" panose="020B0502020202020204" pitchFamily="34" charset="0"/>
                  <a:ea typeface="Garamond"/>
                  <a:cs typeface="Garamond"/>
                  <a:sym typeface="Garamond"/>
                </a:rPr>
                <a:t>Land-Use (</a:t>
              </a:r>
              <a:r>
                <a:rPr lang="en-US" sz="1500" b="1" i="0" u="none" strike="noStrike" cap="none" dirty="0" err="1">
                  <a:solidFill>
                    <a:srgbClr val="000000"/>
                  </a:solidFill>
                  <a:uFillTx/>
                  <a:latin typeface="Century Gothic" panose="020B0502020202020204" pitchFamily="34" charset="0"/>
                  <a:ea typeface="Garamond"/>
                  <a:cs typeface="Garamond"/>
                  <a:sym typeface="Garamond"/>
                </a:rPr>
                <a:t>CropScape</a:t>
              </a:r>
              <a:r>
                <a:rPr lang="en-US" sz="1500" b="1" i="0" u="none" strike="noStrike" cap="none" dirty="0">
                  <a:solidFill>
                    <a:srgbClr val="000000"/>
                  </a:solidFill>
                  <a:uFillTx/>
                  <a:latin typeface="Century Gothic" panose="020B0502020202020204" pitchFamily="34" charset="0"/>
                  <a:ea typeface="Garamond"/>
                  <a:cs typeface="Garamond"/>
                  <a:sym typeface="Garamond"/>
                </a:rPr>
                <a:t>)</a:t>
              </a:r>
            </a:p>
          </p:txBody>
        </p:sp>
        <p:sp>
          <p:nvSpPr>
            <p:cNvPr id="24" name="Shape 83"/>
            <p:cNvSpPr>
              <a:spLocks/>
            </p:cNvSpPr>
            <p:nvPr/>
          </p:nvSpPr>
          <p:spPr>
            <a:xfrm>
              <a:off x="38964481" y="16519159"/>
              <a:ext cx="4800420" cy="2240384"/>
            </a:xfrm>
            <a:prstGeom prst="rect">
              <a:avLst/>
            </a:prstGeom>
            <a:solidFill>
              <a:srgbClr val="F6B26B"/>
            </a:solidFill>
            <a:ln>
              <a:noFill/>
            </a:ln>
          </p:spPr>
          <p:txBody>
            <a:bodyPr wrap="square" lIns="170650" tIns="85300" rIns="170650" bIns="85300" anchor="ctr" anchorCtr="0">
              <a:noAutofit/>
            </a:bodyPr>
            <a:lstStyle/>
            <a:p>
              <a:pPr marL="0" marR="0" lvl="0" indent="-38100" algn="ctr" rtl="0">
                <a:lnSpc>
                  <a:spcPct val="100000"/>
                </a:lnSpc>
                <a:spcBef>
                  <a:spcPts val="0"/>
                </a:spcBef>
                <a:spcAft>
                  <a:spcPts val="0"/>
                </a:spcAft>
                <a:buClr>
                  <a:srgbClr val="000000"/>
                </a:buClr>
                <a:buSzPct val="25000"/>
                <a:buFont typeface="Garamond"/>
                <a:buNone/>
              </a:pPr>
              <a:r>
                <a:rPr lang="en-US" sz="1500" b="1" i="0" u="none" strike="noStrike" cap="none" dirty="0">
                  <a:solidFill>
                    <a:srgbClr val="000000"/>
                  </a:solidFill>
                  <a:uFillTx/>
                  <a:latin typeface="Century Gothic" panose="020B0502020202020204" pitchFamily="34" charset="0"/>
                  <a:ea typeface="Garamond"/>
                  <a:cs typeface="Garamond"/>
                  <a:sym typeface="Garamond"/>
                </a:rPr>
                <a:t>Roads</a:t>
              </a:r>
            </a:p>
            <a:p>
              <a:pPr marL="0" marR="0" lvl="0" indent="-38100" algn="ctr" rtl="0">
                <a:lnSpc>
                  <a:spcPct val="100000"/>
                </a:lnSpc>
                <a:spcBef>
                  <a:spcPts val="0"/>
                </a:spcBef>
                <a:spcAft>
                  <a:spcPts val="0"/>
                </a:spcAft>
                <a:buClr>
                  <a:srgbClr val="000000"/>
                </a:buClr>
                <a:buSzPct val="25000"/>
                <a:buFont typeface="Garamond"/>
                <a:buNone/>
              </a:pPr>
              <a:r>
                <a:rPr lang="en-US" sz="1500" b="1" i="0" u="none" strike="noStrike" cap="none" dirty="0">
                  <a:solidFill>
                    <a:srgbClr val="000000"/>
                  </a:solidFill>
                  <a:uFillTx/>
                  <a:latin typeface="Century Gothic" panose="020B0502020202020204" pitchFamily="34" charset="0"/>
                  <a:ea typeface="Garamond"/>
                  <a:cs typeface="Garamond"/>
                  <a:sym typeface="Garamond"/>
                </a:rPr>
                <a:t>(GA)</a:t>
              </a:r>
            </a:p>
          </p:txBody>
        </p:sp>
        <p:sp>
          <p:nvSpPr>
            <p:cNvPr id="25" name="Shape 84"/>
            <p:cNvSpPr>
              <a:spLocks/>
            </p:cNvSpPr>
            <p:nvPr/>
          </p:nvSpPr>
          <p:spPr>
            <a:xfrm>
              <a:off x="44416150" y="16501329"/>
              <a:ext cx="4800420" cy="2240384"/>
            </a:xfrm>
            <a:prstGeom prst="rect">
              <a:avLst/>
            </a:prstGeom>
            <a:solidFill>
              <a:srgbClr val="F6B26B"/>
            </a:solidFill>
            <a:ln>
              <a:noFill/>
            </a:ln>
          </p:spPr>
          <p:txBody>
            <a:bodyPr wrap="square" lIns="170650" tIns="85300" rIns="170650" bIns="85300" anchor="ctr" anchorCtr="0">
              <a:noAutofit/>
            </a:bodyPr>
            <a:lstStyle/>
            <a:p>
              <a:pPr marL="0" marR="0" lvl="0" indent="-38100" algn="ctr" rtl="0">
                <a:lnSpc>
                  <a:spcPct val="100000"/>
                </a:lnSpc>
                <a:spcBef>
                  <a:spcPts val="0"/>
                </a:spcBef>
                <a:spcAft>
                  <a:spcPts val="0"/>
                </a:spcAft>
                <a:buClr>
                  <a:srgbClr val="000000"/>
                </a:buClr>
                <a:buSzPct val="25000"/>
                <a:buFont typeface="Garamond"/>
                <a:buNone/>
              </a:pPr>
              <a:r>
                <a:rPr lang="en-US" sz="1500" b="1" i="0" u="none" strike="noStrike" cap="none" dirty="0">
                  <a:solidFill>
                    <a:srgbClr val="000000"/>
                  </a:solidFill>
                  <a:uFillTx/>
                  <a:latin typeface="Century Gothic" panose="020B0502020202020204" pitchFamily="34" charset="0"/>
                  <a:ea typeface="Garamond"/>
                  <a:cs typeface="Garamond"/>
                  <a:sym typeface="Garamond"/>
                </a:rPr>
                <a:t>Parcels</a:t>
              </a:r>
            </a:p>
            <a:p>
              <a:pPr marL="0" marR="0" lvl="0" indent="-38100" algn="ctr" rtl="0">
                <a:lnSpc>
                  <a:spcPct val="100000"/>
                </a:lnSpc>
                <a:spcBef>
                  <a:spcPts val="0"/>
                </a:spcBef>
                <a:spcAft>
                  <a:spcPts val="0"/>
                </a:spcAft>
                <a:buClr>
                  <a:srgbClr val="000000"/>
                </a:buClr>
                <a:buSzPct val="25000"/>
                <a:buFont typeface="Garamond"/>
                <a:buNone/>
              </a:pPr>
              <a:r>
                <a:rPr lang="en-US" sz="1500" b="1" i="0" u="none" strike="noStrike" cap="none" dirty="0">
                  <a:solidFill>
                    <a:srgbClr val="000000"/>
                  </a:solidFill>
                  <a:uFillTx/>
                  <a:latin typeface="Century Gothic" panose="020B0502020202020204" pitchFamily="34" charset="0"/>
                  <a:ea typeface="Garamond"/>
                  <a:cs typeface="Garamond"/>
                  <a:sym typeface="Garamond"/>
                </a:rPr>
                <a:t>(GA)</a:t>
              </a:r>
            </a:p>
          </p:txBody>
        </p:sp>
        <p:sp>
          <p:nvSpPr>
            <p:cNvPr id="26" name="Shape 85"/>
            <p:cNvSpPr>
              <a:spLocks/>
            </p:cNvSpPr>
            <p:nvPr/>
          </p:nvSpPr>
          <p:spPr>
            <a:xfrm>
              <a:off x="26026141" y="11953828"/>
              <a:ext cx="5247888" cy="2507369"/>
            </a:xfrm>
            <a:prstGeom prst="rect">
              <a:avLst/>
            </a:prstGeom>
            <a:solidFill>
              <a:srgbClr val="F6B26B"/>
            </a:solidFill>
            <a:ln>
              <a:noFill/>
            </a:ln>
          </p:spPr>
          <p:txBody>
            <a:bodyPr wrap="square" lIns="170650" tIns="85300" rIns="170650" bIns="85300" anchor="ctr" anchorCtr="0">
              <a:noAutofit/>
            </a:bodyPr>
            <a:lstStyle/>
            <a:p>
              <a:pPr marL="0" marR="0" lvl="0" indent="-38100" algn="ctr" rtl="0">
                <a:lnSpc>
                  <a:spcPct val="100000"/>
                </a:lnSpc>
                <a:spcBef>
                  <a:spcPts val="0"/>
                </a:spcBef>
                <a:spcAft>
                  <a:spcPts val="0"/>
                </a:spcAft>
                <a:buClr>
                  <a:srgbClr val="000000"/>
                </a:buClr>
                <a:buSzPct val="25000"/>
                <a:buFont typeface="Garamond"/>
                <a:buNone/>
              </a:pPr>
              <a:r>
                <a:rPr lang="en-US" sz="1500" b="1" i="0" u="none" strike="noStrike" cap="none" dirty="0">
                  <a:solidFill>
                    <a:srgbClr val="000000"/>
                  </a:solidFill>
                  <a:uFillTx/>
                  <a:latin typeface="Century Gothic" panose="020B0502020202020204" pitchFamily="34" charset="0"/>
                  <a:ea typeface="Garamond"/>
                  <a:cs typeface="Garamond"/>
                  <a:sym typeface="Garamond"/>
                </a:rPr>
                <a:t>Gopher Tortoise Habitat (UGA)</a:t>
              </a:r>
            </a:p>
          </p:txBody>
        </p:sp>
        <p:sp>
          <p:nvSpPr>
            <p:cNvPr id="27" name="Shape 86"/>
            <p:cNvSpPr>
              <a:spLocks/>
            </p:cNvSpPr>
            <p:nvPr/>
          </p:nvSpPr>
          <p:spPr>
            <a:xfrm>
              <a:off x="31789824" y="11963190"/>
              <a:ext cx="5384757" cy="2499615"/>
            </a:xfrm>
            <a:prstGeom prst="rect">
              <a:avLst/>
            </a:prstGeom>
            <a:solidFill>
              <a:srgbClr val="F6B26B"/>
            </a:solidFill>
            <a:ln>
              <a:noFill/>
            </a:ln>
          </p:spPr>
          <p:txBody>
            <a:bodyPr wrap="square" lIns="170650" tIns="85300" rIns="170650" bIns="85300" anchor="ctr" anchorCtr="0">
              <a:noAutofit/>
            </a:bodyPr>
            <a:lstStyle/>
            <a:p>
              <a:pPr marL="0" marR="0" lvl="0" indent="-38100" algn="ctr" rtl="0">
                <a:lnSpc>
                  <a:spcPct val="100000"/>
                </a:lnSpc>
                <a:spcBef>
                  <a:spcPts val="0"/>
                </a:spcBef>
                <a:spcAft>
                  <a:spcPts val="0"/>
                </a:spcAft>
                <a:buClr>
                  <a:srgbClr val="000000"/>
                </a:buClr>
                <a:buSzPct val="25000"/>
                <a:buFont typeface="Garamond"/>
                <a:buNone/>
              </a:pPr>
              <a:r>
                <a:rPr lang="en-US" sz="1500" b="1" i="0" u="none" strike="noStrike" cap="none" dirty="0">
                  <a:solidFill>
                    <a:srgbClr val="000000"/>
                  </a:solidFill>
                  <a:uFillTx/>
                  <a:latin typeface="Century Gothic" panose="020B0502020202020204" pitchFamily="34" charset="0"/>
                  <a:ea typeface="Garamond"/>
                  <a:cs typeface="Garamond"/>
                  <a:sym typeface="Garamond"/>
                </a:rPr>
                <a:t>Protected Lands (GADNR)</a:t>
              </a:r>
            </a:p>
          </p:txBody>
        </p:sp>
        <p:sp>
          <p:nvSpPr>
            <p:cNvPr id="28" name="Shape 87"/>
            <p:cNvSpPr>
              <a:spLocks/>
            </p:cNvSpPr>
            <p:nvPr/>
          </p:nvSpPr>
          <p:spPr>
            <a:xfrm>
              <a:off x="26001803" y="14892748"/>
              <a:ext cx="5272226" cy="2437713"/>
            </a:xfrm>
            <a:prstGeom prst="rect">
              <a:avLst/>
            </a:prstGeom>
            <a:solidFill>
              <a:srgbClr val="F6B26B"/>
            </a:solidFill>
            <a:ln>
              <a:noFill/>
            </a:ln>
          </p:spPr>
          <p:txBody>
            <a:bodyPr wrap="square" lIns="170650" tIns="85300" rIns="170650" bIns="85300" anchor="ctr" anchorCtr="0">
              <a:noAutofit/>
            </a:bodyPr>
            <a:lstStyle/>
            <a:p>
              <a:pPr marL="0" marR="0" lvl="0" indent="-38100" algn="ctr" rtl="0">
                <a:lnSpc>
                  <a:spcPct val="100000"/>
                </a:lnSpc>
                <a:spcBef>
                  <a:spcPts val="0"/>
                </a:spcBef>
                <a:spcAft>
                  <a:spcPts val="0"/>
                </a:spcAft>
                <a:buClr>
                  <a:srgbClr val="000000"/>
                </a:buClr>
                <a:buSzPct val="25000"/>
                <a:buFont typeface="Garamond"/>
                <a:buNone/>
              </a:pPr>
              <a:r>
                <a:rPr lang="en-US" sz="1500" b="1" i="0" u="none" strike="noStrike" cap="none" dirty="0">
                  <a:solidFill>
                    <a:srgbClr val="000000"/>
                  </a:solidFill>
                  <a:uFillTx/>
                  <a:latin typeface="Century Gothic" panose="020B0502020202020204" pitchFamily="34" charset="0"/>
                  <a:ea typeface="Garamond"/>
                  <a:cs typeface="Garamond"/>
                  <a:sym typeface="Garamond"/>
                </a:rPr>
                <a:t>Granite Rock Outcrops (NRCS)</a:t>
              </a:r>
            </a:p>
          </p:txBody>
        </p:sp>
        <p:sp>
          <p:nvSpPr>
            <p:cNvPr id="29" name="Shape 88"/>
            <p:cNvSpPr>
              <a:spLocks/>
            </p:cNvSpPr>
            <p:nvPr/>
          </p:nvSpPr>
          <p:spPr>
            <a:xfrm>
              <a:off x="44416150" y="19286503"/>
              <a:ext cx="4800420" cy="2240384"/>
            </a:xfrm>
            <a:prstGeom prst="rect">
              <a:avLst/>
            </a:prstGeom>
            <a:solidFill>
              <a:srgbClr val="F6B26B"/>
            </a:solidFill>
            <a:ln>
              <a:noFill/>
            </a:ln>
          </p:spPr>
          <p:txBody>
            <a:bodyPr wrap="square" lIns="170650" tIns="85300" rIns="170650" bIns="85300" anchor="ctr" anchorCtr="0">
              <a:noAutofit/>
            </a:bodyPr>
            <a:lstStyle/>
            <a:p>
              <a:pPr marL="0" marR="0" lvl="0" indent="-38100" algn="ctr" rtl="0">
                <a:lnSpc>
                  <a:spcPct val="100000"/>
                </a:lnSpc>
                <a:spcBef>
                  <a:spcPts val="0"/>
                </a:spcBef>
                <a:spcAft>
                  <a:spcPts val="0"/>
                </a:spcAft>
                <a:buClr>
                  <a:srgbClr val="000000"/>
                </a:buClr>
                <a:buSzPct val="25000"/>
                <a:buFont typeface="Garamond"/>
                <a:buNone/>
              </a:pPr>
              <a:r>
                <a:rPr lang="en-US" sz="1500" b="1" i="0" u="none" strike="noStrike" cap="none" dirty="0">
                  <a:solidFill>
                    <a:srgbClr val="000000"/>
                  </a:solidFill>
                  <a:uFillTx/>
                  <a:latin typeface="Century Gothic" panose="020B0502020202020204" pitchFamily="34" charset="0"/>
                  <a:ea typeface="Garamond"/>
                  <a:cs typeface="Garamond"/>
                  <a:sym typeface="Garamond"/>
                </a:rPr>
                <a:t>Floodplains</a:t>
              </a:r>
            </a:p>
            <a:p>
              <a:pPr marL="0" marR="0" lvl="0" indent="-38100" algn="ctr" rtl="0">
                <a:lnSpc>
                  <a:spcPct val="100000"/>
                </a:lnSpc>
                <a:spcBef>
                  <a:spcPts val="0"/>
                </a:spcBef>
                <a:spcAft>
                  <a:spcPts val="0"/>
                </a:spcAft>
                <a:buClr>
                  <a:srgbClr val="000000"/>
                </a:buClr>
                <a:buSzPct val="25000"/>
                <a:buFont typeface="Garamond"/>
                <a:buNone/>
              </a:pPr>
              <a:r>
                <a:rPr lang="en-US" sz="1500" b="1" i="0" u="none" strike="noStrike" cap="none" dirty="0">
                  <a:solidFill>
                    <a:srgbClr val="000000"/>
                  </a:solidFill>
                  <a:uFillTx/>
                  <a:latin typeface="Century Gothic" panose="020B0502020202020204" pitchFamily="34" charset="0"/>
                  <a:ea typeface="Garamond"/>
                  <a:cs typeface="Garamond"/>
                  <a:sym typeface="Garamond"/>
                </a:rPr>
                <a:t>(FEMA)</a:t>
              </a:r>
            </a:p>
          </p:txBody>
        </p:sp>
        <p:sp>
          <p:nvSpPr>
            <p:cNvPr id="30" name="Shape 89"/>
            <p:cNvSpPr>
              <a:spLocks/>
            </p:cNvSpPr>
            <p:nvPr/>
          </p:nvSpPr>
          <p:spPr>
            <a:xfrm>
              <a:off x="25947375" y="17762016"/>
              <a:ext cx="5326654" cy="2416977"/>
            </a:xfrm>
            <a:prstGeom prst="rect">
              <a:avLst/>
            </a:prstGeom>
            <a:solidFill>
              <a:srgbClr val="F6B26B"/>
            </a:solidFill>
            <a:ln>
              <a:noFill/>
            </a:ln>
          </p:spPr>
          <p:txBody>
            <a:bodyPr wrap="square" lIns="170650" tIns="85300" rIns="170650" bIns="85300" anchor="ctr" anchorCtr="0">
              <a:noAutofit/>
            </a:bodyPr>
            <a:lstStyle/>
            <a:p>
              <a:pPr marL="0" marR="0" lvl="0" indent="-38100" algn="ctr" rtl="0">
                <a:lnSpc>
                  <a:spcPct val="100000"/>
                </a:lnSpc>
                <a:spcBef>
                  <a:spcPts val="0"/>
                </a:spcBef>
                <a:spcAft>
                  <a:spcPts val="0"/>
                </a:spcAft>
                <a:buClr>
                  <a:srgbClr val="000000"/>
                </a:buClr>
                <a:buSzPct val="25000"/>
                <a:buFont typeface="Garamond"/>
                <a:buNone/>
              </a:pPr>
              <a:r>
                <a:rPr lang="en-US" sz="1500" b="1" i="0" u="none" strike="noStrike" cap="none" dirty="0">
                  <a:solidFill>
                    <a:srgbClr val="000000"/>
                  </a:solidFill>
                  <a:uFillTx/>
                  <a:latin typeface="Century Gothic" panose="020B0502020202020204" pitchFamily="34" charset="0"/>
                  <a:ea typeface="Garamond"/>
                  <a:cs typeface="Garamond"/>
                  <a:sym typeface="Garamond"/>
                </a:rPr>
                <a:t>Prime Farmland</a:t>
              </a:r>
            </a:p>
            <a:p>
              <a:pPr marL="0" marR="0" lvl="0" indent="-38100" algn="ctr" rtl="0">
                <a:lnSpc>
                  <a:spcPct val="100000"/>
                </a:lnSpc>
                <a:spcBef>
                  <a:spcPts val="0"/>
                </a:spcBef>
                <a:spcAft>
                  <a:spcPts val="0"/>
                </a:spcAft>
                <a:buClr>
                  <a:srgbClr val="000000"/>
                </a:buClr>
                <a:buSzPct val="25000"/>
                <a:buFont typeface="Garamond"/>
                <a:buNone/>
              </a:pPr>
              <a:r>
                <a:rPr lang="en-US" sz="1500" b="1" i="0" u="none" strike="noStrike" cap="none" dirty="0">
                  <a:solidFill>
                    <a:srgbClr val="000000"/>
                  </a:solidFill>
                  <a:uFillTx/>
                  <a:latin typeface="Century Gothic" panose="020B0502020202020204" pitchFamily="34" charset="0"/>
                  <a:ea typeface="Garamond"/>
                  <a:cs typeface="Garamond"/>
                  <a:sym typeface="Garamond"/>
                </a:rPr>
                <a:t>(NRCS)</a:t>
              </a:r>
            </a:p>
          </p:txBody>
        </p:sp>
        <p:sp>
          <p:nvSpPr>
            <p:cNvPr id="31" name="Shape 90"/>
            <p:cNvSpPr>
              <a:spLocks/>
            </p:cNvSpPr>
            <p:nvPr/>
          </p:nvSpPr>
          <p:spPr>
            <a:xfrm>
              <a:off x="31789824" y="17785202"/>
              <a:ext cx="5368703" cy="2393791"/>
            </a:xfrm>
            <a:prstGeom prst="rect">
              <a:avLst/>
            </a:prstGeom>
            <a:solidFill>
              <a:srgbClr val="F6B26B"/>
            </a:solidFill>
            <a:ln>
              <a:noFill/>
            </a:ln>
          </p:spPr>
          <p:txBody>
            <a:bodyPr wrap="square" lIns="170650" tIns="85300" rIns="170650" bIns="85300" anchor="ctr" anchorCtr="0">
              <a:noAutofit/>
            </a:bodyPr>
            <a:lstStyle/>
            <a:p>
              <a:pPr marL="0" marR="0" lvl="0" indent="-38100" algn="ctr" rtl="0">
                <a:lnSpc>
                  <a:spcPct val="100000"/>
                </a:lnSpc>
                <a:spcBef>
                  <a:spcPts val="0"/>
                </a:spcBef>
                <a:spcAft>
                  <a:spcPts val="0"/>
                </a:spcAft>
                <a:buClr>
                  <a:srgbClr val="000000"/>
                </a:buClr>
                <a:buSzPct val="25000"/>
                <a:buFont typeface="Garamond"/>
                <a:buNone/>
              </a:pPr>
              <a:r>
                <a:rPr lang="en-US" sz="1500" b="1" i="0" u="none" strike="noStrike" cap="none" dirty="0">
                  <a:solidFill>
                    <a:srgbClr val="000000"/>
                  </a:solidFill>
                  <a:uFillTx/>
                  <a:latin typeface="Century Gothic" panose="020B0502020202020204" pitchFamily="34" charset="0"/>
                  <a:ea typeface="Garamond"/>
                  <a:cs typeface="Garamond"/>
                  <a:sym typeface="Garamond"/>
                </a:rPr>
                <a:t>Streams</a:t>
              </a:r>
            </a:p>
            <a:p>
              <a:pPr marL="0" marR="0" lvl="0" indent="-38100" algn="ctr" rtl="0">
                <a:lnSpc>
                  <a:spcPct val="100000"/>
                </a:lnSpc>
                <a:spcBef>
                  <a:spcPts val="0"/>
                </a:spcBef>
                <a:spcAft>
                  <a:spcPts val="0"/>
                </a:spcAft>
                <a:buClr>
                  <a:srgbClr val="000000"/>
                </a:buClr>
                <a:buSzPct val="25000"/>
                <a:buFont typeface="Garamond"/>
                <a:buNone/>
              </a:pPr>
              <a:r>
                <a:rPr lang="en-US" sz="1500" b="1" i="0" u="none" strike="noStrike" cap="none" dirty="0">
                  <a:solidFill>
                    <a:srgbClr val="000000"/>
                  </a:solidFill>
                  <a:uFillTx/>
                  <a:latin typeface="Century Gothic" panose="020B0502020202020204" pitchFamily="34" charset="0"/>
                  <a:ea typeface="Garamond"/>
                  <a:cs typeface="Garamond"/>
                  <a:sym typeface="Garamond"/>
                </a:rPr>
                <a:t>(NWI)</a:t>
              </a:r>
            </a:p>
          </p:txBody>
        </p:sp>
        <p:sp>
          <p:nvSpPr>
            <p:cNvPr id="32" name="Shape 91"/>
            <p:cNvSpPr>
              <a:spLocks/>
            </p:cNvSpPr>
            <p:nvPr/>
          </p:nvSpPr>
          <p:spPr>
            <a:xfrm>
              <a:off x="31789824" y="14905949"/>
              <a:ext cx="5368700" cy="2436105"/>
            </a:xfrm>
            <a:prstGeom prst="rect">
              <a:avLst/>
            </a:prstGeom>
            <a:solidFill>
              <a:srgbClr val="F6B26B"/>
            </a:solidFill>
            <a:ln>
              <a:noFill/>
            </a:ln>
          </p:spPr>
          <p:txBody>
            <a:bodyPr wrap="square" lIns="170650" tIns="85300" rIns="170650" bIns="85300" anchor="ctr" anchorCtr="0">
              <a:noAutofit/>
            </a:bodyPr>
            <a:lstStyle/>
            <a:p>
              <a:pPr marL="0" marR="0" lvl="0" indent="-38100" algn="ctr" rtl="0">
                <a:lnSpc>
                  <a:spcPct val="100000"/>
                </a:lnSpc>
                <a:spcBef>
                  <a:spcPts val="0"/>
                </a:spcBef>
                <a:spcAft>
                  <a:spcPts val="0"/>
                </a:spcAft>
                <a:buClr>
                  <a:srgbClr val="000000"/>
                </a:buClr>
                <a:buSzPct val="25000"/>
                <a:buFont typeface="Garamond"/>
                <a:buNone/>
              </a:pPr>
              <a:r>
                <a:rPr lang="en-US" sz="1500" b="1" i="0" u="none" strike="noStrike" cap="none" dirty="0">
                  <a:solidFill>
                    <a:srgbClr val="000000"/>
                  </a:solidFill>
                  <a:uFillTx/>
                  <a:latin typeface="Century Gothic" panose="020B0502020202020204" pitchFamily="34" charset="0"/>
                  <a:ea typeface="Garamond"/>
                  <a:cs typeface="Garamond"/>
                  <a:sym typeface="Garamond"/>
                </a:rPr>
                <a:t>Land-Use (</a:t>
              </a:r>
              <a:r>
                <a:rPr lang="en-US" sz="1500" b="1" i="0" u="none" strike="noStrike" cap="none" dirty="0" err="1">
                  <a:solidFill>
                    <a:srgbClr val="000000"/>
                  </a:solidFill>
                  <a:uFillTx/>
                  <a:latin typeface="Century Gothic" panose="020B0502020202020204" pitchFamily="34" charset="0"/>
                  <a:ea typeface="Garamond"/>
                  <a:cs typeface="Garamond"/>
                  <a:sym typeface="Garamond"/>
                </a:rPr>
                <a:t>CropScape</a:t>
              </a:r>
              <a:r>
                <a:rPr lang="en-US" sz="1500" b="1" i="0" u="none" strike="noStrike" cap="none" dirty="0">
                  <a:solidFill>
                    <a:srgbClr val="000000"/>
                  </a:solidFill>
                  <a:uFillTx/>
                  <a:latin typeface="Century Gothic" panose="020B0502020202020204" pitchFamily="34" charset="0"/>
                  <a:ea typeface="Garamond"/>
                  <a:cs typeface="Garamond"/>
                  <a:sym typeface="Garamond"/>
                </a:rPr>
                <a:t>)</a:t>
              </a:r>
            </a:p>
          </p:txBody>
        </p:sp>
      </p:grpSp>
      <p:sp>
        <p:nvSpPr>
          <p:cNvPr id="15" name="Shape 70"/>
          <p:cNvSpPr>
            <a:spLocks/>
          </p:cNvSpPr>
          <p:nvPr/>
        </p:nvSpPr>
        <p:spPr>
          <a:xfrm>
            <a:off x="4256342" y="6091541"/>
            <a:ext cx="3647653" cy="228843"/>
          </a:xfrm>
          <a:prstGeom prst="roundRect">
            <a:avLst>
              <a:gd name="adj" fmla="val 16667"/>
            </a:avLst>
          </a:prstGeom>
          <a:solidFill>
            <a:srgbClr val="F6B26B"/>
          </a:solidFill>
          <a:ln w="12700" cap="flat" cmpd="sng">
            <a:noFill/>
            <a:prstDash val="solid"/>
            <a:miter lim="800000"/>
            <a:headEnd type="none" w="med" len="med"/>
            <a:tailEnd type="none" w="med" len="med"/>
          </a:ln>
        </p:spPr>
        <p:txBody>
          <a:bodyPr wrap="square" lIns="170650" tIns="85300" rIns="170650" bIns="85300" anchor="ctr" anchorCtr="0">
            <a:noAutofit/>
          </a:bodyPr>
          <a:lstStyle/>
          <a:p>
            <a:pPr marL="0" marR="0" lvl="0" indent="-44450" algn="ctr" rtl="0">
              <a:lnSpc>
                <a:spcPct val="100000"/>
              </a:lnSpc>
              <a:spcBef>
                <a:spcPts val="0"/>
              </a:spcBef>
              <a:spcAft>
                <a:spcPts val="0"/>
              </a:spcAft>
              <a:buClr>
                <a:srgbClr val="FFFFFF"/>
              </a:buClr>
              <a:buSzPct val="25000"/>
              <a:buFont typeface="Garamond"/>
              <a:buNone/>
            </a:pPr>
            <a:r>
              <a:rPr lang="en-US" sz="1600" b="1" dirty="0">
                <a:uFillTx/>
                <a:latin typeface="Century Gothic" panose="020B0502020202020204" pitchFamily="34" charset="0"/>
                <a:ea typeface="Garamond"/>
                <a:cs typeface="Garamond"/>
                <a:sym typeface="Garamond"/>
              </a:rPr>
              <a:t>Product: Bivariate Map </a:t>
            </a:r>
            <a:endParaRPr lang="en-US" sz="1600" b="1" i="0" u="none" strike="noStrike" cap="none" dirty="0">
              <a:uFillTx/>
              <a:latin typeface="Century Gothic" panose="020B0502020202020204" pitchFamily="34" charset="0"/>
              <a:ea typeface="Garamond"/>
              <a:cs typeface="Garamond"/>
              <a:sym typeface="Garamond"/>
            </a:endParaRPr>
          </a:p>
        </p:txBody>
      </p:sp>
      <p:sp>
        <p:nvSpPr>
          <p:cNvPr id="16" name="Shape 70"/>
          <p:cNvSpPr>
            <a:spLocks/>
          </p:cNvSpPr>
          <p:nvPr/>
        </p:nvSpPr>
        <p:spPr>
          <a:xfrm>
            <a:off x="4256342" y="6503312"/>
            <a:ext cx="3647653" cy="209717"/>
          </a:xfrm>
          <a:prstGeom prst="roundRect">
            <a:avLst>
              <a:gd name="adj" fmla="val 16667"/>
            </a:avLst>
          </a:prstGeom>
          <a:solidFill>
            <a:srgbClr val="F6B26B"/>
          </a:solidFill>
          <a:ln w="12700" cap="flat" cmpd="sng">
            <a:noFill/>
            <a:prstDash val="solid"/>
            <a:miter lim="800000"/>
            <a:headEnd type="none" w="med" len="med"/>
            <a:tailEnd type="none" w="med" len="med"/>
          </a:ln>
        </p:spPr>
        <p:txBody>
          <a:bodyPr wrap="square" lIns="170650" tIns="85300" rIns="170650" bIns="85300" anchor="ctr" anchorCtr="0">
            <a:noAutofit/>
          </a:bodyPr>
          <a:lstStyle/>
          <a:p>
            <a:pPr marL="0" marR="0" lvl="0" indent="-44450" algn="ctr" rtl="0">
              <a:lnSpc>
                <a:spcPct val="100000"/>
              </a:lnSpc>
              <a:spcBef>
                <a:spcPts val="0"/>
              </a:spcBef>
              <a:spcAft>
                <a:spcPts val="0"/>
              </a:spcAft>
              <a:buClr>
                <a:srgbClr val="FFFFFF"/>
              </a:buClr>
              <a:buSzPct val="25000"/>
              <a:buFont typeface="Garamond"/>
              <a:buNone/>
            </a:pPr>
            <a:r>
              <a:rPr lang="en-US" sz="1600" b="1" dirty="0">
                <a:uFillTx/>
                <a:latin typeface="Century Gothic" panose="020B0502020202020204" pitchFamily="34" charset="0"/>
                <a:ea typeface="Garamond"/>
                <a:cs typeface="Garamond"/>
                <a:sym typeface="Garamond"/>
              </a:rPr>
              <a:t>Product: Suitability Map </a:t>
            </a:r>
            <a:endParaRPr lang="en-US" sz="1600" b="1" i="0" u="none" strike="noStrike" cap="none" dirty="0">
              <a:uFillTx/>
              <a:latin typeface="Century Gothic" panose="020B0502020202020204" pitchFamily="34" charset="0"/>
              <a:ea typeface="Garamond"/>
              <a:cs typeface="Garamond"/>
              <a:sym typeface="Garamond"/>
            </a:endParaRPr>
          </a:p>
        </p:txBody>
      </p:sp>
      <p:pic>
        <p:nvPicPr>
          <p:cNvPr id="9" name="Shape 151" descr="GAe2-Logo-05.jpg"/>
          <p:cNvPicPr preferRelativeResize="0"/>
          <p:nvPr/>
        </p:nvPicPr>
        <p:blipFill rotWithShape="1">
          <a:blip r:embed="rId3"/>
          <a:srcRect l="22167" t="5138" r="23402" b="18818"/>
          <a:stretch/>
        </p:blipFill>
        <p:spPr>
          <a:xfrm>
            <a:off x="10706425" y="4956663"/>
            <a:ext cx="1371600" cy="1737360"/>
          </a:xfrm>
          <a:prstGeom prst="rect">
            <a:avLst/>
          </a:prstGeom>
          <a:noFill/>
          <a:ln>
            <a:noFill/>
          </a:ln>
        </p:spPr>
      </p:pic>
      <p:sp>
        <p:nvSpPr>
          <p:cNvPr id="10" name="Shape 154"/>
          <p:cNvSpPr txBox="1">
            <a:spLocks/>
          </p:cNvSpPr>
          <p:nvPr/>
        </p:nvSpPr>
        <p:spPr>
          <a:xfrm>
            <a:off x="1142855" y="152965"/>
            <a:ext cx="4790865" cy="528760"/>
          </a:xfrm>
          <a:prstGeom prst="rect">
            <a:avLst/>
          </a:prstGeom>
          <a:noFill/>
          <a:ln>
            <a:noFill/>
          </a:ln>
        </p:spPr>
        <p:txBody>
          <a:bodyPr vert="horz" wrap="square" lIns="91425" tIns="91425" rIns="91425" bIns="91425" rtlCol="0" anchor="ctr" anchorCtr="0">
            <a:noAutofit/>
          </a:bodyPr>
          <a:lstStyle>
            <a:lvl1pPr algn="l" defTabSz="914400" rtl="0" eaLnBrk="1" latinLnBrk="0" hangingPunct="1">
              <a:lnSpc>
                <a:spcPct val="90000"/>
              </a:lnSpc>
              <a:spcBef>
                <a:spcPct val="0"/>
              </a:spcBef>
              <a:buNone/>
              <a:defRPr sz="4800" b="0" kern="1200">
                <a:solidFill>
                  <a:srgbClr val="E9A149"/>
                </a:solidFill>
                <a:uFillTx/>
                <a:latin typeface="Century Gothic" panose="020B0502020202020204" pitchFamily="34" charset="0"/>
                <a:ea typeface="+mj-ea"/>
                <a:cs typeface="+mj-cs"/>
              </a:defRPr>
            </a:lvl1pPr>
          </a:lstStyle>
          <a:p>
            <a:pPr indent="-304800">
              <a:spcBef>
                <a:spcPts val="0"/>
              </a:spcBef>
              <a:buClr>
                <a:srgbClr val="E9A149"/>
              </a:buClr>
              <a:buSzPct val="100000"/>
              <a:buFont typeface="Century Gothic"/>
              <a:buNone/>
            </a:pPr>
            <a:r>
              <a:rPr lang="en-US" dirty="0">
                <a:uFillTx/>
                <a:ea typeface="Century Gothic"/>
                <a:cs typeface="Century Gothic"/>
                <a:sym typeface="Century Gothic"/>
              </a:rPr>
              <a:t>Methodology</a:t>
            </a:r>
          </a:p>
        </p:txBody>
      </p:sp>
      <p:sp>
        <p:nvSpPr>
          <p:cNvPr id="42" name="Shape 68"/>
          <p:cNvSpPr>
            <a:spLocks/>
          </p:cNvSpPr>
          <p:nvPr/>
        </p:nvSpPr>
        <p:spPr>
          <a:xfrm>
            <a:off x="1507948" y="2346455"/>
            <a:ext cx="4425772" cy="326861"/>
          </a:xfrm>
          <a:prstGeom prst="rect">
            <a:avLst/>
          </a:prstGeom>
          <a:solidFill>
            <a:srgbClr val="F6B26B"/>
          </a:solidFill>
          <a:ln w="12700" cap="flat" cmpd="sng">
            <a:noFill/>
            <a:prstDash val="solid"/>
            <a:miter lim="800000"/>
            <a:headEnd type="none" w="med" len="med"/>
            <a:tailEnd type="none" w="med" len="med"/>
          </a:ln>
        </p:spPr>
        <p:txBody>
          <a:bodyPr wrap="square" lIns="170650" tIns="85300" rIns="170650" bIns="85300" anchor="ctr" anchorCtr="0">
            <a:noAutofit/>
          </a:bodyPr>
          <a:lstStyle/>
          <a:p>
            <a:pPr marL="0" marR="0" lvl="0" indent="-44450" algn="ctr" rtl="0">
              <a:lnSpc>
                <a:spcPct val="100000"/>
              </a:lnSpc>
              <a:spcBef>
                <a:spcPts val="0"/>
              </a:spcBef>
              <a:spcAft>
                <a:spcPts val="0"/>
              </a:spcAft>
              <a:buClr>
                <a:srgbClr val="FFFFFF"/>
              </a:buClr>
              <a:buSzPct val="25000"/>
              <a:buFont typeface="Garamond"/>
              <a:buNone/>
            </a:pPr>
            <a:r>
              <a:rPr lang="en-US" sz="1600" b="1" i="0" u="none" strike="noStrike" cap="none" dirty="0">
                <a:uFillTx/>
                <a:latin typeface="Century Gothic" panose="020B0502020202020204" pitchFamily="34" charset="0"/>
                <a:ea typeface="Garamond"/>
                <a:cs typeface="Garamond"/>
                <a:sym typeface="Garamond"/>
              </a:rPr>
              <a:t>Environmental Sensitivity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167"/>
          <p:cNvSpPr>
            <a:spLocks/>
          </p:cNvSpPr>
          <p:nvPr/>
        </p:nvSpPr>
        <p:spPr>
          <a:xfrm rot="516861">
            <a:off x="5261541" y="2504905"/>
            <a:ext cx="5061633" cy="1399440"/>
          </a:xfrm>
          <a:prstGeom prst="triangle">
            <a:avLst>
              <a:gd name="adj" fmla="val 81248"/>
            </a:avLst>
          </a:prstGeom>
          <a:solidFill>
            <a:srgbClr val="AEABAB">
              <a:alpha val="29803"/>
            </a:srgbClr>
          </a:solidFill>
          <a:ln>
            <a:solidFill>
              <a:schemeClr val="bg1">
                <a:lumMod val="85000"/>
              </a:schemeClr>
            </a:solidFill>
          </a:ln>
        </p:spPr>
        <p:txBody>
          <a:bodyPr wrap="square" lIns="91425" tIns="45700" rIns="91425" bIns="45700" anchor="ctr" anchorCtr="0">
            <a:noAutofit/>
          </a:bodyPr>
          <a:lstStyle/>
          <a:p>
            <a:pPr marL="0" marR="0" lvl="0" indent="-88900" algn="ctr" rtl="0">
              <a:lnSpc>
                <a:spcPct val="100000"/>
              </a:lnSpc>
              <a:spcBef>
                <a:spcPts val="0"/>
              </a:spcBef>
              <a:spcAft>
                <a:spcPts val="0"/>
              </a:spcAft>
              <a:buClr>
                <a:srgbClr val="000000"/>
              </a:buClr>
              <a:buFont typeface="Arial"/>
              <a:buNone/>
            </a:pPr>
            <a:endParaRPr sz="1400" b="0" i="0" u="none" strike="noStrike" cap="none" dirty="0">
              <a:solidFill>
                <a:schemeClr val="lt1"/>
              </a:solidFill>
              <a:uFillTx/>
              <a:latin typeface="Arial"/>
              <a:ea typeface="Arial"/>
              <a:cs typeface="Arial"/>
              <a:sym typeface="Arial"/>
            </a:endParaRPr>
          </a:p>
        </p:txBody>
      </p:sp>
      <p:sp>
        <p:nvSpPr>
          <p:cNvPr id="2" name="Title 1"/>
          <p:cNvSpPr>
            <a:spLocks noGrp="1"/>
          </p:cNvSpPr>
          <p:nvPr>
            <p:ph type="title"/>
          </p:nvPr>
        </p:nvSpPr>
        <p:spPr/>
        <p:txBody>
          <a:bodyPr/>
          <a:lstStyle/>
          <a:p>
            <a:r>
              <a:rPr lang="en-US" dirty="0">
                <a:uFillTx/>
              </a:rPr>
              <a:t>Solar Development Potential</a:t>
            </a:r>
          </a:p>
        </p:txBody>
      </p:sp>
      <p:pic>
        <p:nvPicPr>
          <p:cNvPr id="6" name="Shape 169"/>
          <p:cNvPicPr preferRelativeResize="0"/>
          <p:nvPr/>
        </p:nvPicPr>
        <p:blipFill rotWithShape="1">
          <a:blip r:embed="rId3"/>
          <a:srcRect l="6449" r="71368"/>
          <a:stretch/>
        </p:blipFill>
        <p:spPr>
          <a:xfrm>
            <a:off x="4477139" y="5690158"/>
            <a:ext cx="467258" cy="730381"/>
          </a:xfrm>
          <a:prstGeom prst="rect">
            <a:avLst/>
          </a:prstGeom>
          <a:noFill/>
          <a:ln>
            <a:noFill/>
          </a:ln>
        </p:spPr>
      </p:pic>
      <p:sp>
        <p:nvSpPr>
          <p:cNvPr id="7" name="Shape 172"/>
          <p:cNvSpPr txBox="1">
            <a:spLocks/>
          </p:cNvSpPr>
          <p:nvPr/>
        </p:nvSpPr>
        <p:spPr>
          <a:xfrm>
            <a:off x="4885146" y="5695242"/>
            <a:ext cx="2467033" cy="829043"/>
          </a:xfrm>
          <a:prstGeom prst="rect">
            <a:avLst/>
          </a:prstGeom>
          <a:noFill/>
          <a:ln>
            <a:noFill/>
          </a:ln>
        </p:spPr>
        <p:txBody>
          <a:bodyPr wrap="square" lIns="91425" tIns="45700" rIns="91425" bIns="45700" anchor="t" anchorCtr="0">
            <a:noAutofit/>
          </a:bodyPr>
          <a:lstStyle/>
          <a:p>
            <a:pPr marL="0" marR="0" lvl="0" indent="-101600" algn="l" rtl="0">
              <a:lnSpc>
                <a:spcPct val="100000"/>
              </a:lnSpc>
              <a:spcBef>
                <a:spcPts val="0"/>
              </a:spcBef>
              <a:spcAft>
                <a:spcPts val="0"/>
              </a:spcAft>
              <a:buClr>
                <a:srgbClr val="000000"/>
              </a:buClr>
              <a:buSzPct val="100000"/>
              <a:buFont typeface="Century Gothic"/>
              <a:buNone/>
            </a:pPr>
            <a:r>
              <a:rPr lang="en-US" b="0" i="0" u="none" strike="noStrike" cap="none" dirty="0">
                <a:solidFill>
                  <a:srgbClr val="000000"/>
                </a:solidFill>
                <a:uFillTx/>
                <a:latin typeface="Century Gothic"/>
                <a:ea typeface="Century Gothic"/>
                <a:cs typeface="Century Gothic"/>
                <a:sym typeface="Century Gothic"/>
              </a:rPr>
              <a:t>Less Suitability</a:t>
            </a:r>
            <a:endParaRPr lang="en-US" dirty="0">
              <a:uFillTx/>
              <a:latin typeface="Century Gothic"/>
              <a:ea typeface="Century Gothic"/>
              <a:cs typeface="Century Gothic"/>
              <a:sym typeface="Century Gothic"/>
            </a:endParaRPr>
          </a:p>
          <a:p>
            <a:pPr marL="0" marR="0" lvl="0" indent="-101600" algn="l" rtl="0">
              <a:lnSpc>
                <a:spcPct val="100000"/>
              </a:lnSpc>
              <a:spcBef>
                <a:spcPts val="0"/>
              </a:spcBef>
              <a:spcAft>
                <a:spcPts val="0"/>
              </a:spcAft>
              <a:buClr>
                <a:srgbClr val="000000"/>
              </a:buClr>
              <a:buSzPct val="100000"/>
              <a:buFont typeface="Century Gothic"/>
              <a:buNone/>
            </a:pPr>
            <a:r>
              <a:rPr lang="en-US" b="0" i="0" u="none" strike="noStrike" cap="none" dirty="0">
                <a:solidFill>
                  <a:srgbClr val="000000"/>
                </a:solidFill>
                <a:uFillTx/>
                <a:latin typeface="Century Gothic"/>
                <a:ea typeface="Century Gothic"/>
                <a:cs typeface="Century Gothic"/>
                <a:sym typeface="Century Gothic"/>
              </a:rPr>
              <a:t>Moderate Suitability</a:t>
            </a:r>
            <a:endParaRPr lang="en-US" dirty="0">
              <a:uFillTx/>
              <a:latin typeface="Century Gothic"/>
              <a:ea typeface="Century Gothic"/>
              <a:cs typeface="Century Gothic"/>
              <a:sym typeface="Century Gothic"/>
            </a:endParaRPr>
          </a:p>
          <a:p>
            <a:pPr marL="0" marR="0" lvl="0" indent="-101600" algn="l" rtl="0">
              <a:lnSpc>
                <a:spcPct val="100000"/>
              </a:lnSpc>
              <a:spcBef>
                <a:spcPts val="0"/>
              </a:spcBef>
              <a:spcAft>
                <a:spcPts val="0"/>
              </a:spcAft>
              <a:buClr>
                <a:srgbClr val="000000"/>
              </a:buClr>
              <a:buSzPct val="100000"/>
              <a:buFont typeface="Century Gothic"/>
              <a:buNone/>
            </a:pPr>
            <a:r>
              <a:rPr lang="en-US" b="0" i="0" u="none" strike="noStrike" cap="none" dirty="0">
                <a:solidFill>
                  <a:srgbClr val="000000"/>
                </a:solidFill>
                <a:uFillTx/>
                <a:latin typeface="Century Gothic"/>
                <a:ea typeface="Century Gothic"/>
                <a:cs typeface="Century Gothic"/>
                <a:sym typeface="Century Gothic"/>
              </a:rPr>
              <a:t>High Suitability</a:t>
            </a:r>
          </a:p>
        </p:txBody>
      </p:sp>
      <p:pic>
        <p:nvPicPr>
          <p:cNvPr id="8" name="Picture 7"/>
          <p:cNvPicPr>
            <a:picLocks noChangeAspect="1"/>
          </p:cNvPicPr>
          <p:nvPr/>
        </p:nvPicPr>
        <p:blipFill rotWithShape="1">
          <a:blip r:embed="rId4"/>
          <a:srcRect l="92418" r="1111" b="89042"/>
          <a:stretch/>
        </p:blipFill>
        <p:spPr>
          <a:xfrm>
            <a:off x="7352179" y="1094316"/>
            <a:ext cx="171450" cy="375740"/>
          </a:xfrm>
          <a:prstGeom prst="rect">
            <a:avLst/>
          </a:prstGeom>
        </p:spPr>
      </p:pic>
      <p:grpSp>
        <p:nvGrpSpPr>
          <p:cNvPr id="4" name="Group 3"/>
          <p:cNvGrpSpPr/>
          <p:nvPr/>
        </p:nvGrpSpPr>
        <p:grpSpPr>
          <a:xfrm>
            <a:off x="3951680" y="896420"/>
            <a:ext cx="4606675" cy="5961580"/>
            <a:chOff x="3951680" y="896420"/>
            <a:chExt cx="4606675" cy="5961580"/>
          </a:xfrm>
        </p:grpSpPr>
        <p:pic>
          <p:nvPicPr>
            <p:cNvPr id="5" name="Picture 4"/>
            <p:cNvPicPr>
              <a:picLocks noChangeAspect="1"/>
            </p:cNvPicPr>
            <p:nvPr/>
          </p:nvPicPr>
          <p:blipFill>
            <a:blip r:embed="rId5"/>
            <a:stretch>
              <a:fillRect/>
            </a:stretch>
          </p:blipFill>
          <p:spPr>
            <a:xfrm>
              <a:off x="3951680" y="896420"/>
              <a:ext cx="4606675" cy="5961580"/>
            </a:xfrm>
            <a:prstGeom prst="rect">
              <a:avLst/>
            </a:prstGeom>
          </p:spPr>
        </p:pic>
        <p:pic>
          <p:nvPicPr>
            <p:cNvPr id="10" name="Picture 9"/>
            <p:cNvPicPr>
              <a:picLocks noChangeAspect="1"/>
            </p:cNvPicPr>
            <p:nvPr/>
          </p:nvPicPr>
          <p:blipFill rotWithShape="1">
            <a:blip r:embed="rId4"/>
            <a:srcRect l="45075" t="91260" r="751" b="778"/>
            <a:stretch/>
          </p:blipFill>
          <p:spPr>
            <a:xfrm flipV="1">
              <a:off x="4502146" y="5470057"/>
              <a:ext cx="884502" cy="168230"/>
            </a:xfrm>
            <a:prstGeom prst="rect">
              <a:avLst/>
            </a:prstGeom>
          </p:spPr>
        </p:pic>
      </p:grpSp>
      <p:grpSp>
        <p:nvGrpSpPr>
          <p:cNvPr id="9" name="Group 8"/>
          <p:cNvGrpSpPr/>
          <p:nvPr/>
        </p:nvGrpSpPr>
        <p:grpSpPr>
          <a:xfrm>
            <a:off x="8656327" y="1996441"/>
            <a:ext cx="3220430" cy="3222930"/>
            <a:chOff x="8656327" y="1996441"/>
            <a:chExt cx="3220430" cy="3222930"/>
          </a:xfrm>
        </p:grpSpPr>
        <p:pic>
          <p:nvPicPr>
            <p:cNvPr id="16" name="Picture 15"/>
            <p:cNvPicPr>
              <a:picLocks noChangeAspect="1"/>
            </p:cNvPicPr>
            <p:nvPr/>
          </p:nvPicPr>
          <p:blipFill rotWithShape="1">
            <a:blip r:embed="rId6"/>
            <a:srcRect l="1471" t="12315" r="9739" b="23408"/>
            <a:stretch/>
          </p:blipFill>
          <p:spPr>
            <a:xfrm>
              <a:off x="8656327" y="1996441"/>
              <a:ext cx="3220430" cy="3017020"/>
            </a:xfrm>
            <a:prstGeom prst="rect">
              <a:avLst/>
            </a:prstGeom>
          </p:spPr>
        </p:pic>
        <p:pic>
          <p:nvPicPr>
            <p:cNvPr id="17" name="Picture 16"/>
            <p:cNvPicPr>
              <a:picLocks noChangeAspect="1"/>
            </p:cNvPicPr>
            <p:nvPr/>
          </p:nvPicPr>
          <p:blipFill rotWithShape="1">
            <a:blip r:embed="rId7" cstate="print"/>
            <a:srcRect l="43892" t="93621" b="1496"/>
            <a:stretch/>
          </p:blipFill>
          <p:spPr>
            <a:xfrm>
              <a:off x="9234086" y="5098365"/>
              <a:ext cx="1074420" cy="121006"/>
            </a:xfrm>
            <a:prstGeom prst="rect">
              <a:avLst/>
            </a:prstGeom>
          </p:spPr>
        </p:pic>
      </p:grpSp>
      <p:sp>
        <p:nvSpPr>
          <p:cNvPr id="18" name="Shape 170"/>
          <p:cNvSpPr txBox="1">
            <a:spLocks/>
          </p:cNvSpPr>
          <p:nvPr/>
        </p:nvSpPr>
        <p:spPr>
          <a:xfrm>
            <a:off x="9234086" y="5376677"/>
            <a:ext cx="1538589" cy="523220"/>
          </a:xfrm>
          <a:prstGeom prst="rect">
            <a:avLst/>
          </a:prstGeom>
          <a:noFill/>
          <a:ln>
            <a:noFill/>
          </a:ln>
        </p:spPr>
        <p:txBody>
          <a:bodyPr wrap="square" lIns="91425" tIns="45700" rIns="91425" bIns="45700" anchor="t" anchorCtr="0">
            <a:noAutofit/>
          </a:bodyPr>
          <a:lstStyle/>
          <a:p>
            <a:pPr marL="0" marR="0" lvl="0" indent="-88900" algn="l" rtl="0">
              <a:lnSpc>
                <a:spcPct val="100000"/>
              </a:lnSpc>
              <a:spcBef>
                <a:spcPts val="0"/>
              </a:spcBef>
              <a:spcAft>
                <a:spcPts val="0"/>
              </a:spcAft>
              <a:buClr>
                <a:srgbClr val="757070"/>
              </a:buClr>
              <a:buSzPct val="100000"/>
              <a:buFont typeface="Century Gothic"/>
              <a:buNone/>
            </a:pPr>
            <a:r>
              <a:rPr lang="en-US" sz="1400" b="0" i="0" u="none" strike="noStrike" cap="none" dirty="0">
                <a:solidFill>
                  <a:srgbClr val="757070"/>
                </a:solidFill>
                <a:uFillTx/>
                <a:latin typeface="Century Gothic"/>
                <a:ea typeface="Century Gothic"/>
                <a:cs typeface="Century Gothic"/>
                <a:sym typeface="Century Gothic"/>
              </a:rPr>
              <a:t>Taylor County</a:t>
            </a:r>
          </a:p>
          <a:p>
            <a:pPr marL="0" marR="0" lvl="0" indent="-88900" algn="l" rtl="0">
              <a:lnSpc>
                <a:spcPct val="100000"/>
              </a:lnSpc>
              <a:spcBef>
                <a:spcPts val="0"/>
              </a:spcBef>
              <a:spcAft>
                <a:spcPts val="0"/>
              </a:spcAft>
              <a:buClr>
                <a:srgbClr val="000000"/>
              </a:buClr>
              <a:buFont typeface="Arial"/>
              <a:buNone/>
            </a:pPr>
            <a:endParaRPr sz="1400" b="0" i="0" u="none" strike="noStrike" cap="none" dirty="0">
              <a:solidFill>
                <a:srgbClr val="000000"/>
              </a:solidFill>
              <a:uFillTx/>
              <a:latin typeface="Arial"/>
              <a:ea typeface="Arial"/>
              <a:cs typeface="Arial"/>
              <a:sym typeface="Arial"/>
            </a:endParaRPr>
          </a:p>
        </p:txBody>
      </p:sp>
      <p:sp>
        <p:nvSpPr>
          <p:cNvPr id="19" name="Shape 171"/>
          <p:cNvSpPr txBox="1">
            <a:spLocks/>
          </p:cNvSpPr>
          <p:nvPr/>
        </p:nvSpPr>
        <p:spPr>
          <a:xfrm>
            <a:off x="1330439" y="5376677"/>
            <a:ext cx="1665432" cy="523220"/>
          </a:xfrm>
          <a:prstGeom prst="rect">
            <a:avLst/>
          </a:prstGeom>
          <a:noFill/>
          <a:ln>
            <a:noFill/>
          </a:ln>
        </p:spPr>
        <p:txBody>
          <a:bodyPr wrap="square" lIns="91425" tIns="45700" rIns="91425" bIns="45700" anchor="t" anchorCtr="0">
            <a:noAutofit/>
          </a:bodyPr>
          <a:lstStyle/>
          <a:p>
            <a:pPr marL="0" marR="0" lvl="0" indent="-88900" algn="l" rtl="0">
              <a:lnSpc>
                <a:spcPct val="100000"/>
              </a:lnSpc>
              <a:spcBef>
                <a:spcPts val="0"/>
              </a:spcBef>
              <a:spcAft>
                <a:spcPts val="0"/>
              </a:spcAft>
              <a:buClr>
                <a:srgbClr val="757070"/>
              </a:buClr>
              <a:buSzPct val="100000"/>
              <a:buFont typeface="Century Gothic"/>
              <a:buNone/>
            </a:pPr>
            <a:r>
              <a:rPr lang="en-US" sz="1400" b="0" i="0" u="none" strike="noStrike" cap="none" dirty="0">
                <a:solidFill>
                  <a:srgbClr val="757070"/>
                </a:solidFill>
                <a:uFillTx/>
                <a:latin typeface="Century Gothic"/>
                <a:ea typeface="Century Gothic"/>
                <a:cs typeface="Century Gothic"/>
                <a:sym typeface="Century Gothic"/>
              </a:rPr>
              <a:t>Decatur County</a:t>
            </a:r>
          </a:p>
          <a:p>
            <a:pPr marL="0" marR="0" lvl="0" indent="-88900" algn="l" rtl="0">
              <a:lnSpc>
                <a:spcPct val="100000"/>
              </a:lnSpc>
              <a:spcBef>
                <a:spcPts val="0"/>
              </a:spcBef>
              <a:spcAft>
                <a:spcPts val="0"/>
              </a:spcAft>
              <a:buClr>
                <a:srgbClr val="000000"/>
              </a:buClr>
              <a:buFont typeface="Arial"/>
              <a:buNone/>
            </a:pPr>
            <a:endParaRPr sz="1400" b="0" i="0" u="none" strike="noStrike" cap="none" dirty="0">
              <a:solidFill>
                <a:srgbClr val="000000"/>
              </a:solidFill>
              <a:uFillTx/>
              <a:latin typeface="Arial"/>
              <a:ea typeface="Arial"/>
              <a:cs typeface="Arial"/>
              <a:sym typeface="Arial"/>
            </a:endParaRPr>
          </a:p>
        </p:txBody>
      </p:sp>
      <p:sp>
        <p:nvSpPr>
          <p:cNvPr id="20" name="Shape 165"/>
          <p:cNvSpPr>
            <a:spLocks/>
          </p:cNvSpPr>
          <p:nvPr/>
        </p:nvSpPr>
        <p:spPr>
          <a:xfrm rot="13563726">
            <a:off x="2341439" y="4066486"/>
            <a:ext cx="2515040" cy="1710303"/>
          </a:xfrm>
          <a:prstGeom prst="triangle">
            <a:avLst>
              <a:gd name="adj" fmla="val 100000"/>
            </a:avLst>
          </a:prstGeom>
          <a:solidFill>
            <a:srgbClr val="AEABAB">
              <a:alpha val="29803"/>
            </a:srgbClr>
          </a:solidFill>
          <a:ln>
            <a:solidFill>
              <a:schemeClr val="bg1">
                <a:lumMod val="85000"/>
              </a:schemeClr>
            </a:solidFill>
          </a:ln>
        </p:spPr>
        <p:txBody>
          <a:bodyPr wrap="square" lIns="91425" tIns="45700" rIns="91425" bIns="45700" anchor="ctr" anchorCtr="0">
            <a:noAutofit/>
          </a:bodyPr>
          <a:lstStyle/>
          <a:p>
            <a:pPr marL="0" marR="0" lvl="0" indent="-88900" algn="ctr" rtl="0">
              <a:lnSpc>
                <a:spcPct val="100000"/>
              </a:lnSpc>
              <a:spcBef>
                <a:spcPts val="0"/>
              </a:spcBef>
              <a:spcAft>
                <a:spcPts val="0"/>
              </a:spcAft>
              <a:buClr>
                <a:srgbClr val="000000"/>
              </a:buClr>
              <a:buFont typeface="Arial"/>
              <a:buNone/>
            </a:pPr>
            <a:endParaRPr sz="1400" b="0" i="0" u="none" strike="noStrike" cap="none">
              <a:solidFill>
                <a:schemeClr val="lt1"/>
              </a:solidFill>
              <a:uFillTx/>
              <a:latin typeface="Arial"/>
              <a:ea typeface="Arial"/>
              <a:cs typeface="Arial"/>
              <a:sym typeface="Arial"/>
            </a:endParaRPr>
          </a:p>
        </p:txBody>
      </p:sp>
      <p:grpSp>
        <p:nvGrpSpPr>
          <p:cNvPr id="3" name="Group 2"/>
          <p:cNvGrpSpPr/>
          <p:nvPr/>
        </p:nvGrpSpPr>
        <p:grpSpPr>
          <a:xfrm>
            <a:off x="480638" y="2137373"/>
            <a:ext cx="3156223" cy="3067475"/>
            <a:chOff x="480638" y="2137373"/>
            <a:chExt cx="3156223" cy="3067475"/>
          </a:xfrm>
        </p:grpSpPr>
        <p:pic>
          <p:nvPicPr>
            <p:cNvPr id="14" name="Picture 13"/>
            <p:cNvPicPr>
              <a:picLocks noChangeAspect="1"/>
            </p:cNvPicPr>
            <p:nvPr/>
          </p:nvPicPr>
          <p:blipFill rotWithShape="1">
            <a:blip r:embed="rId8" cstate="print"/>
            <a:srcRect l="45884" t="91411" r="1591" b="-1"/>
            <a:stretch/>
          </p:blipFill>
          <p:spPr>
            <a:xfrm>
              <a:off x="1000125" y="5041608"/>
              <a:ext cx="771288" cy="163240"/>
            </a:xfrm>
            <a:prstGeom prst="rect">
              <a:avLst/>
            </a:prstGeom>
          </p:spPr>
        </p:pic>
        <p:pic>
          <p:nvPicPr>
            <p:cNvPr id="22" name="Picture 21"/>
            <p:cNvPicPr>
              <a:picLocks noChangeAspect="1"/>
            </p:cNvPicPr>
            <p:nvPr/>
          </p:nvPicPr>
          <p:blipFill rotWithShape="1">
            <a:blip r:embed="rId9"/>
            <a:srcRect l="1590" t="12315" r="7342" b="23560"/>
            <a:stretch/>
          </p:blipFill>
          <p:spPr>
            <a:xfrm>
              <a:off x="480638" y="2137373"/>
              <a:ext cx="3156223" cy="2876087"/>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8" grpId="0"/>
      <p:bldP spid="19" grpId="0"/>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167"/>
          <p:cNvSpPr>
            <a:spLocks/>
          </p:cNvSpPr>
          <p:nvPr/>
        </p:nvSpPr>
        <p:spPr>
          <a:xfrm rot="516861">
            <a:off x="5261541" y="2504905"/>
            <a:ext cx="5061633" cy="1399440"/>
          </a:xfrm>
          <a:prstGeom prst="triangle">
            <a:avLst>
              <a:gd name="adj" fmla="val 81248"/>
            </a:avLst>
          </a:prstGeom>
          <a:solidFill>
            <a:srgbClr val="AEABAB">
              <a:alpha val="29803"/>
            </a:srgbClr>
          </a:solidFill>
          <a:ln>
            <a:solidFill>
              <a:schemeClr val="bg1">
                <a:lumMod val="85000"/>
              </a:schemeClr>
            </a:solidFill>
          </a:ln>
        </p:spPr>
        <p:txBody>
          <a:bodyPr wrap="square" lIns="91425" tIns="45700" rIns="91425" bIns="45700" anchor="ctr" anchorCtr="0">
            <a:noAutofit/>
          </a:bodyPr>
          <a:lstStyle/>
          <a:p>
            <a:pPr marL="0" marR="0" lvl="0" indent="-88900" algn="ctr" rtl="0">
              <a:lnSpc>
                <a:spcPct val="100000"/>
              </a:lnSpc>
              <a:spcBef>
                <a:spcPts val="0"/>
              </a:spcBef>
              <a:spcAft>
                <a:spcPts val="0"/>
              </a:spcAft>
              <a:buClr>
                <a:srgbClr val="000000"/>
              </a:buClr>
              <a:buFont typeface="Arial"/>
              <a:buNone/>
            </a:pPr>
            <a:endParaRPr sz="1400" b="0" i="0" u="none" strike="noStrike" cap="none" dirty="0">
              <a:solidFill>
                <a:schemeClr val="lt1"/>
              </a:solidFill>
              <a:uFillTx/>
              <a:latin typeface="Arial"/>
              <a:ea typeface="Arial"/>
              <a:cs typeface="Arial"/>
              <a:sym typeface="Arial"/>
            </a:endParaRPr>
          </a:p>
        </p:txBody>
      </p:sp>
      <p:sp>
        <p:nvSpPr>
          <p:cNvPr id="2" name="Title 1"/>
          <p:cNvSpPr>
            <a:spLocks noGrp="1"/>
          </p:cNvSpPr>
          <p:nvPr>
            <p:ph type="title"/>
          </p:nvPr>
        </p:nvSpPr>
        <p:spPr/>
        <p:txBody>
          <a:bodyPr/>
          <a:lstStyle/>
          <a:p>
            <a:r>
              <a:rPr lang="en-US" dirty="0">
                <a:uFillTx/>
              </a:rPr>
              <a:t>Environmental Sensitivity</a:t>
            </a:r>
          </a:p>
        </p:txBody>
      </p:sp>
      <p:pic>
        <p:nvPicPr>
          <p:cNvPr id="8" name="Picture 7"/>
          <p:cNvPicPr>
            <a:picLocks noChangeAspect="1"/>
          </p:cNvPicPr>
          <p:nvPr/>
        </p:nvPicPr>
        <p:blipFill rotWithShape="1">
          <a:blip r:embed="rId3"/>
          <a:srcRect l="92418" r="1111" b="89042"/>
          <a:stretch/>
        </p:blipFill>
        <p:spPr>
          <a:xfrm>
            <a:off x="7352179" y="1094316"/>
            <a:ext cx="171450" cy="375740"/>
          </a:xfrm>
          <a:prstGeom prst="rect">
            <a:avLst/>
          </a:prstGeom>
        </p:spPr>
      </p:pic>
      <p:grpSp>
        <p:nvGrpSpPr>
          <p:cNvPr id="5" name="Group 4"/>
          <p:cNvGrpSpPr/>
          <p:nvPr/>
        </p:nvGrpSpPr>
        <p:grpSpPr>
          <a:xfrm>
            <a:off x="3976053" y="1001533"/>
            <a:ext cx="4064801" cy="4842404"/>
            <a:chOff x="3976053" y="1001533"/>
            <a:chExt cx="4064801" cy="4842404"/>
          </a:xfrm>
        </p:grpSpPr>
        <p:pic>
          <p:nvPicPr>
            <p:cNvPr id="4" name="Picture 3"/>
            <p:cNvPicPr>
              <a:picLocks noChangeAspect="1"/>
            </p:cNvPicPr>
            <p:nvPr/>
          </p:nvPicPr>
          <p:blipFill rotWithShape="1">
            <a:blip r:embed="rId4"/>
            <a:srcRect l="1762" t="1369" r="9525" b="16967"/>
            <a:stretch/>
          </p:blipFill>
          <p:spPr>
            <a:xfrm>
              <a:off x="3976053" y="1001533"/>
              <a:ext cx="4064801" cy="4842404"/>
            </a:xfrm>
            <a:prstGeom prst="rect">
              <a:avLst/>
            </a:prstGeom>
          </p:spPr>
        </p:pic>
        <p:pic>
          <p:nvPicPr>
            <p:cNvPr id="10" name="Picture 9"/>
            <p:cNvPicPr>
              <a:picLocks noChangeAspect="1"/>
            </p:cNvPicPr>
            <p:nvPr/>
          </p:nvPicPr>
          <p:blipFill rotWithShape="1">
            <a:blip r:embed="rId3"/>
            <a:srcRect l="45075" t="91260" r="751" b="778"/>
            <a:stretch/>
          </p:blipFill>
          <p:spPr>
            <a:xfrm>
              <a:off x="4502146" y="5470057"/>
              <a:ext cx="884502" cy="168230"/>
            </a:xfrm>
            <a:prstGeom prst="rect">
              <a:avLst/>
            </a:prstGeom>
          </p:spPr>
        </p:pic>
      </p:grpSp>
      <p:sp>
        <p:nvSpPr>
          <p:cNvPr id="18" name="Shape 170"/>
          <p:cNvSpPr txBox="1">
            <a:spLocks/>
          </p:cNvSpPr>
          <p:nvPr/>
        </p:nvSpPr>
        <p:spPr>
          <a:xfrm>
            <a:off x="9630135" y="5299930"/>
            <a:ext cx="1538589" cy="523220"/>
          </a:xfrm>
          <a:prstGeom prst="rect">
            <a:avLst/>
          </a:prstGeom>
          <a:noFill/>
          <a:ln>
            <a:noFill/>
          </a:ln>
        </p:spPr>
        <p:txBody>
          <a:bodyPr wrap="square" lIns="91425" tIns="45700" rIns="91425" bIns="45700" anchor="t" anchorCtr="0">
            <a:noAutofit/>
          </a:bodyPr>
          <a:lstStyle/>
          <a:p>
            <a:pPr marL="0" marR="0" lvl="0" indent="-88900" algn="l" rtl="0">
              <a:lnSpc>
                <a:spcPct val="100000"/>
              </a:lnSpc>
              <a:spcBef>
                <a:spcPts val="0"/>
              </a:spcBef>
              <a:spcAft>
                <a:spcPts val="0"/>
              </a:spcAft>
              <a:buClr>
                <a:srgbClr val="757070"/>
              </a:buClr>
              <a:buSzPct val="100000"/>
              <a:buFont typeface="Century Gothic"/>
              <a:buNone/>
            </a:pPr>
            <a:r>
              <a:rPr lang="en-US" sz="1400" b="0" i="0" u="none" strike="noStrike" cap="none" dirty="0">
                <a:solidFill>
                  <a:srgbClr val="757070"/>
                </a:solidFill>
                <a:uFillTx/>
                <a:latin typeface="Century Gothic"/>
                <a:ea typeface="Century Gothic"/>
                <a:cs typeface="Century Gothic"/>
                <a:sym typeface="Century Gothic"/>
              </a:rPr>
              <a:t>Taylor County</a:t>
            </a:r>
          </a:p>
          <a:p>
            <a:pPr marL="0" marR="0" lvl="0" indent="-88900" algn="l" rtl="0">
              <a:lnSpc>
                <a:spcPct val="100000"/>
              </a:lnSpc>
              <a:spcBef>
                <a:spcPts val="0"/>
              </a:spcBef>
              <a:spcAft>
                <a:spcPts val="0"/>
              </a:spcAft>
              <a:buClr>
                <a:srgbClr val="000000"/>
              </a:buClr>
              <a:buFont typeface="Arial"/>
              <a:buNone/>
            </a:pPr>
            <a:endParaRPr sz="1400" b="0" i="0" u="none" strike="noStrike" cap="none" dirty="0">
              <a:solidFill>
                <a:srgbClr val="000000"/>
              </a:solidFill>
              <a:uFillTx/>
              <a:latin typeface="Arial"/>
              <a:ea typeface="Arial"/>
              <a:cs typeface="Arial"/>
              <a:sym typeface="Arial"/>
            </a:endParaRPr>
          </a:p>
        </p:txBody>
      </p:sp>
      <p:sp>
        <p:nvSpPr>
          <p:cNvPr id="19" name="Shape 171"/>
          <p:cNvSpPr txBox="1">
            <a:spLocks/>
          </p:cNvSpPr>
          <p:nvPr/>
        </p:nvSpPr>
        <p:spPr>
          <a:xfrm>
            <a:off x="1330439" y="5376677"/>
            <a:ext cx="1665432" cy="523220"/>
          </a:xfrm>
          <a:prstGeom prst="rect">
            <a:avLst/>
          </a:prstGeom>
          <a:noFill/>
          <a:ln>
            <a:noFill/>
          </a:ln>
        </p:spPr>
        <p:txBody>
          <a:bodyPr wrap="square" lIns="91425" tIns="45700" rIns="91425" bIns="45700" anchor="t" anchorCtr="0">
            <a:noAutofit/>
          </a:bodyPr>
          <a:lstStyle/>
          <a:p>
            <a:pPr marL="0" marR="0" lvl="0" indent="-88900" algn="l" rtl="0">
              <a:lnSpc>
                <a:spcPct val="100000"/>
              </a:lnSpc>
              <a:spcBef>
                <a:spcPts val="0"/>
              </a:spcBef>
              <a:spcAft>
                <a:spcPts val="0"/>
              </a:spcAft>
              <a:buClr>
                <a:srgbClr val="757070"/>
              </a:buClr>
              <a:buSzPct val="100000"/>
              <a:buFont typeface="Century Gothic"/>
              <a:buNone/>
            </a:pPr>
            <a:r>
              <a:rPr lang="en-US" sz="1400" b="0" i="0" u="none" strike="noStrike" cap="none" dirty="0">
                <a:solidFill>
                  <a:srgbClr val="757070"/>
                </a:solidFill>
                <a:uFillTx/>
                <a:latin typeface="Century Gothic"/>
                <a:ea typeface="Century Gothic"/>
                <a:cs typeface="Century Gothic"/>
                <a:sym typeface="Century Gothic"/>
              </a:rPr>
              <a:t>Decatur County</a:t>
            </a:r>
          </a:p>
          <a:p>
            <a:pPr marL="0" marR="0" lvl="0" indent="-88900" algn="l" rtl="0">
              <a:lnSpc>
                <a:spcPct val="100000"/>
              </a:lnSpc>
              <a:spcBef>
                <a:spcPts val="0"/>
              </a:spcBef>
              <a:spcAft>
                <a:spcPts val="0"/>
              </a:spcAft>
              <a:buClr>
                <a:srgbClr val="000000"/>
              </a:buClr>
              <a:buFont typeface="Arial"/>
              <a:buNone/>
            </a:pPr>
            <a:endParaRPr sz="1400" b="0" i="0" u="none" strike="noStrike" cap="none" dirty="0">
              <a:solidFill>
                <a:srgbClr val="000000"/>
              </a:solidFill>
              <a:uFillTx/>
              <a:latin typeface="Arial"/>
              <a:ea typeface="Arial"/>
              <a:cs typeface="Arial"/>
              <a:sym typeface="Arial"/>
            </a:endParaRPr>
          </a:p>
        </p:txBody>
      </p:sp>
      <p:sp>
        <p:nvSpPr>
          <p:cNvPr id="20" name="Shape 165"/>
          <p:cNvSpPr>
            <a:spLocks/>
          </p:cNvSpPr>
          <p:nvPr/>
        </p:nvSpPr>
        <p:spPr>
          <a:xfrm rot="13563726">
            <a:off x="2341439" y="4066486"/>
            <a:ext cx="2515040" cy="1710303"/>
          </a:xfrm>
          <a:prstGeom prst="triangle">
            <a:avLst>
              <a:gd name="adj" fmla="val 100000"/>
            </a:avLst>
          </a:prstGeom>
          <a:solidFill>
            <a:srgbClr val="AEABAB">
              <a:alpha val="29803"/>
            </a:srgbClr>
          </a:solidFill>
          <a:ln>
            <a:solidFill>
              <a:schemeClr val="bg1">
                <a:lumMod val="85000"/>
              </a:schemeClr>
            </a:solidFill>
          </a:ln>
        </p:spPr>
        <p:txBody>
          <a:bodyPr wrap="square" lIns="91425" tIns="45700" rIns="91425" bIns="45700" anchor="ctr" anchorCtr="0">
            <a:noAutofit/>
          </a:bodyPr>
          <a:lstStyle/>
          <a:p>
            <a:pPr marL="0" marR="0" lvl="0" indent="-88900" algn="ctr" rtl="0">
              <a:lnSpc>
                <a:spcPct val="100000"/>
              </a:lnSpc>
              <a:spcBef>
                <a:spcPts val="0"/>
              </a:spcBef>
              <a:spcAft>
                <a:spcPts val="0"/>
              </a:spcAft>
              <a:buClr>
                <a:srgbClr val="000000"/>
              </a:buClr>
              <a:buFont typeface="Arial"/>
              <a:buNone/>
            </a:pPr>
            <a:endParaRPr sz="1400" b="0" i="0" u="none" strike="noStrike" cap="none">
              <a:solidFill>
                <a:schemeClr val="lt1"/>
              </a:solidFill>
              <a:uFillTx/>
              <a:latin typeface="Arial"/>
              <a:ea typeface="Arial"/>
              <a:cs typeface="Arial"/>
              <a:sym typeface="Arial"/>
            </a:endParaRPr>
          </a:p>
        </p:txBody>
      </p:sp>
      <p:grpSp>
        <p:nvGrpSpPr>
          <p:cNvPr id="6" name="Group 5"/>
          <p:cNvGrpSpPr/>
          <p:nvPr/>
        </p:nvGrpSpPr>
        <p:grpSpPr>
          <a:xfrm>
            <a:off x="8666356" y="1823272"/>
            <a:ext cx="3284299" cy="3396099"/>
            <a:chOff x="8666356" y="1823272"/>
            <a:chExt cx="3284299" cy="3396099"/>
          </a:xfrm>
        </p:grpSpPr>
        <p:pic>
          <p:nvPicPr>
            <p:cNvPr id="17" name="Picture 16"/>
            <p:cNvPicPr>
              <a:picLocks noChangeAspect="1"/>
            </p:cNvPicPr>
            <p:nvPr/>
          </p:nvPicPr>
          <p:blipFill rotWithShape="1">
            <a:blip r:embed="rId5" cstate="print"/>
            <a:srcRect l="43892" t="93621" b="1496"/>
            <a:stretch/>
          </p:blipFill>
          <p:spPr>
            <a:xfrm>
              <a:off x="9234086" y="5098365"/>
              <a:ext cx="1074420" cy="121006"/>
            </a:xfrm>
            <a:prstGeom prst="rect">
              <a:avLst/>
            </a:prstGeom>
          </p:spPr>
        </p:pic>
        <p:pic>
          <p:nvPicPr>
            <p:cNvPr id="11" name="Picture 10"/>
            <p:cNvPicPr>
              <a:picLocks noChangeAspect="1"/>
            </p:cNvPicPr>
            <p:nvPr/>
          </p:nvPicPr>
          <p:blipFill rotWithShape="1">
            <a:blip r:embed="rId6"/>
            <a:srcRect l="2739" t="11207" r="8701" b="18892"/>
            <a:stretch/>
          </p:blipFill>
          <p:spPr>
            <a:xfrm>
              <a:off x="8666356" y="1823272"/>
              <a:ext cx="3284299" cy="3354731"/>
            </a:xfrm>
            <a:prstGeom prst="rect">
              <a:avLst/>
            </a:prstGeom>
          </p:spPr>
        </p:pic>
      </p:grpSp>
      <p:pic>
        <p:nvPicPr>
          <p:cNvPr id="24" name="Shape 187"/>
          <p:cNvPicPr preferRelativeResize="0"/>
          <p:nvPr/>
        </p:nvPicPr>
        <p:blipFill rotWithShape="1">
          <a:blip r:embed="rId7"/>
          <a:srcRect l="4428" t="1" r="73776" b="-2360"/>
          <a:stretch/>
        </p:blipFill>
        <p:spPr>
          <a:xfrm>
            <a:off x="4825485" y="5862021"/>
            <a:ext cx="445701" cy="749953"/>
          </a:xfrm>
          <a:prstGeom prst="rect">
            <a:avLst/>
          </a:prstGeom>
          <a:noFill/>
          <a:ln>
            <a:noFill/>
          </a:ln>
        </p:spPr>
      </p:pic>
      <p:sp>
        <p:nvSpPr>
          <p:cNvPr id="25" name="Shape 172"/>
          <p:cNvSpPr txBox="1">
            <a:spLocks/>
          </p:cNvSpPr>
          <p:nvPr/>
        </p:nvSpPr>
        <p:spPr>
          <a:xfrm>
            <a:off x="5185285" y="5799099"/>
            <a:ext cx="2467033" cy="829043"/>
          </a:xfrm>
          <a:prstGeom prst="rect">
            <a:avLst/>
          </a:prstGeom>
          <a:noFill/>
          <a:ln>
            <a:noFill/>
          </a:ln>
        </p:spPr>
        <p:txBody>
          <a:bodyPr wrap="square" lIns="91425" tIns="45700" rIns="91425" bIns="45700" anchor="t" anchorCtr="0">
            <a:noAutofit/>
          </a:bodyPr>
          <a:lstStyle/>
          <a:p>
            <a:pPr marL="0" marR="0" lvl="0" indent="-101600" algn="l" rtl="0">
              <a:lnSpc>
                <a:spcPct val="100000"/>
              </a:lnSpc>
              <a:spcBef>
                <a:spcPts val="0"/>
              </a:spcBef>
              <a:spcAft>
                <a:spcPts val="0"/>
              </a:spcAft>
              <a:buClr>
                <a:srgbClr val="000000"/>
              </a:buClr>
              <a:buSzPct val="100000"/>
              <a:buFont typeface="Century Gothic"/>
              <a:buNone/>
            </a:pPr>
            <a:r>
              <a:rPr lang="en-US" sz="1600" b="0" i="0" u="none" strike="noStrike" cap="none" dirty="0">
                <a:solidFill>
                  <a:srgbClr val="000000"/>
                </a:solidFill>
                <a:uFillTx/>
                <a:latin typeface="Century Gothic"/>
                <a:ea typeface="Century Gothic"/>
                <a:cs typeface="Century Gothic"/>
                <a:sym typeface="Century Gothic"/>
              </a:rPr>
              <a:t>Less Sensitive         Moderate Sensitive</a:t>
            </a:r>
            <a:r>
              <a:rPr lang="en-US" sz="1600" dirty="0">
                <a:uFillTx/>
                <a:latin typeface="Century Gothic"/>
                <a:ea typeface="Century Gothic"/>
                <a:cs typeface="Century Gothic"/>
                <a:sym typeface="Century Gothic"/>
              </a:rPr>
              <a:t>    </a:t>
            </a:r>
            <a:r>
              <a:rPr lang="en-US" sz="1600" b="0" i="0" u="none" strike="noStrike" cap="none" dirty="0">
                <a:solidFill>
                  <a:srgbClr val="000000"/>
                </a:solidFill>
                <a:uFillTx/>
                <a:latin typeface="Century Gothic"/>
                <a:ea typeface="Century Gothic"/>
                <a:cs typeface="Century Gothic"/>
                <a:sym typeface="Century Gothic"/>
              </a:rPr>
              <a:t>Highly Sensitive</a:t>
            </a:r>
          </a:p>
        </p:txBody>
      </p:sp>
      <p:grpSp>
        <p:nvGrpSpPr>
          <p:cNvPr id="3" name="Group 2"/>
          <p:cNvGrpSpPr/>
          <p:nvPr/>
        </p:nvGrpSpPr>
        <p:grpSpPr>
          <a:xfrm>
            <a:off x="321764" y="2037226"/>
            <a:ext cx="3453388" cy="3187303"/>
            <a:chOff x="321764" y="2037226"/>
            <a:chExt cx="3453388" cy="3187303"/>
          </a:xfrm>
        </p:grpSpPr>
        <p:pic>
          <p:nvPicPr>
            <p:cNvPr id="14" name="Picture 13"/>
            <p:cNvPicPr>
              <a:picLocks noChangeAspect="1"/>
            </p:cNvPicPr>
            <p:nvPr/>
          </p:nvPicPr>
          <p:blipFill rotWithShape="1">
            <a:blip r:embed="rId8" cstate="print"/>
            <a:srcRect l="45884" t="91411" r="1591" b="-1"/>
            <a:stretch/>
          </p:blipFill>
          <p:spPr>
            <a:xfrm>
              <a:off x="607929" y="5061289"/>
              <a:ext cx="771288" cy="163240"/>
            </a:xfrm>
            <a:prstGeom prst="rect">
              <a:avLst/>
            </a:prstGeom>
          </p:spPr>
        </p:pic>
        <p:pic>
          <p:nvPicPr>
            <p:cNvPr id="13" name="Picture 12"/>
            <p:cNvPicPr>
              <a:picLocks noChangeAspect="1"/>
            </p:cNvPicPr>
            <p:nvPr/>
          </p:nvPicPr>
          <p:blipFill rotWithShape="1">
            <a:blip r:embed="rId9"/>
            <a:srcRect l="-1286" t="11812" r="8301" b="24498"/>
            <a:stretch/>
          </p:blipFill>
          <p:spPr>
            <a:xfrm>
              <a:off x="321764" y="2037226"/>
              <a:ext cx="3453388" cy="3061139"/>
            </a:xfrm>
            <a:prstGeom prst="rect">
              <a:avLst/>
            </a:prstGeom>
            <a:ln>
              <a:noFill/>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8" grpId="0"/>
      <p:bldP spid="19" grpId="0"/>
      <p:bldP spid="20" grpId="0" animBg="1"/>
    </p:bld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docProps/app.xml><?xml version="1.0" encoding="utf-8"?>
<Properties xmlns="http://schemas.openxmlformats.org/officeDocument/2006/extended-properties" xmlns:vt="http://schemas.openxmlformats.org/officeDocument/2006/docPropsVTypes">
  <Template>2017 v4</Template>
  <TotalTime>4224</TotalTime>
  <Words>1612</Words>
  <Application>Microsoft Office PowerPoint</Application>
  <PresentationFormat>Widescreen</PresentationFormat>
  <Paragraphs>267</Paragraphs>
  <Slides>19</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Arial Black</vt:lpstr>
      <vt:lpstr>Arimo</vt:lpstr>
      <vt:lpstr>Calibri</vt:lpstr>
      <vt:lpstr>Century Gothic</vt:lpstr>
      <vt:lpstr>Garamond</vt:lpstr>
      <vt:lpstr>Webdings</vt:lpstr>
      <vt:lpstr>Office Theme</vt:lpstr>
      <vt:lpstr>PowerPoint Presentation</vt:lpstr>
      <vt:lpstr>Study Area</vt:lpstr>
      <vt:lpstr>Community Concerns</vt:lpstr>
      <vt:lpstr>Objectives</vt:lpstr>
      <vt:lpstr>Partners</vt:lpstr>
      <vt:lpstr>Satellites </vt:lpstr>
      <vt:lpstr>PowerPoint Presentation</vt:lpstr>
      <vt:lpstr>Solar Development Potential</vt:lpstr>
      <vt:lpstr>Environmental Sensitivity</vt:lpstr>
      <vt:lpstr>Bivariate Map</vt:lpstr>
      <vt:lpstr>Suitability Map</vt:lpstr>
      <vt:lpstr>Results Overview</vt:lpstr>
      <vt:lpstr>Solar Suitability Scenarios </vt:lpstr>
      <vt:lpstr>Limitations</vt:lpstr>
      <vt:lpstr>Conclusion</vt:lpstr>
      <vt:lpstr>End Products</vt:lpstr>
      <vt:lpstr>Future Work</vt:lpstr>
      <vt:lpstr>Acknowledgements</vt:lpstr>
      <vt:lpstr>Questions?</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191</cp:revision>
  <dcterms:created xsi:type="dcterms:W3CDTF">2017-05-15T13:42:39Z</dcterms:created>
  <dcterms:modified xsi:type="dcterms:W3CDTF">2017-11-22T17:35:24Z</dcterms:modified>
</cp:coreProperties>
</file>