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7"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pos="5400" userDrawn="1">
          <p15:clr>
            <a:srgbClr val="A4A3A4"/>
          </p15:clr>
        </p15:guide>
        <p15:guide id="2" orient="horz" pos="11496" userDrawn="1">
          <p15:clr>
            <a:srgbClr val="A4A3A4"/>
          </p15:clr>
        </p15:guide>
        <p15:guide id="3" pos="7776" userDrawn="1">
          <p15:clr>
            <a:srgbClr val="A4A3A4"/>
          </p15:clr>
        </p15:guide>
        <p15:guide id="4" pos="8328" userDrawn="1">
          <p15:clr>
            <a:srgbClr val="A4A3A4"/>
          </p15:clr>
        </p15:guide>
        <p15:guide id="5" pos="8616" userDrawn="1">
          <p15:clr>
            <a:srgbClr val="A4A3A4"/>
          </p15:clr>
        </p15:guide>
        <p15:guide id="6" pos="8928" userDrawn="1">
          <p15:clr>
            <a:srgbClr val="A4A3A4"/>
          </p15:clr>
        </p15:guide>
        <p15:guide id="7" pos="9168" userDrawn="1">
          <p15:clr>
            <a:srgbClr val="A4A3A4"/>
          </p15:clr>
        </p15:guide>
        <p15:guide id="8" pos="9528" userDrawn="1">
          <p15:clr>
            <a:srgbClr val="A4A3A4"/>
          </p15:clr>
        </p15:guide>
        <p15:guide id="9" pos="2160" userDrawn="1">
          <p15:clr>
            <a:srgbClr val="A4A3A4"/>
          </p15:clr>
        </p15:guide>
        <p15:guide id="10" pos="11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artney, Sean (GSFC-6104)[DEVELOP]" initials="MS(" lastIdx="5" clrIdx="0">
    <p:extLst/>
  </p:cmAuthor>
  <p:cmAuthor id="2" name="Arya, Vishal (LARC)[DEVELOP]" initials="AV(" lastIdx="8"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555"/>
    <a:srgbClr val="218754"/>
    <a:srgbClr val="208554"/>
    <a:srgbClr val="2F8FBD"/>
    <a:srgbClr val="FFAC25"/>
    <a:srgbClr val="FFD591"/>
    <a:srgbClr val="990000"/>
    <a:srgbClr val="FF7C80"/>
    <a:srgbClr val="FF2929"/>
    <a:srgbClr val="6FC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4768" autoAdjust="0"/>
    <p:restoredTop sz="94660"/>
  </p:normalViewPr>
  <p:slideViewPr>
    <p:cSldViewPr snapToGrid="0">
      <p:cViewPr varScale="1">
        <p:scale>
          <a:sx n="24" d="100"/>
          <a:sy n="24" d="100"/>
        </p:scale>
        <p:origin x="576" y="120"/>
      </p:cViewPr>
      <p:guideLst>
        <p:guide pos="5400"/>
        <p:guide orient="horz" pos="11496"/>
        <p:guide pos="7776"/>
        <p:guide pos="8328"/>
        <p:guide pos="8616"/>
        <p:guide pos="8928"/>
        <p:guide pos="9168"/>
        <p:guide pos="9528"/>
        <p:guide pos="2160"/>
        <p:guide pos="11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DB862"/>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4927847" y="21990384"/>
            <a:ext cx="21373432" cy="2314074"/>
          </a:xfrm>
          <a:prstGeom prst="rect">
            <a:avLst/>
          </a:prstGeom>
        </p:spPr>
        <p:txBody>
          <a:bodyPr/>
          <a:lstStyle>
            <a:lvl1pPr marL="0" indent="0" algn="l">
              <a:buNone/>
              <a:defRPr sz="16000" b="0" baseline="0">
                <a:solidFill>
                  <a:srgbClr val="7EB761"/>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771900"/>
            <a:ext cx="27432001"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28729"/>
            <a:ext cx="27432000" cy="1878944"/>
          </a:xfrm>
          <a:prstGeom prst="rect">
            <a:avLst/>
          </a:prstGeom>
        </p:spPr>
      </p:pic>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ather">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94A3D3"/>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94A3D4"/>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571321680"/>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imat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9A149"/>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120352" y="22182889"/>
            <a:ext cx="20988422" cy="2314074"/>
          </a:xfrm>
          <a:prstGeom prst="rect">
            <a:avLst/>
          </a:prstGeom>
        </p:spPr>
        <p:txBody>
          <a:bodyPr/>
          <a:lstStyle>
            <a:lvl1pPr marL="0" indent="0" algn="l">
              <a:buNone/>
              <a:defRPr sz="16000" b="0" baseline="0">
                <a:solidFill>
                  <a:srgbClr val="E9A149"/>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3382560518"/>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ross Cut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4903784" y="21966321"/>
            <a:ext cx="21421558" cy="2314074"/>
          </a:xfrm>
          <a:prstGeom prst="rect">
            <a:avLst/>
          </a:prstGeom>
        </p:spPr>
        <p:txBody>
          <a:bodyPr/>
          <a:lstStyle>
            <a:lvl1pPr marL="0" indent="0" algn="l">
              <a:buNone/>
              <a:defRPr sz="16000" b="0" baseline="0">
                <a:solidFill>
                  <a:srgbClr val="E97845"/>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2186971387"/>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aster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86991"/>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57688F"/>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1307413801"/>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coForecas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1875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144415" y="22206952"/>
            <a:ext cx="20940296" cy="2314074"/>
          </a:xfrm>
          <a:prstGeom prst="rect">
            <a:avLst/>
          </a:prstGeom>
        </p:spPr>
        <p:txBody>
          <a:bodyPr/>
          <a:lstStyle>
            <a:lvl1pPr marL="0" indent="0" algn="l">
              <a:buNone/>
              <a:defRPr sz="16000" b="0" baseline="0">
                <a:solidFill>
                  <a:srgbClr val="2E8652"/>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76508846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erg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2B37B"/>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072225" y="22134763"/>
            <a:ext cx="21084675" cy="2314074"/>
          </a:xfrm>
          <a:prstGeom prst="rect">
            <a:avLst/>
          </a:prstGeom>
        </p:spPr>
        <p:txBody>
          <a:bodyPr/>
          <a:lstStyle>
            <a:lvl1pPr marL="0" indent="0" algn="l">
              <a:buNone/>
              <a:defRPr sz="16000" b="0" baseline="0">
                <a:solidFill>
                  <a:srgbClr val="56B27B"/>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771901"/>
            <a:ext cx="27432000" cy="335280"/>
          </a:xfrm>
          <a:prstGeom prst="rect">
            <a:avLst/>
          </a:prstGeom>
        </p:spPr>
      </p:pic>
    </p:spTree>
    <p:extLst>
      <p:ext uri="{BB962C8B-B14F-4D97-AF65-F5344CB8AC3E}">
        <p14:creationId xmlns:p14="http://schemas.microsoft.com/office/powerpoint/2010/main" val="2161174045"/>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lth &amp; Air Qualit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C15442"/>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BE5341"/>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0" y="3771900"/>
            <a:ext cx="27432000" cy="335281"/>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02227128"/>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cean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F8AB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3289B4"/>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8061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1" y="3771900"/>
            <a:ext cx="27432000" cy="335280"/>
          </a:xfrm>
          <a:prstGeom prst="rect">
            <a:avLst/>
          </a:prstGeom>
        </p:spPr>
      </p:pic>
    </p:spTree>
    <p:extLst>
      <p:ext uri="{BB962C8B-B14F-4D97-AF65-F5344CB8AC3E}">
        <p14:creationId xmlns:p14="http://schemas.microsoft.com/office/powerpoint/2010/main" val="2832765254"/>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ter Resource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3A9DB"/>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75AADB"/>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3112809566"/>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827528" y="549033"/>
            <a:ext cx="3300448" cy="2811330"/>
          </a:xfrm>
          <a:prstGeom prst="rect">
            <a:avLst/>
          </a:prstGeom>
        </p:spPr>
      </p:pic>
      <p:pic>
        <p:nvPicPr>
          <p:cNvPr id="5" name="Picture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3028" y="698499"/>
            <a:ext cx="2482776" cy="2512397"/>
          </a:xfrm>
          <a:prstGeom prst="rect">
            <a:avLst/>
          </a:prstGeom>
        </p:spPr>
      </p:pic>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088" userDrawn="1">
          <p15:clr>
            <a:srgbClr val="F26B43"/>
          </p15:clr>
        </p15:guide>
        <p15:guide id="2" orient="horz" pos="2376" userDrawn="1">
          <p15:clr>
            <a:srgbClr val="F26B43"/>
          </p15:clr>
        </p15:guide>
        <p15:guide id="3" pos="576" userDrawn="1">
          <p15:clr>
            <a:srgbClr val="F26B43"/>
          </p15:clr>
        </p15:guide>
        <p15:guide id="4" pos="15000" userDrawn="1">
          <p15:clr>
            <a:srgbClr val="F26B43"/>
          </p15:clr>
        </p15:guide>
        <p15:guide id="5" orient="horz" pos="21624" userDrawn="1">
          <p15:clr>
            <a:srgbClr val="F26B43"/>
          </p15:clr>
        </p15:guide>
        <p15:guide id="6" orient="horz" pos="2784" userDrawn="1">
          <p15:clr>
            <a:srgbClr val="F26B43"/>
          </p15:clr>
        </p15:guide>
        <p15:guide id="7" pos="4224" userDrawn="1">
          <p15:clr>
            <a:srgbClr val="A4A3A4"/>
          </p15:clr>
        </p15:guide>
        <p15:guide id="8" pos="4512" userDrawn="1">
          <p15:clr>
            <a:srgbClr val="A4A3A4"/>
          </p15:clr>
        </p15:guide>
        <p15:guide id="9" pos="11736" userDrawn="1">
          <p15:clr>
            <a:srgbClr val="A4A3A4"/>
          </p15:clr>
        </p15:guide>
        <p15:guide id="10" pos="11424" userDrawn="1">
          <p15:clr>
            <a:srgbClr val="A4A3A4"/>
          </p15:clr>
        </p15:guide>
        <p15:guide id="11" orient="horz" pos="22416" userDrawn="1">
          <p15:clr>
            <a:srgbClr val="F26B43"/>
          </p15:clr>
        </p15:guide>
        <p15:guide id="12" orient="horz" pos="1152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26.jpeg"/><Relationship Id="rId15" Type="http://schemas.openxmlformats.org/officeDocument/2006/relationships/image" Target="../media/image36.png"/><Relationship Id="rId23" Type="http://schemas.openxmlformats.org/officeDocument/2006/relationships/image" Target="../media/image44.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jpeg"/><Relationship Id="rId22"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Down Arrow 169"/>
          <p:cNvSpPr/>
          <p:nvPr/>
        </p:nvSpPr>
        <p:spPr>
          <a:xfrm rot="2220000">
            <a:off x="19773356" y="18472905"/>
            <a:ext cx="619616" cy="826477"/>
          </a:xfrm>
          <a:prstGeom prst="downArrow">
            <a:avLst>
              <a:gd name="adj1" fmla="val 27296"/>
              <a:gd name="adj2" fmla="val 47162"/>
            </a:avLst>
          </a:prstGeom>
          <a:solidFill>
            <a:srgbClr val="2085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Down Arrow 168"/>
          <p:cNvSpPr/>
          <p:nvPr/>
        </p:nvSpPr>
        <p:spPr>
          <a:xfrm rot="19405634">
            <a:off x="16989201" y="18456863"/>
            <a:ext cx="619616" cy="826477"/>
          </a:xfrm>
          <a:prstGeom prst="downArrow">
            <a:avLst>
              <a:gd name="adj1" fmla="val 27296"/>
              <a:gd name="adj2" fmla="val 47162"/>
            </a:avLst>
          </a:prstGeom>
          <a:solidFill>
            <a:srgbClr val="2085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own Arrow 165"/>
          <p:cNvSpPr/>
          <p:nvPr/>
        </p:nvSpPr>
        <p:spPr>
          <a:xfrm rot="19405634">
            <a:off x="2927355" y="18455837"/>
            <a:ext cx="619616" cy="826477"/>
          </a:xfrm>
          <a:prstGeom prst="downArrow">
            <a:avLst>
              <a:gd name="adj1" fmla="val 27296"/>
              <a:gd name="adj2" fmla="val 47162"/>
            </a:avLst>
          </a:prstGeom>
          <a:solidFill>
            <a:srgbClr val="2F8F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Down Arrow 167"/>
          <p:cNvSpPr/>
          <p:nvPr/>
        </p:nvSpPr>
        <p:spPr>
          <a:xfrm rot="2220000">
            <a:off x="5706729" y="18455837"/>
            <a:ext cx="619616" cy="826477"/>
          </a:xfrm>
          <a:prstGeom prst="downArrow">
            <a:avLst>
              <a:gd name="adj1" fmla="val 27296"/>
              <a:gd name="adj2" fmla="val 47162"/>
            </a:avLst>
          </a:prstGeom>
          <a:solidFill>
            <a:srgbClr val="2F8F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own Arrow 137"/>
          <p:cNvSpPr/>
          <p:nvPr/>
        </p:nvSpPr>
        <p:spPr>
          <a:xfrm>
            <a:off x="11481044" y="17663820"/>
            <a:ext cx="619616" cy="826477"/>
          </a:xfrm>
          <a:prstGeom prst="downArrow">
            <a:avLst>
              <a:gd name="adj1" fmla="val 27296"/>
              <a:gd name="adj2" fmla="val 47162"/>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own Arrow 138"/>
          <p:cNvSpPr/>
          <p:nvPr/>
        </p:nvSpPr>
        <p:spPr>
          <a:xfrm>
            <a:off x="18355109" y="17649962"/>
            <a:ext cx="619616" cy="826477"/>
          </a:xfrm>
          <a:prstGeom prst="downArrow">
            <a:avLst>
              <a:gd name="adj1" fmla="val 27296"/>
              <a:gd name="adj2" fmla="val 47162"/>
            </a:avLst>
          </a:prstGeom>
          <a:solidFill>
            <a:srgbClr val="2085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Down Arrow 1024"/>
          <p:cNvSpPr/>
          <p:nvPr/>
        </p:nvSpPr>
        <p:spPr>
          <a:xfrm>
            <a:off x="4338634" y="17648936"/>
            <a:ext cx="619616" cy="826477"/>
          </a:xfrm>
          <a:prstGeom prst="downArrow">
            <a:avLst>
              <a:gd name="adj1" fmla="val 27296"/>
              <a:gd name="adj2" fmla="val 47162"/>
            </a:avLst>
          </a:prstGeom>
          <a:solidFill>
            <a:srgbClr val="2F8F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rotWithShape="1">
          <a:blip r:embed="rId2" cstate="print">
            <a:extLst>
              <a:ext uri="{28A0092B-C50C-407E-A947-70E740481C1C}">
                <a14:useLocalDpi xmlns:a14="http://schemas.microsoft.com/office/drawing/2010/main" val="0"/>
              </a:ext>
            </a:extLst>
          </a:blip>
          <a:srcRect b="10779"/>
          <a:stretch/>
        </p:blipFill>
        <p:spPr>
          <a:xfrm>
            <a:off x="16624530" y="9562950"/>
            <a:ext cx="5486400" cy="6334730"/>
          </a:xfrm>
          <a:prstGeom prst="rect">
            <a:avLst/>
          </a:prstGeom>
        </p:spPr>
      </p:pic>
      <p:sp>
        <p:nvSpPr>
          <p:cNvPr id="17" name="Text Placeholder 16"/>
          <p:cNvSpPr>
            <a:spLocks noGrp="1"/>
          </p:cNvSpPr>
          <p:nvPr>
            <p:ph type="body" sz="quarter" idx="11"/>
          </p:nvPr>
        </p:nvSpPr>
        <p:spPr/>
        <p:txBody>
          <a:bodyPr/>
          <a:lstStyle/>
          <a:p>
            <a:r>
              <a:rPr lang="en-US" sz="5000" dirty="0" smtClean="0"/>
              <a:t>Utilizing NASA Earth Observations to Map Temporal and Spatial Patterns of Annual Bromes and Develop a Management Plan for Invasive Species Control in the Northern Great Plains </a:t>
            </a:r>
          </a:p>
          <a:p>
            <a:endParaRPr lang="en-US" sz="5000" dirty="0"/>
          </a:p>
        </p:txBody>
      </p:sp>
      <p:sp>
        <p:nvSpPr>
          <p:cNvPr id="5" name="Text Placeholder 4"/>
          <p:cNvSpPr>
            <a:spLocks noGrp="1"/>
          </p:cNvSpPr>
          <p:nvPr>
            <p:ph type="body" sz="quarter" idx="10"/>
          </p:nvPr>
        </p:nvSpPr>
        <p:spPr>
          <a:xfrm rot="16200000">
            <a:off x="11395220" y="18076757"/>
            <a:ext cx="28438685" cy="2314074"/>
          </a:xfrm>
        </p:spPr>
        <p:txBody>
          <a:bodyPr/>
          <a:lstStyle/>
          <a:p>
            <a:r>
              <a:rPr lang="en-US" sz="10300" b="1" dirty="0" smtClean="0"/>
              <a:t>Northern Great Plains</a:t>
            </a:r>
            <a:r>
              <a:rPr lang="en-US" sz="10300" dirty="0" smtClean="0"/>
              <a:t> Ecological Forecasting </a:t>
            </a:r>
            <a:endParaRPr lang="en-US" sz="10300" dirty="0"/>
          </a:p>
        </p:txBody>
      </p:sp>
      <p:sp>
        <p:nvSpPr>
          <p:cNvPr id="9" name="Text Placeholder 16"/>
          <p:cNvSpPr txBox="1">
            <a:spLocks/>
          </p:cNvSpPr>
          <p:nvPr/>
        </p:nvSpPr>
        <p:spPr>
          <a:xfrm>
            <a:off x="1316039" y="33487825"/>
            <a:ext cx="2872251" cy="114951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smtClean="0">
                <a:solidFill>
                  <a:srgbClr val="595555"/>
                </a:solidFill>
              </a:rPr>
              <a:t>Amanda Clayton</a:t>
            </a:r>
          </a:p>
          <a:p>
            <a:pPr algn="ctr">
              <a:lnSpc>
                <a:spcPct val="100000"/>
              </a:lnSpc>
              <a:spcBef>
                <a:spcPts val="0"/>
              </a:spcBef>
            </a:pPr>
            <a:r>
              <a:rPr lang="en-US" i="1" dirty="0" smtClean="0">
                <a:solidFill>
                  <a:srgbClr val="595555"/>
                </a:solidFill>
              </a:rPr>
              <a:t>Project Lead</a:t>
            </a:r>
          </a:p>
        </p:txBody>
      </p:sp>
      <p:sp>
        <p:nvSpPr>
          <p:cNvPr id="11" name="Text Placeholder 16"/>
          <p:cNvSpPr txBox="1">
            <a:spLocks/>
          </p:cNvSpPr>
          <p:nvPr/>
        </p:nvSpPr>
        <p:spPr>
          <a:xfrm>
            <a:off x="15080100" y="31363034"/>
            <a:ext cx="8641117" cy="328169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spcBef>
                <a:spcPts val="1200"/>
              </a:spcBef>
            </a:pPr>
            <a:r>
              <a:rPr lang="en-US" dirty="0">
                <a:solidFill>
                  <a:srgbClr val="595555"/>
                </a:solidFill>
              </a:rPr>
              <a:t>Dr. Kenton Ross (NASA </a:t>
            </a:r>
            <a:r>
              <a:rPr lang="en-US" dirty="0" smtClean="0">
                <a:solidFill>
                  <a:srgbClr val="595555"/>
                </a:solidFill>
              </a:rPr>
              <a:t>DEVELOP National Program)</a:t>
            </a:r>
            <a:endParaRPr lang="en-US" dirty="0">
              <a:solidFill>
                <a:srgbClr val="595555"/>
              </a:solidFill>
            </a:endParaRPr>
          </a:p>
          <a:p>
            <a:pPr>
              <a:spcBef>
                <a:spcPts val="1200"/>
              </a:spcBef>
            </a:pPr>
            <a:r>
              <a:rPr lang="en-US" dirty="0">
                <a:solidFill>
                  <a:srgbClr val="595555"/>
                </a:solidFill>
              </a:rPr>
              <a:t>Dr. Isabel Ashton (National </a:t>
            </a:r>
            <a:r>
              <a:rPr lang="en-US" dirty="0" smtClean="0">
                <a:solidFill>
                  <a:srgbClr val="595555"/>
                </a:solidFill>
              </a:rPr>
              <a:t>Park </a:t>
            </a:r>
            <a:r>
              <a:rPr lang="en-US" dirty="0">
                <a:solidFill>
                  <a:srgbClr val="595555"/>
                </a:solidFill>
              </a:rPr>
              <a:t>Service)</a:t>
            </a:r>
          </a:p>
          <a:p>
            <a:pPr>
              <a:spcBef>
                <a:spcPts val="1200"/>
              </a:spcBef>
            </a:pPr>
            <a:r>
              <a:rPr lang="en-US" dirty="0">
                <a:solidFill>
                  <a:srgbClr val="595555"/>
                </a:solidFill>
              </a:rPr>
              <a:t>Dr. Amy Symstad (United States Geological Survey)</a:t>
            </a:r>
          </a:p>
          <a:p>
            <a:pPr>
              <a:spcBef>
                <a:spcPts val="1200"/>
              </a:spcBef>
            </a:pPr>
            <a:r>
              <a:rPr lang="en-US" dirty="0">
                <a:solidFill>
                  <a:srgbClr val="595555"/>
                </a:solidFill>
              </a:rPr>
              <a:t>Bill Christie (</a:t>
            </a:r>
            <a:r>
              <a:rPr lang="en-US" dirty="0" smtClean="0">
                <a:solidFill>
                  <a:srgbClr val="595555"/>
                </a:solidFill>
              </a:rPr>
              <a:t>USDA </a:t>
            </a:r>
            <a:r>
              <a:rPr lang="en-US" dirty="0">
                <a:solidFill>
                  <a:srgbClr val="595555"/>
                </a:solidFill>
              </a:rPr>
              <a:t>Forest Service</a:t>
            </a:r>
            <a:r>
              <a:rPr lang="en-US" dirty="0" smtClean="0">
                <a:solidFill>
                  <a:srgbClr val="595555"/>
                </a:solidFill>
              </a:rPr>
              <a:t>)</a:t>
            </a:r>
            <a:endParaRPr lang="en-US" dirty="0">
              <a:solidFill>
                <a:srgbClr val="595555"/>
              </a:solidFill>
            </a:endParaRPr>
          </a:p>
          <a:p>
            <a:r>
              <a:rPr lang="en-US" sz="1400" i="1" dirty="0">
                <a:solidFill>
                  <a:srgbClr val="595555"/>
                </a:solidFill>
              </a:rPr>
              <a:t>Any opinions, findings, and conclusions or recommendations expressed in this material are those of the author(s) and do not necessarily reflect the views of the National Aeronautics and Space Administration</a:t>
            </a:r>
            <a:r>
              <a:rPr lang="en-US" sz="1400" i="1" dirty="0" smtClean="0">
                <a:solidFill>
                  <a:srgbClr val="595555"/>
                </a:solidFill>
              </a:rPr>
              <a:t>. </a:t>
            </a:r>
            <a:r>
              <a:rPr lang="en-US" sz="1400" i="1" dirty="0" smtClean="0">
                <a:solidFill>
                  <a:srgbClr val="595555"/>
                </a:solidFill>
                <a:ea typeface="Questrial"/>
                <a:cs typeface="Arial" panose="020B0604020202020204" pitchFamily="34" charset="0"/>
                <a:sym typeface="Questrial"/>
              </a:rPr>
              <a:t>This </a:t>
            </a:r>
            <a:r>
              <a:rPr lang="en-US" sz="1400" i="1" dirty="0">
                <a:solidFill>
                  <a:srgbClr val="595555"/>
                </a:solidFill>
                <a:ea typeface="Questrial"/>
                <a:cs typeface="Arial" panose="020B0604020202020204" pitchFamily="34" charset="0"/>
                <a:sym typeface="Questrial"/>
              </a:rPr>
              <a:t>material is based upon work supported by NASA through contract NNL11AA00B and cooperative agreement NNX14AB60A.</a:t>
            </a:r>
            <a:endParaRPr lang="en-US" sz="1400" i="1" dirty="0">
              <a:solidFill>
                <a:srgbClr val="595555"/>
              </a:solidFill>
            </a:endParaRPr>
          </a:p>
        </p:txBody>
      </p:sp>
      <p:sp>
        <p:nvSpPr>
          <p:cNvPr id="6" name="Text Placeholder 16"/>
          <p:cNvSpPr txBox="1">
            <a:spLocks/>
          </p:cNvSpPr>
          <p:nvPr/>
        </p:nvSpPr>
        <p:spPr>
          <a:xfrm>
            <a:off x="914400" y="5203179"/>
            <a:ext cx="13258800" cy="719249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dirty="0" err="1">
                <a:solidFill>
                  <a:srgbClr val="595555"/>
                </a:solidFill>
              </a:rPr>
              <a:t>Cheatgrass</a:t>
            </a:r>
            <a:r>
              <a:rPr lang="en-US" dirty="0">
                <a:solidFill>
                  <a:srgbClr val="595555"/>
                </a:solidFill>
              </a:rPr>
              <a:t> (</a:t>
            </a:r>
            <a:r>
              <a:rPr lang="en-US" i="1" dirty="0" err="1">
                <a:solidFill>
                  <a:srgbClr val="595555"/>
                </a:solidFill>
              </a:rPr>
              <a:t>Bromus</a:t>
            </a:r>
            <a:r>
              <a:rPr lang="en-US" i="1" dirty="0">
                <a:solidFill>
                  <a:srgbClr val="595555"/>
                </a:solidFill>
              </a:rPr>
              <a:t> </a:t>
            </a:r>
            <a:r>
              <a:rPr lang="en-US" i="1" dirty="0" err="1">
                <a:solidFill>
                  <a:srgbClr val="595555"/>
                </a:solidFill>
              </a:rPr>
              <a:t>tectorum</a:t>
            </a:r>
            <a:r>
              <a:rPr lang="en-US" dirty="0">
                <a:solidFill>
                  <a:srgbClr val="595555"/>
                </a:solidFill>
              </a:rPr>
              <a:t>) and Japanese brome (</a:t>
            </a:r>
            <a:r>
              <a:rPr lang="en-US" i="1" dirty="0" err="1">
                <a:solidFill>
                  <a:srgbClr val="595555"/>
                </a:solidFill>
              </a:rPr>
              <a:t>Bromus</a:t>
            </a:r>
            <a:r>
              <a:rPr lang="en-US" i="1" dirty="0">
                <a:solidFill>
                  <a:srgbClr val="595555"/>
                </a:solidFill>
              </a:rPr>
              <a:t> </a:t>
            </a:r>
            <a:r>
              <a:rPr lang="en-US" i="1" dirty="0" err="1">
                <a:solidFill>
                  <a:srgbClr val="595555"/>
                </a:solidFill>
              </a:rPr>
              <a:t>japonicus</a:t>
            </a:r>
            <a:r>
              <a:rPr lang="en-US" dirty="0">
                <a:solidFill>
                  <a:srgbClr val="595555"/>
                </a:solidFill>
              </a:rPr>
              <a:t>) are widespread invasive annual brome grasses that are distributed throughout the western United States. In the Northern Great Plains (NGP), the presence of these invasive brome species has led to a decrease in native plant diversity, reduced soil water content, and altered fire regimes leading to more frequent fires of higher intensity. The National Park Service Northern Great Plains Network (NGPN) Inventory &amp; Monitoring Program conducts vegetation monitoring throughout national park units to develop management practices for habitat restoration and invasive species control. Incorporating remotely sensed NASA Earth </a:t>
            </a:r>
            <a:r>
              <a:rPr lang="en-US" dirty="0" smtClean="0">
                <a:solidFill>
                  <a:srgbClr val="595555"/>
                </a:solidFill>
              </a:rPr>
              <a:t>observation </a:t>
            </a:r>
            <a:r>
              <a:rPr lang="en-US" dirty="0">
                <a:solidFill>
                  <a:srgbClr val="595555"/>
                </a:solidFill>
              </a:rPr>
              <a:t>data enables the NGPN to efficiently monitor the regional extent of brome abundance over time. The spatial and temporal resolution of Aqua/Terra Moderate Resolution Imaging </a:t>
            </a:r>
            <a:r>
              <a:rPr lang="en-US" dirty="0" err="1">
                <a:solidFill>
                  <a:srgbClr val="595555"/>
                </a:solidFill>
              </a:rPr>
              <a:t>Spectroradiometer</a:t>
            </a:r>
            <a:r>
              <a:rPr lang="en-US" dirty="0">
                <a:solidFill>
                  <a:srgbClr val="595555"/>
                </a:solidFill>
              </a:rPr>
              <a:t> (</a:t>
            </a:r>
            <a:r>
              <a:rPr lang="en-US" dirty="0" smtClean="0">
                <a:solidFill>
                  <a:srgbClr val="595555"/>
                </a:solidFill>
              </a:rPr>
              <a:t>MODIS), Landsat </a:t>
            </a:r>
            <a:r>
              <a:rPr lang="en-US" dirty="0">
                <a:solidFill>
                  <a:srgbClr val="595555"/>
                </a:solidFill>
              </a:rPr>
              <a:t>8 Operational Land Imager (OLI), Landsat 5 Thematic Mapper (TM), and Sentinel-2 Multispectral Instrument (MSI) were leveraged to capture the vegetation phenology of these invasive brome species across the NGP. The satellite-derived Normalized Difference Vegetation Index (NDVI) was used to determine the distinct and early green up and senescence patterns of brome. Using unsupervised classification methods, the invasive bromes were identified from the surrounding native grassland species and associations were made between brome abundance and NDVI phenology metrics. Understanding the behavior of these invasive species through space and time will aid managers in developing a successful annual brome management strategy for NGP park units and identify areas for targeted management efforts.</a:t>
            </a:r>
          </a:p>
          <a:p>
            <a:pPr algn="just"/>
            <a:endParaRPr lang="en-US" dirty="0" smtClean="0">
              <a:solidFill>
                <a:srgbClr val="595555"/>
              </a:solidFill>
            </a:endParaRPr>
          </a:p>
        </p:txBody>
      </p:sp>
      <p:sp>
        <p:nvSpPr>
          <p:cNvPr id="15" name="Text Placeholder 16"/>
          <p:cNvSpPr txBox="1">
            <a:spLocks/>
          </p:cNvSpPr>
          <p:nvPr/>
        </p:nvSpPr>
        <p:spPr>
          <a:xfrm>
            <a:off x="15087600" y="5203179"/>
            <a:ext cx="8630605" cy="341971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buClr>
                <a:srgbClr val="2E8652"/>
              </a:buClr>
            </a:pPr>
            <a:r>
              <a:rPr lang="en-US" b="1" dirty="0">
                <a:solidFill>
                  <a:srgbClr val="218754"/>
                </a:solidFill>
              </a:rPr>
              <a:t>Utilize</a:t>
            </a:r>
            <a:r>
              <a:rPr lang="en-US" dirty="0">
                <a:solidFill>
                  <a:srgbClr val="595555"/>
                </a:solidFill>
              </a:rPr>
              <a:t> NASA Earth observations to remotely sense spatial and temporal trends in annual brome grass abundance in the Northern Great Plains national park units and surrounding areas. </a:t>
            </a:r>
            <a:endParaRPr lang="en-US" dirty="0" smtClean="0">
              <a:solidFill>
                <a:srgbClr val="595555"/>
              </a:solidFill>
            </a:endParaRPr>
          </a:p>
          <a:p>
            <a:pPr marL="347663" indent="-347663" algn="just">
              <a:buClr>
                <a:srgbClr val="2E8652"/>
              </a:buClr>
            </a:pPr>
            <a:r>
              <a:rPr lang="en-US" b="1" dirty="0" smtClean="0">
                <a:solidFill>
                  <a:srgbClr val="218754"/>
                </a:solidFill>
              </a:rPr>
              <a:t>Produce</a:t>
            </a:r>
            <a:r>
              <a:rPr lang="en-US" dirty="0" smtClean="0">
                <a:solidFill>
                  <a:srgbClr val="595555"/>
                </a:solidFill>
              </a:rPr>
              <a:t> </a:t>
            </a:r>
            <a:r>
              <a:rPr lang="en-US" dirty="0">
                <a:solidFill>
                  <a:srgbClr val="595555"/>
                </a:solidFill>
              </a:rPr>
              <a:t>maps depicting areas of historic, current, and future brome invasion which will aid the National Park Service (NPS) in the development of a comprehensive management plan for the control of these invasive grasses.</a:t>
            </a:r>
          </a:p>
          <a:p>
            <a:pPr marL="347663" indent="-347663">
              <a:buClr>
                <a:srgbClr val="2E8652"/>
              </a:buClr>
            </a:pPr>
            <a:endParaRPr lang="en-US" dirty="0" smtClean="0">
              <a:solidFill>
                <a:srgbClr val="595555"/>
              </a:solidFill>
            </a:endParaRPr>
          </a:p>
        </p:txBody>
      </p:sp>
      <p:sp>
        <p:nvSpPr>
          <p:cNvPr id="16" name="TextBox 15"/>
          <p:cNvSpPr txBox="1"/>
          <p:nvPr/>
        </p:nvSpPr>
        <p:spPr>
          <a:xfrm>
            <a:off x="891727" y="4455057"/>
            <a:ext cx="11516347"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Abstract</a:t>
            </a:r>
          </a:p>
        </p:txBody>
      </p:sp>
      <p:sp>
        <p:nvSpPr>
          <p:cNvPr id="23" name="TextBox 22"/>
          <p:cNvSpPr txBox="1"/>
          <p:nvPr/>
        </p:nvSpPr>
        <p:spPr>
          <a:xfrm>
            <a:off x="15102352" y="4441393"/>
            <a:ext cx="8229600"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Objectives</a:t>
            </a:r>
          </a:p>
        </p:txBody>
      </p:sp>
      <p:sp>
        <p:nvSpPr>
          <p:cNvPr id="24" name="TextBox 23"/>
          <p:cNvSpPr txBox="1"/>
          <p:nvPr/>
        </p:nvSpPr>
        <p:spPr>
          <a:xfrm>
            <a:off x="914400" y="15625839"/>
            <a:ext cx="11407715"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Methodology &amp; Results</a:t>
            </a:r>
          </a:p>
        </p:txBody>
      </p:sp>
      <p:sp>
        <p:nvSpPr>
          <p:cNvPr id="25" name="TextBox 24"/>
          <p:cNvSpPr txBox="1"/>
          <p:nvPr/>
        </p:nvSpPr>
        <p:spPr>
          <a:xfrm>
            <a:off x="15102352" y="8705462"/>
            <a:ext cx="8229600"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Study Area</a:t>
            </a:r>
          </a:p>
        </p:txBody>
      </p:sp>
      <p:sp>
        <p:nvSpPr>
          <p:cNvPr id="26" name="TextBox 25"/>
          <p:cNvSpPr txBox="1"/>
          <p:nvPr/>
        </p:nvSpPr>
        <p:spPr>
          <a:xfrm>
            <a:off x="891727" y="12509976"/>
            <a:ext cx="8229600"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Earth Observations</a:t>
            </a:r>
          </a:p>
        </p:txBody>
      </p:sp>
      <p:sp>
        <p:nvSpPr>
          <p:cNvPr id="29" name="TextBox 28"/>
          <p:cNvSpPr txBox="1"/>
          <p:nvPr/>
        </p:nvSpPr>
        <p:spPr>
          <a:xfrm>
            <a:off x="15087600" y="30554025"/>
            <a:ext cx="8229600"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Acknowledgements</a:t>
            </a:r>
          </a:p>
        </p:txBody>
      </p:sp>
      <p:sp>
        <p:nvSpPr>
          <p:cNvPr id="30" name="TextBox 29"/>
          <p:cNvSpPr txBox="1"/>
          <p:nvPr/>
        </p:nvSpPr>
        <p:spPr>
          <a:xfrm>
            <a:off x="15102352" y="26916403"/>
            <a:ext cx="8229600"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Project Partners</a:t>
            </a:r>
          </a:p>
        </p:txBody>
      </p:sp>
      <p:sp>
        <p:nvSpPr>
          <p:cNvPr id="31" name="TextBox 30"/>
          <p:cNvSpPr txBox="1"/>
          <p:nvPr/>
        </p:nvSpPr>
        <p:spPr>
          <a:xfrm>
            <a:off x="891727" y="30554025"/>
            <a:ext cx="4542503"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Team Members</a:t>
            </a:r>
          </a:p>
        </p:txBody>
      </p:sp>
      <p:sp>
        <p:nvSpPr>
          <p:cNvPr id="34" name="Text Placeholder 16"/>
          <p:cNvSpPr txBox="1">
            <a:spLocks/>
          </p:cNvSpPr>
          <p:nvPr/>
        </p:nvSpPr>
        <p:spPr>
          <a:xfrm>
            <a:off x="4748463" y="33487825"/>
            <a:ext cx="2750198" cy="111950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rgbClr val="595555"/>
                </a:solidFill>
              </a:rPr>
              <a:t>Jessica Fayne</a:t>
            </a:r>
          </a:p>
        </p:txBody>
      </p:sp>
      <p:sp>
        <p:nvSpPr>
          <p:cNvPr id="36" name="Text Placeholder 16"/>
          <p:cNvSpPr txBox="1">
            <a:spLocks/>
          </p:cNvSpPr>
          <p:nvPr/>
        </p:nvSpPr>
        <p:spPr>
          <a:xfrm>
            <a:off x="7915023" y="33487825"/>
            <a:ext cx="3002160" cy="115567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rgbClr val="595555"/>
                </a:solidFill>
              </a:rPr>
              <a:t>Carl Green</a:t>
            </a:r>
          </a:p>
        </p:txBody>
      </p:sp>
      <p:sp>
        <p:nvSpPr>
          <p:cNvPr id="38" name="TextBox 37"/>
          <p:cNvSpPr txBox="1"/>
          <p:nvPr/>
        </p:nvSpPr>
        <p:spPr>
          <a:xfrm>
            <a:off x="843099" y="34702977"/>
            <a:ext cx="18035451" cy="862779"/>
          </a:xfrm>
          <a:prstGeom prst="rect">
            <a:avLst/>
          </a:prstGeom>
          <a:noFill/>
        </p:spPr>
        <p:txBody>
          <a:bodyPr wrap="square" rtlCol="0">
            <a:noAutofit/>
          </a:bodyPr>
          <a:lstStyle/>
          <a:p>
            <a:r>
              <a:rPr lang="en-US" sz="4800" dirty="0" smtClean="0">
                <a:solidFill>
                  <a:schemeClr val="bg1"/>
                </a:solidFill>
                <a:latin typeface="+mj-lt"/>
              </a:rPr>
              <a:t>NASA Goddard Space Flight Center – Summer 2016</a:t>
            </a:r>
            <a:endParaRPr lang="en-US" sz="4800" dirty="0">
              <a:solidFill>
                <a:schemeClr val="bg1"/>
              </a:solidFill>
              <a:latin typeface="+mj-lt"/>
            </a:endParaRPr>
          </a:p>
        </p:txBody>
      </p:sp>
      <p:grpSp>
        <p:nvGrpSpPr>
          <p:cNvPr id="7" name="Group 6"/>
          <p:cNvGrpSpPr/>
          <p:nvPr/>
        </p:nvGrpSpPr>
        <p:grpSpPr>
          <a:xfrm>
            <a:off x="1821940" y="31382734"/>
            <a:ext cx="2057404" cy="2081788"/>
            <a:chOff x="1821940" y="31382734"/>
            <a:chExt cx="2057404" cy="2081788"/>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1940" y="31382734"/>
              <a:ext cx="2057404" cy="2081788"/>
            </a:xfrm>
            <a:prstGeom prst="rect">
              <a:avLst/>
            </a:prstGeom>
          </p:spPr>
        </p:pic>
        <p:pic>
          <p:nvPicPr>
            <p:cNvPr id="39" name="Picture 38"/>
            <p:cNvPicPr>
              <a:picLocks noChangeAspect="1"/>
            </p:cNvPicPr>
            <p:nvPr/>
          </p:nvPicPr>
          <p:blipFill rotWithShape="1">
            <a:blip r:embed="rId4" cstate="print">
              <a:extLst>
                <a:ext uri="{28A0092B-C50C-407E-A947-70E740481C1C}">
                  <a14:useLocalDpi xmlns:a14="http://schemas.microsoft.com/office/drawing/2010/main" val="0"/>
                </a:ext>
              </a:extLst>
            </a:blip>
            <a:srcRect l="27602" t="21162" r="9349"/>
            <a:stretch/>
          </p:blipFill>
          <p:spPr>
            <a:xfrm>
              <a:off x="2029913" y="31600668"/>
              <a:ext cx="1641459" cy="1645920"/>
            </a:xfrm>
            <a:prstGeom prst="ellipse">
              <a:avLst/>
            </a:prstGeom>
          </p:spPr>
        </p:pic>
      </p:grpSp>
      <p:sp>
        <p:nvSpPr>
          <p:cNvPr id="41" name="Text Placeholder 16"/>
          <p:cNvSpPr txBox="1">
            <a:spLocks/>
          </p:cNvSpPr>
          <p:nvPr/>
        </p:nvSpPr>
        <p:spPr>
          <a:xfrm>
            <a:off x="11225394" y="33487825"/>
            <a:ext cx="3002160" cy="110891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rgbClr val="595555"/>
                </a:solidFill>
              </a:rPr>
              <a:t>Jared Tomlin</a:t>
            </a:r>
          </a:p>
        </p:txBody>
      </p:sp>
      <p:grpSp>
        <p:nvGrpSpPr>
          <p:cNvPr id="10" name="Group 9"/>
          <p:cNvGrpSpPr/>
          <p:nvPr/>
        </p:nvGrpSpPr>
        <p:grpSpPr>
          <a:xfrm>
            <a:off x="8379710" y="31382734"/>
            <a:ext cx="2057404" cy="2081788"/>
            <a:chOff x="8578603" y="31393995"/>
            <a:chExt cx="2057404" cy="2081788"/>
          </a:xfrm>
        </p:grpSpPr>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8603" y="31393995"/>
              <a:ext cx="2057404" cy="2081788"/>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37821" t="6126" r="5720" b="14219"/>
            <a:stretch/>
          </p:blipFill>
          <p:spPr>
            <a:xfrm>
              <a:off x="8786548" y="31611929"/>
              <a:ext cx="1641514" cy="1645920"/>
            </a:xfrm>
            <a:prstGeom prst="ellipse">
              <a:avLst/>
            </a:prstGeom>
          </p:spPr>
        </p:pic>
      </p:grpSp>
      <p:pic>
        <p:nvPicPr>
          <p:cNvPr id="42" name="Picture 2" descr="File:03 Landsat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09318" y="13628263"/>
            <a:ext cx="167792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File:05 Terr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92085" y="13593620"/>
            <a:ext cx="1943403" cy="1463040"/>
          </a:xfrm>
          <a:prstGeom prst="rect">
            <a:avLst/>
          </a:prstGeom>
          <a:noFill/>
          <a:extLst>
            <a:ext uri="{909E8E84-426E-40DD-AFC4-6F175D3DCCD1}">
              <a14:hiddenFill xmlns:a14="http://schemas.microsoft.com/office/drawing/2010/main">
                <a:solidFill>
                  <a:srgbClr val="FFFFFF"/>
                </a:solidFill>
              </a14:hiddenFill>
            </a:ext>
          </a:extLst>
        </p:spPr>
      </p:pic>
      <p:sp>
        <p:nvSpPr>
          <p:cNvPr id="47" name="AutoShape 8" descr="Image result for Sentinel2"/>
          <p:cNvSpPr>
            <a:spLocks noChangeAspect="1" noChangeArrowheads="1"/>
          </p:cNvSpPr>
          <p:nvPr/>
        </p:nvSpPr>
        <p:spPr bwMode="auto">
          <a:xfrm>
            <a:off x="14445949" y="27047416"/>
            <a:ext cx="91029" cy="910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8" name="Picture 10" descr="https://upload.wikimedia.org/wikipedia/commons/3/3d/Sentinel_2-IMG_5873-white_(crop).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67832" y="13353943"/>
            <a:ext cx="2304821" cy="164592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ttps://upload.wikimedia.org/wikipedia/commons/thumb/1/1d/US-NationalParkService-Logo.svg/2000px-US-NationalParkService-Logo.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990188" y="28023850"/>
            <a:ext cx="1827852" cy="238144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https://upload.wikimedia.org/wikipedia/commons/thumb/1/1c/USGS_logo_green.svg/2000px-USGS_logo_green.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693562" y="28252451"/>
            <a:ext cx="3889411" cy="1554480"/>
          </a:xfrm>
          <a:prstGeom prst="rect">
            <a:avLst/>
          </a:prstGeom>
          <a:noFill/>
          <a:extLst>
            <a:ext uri="{909E8E84-426E-40DD-AFC4-6F175D3DCCD1}">
              <a14:hiddenFill xmlns:a14="http://schemas.microsoft.com/office/drawing/2010/main">
                <a:solidFill>
                  <a:srgbClr val="FFFFFF"/>
                </a:solidFill>
              </a14:hiddenFill>
            </a:ext>
          </a:extLst>
        </p:spPr>
      </p:pic>
      <p:sp>
        <p:nvSpPr>
          <p:cNvPr id="51" name="Text Placeholder 16"/>
          <p:cNvSpPr txBox="1">
            <a:spLocks/>
          </p:cNvSpPr>
          <p:nvPr/>
        </p:nvSpPr>
        <p:spPr>
          <a:xfrm>
            <a:off x="1083888" y="15042785"/>
            <a:ext cx="13089312" cy="48391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solidFill>
                  <a:srgbClr val="595555"/>
                </a:solidFill>
              </a:rPr>
              <a:t>    Landsat 5               Landsat 8                    Aqua                       Terra                    Sentinel-2 </a:t>
            </a:r>
          </a:p>
        </p:txBody>
      </p:sp>
      <p:grpSp>
        <p:nvGrpSpPr>
          <p:cNvPr id="14" name="Group 13"/>
          <p:cNvGrpSpPr/>
          <p:nvPr/>
        </p:nvGrpSpPr>
        <p:grpSpPr>
          <a:xfrm>
            <a:off x="11658596" y="31382734"/>
            <a:ext cx="2057404" cy="2081788"/>
            <a:chOff x="11658596" y="31441037"/>
            <a:chExt cx="2057404" cy="2081788"/>
          </a:xfrm>
        </p:grpSpPr>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8596" y="31441037"/>
              <a:ext cx="2057404" cy="2081788"/>
            </a:xfrm>
            <a:prstGeom prst="rect">
              <a:avLst/>
            </a:prstGeom>
          </p:spPr>
        </p:pic>
        <p:pic>
          <p:nvPicPr>
            <p:cNvPr id="20" name="Picture 19"/>
            <p:cNvPicPr>
              <a:picLocks noChangeAspect="1"/>
            </p:cNvPicPr>
            <p:nvPr/>
          </p:nvPicPr>
          <p:blipFill rotWithShape="1">
            <a:blip r:embed="rId11" cstate="print">
              <a:extLst>
                <a:ext uri="{28A0092B-C50C-407E-A947-70E740481C1C}">
                  <a14:useLocalDpi xmlns:a14="http://schemas.microsoft.com/office/drawing/2010/main" val="0"/>
                </a:ext>
              </a:extLst>
            </a:blip>
            <a:srcRect l="26606" t="9608" r="9947"/>
            <a:stretch/>
          </p:blipFill>
          <p:spPr>
            <a:xfrm>
              <a:off x="11864761" y="31658971"/>
              <a:ext cx="1645075" cy="1645920"/>
            </a:xfrm>
            <a:prstGeom prst="ellipse">
              <a:avLst/>
            </a:prstGeom>
          </p:spPr>
        </p:pic>
      </p:grpSp>
      <p:sp>
        <p:nvSpPr>
          <p:cNvPr id="12" name="Text Placeholder 16"/>
          <p:cNvSpPr txBox="1">
            <a:spLocks/>
          </p:cNvSpPr>
          <p:nvPr/>
        </p:nvSpPr>
        <p:spPr>
          <a:xfrm>
            <a:off x="914400" y="27682025"/>
            <a:ext cx="13790252" cy="294021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2E8652"/>
              </a:buClr>
            </a:pPr>
            <a:r>
              <a:rPr lang="en-US" dirty="0" smtClean="0">
                <a:solidFill>
                  <a:srgbClr val="595555"/>
                </a:solidFill>
              </a:rPr>
              <a:t>Vegetation phenology, captured by NASA Earth observations, was used to distinguish </a:t>
            </a:r>
            <a:r>
              <a:rPr lang="en-US" dirty="0" err="1" smtClean="0">
                <a:solidFill>
                  <a:srgbClr val="595555"/>
                </a:solidFill>
              </a:rPr>
              <a:t>cheatgrass</a:t>
            </a:r>
            <a:r>
              <a:rPr lang="en-US" dirty="0" smtClean="0">
                <a:solidFill>
                  <a:srgbClr val="595555"/>
                </a:solidFill>
              </a:rPr>
              <a:t> and Japanese brome from surrounding native vegetation using supervised classification techniques.</a:t>
            </a:r>
          </a:p>
          <a:p>
            <a:pPr marL="347663" indent="-347663">
              <a:buClr>
                <a:srgbClr val="2E8652"/>
              </a:buClr>
            </a:pPr>
            <a:r>
              <a:rPr lang="en-US" dirty="0" smtClean="0">
                <a:solidFill>
                  <a:srgbClr val="595555"/>
                </a:solidFill>
              </a:rPr>
              <a:t>Brome abundance is increasing and exhibits temporal and spatial variability; future abundance can be influenced by environmental conditions including precipitation and temperature.  </a:t>
            </a:r>
          </a:p>
          <a:p>
            <a:pPr marL="347663" indent="-347663">
              <a:buClr>
                <a:srgbClr val="2E8652"/>
              </a:buClr>
            </a:pPr>
            <a:r>
              <a:rPr lang="en-US" dirty="0" smtClean="0">
                <a:solidFill>
                  <a:srgbClr val="595555"/>
                </a:solidFill>
              </a:rPr>
              <a:t>The National Park Service can incorporate remote sensing into current protocols for the inventory and monitoring of invasive annual bromes in the Northern Great Plains region.</a:t>
            </a:r>
          </a:p>
          <a:p>
            <a:pPr marL="347663" indent="-347663">
              <a:buClr>
                <a:srgbClr val="2E8652"/>
              </a:buClr>
            </a:pPr>
            <a:endParaRPr lang="en-US" dirty="0" smtClean="0">
              <a:solidFill>
                <a:srgbClr val="595555"/>
              </a:solidFill>
            </a:endParaRPr>
          </a:p>
        </p:txBody>
      </p:sp>
      <p:sp>
        <p:nvSpPr>
          <p:cNvPr id="28" name="TextBox 27"/>
          <p:cNvSpPr txBox="1"/>
          <p:nvPr/>
        </p:nvSpPr>
        <p:spPr>
          <a:xfrm>
            <a:off x="891727" y="26916403"/>
            <a:ext cx="12371933" cy="769441"/>
          </a:xfrm>
          <a:prstGeom prst="rect">
            <a:avLst/>
          </a:prstGeom>
          <a:noFill/>
        </p:spPr>
        <p:txBody>
          <a:bodyPr wrap="square" rtlCol="0">
            <a:spAutoFit/>
          </a:bodyPr>
          <a:lstStyle/>
          <a:p>
            <a:r>
              <a:rPr lang="en-US" sz="4400" b="1" dirty="0" smtClean="0">
                <a:solidFill>
                  <a:srgbClr val="2E8652"/>
                </a:solidFill>
                <a:latin typeface="Century Gothic" panose="020B0502020202020204" pitchFamily="34" charset="0"/>
              </a:rPr>
              <a:t>Conclusions</a:t>
            </a:r>
          </a:p>
        </p:txBody>
      </p:sp>
      <p:pic>
        <p:nvPicPr>
          <p:cNvPr id="44" name="Picture 6" descr="http://www.devpedia.developexchange.com/dp/images/b/bf/06_Aqua.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82700" y="13710364"/>
            <a:ext cx="2443564" cy="128016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910231" y="15061172"/>
            <a:ext cx="1533739" cy="266737"/>
          </a:xfrm>
          <a:prstGeom prst="rect">
            <a:avLst/>
          </a:prstGeom>
        </p:spPr>
      </p:pic>
      <p:sp>
        <p:nvSpPr>
          <p:cNvPr id="22" name="TextBox 21"/>
          <p:cNvSpPr txBox="1"/>
          <p:nvPr/>
        </p:nvSpPr>
        <p:spPr>
          <a:xfrm>
            <a:off x="18376440" y="11795407"/>
            <a:ext cx="1229302" cy="738664"/>
          </a:xfrm>
          <a:prstGeom prst="rect">
            <a:avLst/>
          </a:prstGeom>
          <a:noFill/>
        </p:spPr>
        <p:txBody>
          <a:bodyPr wrap="square" rtlCol="0">
            <a:spAutoFit/>
          </a:bodyPr>
          <a:lstStyle/>
          <a:p>
            <a:r>
              <a:rPr lang="en-US" sz="4200" dirty="0" smtClean="0">
                <a:solidFill>
                  <a:schemeClr val="tx1">
                    <a:lumMod val="50000"/>
                  </a:schemeClr>
                </a:solidFill>
                <a:latin typeface="+mj-lt"/>
              </a:rPr>
              <a:t>SD</a:t>
            </a:r>
            <a:endParaRPr lang="en-US" sz="4200" dirty="0">
              <a:solidFill>
                <a:schemeClr val="tx1">
                  <a:lumMod val="50000"/>
                </a:schemeClr>
              </a:solidFill>
              <a:latin typeface="+mj-lt"/>
            </a:endParaRPr>
          </a:p>
        </p:txBody>
      </p:sp>
      <p:sp>
        <p:nvSpPr>
          <p:cNvPr id="75" name="TextBox 74"/>
          <p:cNvSpPr txBox="1"/>
          <p:nvPr/>
        </p:nvSpPr>
        <p:spPr>
          <a:xfrm>
            <a:off x="16883528" y="12262323"/>
            <a:ext cx="1476196" cy="738664"/>
          </a:xfrm>
          <a:prstGeom prst="rect">
            <a:avLst/>
          </a:prstGeom>
          <a:noFill/>
        </p:spPr>
        <p:txBody>
          <a:bodyPr wrap="square" rtlCol="0">
            <a:spAutoFit/>
          </a:bodyPr>
          <a:lstStyle/>
          <a:p>
            <a:r>
              <a:rPr lang="en-US" sz="4200" dirty="0" smtClean="0">
                <a:solidFill>
                  <a:schemeClr val="tx1">
                    <a:lumMod val="50000"/>
                  </a:schemeClr>
                </a:solidFill>
                <a:latin typeface="+mj-lt"/>
              </a:rPr>
              <a:t>WY</a:t>
            </a:r>
            <a:endParaRPr lang="en-US" sz="4200" dirty="0">
              <a:solidFill>
                <a:schemeClr val="tx1">
                  <a:lumMod val="50000"/>
                </a:schemeClr>
              </a:solidFill>
              <a:latin typeface="+mj-lt"/>
            </a:endParaRPr>
          </a:p>
        </p:txBody>
      </p:sp>
      <p:sp>
        <p:nvSpPr>
          <p:cNvPr id="77" name="TextBox 76"/>
          <p:cNvSpPr txBox="1"/>
          <p:nvPr/>
        </p:nvSpPr>
        <p:spPr>
          <a:xfrm>
            <a:off x="18376440" y="12811379"/>
            <a:ext cx="1229302" cy="738664"/>
          </a:xfrm>
          <a:prstGeom prst="rect">
            <a:avLst/>
          </a:prstGeom>
          <a:noFill/>
        </p:spPr>
        <p:txBody>
          <a:bodyPr wrap="square" rtlCol="0">
            <a:spAutoFit/>
          </a:bodyPr>
          <a:lstStyle/>
          <a:p>
            <a:r>
              <a:rPr lang="en-US" sz="4200" dirty="0" smtClean="0">
                <a:solidFill>
                  <a:schemeClr val="tx1">
                    <a:lumMod val="50000"/>
                  </a:schemeClr>
                </a:solidFill>
                <a:latin typeface="+mj-lt"/>
              </a:rPr>
              <a:t>NE</a:t>
            </a:r>
            <a:endParaRPr lang="en-US" sz="4200" dirty="0">
              <a:solidFill>
                <a:schemeClr val="tx1">
                  <a:lumMod val="50000"/>
                </a:schemeClr>
              </a:solidFill>
              <a:latin typeface="+mj-lt"/>
            </a:endParaRPr>
          </a:p>
        </p:txBody>
      </p:sp>
      <p:grpSp>
        <p:nvGrpSpPr>
          <p:cNvPr id="8" name="Group 7"/>
          <p:cNvGrpSpPr/>
          <p:nvPr/>
        </p:nvGrpSpPr>
        <p:grpSpPr>
          <a:xfrm>
            <a:off x="5100825" y="31382734"/>
            <a:ext cx="2057404" cy="2081788"/>
            <a:chOff x="5091590" y="31441037"/>
            <a:chExt cx="2057404" cy="2081788"/>
          </a:xfrm>
        </p:grpSpPr>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1590" y="31441037"/>
              <a:ext cx="2057404" cy="2081788"/>
            </a:xfrm>
            <a:prstGeom prst="rect">
              <a:avLst/>
            </a:prstGeom>
          </p:spPr>
        </p:pic>
        <p:pic>
          <p:nvPicPr>
            <p:cNvPr id="32" name="Picture 31"/>
            <p:cNvPicPr>
              <a:picLocks noChangeAspect="1"/>
            </p:cNvPicPr>
            <p:nvPr/>
          </p:nvPicPr>
          <p:blipFill rotWithShape="1">
            <a:blip r:embed="rId14" cstate="print">
              <a:extLst>
                <a:ext uri="{28A0092B-C50C-407E-A947-70E740481C1C}">
                  <a14:useLocalDpi xmlns:a14="http://schemas.microsoft.com/office/drawing/2010/main" val="0"/>
                </a:ext>
              </a:extLst>
            </a:blip>
            <a:srcRect l="14275" r="14839"/>
            <a:stretch/>
          </p:blipFill>
          <p:spPr>
            <a:xfrm>
              <a:off x="5296660" y="31662345"/>
              <a:ext cx="1647263" cy="1645920"/>
            </a:xfrm>
            <a:prstGeom prst="ellipse">
              <a:avLst/>
            </a:prstGeom>
          </p:spPr>
        </p:pic>
      </p:grpSp>
      <p:pic>
        <p:nvPicPr>
          <p:cNvPr id="61" name="Picture 60"/>
          <p:cNvPicPr>
            <a:picLocks noChangeAspect="1"/>
          </p:cNvPicPr>
          <p:nvPr/>
        </p:nvPicPr>
        <p:blipFill rotWithShape="1">
          <a:blip r:embed="rId15" cstate="print">
            <a:extLst>
              <a:ext uri="{28A0092B-C50C-407E-A947-70E740481C1C}">
                <a14:useLocalDpi xmlns:a14="http://schemas.microsoft.com/office/drawing/2010/main" val="0"/>
              </a:ext>
            </a:extLst>
          </a:blip>
          <a:srcRect l="8535" t="5126" r="60418" b="77224"/>
          <a:stretch/>
        </p:blipFill>
        <p:spPr>
          <a:xfrm>
            <a:off x="16989644" y="14383570"/>
            <a:ext cx="1864412" cy="1371600"/>
          </a:xfrm>
          <a:prstGeom prst="rect">
            <a:avLst/>
          </a:prstGeom>
        </p:spPr>
      </p:pic>
      <p:pic>
        <p:nvPicPr>
          <p:cNvPr id="69" name="Picture 6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12420" y="13316187"/>
            <a:ext cx="1798287" cy="1737360"/>
          </a:xfrm>
          <a:prstGeom prst="rect">
            <a:avLst/>
          </a:prstGeom>
        </p:spPr>
      </p:pic>
      <p:sp>
        <p:nvSpPr>
          <p:cNvPr id="66" name="Freeform 65"/>
          <p:cNvSpPr/>
          <p:nvPr/>
        </p:nvSpPr>
        <p:spPr>
          <a:xfrm>
            <a:off x="3596882" y="18598044"/>
            <a:ext cx="2103120" cy="1828800"/>
          </a:xfrm>
          <a:custGeom>
            <a:avLst/>
            <a:gdLst>
              <a:gd name="connsiteX0" fmla="*/ 0 w 2193826"/>
              <a:gd name="connsiteY0" fmla="*/ 1096913 h 2193826"/>
              <a:gd name="connsiteX1" fmla="*/ 1096913 w 2193826"/>
              <a:gd name="connsiteY1" fmla="*/ 0 h 2193826"/>
              <a:gd name="connsiteX2" fmla="*/ 2193826 w 2193826"/>
              <a:gd name="connsiteY2" fmla="*/ 1096913 h 2193826"/>
              <a:gd name="connsiteX3" fmla="*/ 1096913 w 2193826"/>
              <a:gd name="connsiteY3" fmla="*/ 2193826 h 2193826"/>
              <a:gd name="connsiteX4" fmla="*/ 0 w 2193826"/>
              <a:gd name="connsiteY4" fmla="*/ 1096913 h 2193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826" h="2193826">
                <a:moveTo>
                  <a:pt x="0" y="1096913"/>
                </a:moveTo>
                <a:cubicBezTo>
                  <a:pt x="0" y="491105"/>
                  <a:pt x="491105" y="0"/>
                  <a:pt x="1096913" y="0"/>
                </a:cubicBezTo>
                <a:cubicBezTo>
                  <a:pt x="1702721" y="0"/>
                  <a:pt x="2193826" y="491105"/>
                  <a:pt x="2193826" y="1096913"/>
                </a:cubicBezTo>
                <a:cubicBezTo>
                  <a:pt x="2193826" y="1702721"/>
                  <a:pt x="1702721" y="2193826"/>
                  <a:pt x="1096913" y="2193826"/>
                </a:cubicBezTo>
                <a:cubicBezTo>
                  <a:pt x="491105" y="2193826"/>
                  <a:pt x="0" y="1702721"/>
                  <a:pt x="0" y="1096913"/>
                </a:cubicBezTo>
                <a:close/>
              </a:path>
            </a:pathLst>
          </a:custGeom>
          <a:solidFill>
            <a:srgbClr val="2F8FBD"/>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336518" tIns="336518" rIns="336518" bIns="336518" numCol="1" spcCol="1270" anchor="ctr" anchorCtr="0">
            <a:noAutofit/>
          </a:bodyPr>
          <a:lstStyle/>
          <a:p>
            <a:pPr lvl="0" algn="ctr" defTabSz="1066800">
              <a:lnSpc>
                <a:spcPct val="90000"/>
              </a:lnSpc>
              <a:spcBef>
                <a:spcPct val="0"/>
              </a:spcBef>
              <a:spcAft>
                <a:spcPct val="35000"/>
              </a:spcAft>
            </a:pPr>
            <a:r>
              <a:rPr lang="en-US" sz="2400" kern="1200" dirty="0" smtClean="0"/>
              <a:t>Phenology Estimation</a:t>
            </a:r>
            <a:endParaRPr lang="en-US" sz="2400" kern="1200" dirty="0"/>
          </a:p>
        </p:txBody>
      </p:sp>
      <p:sp>
        <p:nvSpPr>
          <p:cNvPr id="68" name="Freeform 67"/>
          <p:cNvSpPr/>
          <p:nvPr/>
        </p:nvSpPr>
        <p:spPr>
          <a:xfrm>
            <a:off x="1424694" y="17289863"/>
            <a:ext cx="1716912" cy="1430752"/>
          </a:xfrm>
          <a:custGeom>
            <a:avLst/>
            <a:gdLst>
              <a:gd name="connsiteX0" fmla="*/ 0 w 1716912"/>
              <a:gd name="connsiteY0" fmla="*/ 143075 h 1430752"/>
              <a:gd name="connsiteX1" fmla="*/ 143075 w 1716912"/>
              <a:gd name="connsiteY1" fmla="*/ 0 h 1430752"/>
              <a:gd name="connsiteX2" fmla="*/ 1573837 w 1716912"/>
              <a:gd name="connsiteY2" fmla="*/ 0 h 1430752"/>
              <a:gd name="connsiteX3" fmla="*/ 1716912 w 1716912"/>
              <a:gd name="connsiteY3" fmla="*/ 143075 h 1430752"/>
              <a:gd name="connsiteX4" fmla="*/ 1716912 w 1716912"/>
              <a:gd name="connsiteY4" fmla="*/ 1287677 h 1430752"/>
              <a:gd name="connsiteX5" fmla="*/ 1573837 w 1716912"/>
              <a:gd name="connsiteY5" fmla="*/ 1430752 h 1430752"/>
              <a:gd name="connsiteX6" fmla="*/ 143075 w 1716912"/>
              <a:gd name="connsiteY6" fmla="*/ 1430752 h 1430752"/>
              <a:gd name="connsiteX7" fmla="*/ 0 w 1716912"/>
              <a:gd name="connsiteY7" fmla="*/ 1287677 h 1430752"/>
              <a:gd name="connsiteX8" fmla="*/ 0 w 1716912"/>
              <a:gd name="connsiteY8" fmla="*/ 143075 h 143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912" h="1430752">
                <a:moveTo>
                  <a:pt x="0" y="143075"/>
                </a:moveTo>
                <a:cubicBezTo>
                  <a:pt x="0" y="64057"/>
                  <a:pt x="64057" y="0"/>
                  <a:pt x="143075" y="0"/>
                </a:cubicBezTo>
                <a:lnTo>
                  <a:pt x="1573837" y="0"/>
                </a:lnTo>
                <a:cubicBezTo>
                  <a:pt x="1652855" y="0"/>
                  <a:pt x="1716912" y="64057"/>
                  <a:pt x="1716912" y="143075"/>
                </a:cubicBezTo>
                <a:lnTo>
                  <a:pt x="1716912" y="1287677"/>
                </a:lnTo>
                <a:cubicBezTo>
                  <a:pt x="1716912" y="1366695"/>
                  <a:pt x="1652855" y="1430752"/>
                  <a:pt x="1573837" y="1430752"/>
                </a:cubicBezTo>
                <a:lnTo>
                  <a:pt x="143075" y="1430752"/>
                </a:lnTo>
                <a:cubicBezTo>
                  <a:pt x="64057" y="1430752"/>
                  <a:pt x="0" y="1366695"/>
                  <a:pt x="0" y="1287677"/>
                </a:cubicBezTo>
                <a:lnTo>
                  <a:pt x="0" y="143075"/>
                </a:lnTo>
                <a:close/>
              </a:path>
            </a:pathLst>
          </a:custGeom>
          <a:solidFill>
            <a:srgbClr val="2F8FBD"/>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91435" tIns="91435" rIns="91435" bIns="91435" numCol="1" spcCol="1270" anchor="ctr" anchorCtr="0">
            <a:noAutofit/>
          </a:bodyPr>
          <a:lstStyle/>
          <a:p>
            <a:pPr lvl="0" algn="ctr" defTabSz="1155700">
              <a:lnSpc>
                <a:spcPct val="90000"/>
              </a:lnSpc>
              <a:spcBef>
                <a:spcPct val="0"/>
              </a:spcBef>
              <a:spcAft>
                <a:spcPct val="35000"/>
              </a:spcAft>
            </a:pPr>
            <a:r>
              <a:rPr lang="en-US" sz="2600" kern="1200" dirty="0" smtClean="0"/>
              <a:t>Landsat     5 &amp; 8</a:t>
            </a:r>
          </a:p>
          <a:p>
            <a:pPr lvl="0" algn="ctr" defTabSz="1155700">
              <a:lnSpc>
                <a:spcPct val="90000"/>
              </a:lnSpc>
              <a:spcBef>
                <a:spcPct val="0"/>
              </a:spcBef>
              <a:spcAft>
                <a:spcPct val="35000"/>
              </a:spcAft>
            </a:pPr>
            <a:r>
              <a:rPr lang="en-US" sz="2600" kern="1200" dirty="0" smtClean="0"/>
              <a:t>NDVI</a:t>
            </a:r>
            <a:endParaRPr lang="en-US" sz="2600" kern="1200" dirty="0"/>
          </a:p>
        </p:txBody>
      </p:sp>
      <p:sp>
        <p:nvSpPr>
          <p:cNvPr id="86" name="Freeform 85"/>
          <p:cNvSpPr/>
          <p:nvPr/>
        </p:nvSpPr>
        <p:spPr>
          <a:xfrm>
            <a:off x="3456146" y="16475346"/>
            <a:ext cx="2384593" cy="1526142"/>
          </a:xfrm>
          <a:custGeom>
            <a:avLst/>
            <a:gdLst>
              <a:gd name="connsiteX0" fmla="*/ 0 w 2384593"/>
              <a:gd name="connsiteY0" fmla="*/ 152614 h 1526142"/>
              <a:gd name="connsiteX1" fmla="*/ 152614 w 2384593"/>
              <a:gd name="connsiteY1" fmla="*/ 0 h 1526142"/>
              <a:gd name="connsiteX2" fmla="*/ 2231979 w 2384593"/>
              <a:gd name="connsiteY2" fmla="*/ 0 h 1526142"/>
              <a:gd name="connsiteX3" fmla="*/ 2384593 w 2384593"/>
              <a:gd name="connsiteY3" fmla="*/ 152614 h 1526142"/>
              <a:gd name="connsiteX4" fmla="*/ 2384593 w 2384593"/>
              <a:gd name="connsiteY4" fmla="*/ 1373528 h 1526142"/>
              <a:gd name="connsiteX5" fmla="*/ 2231979 w 2384593"/>
              <a:gd name="connsiteY5" fmla="*/ 1526142 h 1526142"/>
              <a:gd name="connsiteX6" fmla="*/ 152614 w 2384593"/>
              <a:gd name="connsiteY6" fmla="*/ 1526142 h 1526142"/>
              <a:gd name="connsiteX7" fmla="*/ 0 w 2384593"/>
              <a:gd name="connsiteY7" fmla="*/ 1373528 h 1526142"/>
              <a:gd name="connsiteX8" fmla="*/ 0 w 2384593"/>
              <a:gd name="connsiteY8" fmla="*/ 152614 h 152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4593" h="1526142">
                <a:moveTo>
                  <a:pt x="0" y="152614"/>
                </a:moveTo>
                <a:cubicBezTo>
                  <a:pt x="0" y="68328"/>
                  <a:pt x="68328" y="0"/>
                  <a:pt x="152614" y="0"/>
                </a:cubicBezTo>
                <a:lnTo>
                  <a:pt x="2231979" y="0"/>
                </a:lnTo>
                <a:cubicBezTo>
                  <a:pt x="2316265" y="0"/>
                  <a:pt x="2384593" y="68328"/>
                  <a:pt x="2384593" y="152614"/>
                </a:cubicBezTo>
                <a:lnTo>
                  <a:pt x="2384593" y="1373528"/>
                </a:lnTo>
                <a:cubicBezTo>
                  <a:pt x="2384593" y="1457814"/>
                  <a:pt x="2316265" y="1526142"/>
                  <a:pt x="2231979" y="1526142"/>
                </a:cubicBezTo>
                <a:lnTo>
                  <a:pt x="152614" y="1526142"/>
                </a:lnTo>
                <a:cubicBezTo>
                  <a:pt x="68328" y="1526142"/>
                  <a:pt x="0" y="1457814"/>
                  <a:pt x="0" y="1373528"/>
                </a:cubicBezTo>
                <a:lnTo>
                  <a:pt x="0" y="152614"/>
                </a:lnTo>
                <a:close/>
              </a:path>
            </a:pathLst>
          </a:custGeom>
          <a:solidFill>
            <a:srgbClr val="2F8FBD"/>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98039" tIns="98039" rIns="98039" bIns="98039" numCol="1" spcCol="1270" anchor="ctr" anchorCtr="0">
            <a:noAutofit/>
          </a:bodyPr>
          <a:lstStyle/>
          <a:p>
            <a:pPr lvl="0" algn="ctr" defTabSz="1244600">
              <a:lnSpc>
                <a:spcPct val="90000"/>
              </a:lnSpc>
              <a:spcBef>
                <a:spcPct val="0"/>
              </a:spcBef>
              <a:spcAft>
                <a:spcPct val="35000"/>
              </a:spcAft>
            </a:pPr>
            <a:r>
              <a:rPr lang="en-US" sz="2800" kern="1200" dirty="0" smtClean="0"/>
              <a:t> </a:t>
            </a:r>
            <a:r>
              <a:rPr lang="en-US" sz="2600" kern="1200" dirty="0" smtClean="0"/>
              <a:t>Aqua &amp; Terra MODIS</a:t>
            </a:r>
          </a:p>
          <a:p>
            <a:pPr lvl="0" algn="ctr" defTabSz="1244600">
              <a:lnSpc>
                <a:spcPct val="90000"/>
              </a:lnSpc>
              <a:spcBef>
                <a:spcPct val="0"/>
              </a:spcBef>
              <a:spcAft>
                <a:spcPct val="35000"/>
              </a:spcAft>
            </a:pPr>
            <a:r>
              <a:rPr lang="en-US" sz="2600" kern="1200" dirty="0" err="1" smtClean="0"/>
              <a:t>ForWarn</a:t>
            </a:r>
            <a:r>
              <a:rPr lang="en-US" sz="2600" kern="1200" dirty="0" smtClean="0"/>
              <a:t> NDVI</a:t>
            </a:r>
            <a:endParaRPr lang="en-US" sz="2600" kern="1200" dirty="0"/>
          </a:p>
        </p:txBody>
      </p:sp>
      <p:sp>
        <p:nvSpPr>
          <p:cNvPr id="126" name="Freeform 125"/>
          <p:cNvSpPr/>
          <p:nvPr/>
        </p:nvSpPr>
        <p:spPr>
          <a:xfrm>
            <a:off x="6130836" y="17289863"/>
            <a:ext cx="1716912" cy="1430752"/>
          </a:xfrm>
          <a:custGeom>
            <a:avLst/>
            <a:gdLst>
              <a:gd name="connsiteX0" fmla="*/ 0 w 1716912"/>
              <a:gd name="connsiteY0" fmla="*/ 143075 h 1430752"/>
              <a:gd name="connsiteX1" fmla="*/ 143075 w 1716912"/>
              <a:gd name="connsiteY1" fmla="*/ 0 h 1430752"/>
              <a:gd name="connsiteX2" fmla="*/ 1573837 w 1716912"/>
              <a:gd name="connsiteY2" fmla="*/ 0 h 1430752"/>
              <a:gd name="connsiteX3" fmla="*/ 1716912 w 1716912"/>
              <a:gd name="connsiteY3" fmla="*/ 143075 h 1430752"/>
              <a:gd name="connsiteX4" fmla="*/ 1716912 w 1716912"/>
              <a:gd name="connsiteY4" fmla="*/ 1287677 h 1430752"/>
              <a:gd name="connsiteX5" fmla="*/ 1573837 w 1716912"/>
              <a:gd name="connsiteY5" fmla="*/ 1430752 h 1430752"/>
              <a:gd name="connsiteX6" fmla="*/ 143075 w 1716912"/>
              <a:gd name="connsiteY6" fmla="*/ 1430752 h 1430752"/>
              <a:gd name="connsiteX7" fmla="*/ 0 w 1716912"/>
              <a:gd name="connsiteY7" fmla="*/ 1287677 h 1430752"/>
              <a:gd name="connsiteX8" fmla="*/ 0 w 1716912"/>
              <a:gd name="connsiteY8" fmla="*/ 143075 h 143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912" h="1430752">
                <a:moveTo>
                  <a:pt x="0" y="143075"/>
                </a:moveTo>
                <a:cubicBezTo>
                  <a:pt x="0" y="64057"/>
                  <a:pt x="64057" y="0"/>
                  <a:pt x="143075" y="0"/>
                </a:cubicBezTo>
                <a:lnTo>
                  <a:pt x="1573837" y="0"/>
                </a:lnTo>
                <a:cubicBezTo>
                  <a:pt x="1652855" y="0"/>
                  <a:pt x="1716912" y="64057"/>
                  <a:pt x="1716912" y="143075"/>
                </a:cubicBezTo>
                <a:lnTo>
                  <a:pt x="1716912" y="1287677"/>
                </a:lnTo>
                <a:cubicBezTo>
                  <a:pt x="1716912" y="1366695"/>
                  <a:pt x="1652855" y="1430752"/>
                  <a:pt x="1573837" y="1430752"/>
                </a:cubicBezTo>
                <a:lnTo>
                  <a:pt x="143075" y="1430752"/>
                </a:lnTo>
                <a:cubicBezTo>
                  <a:pt x="64057" y="1430752"/>
                  <a:pt x="0" y="1366695"/>
                  <a:pt x="0" y="1287677"/>
                </a:cubicBezTo>
                <a:lnTo>
                  <a:pt x="0" y="143075"/>
                </a:lnTo>
                <a:close/>
              </a:path>
            </a:pathLst>
          </a:custGeom>
          <a:solidFill>
            <a:srgbClr val="2F8FBD"/>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91435" tIns="91435" rIns="91435" bIns="91435" numCol="1" spcCol="1270" anchor="ctr" anchorCtr="0">
            <a:noAutofit/>
          </a:bodyPr>
          <a:lstStyle/>
          <a:p>
            <a:pPr lvl="0" algn="ctr" defTabSz="1155700">
              <a:lnSpc>
                <a:spcPct val="90000"/>
              </a:lnSpc>
              <a:spcBef>
                <a:spcPct val="0"/>
              </a:spcBef>
              <a:spcAft>
                <a:spcPct val="35000"/>
              </a:spcAft>
            </a:pPr>
            <a:r>
              <a:rPr lang="en-US" sz="2600" kern="1200" dirty="0" smtClean="0"/>
              <a:t>Sentinel-2</a:t>
            </a:r>
          </a:p>
          <a:p>
            <a:pPr lvl="0" algn="ctr" defTabSz="1155700">
              <a:lnSpc>
                <a:spcPct val="90000"/>
              </a:lnSpc>
              <a:spcBef>
                <a:spcPct val="0"/>
              </a:spcBef>
              <a:spcAft>
                <a:spcPct val="35000"/>
              </a:spcAft>
            </a:pPr>
            <a:r>
              <a:rPr lang="en-US" sz="2600" kern="1200" dirty="0" smtClean="0"/>
              <a:t>NDVI</a:t>
            </a:r>
            <a:endParaRPr lang="en-US" sz="2600" kern="1200" dirty="0"/>
          </a:p>
        </p:txBody>
      </p:sp>
      <p:sp>
        <p:nvSpPr>
          <p:cNvPr id="33" name="Freeform 32"/>
          <p:cNvSpPr>
            <a:spLocks/>
          </p:cNvSpPr>
          <p:nvPr/>
        </p:nvSpPr>
        <p:spPr>
          <a:xfrm>
            <a:off x="17613358" y="18599070"/>
            <a:ext cx="2103119" cy="1828800"/>
          </a:xfrm>
          <a:custGeom>
            <a:avLst/>
            <a:gdLst>
              <a:gd name="connsiteX0" fmla="*/ 0 w 1707183"/>
              <a:gd name="connsiteY0" fmla="*/ 853592 h 1707183"/>
              <a:gd name="connsiteX1" fmla="*/ 853592 w 1707183"/>
              <a:gd name="connsiteY1" fmla="*/ 0 h 1707183"/>
              <a:gd name="connsiteX2" fmla="*/ 1707184 w 1707183"/>
              <a:gd name="connsiteY2" fmla="*/ 853592 h 1707183"/>
              <a:gd name="connsiteX3" fmla="*/ 853592 w 1707183"/>
              <a:gd name="connsiteY3" fmla="*/ 1707184 h 1707183"/>
              <a:gd name="connsiteX4" fmla="*/ 0 w 1707183"/>
              <a:gd name="connsiteY4" fmla="*/ 853592 h 170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183" h="1707183">
                <a:moveTo>
                  <a:pt x="0" y="853592"/>
                </a:moveTo>
                <a:cubicBezTo>
                  <a:pt x="0" y="382166"/>
                  <a:pt x="382166" y="0"/>
                  <a:pt x="853592" y="0"/>
                </a:cubicBezTo>
                <a:cubicBezTo>
                  <a:pt x="1325018" y="0"/>
                  <a:pt x="1707184" y="382166"/>
                  <a:pt x="1707184" y="853592"/>
                </a:cubicBezTo>
                <a:cubicBezTo>
                  <a:pt x="1707184" y="1325018"/>
                  <a:pt x="1325018" y="1707184"/>
                  <a:pt x="853592" y="1707184"/>
                </a:cubicBezTo>
                <a:cubicBezTo>
                  <a:pt x="382166" y="1707184"/>
                  <a:pt x="0" y="1325018"/>
                  <a:pt x="0" y="853592"/>
                </a:cubicBezTo>
                <a:close/>
              </a:path>
            </a:pathLst>
          </a:custGeom>
          <a:solidFill>
            <a:srgbClr val="2E8452"/>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261441" tIns="261441" rIns="261441" bIns="261441" numCol="1" spcCol="1270" anchor="ctr" anchorCtr="0">
            <a:noAutofit/>
          </a:bodyPr>
          <a:lstStyle/>
          <a:p>
            <a:pPr lvl="0" algn="ctr" defTabSz="800100">
              <a:lnSpc>
                <a:spcPct val="90000"/>
              </a:lnSpc>
              <a:spcBef>
                <a:spcPct val="0"/>
              </a:spcBef>
              <a:spcAft>
                <a:spcPct val="35000"/>
              </a:spcAft>
            </a:pPr>
            <a:r>
              <a:rPr lang="en-US" sz="2400" kern="1200" dirty="0" smtClean="0"/>
              <a:t>Supervised Classification</a:t>
            </a:r>
            <a:endParaRPr lang="en-US" sz="2400" kern="1200" dirty="0"/>
          </a:p>
        </p:txBody>
      </p:sp>
      <p:sp>
        <p:nvSpPr>
          <p:cNvPr id="54" name="Freeform 53"/>
          <p:cNvSpPr/>
          <p:nvPr/>
        </p:nvSpPr>
        <p:spPr>
          <a:xfrm>
            <a:off x="15473298" y="17288461"/>
            <a:ext cx="1719072" cy="1435608"/>
          </a:xfrm>
          <a:custGeom>
            <a:avLst/>
            <a:gdLst>
              <a:gd name="connsiteX0" fmla="*/ 0 w 1621824"/>
              <a:gd name="connsiteY0" fmla="*/ 129746 h 1297459"/>
              <a:gd name="connsiteX1" fmla="*/ 129746 w 1621824"/>
              <a:gd name="connsiteY1" fmla="*/ 0 h 1297459"/>
              <a:gd name="connsiteX2" fmla="*/ 1492078 w 1621824"/>
              <a:gd name="connsiteY2" fmla="*/ 0 h 1297459"/>
              <a:gd name="connsiteX3" fmla="*/ 1621824 w 1621824"/>
              <a:gd name="connsiteY3" fmla="*/ 129746 h 1297459"/>
              <a:gd name="connsiteX4" fmla="*/ 1621824 w 1621824"/>
              <a:gd name="connsiteY4" fmla="*/ 1167713 h 1297459"/>
              <a:gd name="connsiteX5" fmla="*/ 1492078 w 1621824"/>
              <a:gd name="connsiteY5" fmla="*/ 1297459 h 1297459"/>
              <a:gd name="connsiteX6" fmla="*/ 129746 w 1621824"/>
              <a:gd name="connsiteY6" fmla="*/ 1297459 h 1297459"/>
              <a:gd name="connsiteX7" fmla="*/ 0 w 1621824"/>
              <a:gd name="connsiteY7" fmla="*/ 1167713 h 1297459"/>
              <a:gd name="connsiteX8" fmla="*/ 0 w 1621824"/>
              <a:gd name="connsiteY8" fmla="*/ 129746 h 129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1824" h="1297459">
                <a:moveTo>
                  <a:pt x="0" y="129746"/>
                </a:moveTo>
                <a:cubicBezTo>
                  <a:pt x="0" y="58089"/>
                  <a:pt x="58089" y="0"/>
                  <a:pt x="129746" y="0"/>
                </a:cubicBezTo>
                <a:lnTo>
                  <a:pt x="1492078" y="0"/>
                </a:lnTo>
                <a:cubicBezTo>
                  <a:pt x="1563735" y="0"/>
                  <a:pt x="1621824" y="58089"/>
                  <a:pt x="1621824" y="129746"/>
                </a:cubicBezTo>
                <a:lnTo>
                  <a:pt x="1621824" y="1167713"/>
                </a:lnTo>
                <a:cubicBezTo>
                  <a:pt x="1621824" y="1239370"/>
                  <a:pt x="1563735" y="1297459"/>
                  <a:pt x="1492078" y="1297459"/>
                </a:cubicBezTo>
                <a:lnTo>
                  <a:pt x="129746" y="1297459"/>
                </a:lnTo>
                <a:cubicBezTo>
                  <a:pt x="58089" y="1297459"/>
                  <a:pt x="0" y="1239370"/>
                  <a:pt x="0" y="1167713"/>
                </a:cubicBezTo>
                <a:lnTo>
                  <a:pt x="0" y="129746"/>
                </a:lnTo>
                <a:close/>
              </a:path>
            </a:pathLst>
          </a:custGeom>
          <a:solidFill>
            <a:srgbClr val="2E8452"/>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87531" tIns="87531" rIns="87531" bIns="87531" numCol="1" spcCol="1270" anchor="ctr" anchorCtr="0">
            <a:noAutofit/>
          </a:bodyPr>
          <a:lstStyle/>
          <a:p>
            <a:pPr lvl="0" algn="ctr" defTabSz="1155700">
              <a:lnSpc>
                <a:spcPct val="90000"/>
              </a:lnSpc>
              <a:spcBef>
                <a:spcPct val="0"/>
              </a:spcBef>
              <a:spcAft>
                <a:spcPct val="35000"/>
              </a:spcAft>
            </a:pPr>
            <a:r>
              <a:rPr lang="en-US" sz="2600" kern="1200" dirty="0" smtClean="0"/>
              <a:t>Landsat 8</a:t>
            </a:r>
          </a:p>
        </p:txBody>
      </p:sp>
      <p:sp>
        <p:nvSpPr>
          <p:cNvPr id="57" name="Freeform 56"/>
          <p:cNvSpPr/>
          <p:nvPr/>
        </p:nvSpPr>
        <p:spPr>
          <a:xfrm>
            <a:off x="17471625" y="16475919"/>
            <a:ext cx="2386584" cy="1527048"/>
          </a:xfrm>
          <a:custGeom>
            <a:avLst/>
            <a:gdLst>
              <a:gd name="connsiteX0" fmla="*/ 0 w 1621824"/>
              <a:gd name="connsiteY0" fmla="*/ 129746 h 1297459"/>
              <a:gd name="connsiteX1" fmla="*/ 129746 w 1621824"/>
              <a:gd name="connsiteY1" fmla="*/ 0 h 1297459"/>
              <a:gd name="connsiteX2" fmla="*/ 1492078 w 1621824"/>
              <a:gd name="connsiteY2" fmla="*/ 0 h 1297459"/>
              <a:gd name="connsiteX3" fmla="*/ 1621824 w 1621824"/>
              <a:gd name="connsiteY3" fmla="*/ 129746 h 1297459"/>
              <a:gd name="connsiteX4" fmla="*/ 1621824 w 1621824"/>
              <a:gd name="connsiteY4" fmla="*/ 1167713 h 1297459"/>
              <a:gd name="connsiteX5" fmla="*/ 1492078 w 1621824"/>
              <a:gd name="connsiteY5" fmla="*/ 1297459 h 1297459"/>
              <a:gd name="connsiteX6" fmla="*/ 129746 w 1621824"/>
              <a:gd name="connsiteY6" fmla="*/ 1297459 h 1297459"/>
              <a:gd name="connsiteX7" fmla="*/ 0 w 1621824"/>
              <a:gd name="connsiteY7" fmla="*/ 1167713 h 1297459"/>
              <a:gd name="connsiteX8" fmla="*/ 0 w 1621824"/>
              <a:gd name="connsiteY8" fmla="*/ 129746 h 129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1824" h="1297459">
                <a:moveTo>
                  <a:pt x="0" y="129746"/>
                </a:moveTo>
                <a:cubicBezTo>
                  <a:pt x="0" y="58089"/>
                  <a:pt x="58089" y="0"/>
                  <a:pt x="129746" y="0"/>
                </a:cubicBezTo>
                <a:lnTo>
                  <a:pt x="1492078" y="0"/>
                </a:lnTo>
                <a:cubicBezTo>
                  <a:pt x="1563735" y="0"/>
                  <a:pt x="1621824" y="58089"/>
                  <a:pt x="1621824" y="129746"/>
                </a:cubicBezTo>
                <a:lnTo>
                  <a:pt x="1621824" y="1167713"/>
                </a:lnTo>
                <a:cubicBezTo>
                  <a:pt x="1621824" y="1239370"/>
                  <a:pt x="1563735" y="1297459"/>
                  <a:pt x="1492078" y="1297459"/>
                </a:cubicBezTo>
                <a:lnTo>
                  <a:pt x="129746" y="1297459"/>
                </a:lnTo>
                <a:cubicBezTo>
                  <a:pt x="58089" y="1297459"/>
                  <a:pt x="0" y="1239370"/>
                  <a:pt x="0" y="1167713"/>
                </a:cubicBezTo>
                <a:lnTo>
                  <a:pt x="0" y="129746"/>
                </a:lnTo>
                <a:close/>
              </a:path>
            </a:pathLst>
          </a:custGeom>
          <a:solidFill>
            <a:srgbClr val="2E8452"/>
          </a:solidFill>
          <a:ln>
            <a:solidFill>
              <a:schemeClr val="accent1"/>
            </a:solidFill>
          </a:ln>
          <a:scene3d>
            <a:camera prst="orthographicFront"/>
            <a:lightRig rig="threePt" dir="t">
              <a:rot lat="0" lon="0" rev="7500000"/>
            </a:lightRig>
          </a:scene3d>
          <a:sp3d prstMaterial="plastic">
            <a:bevelT w="127000" h="25400" prst="relaxedInset"/>
          </a:sp3d>
        </p:spPr>
        <p:style>
          <a:lnRef idx="0">
            <a:scrgbClr r="0" g="0" b="0"/>
          </a:lnRef>
          <a:fillRef idx="3">
            <a:scrgbClr r="0" g="0" b="0"/>
          </a:fillRef>
          <a:effectRef idx="2">
            <a:schemeClr val="accent6">
              <a:hueOff val="0"/>
              <a:satOff val="0"/>
              <a:lumOff val="0"/>
              <a:alphaOff val="0"/>
            </a:schemeClr>
          </a:effectRef>
          <a:fontRef idx="minor">
            <a:schemeClr val="lt1"/>
          </a:fontRef>
        </p:style>
        <p:txBody>
          <a:bodyPr spcFirstLastPara="0" vert="horz" wrap="square" lIns="79911" tIns="79911" rIns="79911" bIns="79911" numCol="1" spcCol="1270" anchor="ctr" anchorCtr="0">
            <a:noAutofit/>
          </a:bodyPr>
          <a:lstStyle/>
          <a:p>
            <a:pPr lvl="0" algn="ctr" defTabSz="977900">
              <a:lnSpc>
                <a:spcPct val="90000"/>
              </a:lnSpc>
              <a:spcBef>
                <a:spcPct val="0"/>
              </a:spcBef>
              <a:spcAft>
                <a:spcPct val="35000"/>
              </a:spcAft>
            </a:pPr>
            <a:r>
              <a:rPr lang="en-US" sz="2600" kern="1200" dirty="0" smtClean="0"/>
              <a:t>National Park Service Ground Survey</a:t>
            </a:r>
            <a:endParaRPr lang="en-US" sz="2600" kern="1200" dirty="0"/>
          </a:p>
        </p:txBody>
      </p:sp>
      <p:sp>
        <p:nvSpPr>
          <p:cNvPr id="59" name="Freeform 58"/>
          <p:cNvSpPr/>
          <p:nvPr/>
        </p:nvSpPr>
        <p:spPr>
          <a:xfrm>
            <a:off x="20182924" y="17288461"/>
            <a:ext cx="1719072" cy="1435608"/>
          </a:xfrm>
          <a:custGeom>
            <a:avLst/>
            <a:gdLst>
              <a:gd name="connsiteX0" fmla="*/ 0 w 1621824"/>
              <a:gd name="connsiteY0" fmla="*/ 129746 h 1297459"/>
              <a:gd name="connsiteX1" fmla="*/ 129746 w 1621824"/>
              <a:gd name="connsiteY1" fmla="*/ 0 h 1297459"/>
              <a:gd name="connsiteX2" fmla="*/ 1492078 w 1621824"/>
              <a:gd name="connsiteY2" fmla="*/ 0 h 1297459"/>
              <a:gd name="connsiteX3" fmla="*/ 1621824 w 1621824"/>
              <a:gd name="connsiteY3" fmla="*/ 129746 h 1297459"/>
              <a:gd name="connsiteX4" fmla="*/ 1621824 w 1621824"/>
              <a:gd name="connsiteY4" fmla="*/ 1167713 h 1297459"/>
              <a:gd name="connsiteX5" fmla="*/ 1492078 w 1621824"/>
              <a:gd name="connsiteY5" fmla="*/ 1297459 h 1297459"/>
              <a:gd name="connsiteX6" fmla="*/ 129746 w 1621824"/>
              <a:gd name="connsiteY6" fmla="*/ 1297459 h 1297459"/>
              <a:gd name="connsiteX7" fmla="*/ 0 w 1621824"/>
              <a:gd name="connsiteY7" fmla="*/ 1167713 h 1297459"/>
              <a:gd name="connsiteX8" fmla="*/ 0 w 1621824"/>
              <a:gd name="connsiteY8" fmla="*/ 129746 h 129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1824" h="1297459">
                <a:moveTo>
                  <a:pt x="0" y="129746"/>
                </a:moveTo>
                <a:cubicBezTo>
                  <a:pt x="0" y="58089"/>
                  <a:pt x="58089" y="0"/>
                  <a:pt x="129746" y="0"/>
                </a:cubicBezTo>
                <a:lnTo>
                  <a:pt x="1492078" y="0"/>
                </a:lnTo>
                <a:cubicBezTo>
                  <a:pt x="1563735" y="0"/>
                  <a:pt x="1621824" y="58089"/>
                  <a:pt x="1621824" y="129746"/>
                </a:cubicBezTo>
                <a:lnTo>
                  <a:pt x="1621824" y="1167713"/>
                </a:lnTo>
                <a:cubicBezTo>
                  <a:pt x="1621824" y="1239370"/>
                  <a:pt x="1563735" y="1297459"/>
                  <a:pt x="1492078" y="1297459"/>
                </a:cubicBezTo>
                <a:lnTo>
                  <a:pt x="129746" y="1297459"/>
                </a:lnTo>
                <a:cubicBezTo>
                  <a:pt x="58089" y="1297459"/>
                  <a:pt x="0" y="1239370"/>
                  <a:pt x="0" y="1167713"/>
                </a:cubicBezTo>
                <a:lnTo>
                  <a:pt x="0" y="129746"/>
                </a:lnTo>
                <a:close/>
              </a:path>
            </a:pathLst>
          </a:custGeom>
          <a:solidFill>
            <a:srgbClr val="2E8452"/>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79911" tIns="79911" rIns="79911" bIns="79911" numCol="1" spcCol="1270" anchor="ctr" anchorCtr="0">
            <a:noAutofit/>
          </a:bodyPr>
          <a:lstStyle/>
          <a:p>
            <a:pPr lvl="0" algn="ctr" defTabSz="977900">
              <a:lnSpc>
                <a:spcPct val="90000"/>
              </a:lnSpc>
              <a:spcBef>
                <a:spcPct val="0"/>
              </a:spcBef>
              <a:spcAft>
                <a:spcPct val="35000"/>
              </a:spcAft>
            </a:pPr>
            <a:r>
              <a:rPr lang="en-US" sz="2600" dirty="0" smtClean="0"/>
              <a:t>NPS</a:t>
            </a:r>
            <a:endParaRPr lang="en-US" sz="2600" kern="1200" dirty="0" smtClean="0"/>
          </a:p>
          <a:p>
            <a:pPr lvl="0" algn="ctr" defTabSz="977900">
              <a:lnSpc>
                <a:spcPct val="90000"/>
              </a:lnSpc>
              <a:spcBef>
                <a:spcPct val="0"/>
              </a:spcBef>
              <a:spcAft>
                <a:spcPct val="35000"/>
              </a:spcAft>
            </a:pPr>
            <a:r>
              <a:rPr lang="en-US" sz="2600" kern="1200" dirty="0" smtClean="0"/>
              <a:t>Land Cover</a:t>
            </a:r>
            <a:endParaRPr lang="en-US" sz="2600" kern="1200" dirty="0"/>
          </a:p>
        </p:txBody>
      </p:sp>
      <p:sp>
        <p:nvSpPr>
          <p:cNvPr id="13" name="Freeform 12"/>
          <p:cNvSpPr/>
          <p:nvPr/>
        </p:nvSpPr>
        <p:spPr>
          <a:xfrm>
            <a:off x="10739292" y="18612928"/>
            <a:ext cx="2103120" cy="1828800"/>
          </a:xfrm>
          <a:custGeom>
            <a:avLst/>
            <a:gdLst>
              <a:gd name="connsiteX0" fmla="*/ 0 w 2194560"/>
              <a:gd name="connsiteY0" fmla="*/ 1097280 h 2194560"/>
              <a:gd name="connsiteX1" fmla="*/ 1097280 w 2194560"/>
              <a:gd name="connsiteY1" fmla="*/ 0 h 2194560"/>
              <a:gd name="connsiteX2" fmla="*/ 2194560 w 2194560"/>
              <a:gd name="connsiteY2" fmla="*/ 1097280 h 2194560"/>
              <a:gd name="connsiteX3" fmla="*/ 1097280 w 2194560"/>
              <a:gd name="connsiteY3" fmla="*/ 2194560 h 2194560"/>
              <a:gd name="connsiteX4" fmla="*/ 0 w 2194560"/>
              <a:gd name="connsiteY4" fmla="*/ 1097280 h 219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560" h="2194560">
                <a:moveTo>
                  <a:pt x="0" y="1097280"/>
                </a:moveTo>
                <a:cubicBezTo>
                  <a:pt x="0" y="491269"/>
                  <a:pt x="491269" y="0"/>
                  <a:pt x="1097280" y="0"/>
                </a:cubicBezTo>
                <a:cubicBezTo>
                  <a:pt x="1703291" y="0"/>
                  <a:pt x="2194560" y="491269"/>
                  <a:pt x="2194560" y="1097280"/>
                </a:cubicBezTo>
                <a:cubicBezTo>
                  <a:pt x="2194560" y="1703291"/>
                  <a:pt x="1703291" y="2194560"/>
                  <a:pt x="1097280" y="2194560"/>
                </a:cubicBezTo>
                <a:cubicBezTo>
                  <a:pt x="491269" y="2194560"/>
                  <a:pt x="0" y="1703291"/>
                  <a:pt x="0" y="1097280"/>
                </a:cubicBezTo>
                <a:close/>
              </a:path>
            </a:pathLst>
          </a:custGeom>
          <a:solidFill>
            <a:srgbClr val="AE8428"/>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339166" tIns="339166" rIns="339166" bIns="339166" numCol="1" spcCol="1270" anchor="ctr" anchorCtr="0">
            <a:noAutofit/>
          </a:bodyPr>
          <a:lstStyle/>
          <a:p>
            <a:pPr lvl="0" algn="ctr" defTabSz="1244600">
              <a:lnSpc>
                <a:spcPct val="90000"/>
              </a:lnSpc>
              <a:spcBef>
                <a:spcPct val="0"/>
              </a:spcBef>
              <a:spcAft>
                <a:spcPct val="35000"/>
              </a:spcAft>
            </a:pPr>
            <a:r>
              <a:rPr lang="en-US" sz="2400" kern="1200" dirty="0" smtClean="0"/>
              <a:t>NDVI Time Series</a:t>
            </a:r>
            <a:endParaRPr lang="en-US" sz="2400" kern="1200" dirty="0"/>
          </a:p>
        </p:txBody>
      </p:sp>
      <p:sp>
        <p:nvSpPr>
          <p:cNvPr id="18" name="Freeform 17"/>
          <p:cNvSpPr/>
          <p:nvPr/>
        </p:nvSpPr>
        <p:spPr>
          <a:xfrm>
            <a:off x="10597560" y="16489777"/>
            <a:ext cx="2386584" cy="1527048"/>
          </a:xfrm>
          <a:custGeom>
            <a:avLst/>
            <a:gdLst>
              <a:gd name="connsiteX0" fmla="*/ 0 w 2721107"/>
              <a:gd name="connsiteY0" fmla="*/ 188385 h 1883846"/>
              <a:gd name="connsiteX1" fmla="*/ 188385 w 2721107"/>
              <a:gd name="connsiteY1" fmla="*/ 0 h 1883846"/>
              <a:gd name="connsiteX2" fmla="*/ 2532722 w 2721107"/>
              <a:gd name="connsiteY2" fmla="*/ 0 h 1883846"/>
              <a:gd name="connsiteX3" fmla="*/ 2721107 w 2721107"/>
              <a:gd name="connsiteY3" fmla="*/ 188385 h 1883846"/>
              <a:gd name="connsiteX4" fmla="*/ 2721107 w 2721107"/>
              <a:gd name="connsiteY4" fmla="*/ 1695461 h 1883846"/>
              <a:gd name="connsiteX5" fmla="*/ 2532722 w 2721107"/>
              <a:gd name="connsiteY5" fmla="*/ 1883846 h 1883846"/>
              <a:gd name="connsiteX6" fmla="*/ 188385 w 2721107"/>
              <a:gd name="connsiteY6" fmla="*/ 1883846 h 1883846"/>
              <a:gd name="connsiteX7" fmla="*/ 0 w 2721107"/>
              <a:gd name="connsiteY7" fmla="*/ 1695461 h 1883846"/>
              <a:gd name="connsiteX8" fmla="*/ 0 w 2721107"/>
              <a:gd name="connsiteY8" fmla="*/ 188385 h 188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1107" h="1883846">
                <a:moveTo>
                  <a:pt x="0" y="188385"/>
                </a:moveTo>
                <a:cubicBezTo>
                  <a:pt x="0" y="84343"/>
                  <a:pt x="84343" y="0"/>
                  <a:pt x="188385" y="0"/>
                </a:cubicBezTo>
                <a:lnTo>
                  <a:pt x="2532722" y="0"/>
                </a:lnTo>
                <a:cubicBezTo>
                  <a:pt x="2636764" y="0"/>
                  <a:pt x="2721107" y="84343"/>
                  <a:pt x="2721107" y="188385"/>
                </a:cubicBezTo>
                <a:lnTo>
                  <a:pt x="2721107" y="1695461"/>
                </a:lnTo>
                <a:cubicBezTo>
                  <a:pt x="2721107" y="1799503"/>
                  <a:pt x="2636764" y="1883846"/>
                  <a:pt x="2532722" y="1883846"/>
                </a:cubicBezTo>
                <a:lnTo>
                  <a:pt x="188385" y="1883846"/>
                </a:lnTo>
                <a:cubicBezTo>
                  <a:pt x="84343" y="1883846"/>
                  <a:pt x="0" y="1799503"/>
                  <a:pt x="0" y="1695461"/>
                </a:cubicBezTo>
                <a:lnTo>
                  <a:pt x="0" y="188385"/>
                </a:lnTo>
                <a:close/>
              </a:path>
            </a:pathLst>
          </a:custGeom>
          <a:solidFill>
            <a:srgbClr val="AE8428"/>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108516" tIns="108516" rIns="108516" bIns="108516" numCol="1" spcCol="1270" anchor="ctr" anchorCtr="0">
            <a:noAutofit/>
          </a:bodyPr>
          <a:lstStyle/>
          <a:p>
            <a:pPr lvl="0" algn="ctr" defTabSz="1244600">
              <a:lnSpc>
                <a:spcPct val="90000"/>
              </a:lnSpc>
              <a:spcBef>
                <a:spcPct val="0"/>
              </a:spcBef>
              <a:spcAft>
                <a:spcPct val="35000"/>
              </a:spcAft>
            </a:pPr>
            <a:r>
              <a:rPr lang="en-US" sz="2600" kern="1200" dirty="0" smtClean="0"/>
              <a:t>Landsat 5 &amp; 8</a:t>
            </a:r>
          </a:p>
          <a:p>
            <a:pPr lvl="0" algn="ctr" defTabSz="1244600">
              <a:lnSpc>
                <a:spcPct val="90000"/>
              </a:lnSpc>
              <a:spcBef>
                <a:spcPct val="0"/>
              </a:spcBef>
              <a:spcAft>
                <a:spcPct val="35000"/>
              </a:spcAft>
            </a:pPr>
            <a:r>
              <a:rPr lang="en-US" sz="2600" kern="1200" dirty="0" smtClean="0"/>
              <a:t>NDVI Difference</a:t>
            </a:r>
          </a:p>
        </p:txBody>
      </p:sp>
      <p:sp>
        <p:nvSpPr>
          <p:cNvPr id="60" name="TextBox 59"/>
          <p:cNvSpPr txBox="1"/>
          <p:nvPr/>
        </p:nvSpPr>
        <p:spPr>
          <a:xfrm>
            <a:off x="1941094" y="20831921"/>
            <a:ext cx="5558309" cy="523220"/>
          </a:xfrm>
          <a:prstGeom prst="rect">
            <a:avLst/>
          </a:prstGeom>
          <a:noFill/>
        </p:spPr>
        <p:txBody>
          <a:bodyPr wrap="square" rtlCol="0">
            <a:spAutoFit/>
          </a:bodyPr>
          <a:lstStyle/>
          <a:p>
            <a:pPr algn="ctr"/>
            <a:r>
              <a:rPr lang="en-US" sz="2800" b="1" dirty="0" smtClean="0">
                <a:solidFill>
                  <a:srgbClr val="2F8FBD"/>
                </a:solidFill>
              </a:rPr>
              <a:t>Phenology Time Series</a:t>
            </a:r>
            <a:endParaRPr lang="en-US" sz="2800" b="1" dirty="0">
              <a:solidFill>
                <a:srgbClr val="2F8FBD"/>
              </a:solidFill>
            </a:endParaRPr>
          </a:p>
        </p:txBody>
      </p:sp>
      <p:sp>
        <p:nvSpPr>
          <p:cNvPr id="121" name="TextBox 120"/>
          <p:cNvSpPr txBox="1"/>
          <p:nvPr/>
        </p:nvSpPr>
        <p:spPr>
          <a:xfrm>
            <a:off x="9504375" y="22204195"/>
            <a:ext cx="3389227" cy="523220"/>
          </a:xfrm>
          <a:prstGeom prst="rect">
            <a:avLst/>
          </a:prstGeom>
          <a:noFill/>
        </p:spPr>
        <p:txBody>
          <a:bodyPr wrap="square" rtlCol="0">
            <a:spAutoFit/>
          </a:bodyPr>
          <a:lstStyle/>
          <a:p>
            <a:r>
              <a:rPr lang="en-US" sz="2800" b="1" dirty="0" smtClean="0">
                <a:solidFill>
                  <a:schemeClr val="bg1"/>
                </a:solidFill>
              </a:rPr>
              <a:t>NDVI Differencing</a:t>
            </a:r>
            <a:endParaRPr lang="en-US" sz="2800" b="1" dirty="0">
              <a:solidFill>
                <a:schemeClr val="bg1"/>
              </a:solidFill>
            </a:endParaRPr>
          </a:p>
        </p:txBody>
      </p:sp>
      <p:sp>
        <p:nvSpPr>
          <p:cNvPr id="122" name="TextBox 121"/>
          <p:cNvSpPr txBox="1"/>
          <p:nvPr/>
        </p:nvSpPr>
        <p:spPr>
          <a:xfrm>
            <a:off x="15847200" y="20819210"/>
            <a:ext cx="5686883" cy="954107"/>
          </a:xfrm>
          <a:prstGeom prst="rect">
            <a:avLst/>
          </a:prstGeom>
          <a:noFill/>
        </p:spPr>
        <p:txBody>
          <a:bodyPr wrap="square" rtlCol="0">
            <a:spAutoFit/>
          </a:bodyPr>
          <a:lstStyle/>
          <a:p>
            <a:pPr algn="ctr"/>
            <a:r>
              <a:rPr lang="en-US" sz="2800" b="1" dirty="0" smtClean="0">
                <a:solidFill>
                  <a:srgbClr val="208554"/>
                </a:solidFill>
              </a:rPr>
              <a:t>Estimated Brome Cover Percentage</a:t>
            </a:r>
          </a:p>
          <a:p>
            <a:pPr algn="ctr"/>
            <a:r>
              <a:rPr lang="en-US" sz="2800" b="1" dirty="0" smtClean="0">
                <a:solidFill>
                  <a:srgbClr val="208554"/>
                </a:solidFill>
              </a:rPr>
              <a:t>June 2016</a:t>
            </a:r>
            <a:endParaRPr lang="en-US" sz="2800" b="1" dirty="0">
              <a:solidFill>
                <a:srgbClr val="208554"/>
              </a:solidFill>
            </a:endParaRPr>
          </a:p>
        </p:txBody>
      </p:sp>
      <p:sp>
        <p:nvSpPr>
          <p:cNvPr id="1024" name="TextBox 1023"/>
          <p:cNvSpPr txBox="1"/>
          <p:nvPr/>
        </p:nvSpPr>
        <p:spPr>
          <a:xfrm>
            <a:off x="2738476" y="26348615"/>
            <a:ext cx="4207296" cy="323165"/>
          </a:xfrm>
          <a:prstGeom prst="rect">
            <a:avLst/>
          </a:prstGeom>
          <a:noFill/>
        </p:spPr>
        <p:txBody>
          <a:bodyPr wrap="square" rtlCol="0">
            <a:spAutoFit/>
          </a:bodyPr>
          <a:lstStyle/>
          <a:p>
            <a:r>
              <a:rPr lang="en-US" sz="1500" dirty="0" smtClean="0">
                <a:latin typeface="+mj-lt"/>
              </a:rPr>
              <a:t>Normalized Difference Vegetation Index</a:t>
            </a:r>
            <a:endParaRPr lang="en-US" sz="1500" dirty="0">
              <a:latin typeface="+mj-lt"/>
            </a:endParaRPr>
          </a:p>
        </p:txBody>
      </p:sp>
      <p:sp>
        <p:nvSpPr>
          <p:cNvPr id="135" name="TextBox 134"/>
          <p:cNvSpPr txBox="1"/>
          <p:nvPr/>
        </p:nvSpPr>
        <p:spPr>
          <a:xfrm rot="16200000">
            <a:off x="438464" y="23794475"/>
            <a:ext cx="2808340" cy="323165"/>
          </a:xfrm>
          <a:prstGeom prst="rect">
            <a:avLst/>
          </a:prstGeom>
          <a:noFill/>
        </p:spPr>
        <p:txBody>
          <a:bodyPr wrap="square" rtlCol="0">
            <a:spAutoFit/>
          </a:bodyPr>
          <a:lstStyle/>
          <a:p>
            <a:r>
              <a:rPr lang="en-US" sz="1500" dirty="0" smtClean="0">
                <a:latin typeface="+mj-lt"/>
              </a:rPr>
              <a:t>Relative Abundance (%)</a:t>
            </a:r>
            <a:endParaRPr lang="en-US" sz="1500" dirty="0">
              <a:latin typeface="+mj-lt"/>
            </a:endParaRPr>
          </a:p>
        </p:txBody>
      </p:sp>
      <p:pic>
        <p:nvPicPr>
          <p:cNvPr id="1027" name="Picture 10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843981" y="21808791"/>
            <a:ext cx="6390047" cy="4937760"/>
          </a:xfrm>
          <a:prstGeom prst="rect">
            <a:avLst/>
          </a:prstGeom>
          <a:ln w="44450">
            <a:solidFill>
              <a:srgbClr val="208554"/>
            </a:solidFill>
          </a:ln>
        </p:spPr>
      </p:pic>
      <p:sp>
        <p:nvSpPr>
          <p:cNvPr id="141" name="TextBox 140"/>
          <p:cNvSpPr txBox="1"/>
          <p:nvPr/>
        </p:nvSpPr>
        <p:spPr>
          <a:xfrm>
            <a:off x="9048159" y="20824647"/>
            <a:ext cx="5558309" cy="954107"/>
          </a:xfrm>
          <a:prstGeom prst="rect">
            <a:avLst/>
          </a:prstGeom>
          <a:noFill/>
        </p:spPr>
        <p:txBody>
          <a:bodyPr wrap="square" rtlCol="0">
            <a:spAutoFit/>
          </a:bodyPr>
          <a:lstStyle/>
          <a:p>
            <a:pPr algn="ctr"/>
            <a:r>
              <a:rPr lang="en-US" sz="2800" b="1" dirty="0" smtClean="0">
                <a:solidFill>
                  <a:schemeClr val="accent5">
                    <a:lumMod val="75000"/>
                  </a:schemeClr>
                </a:solidFill>
              </a:rPr>
              <a:t>NDVI Difference</a:t>
            </a:r>
          </a:p>
          <a:p>
            <a:pPr algn="ctr"/>
            <a:r>
              <a:rPr lang="en-US" sz="2800" b="1" dirty="0" smtClean="0">
                <a:solidFill>
                  <a:schemeClr val="accent5">
                    <a:lumMod val="75000"/>
                  </a:schemeClr>
                </a:solidFill>
              </a:rPr>
              <a:t>July 2016 – April 2016</a:t>
            </a:r>
            <a:endParaRPr lang="en-US" sz="2800" b="1" dirty="0">
              <a:solidFill>
                <a:schemeClr val="accent5">
                  <a:lumMod val="75000"/>
                </a:schemeClr>
              </a:solidFill>
            </a:endParaRPr>
          </a:p>
        </p:txBody>
      </p:sp>
      <p:pic>
        <p:nvPicPr>
          <p:cNvPr id="144" name="Picture 143"/>
          <p:cNvPicPr/>
          <p:nvPr/>
        </p:nvPicPr>
        <p:blipFill>
          <a:blip r:embed="rId18"/>
          <a:stretch>
            <a:fillRect/>
          </a:stretch>
        </p:blipFill>
        <p:spPr>
          <a:xfrm>
            <a:off x="1793603" y="21751503"/>
            <a:ext cx="5943600" cy="424180"/>
          </a:xfrm>
          <a:prstGeom prst="rect">
            <a:avLst/>
          </a:prstGeom>
        </p:spPr>
      </p:pic>
      <p:sp>
        <p:nvSpPr>
          <p:cNvPr id="1029" name="Rectangle 1028"/>
          <p:cNvSpPr/>
          <p:nvPr/>
        </p:nvSpPr>
        <p:spPr>
          <a:xfrm>
            <a:off x="1495850" y="21711566"/>
            <a:ext cx="6391656" cy="4937760"/>
          </a:xfrm>
          <a:prstGeom prst="rect">
            <a:avLst/>
          </a:prstGeom>
          <a:noFill/>
          <a:ln w="44450">
            <a:solidFill>
              <a:srgbClr val="2F8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1" name="Picture 103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53409" y="22138192"/>
            <a:ext cx="5199646" cy="2194560"/>
          </a:xfrm>
          <a:prstGeom prst="rect">
            <a:avLst/>
          </a:prstGeom>
        </p:spPr>
      </p:pic>
      <p:pic>
        <p:nvPicPr>
          <p:cNvPr id="1033" name="Picture 103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84642" y="24212208"/>
            <a:ext cx="5218812" cy="2194560"/>
          </a:xfrm>
          <a:prstGeom prst="rect">
            <a:avLst/>
          </a:prstGeom>
        </p:spPr>
      </p:pic>
      <p:sp>
        <p:nvSpPr>
          <p:cNvPr id="62" name="TextBox 61"/>
          <p:cNvSpPr txBox="1"/>
          <p:nvPr/>
        </p:nvSpPr>
        <p:spPr>
          <a:xfrm>
            <a:off x="2202045" y="26152099"/>
            <a:ext cx="5132642" cy="276999"/>
          </a:xfrm>
          <a:prstGeom prst="rect">
            <a:avLst/>
          </a:prstGeom>
          <a:noFill/>
        </p:spPr>
        <p:txBody>
          <a:bodyPr wrap="square" rtlCol="0">
            <a:spAutoFit/>
          </a:bodyPr>
          <a:lstStyle/>
          <a:p>
            <a:r>
              <a:rPr lang="en-US" sz="1200" dirty="0" smtClean="0">
                <a:latin typeface="+mj-lt"/>
              </a:rPr>
              <a:t>0             0.1          0.2           0.3           0.4           0.5          0.6            0.7    </a:t>
            </a:r>
            <a:endParaRPr lang="en-US" sz="1200" dirty="0">
              <a:latin typeface="+mj-lt"/>
            </a:endParaRPr>
          </a:p>
        </p:txBody>
      </p:sp>
      <p:sp>
        <p:nvSpPr>
          <p:cNvPr id="63" name="TextBox 62"/>
          <p:cNvSpPr txBox="1"/>
          <p:nvPr/>
        </p:nvSpPr>
        <p:spPr>
          <a:xfrm>
            <a:off x="2014516" y="24185930"/>
            <a:ext cx="450487" cy="1911614"/>
          </a:xfrm>
          <a:prstGeom prst="rect">
            <a:avLst/>
          </a:prstGeom>
          <a:noFill/>
        </p:spPr>
        <p:txBody>
          <a:bodyPr wrap="square" rtlCol="0">
            <a:spAutoFit/>
          </a:bodyPr>
          <a:lstStyle/>
          <a:p>
            <a:pPr>
              <a:lnSpc>
                <a:spcPct val="150000"/>
              </a:lnSpc>
              <a:spcAft>
                <a:spcPts val="300"/>
              </a:spcAft>
            </a:pPr>
            <a:r>
              <a:rPr lang="en-US" sz="1200" dirty="0" smtClean="0">
                <a:latin typeface="+mj-lt"/>
              </a:rPr>
              <a:t>60</a:t>
            </a:r>
          </a:p>
          <a:p>
            <a:pPr>
              <a:lnSpc>
                <a:spcPct val="150000"/>
              </a:lnSpc>
              <a:spcAft>
                <a:spcPts val="300"/>
              </a:spcAft>
            </a:pPr>
            <a:r>
              <a:rPr lang="en-US" sz="1200" dirty="0" smtClean="0">
                <a:latin typeface="+mj-lt"/>
              </a:rPr>
              <a:t>50</a:t>
            </a:r>
          </a:p>
          <a:p>
            <a:pPr>
              <a:lnSpc>
                <a:spcPct val="150000"/>
              </a:lnSpc>
              <a:spcAft>
                <a:spcPts val="300"/>
              </a:spcAft>
            </a:pPr>
            <a:r>
              <a:rPr lang="en-US" sz="1200" dirty="0" smtClean="0">
                <a:latin typeface="+mj-lt"/>
              </a:rPr>
              <a:t>40</a:t>
            </a:r>
          </a:p>
          <a:p>
            <a:pPr>
              <a:lnSpc>
                <a:spcPct val="150000"/>
              </a:lnSpc>
              <a:spcAft>
                <a:spcPts val="300"/>
              </a:spcAft>
            </a:pPr>
            <a:r>
              <a:rPr lang="en-US" sz="1200" dirty="0" smtClean="0">
                <a:latin typeface="+mj-lt"/>
              </a:rPr>
              <a:t>30</a:t>
            </a:r>
          </a:p>
          <a:p>
            <a:pPr>
              <a:lnSpc>
                <a:spcPct val="150000"/>
              </a:lnSpc>
              <a:spcAft>
                <a:spcPts val="300"/>
              </a:spcAft>
            </a:pPr>
            <a:r>
              <a:rPr lang="en-US" sz="1200" dirty="0" smtClean="0">
                <a:latin typeface="+mj-lt"/>
              </a:rPr>
              <a:t>20</a:t>
            </a:r>
          </a:p>
          <a:p>
            <a:pPr>
              <a:lnSpc>
                <a:spcPct val="150000"/>
              </a:lnSpc>
              <a:spcAft>
                <a:spcPts val="300"/>
              </a:spcAft>
            </a:pPr>
            <a:r>
              <a:rPr lang="en-US" sz="1200" dirty="0" smtClean="0">
                <a:latin typeface="+mj-lt"/>
              </a:rPr>
              <a:t>10</a:t>
            </a:r>
            <a:endParaRPr lang="en-US" sz="1200" dirty="0">
              <a:latin typeface="+mj-lt"/>
            </a:endParaRPr>
          </a:p>
        </p:txBody>
      </p:sp>
      <p:sp>
        <p:nvSpPr>
          <p:cNvPr id="148" name="TextBox 147"/>
          <p:cNvSpPr txBox="1"/>
          <p:nvPr/>
        </p:nvSpPr>
        <p:spPr>
          <a:xfrm>
            <a:off x="2048123" y="22106263"/>
            <a:ext cx="450487" cy="1911614"/>
          </a:xfrm>
          <a:prstGeom prst="rect">
            <a:avLst/>
          </a:prstGeom>
          <a:noFill/>
        </p:spPr>
        <p:txBody>
          <a:bodyPr wrap="square" rtlCol="0">
            <a:spAutoFit/>
          </a:bodyPr>
          <a:lstStyle/>
          <a:p>
            <a:pPr>
              <a:lnSpc>
                <a:spcPct val="150000"/>
              </a:lnSpc>
              <a:spcAft>
                <a:spcPts val="300"/>
              </a:spcAft>
            </a:pPr>
            <a:r>
              <a:rPr lang="en-US" sz="1200" dirty="0" smtClean="0">
                <a:latin typeface="+mj-lt"/>
              </a:rPr>
              <a:t>60</a:t>
            </a:r>
          </a:p>
          <a:p>
            <a:pPr>
              <a:lnSpc>
                <a:spcPct val="150000"/>
              </a:lnSpc>
              <a:spcAft>
                <a:spcPts val="300"/>
              </a:spcAft>
            </a:pPr>
            <a:r>
              <a:rPr lang="en-US" sz="1200" dirty="0" smtClean="0">
                <a:latin typeface="+mj-lt"/>
              </a:rPr>
              <a:t>50</a:t>
            </a:r>
          </a:p>
          <a:p>
            <a:pPr>
              <a:lnSpc>
                <a:spcPct val="150000"/>
              </a:lnSpc>
              <a:spcAft>
                <a:spcPts val="300"/>
              </a:spcAft>
            </a:pPr>
            <a:r>
              <a:rPr lang="en-US" sz="1200" dirty="0" smtClean="0">
                <a:latin typeface="+mj-lt"/>
              </a:rPr>
              <a:t>40</a:t>
            </a:r>
          </a:p>
          <a:p>
            <a:pPr>
              <a:lnSpc>
                <a:spcPct val="150000"/>
              </a:lnSpc>
              <a:spcAft>
                <a:spcPts val="300"/>
              </a:spcAft>
            </a:pPr>
            <a:r>
              <a:rPr lang="en-US" sz="1200" dirty="0" smtClean="0">
                <a:latin typeface="+mj-lt"/>
              </a:rPr>
              <a:t>30</a:t>
            </a:r>
          </a:p>
          <a:p>
            <a:pPr>
              <a:lnSpc>
                <a:spcPct val="150000"/>
              </a:lnSpc>
              <a:spcAft>
                <a:spcPts val="300"/>
              </a:spcAft>
            </a:pPr>
            <a:r>
              <a:rPr lang="en-US" sz="1200" dirty="0" smtClean="0">
                <a:latin typeface="+mj-lt"/>
              </a:rPr>
              <a:t>20</a:t>
            </a:r>
          </a:p>
          <a:p>
            <a:pPr>
              <a:lnSpc>
                <a:spcPct val="150000"/>
              </a:lnSpc>
              <a:spcAft>
                <a:spcPts val="300"/>
              </a:spcAft>
            </a:pPr>
            <a:r>
              <a:rPr lang="en-US" sz="1200" dirty="0" smtClean="0">
                <a:latin typeface="+mj-lt"/>
              </a:rPr>
              <a:t>10</a:t>
            </a:r>
            <a:endParaRPr lang="en-US" sz="1200" dirty="0">
              <a:latin typeface="+mj-lt"/>
            </a:endParaRPr>
          </a:p>
        </p:txBody>
      </p:sp>
      <p:sp>
        <p:nvSpPr>
          <p:cNvPr id="149" name="TextBox 148"/>
          <p:cNvSpPr txBox="1"/>
          <p:nvPr/>
        </p:nvSpPr>
        <p:spPr>
          <a:xfrm rot="5400000">
            <a:off x="6338443" y="25159573"/>
            <a:ext cx="2392841" cy="353943"/>
          </a:xfrm>
          <a:prstGeom prst="rect">
            <a:avLst/>
          </a:prstGeom>
          <a:noFill/>
        </p:spPr>
        <p:txBody>
          <a:bodyPr wrap="square" rtlCol="0">
            <a:spAutoFit/>
          </a:bodyPr>
          <a:lstStyle/>
          <a:p>
            <a:r>
              <a:rPr lang="en-US" sz="1700" b="1" dirty="0" smtClean="0">
                <a:latin typeface="+mj-lt"/>
              </a:rPr>
              <a:t>Aqua / Terra MODIS</a:t>
            </a:r>
            <a:endParaRPr lang="en-US" sz="1700" b="1" dirty="0">
              <a:latin typeface="+mj-lt"/>
            </a:endParaRPr>
          </a:p>
        </p:txBody>
      </p:sp>
      <p:sp>
        <p:nvSpPr>
          <p:cNvPr id="150" name="TextBox 149"/>
          <p:cNvSpPr txBox="1"/>
          <p:nvPr/>
        </p:nvSpPr>
        <p:spPr>
          <a:xfrm rot="5400000">
            <a:off x="6827773" y="23193892"/>
            <a:ext cx="1389296" cy="353943"/>
          </a:xfrm>
          <a:prstGeom prst="rect">
            <a:avLst/>
          </a:prstGeom>
          <a:noFill/>
        </p:spPr>
        <p:txBody>
          <a:bodyPr wrap="square" rtlCol="0">
            <a:spAutoFit/>
          </a:bodyPr>
          <a:lstStyle/>
          <a:p>
            <a:r>
              <a:rPr lang="en-US" sz="1700" b="1" dirty="0" smtClean="0">
                <a:latin typeface="+mj-lt"/>
              </a:rPr>
              <a:t>Landsat 8</a:t>
            </a:r>
            <a:endParaRPr lang="en-US" sz="1700" b="1" dirty="0">
              <a:latin typeface="+mj-lt"/>
            </a:endParaRPr>
          </a:p>
        </p:txBody>
      </p:sp>
      <p:sp>
        <p:nvSpPr>
          <p:cNvPr id="1034" name="TextBox 1033"/>
          <p:cNvSpPr txBox="1"/>
          <p:nvPr/>
        </p:nvSpPr>
        <p:spPr>
          <a:xfrm>
            <a:off x="20622699" y="23092173"/>
            <a:ext cx="1153968" cy="276999"/>
          </a:xfrm>
          <a:prstGeom prst="rect">
            <a:avLst/>
          </a:prstGeom>
          <a:noFill/>
        </p:spPr>
        <p:txBody>
          <a:bodyPr wrap="square" rtlCol="0">
            <a:spAutoFit/>
          </a:bodyPr>
          <a:lstStyle/>
          <a:p>
            <a:r>
              <a:rPr lang="en-US" sz="1200" dirty="0" smtClean="0">
                <a:solidFill>
                  <a:srgbClr val="595555"/>
                </a:solidFill>
                <a:latin typeface="+mj-lt"/>
              </a:rPr>
              <a:t>Badlands NP</a:t>
            </a:r>
            <a:endParaRPr lang="en-US" sz="1200" dirty="0">
              <a:solidFill>
                <a:srgbClr val="595555"/>
              </a:solidFill>
              <a:latin typeface="+mj-lt"/>
            </a:endParaRPr>
          </a:p>
        </p:txBody>
      </p:sp>
      <p:sp>
        <p:nvSpPr>
          <p:cNvPr id="152" name="TextBox 151"/>
          <p:cNvSpPr txBox="1"/>
          <p:nvPr/>
        </p:nvSpPr>
        <p:spPr>
          <a:xfrm>
            <a:off x="16951507" y="22422320"/>
            <a:ext cx="1182287" cy="461665"/>
          </a:xfrm>
          <a:prstGeom prst="rect">
            <a:avLst/>
          </a:prstGeom>
          <a:noFill/>
        </p:spPr>
        <p:txBody>
          <a:bodyPr wrap="square" rtlCol="0">
            <a:spAutoFit/>
          </a:bodyPr>
          <a:lstStyle/>
          <a:p>
            <a:r>
              <a:rPr lang="en-US" sz="1200" dirty="0" smtClean="0">
                <a:solidFill>
                  <a:srgbClr val="595555"/>
                </a:solidFill>
                <a:latin typeface="+mj-lt"/>
              </a:rPr>
              <a:t>Wind Cave NP</a:t>
            </a:r>
            <a:endParaRPr lang="en-US" sz="1200" dirty="0">
              <a:solidFill>
                <a:srgbClr val="595555"/>
              </a:solidFill>
              <a:latin typeface="+mj-lt"/>
            </a:endParaRPr>
          </a:p>
        </p:txBody>
      </p:sp>
      <p:sp>
        <p:nvSpPr>
          <p:cNvPr id="153" name="TextBox 152"/>
          <p:cNvSpPr txBox="1"/>
          <p:nvPr/>
        </p:nvSpPr>
        <p:spPr>
          <a:xfrm>
            <a:off x="16236400" y="21991110"/>
            <a:ext cx="2066312" cy="276999"/>
          </a:xfrm>
          <a:prstGeom prst="rect">
            <a:avLst/>
          </a:prstGeom>
          <a:noFill/>
        </p:spPr>
        <p:txBody>
          <a:bodyPr wrap="square" rtlCol="0">
            <a:spAutoFit/>
          </a:bodyPr>
          <a:lstStyle/>
          <a:p>
            <a:r>
              <a:rPr lang="en-US" sz="1200" dirty="0" smtClean="0">
                <a:solidFill>
                  <a:srgbClr val="595555"/>
                </a:solidFill>
                <a:latin typeface="+mj-lt"/>
              </a:rPr>
              <a:t>Jewel</a:t>
            </a:r>
            <a:r>
              <a:rPr lang="en-US" sz="1200" dirty="0" smtClean="0">
                <a:solidFill>
                  <a:schemeClr val="tx1">
                    <a:lumMod val="50000"/>
                  </a:schemeClr>
                </a:solidFill>
                <a:latin typeface="+mj-lt"/>
              </a:rPr>
              <a:t> Cave NM</a:t>
            </a:r>
            <a:endParaRPr lang="en-US" sz="1200" dirty="0">
              <a:solidFill>
                <a:schemeClr val="tx1">
                  <a:lumMod val="50000"/>
                </a:schemeClr>
              </a:solidFill>
              <a:latin typeface="+mj-lt"/>
            </a:endParaRPr>
          </a:p>
        </p:txBody>
      </p:sp>
      <p:sp>
        <p:nvSpPr>
          <p:cNvPr id="154" name="TextBox 153"/>
          <p:cNvSpPr txBox="1"/>
          <p:nvPr/>
        </p:nvSpPr>
        <p:spPr>
          <a:xfrm>
            <a:off x="19959313" y="24214446"/>
            <a:ext cx="2010168" cy="276999"/>
          </a:xfrm>
          <a:prstGeom prst="rect">
            <a:avLst/>
          </a:prstGeom>
          <a:noFill/>
        </p:spPr>
        <p:txBody>
          <a:bodyPr wrap="square" rtlCol="0">
            <a:spAutoFit/>
          </a:bodyPr>
          <a:lstStyle/>
          <a:p>
            <a:r>
              <a:rPr lang="en-US" sz="1200" dirty="0" smtClean="0">
                <a:solidFill>
                  <a:srgbClr val="595555"/>
                </a:solidFill>
                <a:latin typeface="+mj-lt"/>
              </a:rPr>
              <a:t>Test Site – Scotts Bluff NM</a:t>
            </a:r>
            <a:endParaRPr lang="en-US" sz="1200" dirty="0">
              <a:solidFill>
                <a:srgbClr val="595555"/>
              </a:solidFill>
              <a:latin typeface="+mj-lt"/>
            </a:endParaRPr>
          </a:p>
        </p:txBody>
      </p:sp>
      <p:sp>
        <p:nvSpPr>
          <p:cNvPr id="158" name="TextBox 157"/>
          <p:cNvSpPr txBox="1"/>
          <p:nvPr/>
        </p:nvSpPr>
        <p:spPr>
          <a:xfrm rot="19205721">
            <a:off x="16397995" y="25963739"/>
            <a:ext cx="624201" cy="246221"/>
          </a:xfrm>
          <a:prstGeom prst="rect">
            <a:avLst/>
          </a:prstGeom>
          <a:solidFill>
            <a:schemeClr val="bg1"/>
          </a:solidFill>
        </p:spPr>
        <p:txBody>
          <a:bodyPr wrap="square" rtlCol="0">
            <a:spAutoFit/>
          </a:bodyPr>
          <a:lstStyle/>
          <a:p>
            <a:r>
              <a:rPr lang="en-US" sz="1000" b="1" dirty="0" smtClean="0">
                <a:solidFill>
                  <a:srgbClr val="595555"/>
                </a:solidFill>
                <a:latin typeface="+mj-lt"/>
              </a:rPr>
              <a:t>25 - 50</a:t>
            </a:r>
            <a:endParaRPr lang="en-US" sz="1000" b="1" dirty="0">
              <a:solidFill>
                <a:srgbClr val="595555"/>
              </a:solidFill>
              <a:latin typeface="+mj-lt"/>
            </a:endParaRPr>
          </a:p>
        </p:txBody>
      </p:sp>
      <p:sp>
        <p:nvSpPr>
          <p:cNvPr id="159" name="TextBox 158"/>
          <p:cNvSpPr txBox="1"/>
          <p:nvPr/>
        </p:nvSpPr>
        <p:spPr>
          <a:xfrm rot="19205721">
            <a:off x="16688414" y="25980418"/>
            <a:ext cx="604812" cy="246221"/>
          </a:xfrm>
          <a:prstGeom prst="rect">
            <a:avLst/>
          </a:prstGeom>
          <a:solidFill>
            <a:schemeClr val="bg1"/>
          </a:solidFill>
        </p:spPr>
        <p:txBody>
          <a:bodyPr wrap="square" rtlCol="0">
            <a:spAutoFit/>
          </a:bodyPr>
          <a:lstStyle/>
          <a:p>
            <a:r>
              <a:rPr lang="en-US" sz="1000" b="1" dirty="0" smtClean="0">
                <a:solidFill>
                  <a:srgbClr val="595555"/>
                </a:solidFill>
                <a:latin typeface="+mj-lt"/>
              </a:rPr>
              <a:t>12 - 25</a:t>
            </a:r>
            <a:endParaRPr lang="en-US" sz="1000" b="1" dirty="0">
              <a:solidFill>
                <a:srgbClr val="595555"/>
              </a:solidFill>
              <a:latin typeface="+mj-lt"/>
            </a:endParaRPr>
          </a:p>
        </p:txBody>
      </p:sp>
      <p:sp>
        <p:nvSpPr>
          <p:cNvPr id="160" name="TextBox 159"/>
          <p:cNvSpPr txBox="1"/>
          <p:nvPr/>
        </p:nvSpPr>
        <p:spPr>
          <a:xfrm rot="19205721">
            <a:off x="16960500" y="25964368"/>
            <a:ext cx="626994" cy="246221"/>
          </a:xfrm>
          <a:prstGeom prst="rect">
            <a:avLst/>
          </a:prstGeom>
          <a:solidFill>
            <a:schemeClr val="bg1"/>
          </a:solidFill>
        </p:spPr>
        <p:txBody>
          <a:bodyPr wrap="square" rtlCol="0">
            <a:spAutoFit/>
          </a:bodyPr>
          <a:lstStyle/>
          <a:p>
            <a:r>
              <a:rPr lang="en-US" sz="1000" b="1" dirty="0" smtClean="0">
                <a:solidFill>
                  <a:srgbClr val="595555"/>
                </a:solidFill>
                <a:latin typeface="+mj-lt"/>
              </a:rPr>
              <a:t>04 - 12</a:t>
            </a:r>
            <a:endParaRPr lang="en-US" sz="1000" b="1" dirty="0">
              <a:solidFill>
                <a:srgbClr val="595555"/>
              </a:solidFill>
              <a:latin typeface="+mj-lt"/>
            </a:endParaRPr>
          </a:p>
        </p:txBody>
      </p:sp>
      <p:sp>
        <p:nvSpPr>
          <p:cNvPr id="161" name="TextBox 160"/>
          <p:cNvSpPr txBox="1"/>
          <p:nvPr/>
        </p:nvSpPr>
        <p:spPr>
          <a:xfrm rot="19205721">
            <a:off x="17270224" y="25963739"/>
            <a:ext cx="669746" cy="246221"/>
          </a:xfrm>
          <a:prstGeom prst="rect">
            <a:avLst/>
          </a:prstGeom>
          <a:solidFill>
            <a:schemeClr val="bg1"/>
          </a:solidFill>
        </p:spPr>
        <p:txBody>
          <a:bodyPr wrap="square" rtlCol="0">
            <a:spAutoFit/>
          </a:bodyPr>
          <a:lstStyle/>
          <a:p>
            <a:r>
              <a:rPr lang="en-US" sz="1000" b="1" dirty="0" smtClean="0">
                <a:solidFill>
                  <a:srgbClr val="595555"/>
                </a:solidFill>
                <a:latin typeface="+mj-lt"/>
              </a:rPr>
              <a:t>00 - 04</a:t>
            </a:r>
            <a:endParaRPr lang="en-US" sz="1000" b="1" dirty="0">
              <a:solidFill>
                <a:srgbClr val="595555"/>
              </a:solidFill>
              <a:latin typeface="+mj-lt"/>
            </a:endParaRPr>
          </a:p>
        </p:txBody>
      </p:sp>
      <p:sp>
        <p:nvSpPr>
          <p:cNvPr id="162" name="TextBox 161"/>
          <p:cNvSpPr txBox="1"/>
          <p:nvPr/>
        </p:nvSpPr>
        <p:spPr>
          <a:xfrm>
            <a:off x="16170636" y="25475692"/>
            <a:ext cx="2054268" cy="276999"/>
          </a:xfrm>
          <a:prstGeom prst="rect">
            <a:avLst/>
          </a:prstGeom>
          <a:solidFill>
            <a:schemeClr val="bg1"/>
          </a:solidFill>
        </p:spPr>
        <p:txBody>
          <a:bodyPr wrap="square" rtlCol="0">
            <a:spAutoFit/>
          </a:bodyPr>
          <a:lstStyle/>
          <a:p>
            <a:r>
              <a:rPr lang="en-US" sz="1200" b="1" dirty="0" smtClean="0">
                <a:solidFill>
                  <a:srgbClr val="595555"/>
                </a:solidFill>
                <a:latin typeface="+mj-lt"/>
              </a:rPr>
              <a:t>Estimated Percent Brome</a:t>
            </a:r>
            <a:endParaRPr lang="en-US" sz="1200" b="1" dirty="0">
              <a:solidFill>
                <a:srgbClr val="595555"/>
              </a:solidFill>
              <a:latin typeface="+mj-lt"/>
            </a:endParaRPr>
          </a:p>
        </p:txBody>
      </p:sp>
      <p:sp>
        <p:nvSpPr>
          <p:cNvPr id="163" name="TextBox 162"/>
          <p:cNvSpPr txBox="1"/>
          <p:nvPr/>
        </p:nvSpPr>
        <p:spPr>
          <a:xfrm rot="19205721">
            <a:off x="15785784" y="26039495"/>
            <a:ext cx="1078724" cy="246221"/>
          </a:xfrm>
          <a:prstGeom prst="rect">
            <a:avLst/>
          </a:prstGeom>
          <a:solidFill>
            <a:schemeClr val="bg1"/>
          </a:solidFill>
        </p:spPr>
        <p:txBody>
          <a:bodyPr wrap="square" rtlCol="0">
            <a:spAutoFit/>
          </a:bodyPr>
          <a:lstStyle/>
          <a:p>
            <a:r>
              <a:rPr lang="en-US" sz="1000" b="1" dirty="0" smtClean="0">
                <a:solidFill>
                  <a:srgbClr val="595555"/>
                </a:solidFill>
                <a:latin typeface="+mj-lt"/>
              </a:rPr>
              <a:t>More than 50</a:t>
            </a:r>
            <a:endParaRPr lang="en-US" sz="1000" b="1" dirty="0">
              <a:solidFill>
                <a:srgbClr val="595555"/>
              </a:solidFill>
              <a:latin typeface="+mj-lt"/>
            </a:endParaRPr>
          </a:p>
        </p:txBody>
      </p:sp>
      <p:pic>
        <p:nvPicPr>
          <p:cNvPr id="164" name="Picture 163"/>
          <p:cNvPicPr>
            <a:picLocks noChangeAspect="1"/>
          </p:cNvPicPr>
          <p:nvPr/>
        </p:nvPicPr>
        <p:blipFill rotWithShape="1">
          <a:blip r:embed="rId21">
            <a:extLst>
              <a:ext uri="{28A0092B-C50C-407E-A947-70E740481C1C}">
                <a14:useLocalDpi xmlns:a14="http://schemas.microsoft.com/office/drawing/2010/main" val="0"/>
              </a:ext>
            </a:extLst>
          </a:blip>
          <a:srcRect l="22787" t="24864" b="57424"/>
          <a:stretch/>
        </p:blipFill>
        <p:spPr>
          <a:xfrm>
            <a:off x="16427093" y="25709415"/>
            <a:ext cx="1426981" cy="199104"/>
          </a:xfrm>
          <a:prstGeom prst="rect">
            <a:avLst/>
          </a:prstGeom>
        </p:spPr>
      </p:pic>
      <p:sp>
        <p:nvSpPr>
          <p:cNvPr id="97" name="AutoShape 8" descr="Image result for Sentinel2"/>
          <p:cNvSpPr>
            <a:spLocks noChangeAspect="1" noChangeArrowheads="1"/>
          </p:cNvSpPr>
          <p:nvPr/>
        </p:nvSpPr>
        <p:spPr bwMode="auto">
          <a:xfrm>
            <a:off x="14445949" y="27047416"/>
            <a:ext cx="91029" cy="910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TextBox 98"/>
          <p:cNvSpPr txBox="1"/>
          <p:nvPr/>
        </p:nvSpPr>
        <p:spPr>
          <a:xfrm>
            <a:off x="10338563" y="22204195"/>
            <a:ext cx="3389227" cy="523220"/>
          </a:xfrm>
          <a:prstGeom prst="rect">
            <a:avLst/>
          </a:prstGeom>
          <a:noFill/>
        </p:spPr>
        <p:txBody>
          <a:bodyPr wrap="square" rtlCol="0">
            <a:spAutoFit/>
          </a:bodyPr>
          <a:lstStyle/>
          <a:p>
            <a:r>
              <a:rPr lang="en-US" sz="2800" b="1" dirty="0" smtClean="0">
                <a:solidFill>
                  <a:schemeClr val="bg1"/>
                </a:solidFill>
              </a:rPr>
              <a:t>NDVI Differencing</a:t>
            </a:r>
            <a:endParaRPr lang="en-US" sz="2800" b="1" dirty="0">
              <a:solidFill>
                <a:schemeClr val="bg1"/>
              </a:solidFill>
            </a:endParaRPr>
          </a:p>
        </p:txBody>
      </p:sp>
      <p:sp>
        <p:nvSpPr>
          <p:cNvPr id="100" name="TextBox 99"/>
          <p:cNvSpPr txBox="1"/>
          <p:nvPr/>
        </p:nvSpPr>
        <p:spPr>
          <a:xfrm>
            <a:off x="11946203" y="25302007"/>
            <a:ext cx="3108743" cy="1477328"/>
          </a:xfrm>
          <a:prstGeom prst="rect">
            <a:avLst/>
          </a:prstGeom>
          <a:noFill/>
        </p:spPr>
        <p:txBody>
          <a:bodyPr wrap="square" rtlCol="0">
            <a:spAutoFit/>
          </a:bodyPr>
          <a:lstStyle/>
          <a:p>
            <a:pPr algn="just"/>
            <a:r>
              <a:rPr lang="en-US" sz="1500" b="1" dirty="0" smtClean="0"/>
              <a:t>Right: </a:t>
            </a:r>
            <a:r>
              <a:rPr lang="en-US" sz="1500" i="1" dirty="0"/>
              <a:t>In situ </a:t>
            </a:r>
            <a:r>
              <a:rPr lang="en-US" sz="1500" dirty="0"/>
              <a:t>data from the National Park Service was used to create training data to derive brome abundance estimation maps using the Interactive Supervised Classification tool </a:t>
            </a:r>
            <a:r>
              <a:rPr lang="en-US" sz="1500"/>
              <a:t>in </a:t>
            </a:r>
            <a:r>
              <a:rPr lang="en-US" sz="1500" smtClean="0"/>
              <a:t>ArcMap. </a:t>
            </a:r>
            <a:r>
              <a:rPr lang="en-US" sz="1500" b="1" smtClean="0"/>
              <a:t> </a:t>
            </a:r>
            <a:endParaRPr lang="en-US" sz="1500" b="1" dirty="0"/>
          </a:p>
        </p:txBody>
      </p:sp>
      <p:sp>
        <p:nvSpPr>
          <p:cNvPr id="101" name="TextBox 100"/>
          <p:cNvSpPr txBox="1"/>
          <p:nvPr/>
        </p:nvSpPr>
        <p:spPr>
          <a:xfrm>
            <a:off x="8723757" y="24543178"/>
            <a:ext cx="6277114" cy="784830"/>
          </a:xfrm>
          <a:prstGeom prst="rect">
            <a:avLst/>
          </a:prstGeom>
          <a:noFill/>
        </p:spPr>
        <p:txBody>
          <a:bodyPr wrap="square" rtlCol="0">
            <a:spAutoFit/>
          </a:bodyPr>
          <a:lstStyle/>
          <a:p>
            <a:pPr algn="just"/>
            <a:r>
              <a:rPr lang="en-US" sz="1500" b="1" dirty="0" smtClean="0"/>
              <a:t>Above: </a:t>
            </a:r>
            <a:r>
              <a:rPr lang="en-US" sz="1500" dirty="0"/>
              <a:t>The difference between Landsat derived NDVI values </a:t>
            </a:r>
            <a:r>
              <a:rPr lang="en-US" sz="1500" dirty="0" smtClean="0"/>
              <a:t>between </a:t>
            </a:r>
            <a:r>
              <a:rPr lang="en-US" sz="1500" dirty="0"/>
              <a:t>April 2016 and July 2016 within Badlands National </a:t>
            </a:r>
            <a:r>
              <a:rPr lang="en-US" sz="1500" dirty="0" smtClean="0"/>
              <a:t>Park; positive differences, shown in orange, represent areas with </a:t>
            </a:r>
            <a:r>
              <a:rPr lang="en-US" sz="1500" dirty="0"/>
              <a:t>earlier </a:t>
            </a:r>
            <a:r>
              <a:rPr lang="en-US" sz="1500" dirty="0" smtClean="0"/>
              <a:t>vegetation phenology.</a:t>
            </a:r>
            <a:endParaRPr lang="en-US" sz="1500" b="1" dirty="0"/>
          </a:p>
        </p:txBody>
      </p:sp>
      <p:sp>
        <p:nvSpPr>
          <p:cNvPr id="102" name="TextBox 101"/>
          <p:cNvSpPr txBox="1"/>
          <p:nvPr/>
        </p:nvSpPr>
        <p:spPr>
          <a:xfrm>
            <a:off x="8718923" y="25318879"/>
            <a:ext cx="3094332" cy="1477328"/>
          </a:xfrm>
          <a:prstGeom prst="rect">
            <a:avLst/>
          </a:prstGeom>
          <a:noFill/>
        </p:spPr>
        <p:txBody>
          <a:bodyPr wrap="square" rtlCol="0">
            <a:spAutoFit/>
          </a:bodyPr>
          <a:lstStyle/>
          <a:p>
            <a:pPr algn="just"/>
            <a:r>
              <a:rPr lang="en-US" sz="1500" b="1" dirty="0" smtClean="0"/>
              <a:t>Left: </a:t>
            </a:r>
            <a:r>
              <a:rPr lang="en-US" sz="1500" dirty="0"/>
              <a:t>High resolution Landsat captures expected brome phenology, where early season NDVI values are high in areas with high abundance and low during peak season; this is not seen at the MODIS </a:t>
            </a:r>
            <a:r>
              <a:rPr lang="en-US" sz="1500" dirty="0" smtClean="0"/>
              <a:t>scale.</a:t>
            </a:r>
            <a:endParaRPr lang="en-US" sz="1500" b="1" dirty="0"/>
          </a:p>
        </p:txBody>
      </p:sp>
      <p:pic>
        <p:nvPicPr>
          <p:cNvPr id="103" name="Picture 102"/>
          <p:cNvPicPr>
            <a:picLocks noChangeAspect="1"/>
          </p:cNvPicPr>
          <p:nvPr/>
        </p:nvPicPr>
        <p:blipFill rotWithShape="1">
          <a:blip r:embed="rId22" cstate="print">
            <a:extLst>
              <a:ext uri="{28A0092B-C50C-407E-A947-70E740481C1C}">
                <a14:useLocalDpi xmlns:a14="http://schemas.microsoft.com/office/drawing/2010/main" val="0"/>
              </a:ext>
            </a:extLst>
          </a:blip>
          <a:srcRect t="23152" r="8779" b="415"/>
          <a:stretch/>
        </p:blipFill>
        <p:spPr>
          <a:xfrm>
            <a:off x="8856929" y="21794750"/>
            <a:ext cx="6044289" cy="2743200"/>
          </a:xfrm>
          <a:prstGeom prst="rect">
            <a:avLst/>
          </a:prstGeom>
          <a:ln w="44450">
            <a:solidFill>
              <a:schemeClr val="accent6"/>
            </a:solidFill>
          </a:ln>
        </p:spPr>
      </p:pic>
      <p:grpSp>
        <p:nvGrpSpPr>
          <p:cNvPr id="104" name="Group 103"/>
          <p:cNvGrpSpPr/>
          <p:nvPr/>
        </p:nvGrpSpPr>
        <p:grpSpPr>
          <a:xfrm>
            <a:off x="8890454" y="23993858"/>
            <a:ext cx="621140" cy="600164"/>
            <a:chOff x="9216727" y="20607131"/>
            <a:chExt cx="621140" cy="600164"/>
          </a:xfrm>
        </p:grpSpPr>
        <p:sp>
          <p:nvSpPr>
            <p:cNvPr id="105" name="Rectangle 104"/>
            <p:cNvSpPr/>
            <p:nvPr/>
          </p:nvSpPr>
          <p:spPr>
            <a:xfrm>
              <a:off x="9216727" y="20673384"/>
              <a:ext cx="352200" cy="4624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p:cNvPicPr>
              <a:picLocks noChangeAspect="1"/>
            </p:cNvPicPr>
            <p:nvPr/>
          </p:nvPicPr>
          <p:blipFill rotWithShape="1">
            <a:blip r:embed="rId23">
              <a:extLst>
                <a:ext uri="{28A0092B-C50C-407E-A947-70E740481C1C}">
                  <a14:useLocalDpi xmlns:a14="http://schemas.microsoft.com/office/drawing/2010/main" val="0"/>
                </a:ext>
              </a:extLst>
            </a:blip>
            <a:srcRect l="25675" t="4726" r="9975" b="3820"/>
            <a:stretch/>
          </p:blipFill>
          <p:spPr>
            <a:xfrm>
              <a:off x="9232502" y="20700222"/>
              <a:ext cx="224158" cy="418124"/>
            </a:xfrm>
            <a:prstGeom prst="rect">
              <a:avLst/>
            </a:prstGeom>
          </p:spPr>
        </p:pic>
        <p:sp>
          <p:nvSpPr>
            <p:cNvPr id="107" name="TextBox 106"/>
            <p:cNvSpPr txBox="1"/>
            <p:nvPr/>
          </p:nvSpPr>
          <p:spPr>
            <a:xfrm>
              <a:off x="9380356" y="20607131"/>
              <a:ext cx="457511" cy="600164"/>
            </a:xfrm>
            <a:prstGeom prst="rect">
              <a:avLst/>
            </a:prstGeom>
            <a:noFill/>
          </p:spPr>
          <p:txBody>
            <a:bodyPr wrap="square" rtlCol="0">
              <a:spAutoFit/>
            </a:bodyPr>
            <a:lstStyle/>
            <a:p>
              <a:r>
                <a:rPr lang="en-US" sz="1100" dirty="0" smtClean="0"/>
                <a:t>1</a:t>
              </a:r>
            </a:p>
            <a:p>
              <a:endParaRPr lang="en-US" sz="1100" dirty="0" smtClean="0"/>
            </a:p>
            <a:p>
              <a:r>
                <a:rPr lang="en-US" sz="1100" dirty="0"/>
                <a:t>0</a:t>
              </a:r>
            </a:p>
          </p:txBody>
        </p:sp>
      </p:grpSp>
    </p:spTree>
    <p:extLst>
      <p:ext uri="{BB962C8B-B14F-4D97-AF65-F5344CB8AC3E}">
        <p14:creationId xmlns:p14="http://schemas.microsoft.com/office/powerpoint/2010/main" val="384327087"/>
      </p:ext>
    </p:extLst>
  </p:cSld>
  <p:clrMapOvr>
    <a:masterClrMapping/>
  </p:clrMapOvr>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3952</TotalTime>
  <Words>783</Words>
  <Application>Microsoft Office PowerPoint</Application>
  <PresentationFormat>Custom</PresentationFormat>
  <Paragraphs>87</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Century Gothic</vt:lpstr>
      <vt:lpstr>Garamond</vt:lpstr>
      <vt:lpstr>Questrial</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Childs, Lauren M. (LARC-E3)[DEVELOP]</cp:lastModifiedBy>
  <cp:revision>261</cp:revision>
  <dcterms:created xsi:type="dcterms:W3CDTF">2015-06-02T14:58:58Z</dcterms:created>
  <dcterms:modified xsi:type="dcterms:W3CDTF">2016-08-03T13:30:28Z</dcterms:modified>
</cp:coreProperties>
</file>