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1"/>
  </p:notesMasterIdLst>
  <p:sldIdLst>
    <p:sldId id="260" r:id="rId3"/>
    <p:sldId id="261" r:id="rId4"/>
    <p:sldId id="266" r:id="rId5"/>
    <p:sldId id="262" r:id="rId6"/>
    <p:sldId id="264" r:id="rId7"/>
    <p:sldId id="257" r:id="rId8"/>
    <p:sldId id="265"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0200"/>
    <a:srgbClr val="CC9738"/>
    <a:srgbClr val="FCD782"/>
    <a:srgbClr val="C00709"/>
    <a:srgbClr val="D88A7B"/>
    <a:srgbClr val="C18E95"/>
    <a:srgbClr val="0374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0" d="100"/>
          <a:sy n="120" d="100"/>
        </p:scale>
        <p:origin x="876" y="-5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0FEDEB-0F5F-474C-9ACF-AA6E15D068BB}" type="datetimeFigureOut">
              <a:rPr lang="en-US" smtClean="0"/>
              <a:t>10/11/2016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3B03EF-341A-457E-BA19-C0B84580C263}" type="slidenum">
              <a:rPr lang="en-US" smtClean="0"/>
              <a:t>‹#›</a:t>
            </a:fld>
            <a:endParaRPr lang="en-US"/>
          </a:p>
        </p:txBody>
      </p:sp>
    </p:spTree>
    <p:extLst>
      <p:ext uri="{BB962C8B-B14F-4D97-AF65-F5344CB8AC3E}">
        <p14:creationId xmlns:p14="http://schemas.microsoft.com/office/powerpoint/2010/main" val="1414055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3B03EF-341A-457E-BA19-C0B84580C263}" type="slidenum">
              <a:rPr lang="en-US" smtClean="0"/>
              <a:t>1</a:t>
            </a:fld>
            <a:endParaRPr lang="en-US"/>
          </a:p>
        </p:txBody>
      </p:sp>
    </p:spTree>
    <p:extLst>
      <p:ext uri="{BB962C8B-B14F-4D97-AF65-F5344CB8AC3E}">
        <p14:creationId xmlns:p14="http://schemas.microsoft.com/office/powerpoint/2010/main" val="707314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noFill/>
        </p:spPr>
        <p:txBody>
          <a:bodyPr/>
          <a:lstStyle>
            <a:lvl1pPr>
              <a:defRPr>
                <a:solidFill>
                  <a:schemeClr val="bg1"/>
                </a:solidFill>
              </a:defRPr>
            </a:lvl1pPr>
          </a:lstStyle>
          <a:p>
            <a:fld id="{EE289CF8-4C39-49E0-AC7D-C209D6C0BFB9}" type="datetimeFigureOut">
              <a:rPr lang="en-US" smtClean="0">
                <a:solidFill>
                  <a:prstClr val="white"/>
                </a:solidFill>
              </a:rPr>
              <a:pPr/>
              <a:t>10/11/2016</a:t>
            </a:fld>
            <a:endParaRPr lang="en-US">
              <a:solidFill>
                <a:prstClr val="white"/>
              </a:solidFill>
            </a:endParaRPr>
          </a:p>
        </p:txBody>
      </p:sp>
      <p:sp>
        <p:nvSpPr>
          <p:cNvPr id="17" name="Footer Placeholder 16"/>
          <p:cNvSpPr>
            <a:spLocks noGrp="1"/>
          </p:cNvSpPr>
          <p:nvPr>
            <p:ph type="ftr" sz="quarter" idx="11"/>
          </p:nvPr>
        </p:nvSpPr>
        <p:spPr>
          <a:noFill/>
        </p:spPr>
        <p:txBody>
          <a:bodyPr/>
          <a:lstStyle>
            <a:lvl1pPr>
              <a:defRPr>
                <a:solidFill>
                  <a:schemeClr val="bg1"/>
                </a:solidFill>
              </a:defRPr>
            </a:lvl1pPr>
          </a:lstStyle>
          <a:p>
            <a:endParaRPr lang="en-US" dirty="0">
              <a:solidFill>
                <a:prstClr val="white"/>
              </a:solidFill>
            </a:endParaRP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black"/>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black"/>
              </a:solidFill>
            </a:endParaRPr>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tx1"/>
                </a:solidFill>
              </a:defRPr>
            </a:lvl1pPr>
          </a:lstStyle>
          <a:p>
            <a:fld id="{74107330-A4E1-497D-BB24-CE6B6F1E90AA}" type="slidenum">
              <a:rPr lang="en-US" smtClean="0">
                <a:solidFill>
                  <a:prstClr val="black"/>
                </a:solidFill>
              </a:rPr>
              <a:pPr/>
              <a:t>‹#›</a:t>
            </a:fld>
            <a:endParaRPr lang="en-US" dirty="0">
              <a:solidFill>
                <a:prstClr val="black"/>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tx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p>
            <a:fld id="{EE289CF8-4C39-49E0-AC7D-C209D6C0BFB9}" type="datetimeFigureOut">
              <a:rPr lang="en-US" smtClean="0"/>
              <a:pPr/>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5448" y="142352"/>
            <a:ext cx="8833104" cy="21396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EE289CF8-4C39-49E0-AC7D-C209D6C0BFB9}" type="datetimeFigureOut">
              <a:rPr lang="en-US" smtClean="0"/>
              <a:pPr/>
              <a:t>10/11/2016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dirty="0">
              <a:solidFill>
                <a:srgbClr val="7F7F7F">
                  <a:shade val="75000"/>
                </a:srgb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E289CF8-4C39-49E0-AC7D-C209D6C0BFB9}" type="datetimeFigureOut">
              <a:rPr lang="en-US" smtClean="0"/>
              <a:pPr/>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p:nvPr/>
        </p:nvSpPr>
        <p:spPr>
          <a:xfrm>
            <a:off x="152400" y="1371600"/>
            <a:ext cx="8833104" cy="914400"/>
          </a:xfrm>
          <a:prstGeom prst="rect">
            <a:avLst/>
          </a:prstGeom>
          <a:solidFill>
            <a:schemeClr val="tx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Rectangle 12"/>
          <p:cNvSpPr>
            <a:spLocks noChangeArrowheads="1"/>
          </p:cNvSpPr>
          <p:nvPr/>
        </p:nvSpPr>
        <p:spPr bwMode="auto">
          <a:xfrm>
            <a:off x="158496" y="6391656"/>
            <a:ext cx="8833104" cy="3108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E289CF8-4C39-49E0-AC7D-C209D6C0BFB9}" type="datetimeFigureOut">
              <a:rPr lang="en-US" smtClean="0"/>
              <a:pPr/>
              <a:t>10/11/2016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7" name="Oval 26"/>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4107330-A4E1-497D-BB24-CE6B6F1E90AA}" type="slidenum">
              <a:rPr lang="en-US" smtClean="0">
                <a:solidFill>
                  <a:srgbClr val="7F7F7F">
                    <a:shade val="75000"/>
                  </a:srgbClr>
                </a:solidFill>
              </a:rPr>
              <a:pPr/>
              <a:t>‹#›</a:t>
            </a:fld>
            <a:endParaRPr lang="en-US" dirty="0">
              <a:solidFill>
                <a:srgbClr val="7F7F7F">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E289CF8-4C39-49E0-AC7D-C209D6C0BFB9}" type="datetimeFigureOut">
              <a:rPr lang="en-US" smtClean="0"/>
              <a:pPr/>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Rectangle 4"/>
          <p:cNvSpPr>
            <a:spLocks noChangeArrowheads="1"/>
          </p:cNvSpPr>
          <p:nvPr/>
        </p:nvSpPr>
        <p:spPr bwMode="auto">
          <a:xfrm>
            <a:off x="158496" y="6400800"/>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 name="Date Placeholder 1"/>
          <p:cNvSpPr>
            <a:spLocks noGrp="1"/>
          </p:cNvSpPr>
          <p:nvPr>
            <p:ph type="dt" sz="half" idx="10"/>
          </p:nvPr>
        </p:nvSpPr>
        <p:spPr/>
        <p:txBody>
          <a:bodyPr/>
          <a:lstStyle/>
          <a:p>
            <a:fld id="{EE289CF8-4C39-49E0-AC7D-C209D6C0BFB9}" type="datetimeFigureOut">
              <a:rPr lang="en-US" smtClean="0"/>
              <a:pPr/>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4107330-A4E1-497D-BB24-CE6B6F1E90AA}"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1" name="Rectangle 20"/>
          <p:cNvSpPr>
            <a:spLocks noChangeArrowheads="1"/>
          </p:cNvSpPr>
          <p:nvPr userDrawn="1"/>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p:txBody>
          <a:bodyPr/>
          <a:lstStyle/>
          <a:p>
            <a:fld id="{EE289CF8-4C39-49E0-AC7D-C209D6C0BFB9}" type="datetimeFigureOut">
              <a:rPr lang="en-US" smtClean="0"/>
              <a:pPr/>
              <a:t>10/11/2016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45BE4-B950-4ECD-B103-EFA6EDCAF8CC}" type="datetimeFigureOut">
              <a:rPr lang="en-US" smtClean="0"/>
              <a:pPr/>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a:xfrm>
            <a:off x="5788152" y="6404984"/>
            <a:ext cx="3044952" cy="365760"/>
          </a:xfrm>
        </p:spPr>
        <p:txBody>
          <a:bodyPr/>
          <a:lstStyle/>
          <a:p>
            <a:fld id="{EE289CF8-4C39-49E0-AC7D-C209D6C0BFB9}" type="datetimeFigureOut">
              <a:rPr lang="en-US" smtClean="0"/>
              <a:pPr/>
              <a:t>10/11/2016</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6915912" y="3009901"/>
            <a:ext cx="457200" cy="441325"/>
          </a:xfrm>
        </p:spPr>
        <p:txBody>
          <a:body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10/11/2016</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E45BE4-B950-4ECD-B103-EFA6EDCAF8CC}" type="datetimeFigureOut">
              <a:rPr lang="en-US" smtClean="0"/>
              <a:pPr/>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E45BE4-B950-4ECD-B103-EFA6EDCAF8CC}" type="datetimeFigureOut">
              <a:rPr lang="en-US" smtClean="0"/>
              <a:pPr/>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E45BE4-B950-4ECD-B103-EFA6EDCAF8CC}" type="datetimeFigureOut">
              <a:rPr lang="en-US" smtClean="0"/>
              <a:pPr/>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E45BE4-B950-4ECD-B103-EFA6EDCAF8CC}" type="datetimeFigureOut">
              <a:rPr lang="en-US" smtClean="0"/>
              <a:pPr/>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E45BE4-B950-4ECD-B103-EFA6EDCAF8CC}" type="datetimeFigureOut">
              <a:rPr lang="en-US" smtClean="0"/>
              <a:pPr/>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E45BE4-B950-4ECD-B103-EFA6EDCAF8CC}" type="datetimeFigureOut">
              <a:rPr lang="en-US" smtClean="0"/>
              <a:pPr/>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E45BE4-B950-4ECD-B103-EFA6EDCAF8CC}" type="datetimeFigureOut">
              <a:rPr lang="en-US" smtClean="0"/>
              <a:pPr/>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4DBD0-F050-430F-958A-321171649CA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E45BE4-B950-4ECD-B103-EFA6EDCAF8CC}" type="datetimeFigureOut">
              <a:rPr lang="en-US" smtClean="0"/>
              <a:pPr/>
              <a:t>10/11/2016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4DBD0-F050-430F-958A-321171649CA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auto">
          <a:xfrm>
            <a:off x="152400" y="6396037"/>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E289CF8-4C39-49E0-AC7D-C209D6C0BFB9}" type="datetimeFigureOut">
              <a:rPr lang="en-US" smtClean="0"/>
              <a:pPr/>
              <a:t>10/11/2016</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4107330-A4E1-497D-BB24-CE6B6F1E90AA}" type="slidenum">
              <a:rPr lang="en-US" smtClean="0">
                <a:solidFill>
                  <a:srgbClr val="7F7F7F">
                    <a:shade val="75000"/>
                  </a:srgbClr>
                </a:solidFill>
              </a:rPr>
              <a:pPr/>
              <a:t>‹#›</a:t>
            </a:fld>
            <a:endParaRPr lang="en-US">
              <a:solidFill>
                <a:srgbClr val="7F7F7F">
                  <a:shade val="75000"/>
                </a:srgb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ysClr val="windowText" lastClr="000000"/>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ysClr val="windowText" lastClr="000000"/>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ysClr val="windowText" lastClr="000000"/>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ysClr val="windowText" lastClr="000000"/>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ysClr val="windowText" lastClr="000000"/>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ysClr val="windowText" lastClr="000000"/>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0" y="2743200"/>
            <a:ext cx="7924800" cy="3276600"/>
          </a:xfrm>
        </p:spPr>
        <p:txBody>
          <a:bodyPr>
            <a:normAutofit/>
          </a:bodyPr>
          <a:lstStyle/>
          <a:p>
            <a:r>
              <a:rPr lang="en-US" sz="2000" dirty="0" smtClean="0"/>
              <a:t>[Project Title]</a:t>
            </a:r>
          </a:p>
          <a:p>
            <a:r>
              <a:rPr lang="en-US" sz="2000" dirty="0" smtClean="0"/>
              <a:t>[Node]</a:t>
            </a:r>
          </a:p>
          <a:p>
            <a:endParaRPr lang="en-US" sz="1800" dirty="0" smtClean="0"/>
          </a:p>
          <a:p>
            <a:r>
              <a:rPr lang="en-US" sz="2400" dirty="0" smtClean="0"/>
              <a:t>Fall 2016</a:t>
            </a:r>
          </a:p>
          <a:p>
            <a:r>
              <a:rPr lang="en-US" sz="4400" dirty="0" smtClean="0"/>
              <a:t>Final Imagery</a:t>
            </a:r>
            <a:endParaRPr lang="en-US" sz="4400" dirty="0"/>
          </a:p>
        </p:txBody>
      </p:sp>
      <p:sp>
        <p:nvSpPr>
          <p:cNvPr id="2" name="Title 1"/>
          <p:cNvSpPr>
            <a:spLocks noGrp="1"/>
          </p:cNvSpPr>
          <p:nvPr>
            <p:ph type="title"/>
          </p:nvPr>
        </p:nvSpPr>
        <p:spPr/>
        <p:txBody>
          <a:bodyPr/>
          <a:lstStyle/>
          <a:p>
            <a:r>
              <a:rPr lang="en-US" dirty="0" smtClean="0"/>
              <a:t>DEVELOP National Program</a:t>
            </a:r>
            <a:endParaRPr lang="en-US" dirty="0"/>
          </a:p>
        </p:txBody>
      </p:sp>
      <p:sp>
        <p:nvSpPr>
          <p:cNvPr id="7" name="Rectangle 6"/>
          <p:cNvSpPr/>
          <p:nvPr/>
        </p:nvSpPr>
        <p:spPr>
          <a:xfrm>
            <a:off x="228600" y="6400800"/>
            <a:ext cx="8686800" cy="30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4000" b="1" dirty="0" smtClean="0"/>
              <a:t>Imagery Required:</a:t>
            </a:r>
            <a:endParaRPr lang="en-US" sz="4000" b="1" dirty="0"/>
          </a:p>
        </p:txBody>
      </p:sp>
      <p:sp>
        <p:nvSpPr>
          <p:cNvPr id="3" name="Content Placeholder 2"/>
          <p:cNvSpPr>
            <a:spLocks noGrp="1"/>
          </p:cNvSpPr>
          <p:nvPr>
            <p:ph idx="1"/>
          </p:nvPr>
        </p:nvSpPr>
        <p:spPr>
          <a:xfrm>
            <a:off x="457200" y="1219200"/>
            <a:ext cx="8229600" cy="5638800"/>
          </a:xfrm>
        </p:spPr>
        <p:txBody>
          <a:bodyPr>
            <a:normAutofit/>
          </a:bodyPr>
          <a:lstStyle/>
          <a:p>
            <a:pPr>
              <a:buFont typeface="Wingdings" pitchFamily="2" charset="2"/>
              <a:buChar char="ü"/>
            </a:pPr>
            <a:r>
              <a:rPr lang="en-US" dirty="0" smtClean="0"/>
              <a:t>Website Image</a:t>
            </a:r>
          </a:p>
          <a:p>
            <a:pPr lvl="1">
              <a:buFont typeface="Arial" panose="020B0604020202020204" pitchFamily="34" charset="0"/>
              <a:buChar char="•"/>
            </a:pPr>
            <a:r>
              <a:rPr lang="en-US" dirty="0" smtClean="0"/>
              <a:t>Attractive image of study area</a:t>
            </a:r>
          </a:p>
          <a:p>
            <a:pPr lvl="1">
              <a:buFont typeface="Arial" panose="020B0604020202020204" pitchFamily="34" charset="0"/>
              <a:buChar char="•"/>
            </a:pPr>
            <a:r>
              <a:rPr lang="en-US" dirty="0" smtClean="0"/>
              <a:t>No text allowed</a:t>
            </a:r>
          </a:p>
          <a:p>
            <a:pPr>
              <a:buFont typeface="Wingdings" pitchFamily="2" charset="2"/>
              <a:buChar char="ü"/>
            </a:pPr>
            <a:endParaRPr lang="en-US" dirty="0" smtClean="0"/>
          </a:p>
          <a:p>
            <a:pPr>
              <a:buFont typeface="Wingdings" pitchFamily="2" charset="2"/>
              <a:buChar char="ü"/>
            </a:pPr>
            <a:r>
              <a:rPr lang="en-US" dirty="0" smtClean="0"/>
              <a:t>Technical Image</a:t>
            </a:r>
          </a:p>
          <a:p>
            <a:pPr lvl="1">
              <a:buFont typeface="Arial" panose="020B0604020202020204" pitchFamily="34" charset="0"/>
              <a:buChar char="•"/>
            </a:pPr>
            <a:r>
              <a:rPr lang="en-US" dirty="0" smtClean="0"/>
              <a:t>Text allowed to describe project results</a:t>
            </a:r>
          </a:p>
          <a:p>
            <a:pPr lvl="1">
              <a:buFont typeface="Arial" panose="020B0604020202020204" pitchFamily="34" charset="0"/>
              <a:buChar char="•"/>
            </a:pPr>
            <a:r>
              <a:rPr lang="en-US" dirty="0" smtClean="0"/>
              <a:t>Text and Legends must be separate items</a:t>
            </a:r>
          </a:p>
          <a:p>
            <a:pPr lvl="1">
              <a:buFont typeface="Arial" panose="020B0604020202020204" pitchFamily="34" charset="0"/>
              <a:buChar char="•"/>
            </a:pPr>
            <a:r>
              <a:rPr lang="en-US" dirty="0" smtClean="0"/>
              <a:t>Type all text out in PowerPoint (No exported text images)</a:t>
            </a:r>
          </a:p>
        </p:txBody>
      </p:sp>
      <p:sp>
        <p:nvSpPr>
          <p:cNvPr id="4" name="TextBox 3"/>
          <p:cNvSpPr txBox="1"/>
          <p:nvPr/>
        </p:nvSpPr>
        <p:spPr>
          <a:xfrm>
            <a:off x="4876800" y="6324600"/>
            <a:ext cx="4343400" cy="369332"/>
          </a:xfrm>
          <a:prstGeom prst="rect">
            <a:avLst/>
          </a:prstGeom>
          <a:noFill/>
        </p:spPr>
        <p:txBody>
          <a:bodyPr wrap="square" rtlCol="0">
            <a:spAutoFit/>
          </a:bodyPr>
          <a:lstStyle/>
          <a:p>
            <a:r>
              <a:rPr lang="en-US" b="1" dirty="0" smtClean="0">
                <a:solidFill>
                  <a:srgbClr val="FF0000"/>
                </a:solidFill>
              </a:rPr>
              <a:t>Delete this slide upon submission.</a:t>
            </a:r>
            <a:endParaRPr lang="en-US"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Website Image</a:t>
            </a:r>
            <a:endParaRPr lang="en-US" dirty="0"/>
          </a:p>
        </p:txBody>
      </p:sp>
      <p:sp>
        <p:nvSpPr>
          <p:cNvPr id="3" name="Text Placeholder 2"/>
          <p:cNvSpPr>
            <a:spLocks noGrp="1"/>
          </p:cNvSpPr>
          <p:nvPr>
            <p:ph type="body" sz="half" idx="3"/>
          </p:nvPr>
        </p:nvSpPr>
        <p:spPr/>
        <p:txBody>
          <a:bodyPr/>
          <a:lstStyle/>
          <a:p>
            <a:r>
              <a:rPr lang="en-US" dirty="0" smtClean="0"/>
              <a:t>Technical Image</a:t>
            </a:r>
            <a:endParaRPr lang="en-US" dirty="0"/>
          </a:p>
        </p:txBody>
      </p:sp>
      <p:sp>
        <p:nvSpPr>
          <p:cNvPr id="4" name="Content Placeholder 3"/>
          <p:cNvSpPr>
            <a:spLocks noGrp="1"/>
          </p:cNvSpPr>
          <p:nvPr>
            <p:ph sz="quarter" idx="2"/>
          </p:nvPr>
        </p:nvSpPr>
        <p:spPr>
          <a:xfrm>
            <a:off x="301752" y="4800599"/>
            <a:ext cx="4041648" cy="1489187"/>
          </a:xfrm>
        </p:spPr>
        <p:txBody>
          <a:bodyPr>
            <a:noAutofit/>
          </a:bodyPr>
          <a:lstStyle/>
          <a:p>
            <a:r>
              <a:rPr lang="en-US" sz="1400" dirty="0" smtClean="0"/>
              <a:t>An attractive image of your study area to be used as a cover image on the DEVELOP &amp; Applied Sciences websites.</a:t>
            </a:r>
          </a:p>
          <a:p>
            <a:r>
              <a:rPr lang="en-US" sz="1400" dirty="0" smtClean="0"/>
              <a:t>A pretty picture that can be used for aesthetic purposes for </a:t>
            </a:r>
            <a:r>
              <a:rPr lang="en-US" sz="1400" dirty="0"/>
              <a:t>f</a:t>
            </a:r>
            <a:r>
              <a:rPr lang="en-US" sz="1400" dirty="0" smtClean="0"/>
              <a:t>uture DEVELOP publications.</a:t>
            </a:r>
            <a:endParaRPr lang="en-US" sz="1400" dirty="0"/>
          </a:p>
        </p:txBody>
      </p:sp>
      <p:sp>
        <p:nvSpPr>
          <p:cNvPr id="5" name="Content Placeholder 4"/>
          <p:cNvSpPr>
            <a:spLocks noGrp="1"/>
          </p:cNvSpPr>
          <p:nvPr>
            <p:ph sz="quarter" idx="4"/>
          </p:nvPr>
        </p:nvSpPr>
        <p:spPr>
          <a:xfrm>
            <a:off x="4800600" y="4800599"/>
            <a:ext cx="4038600" cy="1492976"/>
          </a:xfrm>
        </p:spPr>
        <p:txBody>
          <a:bodyPr>
            <a:normAutofit/>
          </a:bodyPr>
          <a:lstStyle/>
          <a:p>
            <a:r>
              <a:rPr lang="en-US" sz="1400" dirty="0" smtClean="0"/>
              <a:t>Display and explain project results.</a:t>
            </a:r>
          </a:p>
          <a:p>
            <a:r>
              <a:rPr lang="en-US" sz="1400" dirty="0" smtClean="0"/>
              <a:t>Used on website Project Page, term booklet, or any future purpose that visual results are needed.</a:t>
            </a:r>
          </a:p>
          <a:p>
            <a:r>
              <a:rPr lang="en-US" sz="1400" dirty="0" smtClean="0"/>
              <a:t>Text is separate from image and typed in PowerPoint (no imported text)</a:t>
            </a:r>
          </a:p>
        </p:txBody>
      </p:sp>
      <p:sp>
        <p:nvSpPr>
          <p:cNvPr id="6" name="Title 5"/>
          <p:cNvSpPr>
            <a:spLocks noGrp="1"/>
          </p:cNvSpPr>
          <p:nvPr>
            <p:ph type="title"/>
          </p:nvPr>
        </p:nvSpPr>
        <p:spPr/>
        <p:txBody>
          <a:bodyPr/>
          <a:lstStyle/>
          <a:p>
            <a:r>
              <a:rPr lang="en-US" b="1" dirty="0" smtClean="0"/>
              <a:t>Purposes and Examples</a:t>
            </a:r>
            <a:endParaRPr lang="en-US" b="1"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 y="2547829"/>
            <a:ext cx="3581400" cy="201453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24400" y="2528578"/>
            <a:ext cx="4191000" cy="2357438"/>
          </a:xfrm>
          <a:prstGeom prst="rect">
            <a:avLst/>
          </a:prstGeom>
        </p:spPr>
      </p:pic>
      <p:sp>
        <p:nvSpPr>
          <p:cNvPr id="10" name="TextBox 9"/>
          <p:cNvSpPr txBox="1"/>
          <p:nvPr/>
        </p:nvSpPr>
        <p:spPr>
          <a:xfrm>
            <a:off x="4991100" y="3291987"/>
            <a:ext cx="609600" cy="169277"/>
          </a:xfrm>
          <a:prstGeom prst="rect">
            <a:avLst/>
          </a:prstGeom>
          <a:noFill/>
        </p:spPr>
        <p:txBody>
          <a:bodyPr wrap="square" rtlCol="0">
            <a:spAutoFit/>
          </a:bodyPr>
          <a:lstStyle/>
          <a:p>
            <a:r>
              <a:rPr lang="en-US" sz="500" b="1" dirty="0" smtClean="0"/>
              <a:t>Susceptibility</a:t>
            </a:r>
            <a:endParaRPr lang="en-US" sz="500" b="1" dirty="0"/>
          </a:p>
        </p:txBody>
      </p:sp>
      <p:sp>
        <p:nvSpPr>
          <p:cNvPr id="11" name="TextBox 10"/>
          <p:cNvSpPr txBox="1"/>
          <p:nvPr/>
        </p:nvSpPr>
        <p:spPr>
          <a:xfrm>
            <a:off x="6477000" y="3291987"/>
            <a:ext cx="914400" cy="169277"/>
          </a:xfrm>
          <a:prstGeom prst="rect">
            <a:avLst/>
          </a:prstGeom>
          <a:noFill/>
        </p:spPr>
        <p:txBody>
          <a:bodyPr wrap="square" rtlCol="0">
            <a:spAutoFit/>
          </a:bodyPr>
          <a:lstStyle/>
          <a:p>
            <a:r>
              <a:rPr lang="en-US" sz="500" b="1" dirty="0" smtClean="0"/>
              <a:t>People per Square Mile</a:t>
            </a:r>
            <a:endParaRPr lang="en-US" sz="500" b="1" dirty="0"/>
          </a:p>
        </p:txBody>
      </p:sp>
      <p:sp>
        <p:nvSpPr>
          <p:cNvPr id="12" name="TextBox 11"/>
          <p:cNvSpPr txBox="1"/>
          <p:nvPr/>
        </p:nvSpPr>
        <p:spPr>
          <a:xfrm>
            <a:off x="5143500" y="3444387"/>
            <a:ext cx="609600" cy="169277"/>
          </a:xfrm>
          <a:prstGeom prst="rect">
            <a:avLst/>
          </a:prstGeom>
          <a:noFill/>
        </p:spPr>
        <p:txBody>
          <a:bodyPr wrap="square" rtlCol="0">
            <a:spAutoFit/>
          </a:bodyPr>
          <a:lstStyle/>
          <a:p>
            <a:r>
              <a:rPr lang="en-US" sz="500" b="1" dirty="0" smtClean="0"/>
              <a:t>Moderate</a:t>
            </a:r>
            <a:endParaRPr lang="en-US" sz="500" b="1" dirty="0"/>
          </a:p>
        </p:txBody>
      </p:sp>
      <p:sp>
        <p:nvSpPr>
          <p:cNvPr id="13" name="TextBox 12"/>
          <p:cNvSpPr txBox="1"/>
          <p:nvPr/>
        </p:nvSpPr>
        <p:spPr>
          <a:xfrm>
            <a:off x="5143500" y="3579950"/>
            <a:ext cx="609600" cy="169277"/>
          </a:xfrm>
          <a:prstGeom prst="rect">
            <a:avLst/>
          </a:prstGeom>
          <a:noFill/>
        </p:spPr>
        <p:txBody>
          <a:bodyPr wrap="square" rtlCol="0">
            <a:spAutoFit/>
          </a:bodyPr>
          <a:lstStyle/>
          <a:p>
            <a:r>
              <a:rPr lang="en-US" sz="500" b="1" dirty="0" smtClean="0"/>
              <a:t>High</a:t>
            </a:r>
            <a:endParaRPr lang="en-US" sz="500" b="1" dirty="0"/>
          </a:p>
        </p:txBody>
      </p:sp>
      <p:sp>
        <p:nvSpPr>
          <p:cNvPr id="14" name="TextBox 13"/>
          <p:cNvSpPr txBox="1"/>
          <p:nvPr/>
        </p:nvSpPr>
        <p:spPr>
          <a:xfrm>
            <a:off x="6705600" y="3444387"/>
            <a:ext cx="609600" cy="169277"/>
          </a:xfrm>
          <a:prstGeom prst="rect">
            <a:avLst/>
          </a:prstGeom>
          <a:noFill/>
        </p:spPr>
        <p:txBody>
          <a:bodyPr wrap="square" rtlCol="0">
            <a:spAutoFit/>
          </a:bodyPr>
          <a:lstStyle/>
          <a:p>
            <a:r>
              <a:rPr lang="en-US" sz="500" b="1" dirty="0" smtClean="0"/>
              <a:t>1 - 500</a:t>
            </a:r>
            <a:endParaRPr lang="en-US" sz="500" b="1" dirty="0"/>
          </a:p>
        </p:txBody>
      </p:sp>
      <p:sp>
        <p:nvSpPr>
          <p:cNvPr id="15" name="TextBox 14"/>
          <p:cNvSpPr txBox="1"/>
          <p:nvPr/>
        </p:nvSpPr>
        <p:spPr>
          <a:xfrm>
            <a:off x="6705600" y="3529025"/>
            <a:ext cx="609600" cy="169277"/>
          </a:xfrm>
          <a:prstGeom prst="rect">
            <a:avLst/>
          </a:prstGeom>
          <a:noFill/>
        </p:spPr>
        <p:txBody>
          <a:bodyPr wrap="square" rtlCol="0">
            <a:spAutoFit/>
          </a:bodyPr>
          <a:lstStyle/>
          <a:p>
            <a:r>
              <a:rPr lang="en-US" sz="500" b="1" dirty="0" smtClean="0"/>
              <a:t>500 – 1,000</a:t>
            </a:r>
            <a:endParaRPr lang="en-US" sz="500" b="1" dirty="0"/>
          </a:p>
        </p:txBody>
      </p:sp>
      <p:sp>
        <p:nvSpPr>
          <p:cNvPr id="16" name="TextBox 15"/>
          <p:cNvSpPr txBox="1"/>
          <p:nvPr/>
        </p:nvSpPr>
        <p:spPr>
          <a:xfrm>
            <a:off x="6705600" y="3627269"/>
            <a:ext cx="609600" cy="169277"/>
          </a:xfrm>
          <a:prstGeom prst="rect">
            <a:avLst/>
          </a:prstGeom>
          <a:noFill/>
        </p:spPr>
        <p:txBody>
          <a:bodyPr wrap="square" rtlCol="0">
            <a:spAutoFit/>
          </a:bodyPr>
          <a:lstStyle/>
          <a:p>
            <a:r>
              <a:rPr lang="en-US" sz="500" b="1" dirty="0" smtClean="0"/>
              <a:t>1,000 – 37,000</a:t>
            </a:r>
            <a:endParaRPr lang="en-US" sz="500" b="1" dirty="0"/>
          </a:p>
        </p:txBody>
      </p:sp>
      <p:sp>
        <p:nvSpPr>
          <p:cNvPr id="17" name="Rectangle 16"/>
          <p:cNvSpPr/>
          <p:nvPr/>
        </p:nvSpPr>
        <p:spPr>
          <a:xfrm>
            <a:off x="4991100" y="3482108"/>
            <a:ext cx="190500" cy="93834"/>
          </a:xfrm>
          <a:prstGeom prst="rect">
            <a:avLst/>
          </a:prstGeom>
          <a:solidFill>
            <a:srgbClr val="D88A7B"/>
          </a:solidFill>
          <a:ln>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4991100" y="3617671"/>
            <a:ext cx="190500" cy="93834"/>
          </a:xfrm>
          <a:prstGeom prst="rect">
            <a:avLst/>
          </a:prstGeom>
          <a:solidFill>
            <a:srgbClr val="C00709"/>
          </a:solidFill>
          <a:ln>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6546945" y="3504786"/>
            <a:ext cx="190500" cy="48477"/>
          </a:xfrm>
          <a:prstGeom prst="rect">
            <a:avLst/>
          </a:prstGeom>
          <a:solidFill>
            <a:srgbClr val="FCD782"/>
          </a:solidFill>
          <a:ln>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6546945" y="3593432"/>
            <a:ext cx="190500" cy="48477"/>
          </a:xfrm>
          <a:prstGeom prst="rect">
            <a:avLst/>
          </a:prstGeom>
          <a:solidFill>
            <a:srgbClr val="CC9738"/>
          </a:solidFill>
          <a:ln>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6546945" y="3685846"/>
            <a:ext cx="190500" cy="48477"/>
          </a:xfrm>
          <a:prstGeom prst="rect">
            <a:avLst/>
          </a:prstGeom>
          <a:solidFill>
            <a:srgbClr val="6F0200"/>
          </a:solidFill>
          <a:ln>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6186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4000" b="1" dirty="0" smtClean="0"/>
              <a:t>Checklist for Both Images:</a:t>
            </a:r>
            <a:endParaRPr lang="en-US" sz="4000" b="1" dirty="0"/>
          </a:p>
        </p:txBody>
      </p:sp>
      <p:sp>
        <p:nvSpPr>
          <p:cNvPr id="3" name="Content Placeholder 2"/>
          <p:cNvSpPr>
            <a:spLocks noGrp="1"/>
          </p:cNvSpPr>
          <p:nvPr>
            <p:ph idx="1"/>
          </p:nvPr>
        </p:nvSpPr>
        <p:spPr>
          <a:xfrm>
            <a:off x="457200" y="1219200"/>
            <a:ext cx="8229600" cy="5638800"/>
          </a:xfrm>
        </p:spPr>
        <p:txBody>
          <a:bodyPr>
            <a:normAutofit fontScale="62500" lnSpcReduction="20000"/>
          </a:bodyPr>
          <a:lstStyle/>
          <a:p>
            <a:pPr>
              <a:buFont typeface="Wingdings" pitchFamily="2" charset="2"/>
              <a:buChar char="ü"/>
            </a:pPr>
            <a:r>
              <a:rPr lang="en-US" dirty="0" smtClean="0"/>
              <a:t>Image is derived from NASA sensor data </a:t>
            </a:r>
          </a:p>
          <a:p>
            <a:pPr lvl="1">
              <a:buFont typeface="Arial" pitchFamily="34" charset="0"/>
              <a:buChar char="•"/>
            </a:pPr>
            <a:r>
              <a:rPr lang="en-US" i="1" dirty="0" smtClean="0"/>
              <a:t>Not from an outside source</a:t>
            </a:r>
          </a:p>
          <a:p>
            <a:pPr lvl="1">
              <a:buFont typeface="Arial" pitchFamily="34" charset="0"/>
              <a:buChar char="•"/>
            </a:pPr>
            <a:r>
              <a:rPr lang="en-US" i="1" dirty="0" smtClean="0"/>
              <a:t>Not a photograph of the team or landscape</a:t>
            </a:r>
          </a:p>
          <a:p>
            <a:pPr lvl="1">
              <a:buFont typeface="Arial" pitchFamily="34" charset="0"/>
              <a:buChar char="•"/>
            </a:pPr>
            <a:r>
              <a:rPr lang="en-US" i="1" dirty="0" smtClean="0"/>
              <a:t>Exception: NCEI projects using CDRs</a:t>
            </a:r>
          </a:p>
          <a:p>
            <a:pPr>
              <a:buFont typeface="Wingdings" pitchFamily="2" charset="2"/>
              <a:buChar char="ü"/>
            </a:pPr>
            <a:r>
              <a:rPr lang="en-US" dirty="0" smtClean="0"/>
              <a:t>At least one image provided is derived from recent data (2015-2016) </a:t>
            </a:r>
          </a:p>
          <a:p>
            <a:pPr>
              <a:buFont typeface="Wingdings" pitchFamily="2" charset="2"/>
              <a:buChar char="ü"/>
            </a:pPr>
            <a:r>
              <a:rPr lang="en-US" dirty="0" smtClean="0"/>
              <a:t>Some kind of processing has taken place </a:t>
            </a:r>
          </a:p>
          <a:p>
            <a:pPr lvl="1">
              <a:buFont typeface="Arial" pitchFamily="34" charset="0"/>
              <a:buChar char="•"/>
            </a:pPr>
            <a:r>
              <a:rPr lang="en-US" i="1" dirty="0" smtClean="0"/>
              <a:t>Not just a raw satellite image or simple re-order of spectral bands </a:t>
            </a:r>
          </a:p>
          <a:p>
            <a:pPr>
              <a:buFont typeface="Wingdings" pitchFamily="2" charset="2"/>
              <a:buChar char="ü"/>
            </a:pPr>
            <a:r>
              <a:rPr lang="en-US" dirty="0" smtClean="0"/>
              <a:t>The team actually created the image </a:t>
            </a:r>
          </a:p>
          <a:p>
            <a:pPr lvl="1">
              <a:buFont typeface="Arial" pitchFamily="34" charset="0"/>
              <a:buChar char="•"/>
            </a:pPr>
            <a:r>
              <a:rPr lang="en-US" i="1" dirty="0"/>
              <a:t>There can be NO outside content included (what we mean by this is something some non-DEVELOP person processed/created/picture they took) – including non-NASA data </a:t>
            </a:r>
            <a:r>
              <a:rPr lang="en-US" i="1" dirty="0" smtClean="0"/>
              <a:t>along with NASA data in </a:t>
            </a:r>
            <a:r>
              <a:rPr lang="en-US" i="1" dirty="0"/>
              <a:t>the creation of your image is fine, but you can’t take a map or diagram someone else made and include it</a:t>
            </a:r>
          </a:p>
          <a:p>
            <a:pPr>
              <a:buFont typeface="Wingdings" pitchFamily="2" charset="2"/>
              <a:buChar char="ü"/>
            </a:pPr>
            <a:r>
              <a:rPr lang="en-US" dirty="0" smtClean="0"/>
              <a:t>High-resolution 1920 x 1080 (over 300 dpi</a:t>
            </a:r>
            <a:r>
              <a:rPr lang="en-US" dirty="0" smtClean="0"/>
              <a:t>) – landscape orientation</a:t>
            </a:r>
          </a:p>
          <a:p>
            <a:pPr>
              <a:buFont typeface="Wingdings" pitchFamily="2" charset="2"/>
              <a:buChar char="ü"/>
            </a:pPr>
            <a:r>
              <a:rPr lang="en-US" dirty="0" smtClean="0"/>
              <a:t>White background</a:t>
            </a:r>
            <a:endParaRPr lang="en-US" dirty="0" smtClean="0"/>
          </a:p>
          <a:p>
            <a:pPr>
              <a:buFont typeface="Wingdings" pitchFamily="2" charset="2"/>
              <a:buChar char="ü"/>
            </a:pPr>
            <a:r>
              <a:rPr lang="en-US" dirty="0" smtClean="0"/>
              <a:t>Saved as a JPEG or PNG</a:t>
            </a:r>
          </a:p>
        </p:txBody>
      </p:sp>
      <p:sp>
        <p:nvSpPr>
          <p:cNvPr id="4" name="TextBox 3"/>
          <p:cNvSpPr txBox="1"/>
          <p:nvPr/>
        </p:nvSpPr>
        <p:spPr>
          <a:xfrm>
            <a:off x="4876800" y="6324600"/>
            <a:ext cx="4343400" cy="369332"/>
          </a:xfrm>
          <a:prstGeom prst="rect">
            <a:avLst/>
          </a:prstGeom>
          <a:noFill/>
        </p:spPr>
        <p:txBody>
          <a:bodyPr wrap="square" rtlCol="0">
            <a:spAutoFit/>
          </a:bodyPr>
          <a:lstStyle/>
          <a:p>
            <a:r>
              <a:rPr lang="en-US" b="1" dirty="0" smtClean="0">
                <a:solidFill>
                  <a:srgbClr val="FF0000"/>
                </a:solidFill>
              </a:rPr>
              <a:t>Delete this slide upon submission.</a:t>
            </a:r>
            <a:endParaRPr lang="en-US" b="1" dirty="0">
              <a:solidFill>
                <a:srgbClr val="FF0000"/>
              </a:solidFill>
            </a:endParaRPr>
          </a:p>
        </p:txBody>
      </p:sp>
    </p:spTree>
    <p:extLst>
      <p:ext uri="{BB962C8B-B14F-4D97-AF65-F5344CB8AC3E}">
        <p14:creationId xmlns:p14="http://schemas.microsoft.com/office/powerpoint/2010/main" val="3893146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4000" b="1" dirty="0" smtClean="0"/>
              <a:t>Technical Image:</a:t>
            </a:r>
            <a:endParaRPr lang="en-US" sz="4000" b="1" dirty="0"/>
          </a:p>
        </p:txBody>
      </p:sp>
      <p:sp>
        <p:nvSpPr>
          <p:cNvPr id="3" name="Content Placeholder 2"/>
          <p:cNvSpPr>
            <a:spLocks noGrp="1"/>
          </p:cNvSpPr>
          <p:nvPr>
            <p:ph idx="1"/>
          </p:nvPr>
        </p:nvSpPr>
        <p:spPr>
          <a:xfrm>
            <a:off x="457200" y="990600"/>
            <a:ext cx="8382000" cy="5638800"/>
          </a:xfrm>
        </p:spPr>
        <p:txBody>
          <a:bodyPr>
            <a:noAutofit/>
          </a:bodyPr>
          <a:lstStyle/>
          <a:p>
            <a:pPr marL="0" indent="0">
              <a:buNone/>
            </a:pPr>
            <a:r>
              <a:rPr lang="en-US" sz="1400" dirty="0" smtClean="0"/>
              <a:t>Guidelines</a:t>
            </a:r>
            <a:r>
              <a:rPr lang="en-US" sz="1400" dirty="0" smtClean="0"/>
              <a:t>:</a:t>
            </a:r>
          </a:p>
          <a:p>
            <a:pPr marL="457200" lvl="1" indent="0">
              <a:buNone/>
            </a:pPr>
            <a:r>
              <a:rPr lang="en-US" sz="1200" dirty="0" smtClean="0"/>
              <a:t>Don’t: </a:t>
            </a:r>
          </a:p>
          <a:p>
            <a:pPr lvl="2">
              <a:lnSpc>
                <a:spcPct val="110000"/>
              </a:lnSpc>
            </a:pPr>
            <a:r>
              <a:rPr lang="en-US" sz="1100" dirty="0" smtClean="0"/>
              <a:t>Title your legend “Legend”</a:t>
            </a:r>
          </a:p>
          <a:p>
            <a:pPr lvl="2">
              <a:lnSpc>
                <a:spcPct val="110000"/>
              </a:lnSpc>
            </a:pPr>
            <a:r>
              <a:rPr lang="en-US" sz="1100" dirty="0" smtClean="0"/>
              <a:t>Be sloppy with labels overlapping or misspellings </a:t>
            </a:r>
          </a:p>
          <a:p>
            <a:pPr lvl="2">
              <a:lnSpc>
                <a:spcPct val="110000"/>
              </a:lnSpc>
            </a:pPr>
            <a:r>
              <a:rPr lang="en-US" sz="1100" dirty="0" smtClean="0"/>
              <a:t>Include metadata (datasets, who made the map, what the projection is, etc.)</a:t>
            </a:r>
          </a:p>
          <a:p>
            <a:pPr lvl="2">
              <a:lnSpc>
                <a:spcPct val="110000"/>
              </a:lnSpc>
            </a:pPr>
            <a:r>
              <a:rPr lang="en-US" sz="1100" dirty="0" smtClean="0"/>
              <a:t>Import text as a photo</a:t>
            </a:r>
          </a:p>
          <a:p>
            <a:pPr marL="457200" lvl="1" indent="0">
              <a:lnSpc>
                <a:spcPct val="110000"/>
              </a:lnSpc>
              <a:buNone/>
            </a:pPr>
            <a:r>
              <a:rPr lang="en-US" sz="1200" dirty="0" smtClean="0"/>
              <a:t>Do: </a:t>
            </a:r>
          </a:p>
          <a:p>
            <a:pPr lvl="2">
              <a:lnSpc>
                <a:spcPct val="110000"/>
              </a:lnSpc>
            </a:pPr>
            <a:r>
              <a:rPr lang="en-US" sz="1100" dirty="0" smtClean="0"/>
              <a:t>Make sure if you decide to include text that it is legible and you type it into the slide.</a:t>
            </a:r>
          </a:p>
          <a:p>
            <a:pPr lvl="2">
              <a:lnSpc>
                <a:spcPct val="110000"/>
              </a:lnSpc>
            </a:pPr>
            <a:r>
              <a:rPr lang="en-US" sz="1100" dirty="0" smtClean="0"/>
              <a:t>Consider the scale/shape of the image – feel free to zoom in to a particularly interesting part of the study area that fits the dimensions listed above</a:t>
            </a:r>
          </a:p>
          <a:p>
            <a:pPr lvl="2">
              <a:lnSpc>
                <a:spcPct val="110000"/>
              </a:lnSpc>
            </a:pPr>
            <a:r>
              <a:rPr lang="en-US" sz="1100" dirty="0" smtClean="0"/>
              <a:t>Pick your </a:t>
            </a:r>
            <a:r>
              <a:rPr lang="en-US" sz="1100" dirty="0" err="1" smtClean="0"/>
              <a:t>symbology</a:t>
            </a:r>
            <a:r>
              <a:rPr lang="en-US" sz="1100" dirty="0" smtClean="0"/>
              <a:t> wisely </a:t>
            </a:r>
          </a:p>
          <a:p>
            <a:pPr lvl="2">
              <a:lnSpc>
                <a:spcPct val="110000"/>
              </a:lnSpc>
            </a:pPr>
            <a:r>
              <a:rPr lang="en-US" sz="1100" dirty="0" smtClean="0"/>
              <a:t>Be thoughtful with color schemes (remember color blind people and be kind to viewers eyes as some colors should not be next to each other!) </a:t>
            </a:r>
          </a:p>
          <a:p>
            <a:pPr lvl="2">
              <a:lnSpc>
                <a:spcPct val="110000"/>
              </a:lnSpc>
            </a:pPr>
            <a:r>
              <a:rPr lang="en-US" sz="1100" dirty="0" smtClean="0"/>
              <a:t>Coloration</a:t>
            </a:r>
            <a:r>
              <a:rPr lang="en-US" sz="1100" dirty="0" smtClean="0"/>
              <a:t>: Sequential and </a:t>
            </a:r>
            <a:r>
              <a:rPr lang="en-US" sz="1100" dirty="0"/>
              <a:t>qualitative </a:t>
            </a:r>
            <a:r>
              <a:rPr lang="en-US" sz="1100" dirty="0" smtClean="0"/>
              <a:t>are great, diverging should be used carefully</a:t>
            </a:r>
          </a:p>
          <a:p>
            <a:pPr lvl="2">
              <a:lnSpc>
                <a:spcPct val="110000"/>
              </a:lnSpc>
            </a:pPr>
            <a:r>
              <a:rPr lang="en-US" sz="1100" dirty="0" smtClean="0"/>
              <a:t>Have multiple people look at the imagery with a critical eye </a:t>
            </a:r>
            <a:endParaRPr lang="en-US" sz="1100" dirty="0" smtClean="0"/>
          </a:p>
          <a:p>
            <a:pPr lvl="2">
              <a:lnSpc>
                <a:spcPct val="110000"/>
              </a:lnSpc>
            </a:pPr>
            <a:r>
              <a:rPr lang="en-US" sz="1100" dirty="0"/>
              <a:t>Be careful about scale bars. You can put the bar part in the image, however the numbers and units text must be typed in PPT separately. Don’t submit an entirely separate scale bar because it will immediately not be to scale if it gets resized to fit on/near an image</a:t>
            </a:r>
            <a:r>
              <a:rPr lang="en-US" sz="1100" dirty="0" smtClean="0"/>
              <a:t>.</a:t>
            </a:r>
            <a:endParaRPr lang="en-US" sz="1100" dirty="0" smtClean="0"/>
          </a:p>
          <a:p>
            <a:pPr marL="457200" lvl="1" indent="0">
              <a:lnSpc>
                <a:spcPct val="110000"/>
              </a:lnSpc>
              <a:buNone/>
            </a:pPr>
            <a:r>
              <a:rPr lang="en-US" sz="1100" dirty="0" smtClean="0"/>
              <a:t>Can: </a:t>
            </a:r>
          </a:p>
          <a:p>
            <a:pPr lvl="2">
              <a:lnSpc>
                <a:spcPct val="110000"/>
              </a:lnSpc>
            </a:pPr>
            <a:r>
              <a:rPr lang="en-US" sz="1100" dirty="0"/>
              <a:t>I</a:t>
            </a:r>
            <a:r>
              <a:rPr lang="en-US" sz="1100" dirty="0" smtClean="0"/>
              <a:t>nclude text and legends as long as they are legible or include no text if you prefer</a:t>
            </a:r>
          </a:p>
          <a:p>
            <a:pPr lvl="2">
              <a:lnSpc>
                <a:spcPct val="110000"/>
              </a:lnSpc>
            </a:pPr>
            <a:r>
              <a:rPr lang="en-US" sz="1100" dirty="0" smtClean="0"/>
              <a:t>Exclude the North arrow if North is directly up</a:t>
            </a:r>
          </a:p>
          <a:p>
            <a:pPr lvl="2">
              <a:lnSpc>
                <a:spcPct val="110000"/>
              </a:lnSpc>
            </a:pPr>
            <a:r>
              <a:rPr lang="en-US" sz="1100" dirty="0" smtClean="0"/>
              <a:t>Include insets to give a greater context of where in the US or world you are zoomed in</a:t>
            </a:r>
          </a:p>
          <a:p>
            <a:pPr lvl="2">
              <a:lnSpc>
                <a:spcPct val="110000"/>
              </a:lnSpc>
            </a:pPr>
            <a:r>
              <a:rPr lang="en-US" sz="1100" dirty="0" smtClean="0"/>
              <a:t>If your study area shape is inherently portrait-style, get creative how to make your image in landscape – duplicate the image to make a time series, zoom in on one specific area, etc.</a:t>
            </a:r>
            <a:endParaRPr lang="en-US" sz="1100" dirty="0" smtClean="0"/>
          </a:p>
        </p:txBody>
      </p:sp>
      <p:sp>
        <p:nvSpPr>
          <p:cNvPr id="4" name="TextBox 3"/>
          <p:cNvSpPr txBox="1"/>
          <p:nvPr/>
        </p:nvSpPr>
        <p:spPr>
          <a:xfrm>
            <a:off x="4876800" y="6477000"/>
            <a:ext cx="4343400" cy="369332"/>
          </a:xfrm>
          <a:prstGeom prst="rect">
            <a:avLst/>
          </a:prstGeom>
          <a:noFill/>
        </p:spPr>
        <p:txBody>
          <a:bodyPr wrap="square" rtlCol="0">
            <a:spAutoFit/>
          </a:bodyPr>
          <a:lstStyle/>
          <a:p>
            <a:r>
              <a:rPr lang="en-US" b="1" dirty="0" smtClean="0">
                <a:solidFill>
                  <a:srgbClr val="FF0000"/>
                </a:solidFill>
              </a:rPr>
              <a:t>Delete this slide upon submission.</a:t>
            </a:r>
            <a:endParaRPr lang="en-US" b="1" dirty="0">
              <a:solidFill>
                <a:srgbClr val="FF0000"/>
              </a:solidFill>
            </a:endParaRPr>
          </a:p>
        </p:txBody>
      </p:sp>
    </p:spTree>
    <p:extLst>
      <p:ext uri="{BB962C8B-B14F-4D97-AF65-F5344CB8AC3E}">
        <p14:creationId xmlns:p14="http://schemas.microsoft.com/office/powerpoint/2010/main" val="2474107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17513" y="457200"/>
            <a:ext cx="8382000" cy="3536950"/>
          </a:xfrm>
        </p:spPr>
        <p:txBody>
          <a:bodyPr/>
          <a:lstStyle/>
          <a:p>
            <a:endParaRPr lang="en-US" dirty="0"/>
          </a:p>
        </p:txBody>
      </p:sp>
      <p:sp>
        <p:nvSpPr>
          <p:cNvPr id="6" name="Text Placeholder 5"/>
          <p:cNvSpPr>
            <a:spLocks noGrp="1"/>
          </p:cNvSpPr>
          <p:nvPr>
            <p:ph type="body" sz="half" idx="2"/>
          </p:nvPr>
        </p:nvSpPr>
        <p:spPr>
          <a:xfrm>
            <a:off x="457200" y="4389437"/>
            <a:ext cx="8382000" cy="2239963"/>
          </a:xfrm>
        </p:spPr>
        <p:txBody>
          <a:bodyPr>
            <a:normAutofit/>
          </a:bodyPr>
          <a:lstStyle/>
          <a:p>
            <a:pPr lvl="0"/>
            <a:r>
              <a:rPr lang="en-US" dirty="0"/>
              <a:t>Project </a:t>
            </a:r>
            <a:r>
              <a:rPr lang="en-US" dirty="0" smtClean="0"/>
              <a:t>Short Title Here </a:t>
            </a:r>
            <a:endParaRPr lang="en-US" dirty="0"/>
          </a:p>
          <a:p>
            <a:endParaRPr lang="en-US" b="1" dirty="0" smtClean="0"/>
          </a:p>
          <a:p>
            <a:r>
              <a:rPr lang="en-US" b="1" dirty="0" smtClean="0"/>
              <a:t>Technical Image</a:t>
            </a:r>
          </a:p>
          <a:p>
            <a:r>
              <a:rPr lang="en-US" dirty="0" smtClean="0"/>
              <a:t>Caption: Make sure to include what NASA satellite and sensor the image is derived from and the date the data was collected by the satellite. Also include what the image is (ex. NDVI, etc.), and how it can be used for decision making. 25 word limit.</a:t>
            </a:r>
          </a:p>
          <a:p>
            <a:endParaRPr lang="en-US" dirty="0"/>
          </a:p>
          <a:p>
            <a:r>
              <a:rPr lang="en-US" dirty="0"/>
              <a:t>Submit legends as separate images so they can be re-sized for future use if needed</a:t>
            </a:r>
            <a:r>
              <a:rPr lang="en-US" dirty="0" smtClean="0"/>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4000" b="1" dirty="0" smtClean="0"/>
              <a:t>Website Image:</a:t>
            </a:r>
            <a:endParaRPr lang="en-US" sz="4000" b="1" dirty="0"/>
          </a:p>
        </p:txBody>
      </p:sp>
      <p:sp>
        <p:nvSpPr>
          <p:cNvPr id="3" name="Content Placeholder 2"/>
          <p:cNvSpPr>
            <a:spLocks noGrp="1"/>
          </p:cNvSpPr>
          <p:nvPr>
            <p:ph idx="1"/>
          </p:nvPr>
        </p:nvSpPr>
        <p:spPr>
          <a:xfrm>
            <a:off x="457200" y="1219200"/>
            <a:ext cx="8229600" cy="5638800"/>
          </a:xfrm>
        </p:spPr>
        <p:txBody>
          <a:bodyPr>
            <a:normAutofit fontScale="85000" lnSpcReduction="20000"/>
          </a:bodyPr>
          <a:lstStyle/>
          <a:p>
            <a:pPr marL="0" indent="0">
              <a:buNone/>
            </a:pPr>
            <a:r>
              <a:rPr lang="en-US" dirty="0" smtClean="0"/>
              <a:t>Guidelines</a:t>
            </a:r>
            <a:r>
              <a:rPr lang="en-US" dirty="0" smtClean="0"/>
              <a:t>:</a:t>
            </a:r>
          </a:p>
          <a:p>
            <a:pPr marL="457200" lvl="1" indent="0">
              <a:buNone/>
            </a:pPr>
            <a:r>
              <a:rPr lang="en-US" sz="2300" dirty="0" smtClean="0"/>
              <a:t>Don’t: </a:t>
            </a:r>
          </a:p>
          <a:p>
            <a:pPr lvl="2"/>
            <a:r>
              <a:rPr lang="en-US" sz="2300" dirty="0" smtClean="0"/>
              <a:t>Include text</a:t>
            </a:r>
          </a:p>
          <a:p>
            <a:pPr lvl="2"/>
            <a:r>
              <a:rPr lang="en-US" sz="2300" dirty="0" smtClean="0"/>
              <a:t>Include metadata (north arrow, legends, datasets, who made the map, what the projection is, etc.)</a:t>
            </a:r>
          </a:p>
          <a:p>
            <a:pPr marL="457200" lvl="1" indent="0">
              <a:buNone/>
            </a:pPr>
            <a:r>
              <a:rPr lang="en-US" sz="2300" dirty="0" smtClean="0"/>
              <a:t>Do: </a:t>
            </a:r>
          </a:p>
          <a:p>
            <a:pPr lvl="2"/>
            <a:r>
              <a:rPr lang="en-US" sz="2300" dirty="0" smtClean="0"/>
              <a:t>If a legend is required, submit it </a:t>
            </a:r>
            <a:r>
              <a:rPr lang="en-US" sz="2300" dirty="0"/>
              <a:t>separately </a:t>
            </a:r>
          </a:p>
          <a:p>
            <a:pPr lvl="2"/>
            <a:r>
              <a:rPr lang="en-US" sz="2300" dirty="0" smtClean="0"/>
              <a:t>Choose an image that is aesthetically appealing.</a:t>
            </a:r>
          </a:p>
          <a:p>
            <a:pPr lvl="2"/>
            <a:r>
              <a:rPr lang="en-US" sz="2300" dirty="0" smtClean="0"/>
              <a:t>Be thoughtful with color schemes (</a:t>
            </a:r>
            <a:r>
              <a:rPr lang="en-US" sz="2300" dirty="0"/>
              <a:t>remember color blind people and be </a:t>
            </a:r>
            <a:r>
              <a:rPr lang="en-US" sz="2300" dirty="0" smtClean="0"/>
              <a:t>kind to viewers eyes as some colors should not be next to each other!) </a:t>
            </a:r>
          </a:p>
          <a:p>
            <a:pPr lvl="3"/>
            <a:r>
              <a:rPr lang="en-US" sz="2300" dirty="0" smtClean="0"/>
              <a:t>Coloration: Sequential and </a:t>
            </a:r>
            <a:r>
              <a:rPr lang="en-US" sz="2300" dirty="0"/>
              <a:t>qualitative </a:t>
            </a:r>
            <a:r>
              <a:rPr lang="en-US" sz="2300" dirty="0" smtClean="0"/>
              <a:t>are great, diverging should be used carefully</a:t>
            </a:r>
          </a:p>
          <a:p>
            <a:pPr lvl="2"/>
            <a:r>
              <a:rPr lang="en-US" sz="2300" dirty="0" smtClean="0"/>
              <a:t>Have multiple people look at it the imagery with a critical eye </a:t>
            </a:r>
          </a:p>
          <a:p>
            <a:pPr marL="457200" lvl="1" indent="0">
              <a:buNone/>
            </a:pPr>
            <a:r>
              <a:rPr lang="en-US" sz="2300" dirty="0" smtClean="0"/>
              <a:t>Can: </a:t>
            </a:r>
          </a:p>
          <a:p>
            <a:pPr lvl="2"/>
            <a:r>
              <a:rPr lang="en-US" sz="2300" dirty="0" smtClean="0"/>
              <a:t>Include insets to give a greater context of where in the US or world you are zoomed in on, but no text</a:t>
            </a:r>
          </a:p>
        </p:txBody>
      </p:sp>
      <p:sp>
        <p:nvSpPr>
          <p:cNvPr id="4" name="TextBox 3"/>
          <p:cNvSpPr txBox="1"/>
          <p:nvPr/>
        </p:nvSpPr>
        <p:spPr>
          <a:xfrm>
            <a:off x="4876800" y="6488668"/>
            <a:ext cx="4343400" cy="369332"/>
          </a:xfrm>
          <a:prstGeom prst="rect">
            <a:avLst/>
          </a:prstGeom>
          <a:noFill/>
        </p:spPr>
        <p:txBody>
          <a:bodyPr wrap="square" rtlCol="0">
            <a:spAutoFit/>
          </a:bodyPr>
          <a:lstStyle/>
          <a:p>
            <a:r>
              <a:rPr lang="en-US" b="1" dirty="0" smtClean="0">
                <a:solidFill>
                  <a:srgbClr val="FF0000"/>
                </a:solidFill>
              </a:rPr>
              <a:t>Delete this slide upon submission.</a:t>
            </a:r>
            <a:endParaRPr lang="en-US" b="1" dirty="0">
              <a:solidFill>
                <a:srgbClr val="FF0000"/>
              </a:solidFill>
            </a:endParaRPr>
          </a:p>
        </p:txBody>
      </p:sp>
    </p:spTree>
    <p:extLst>
      <p:ext uri="{BB962C8B-B14F-4D97-AF65-F5344CB8AC3E}">
        <p14:creationId xmlns:p14="http://schemas.microsoft.com/office/powerpoint/2010/main" val="3688497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17513" y="457200"/>
            <a:ext cx="8382000" cy="3536950"/>
          </a:xfrm>
        </p:spPr>
        <p:txBody>
          <a:bodyPr/>
          <a:lstStyle/>
          <a:p>
            <a:endParaRPr lang="en-US" dirty="0"/>
          </a:p>
        </p:txBody>
      </p:sp>
      <p:sp>
        <p:nvSpPr>
          <p:cNvPr id="6" name="Text Placeholder 5"/>
          <p:cNvSpPr>
            <a:spLocks noGrp="1"/>
          </p:cNvSpPr>
          <p:nvPr>
            <p:ph type="body" sz="half" idx="2"/>
          </p:nvPr>
        </p:nvSpPr>
        <p:spPr>
          <a:xfrm>
            <a:off x="457200" y="4389437"/>
            <a:ext cx="8382000" cy="2239963"/>
          </a:xfrm>
        </p:spPr>
        <p:txBody>
          <a:bodyPr>
            <a:normAutofit/>
          </a:bodyPr>
          <a:lstStyle/>
          <a:p>
            <a:pPr lvl="0"/>
            <a:r>
              <a:rPr lang="en-US" dirty="0"/>
              <a:t>Project </a:t>
            </a:r>
            <a:r>
              <a:rPr lang="en-US" dirty="0" smtClean="0"/>
              <a:t>Short Title </a:t>
            </a:r>
            <a:r>
              <a:rPr lang="en-US" dirty="0"/>
              <a:t>Here</a:t>
            </a:r>
          </a:p>
          <a:p>
            <a:endParaRPr lang="en-US" dirty="0" smtClean="0"/>
          </a:p>
          <a:p>
            <a:r>
              <a:rPr lang="en-US" b="1" dirty="0" smtClean="0"/>
              <a:t>Website Image</a:t>
            </a:r>
          </a:p>
          <a:p>
            <a:r>
              <a:rPr lang="en-US" dirty="0" smtClean="0"/>
              <a:t>Caption: Make sure to include what NASA satellite and sensor the image is derived from and the date the data was collected by the satellite. Also include what the image is (ex. NDVI, etc.), and how it can be used for decision making. 25 word limit.</a:t>
            </a:r>
          </a:p>
          <a:p>
            <a:endParaRPr lang="en-US" dirty="0"/>
          </a:p>
          <a:p>
            <a:pPr marL="285750" indent="-285750">
              <a:buFont typeface="Arial" panose="020B0604020202020204" pitchFamily="34" charset="0"/>
              <a:buChar char="•"/>
            </a:pPr>
            <a:r>
              <a:rPr lang="en-US" dirty="0" smtClean="0"/>
              <a:t>No text allowed on this image!</a:t>
            </a:r>
            <a:endParaRPr lang="en-US" dirty="0"/>
          </a:p>
        </p:txBody>
      </p:sp>
    </p:spTree>
    <p:extLst>
      <p:ext uri="{BB962C8B-B14F-4D97-AF65-F5344CB8AC3E}">
        <p14:creationId xmlns:p14="http://schemas.microsoft.com/office/powerpoint/2010/main" val="3472556389"/>
      </p:ext>
    </p:extLst>
  </p:cSld>
  <p:clrMapOvr>
    <a:masterClrMapping/>
  </p:clrMapOvr>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ivic">
  <a:themeElements>
    <a:clrScheme name="Custom 7">
      <a:dk1>
        <a:sysClr val="windowText" lastClr="000000"/>
      </a:dk1>
      <a:lt1>
        <a:sysClr val="window" lastClr="FFFFFF"/>
      </a:lt1>
      <a:dk2>
        <a:srgbClr val="000000"/>
      </a:dk2>
      <a:lt2>
        <a:srgbClr val="FFFFFF"/>
      </a:lt2>
      <a:accent1>
        <a:srgbClr val="3F3F3F"/>
      </a:accent1>
      <a:accent2>
        <a:srgbClr val="595959"/>
      </a:accent2>
      <a:accent3>
        <a:srgbClr val="7F7F7F"/>
      </a:accent3>
      <a:accent4>
        <a:srgbClr val="A5A5A5"/>
      </a:accent4>
      <a:accent5>
        <a:srgbClr val="BFBFBF"/>
      </a:accent5>
      <a:accent6>
        <a:srgbClr val="D8D8D8"/>
      </a:accent6>
      <a:hlink>
        <a:srgbClr val="000000"/>
      </a:hlink>
      <a:folHlink>
        <a:srgbClr val="00000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238</TotalTime>
  <Words>873</Words>
  <Application>Microsoft Office PowerPoint</Application>
  <PresentationFormat>On-screen Show (4:3)</PresentationFormat>
  <Paragraphs>93</Paragraphs>
  <Slides>8</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Arial</vt:lpstr>
      <vt:lpstr>Calibri</vt:lpstr>
      <vt:lpstr>Century Gothic</vt:lpstr>
      <vt:lpstr>Wingdings</vt:lpstr>
      <vt:lpstr>Wingdings 2</vt:lpstr>
      <vt:lpstr>Office Theme</vt:lpstr>
      <vt:lpstr>Civic</vt:lpstr>
      <vt:lpstr>DEVELOP National Program</vt:lpstr>
      <vt:lpstr>Imagery Required:</vt:lpstr>
      <vt:lpstr>Purposes and Examples</vt:lpstr>
      <vt:lpstr>Checklist for Both Images:</vt:lpstr>
      <vt:lpstr>Technical Image:</vt:lpstr>
      <vt:lpstr>PowerPoint Presentation</vt:lpstr>
      <vt:lpstr>Website Image:</vt:lpstr>
      <vt:lpstr>PowerPoint Presentation</vt:lpstr>
    </vt:vector>
  </TitlesOfParts>
  <Company>ODIN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Location Here</dc:title>
  <dc:creator>lmchilds</dc:creator>
  <cp:lastModifiedBy>Kelley, Carrie L. (LARC-E3)[SSAI DEVELOP]</cp:lastModifiedBy>
  <cp:revision>42</cp:revision>
  <dcterms:created xsi:type="dcterms:W3CDTF">2012-09-06T20:21:36Z</dcterms:created>
  <dcterms:modified xsi:type="dcterms:W3CDTF">2016-10-11T14:10:51Z</dcterms:modified>
</cp:coreProperties>
</file>