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376" userDrawn="1">
          <p15:clr>
            <a:srgbClr val="A4A3A4"/>
          </p15:clr>
        </p15:guide>
        <p15:guide id="2" orient="horz" pos="115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ms" initials="c" lastIdx="4" clrIdx="0">
    <p:extLst/>
  </p:cmAuthor>
  <p:cmAuthor id="2" name="Avery, Ryan B. (LARC-E3)[SSAI DEVELOP]" initials="ARB(D" lastIdx="2" clrIdx="1">
    <p:extLst/>
  </p:cmAuthor>
  <p:cmAuthor id="3" name="Zajic, Brittany N. (ARC-329B)[SSAI DEVELOP]" initials="ZBN(D" lastIdx="5" clrIdx="2">
    <p:extLst/>
  </p:cmAuthor>
  <p:cmAuthor id="4" name="jtorresp" initials="JLTP"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149"/>
    <a:srgbClr val="7DB862"/>
    <a:srgbClr val="EA7845"/>
    <a:srgbClr val="586991"/>
    <a:srgbClr val="218754"/>
    <a:srgbClr val="52B37B"/>
    <a:srgbClr val="C15442"/>
    <a:srgbClr val="2F8AB4"/>
    <a:srgbClr val="73A9DB"/>
    <a:srgbClr val="94A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72" autoAdjust="0"/>
    <p:restoredTop sz="94660"/>
  </p:normalViewPr>
  <p:slideViewPr>
    <p:cSldViewPr snapToGrid="0">
      <p:cViewPr>
        <p:scale>
          <a:sx n="50" d="100"/>
          <a:sy n="50" d="100"/>
        </p:scale>
        <p:origin x="672" y="-6504"/>
      </p:cViewPr>
      <p:guideLst>
        <p:guide pos="5376"/>
        <p:guide orient="horz" pos="115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301B0-E2F9-4D2D-A932-E837EE3D6F83}" type="doc">
      <dgm:prSet loTypeId="urn:microsoft.com/office/officeart/2011/layout/InterconnectedBlockProcess" loCatId="process" qsTypeId="urn:microsoft.com/office/officeart/2005/8/quickstyle/simple1" qsCatId="simple" csTypeId="urn:microsoft.com/office/officeart/2005/8/colors/colorful4" csCatId="colorful" phldr="1"/>
      <dgm:spPr/>
      <dgm:t>
        <a:bodyPr/>
        <a:lstStyle/>
        <a:p>
          <a:endParaRPr lang="en-US"/>
        </a:p>
      </dgm:t>
    </dgm:pt>
    <dgm:pt modelId="{E8B4C5D2-3B7E-4E7B-B39D-4759659D911B}">
      <dgm:prSet phldrT="[Text]"/>
      <dgm:spPr/>
      <dgm:t>
        <a:bodyPr/>
        <a:lstStyle/>
        <a:p>
          <a:r>
            <a:rPr lang="en-US" b="1" dirty="0" smtClean="0"/>
            <a:t>Data Acquisition</a:t>
          </a:r>
          <a:endParaRPr lang="en-US" b="1" dirty="0"/>
        </a:p>
      </dgm:t>
    </dgm:pt>
    <dgm:pt modelId="{78EA4F4F-F7DD-4B92-97B8-78A49E7C9098}" type="parTrans" cxnId="{729E71E9-DED4-4D6F-BBD2-FB4E99D20FF8}">
      <dgm:prSet/>
      <dgm:spPr/>
      <dgm:t>
        <a:bodyPr/>
        <a:lstStyle/>
        <a:p>
          <a:endParaRPr lang="en-US"/>
        </a:p>
      </dgm:t>
    </dgm:pt>
    <dgm:pt modelId="{8DDDD623-39D9-401C-B4E2-C58ED54DA571}" type="sibTrans" cxnId="{729E71E9-DED4-4D6F-BBD2-FB4E99D20FF8}">
      <dgm:prSet/>
      <dgm:spPr/>
      <dgm:t>
        <a:bodyPr/>
        <a:lstStyle/>
        <a:p>
          <a:endParaRPr lang="en-US"/>
        </a:p>
      </dgm:t>
    </dgm:pt>
    <dgm:pt modelId="{A904B631-EA72-426C-8C97-21C7D617670C}">
      <dgm:prSet phldrT="[Text]"/>
      <dgm:spPr/>
      <dgm:t>
        <a:bodyPr anchor="ctr"/>
        <a:lstStyle/>
        <a:p>
          <a:r>
            <a:rPr lang="en-US" dirty="0" smtClean="0"/>
            <a:t>Snow Water Equivalent </a:t>
          </a:r>
          <a:r>
            <a:rPr lang="en-US" b="1" dirty="0" smtClean="0"/>
            <a:t>(SWE)</a:t>
          </a:r>
        </a:p>
        <a:p>
          <a:endParaRPr lang="en-US" b="1" dirty="0" smtClean="0"/>
        </a:p>
      </dgm:t>
    </dgm:pt>
    <dgm:pt modelId="{3940E98C-D5D6-4D72-B955-4AA2F77B3F98}" type="parTrans" cxnId="{B5D884CC-7D79-43E1-99FA-5F88B424790A}">
      <dgm:prSet/>
      <dgm:spPr/>
      <dgm:t>
        <a:bodyPr/>
        <a:lstStyle/>
        <a:p>
          <a:endParaRPr lang="en-US"/>
        </a:p>
      </dgm:t>
    </dgm:pt>
    <dgm:pt modelId="{CC2752F4-E987-4D32-84BF-4080A844C35A}" type="sibTrans" cxnId="{B5D884CC-7D79-43E1-99FA-5F88B424790A}">
      <dgm:prSet/>
      <dgm:spPr/>
      <dgm:t>
        <a:bodyPr/>
        <a:lstStyle/>
        <a:p>
          <a:endParaRPr lang="en-US"/>
        </a:p>
      </dgm:t>
    </dgm:pt>
    <dgm:pt modelId="{224DE18B-F120-48E5-9EC2-63BD3F765311}">
      <dgm:prSet phldrT="[Text]"/>
      <dgm:spPr/>
      <dgm:t>
        <a:bodyPr/>
        <a:lstStyle/>
        <a:p>
          <a:r>
            <a:rPr lang="en-US" b="1" dirty="0" smtClean="0"/>
            <a:t>Processing (Python, R Studio, ArcMap, Excel)</a:t>
          </a:r>
          <a:endParaRPr lang="en-US" b="1" dirty="0"/>
        </a:p>
      </dgm:t>
    </dgm:pt>
    <dgm:pt modelId="{547F6C1E-0192-42A3-B6E4-30B4A738889A}" type="parTrans" cxnId="{B9E846C2-A722-4F32-9CAB-D7AAABA10619}">
      <dgm:prSet/>
      <dgm:spPr/>
      <dgm:t>
        <a:bodyPr/>
        <a:lstStyle/>
        <a:p>
          <a:endParaRPr lang="en-US"/>
        </a:p>
      </dgm:t>
    </dgm:pt>
    <dgm:pt modelId="{9E7C3901-AF66-4C28-9271-89553FCCAD50}" type="sibTrans" cxnId="{B9E846C2-A722-4F32-9CAB-D7AAABA10619}">
      <dgm:prSet/>
      <dgm:spPr/>
      <dgm:t>
        <a:bodyPr/>
        <a:lstStyle/>
        <a:p>
          <a:endParaRPr lang="en-US"/>
        </a:p>
      </dgm:t>
    </dgm:pt>
    <dgm:pt modelId="{C467BC94-9DEE-48AE-AF00-7BE05952A718}">
      <dgm:prSet phldrT="[Text]"/>
      <dgm:spPr/>
      <dgm:t>
        <a:bodyPr anchor="ctr"/>
        <a:lstStyle/>
        <a:p>
          <a:r>
            <a:rPr lang="en-US" dirty="0" smtClean="0"/>
            <a:t>Create </a:t>
          </a:r>
          <a:r>
            <a:rPr lang="en-US" b="1" dirty="0" smtClean="0"/>
            <a:t>“climate zones” </a:t>
          </a:r>
          <a:r>
            <a:rPr lang="en-US" dirty="0" smtClean="0"/>
            <a:t>to break up the Navajo Nation</a:t>
          </a:r>
        </a:p>
        <a:p>
          <a:endParaRPr lang="en-US" dirty="0"/>
        </a:p>
      </dgm:t>
    </dgm:pt>
    <dgm:pt modelId="{7988F6F8-DE16-41A3-BD28-DA18C18D8C59}" type="parTrans" cxnId="{FD52D64B-D464-4578-86AB-BB16093109D6}">
      <dgm:prSet/>
      <dgm:spPr/>
      <dgm:t>
        <a:bodyPr/>
        <a:lstStyle/>
        <a:p>
          <a:endParaRPr lang="en-US"/>
        </a:p>
      </dgm:t>
    </dgm:pt>
    <dgm:pt modelId="{0EA95817-13E3-4A20-9B45-B4DC855FED13}" type="sibTrans" cxnId="{FD52D64B-D464-4578-86AB-BB16093109D6}">
      <dgm:prSet/>
      <dgm:spPr/>
      <dgm:t>
        <a:bodyPr/>
        <a:lstStyle/>
        <a:p>
          <a:endParaRPr lang="en-US"/>
        </a:p>
      </dgm:t>
    </dgm:pt>
    <dgm:pt modelId="{80A7A622-331F-4BBA-83CC-2EA1D89D2D55}">
      <dgm:prSet phldrT="[Text]" custT="1"/>
      <dgm:spPr/>
      <dgm:t>
        <a:bodyPr/>
        <a:lstStyle/>
        <a:p>
          <a:r>
            <a:rPr lang="en-US" sz="3600" b="1" dirty="0" smtClean="0"/>
            <a:t>Analysis</a:t>
          </a:r>
        </a:p>
      </dgm:t>
    </dgm:pt>
    <dgm:pt modelId="{636F8CAF-15F9-422D-8B5E-6EA093598CB3}" type="parTrans" cxnId="{8B7464A8-2B88-4D58-A4FC-5B948DEE5419}">
      <dgm:prSet/>
      <dgm:spPr/>
      <dgm:t>
        <a:bodyPr/>
        <a:lstStyle/>
        <a:p>
          <a:endParaRPr lang="en-US"/>
        </a:p>
      </dgm:t>
    </dgm:pt>
    <dgm:pt modelId="{9A5B291C-DD5C-4408-88C0-6F5619A00C93}" type="sibTrans" cxnId="{8B7464A8-2B88-4D58-A4FC-5B948DEE5419}">
      <dgm:prSet/>
      <dgm:spPr/>
      <dgm:t>
        <a:bodyPr/>
        <a:lstStyle/>
        <a:p>
          <a:endParaRPr lang="en-US"/>
        </a:p>
      </dgm:t>
    </dgm:pt>
    <dgm:pt modelId="{D7087AD5-838D-457A-A015-19D591C7AEAB}">
      <dgm:prSet phldrT="[Text]" custT="1"/>
      <dgm:spPr/>
      <dgm:t>
        <a:bodyPr anchor="ctr"/>
        <a:lstStyle/>
        <a:p>
          <a:r>
            <a:rPr lang="en-US" sz="2800" b="1" dirty="0" smtClean="0"/>
            <a:t>Trend</a:t>
          </a:r>
          <a:r>
            <a:rPr lang="en-US" sz="2800" dirty="0" smtClean="0"/>
            <a:t> Analysis</a:t>
          </a:r>
        </a:p>
        <a:p>
          <a:endParaRPr lang="en-US" sz="2800" dirty="0" smtClean="0"/>
        </a:p>
        <a:p>
          <a:endParaRPr lang="en-US" sz="2800" dirty="0" smtClean="0"/>
        </a:p>
      </dgm:t>
    </dgm:pt>
    <dgm:pt modelId="{5D547483-036C-48D2-A5EB-AD0ADC680ED3}" type="parTrans" cxnId="{98158CBA-21D1-45E1-8A5E-EE51550D43D4}">
      <dgm:prSet/>
      <dgm:spPr/>
      <dgm:t>
        <a:bodyPr/>
        <a:lstStyle/>
        <a:p>
          <a:endParaRPr lang="en-US"/>
        </a:p>
      </dgm:t>
    </dgm:pt>
    <dgm:pt modelId="{1BC8FA51-CD4D-4024-816B-EFA0679E508B}" type="sibTrans" cxnId="{98158CBA-21D1-45E1-8A5E-EE51550D43D4}">
      <dgm:prSet/>
      <dgm:spPr/>
      <dgm:t>
        <a:bodyPr/>
        <a:lstStyle/>
        <a:p>
          <a:endParaRPr lang="en-US"/>
        </a:p>
      </dgm:t>
    </dgm:pt>
    <dgm:pt modelId="{D5CB7ECD-B217-4AE1-AA78-071AA9119A9F}">
      <dgm:prSet phldrT="[Text]" custT="1"/>
      <dgm:spPr/>
      <dgm:t>
        <a:bodyPr/>
        <a:lstStyle/>
        <a:p>
          <a:r>
            <a:rPr lang="en-US" sz="3600" b="1" dirty="0" smtClean="0"/>
            <a:t>Results</a:t>
          </a:r>
          <a:endParaRPr lang="en-US" sz="3600" b="1" dirty="0"/>
        </a:p>
      </dgm:t>
    </dgm:pt>
    <dgm:pt modelId="{E63D6828-A575-4AA4-8A1B-8C1BC9427EA5}" type="parTrans" cxnId="{B445DD40-8385-4109-95EC-4361E1B82902}">
      <dgm:prSet/>
      <dgm:spPr/>
      <dgm:t>
        <a:bodyPr/>
        <a:lstStyle/>
        <a:p>
          <a:endParaRPr lang="en-US"/>
        </a:p>
      </dgm:t>
    </dgm:pt>
    <dgm:pt modelId="{943A73B5-2915-4496-B0E4-7198AE5588B2}" type="sibTrans" cxnId="{B445DD40-8385-4109-95EC-4361E1B82902}">
      <dgm:prSet/>
      <dgm:spPr/>
      <dgm:t>
        <a:bodyPr/>
        <a:lstStyle/>
        <a:p>
          <a:endParaRPr lang="en-US"/>
        </a:p>
      </dgm:t>
    </dgm:pt>
    <dgm:pt modelId="{F83B7B19-EA99-4302-A90F-A91B4A8ACCEA}">
      <dgm:prSet phldrT="[Text]"/>
      <dgm:spPr/>
      <dgm:t>
        <a:bodyPr/>
        <a:lstStyle/>
        <a:p>
          <a:endParaRPr lang="en-US" dirty="0" smtClean="0"/>
        </a:p>
        <a:p>
          <a:r>
            <a:rPr lang="en-US" dirty="0" smtClean="0"/>
            <a:t>Overall, </a:t>
          </a:r>
          <a:r>
            <a:rPr lang="en-US" b="1" dirty="0" smtClean="0"/>
            <a:t>drought is getting worse </a:t>
          </a:r>
          <a:r>
            <a:rPr lang="en-US" dirty="0" smtClean="0"/>
            <a:t>over time in the Navajo Nation</a:t>
          </a:r>
        </a:p>
        <a:p>
          <a:endParaRPr lang="en-US" dirty="0" smtClean="0"/>
        </a:p>
        <a:p>
          <a:r>
            <a:rPr lang="en-US" dirty="0" smtClean="0"/>
            <a:t>DSAT 2.0 is a </a:t>
          </a:r>
          <a:r>
            <a:rPr lang="en-US" b="1" dirty="0" smtClean="0"/>
            <a:t>validated, useful tool for tracking drought</a:t>
          </a:r>
        </a:p>
        <a:p>
          <a:endParaRPr lang="en-US" dirty="0" smtClean="0"/>
        </a:p>
        <a:p>
          <a:r>
            <a:rPr lang="en-US" dirty="0" smtClean="0"/>
            <a:t>Other drought drivers such as </a:t>
          </a:r>
          <a:r>
            <a:rPr lang="en-US" b="1" dirty="0" smtClean="0"/>
            <a:t>RZSM and LST show strong seasonal variability</a:t>
          </a:r>
          <a:endParaRPr lang="en-US" b="1" dirty="0"/>
        </a:p>
      </dgm:t>
    </dgm:pt>
    <dgm:pt modelId="{7F807164-FFEC-4F33-84C4-F43125ADBBA9}" type="parTrans" cxnId="{17740B7D-79EB-41A1-869E-672AB199DBAC}">
      <dgm:prSet/>
      <dgm:spPr/>
      <dgm:t>
        <a:bodyPr/>
        <a:lstStyle/>
        <a:p>
          <a:endParaRPr lang="en-US"/>
        </a:p>
      </dgm:t>
    </dgm:pt>
    <dgm:pt modelId="{32944A79-CDE1-4B85-BE1D-0202AA17902D}" type="sibTrans" cxnId="{17740B7D-79EB-41A1-869E-672AB199DBAC}">
      <dgm:prSet/>
      <dgm:spPr/>
      <dgm:t>
        <a:bodyPr/>
        <a:lstStyle/>
        <a:p>
          <a:endParaRPr lang="en-US"/>
        </a:p>
      </dgm:t>
    </dgm:pt>
    <dgm:pt modelId="{E5358930-CAB7-4F4E-9D38-0DE0EBD52870}">
      <dgm:prSet phldrT="[Text]"/>
      <dgm:spPr/>
      <dgm:t>
        <a:bodyPr anchor="ctr"/>
        <a:lstStyle/>
        <a:p>
          <a:r>
            <a:rPr lang="en-US" dirty="0" smtClean="0"/>
            <a:t>Assimilated Gravity Recovery and Climate Experiment, Root Zone Soil Moisture </a:t>
          </a:r>
          <a:r>
            <a:rPr lang="en-US" b="1" dirty="0" smtClean="0"/>
            <a:t>(RZSM)</a:t>
          </a:r>
        </a:p>
        <a:p>
          <a:endParaRPr lang="en-US" dirty="0"/>
        </a:p>
      </dgm:t>
    </dgm:pt>
    <dgm:pt modelId="{C213D2B0-077E-4173-9073-71AEEC3B41D5}" type="parTrans" cxnId="{C204BA82-D42E-488B-A20A-4222BFEFC496}">
      <dgm:prSet/>
      <dgm:spPr/>
      <dgm:t>
        <a:bodyPr/>
        <a:lstStyle/>
        <a:p>
          <a:endParaRPr lang="en-US"/>
        </a:p>
      </dgm:t>
    </dgm:pt>
    <dgm:pt modelId="{35ADBD9B-4F66-49AE-8D20-003D405B50AE}" type="sibTrans" cxnId="{C204BA82-D42E-488B-A20A-4222BFEFC496}">
      <dgm:prSet/>
      <dgm:spPr/>
      <dgm:t>
        <a:bodyPr/>
        <a:lstStyle/>
        <a:p>
          <a:endParaRPr lang="en-US"/>
        </a:p>
      </dgm:t>
    </dgm:pt>
    <dgm:pt modelId="{B726E7D0-546B-4A10-B3AA-D799AB3608E3}">
      <dgm:prSet phldrT="[Text]"/>
      <dgm:spPr/>
      <dgm:t>
        <a:bodyPr anchor="ctr"/>
        <a:lstStyle/>
        <a:p>
          <a:r>
            <a:rPr lang="en-US" b="1" dirty="0" smtClean="0"/>
            <a:t>DSAT 2.0 </a:t>
          </a:r>
          <a:r>
            <a:rPr lang="en-US" dirty="0" smtClean="0"/>
            <a:t>Tool</a:t>
          </a:r>
          <a:endParaRPr lang="en-US" dirty="0"/>
        </a:p>
      </dgm:t>
    </dgm:pt>
    <dgm:pt modelId="{BAB61340-6B16-405D-B407-513EF1F577A5}" type="parTrans" cxnId="{4C06D9BD-8C74-459B-BCE9-D8BCF935384E}">
      <dgm:prSet/>
      <dgm:spPr/>
      <dgm:t>
        <a:bodyPr/>
        <a:lstStyle/>
        <a:p>
          <a:endParaRPr lang="en-US"/>
        </a:p>
      </dgm:t>
    </dgm:pt>
    <dgm:pt modelId="{07A1DDF4-7769-48AF-898A-F0AC89D6BC75}" type="sibTrans" cxnId="{4C06D9BD-8C74-459B-BCE9-D8BCF935384E}">
      <dgm:prSet/>
      <dgm:spPr/>
      <dgm:t>
        <a:bodyPr/>
        <a:lstStyle/>
        <a:p>
          <a:endParaRPr lang="en-US"/>
        </a:p>
      </dgm:t>
    </dgm:pt>
    <dgm:pt modelId="{8CFB9931-BFB3-4F71-860A-C460984A3609}">
      <dgm:prSet phldrT="[Text]"/>
      <dgm:spPr/>
      <dgm:t>
        <a:bodyPr anchor="ctr"/>
        <a:lstStyle/>
        <a:p>
          <a:r>
            <a:rPr lang="en-US" dirty="0" smtClean="0"/>
            <a:t>Land Surface Temperature </a:t>
          </a:r>
          <a:r>
            <a:rPr lang="en-US" b="1" dirty="0" smtClean="0"/>
            <a:t>(LST)</a:t>
          </a:r>
        </a:p>
        <a:p>
          <a:endParaRPr lang="en-US" b="1" dirty="0" smtClean="0"/>
        </a:p>
      </dgm:t>
    </dgm:pt>
    <dgm:pt modelId="{268F7186-D87C-4025-A5A2-AA459BCBD7A4}" type="parTrans" cxnId="{9C4E8A7C-37B8-4654-9C11-186C36A2D20D}">
      <dgm:prSet/>
      <dgm:spPr/>
      <dgm:t>
        <a:bodyPr/>
        <a:lstStyle/>
        <a:p>
          <a:endParaRPr lang="en-US"/>
        </a:p>
      </dgm:t>
    </dgm:pt>
    <dgm:pt modelId="{41D1894F-2F6B-4C47-B7CA-5881B69BDE4F}" type="sibTrans" cxnId="{9C4E8A7C-37B8-4654-9C11-186C36A2D20D}">
      <dgm:prSet/>
      <dgm:spPr/>
      <dgm:t>
        <a:bodyPr/>
        <a:lstStyle/>
        <a:p>
          <a:endParaRPr lang="en-US"/>
        </a:p>
      </dgm:t>
    </dgm:pt>
    <dgm:pt modelId="{AF30EA9F-F21E-4934-8409-2781779E8397}">
      <dgm:prSet phldrT="[Text]"/>
      <dgm:spPr/>
      <dgm:t>
        <a:bodyPr anchor="ctr"/>
        <a:lstStyle/>
        <a:p>
          <a:r>
            <a:rPr lang="en-US" b="1" dirty="0" smtClean="0"/>
            <a:t>Clip/ Mask </a:t>
          </a:r>
          <a:r>
            <a:rPr lang="en-US" dirty="0" smtClean="0"/>
            <a:t>all data to created climate zones</a:t>
          </a:r>
        </a:p>
        <a:p>
          <a:endParaRPr lang="en-US" dirty="0" smtClean="0"/>
        </a:p>
        <a:p>
          <a:r>
            <a:rPr lang="en-US" dirty="0" smtClean="0"/>
            <a:t>Sample daily data to monthly averages</a:t>
          </a:r>
        </a:p>
        <a:p>
          <a:endParaRPr lang="en-US" dirty="0"/>
        </a:p>
      </dgm:t>
    </dgm:pt>
    <dgm:pt modelId="{704B4776-98A4-46BC-AD00-EEBBA06F68DD}" type="parTrans" cxnId="{4E2CD772-2268-472C-94A9-0608C29F2C8F}">
      <dgm:prSet/>
      <dgm:spPr/>
      <dgm:t>
        <a:bodyPr/>
        <a:lstStyle/>
        <a:p>
          <a:endParaRPr lang="en-US"/>
        </a:p>
      </dgm:t>
    </dgm:pt>
    <dgm:pt modelId="{11E12D72-C446-4894-A3DA-576DB19BE2DA}" type="sibTrans" cxnId="{4E2CD772-2268-472C-94A9-0608C29F2C8F}">
      <dgm:prSet/>
      <dgm:spPr/>
      <dgm:t>
        <a:bodyPr/>
        <a:lstStyle/>
        <a:p>
          <a:endParaRPr lang="en-US"/>
        </a:p>
      </dgm:t>
    </dgm:pt>
    <dgm:pt modelId="{F3FA3D90-A6DC-438F-AD04-D31B78C121D6}">
      <dgm:prSet phldrT="[Text]" custT="1"/>
      <dgm:spPr/>
      <dgm:t>
        <a:bodyPr anchor="ctr"/>
        <a:lstStyle/>
        <a:p>
          <a:r>
            <a:rPr lang="en-US" sz="2800" b="1" dirty="0" smtClean="0"/>
            <a:t>Time Series </a:t>
          </a:r>
          <a:r>
            <a:rPr lang="en-US" sz="2800" dirty="0" smtClean="0"/>
            <a:t>Plots</a:t>
          </a:r>
        </a:p>
        <a:p>
          <a:endParaRPr lang="en-US" sz="2800" dirty="0" smtClean="0"/>
        </a:p>
        <a:p>
          <a:endParaRPr lang="en-US" sz="2800" dirty="0"/>
        </a:p>
      </dgm:t>
    </dgm:pt>
    <dgm:pt modelId="{E56B987B-4211-45B5-A9D9-C5650D018BFD}" type="parTrans" cxnId="{89A5A023-8480-43A9-861B-60077F002278}">
      <dgm:prSet/>
      <dgm:spPr/>
      <dgm:t>
        <a:bodyPr/>
        <a:lstStyle/>
        <a:p>
          <a:endParaRPr lang="en-US"/>
        </a:p>
      </dgm:t>
    </dgm:pt>
    <dgm:pt modelId="{C0DFC1DB-7AC5-4584-931D-C1933AD2BB4C}" type="sibTrans" cxnId="{89A5A023-8480-43A9-861B-60077F002278}">
      <dgm:prSet/>
      <dgm:spPr/>
      <dgm:t>
        <a:bodyPr/>
        <a:lstStyle/>
        <a:p>
          <a:endParaRPr lang="en-US"/>
        </a:p>
      </dgm:t>
    </dgm:pt>
    <dgm:pt modelId="{AC1B844B-11E8-4CC4-A975-A4506E19EBBB}">
      <dgm:prSet phldrT="[Text]" custT="1"/>
      <dgm:spPr/>
      <dgm:t>
        <a:bodyPr anchor="ctr"/>
        <a:lstStyle/>
        <a:p>
          <a:r>
            <a:rPr lang="en-US" sz="2800" b="1" dirty="0" smtClean="0"/>
            <a:t>Multivariate</a:t>
          </a:r>
          <a:r>
            <a:rPr lang="en-US" sz="2800" dirty="0" smtClean="0"/>
            <a:t> Analysis</a:t>
          </a:r>
          <a:endParaRPr lang="en-US" sz="2800" dirty="0"/>
        </a:p>
      </dgm:t>
    </dgm:pt>
    <dgm:pt modelId="{0DFF4506-2BC6-4C5C-BB3A-810E45C76271}" type="parTrans" cxnId="{10157864-FDAB-484F-BF75-89BF6C540C0F}">
      <dgm:prSet/>
      <dgm:spPr/>
      <dgm:t>
        <a:bodyPr/>
        <a:lstStyle/>
        <a:p>
          <a:endParaRPr lang="en-US"/>
        </a:p>
      </dgm:t>
    </dgm:pt>
    <dgm:pt modelId="{261DE46A-CBEF-43AB-90CE-9B6BFCC50090}" type="sibTrans" cxnId="{10157864-FDAB-484F-BF75-89BF6C540C0F}">
      <dgm:prSet/>
      <dgm:spPr/>
      <dgm:t>
        <a:bodyPr/>
        <a:lstStyle/>
        <a:p>
          <a:endParaRPr lang="en-US"/>
        </a:p>
      </dgm:t>
    </dgm:pt>
    <dgm:pt modelId="{199EE645-1A32-49B0-B152-75DFC0BCF70D}" type="pres">
      <dgm:prSet presAssocID="{574301B0-E2F9-4D2D-A932-E837EE3D6F83}" presName="Name0" presStyleCnt="0">
        <dgm:presLayoutVars>
          <dgm:chMax val="7"/>
          <dgm:chPref val="5"/>
          <dgm:dir/>
          <dgm:animOne val="branch"/>
          <dgm:animLvl val="lvl"/>
        </dgm:presLayoutVars>
      </dgm:prSet>
      <dgm:spPr/>
      <dgm:t>
        <a:bodyPr/>
        <a:lstStyle/>
        <a:p>
          <a:endParaRPr lang="en-US"/>
        </a:p>
      </dgm:t>
    </dgm:pt>
    <dgm:pt modelId="{F7A0C5E4-A746-48C7-848F-B1C22653CDF4}" type="pres">
      <dgm:prSet presAssocID="{D5CB7ECD-B217-4AE1-AA78-071AA9119A9F}" presName="ChildAccent4" presStyleCnt="0"/>
      <dgm:spPr/>
    </dgm:pt>
    <dgm:pt modelId="{10811E22-A43F-41A1-89CB-13EC6A080879}" type="pres">
      <dgm:prSet presAssocID="{D5CB7ECD-B217-4AE1-AA78-071AA9119A9F}" presName="ChildAccent" presStyleLbl="alignImgPlace1" presStyleIdx="0" presStyleCnt="4"/>
      <dgm:spPr/>
      <dgm:t>
        <a:bodyPr/>
        <a:lstStyle/>
        <a:p>
          <a:endParaRPr lang="en-US"/>
        </a:p>
      </dgm:t>
    </dgm:pt>
    <dgm:pt modelId="{67442AD4-9552-4945-AE0D-C83411BF384B}" type="pres">
      <dgm:prSet presAssocID="{D5CB7ECD-B217-4AE1-AA78-071AA9119A9F}" presName="Child4" presStyleLbl="revTx" presStyleIdx="0" presStyleCnt="0">
        <dgm:presLayoutVars>
          <dgm:chMax val="0"/>
          <dgm:chPref val="0"/>
          <dgm:bulletEnabled val="1"/>
        </dgm:presLayoutVars>
      </dgm:prSet>
      <dgm:spPr/>
      <dgm:t>
        <a:bodyPr/>
        <a:lstStyle/>
        <a:p>
          <a:endParaRPr lang="en-US"/>
        </a:p>
      </dgm:t>
    </dgm:pt>
    <dgm:pt modelId="{B1D45E5C-B4F2-4058-8856-925523430A2D}" type="pres">
      <dgm:prSet presAssocID="{D5CB7ECD-B217-4AE1-AA78-071AA9119A9F}" presName="Parent4" presStyleLbl="node1" presStyleIdx="0" presStyleCnt="4">
        <dgm:presLayoutVars>
          <dgm:chMax val="2"/>
          <dgm:chPref val="1"/>
          <dgm:bulletEnabled val="1"/>
        </dgm:presLayoutVars>
      </dgm:prSet>
      <dgm:spPr/>
      <dgm:t>
        <a:bodyPr/>
        <a:lstStyle/>
        <a:p>
          <a:endParaRPr lang="en-US"/>
        </a:p>
      </dgm:t>
    </dgm:pt>
    <dgm:pt modelId="{924C450F-A437-4771-B27B-8096C3D38A80}" type="pres">
      <dgm:prSet presAssocID="{80A7A622-331F-4BBA-83CC-2EA1D89D2D55}" presName="ChildAccent3" presStyleCnt="0"/>
      <dgm:spPr/>
    </dgm:pt>
    <dgm:pt modelId="{DBAAE761-AD19-4B82-B3B0-1764504BDD4D}" type="pres">
      <dgm:prSet presAssocID="{80A7A622-331F-4BBA-83CC-2EA1D89D2D55}" presName="ChildAccent" presStyleLbl="alignImgPlace1" presStyleIdx="1" presStyleCnt="4"/>
      <dgm:spPr/>
      <dgm:t>
        <a:bodyPr/>
        <a:lstStyle/>
        <a:p>
          <a:endParaRPr lang="en-US"/>
        </a:p>
      </dgm:t>
    </dgm:pt>
    <dgm:pt modelId="{0911481C-DC60-4D9B-ACD0-B79BC74FB37D}" type="pres">
      <dgm:prSet presAssocID="{80A7A622-331F-4BBA-83CC-2EA1D89D2D55}" presName="Child3" presStyleLbl="revTx" presStyleIdx="0" presStyleCnt="0">
        <dgm:presLayoutVars>
          <dgm:chMax val="0"/>
          <dgm:chPref val="0"/>
          <dgm:bulletEnabled val="1"/>
        </dgm:presLayoutVars>
      </dgm:prSet>
      <dgm:spPr/>
      <dgm:t>
        <a:bodyPr/>
        <a:lstStyle/>
        <a:p>
          <a:endParaRPr lang="en-US"/>
        </a:p>
      </dgm:t>
    </dgm:pt>
    <dgm:pt modelId="{64DA7D77-818C-420B-9CE6-D1AEE3EF1A46}" type="pres">
      <dgm:prSet presAssocID="{80A7A622-331F-4BBA-83CC-2EA1D89D2D55}" presName="Parent3" presStyleLbl="node1" presStyleIdx="1" presStyleCnt="4">
        <dgm:presLayoutVars>
          <dgm:chMax val="2"/>
          <dgm:chPref val="1"/>
          <dgm:bulletEnabled val="1"/>
        </dgm:presLayoutVars>
      </dgm:prSet>
      <dgm:spPr/>
      <dgm:t>
        <a:bodyPr/>
        <a:lstStyle/>
        <a:p>
          <a:endParaRPr lang="en-US"/>
        </a:p>
      </dgm:t>
    </dgm:pt>
    <dgm:pt modelId="{EC799ED0-B351-421C-A76D-7B4B7CB65A21}" type="pres">
      <dgm:prSet presAssocID="{224DE18B-F120-48E5-9EC2-63BD3F765311}" presName="ChildAccent2" presStyleCnt="0"/>
      <dgm:spPr/>
    </dgm:pt>
    <dgm:pt modelId="{9349F689-E873-4C04-8869-9EFD4EED5166}" type="pres">
      <dgm:prSet presAssocID="{224DE18B-F120-48E5-9EC2-63BD3F765311}" presName="ChildAccent" presStyleLbl="alignImgPlace1" presStyleIdx="2" presStyleCnt="4"/>
      <dgm:spPr/>
      <dgm:t>
        <a:bodyPr/>
        <a:lstStyle/>
        <a:p>
          <a:endParaRPr lang="en-US"/>
        </a:p>
      </dgm:t>
    </dgm:pt>
    <dgm:pt modelId="{3A072C37-5337-4BED-B276-FC5384C389AC}" type="pres">
      <dgm:prSet presAssocID="{224DE18B-F120-48E5-9EC2-63BD3F765311}" presName="Child2" presStyleLbl="revTx" presStyleIdx="0" presStyleCnt="0">
        <dgm:presLayoutVars>
          <dgm:chMax val="0"/>
          <dgm:chPref val="0"/>
          <dgm:bulletEnabled val="1"/>
        </dgm:presLayoutVars>
      </dgm:prSet>
      <dgm:spPr/>
      <dgm:t>
        <a:bodyPr/>
        <a:lstStyle/>
        <a:p>
          <a:endParaRPr lang="en-US"/>
        </a:p>
      </dgm:t>
    </dgm:pt>
    <dgm:pt modelId="{8B814F4A-2C29-4295-B301-77A17582EB8E}" type="pres">
      <dgm:prSet presAssocID="{224DE18B-F120-48E5-9EC2-63BD3F765311}" presName="Parent2" presStyleLbl="node1" presStyleIdx="2" presStyleCnt="4">
        <dgm:presLayoutVars>
          <dgm:chMax val="2"/>
          <dgm:chPref val="1"/>
          <dgm:bulletEnabled val="1"/>
        </dgm:presLayoutVars>
      </dgm:prSet>
      <dgm:spPr/>
      <dgm:t>
        <a:bodyPr/>
        <a:lstStyle/>
        <a:p>
          <a:endParaRPr lang="en-US"/>
        </a:p>
      </dgm:t>
    </dgm:pt>
    <dgm:pt modelId="{62DD8212-970F-40B5-8400-ED75D2BCD248}" type="pres">
      <dgm:prSet presAssocID="{E8B4C5D2-3B7E-4E7B-B39D-4759659D911B}" presName="ChildAccent1" presStyleCnt="0"/>
      <dgm:spPr/>
    </dgm:pt>
    <dgm:pt modelId="{499E5043-C653-4D70-A618-120D3555778E}" type="pres">
      <dgm:prSet presAssocID="{E8B4C5D2-3B7E-4E7B-B39D-4759659D911B}" presName="ChildAccent" presStyleLbl="alignImgPlace1" presStyleIdx="3" presStyleCnt="4"/>
      <dgm:spPr/>
      <dgm:t>
        <a:bodyPr/>
        <a:lstStyle/>
        <a:p>
          <a:endParaRPr lang="en-US"/>
        </a:p>
      </dgm:t>
    </dgm:pt>
    <dgm:pt modelId="{FCFBF773-4840-4F08-B282-423EDE5F7F1A}" type="pres">
      <dgm:prSet presAssocID="{E8B4C5D2-3B7E-4E7B-B39D-4759659D911B}" presName="Child1" presStyleLbl="revTx" presStyleIdx="0" presStyleCnt="0">
        <dgm:presLayoutVars>
          <dgm:chMax val="0"/>
          <dgm:chPref val="0"/>
          <dgm:bulletEnabled val="1"/>
        </dgm:presLayoutVars>
      </dgm:prSet>
      <dgm:spPr/>
      <dgm:t>
        <a:bodyPr/>
        <a:lstStyle/>
        <a:p>
          <a:endParaRPr lang="en-US"/>
        </a:p>
      </dgm:t>
    </dgm:pt>
    <dgm:pt modelId="{A8B92BEB-D1DC-4CC1-86F7-B2DA7FA05F74}" type="pres">
      <dgm:prSet presAssocID="{E8B4C5D2-3B7E-4E7B-B39D-4759659D911B}" presName="Parent1" presStyleLbl="node1" presStyleIdx="3" presStyleCnt="4">
        <dgm:presLayoutVars>
          <dgm:chMax val="2"/>
          <dgm:chPref val="1"/>
          <dgm:bulletEnabled val="1"/>
        </dgm:presLayoutVars>
      </dgm:prSet>
      <dgm:spPr/>
      <dgm:t>
        <a:bodyPr/>
        <a:lstStyle/>
        <a:p>
          <a:endParaRPr lang="en-US"/>
        </a:p>
      </dgm:t>
    </dgm:pt>
  </dgm:ptLst>
  <dgm:cxnLst>
    <dgm:cxn modelId="{8D78D398-B2CF-41A5-98D2-B908594C30CA}" type="presOf" srcId="{AC1B844B-11E8-4CC4-A975-A4506E19EBBB}" destId="{0911481C-DC60-4D9B-ACD0-B79BC74FB37D}" srcOrd="1" destOrd="2" presId="urn:microsoft.com/office/officeart/2011/layout/InterconnectedBlockProcess"/>
    <dgm:cxn modelId="{EC3E1FA5-D13E-4F41-B004-9545846139EE}" type="presOf" srcId="{E5358930-CAB7-4F4E-9D38-0DE0EBD52870}" destId="{FCFBF773-4840-4F08-B282-423EDE5F7F1A}" srcOrd="1" destOrd="2" presId="urn:microsoft.com/office/officeart/2011/layout/InterconnectedBlockProcess"/>
    <dgm:cxn modelId="{98158CBA-21D1-45E1-8A5E-EE51550D43D4}" srcId="{80A7A622-331F-4BBA-83CC-2EA1D89D2D55}" destId="{D7087AD5-838D-457A-A015-19D591C7AEAB}" srcOrd="0" destOrd="0" parTransId="{5D547483-036C-48D2-A5EB-AD0ADC680ED3}" sibTransId="{1BC8FA51-CD4D-4024-816B-EFA0679E508B}"/>
    <dgm:cxn modelId="{D87A1544-DBC3-452A-A2FF-C1278702460B}" type="presOf" srcId="{C467BC94-9DEE-48AE-AF00-7BE05952A718}" destId="{3A072C37-5337-4BED-B276-FC5384C389AC}" srcOrd="1" destOrd="0" presId="urn:microsoft.com/office/officeart/2011/layout/InterconnectedBlockProcess"/>
    <dgm:cxn modelId="{7F778FC5-229B-4F1B-A232-CEEB319564C2}" type="presOf" srcId="{574301B0-E2F9-4D2D-A932-E837EE3D6F83}" destId="{199EE645-1A32-49B0-B152-75DFC0BCF70D}" srcOrd="0" destOrd="0" presId="urn:microsoft.com/office/officeart/2011/layout/InterconnectedBlockProcess"/>
    <dgm:cxn modelId="{17740B7D-79EB-41A1-869E-672AB199DBAC}" srcId="{D5CB7ECD-B217-4AE1-AA78-071AA9119A9F}" destId="{F83B7B19-EA99-4302-A90F-A91B4A8ACCEA}" srcOrd="0" destOrd="0" parTransId="{7F807164-FFEC-4F33-84C4-F43125ADBBA9}" sibTransId="{32944A79-CDE1-4B85-BE1D-0202AA17902D}"/>
    <dgm:cxn modelId="{FA7D3846-2355-4387-9BC3-6DABACC7571F}" type="presOf" srcId="{80A7A622-331F-4BBA-83CC-2EA1D89D2D55}" destId="{64DA7D77-818C-420B-9CE6-D1AEE3EF1A46}" srcOrd="0" destOrd="0" presId="urn:microsoft.com/office/officeart/2011/layout/InterconnectedBlockProcess"/>
    <dgm:cxn modelId="{10157864-FDAB-484F-BF75-89BF6C540C0F}" srcId="{80A7A622-331F-4BBA-83CC-2EA1D89D2D55}" destId="{AC1B844B-11E8-4CC4-A975-A4506E19EBBB}" srcOrd="2" destOrd="0" parTransId="{0DFF4506-2BC6-4C5C-BB3A-810E45C76271}" sibTransId="{261DE46A-CBEF-43AB-90CE-9B6BFCC50090}"/>
    <dgm:cxn modelId="{C204BA82-D42E-488B-A20A-4222BFEFC496}" srcId="{E8B4C5D2-3B7E-4E7B-B39D-4759659D911B}" destId="{E5358930-CAB7-4F4E-9D38-0DE0EBD52870}" srcOrd="2" destOrd="0" parTransId="{C213D2B0-077E-4173-9073-71AEEC3B41D5}" sibTransId="{35ADBD9B-4F66-49AE-8D20-003D405B50AE}"/>
    <dgm:cxn modelId="{FD52D64B-D464-4578-86AB-BB16093109D6}" srcId="{224DE18B-F120-48E5-9EC2-63BD3F765311}" destId="{C467BC94-9DEE-48AE-AF00-7BE05952A718}" srcOrd="0" destOrd="0" parTransId="{7988F6F8-DE16-41A3-BD28-DA18C18D8C59}" sibTransId="{0EA95817-13E3-4A20-9B45-B4DC855FED13}"/>
    <dgm:cxn modelId="{B5D884CC-7D79-43E1-99FA-5F88B424790A}" srcId="{E8B4C5D2-3B7E-4E7B-B39D-4759659D911B}" destId="{A904B631-EA72-426C-8C97-21C7D617670C}" srcOrd="0" destOrd="0" parTransId="{3940E98C-D5D6-4D72-B955-4AA2F77B3F98}" sibTransId="{CC2752F4-E987-4D32-84BF-4080A844C35A}"/>
    <dgm:cxn modelId="{439BE369-6E4A-4462-8057-E304E84314B9}" type="presOf" srcId="{AF30EA9F-F21E-4934-8409-2781779E8397}" destId="{9349F689-E873-4C04-8869-9EFD4EED5166}" srcOrd="0" destOrd="1" presId="urn:microsoft.com/office/officeart/2011/layout/InterconnectedBlockProcess"/>
    <dgm:cxn modelId="{B445DD40-8385-4109-95EC-4361E1B82902}" srcId="{574301B0-E2F9-4D2D-A932-E837EE3D6F83}" destId="{D5CB7ECD-B217-4AE1-AA78-071AA9119A9F}" srcOrd="3" destOrd="0" parTransId="{E63D6828-A575-4AA4-8A1B-8C1BC9427EA5}" sibTransId="{943A73B5-2915-4496-B0E4-7198AE5588B2}"/>
    <dgm:cxn modelId="{4E2CD772-2268-472C-94A9-0608C29F2C8F}" srcId="{224DE18B-F120-48E5-9EC2-63BD3F765311}" destId="{AF30EA9F-F21E-4934-8409-2781779E8397}" srcOrd="1" destOrd="0" parTransId="{704B4776-98A4-46BC-AD00-EEBBA06F68DD}" sibTransId="{11E12D72-C446-4894-A3DA-576DB19BE2DA}"/>
    <dgm:cxn modelId="{76C5CE7A-B46B-4834-91EC-665099826553}" type="presOf" srcId="{D5CB7ECD-B217-4AE1-AA78-071AA9119A9F}" destId="{B1D45E5C-B4F2-4058-8856-925523430A2D}" srcOrd="0" destOrd="0" presId="urn:microsoft.com/office/officeart/2011/layout/InterconnectedBlockProcess"/>
    <dgm:cxn modelId="{4C31B6FC-BBAA-49B7-AC52-DE81A5FBE25B}" type="presOf" srcId="{D7087AD5-838D-457A-A015-19D591C7AEAB}" destId="{0911481C-DC60-4D9B-ACD0-B79BC74FB37D}" srcOrd="1" destOrd="0" presId="urn:microsoft.com/office/officeart/2011/layout/InterconnectedBlockProcess"/>
    <dgm:cxn modelId="{6397B521-E74A-41AA-89C9-2CEB6D6EE0B0}" type="presOf" srcId="{B726E7D0-546B-4A10-B3AA-D799AB3608E3}" destId="{FCFBF773-4840-4F08-B282-423EDE5F7F1A}" srcOrd="1" destOrd="3" presId="urn:microsoft.com/office/officeart/2011/layout/InterconnectedBlockProcess"/>
    <dgm:cxn modelId="{1B876DA6-5AE6-42C0-8987-B994801D6C4F}" type="presOf" srcId="{A904B631-EA72-426C-8C97-21C7D617670C}" destId="{499E5043-C653-4D70-A618-120D3555778E}" srcOrd="0" destOrd="0" presId="urn:microsoft.com/office/officeart/2011/layout/InterconnectedBlockProcess"/>
    <dgm:cxn modelId="{369C5E2E-A7FF-4E60-9C3F-78603C71A9AE}" type="presOf" srcId="{F83B7B19-EA99-4302-A90F-A91B4A8ACCEA}" destId="{67442AD4-9552-4945-AE0D-C83411BF384B}" srcOrd="1" destOrd="0" presId="urn:microsoft.com/office/officeart/2011/layout/InterconnectedBlockProcess"/>
    <dgm:cxn modelId="{4C06D9BD-8C74-459B-BCE9-D8BCF935384E}" srcId="{E8B4C5D2-3B7E-4E7B-B39D-4759659D911B}" destId="{B726E7D0-546B-4A10-B3AA-D799AB3608E3}" srcOrd="3" destOrd="0" parTransId="{BAB61340-6B16-405D-B407-513EF1F577A5}" sibTransId="{07A1DDF4-7769-48AF-898A-F0AC89D6BC75}"/>
    <dgm:cxn modelId="{9C4E8A7C-37B8-4654-9C11-186C36A2D20D}" srcId="{E8B4C5D2-3B7E-4E7B-B39D-4759659D911B}" destId="{8CFB9931-BFB3-4F71-860A-C460984A3609}" srcOrd="1" destOrd="0" parTransId="{268F7186-D87C-4025-A5A2-AA459BCBD7A4}" sibTransId="{41D1894F-2F6B-4C47-B7CA-5881B69BDE4F}"/>
    <dgm:cxn modelId="{56DF4299-0CB0-43D3-967B-31D27AECB642}" type="presOf" srcId="{D7087AD5-838D-457A-A015-19D591C7AEAB}" destId="{DBAAE761-AD19-4B82-B3B0-1764504BDD4D}" srcOrd="0" destOrd="0" presId="urn:microsoft.com/office/officeart/2011/layout/InterconnectedBlockProcess"/>
    <dgm:cxn modelId="{21C32CDC-FA02-4D4D-BCB0-484F5BC3D955}" type="presOf" srcId="{E5358930-CAB7-4F4E-9D38-0DE0EBD52870}" destId="{499E5043-C653-4D70-A618-120D3555778E}" srcOrd="0" destOrd="2" presId="urn:microsoft.com/office/officeart/2011/layout/InterconnectedBlockProcess"/>
    <dgm:cxn modelId="{8B7464A8-2B88-4D58-A4FC-5B948DEE5419}" srcId="{574301B0-E2F9-4D2D-A932-E837EE3D6F83}" destId="{80A7A622-331F-4BBA-83CC-2EA1D89D2D55}" srcOrd="2" destOrd="0" parTransId="{636F8CAF-15F9-422D-8B5E-6EA093598CB3}" sibTransId="{9A5B291C-DD5C-4408-88C0-6F5619A00C93}"/>
    <dgm:cxn modelId="{89A5A023-8480-43A9-861B-60077F002278}" srcId="{80A7A622-331F-4BBA-83CC-2EA1D89D2D55}" destId="{F3FA3D90-A6DC-438F-AD04-D31B78C121D6}" srcOrd="1" destOrd="0" parTransId="{E56B987B-4211-45B5-A9D9-C5650D018BFD}" sibTransId="{C0DFC1DB-7AC5-4584-931D-C1933AD2BB4C}"/>
    <dgm:cxn modelId="{64B74C42-EBCE-4630-AD6F-7C30F9E80A4C}" type="presOf" srcId="{8CFB9931-BFB3-4F71-860A-C460984A3609}" destId="{499E5043-C653-4D70-A618-120D3555778E}" srcOrd="0" destOrd="1" presId="urn:microsoft.com/office/officeart/2011/layout/InterconnectedBlockProcess"/>
    <dgm:cxn modelId="{460E969F-2DB7-4FDA-81E3-79FA321A9374}" type="presOf" srcId="{A904B631-EA72-426C-8C97-21C7D617670C}" destId="{FCFBF773-4840-4F08-B282-423EDE5F7F1A}" srcOrd="1" destOrd="0" presId="urn:microsoft.com/office/officeart/2011/layout/InterconnectedBlockProcess"/>
    <dgm:cxn modelId="{B9E846C2-A722-4F32-9CAB-D7AAABA10619}" srcId="{574301B0-E2F9-4D2D-A932-E837EE3D6F83}" destId="{224DE18B-F120-48E5-9EC2-63BD3F765311}" srcOrd="1" destOrd="0" parTransId="{547F6C1E-0192-42A3-B6E4-30B4A738889A}" sibTransId="{9E7C3901-AF66-4C28-9271-89553FCCAD50}"/>
    <dgm:cxn modelId="{6E94B390-D263-43D7-8DB6-E3987EFDDCB1}" type="presOf" srcId="{B726E7D0-546B-4A10-B3AA-D799AB3608E3}" destId="{499E5043-C653-4D70-A618-120D3555778E}" srcOrd="0" destOrd="3" presId="urn:microsoft.com/office/officeart/2011/layout/InterconnectedBlockProcess"/>
    <dgm:cxn modelId="{8BC5DE3B-CA53-43DF-8FD7-78A8D013835C}" type="presOf" srcId="{E8B4C5D2-3B7E-4E7B-B39D-4759659D911B}" destId="{A8B92BEB-D1DC-4CC1-86F7-B2DA7FA05F74}" srcOrd="0" destOrd="0" presId="urn:microsoft.com/office/officeart/2011/layout/InterconnectedBlockProcess"/>
    <dgm:cxn modelId="{B002A018-CA2E-4BD7-90C9-67F867F0CD4E}" type="presOf" srcId="{AF30EA9F-F21E-4934-8409-2781779E8397}" destId="{3A072C37-5337-4BED-B276-FC5384C389AC}" srcOrd="1" destOrd="1" presId="urn:microsoft.com/office/officeart/2011/layout/InterconnectedBlockProcess"/>
    <dgm:cxn modelId="{1BD2FE40-B785-4D90-890D-351B8A2759C6}" type="presOf" srcId="{F83B7B19-EA99-4302-A90F-A91B4A8ACCEA}" destId="{10811E22-A43F-41A1-89CB-13EC6A080879}" srcOrd="0" destOrd="0" presId="urn:microsoft.com/office/officeart/2011/layout/InterconnectedBlockProcess"/>
    <dgm:cxn modelId="{3A7D3642-812B-484C-BC9B-38AFCF9B34F9}" type="presOf" srcId="{C467BC94-9DEE-48AE-AF00-7BE05952A718}" destId="{9349F689-E873-4C04-8869-9EFD4EED5166}" srcOrd="0" destOrd="0" presId="urn:microsoft.com/office/officeart/2011/layout/InterconnectedBlockProcess"/>
    <dgm:cxn modelId="{E97D57E9-CCBF-4586-B946-57FA721B570F}" type="presOf" srcId="{F3FA3D90-A6DC-438F-AD04-D31B78C121D6}" destId="{0911481C-DC60-4D9B-ACD0-B79BC74FB37D}" srcOrd="1" destOrd="1" presId="urn:microsoft.com/office/officeart/2011/layout/InterconnectedBlockProcess"/>
    <dgm:cxn modelId="{178C2110-E957-4AE3-8907-ACB89F869E12}" type="presOf" srcId="{AC1B844B-11E8-4CC4-A975-A4506E19EBBB}" destId="{DBAAE761-AD19-4B82-B3B0-1764504BDD4D}" srcOrd="0" destOrd="2" presId="urn:microsoft.com/office/officeart/2011/layout/InterconnectedBlockProcess"/>
    <dgm:cxn modelId="{DD2B5D5F-DAA9-418E-B760-BF30DAE9D05C}" type="presOf" srcId="{224DE18B-F120-48E5-9EC2-63BD3F765311}" destId="{8B814F4A-2C29-4295-B301-77A17582EB8E}" srcOrd="0" destOrd="0" presId="urn:microsoft.com/office/officeart/2011/layout/InterconnectedBlockProcess"/>
    <dgm:cxn modelId="{8A548F0A-472D-4A13-9829-7A0E728E3917}" type="presOf" srcId="{8CFB9931-BFB3-4F71-860A-C460984A3609}" destId="{FCFBF773-4840-4F08-B282-423EDE5F7F1A}" srcOrd="1" destOrd="1" presId="urn:microsoft.com/office/officeart/2011/layout/InterconnectedBlockProcess"/>
    <dgm:cxn modelId="{D23A4FA5-8775-4227-939F-801976DD1EC8}" type="presOf" srcId="{F3FA3D90-A6DC-438F-AD04-D31B78C121D6}" destId="{DBAAE761-AD19-4B82-B3B0-1764504BDD4D}" srcOrd="0" destOrd="1" presId="urn:microsoft.com/office/officeart/2011/layout/InterconnectedBlockProcess"/>
    <dgm:cxn modelId="{729E71E9-DED4-4D6F-BBD2-FB4E99D20FF8}" srcId="{574301B0-E2F9-4D2D-A932-E837EE3D6F83}" destId="{E8B4C5D2-3B7E-4E7B-B39D-4759659D911B}" srcOrd="0" destOrd="0" parTransId="{78EA4F4F-F7DD-4B92-97B8-78A49E7C9098}" sibTransId="{8DDDD623-39D9-401C-B4E2-C58ED54DA571}"/>
    <dgm:cxn modelId="{06213FFE-B75F-4FE5-9E08-DE5171BBCAE3}" type="presParOf" srcId="{199EE645-1A32-49B0-B152-75DFC0BCF70D}" destId="{F7A0C5E4-A746-48C7-848F-B1C22653CDF4}" srcOrd="0" destOrd="0" presId="urn:microsoft.com/office/officeart/2011/layout/InterconnectedBlockProcess"/>
    <dgm:cxn modelId="{8BEB70B9-37AE-4981-A4DD-F60AC61EECB4}" type="presParOf" srcId="{F7A0C5E4-A746-48C7-848F-B1C22653CDF4}" destId="{10811E22-A43F-41A1-89CB-13EC6A080879}" srcOrd="0" destOrd="0" presId="urn:microsoft.com/office/officeart/2011/layout/InterconnectedBlockProcess"/>
    <dgm:cxn modelId="{0D7779BE-4289-4F5B-87CE-C9731A3E73A0}" type="presParOf" srcId="{199EE645-1A32-49B0-B152-75DFC0BCF70D}" destId="{67442AD4-9552-4945-AE0D-C83411BF384B}" srcOrd="1" destOrd="0" presId="urn:microsoft.com/office/officeart/2011/layout/InterconnectedBlockProcess"/>
    <dgm:cxn modelId="{404F14BE-4EB3-493E-8672-523BDABC7AE6}" type="presParOf" srcId="{199EE645-1A32-49B0-B152-75DFC0BCF70D}" destId="{B1D45E5C-B4F2-4058-8856-925523430A2D}" srcOrd="2" destOrd="0" presId="urn:microsoft.com/office/officeart/2011/layout/InterconnectedBlockProcess"/>
    <dgm:cxn modelId="{C442427E-07F7-4098-9FF9-29DADEBDBCA4}" type="presParOf" srcId="{199EE645-1A32-49B0-B152-75DFC0BCF70D}" destId="{924C450F-A437-4771-B27B-8096C3D38A80}" srcOrd="3" destOrd="0" presId="urn:microsoft.com/office/officeart/2011/layout/InterconnectedBlockProcess"/>
    <dgm:cxn modelId="{A0D9AE6D-9E82-4346-8D97-1AB056971966}" type="presParOf" srcId="{924C450F-A437-4771-B27B-8096C3D38A80}" destId="{DBAAE761-AD19-4B82-B3B0-1764504BDD4D}" srcOrd="0" destOrd="0" presId="urn:microsoft.com/office/officeart/2011/layout/InterconnectedBlockProcess"/>
    <dgm:cxn modelId="{5B7FABED-57CC-422C-8994-1E9A4ED68AAB}" type="presParOf" srcId="{199EE645-1A32-49B0-B152-75DFC0BCF70D}" destId="{0911481C-DC60-4D9B-ACD0-B79BC74FB37D}" srcOrd="4" destOrd="0" presId="urn:microsoft.com/office/officeart/2011/layout/InterconnectedBlockProcess"/>
    <dgm:cxn modelId="{82BDA703-574A-4279-BA64-3E297A8E7691}" type="presParOf" srcId="{199EE645-1A32-49B0-B152-75DFC0BCF70D}" destId="{64DA7D77-818C-420B-9CE6-D1AEE3EF1A46}" srcOrd="5" destOrd="0" presId="urn:microsoft.com/office/officeart/2011/layout/InterconnectedBlockProcess"/>
    <dgm:cxn modelId="{83EDF68F-AC36-4323-977F-4D5DFF1DA1A6}" type="presParOf" srcId="{199EE645-1A32-49B0-B152-75DFC0BCF70D}" destId="{EC799ED0-B351-421C-A76D-7B4B7CB65A21}" srcOrd="6" destOrd="0" presId="urn:microsoft.com/office/officeart/2011/layout/InterconnectedBlockProcess"/>
    <dgm:cxn modelId="{62DE5F61-0ABA-4140-B26C-BB0E3567CA60}" type="presParOf" srcId="{EC799ED0-B351-421C-A76D-7B4B7CB65A21}" destId="{9349F689-E873-4C04-8869-9EFD4EED5166}" srcOrd="0" destOrd="0" presId="urn:microsoft.com/office/officeart/2011/layout/InterconnectedBlockProcess"/>
    <dgm:cxn modelId="{ABC9FDC3-72AE-4DA2-8EF1-9E3BBB5DA659}" type="presParOf" srcId="{199EE645-1A32-49B0-B152-75DFC0BCF70D}" destId="{3A072C37-5337-4BED-B276-FC5384C389AC}" srcOrd="7" destOrd="0" presId="urn:microsoft.com/office/officeart/2011/layout/InterconnectedBlockProcess"/>
    <dgm:cxn modelId="{4A9C2EF0-14CC-459C-BC9E-B3CD6762C00C}" type="presParOf" srcId="{199EE645-1A32-49B0-B152-75DFC0BCF70D}" destId="{8B814F4A-2C29-4295-B301-77A17582EB8E}" srcOrd="8" destOrd="0" presId="urn:microsoft.com/office/officeart/2011/layout/InterconnectedBlockProcess"/>
    <dgm:cxn modelId="{7F1DC6B1-B372-4AD8-8E07-3B0054F3CF2D}" type="presParOf" srcId="{199EE645-1A32-49B0-B152-75DFC0BCF70D}" destId="{62DD8212-970F-40B5-8400-ED75D2BCD248}" srcOrd="9" destOrd="0" presId="urn:microsoft.com/office/officeart/2011/layout/InterconnectedBlockProcess"/>
    <dgm:cxn modelId="{34029FED-CB07-43B0-8A12-127607989B39}" type="presParOf" srcId="{62DD8212-970F-40B5-8400-ED75D2BCD248}" destId="{499E5043-C653-4D70-A618-120D3555778E}" srcOrd="0" destOrd="0" presId="urn:microsoft.com/office/officeart/2011/layout/InterconnectedBlockProcess"/>
    <dgm:cxn modelId="{722BDD9F-4562-4500-A2A0-DDCC58C123B8}" type="presParOf" srcId="{199EE645-1A32-49B0-B152-75DFC0BCF70D}" destId="{FCFBF773-4840-4F08-B282-423EDE5F7F1A}" srcOrd="10" destOrd="0" presId="urn:microsoft.com/office/officeart/2011/layout/InterconnectedBlockProcess"/>
    <dgm:cxn modelId="{F39A5CD1-9E59-473C-9FFE-CC3095325FB7}" type="presParOf" srcId="{199EE645-1A32-49B0-B152-75DFC0BCF70D}" destId="{A8B92BEB-D1DC-4CC1-86F7-B2DA7FA05F74}" srcOrd="11" destOrd="0" presId="urn:microsoft.com/office/officeart/2011/layout/InterconnectedBlockProcess"/>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11E22-A43F-41A1-89CB-13EC6A080879}">
      <dsp:nvSpPr>
        <dsp:cNvPr id="0" name=""/>
        <dsp:cNvSpPr/>
      </dsp:nvSpPr>
      <dsp:spPr>
        <a:xfrm>
          <a:off x="8894440" y="1622097"/>
          <a:ext cx="2919689" cy="6951355"/>
        </a:xfrm>
        <a:prstGeom prst="wedgeRectCallout">
          <a:avLst>
            <a:gd name="adj1" fmla="val 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r" defTabSz="1066800">
            <a:lnSpc>
              <a:spcPct val="90000"/>
            </a:lnSpc>
            <a:spcBef>
              <a:spcPct val="0"/>
            </a:spcBef>
            <a:spcAft>
              <a:spcPct val="35000"/>
            </a:spcAft>
          </a:pPr>
          <a:endParaRPr lang="en-US" sz="2400" kern="1200" dirty="0" smtClean="0"/>
        </a:p>
        <a:p>
          <a:pPr lvl="0" algn="r" defTabSz="1066800">
            <a:lnSpc>
              <a:spcPct val="90000"/>
            </a:lnSpc>
            <a:spcBef>
              <a:spcPct val="0"/>
            </a:spcBef>
            <a:spcAft>
              <a:spcPct val="35000"/>
            </a:spcAft>
          </a:pPr>
          <a:r>
            <a:rPr lang="en-US" sz="2400" kern="1200" dirty="0" smtClean="0"/>
            <a:t>Overall, </a:t>
          </a:r>
          <a:r>
            <a:rPr lang="en-US" sz="2400" b="1" kern="1200" dirty="0" smtClean="0"/>
            <a:t>drought is getting worse </a:t>
          </a:r>
          <a:r>
            <a:rPr lang="en-US" sz="2400" kern="1200" dirty="0" smtClean="0"/>
            <a:t>over time in the Navajo Nation</a:t>
          </a:r>
        </a:p>
        <a:p>
          <a:pPr lvl="0" algn="r" defTabSz="1066800">
            <a:lnSpc>
              <a:spcPct val="90000"/>
            </a:lnSpc>
            <a:spcBef>
              <a:spcPct val="0"/>
            </a:spcBef>
            <a:spcAft>
              <a:spcPct val="35000"/>
            </a:spcAft>
          </a:pPr>
          <a:endParaRPr lang="en-US" sz="2400" kern="1200" dirty="0" smtClean="0"/>
        </a:p>
        <a:p>
          <a:pPr lvl="0" algn="r" defTabSz="1066800">
            <a:lnSpc>
              <a:spcPct val="90000"/>
            </a:lnSpc>
            <a:spcBef>
              <a:spcPct val="0"/>
            </a:spcBef>
            <a:spcAft>
              <a:spcPct val="35000"/>
            </a:spcAft>
          </a:pPr>
          <a:r>
            <a:rPr lang="en-US" sz="2400" kern="1200" dirty="0" smtClean="0"/>
            <a:t>DSAT 2.0 is a </a:t>
          </a:r>
          <a:r>
            <a:rPr lang="en-US" sz="2400" b="1" kern="1200" dirty="0" smtClean="0"/>
            <a:t>validated, useful tool for tracking drought</a:t>
          </a:r>
        </a:p>
        <a:p>
          <a:pPr lvl="0" algn="r" defTabSz="1066800">
            <a:lnSpc>
              <a:spcPct val="90000"/>
            </a:lnSpc>
            <a:spcBef>
              <a:spcPct val="0"/>
            </a:spcBef>
            <a:spcAft>
              <a:spcPct val="35000"/>
            </a:spcAft>
          </a:pPr>
          <a:endParaRPr lang="en-US" sz="2400" kern="1200" dirty="0" smtClean="0"/>
        </a:p>
        <a:p>
          <a:pPr lvl="0" algn="r" defTabSz="1066800">
            <a:lnSpc>
              <a:spcPct val="90000"/>
            </a:lnSpc>
            <a:spcBef>
              <a:spcPct val="0"/>
            </a:spcBef>
            <a:spcAft>
              <a:spcPct val="35000"/>
            </a:spcAft>
          </a:pPr>
          <a:r>
            <a:rPr lang="en-US" sz="2400" kern="1200" dirty="0" smtClean="0"/>
            <a:t>Other drought drivers such as </a:t>
          </a:r>
          <a:r>
            <a:rPr lang="en-US" sz="2400" b="1" kern="1200" dirty="0" smtClean="0"/>
            <a:t>RZSM and LST show strong seasonal variability</a:t>
          </a:r>
          <a:endParaRPr lang="en-US" sz="2400" b="1" kern="1200" dirty="0"/>
        </a:p>
      </dsp:txBody>
      <dsp:txXfrm>
        <a:off x="9264657" y="1622097"/>
        <a:ext cx="2549472" cy="6951355"/>
      </dsp:txXfrm>
    </dsp:sp>
    <dsp:sp modelId="{B1D45E5C-B4F2-4058-8856-925523430A2D}">
      <dsp:nvSpPr>
        <dsp:cNvPr id="0" name=""/>
        <dsp:cNvSpPr/>
      </dsp:nvSpPr>
      <dsp:spPr>
        <a:xfrm>
          <a:off x="8894440" y="0"/>
          <a:ext cx="2919689" cy="162209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600200">
            <a:lnSpc>
              <a:spcPct val="90000"/>
            </a:lnSpc>
            <a:spcBef>
              <a:spcPct val="0"/>
            </a:spcBef>
            <a:spcAft>
              <a:spcPct val="35000"/>
            </a:spcAft>
          </a:pPr>
          <a:r>
            <a:rPr lang="en-US" sz="3600" b="1" kern="1200" dirty="0" smtClean="0"/>
            <a:t>Results</a:t>
          </a:r>
          <a:endParaRPr lang="en-US" sz="3600" b="1" kern="1200" dirty="0"/>
        </a:p>
      </dsp:txBody>
      <dsp:txXfrm>
        <a:off x="8894440" y="0"/>
        <a:ext cx="2919689" cy="1622097"/>
      </dsp:txXfrm>
    </dsp:sp>
    <dsp:sp modelId="{DBAAE761-AD19-4B82-B3B0-1764504BDD4D}">
      <dsp:nvSpPr>
        <dsp:cNvPr id="0" name=""/>
        <dsp:cNvSpPr/>
      </dsp:nvSpPr>
      <dsp:spPr>
        <a:xfrm>
          <a:off x="5974751" y="1622097"/>
          <a:ext cx="2919689" cy="6488389"/>
        </a:xfrm>
        <a:prstGeom prst="wedgeRectCallout">
          <a:avLst>
            <a:gd name="adj1" fmla="val 62500"/>
            <a:gd name="adj2" fmla="val 20830"/>
          </a:avLst>
        </a:prstGeom>
        <a:solidFill>
          <a:schemeClr val="accent4">
            <a:tint val="50000"/>
            <a:hueOff val="-234010"/>
            <a:satOff val="-5571"/>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0" tIns="88900" rIns="88900" bIns="88900" numCol="1" spcCol="1270" anchor="ctr" anchorCtr="0">
          <a:noAutofit/>
        </a:bodyPr>
        <a:lstStyle/>
        <a:p>
          <a:pPr lvl="0" algn="r" defTabSz="1244600">
            <a:lnSpc>
              <a:spcPct val="90000"/>
            </a:lnSpc>
            <a:spcBef>
              <a:spcPct val="0"/>
            </a:spcBef>
            <a:spcAft>
              <a:spcPct val="35000"/>
            </a:spcAft>
          </a:pPr>
          <a:r>
            <a:rPr lang="en-US" sz="2800" b="1" kern="1200" dirty="0" smtClean="0"/>
            <a:t>Trend</a:t>
          </a:r>
          <a:r>
            <a:rPr lang="en-US" sz="2800" kern="1200" dirty="0" smtClean="0"/>
            <a:t> Analysis</a:t>
          </a:r>
        </a:p>
        <a:p>
          <a:pPr lvl="0" algn="r" defTabSz="1244600">
            <a:lnSpc>
              <a:spcPct val="90000"/>
            </a:lnSpc>
            <a:spcBef>
              <a:spcPct val="0"/>
            </a:spcBef>
            <a:spcAft>
              <a:spcPct val="35000"/>
            </a:spcAft>
          </a:pPr>
          <a:endParaRPr lang="en-US" sz="2800" kern="1200" dirty="0" smtClean="0"/>
        </a:p>
        <a:p>
          <a:pPr lvl="0" algn="r" defTabSz="1244600">
            <a:lnSpc>
              <a:spcPct val="90000"/>
            </a:lnSpc>
            <a:spcBef>
              <a:spcPct val="0"/>
            </a:spcBef>
            <a:spcAft>
              <a:spcPct val="35000"/>
            </a:spcAft>
          </a:pPr>
          <a:endParaRPr lang="en-US" sz="2800" kern="1200" dirty="0" smtClean="0"/>
        </a:p>
        <a:p>
          <a:pPr lvl="0" algn="r" defTabSz="1244600">
            <a:lnSpc>
              <a:spcPct val="90000"/>
            </a:lnSpc>
            <a:spcBef>
              <a:spcPct val="0"/>
            </a:spcBef>
            <a:spcAft>
              <a:spcPct val="35000"/>
            </a:spcAft>
          </a:pPr>
          <a:r>
            <a:rPr lang="en-US" sz="2800" b="1" kern="1200" dirty="0" smtClean="0"/>
            <a:t>Time Series </a:t>
          </a:r>
          <a:r>
            <a:rPr lang="en-US" sz="2800" kern="1200" dirty="0" smtClean="0"/>
            <a:t>Plots</a:t>
          </a:r>
        </a:p>
        <a:p>
          <a:pPr lvl="0" algn="r" defTabSz="1244600">
            <a:lnSpc>
              <a:spcPct val="90000"/>
            </a:lnSpc>
            <a:spcBef>
              <a:spcPct val="0"/>
            </a:spcBef>
            <a:spcAft>
              <a:spcPct val="35000"/>
            </a:spcAft>
          </a:pPr>
          <a:endParaRPr lang="en-US" sz="2800" kern="1200" dirty="0" smtClean="0"/>
        </a:p>
        <a:p>
          <a:pPr lvl="0" algn="r" defTabSz="1244600">
            <a:lnSpc>
              <a:spcPct val="90000"/>
            </a:lnSpc>
            <a:spcBef>
              <a:spcPct val="0"/>
            </a:spcBef>
            <a:spcAft>
              <a:spcPct val="35000"/>
            </a:spcAft>
          </a:pPr>
          <a:endParaRPr lang="en-US" sz="2800" kern="1200" dirty="0"/>
        </a:p>
        <a:p>
          <a:pPr lvl="0" algn="r" defTabSz="1244600">
            <a:lnSpc>
              <a:spcPct val="90000"/>
            </a:lnSpc>
            <a:spcBef>
              <a:spcPct val="0"/>
            </a:spcBef>
            <a:spcAft>
              <a:spcPct val="35000"/>
            </a:spcAft>
          </a:pPr>
          <a:r>
            <a:rPr lang="en-US" sz="2800" b="1" kern="1200" dirty="0" smtClean="0"/>
            <a:t>Multivariate</a:t>
          </a:r>
          <a:r>
            <a:rPr lang="en-US" sz="2800" kern="1200" dirty="0" smtClean="0"/>
            <a:t> Analysis</a:t>
          </a:r>
          <a:endParaRPr lang="en-US" sz="2800" kern="1200" dirty="0"/>
        </a:p>
      </dsp:txBody>
      <dsp:txXfrm>
        <a:off x="6344968" y="1622097"/>
        <a:ext cx="2549472" cy="6488389"/>
      </dsp:txXfrm>
    </dsp:sp>
    <dsp:sp modelId="{64DA7D77-818C-420B-9CE6-D1AEE3EF1A46}">
      <dsp:nvSpPr>
        <dsp:cNvPr id="0" name=""/>
        <dsp:cNvSpPr/>
      </dsp:nvSpPr>
      <dsp:spPr>
        <a:xfrm>
          <a:off x="5974751" y="235769"/>
          <a:ext cx="2919689" cy="1390614"/>
        </a:xfrm>
        <a:prstGeom prst="rect">
          <a:avLst/>
        </a:prstGeom>
        <a:solidFill>
          <a:schemeClr val="accent4">
            <a:hueOff val="-151582"/>
            <a:satOff val="-3393"/>
            <a:lumOff val="-26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600200">
            <a:lnSpc>
              <a:spcPct val="90000"/>
            </a:lnSpc>
            <a:spcBef>
              <a:spcPct val="0"/>
            </a:spcBef>
            <a:spcAft>
              <a:spcPct val="35000"/>
            </a:spcAft>
          </a:pPr>
          <a:r>
            <a:rPr lang="en-US" sz="3600" b="1" kern="1200" dirty="0" smtClean="0"/>
            <a:t>Analysis</a:t>
          </a:r>
        </a:p>
      </dsp:txBody>
      <dsp:txXfrm>
        <a:off x="5974751" y="235769"/>
        <a:ext cx="2919689" cy="1390614"/>
      </dsp:txXfrm>
    </dsp:sp>
    <dsp:sp modelId="{9349F689-E873-4C04-8869-9EFD4EED5166}">
      <dsp:nvSpPr>
        <dsp:cNvPr id="0" name=""/>
        <dsp:cNvSpPr/>
      </dsp:nvSpPr>
      <dsp:spPr>
        <a:xfrm>
          <a:off x="3055062" y="1622097"/>
          <a:ext cx="2919689" cy="6024565"/>
        </a:xfrm>
        <a:prstGeom prst="wedgeRectCallout">
          <a:avLst>
            <a:gd name="adj1" fmla="val 62500"/>
            <a:gd name="adj2" fmla="val 20830"/>
          </a:avLst>
        </a:prstGeom>
        <a:solidFill>
          <a:schemeClr val="accent4">
            <a:tint val="50000"/>
            <a:hueOff val="-468021"/>
            <a:satOff val="-11143"/>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1066800">
            <a:lnSpc>
              <a:spcPct val="90000"/>
            </a:lnSpc>
            <a:spcBef>
              <a:spcPct val="0"/>
            </a:spcBef>
            <a:spcAft>
              <a:spcPct val="35000"/>
            </a:spcAft>
          </a:pPr>
          <a:r>
            <a:rPr lang="en-US" sz="2400" kern="1200" dirty="0" smtClean="0"/>
            <a:t>Create </a:t>
          </a:r>
          <a:r>
            <a:rPr lang="en-US" sz="2400" b="1" kern="1200" dirty="0" smtClean="0"/>
            <a:t>“climate zones” </a:t>
          </a:r>
          <a:r>
            <a:rPr lang="en-US" sz="2400" kern="1200" dirty="0" smtClean="0"/>
            <a:t>to break up the Navajo Nation</a:t>
          </a:r>
        </a:p>
        <a:p>
          <a:pPr lvl="0" algn="r" defTabSz="1066800">
            <a:lnSpc>
              <a:spcPct val="90000"/>
            </a:lnSpc>
            <a:spcBef>
              <a:spcPct val="0"/>
            </a:spcBef>
            <a:spcAft>
              <a:spcPct val="35000"/>
            </a:spcAft>
          </a:pPr>
          <a:endParaRPr lang="en-US" sz="2400" kern="1200" dirty="0"/>
        </a:p>
        <a:p>
          <a:pPr lvl="0" algn="r" defTabSz="1066800">
            <a:lnSpc>
              <a:spcPct val="90000"/>
            </a:lnSpc>
            <a:spcBef>
              <a:spcPct val="0"/>
            </a:spcBef>
            <a:spcAft>
              <a:spcPct val="35000"/>
            </a:spcAft>
          </a:pPr>
          <a:r>
            <a:rPr lang="en-US" sz="2400" b="1" kern="1200" dirty="0" smtClean="0"/>
            <a:t>Clip/ Mask </a:t>
          </a:r>
          <a:r>
            <a:rPr lang="en-US" sz="2400" kern="1200" dirty="0" smtClean="0"/>
            <a:t>all data to created climate zones</a:t>
          </a:r>
        </a:p>
        <a:p>
          <a:pPr lvl="0" algn="r" defTabSz="1066800">
            <a:lnSpc>
              <a:spcPct val="90000"/>
            </a:lnSpc>
            <a:spcBef>
              <a:spcPct val="0"/>
            </a:spcBef>
            <a:spcAft>
              <a:spcPct val="35000"/>
            </a:spcAft>
          </a:pPr>
          <a:endParaRPr lang="en-US" sz="2400" kern="1200" dirty="0" smtClean="0"/>
        </a:p>
        <a:p>
          <a:pPr lvl="0" algn="r" defTabSz="1066800">
            <a:lnSpc>
              <a:spcPct val="90000"/>
            </a:lnSpc>
            <a:spcBef>
              <a:spcPct val="0"/>
            </a:spcBef>
            <a:spcAft>
              <a:spcPct val="35000"/>
            </a:spcAft>
          </a:pPr>
          <a:r>
            <a:rPr lang="en-US" sz="2400" kern="1200" dirty="0" smtClean="0"/>
            <a:t>Sample daily data to monthly averages</a:t>
          </a:r>
        </a:p>
        <a:p>
          <a:pPr lvl="0" algn="r" defTabSz="1066800">
            <a:lnSpc>
              <a:spcPct val="90000"/>
            </a:lnSpc>
            <a:spcBef>
              <a:spcPct val="0"/>
            </a:spcBef>
            <a:spcAft>
              <a:spcPct val="35000"/>
            </a:spcAft>
          </a:pPr>
          <a:endParaRPr lang="en-US" sz="2400" kern="1200" dirty="0"/>
        </a:p>
      </dsp:txBody>
      <dsp:txXfrm>
        <a:off x="3425278" y="1622097"/>
        <a:ext cx="2549472" cy="6024565"/>
      </dsp:txXfrm>
    </dsp:sp>
    <dsp:sp modelId="{8B814F4A-2C29-4295-B301-77A17582EB8E}">
      <dsp:nvSpPr>
        <dsp:cNvPr id="0" name=""/>
        <dsp:cNvSpPr/>
      </dsp:nvSpPr>
      <dsp:spPr>
        <a:xfrm>
          <a:off x="3055062" y="463823"/>
          <a:ext cx="2919689" cy="1158273"/>
        </a:xfrm>
        <a:prstGeom prst="rect">
          <a:avLst/>
        </a:prstGeom>
        <a:solidFill>
          <a:schemeClr val="accent4">
            <a:hueOff val="-303165"/>
            <a:satOff val="-6785"/>
            <a:lumOff val="-53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b="1" kern="1200" dirty="0" smtClean="0"/>
            <a:t>Processing (Python, R Studio, ArcMap, Excel)</a:t>
          </a:r>
          <a:endParaRPr lang="en-US" sz="2500" b="1" kern="1200" dirty="0"/>
        </a:p>
      </dsp:txBody>
      <dsp:txXfrm>
        <a:off x="3055062" y="463823"/>
        <a:ext cx="2919689" cy="1158273"/>
      </dsp:txXfrm>
    </dsp:sp>
    <dsp:sp modelId="{499E5043-C653-4D70-A618-120D3555778E}">
      <dsp:nvSpPr>
        <dsp:cNvPr id="0" name=""/>
        <dsp:cNvSpPr/>
      </dsp:nvSpPr>
      <dsp:spPr>
        <a:xfrm>
          <a:off x="135372" y="1622097"/>
          <a:ext cx="2919689" cy="5560741"/>
        </a:xfrm>
        <a:prstGeom prst="wedgeRectCallout">
          <a:avLst>
            <a:gd name="adj1" fmla="val 62500"/>
            <a:gd name="adj2" fmla="val 20830"/>
          </a:avLst>
        </a:prstGeom>
        <a:solidFill>
          <a:schemeClr val="accent4">
            <a:tint val="50000"/>
            <a:hueOff val="-702031"/>
            <a:satOff val="-16714"/>
            <a:lumOff val="78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r" defTabSz="1066800">
            <a:lnSpc>
              <a:spcPct val="90000"/>
            </a:lnSpc>
            <a:spcBef>
              <a:spcPct val="0"/>
            </a:spcBef>
            <a:spcAft>
              <a:spcPct val="35000"/>
            </a:spcAft>
          </a:pPr>
          <a:r>
            <a:rPr lang="en-US" sz="2400" kern="1200" dirty="0" smtClean="0"/>
            <a:t>Snow Water Equivalent </a:t>
          </a:r>
          <a:r>
            <a:rPr lang="en-US" sz="2400" b="1" kern="1200" dirty="0" smtClean="0"/>
            <a:t>(SWE)</a:t>
          </a:r>
        </a:p>
        <a:p>
          <a:pPr lvl="0" algn="r" defTabSz="1066800">
            <a:lnSpc>
              <a:spcPct val="90000"/>
            </a:lnSpc>
            <a:spcBef>
              <a:spcPct val="0"/>
            </a:spcBef>
            <a:spcAft>
              <a:spcPct val="35000"/>
            </a:spcAft>
          </a:pPr>
          <a:endParaRPr lang="en-US" sz="2400" b="1" kern="1200" dirty="0" smtClean="0"/>
        </a:p>
        <a:p>
          <a:pPr lvl="0" algn="r" defTabSz="1066800">
            <a:lnSpc>
              <a:spcPct val="90000"/>
            </a:lnSpc>
            <a:spcBef>
              <a:spcPct val="0"/>
            </a:spcBef>
            <a:spcAft>
              <a:spcPct val="35000"/>
            </a:spcAft>
          </a:pPr>
          <a:r>
            <a:rPr lang="en-US" sz="2400" kern="1200" dirty="0" smtClean="0"/>
            <a:t>Land Surface Temperature </a:t>
          </a:r>
          <a:r>
            <a:rPr lang="en-US" sz="2400" b="1" kern="1200" dirty="0" smtClean="0"/>
            <a:t>(LST)</a:t>
          </a:r>
        </a:p>
        <a:p>
          <a:pPr lvl="0" algn="r" defTabSz="1066800">
            <a:lnSpc>
              <a:spcPct val="90000"/>
            </a:lnSpc>
            <a:spcBef>
              <a:spcPct val="0"/>
            </a:spcBef>
            <a:spcAft>
              <a:spcPct val="35000"/>
            </a:spcAft>
          </a:pPr>
          <a:endParaRPr lang="en-US" sz="2400" b="1" kern="1200" dirty="0" smtClean="0"/>
        </a:p>
        <a:p>
          <a:pPr lvl="0" algn="r" defTabSz="1066800">
            <a:lnSpc>
              <a:spcPct val="90000"/>
            </a:lnSpc>
            <a:spcBef>
              <a:spcPct val="0"/>
            </a:spcBef>
            <a:spcAft>
              <a:spcPct val="35000"/>
            </a:spcAft>
          </a:pPr>
          <a:r>
            <a:rPr lang="en-US" sz="2400" kern="1200" dirty="0" smtClean="0"/>
            <a:t>Assimilated Gravity Recovery and Climate Experiment, Root Zone Soil Moisture </a:t>
          </a:r>
          <a:r>
            <a:rPr lang="en-US" sz="2400" b="1" kern="1200" dirty="0" smtClean="0"/>
            <a:t>(RZSM)</a:t>
          </a:r>
        </a:p>
        <a:p>
          <a:pPr lvl="0" algn="r" defTabSz="1066800">
            <a:lnSpc>
              <a:spcPct val="90000"/>
            </a:lnSpc>
            <a:spcBef>
              <a:spcPct val="0"/>
            </a:spcBef>
            <a:spcAft>
              <a:spcPct val="35000"/>
            </a:spcAft>
          </a:pPr>
          <a:endParaRPr lang="en-US" sz="2400" kern="1200" dirty="0"/>
        </a:p>
        <a:p>
          <a:pPr lvl="0" algn="r" defTabSz="1066800">
            <a:lnSpc>
              <a:spcPct val="90000"/>
            </a:lnSpc>
            <a:spcBef>
              <a:spcPct val="0"/>
            </a:spcBef>
            <a:spcAft>
              <a:spcPct val="35000"/>
            </a:spcAft>
          </a:pPr>
          <a:r>
            <a:rPr lang="en-US" sz="2400" b="1" kern="1200" dirty="0" smtClean="0"/>
            <a:t>DSAT 2.0 </a:t>
          </a:r>
          <a:r>
            <a:rPr lang="en-US" sz="2400" kern="1200" dirty="0" smtClean="0"/>
            <a:t>Tool</a:t>
          </a:r>
          <a:endParaRPr lang="en-US" sz="2400" kern="1200" dirty="0"/>
        </a:p>
      </dsp:txBody>
      <dsp:txXfrm>
        <a:off x="505589" y="1622097"/>
        <a:ext cx="2549472" cy="5560741"/>
      </dsp:txXfrm>
    </dsp:sp>
    <dsp:sp modelId="{A8B92BEB-D1DC-4CC1-86F7-B2DA7FA05F74}">
      <dsp:nvSpPr>
        <dsp:cNvPr id="0" name=""/>
        <dsp:cNvSpPr/>
      </dsp:nvSpPr>
      <dsp:spPr>
        <a:xfrm>
          <a:off x="135372" y="695307"/>
          <a:ext cx="2919689" cy="926790"/>
        </a:xfrm>
        <a:prstGeom prst="rect">
          <a:avLst/>
        </a:prstGeom>
        <a:solidFill>
          <a:schemeClr val="accent4">
            <a:hueOff val="-454747"/>
            <a:satOff val="-10178"/>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75" tIns="79375" rIns="79375" bIns="79375" numCol="1" spcCol="1270" anchor="ctr" anchorCtr="0">
          <a:noAutofit/>
        </a:bodyPr>
        <a:lstStyle/>
        <a:p>
          <a:pPr lvl="0" algn="ctr" defTabSz="1111250">
            <a:lnSpc>
              <a:spcPct val="90000"/>
            </a:lnSpc>
            <a:spcBef>
              <a:spcPct val="0"/>
            </a:spcBef>
            <a:spcAft>
              <a:spcPct val="35000"/>
            </a:spcAft>
          </a:pPr>
          <a:r>
            <a:rPr lang="en-US" sz="2500" b="1" kern="1200" dirty="0" smtClean="0"/>
            <a:t>Data Acquisition</a:t>
          </a:r>
          <a:endParaRPr lang="en-US" sz="2500" b="1" kern="1200" dirty="0"/>
        </a:p>
      </dsp:txBody>
      <dsp:txXfrm>
        <a:off x="135372" y="695307"/>
        <a:ext cx="2919689" cy="926790"/>
      </dsp:txXfrm>
    </dsp:sp>
  </dsp:spTree>
</dsp:drawing>
</file>

<file path=ppt/diagrams/layout1.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smtClean="0"/>
              <a:t>Short Title [Title Case]</a:t>
            </a:r>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3827528" y="549033"/>
            <a:ext cx="3300448" cy="2811330"/>
          </a:xfrm>
          <a:prstGeom prst="rect">
            <a:avLst/>
          </a:prstGeom>
        </p:spPr>
      </p:pic>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diagramQuickStyle" Target="../diagrams/quickStyle1.xml"/><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diagramLayout" Target="../diagrams/layout1.xml"/><Relationship Id="rId17" Type="http://schemas.openxmlformats.org/officeDocument/2006/relationships/image" Target="../media/image33.emf"/><Relationship Id="rId2" Type="http://schemas.openxmlformats.org/officeDocument/2006/relationships/image" Target="../media/image23.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diagramData" Target="../diagrams/data1.xml"/><Relationship Id="rId5" Type="http://schemas.openxmlformats.org/officeDocument/2006/relationships/image" Target="../media/image26.jpeg"/><Relationship Id="rId15" Type="http://schemas.microsoft.com/office/2007/relationships/diagramDrawing" Target="../diagrams/drawing1.xml"/><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190" y="21104039"/>
            <a:ext cx="8190066" cy="6328176"/>
          </a:xfrm>
          <a:prstGeom prst="rect">
            <a:avLst/>
          </a:prstGeom>
        </p:spPr>
      </p:pic>
      <p:pic>
        <p:nvPicPr>
          <p:cNvPr id="47" name="Picture 46"/>
          <p:cNvPicPr>
            <a:picLocks noChangeAspect="1"/>
          </p:cNvPicPr>
          <p:nvPr/>
        </p:nvPicPr>
        <p:blipFill>
          <a:blip r:embed="rId3"/>
          <a:stretch>
            <a:fillRect/>
          </a:stretch>
        </p:blipFill>
        <p:spPr>
          <a:xfrm>
            <a:off x="6705601" y="25657508"/>
            <a:ext cx="6151120" cy="3657171"/>
          </a:xfrm>
          <a:prstGeom prst="rect">
            <a:avLst/>
          </a:prstGeom>
        </p:spPr>
      </p:pic>
      <p:sp>
        <p:nvSpPr>
          <p:cNvPr id="3" name="Text Placeholder 2"/>
          <p:cNvSpPr>
            <a:spLocks noGrp="1"/>
          </p:cNvSpPr>
          <p:nvPr>
            <p:ph type="body" sz="quarter" idx="11"/>
          </p:nvPr>
        </p:nvSpPr>
        <p:spPr>
          <a:xfrm>
            <a:off x="4009644" y="787399"/>
            <a:ext cx="19412712" cy="2699039"/>
          </a:xfrm>
        </p:spPr>
        <p:txBody>
          <a:bodyPr anchor="ctr"/>
          <a:lstStyle/>
          <a:p>
            <a:r>
              <a:rPr lang="en-US" sz="5500" dirty="0" smtClean="0"/>
              <a:t>Validating the Drought Severity Assessment Tool and Analyzing Drivers of Drought in </a:t>
            </a:r>
            <a:r>
              <a:rPr lang="en-US" sz="5500" dirty="0"/>
              <a:t>the Navajo Nation</a:t>
            </a:r>
          </a:p>
        </p:txBody>
      </p:sp>
      <p:sp>
        <p:nvSpPr>
          <p:cNvPr id="2" name="Text Placeholder 1"/>
          <p:cNvSpPr>
            <a:spLocks noGrp="1"/>
          </p:cNvSpPr>
          <p:nvPr>
            <p:ph type="body" sz="quarter" idx="10"/>
          </p:nvPr>
        </p:nvSpPr>
        <p:spPr>
          <a:xfrm rot="16200000">
            <a:off x="11395220" y="16495607"/>
            <a:ext cx="28438685" cy="2314074"/>
          </a:xfrm>
        </p:spPr>
        <p:txBody>
          <a:bodyPr/>
          <a:lstStyle/>
          <a:p>
            <a:r>
              <a:rPr lang="en-US" b="1" dirty="0" smtClean="0"/>
              <a:t>Navajo Nation </a:t>
            </a:r>
            <a:r>
              <a:rPr lang="en-US" dirty="0" smtClean="0"/>
              <a:t>Climate III</a:t>
            </a:r>
            <a:endParaRPr lang="en-US" dirty="0"/>
          </a:p>
        </p:txBody>
      </p:sp>
      <p:sp>
        <p:nvSpPr>
          <p:cNvPr id="9" name="Text Placeholder 16"/>
          <p:cNvSpPr txBox="1">
            <a:spLocks/>
          </p:cNvSpPr>
          <p:nvPr/>
        </p:nvSpPr>
        <p:spPr>
          <a:xfrm>
            <a:off x="769511" y="3368616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Lauryn Gutowski</a:t>
            </a:r>
          </a:p>
          <a:p>
            <a:pPr algn="ctr">
              <a:lnSpc>
                <a:spcPct val="100000"/>
              </a:lnSpc>
              <a:spcBef>
                <a:spcPts val="0"/>
              </a:spcBef>
            </a:pPr>
            <a:r>
              <a:rPr lang="en-US" dirty="0" smtClean="0">
                <a:solidFill>
                  <a:schemeClr val="tx1">
                    <a:lumMod val="75000"/>
                  </a:schemeClr>
                </a:solidFill>
              </a:rPr>
              <a:t>POC</a:t>
            </a:r>
          </a:p>
        </p:txBody>
      </p:sp>
      <p:sp>
        <p:nvSpPr>
          <p:cNvPr id="11" name="Text Placeholder 16"/>
          <p:cNvSpPr txBox="1">
            <a:spLocks/>
          </p:cNvSpPr>
          <p:nvPr/>
        </p:nvSpPr>
        <p:spPr>
          <a:xfrm>
            <a:off x="12839700" y="31527520"/>
            <a:ext cx="10972800" cy="41428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chemeClr val="tx1">
                    <a:lumMod val="75000"/>
                  </a:schemeClr>
                </a:solidFill>
              </a:rPr>
              <a:t>Victoria Ly, former NASA DEVELOP Navajo Nation Climate participant</a:t>
            </a:r>
          </a:p>
          <a:p>
            <a:r>
              <a:rPr lang="en-US" dirty="0" smtClean="0">
                <a:solidFill>
                  <a:schemeClr val="tx1">
                    <a:lumMod val="75000"/>
                  </a:schemeClr>
                </a:solidFill>
              </a:rPr>
              <a:t>Brittany Zajic, NASA DEVELOP National Program</a:t>
            </a:r>
          </a:p>
          <a:p>
            <a:r>
              <a:rPr lang="en-US" dirty="0" smtClean="0">
                <a:solidFill>
                  <a:schemeClr val="tx1">
                    <a:lumMod val="75000"/>
                  </a:schemeClr>
                </a:solidFill>
              </a:rPr>
              <a:t>Jenna Williams, NASA DEVELOP National Program</a:t>
            </a:r>
          </a:p>
          <a:p>
            <a:pPr lvl="0" defTabSz="3072384">
              <a:lnSpc>
                <a:spcPct val="100000"/>
              </a:lnSpc>
              <a:spcBef>
                <a:spcPts val="0"/>
              </a:spcBef>
            </a:pPr>
            <a:endParaRPr lang="en-US" sz="1600" i="1" dirty="0" smtClean="0">
              <a:solidFill>
                <a:srgbClr val="767171"/>
              </a:solidFill>
            </a:endParaRPr>
          </a:p>
          <a:p>
            <a:pPr lvl="0" defTabSz="3072384">
              <a:lnSpc>
                <a:spcPct val="100000"/>
              </a:lnSpc>
              <a:spcBef>
                <a:spcPts val="0"/>
              </a:spcBef>
            </a:pPr>
            <a:endParaRPr lang="en-US" sz="1600" i="1" dirty="0">
              <a:solidFill>
                <a:srgbClr val="767171"/>
              </a:solidFill>
            </a:endParaRPr>
          </a:p>
          <a:p>
            <a:pPr lvl="0" defTabSz="3072384">
              <a:lnSpc>
                <a:spcPct val="100000"/>
              </a:lnSpc>
              <a:spcBef>
                <a:spcPts val="0"/>
              </a:spcBef>
            </a:pPr>
            <a:r>
              <a:rPr lang="en-US" sz="1600" i="1" dirty="0" smtClean="0">
                <a:solidFill>
                  <a:srgbClr val="767171"/>
                </a:solidFill>
              </a:rPr>
              <a:t>This </a:t>
            </a:r>
            <a:r>
              <a:rPr lang="en-US" sz="1600" i="1" dirty="0">
                <a:solidFill>
                  <a:srgbClr val="767171"/>
                </a:solidFill>
              </a:rPr>
              <a:t>material is based upon work supported by NASA through contract NNL11AA00B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endParaRPr lang="en-US" dirty="0" smtClean="0"/>
          </a:p>
        </p:txBody>
      </p:sp>
      <p:sp>
        <p:nvSpPr>
          <p:cNvPr id="12" name="Text Placeholder 16"/>
          <p:cNvSpPr txBox="1">
            <a:spLocks/>
          </p:cNvSpPr>
          <p:nvPr/>
        </p:nvSpPr>
        <p:spPr>
          <a:xfrm>
            <a:off x="12839700" y="21473658"/>
            <a:ext cx="10972800" cy="56507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a:solidFill>
                  <a:schemeClr val="tx1">
                    <a:lumMod val="75000"/>
                  </a:schemeClr>
                </a:solidFill>
              </a:rPr>
              <a:t>DSAT 2.0 was validated with weather station precipitation, </a:t>
            </a:r>
            <a:r>
              <a:rPr lang="en-US" dirty="0" smtClean="0">
                <a:solidFill>
                  <a:schemeClr val="tx1">
                    <a:lumMod val="75000"/>
                  </a:schemeClr>
                </a:solidFill>
              </a:rPr>
              <a:t>is a useful </a:t>
            </a:r>
            <a:r>
              <a:rPr lang="en-US" dirty="0">
                <a:solidFill>
                  <a:schemeClr val="tx1">
                    <a:lumMod val="75000"/>
                  </a:schemeClr>
                </a:solidFill>
              </a:rPr>
              <a:t>tool for </a:t>
            </a:r>
            <a:r>
              <a:rPr lang="en-US" dirty="0" smtClean="0">
                <a:solidFill>
                  <a:schemeClr val="tx1">
                    <a:lumMod val="75000"/>
                  </a:schemeClr>
                </a:solidFill>
              </a:rPr>
              <a:t>monitoring </a:t>
            </a:r>
            <a:r>
              <a:rPr lang="en-US" dirty="0">
                <a:solidFill>
                  <a:schemeClr val="tx1">
                    <a:lumMod val="75000"/>
                  </a:schemeClr>
                </a:solidFill>
              </a:rPr>
              <a:t>drought</a:t>
            </a:r>
          </a:p>
          <a:p>
            <a:pPr marL="347663" indent="-347663">
              <a:buClr>
                <a:srgbClr val="E9A149"/>
              </a:buClr>
            </a:pPr>
            <a:r>
              <a:rPr lang="en-US" dirty="0" smtClean="0">
                <a:solidFill>
                  <a:schemeClr val="tx1">
                    <a:lumMod val="75000"/>
                  </a:schemeClr>
                </a:solidFill>
              </a:rPr>
              <a:t>Every climate zone is experiencing a significant decline in monthly and annual precipitation</a:t>
            </a:r>
          </a:p>
          <a:p>
            <a:pPr marL="347663" indent="-347663">
              <a:buClr>
                <a:srgbClr val="E9A149"/>
              </a:buClr>
            </a:pPr>
            <a:r>
              <a:rPr lang="en-US" dirty="0" smtClean="0">
                <a:solidFill>
                  <a:schemeClr val="tx1">
                    <a:lumMod val="75000"/>
                  </a:schemeClr>
                </a:solidFill>
              </a:rPr>
              <a:t>The largest SPI declines occur in the Hopi Buttes and </a:t>
            </a:r>
            <a:r>
              <a:rPr lang="en-US" dirty="0" err="1" smtClean="0">
                <a:solidFill>
                  <a:schemeClr val="tx1">
                    <a:lumMod val="75000"/>
                  </a:schemeClr>
                </a:solidFill>
              </a:rPr>
              <a:t>Chuska</a:t>
            </a:r>
            <a:r>
              <a:rPr lang="en-US" dirty="0" smtClean="0">
                <a:solidFill>
                  <a:schemeClr val="tx1">
                    <a:lumMod val="75000"/>
                  </a:schemeClr>
                </a:solidFill>
              </a:rPr>
              <a:t> Mountains climate zones</a:t>
            </a:r>
          </a:p>
          <a:p>
            <a:pPr marL="347663" indent="-347663">
              <a:buClr>
                <a:srgbClr val="E9A149"/>
              </a:buClr>
            </a:pPr>
            <a:r>
              <a:rPr lang="en-US" dirty="0" smtClean="0">
                <a:solidFill>
                  <a:schemeClr val="tx1">
                    <a:lumMod val="75000"/>
                  </a:schemeClr>
                </a:solidFill>
              </a:rPr>
              <a:t>March and </a:t>
            </a:r>
            <a:r>
              <a:rPr lang="en-US" dirty="0">
                <a:solidFill>
                  <a:schemeClr val="tx1">
                    <a:lumMod val="75000"/>
                  </a:schemeClr>
                </a:solidFill>
              </a:rPr>
              <a:t>April </a:t>
            </a:r>
            <a:r>
              <a:rPr lang="en-US" dirty="0" smtClean="0">
                <a:solidFill>
                  <a:schemeClr val="tx1">
                    <a:lumMod val="75000"/>
                  </a:schemeClr>
                </a:solidFill>
              </a:rPr>
              <a:t>show the steepest SPI declines for nearly all climate zones</a:t>
            </a:r>
          </a:p>
          <a:p>
            <a:pPr marL="347663" indent="-347663">
              <a:buClr>
                <a:srgbClr val="E9A149"/>
              </a:buClr>
            </a:pPr>
            <a:r>
              <a:rPr lang="en-US" dirty="0" smtClean="0">
                <a:solidFill>
                  <a:schemeClr val="tx1">
                    <a:lumMod val="75000"/>
                  </a:schemeClr>
                </a:solidFill>
              </a:rPr>
              <a:t>LST and RZSM  show high seasonal variability, with no significance</a:t>
            </a:r>
          </a:p>
          <a:p>
            <a:pPr marL="347663" indent="-347663">
              <a:buClr>
                <a:srgbClr val="E9A149"/>
              </a:buClr>
            </a:pPr>
            <a:r>
              <a:rPr lang="en-US" dirty="0">
                <a:solidFill>
                  <a:schemeClr val="tx1">
                    <a:lumMod val="75000"/>
                  </a:schemeClr>
                </a:solidFill>
              </a:rPr>
              <a:t>Plateaus outside of the </a:t>
            </a:r>
            <a:r>
              <a:rPr lang="en-US" dirty="0" err="1">
                <a:solidFill>
                  <a:schemeClr val="tx1">
                    <a:lumMod val="75000"/>
                  </a:schemeClr>
                </a:solidFill>
              </a:rPr>
              <a:t>Chuska</a:t>
            </a:r>
            <a:r>
              <a:rPr lang="en-US" dirty="0">
                <a:solidFill>
                  <a:schemeClr val="tx1">
                    <a:lumMod val="75000"/>
                  </a:schemeClr>
                </a:solidFill>
              </a:rPr>
              <a:t> </a:t>
            </a:r>
            <a:r>
              <a:rPr lang="en-US" dirty="0" smtClean="0">
                <a:solidFill>
                  <a:schemeClr val="tx1">
                    <a:lumMod val="75000"/>
                  </a:schemeClr>
                </a:solidFill>
              </a:rPr>
              <a:t>Mountains </a:t>
            </a:r>
            <a:r>
              <a:rPr lang="en-US" dirty="0">
                <a:solidFill>
                  <a:schemeClr val="tx1">
                    <a:lumMod val="75000"/>
                  </a:schemeClr>
                </a:solidFill>
              </a:rPr>
              <a:t>have been experiencing a rapid winter decline in SWE since </a:t>
            </a:r>
            <a:r>
              <a:rPr lang="en-US" dirty="0" smtClean="0">
                <a:solidFill>
                  <a:schemeClr val="tx1">
                    <a:lumMod val="75000"/>
                  </a:schemeClr>
                </a:solidFill>
              </a:rPr>
              <a:t>2010</a:t>
            </a:r>
          </a:p>
          <a:p>
            <a:pPr marL="347663" indent="-347663">
              <a:buClr>
                <a:srgbClr val="E9A149"/>
              </a:buClr>
            </a:pPr>
            <a:r>
              <a:rPr lang="en-US" dirty="0" smtClean="0">
                <a:solidFill>
                  <a:schemeClr val="tx1">
                    <a:lumMod val="75000"/>
                  </a:schemeClr>
                </a:solidFill>
              </a:rPr>
              <a:t>All investigated parameters show drier conditions in the Navajo Nation</a:t>
            </a:r>
          </a:p>
        </p:txBody>
      </p:sp>
      <p:sp>
        <p:nvSpPr>
          <p:cNvPr id="6" name="Text Placeholder 16"/>
          <p:cNvSpPr txBox="1">
            <a:spLocks/>
          </p:cNvSpPr>
          <p:nvPr/>
        </p:nvSpPr>
        <p:spPr>
          <a:xfrm>
            <a:off x="923518" y="5123861"/>
            <a:ext cx="11910218" cy="709035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a:t>The Navajo Nation (NN) is a 65,700 km</a:t>
            </a:r>
            <a:r>
              <a:rPr lang="en-US" sz="2400" baseline="30000" dirty="0"/>
              <a:t>2</a:t>
            </a:r>
            <a:r>
              <a:rPr lang="en-US" sz="2400" dirty="0"/>
              <a:t> Native American territory located in the southwestern US that has been experiencing increasing seasonal dust storms, declining in rangeland, and shifting of plant ranges caused by severe drought. Drought exacerbates water resource availability, where one-third live without potable water in homes and resort to hauling water. </a:t>
            </a:r>
          </a:p>
          <a:p>
            <a:r>
              <a:rPr lang="en-US" sz="2400" dirty="0"/>
              <a:t>Currently, monthly drought monitoring status report summaries issued by the Navajo Nation Water Management Branch (NNWMB) are published by piecing together regional and national </a:t>
            </a:r>
            <a:r>
              <a:rPr lang="en-US" sz="2400" dirty="0" err="1"/>
              <a:t>hydroclimatic</a:t>
            </a:r>
            <a:r>
              <a:rPr lang="en-US" sz="2400" dirty="0"/>
              <a:t> variables such as Standardized Precipitation Index (SPI) to drought classifications.  The DEVELOP Ames Navajo Nation Climate I and II teams created a decision support tool called the Drought Severity Assessment Tool 2.0 (DSAT 2.0) to improve visualization of user-specified zonal SPI statistics using the Climate Hazards Group </a:t>
            </a:r>
            <a:r>
              <a:rPr lang="en-US" sz="2400" dirty="0" err="1"/>
              <a:t>InfraRed</a:t>
            </a:r>
            <a:r>
              <a:rPr lang="en-US" sz="2400" dirty="0"/>
              <a:t> Precipitation with Station data (CHIRPS). High annual and seasonal variation make it difficult to assess whether increasing drought trends are significant. This term, the Navajo Nation Climate III team aims to determine whether there are significant temporal and spatial trends of SPI from DSAT2.0, in addition to other drought indicators such as snow water equivalent (SWE) from NOAA's Snow Data Assimilation System (SNODAS), land surface temperature (LST) from Terra MODIS, and root zone soil moisture (RZSM) from Assimilated GRACE. Precipitation, SWE, RZSM, LST were analyzed for statistical anomalies, as well as spatial and temporal trends, to enable enhanced decision-making capacity regarding imminent economic and agricultural impacts from water resources in the NN.</a:t>
            </a:r>
          </a:p>
        </p:txBody>
      </p:sp>
      <p:sp>
        <p:nvSpPr>
          <p:cNvPr id="15" name="Text Placeholder 16"/>
          <p:cNvSpPr txBox="1">
            <a:spLocks/>
          </p:cNvSpPr>
          <p:nvPr/>
        </p:nvSpPr>
        <p:spPr>
          <a:xfrm>
            <a:off x="12818904" y="5171491"/>
            <a:ext cx="10582656" cy="425160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b="1" dirty="0">
                <a:solidFill>
                  <a:srgbClr val="E9A149"/>
                </a:solidFill>
              </a:rPr>
              <a:t>Validate</a:t>
            </a:r>
            <a:r>
              <a:rPr lang="en-US" dirty="0"/>
              <a:t> DSAT2.0 CHIRPS data with rain gauge </a:t>
            </a:r>
            <a:r>
              <a:rPr lang="en-US" dirty="0" smtClean="0"/>
              <a:t>data</a:t>
            </a:r>
          </a:p>
          <a:p>
            <a:pPr marL="347663" indent="-347663">
              <a:buClr>
                <a:srgbClr val="E9A149"/>
              </a:buClr>
            </a:pPr>
            <a:r>
              <a:rPr lang="en-US" b="1" dirty="0">
                <a:solidFill>
                  <a:srgbClr val="E9A149"/>
                </a:solidFill>
              </a:rPr>
              <a:t>Determine</a:t>
            </a:r>
            <a:r>
              <a:rPr lang="en-US" dirty="0"/>
              <a:t> what historical trends </a:t>
            </a:r>
            <a:r>
              <a:rPr lang="en-US" dirty="0" smtClean="0"/>
              <a:t>reveal ongoing </a:t>
            </a:r>
            <a:r>
              <a:rPr lang="en-US" dirty="0"/>
              <a:t>drought </a:t>
            </a:r>
            <a:r>
              <a:rPr lang="en-US" dirty="0" smtClean="0"/>
              <a:t>conditions</a:t>
            </a:r>
            <a:endParaRPr lang="en-US" dirty="0"/>
          </a:p>
          <a:p>
            <a:pPr marL="347663" indent="-347663">
              <a:buClr>
                <a:srgbClr val="E9A149"/>
              </a:buClr>
            </a:pPr>
            <a:r>
              <a:rPr lang="en-US" b="1" dirty="0">
                <a:solidFill>
                  <a:srgbClr val="E9A149"/>
                </a:solidFill>
              </a:rPr>
              <a:t>Analyze</a:t>
            </a:r>
            <a:r>
              <a:rPr lang="en-US" dirty="0"/>
              <a:t> statistical trends and relationships within and </a:t>
            </a:r>
            <a:r>
              <a:rPr lang="en-US" dirty="0" smtClean="0"/>
              <a:t>across:</a:t>
            </a:r>
            <a:endParaRPr lang="en-US" dirty="0"/>
          </a:p>
          <a:p>
            <a:pPr marL="1947863" lvl="1" indent="-347663">
              <a:buClr>
                <a:srgbClr val="E9A149"/>
              </a:buClr>
            </a:pPr>
            <a:r>
              <a:rPr lang="en-US" sz="2800" dirty="0"/>
              <a:t>CHIRPS Standard Precipitation Index (SPI) data</a:t>
            </a:r>
          </a:p>
          <a:p>
            <a:pPr marL="1947863" lvl="1" indent="-347663">
              <a:buClr>
                <a:srgbClr val="E9A149"/>
              </a:buClr>
            </a:pPr>
            <a:r>
              <a:rPr lang="en-US" sz="2800" dirty="0"/>
              <a:t>Terra MODIS </a:t>
            </a:r>
            <a:r>
              <a:rPr lang="en-US" sz="2800" dirty="0" smtClean="0"/>
              <a:t>Land Surface Temperature</a:t>
            </a:r>
          </a:p>
          <a:p>
            <a:pPr marL="1947863" lvl="1" indent="-347663">
              <a:buClr>
                <a:srgbClr val="E9A149"/>
              </a:buClr>
            </a:pPr>
            <a:r>
              <a:rPr lang="en-US" sz="2800" dirty="0" smtClean="0"/>
              <a:t>SNODAS </a:t>
            </a:r>
            <a:r>
              <a:rPr lang="en-US" sz="2800" dirty="0"/>
              <a:t>Snow water equivalent (</a:t>
            </a:r>
            <a:r>
              <a:rPr lang="en-US" sz="2800" dirty="0" smtClean="0"/>
              <a:t>SWE)</a:t>
            </a:r>
          </a:p>
          <a:p>
            <a:pPr marL="1947863" lvl="1" indent="-347663">
              <a:buClr>
                <a:srgbClr val="E9A149"/>
              </a:buClr>
            </a:pPr>
            <a:r>
              <a:rPr lang="en-US" sz="2800" dirty="0" smtClean="0"/>
              <a:t>GRACE Assimilated Surface Soil Moisture</a:t>
            </a:r>
          </a:p>
          <a:p>
            <a:pPr marL="1600200" lvl="1" indent="0">
              <a:buClr>
                <a:srgbClr val="E9A149"/>
              </a:buClr>
              <a:buNone/>
            </a:pPr>
            <a:endParaRPr lang="en-US" b="1" dirty="0" smtClean="0">
              <a:solidFill>
                <a:srgbClr val="E9A149"/>
              </a:solidFill>
            </a:endParaRPr>
          </a:p>
        </p:txBody>
      </p:sp>
      <p:sp>
        <p:nvSpPr>
          <p:cNvPr id="16" name="TextBox 15"/>
          <p:cNvSpPr txBox="1"/>
          <p:nvPr/>
        </p:nvSpPr>
        <p:spPr>
          <a:xfrm>
            <a:off x="887514" y="4378133"/>
            <a:ext cx="11516347"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12839700" y="4378133"/>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Objectives</a:t>
            </a:r>
          </a:p>
        </p:txBody>
      </p:sp>
      <p:sp>
        <p:nvSpPr>
          <p:cNvPr id="24" name="TextBox 23"/>
          <p:cNvSpPr txBox="1"/>
          <p:nvPr/>
        </p:nvSpPr>
        <p:spPr>
          <a:xfrm>
            <a:off x="914400" y="12134178"/>
            <a:ext cx="114077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sp>
        <p:nvSpPr>
          <p:cNvPr id="25" name="TextBox 24"/>
          <p:cNvSpPr txBox="1"/>
          <p:nvPr/>
        </p:nvSpPr>
        <p:spPr>
          <a:xfrm>
            <a:off x="12817485" y="9465608"/>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12839700" y="15047354"/>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7" name="TextBox 26"/>
          <p:cNvSpPr txBox="1"/>
          <p:nvPr/>
        </p:nvSpPr>
        <p:spPr>
          <a:xfrm>
            <a:off x="843099" y="21035971"/>
            <a:ext cx="11550315"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sp>
        <p:nvSpPr>
          <p:cNvPr id="28" name="TextBox 27"/>
          <p:cNvSpPr txBox="1"/>
          <p:nvPr/>
        </p:nvSpPr>
        <p:spPr>
          <a:xfrm>
            <a:off x="12839700" y="20601094"/>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Conclusions</a:t>
            </a:r>
          </a:p>
        </p:txBody>
      </p:sp>
      <p:sp>
        <p:nvSpPr>
          <p:cNvPr id="29" name="TextBox 28"/>
          <p:cNvSpPr txBox="1"/>
          <p:nvPr/>
        </p:nvSpPr>
        <p:spPr>
          <a:xfrm>
            <a:off x="12818904" y="3060128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31" name="TextBox 30"/>
          <p:cNvSpPr txBox="1"/>
          <p:nvPr/>
        </p:nvSpPr>
        <p:spPr>
          <a:xfrm>
            <a:off x="887514" y="30456990"/>
            <a:ext cx="4542503"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4" name="Text Placeholder 16"/>
          <p:cNvSpPr txBox="1">
            <a:spLocks/>
          </p:cNvSpPr>
          <p:nvPr/>
        </p:nvSpPr>
        <p:spPr>
          <a:xfrm>
            <a:off x="3862083" y="33686163"/>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Madison Davis</a:t>
            </a:r>
          </a:p>
        </p:txBody>
      </p:sp>
      <p:sp>
        <p:nvSpPr>
          <p:cNvPr id="36" name="Text Placeholder 16"/>
          <p:cNvSpPr txBox="1">
            <a:spLocks/>
          </p:cNvSpPr>
          <p:nvPr/>
        </p:nvSpPr>
        <p:spPr>
          <a:xfrm>
            <a:off x="6954655" y="33686164"/>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Christina Zapata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45" y="31420549"/>
            <a:ext cx="2057404" cy="2081788"/>
          </a:xfrm>
          <a:prstGeom prst="rect">
            <a:avLst/>
          </a:prstGeom>
        </p:spPr>
      </p:pic>
      <p:sp>
        <p:nvSpPr>
          <p:cNvPr id="35" name="TextBox 34"/>
          <p:cNvSpPr txBox="1"/>
          <p:nvPr/>
        </p:nvSpPr>
        <p:spPr>
          <a:xfrm>
            <a:off x="843099" y="34667357"/>
            <a:ext cx="18035451" cy="918044"/>
          </a:xfrm>
          <a:prstGeom prst="rect">
            <a:avLst/>
          </a:prstGeom>
          <a:noFill/>
        </p:spPr>
        <p:txBody>
          <a:bodyPr wrap="square" rtlCol="0">
            <a:noAutofit/>
          </a:bodyPr>
          <a:lstStyle/>
          <a:p>
            <a:r>
              <a:rPr lang="en-US" sz="4800" dirty="0" smtClean="0">
                <a:solidFill>
                  <a:schemeClr val="bg1"/>
                </a:solidFill>
                <a:latin typeface="+mj-lt"/>
              </a:rPr>
              <a:t>NASA Ames Research Center – 2016 Fall</a:t>
            </a:r>
            <a:endParaRPr lang="en-US" sz="4800" dirty="0">
              <a:solidFill>
                <a:schemeClr val="bg1"/>
              </a:solidFill>
              <a:latin typeface="+mj-lt"/>
            </a:endParaRPr>
          </a:p>
        </p:txBody>
      </p:sp>
      <p:grpSp>
        <p:nvGrpSpPr>
          <p:cNvPr id="18" name="Group 17"/>
          <p:cNvGrpSpPr/>
          <p:nvPr/>
        </p:nvGrpSpPr>
        <p:grpSpPr>
          <a:xfrm>
            <a:off x="4269506" y="31420549"/>
            <a:ext cx="2057404" cy="2081788"/>
            <a:chOff x="4269506" y="31153849"/>
            <a:chExt cx="2057404" cy="2081788"/>
          </a:xfrm>
        </p:grpSpPr>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506" y="31153849"/>
              <a:ext cx="2057404" cy="2081788"/>
            </a:xfrm>
            <a:prstGeom prst="rect">
              <a:avLst/>
            </a:prstGeom>
          </p:spPr>
        </p:pic>
        <p:pic>
          <p:nvPicPr>
            <p:cNvPr id="5" name="Picture 4"/>
            <p:cNvPicPr>
              <a:picLocks/>
            </p:cNvPicPr>
            <p:nvPr/>
          </p:nvPicPr>
          <p:blipFill rotWithShape="1">
            <a:blip r:embed="rId5" cstate="print">
              <a:extLst>
                <a:ext uri="{28A0092B-C50C-407E-A947-70E740481C1C}">
                  <a14:useLocalDpi xmlns:a14="http://schemas.microsoft.com/office/drawing/2010/main" val="0"/>
                </a:ext>
              </a:extLst>
            </a:blip>
            <a:srcRect l="38272" t="39683" r="40377" b="26827"/>
            <a:stretch/>
          </p:blipFill>
          <p:spPr>
            <a:xfrm>
              <a:off x="4480951" y="31380207"/>
              <a:ext cx="1645920" cy="1645920"/>
            </a:xfrm>
            <a:prstGeom prst="ellipse">
              <a:avLst/>
            </a:prstGeom>
          </p:spPr>
        </p:pic>
      </p:grpSp>
      <p:grpSp>
        <p:nvGrpSpPr>
          <p:cNvPr id="19" name="Group 18"/>
          <p:cNvGrpSpPr/>
          <p:nvPr/>
        </p:nvGrpSpPr>
        <p:grpSpPr>
          <a:xfrm>
            <a:off x="7443900" y="31420549"/>
            <a:ext cx="2057404" cy="2081788"/>
            <a:chOff x="7443900" y="31153849"/>
            <a:chExt cx="2057404" cy="2081788"/>
          </a:xfrm>
        </p:grpSpPr>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900" y="31153849"/>
              <a:ext cx="2057404" cy="2081788"/>
            </a:xfrm>
            <a:prstGeom prst="rect">
              <a:avLst/>
            </a:prstGeom>
          </p:spPr>
        </p:pic>
        <p:pic>
          <p:nvPicPr>
            <p:cNvPr id="17" name="Picture 16"/>
            <p:cNvPicPr>
              <a:picLocks/>
            </p:cNvPicPr>
            <p:nvPr/>
          </p:nvPicPr>
          <p:blipFill rotWithShape="1">
            <a:blip r:embed="rId6" cstate="print">
              <a:extLst>
                <a:ext uri="{28A0092B-C50C-407E-A947-70E740481C1C}">
                  <a14:useLocalDpi xmlns:a14="http://schemas.microsoft.com/office/drawing/2010/main" val="0"/>
                </a:ext>
              </a:extLst>
            </a:blip>
            <a:srcRect l="39577" t="39652" r="40459" b="30763"/>
            <a:stretch/>
          </p:blipFill>
          <p:spPr>
            <a:xfrm>
              <a:off x="7647059" y="31361155"/>
              <a:ext cx="1645920" cy="1645920"/>
            </a:xfrm>
            <a:prstGeom prst="ellipse">
              <a:avLst/>
            </a:prstGeom>
          </p:spPr>
        </p:pic>
      </p:grpSp>
      <p:pic>
        <p:nvPicPr>
          <p:cNvPr id="20" name="Picture 19"/>
          <p:cNvPicPr>
            <a:picLocks/>
          </p:cNvPicPr>
          <p:nvPr/>
        </p:nvPicPr>
        <p:blipFill rotWithShape="1">
          <a:blip r:embed="rId7" cstate="print">
            <a:extLst>
              <a:ext uri="{28A0092B-C50C-407E-A947-70E740481C1C}">
                <a14:useLocalDpi xmlns:a14="http://schemas.microsoft.com/office/drawing/2010/main" val="0"/>
              </a:ext>
            </a:extLst>
          </a:blip>
          <a:srcRect l="38127" t="50393" r="48188" b="29078"/>
          <a:stretch/>
        </p:blipFill>
        <p:spPr>
          <a:xfrm>
            <a:off x="1316416" y="31646905"/>
            <a:ext cx="1645920" cy="1645920"/>
          </a:xfrm>
          <a:prstGeom prst="ellipse">
            <a:avLst/>
          </a:prstGeom>
        </p:spPr>
      </p:pic>
      <p:pic>
        <p:nvPicPr>
          <p:cNvPr id="22" name="Picture 21"/>
          <p:cNvPicPr>
            <a:picLocks noChangeAspect="1"/>
          </p:cNvPicPr>
          <p:nvPr/>
        </p:nvPicPr>
        <p:blipFill>
          <a:blip r:embed="rId8"/>
          <a:stretch>
            <a:fillRect/>
          </a:stretch>
        </p:blipFill>
        <p:spPr>
          <a:xfrm>
            <a:off x="12797262" y="10138520"/>
            <a:ext cx="8324850" cy="5029200"/>
          </a:xfrm>
          <a:prstGeom prst="rect">
            <a:avLst/>
          </a:prstGeom>
        </p:spPr>
      </p:pic>
      <p:pic>
        <p:nvPicPr>
          <p:cNvPr id="1026" name="Picture 2" descr="http://www.devpedia.developexchange.com/dp/images/1/1a/04_TRMM.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402813" y="17415178"/>
            <a:ext cx="2421614" cy="2064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vpedia.developexchange.com/dp/images/9/91/05_Terra.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244802" y="15844540"/>
            <a:ext cx="2402418" cy="1808487"/>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12850090" y="27260532"/>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60" name="Text Placeholder 16"/>
          <p:cNvSpPr txBox="1">
            <a:spLocks/>
          </p:cNvSpPr>
          <p:nvPr/>
        </p:nvSpPr>
        <p:spPr>
          <a:xfrm>
            <a:off x="12870886" y="28209622"/>
            <a:ext cx="13277850" cy="23965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Robert Kirk, Principal Hydrologist, Navajo Nation Department of Water Resources</a:t>
            </a:r>
            <a:endParaRPr lang="en-US" dirty="0">
              <a:solidFill>
                <a:srgbClr val="767171"/>
              </a:solidFill>
            </a:endParaRPr>
          </a:p>
          <a:p>
            <a:r>
              <a:rPr lang="en-US" dirty="0" smtClean="0">
                <a:solidFill>
                  <a:srgbClr val="767171"/>
                </a:solidFill>
              </a:rPr>
              <a:t>Carlee McClellan, Senior Hydrologist, Navajo Nation Department of Water Resources</a:t>
            </a:r>
          </a:p>
          <a:p>
            <a:r>
              <a:rPr lang="en-US" dirty="0" smtClean="0">
                <a:solidFill>
                  <a:srgbClr val="767171"/>
                </a:solidFill>
              </a:rPr>
              <a:t>Mariah Ashley, Intern, Navajo Nation Department of Water Resources</a:t>
            </a:r>
          </a:p>
          <a:p>
            <a:r>
              <a:rPr lang="en-US" dirty="0" smtClean="0">
                <a:solidFill>
                  <a:srgbClr val="767171"/>
                </a:solidFill>
              </a:rPr>
              <a:t>Maurice Upshaw, </a:t>
            </a:r>
            <a:r>
              <a:rPr lang="en-US" dirty="0">
                <a:solidFill>
                  <a:srgbClr val="767171"/>
                </a:solidFill>
              </a:rPr>
              <a:t>GIS Supervisor, Navajo Nation Department of Water </a:t>
            </a:r>
            <a:r>
              <a:rPr lang="en-US" dirty="0" smtClean="0">
                <a:solidFill>
                  <a:srgbClr val="767171"/>
                </a:solidFill>
              </a:rPr>
              <a:t>Resources</a:t>
            </a:r>
          </a:p>
        </p:txBody>
      </p:sp>
      <p:sp>
        <p:nvSpPr>
          <p:cNvPr id="61" name="Text Placeholder 16"/>
          <p:cNvSpPr txBox="1">
            <a:spLocks/>
          </p:cNvSpPr>
          <p:nvPr/>
        </p:nvSpPr>
        <p:spPr>
          <a:xfrm>
            <a:off x="7676103" y="21990689"/>
            <a:ext cx="5063559" cy="230767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sz="2400" dirty="0" smtClean="0">
                <a:solidFill>
                  <a:srgbClr val="767171"/>
                </a:solidFill>
              </a:rPr>
              <a:t>The Navajo Nation split up by climate zone, showing the range of frequency of moderate SPI values. The graph below is a time series plot for the Hopi Buttes climate zone, showing a decrease in SPI over time, indicating drier conditions.</a:t>
            </a:r>
          </a:p>
        </p:txBody>
      </p:sp>
      <p:sp>
        <p:nvSpPr>
          <p:cNvPr id="62" name="Text Placeholder 16"/>
          <p:cNvSpPr txBox="1">
            <a:spLocks/>
          </p:cNvSpPr>
          <p:nvPr/>
        </p:nvSpPr>
        <p:spPr>
          <a:xfrm>
            <a:off x="17336915" y="15880477"/>
            <a:ext cx="4917818" cy="125545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Terra </a:t>
            </a:r>
            <a:r>
              <a:rPr lang="en-US" dirty="0" err="1" smtClean="0">
                <a:solidFill>
                  <a:srgbClr val="767171"/>
                </a:solidFill>
              </a:rPr>
              <a:t>MODerate</a:t>
            </a:r>
            <a:r>
              <a:rPr lang="en-US" dirty="0" smtClean="0">
                <a:solidFill>
                  <a:srgbClr val="767171"/>
                </a:solidFill>
              </a:rPr>
              <a:t> Resolution Imaging </a:t>
            </a:r>
            <a:r>
              <a:rPr lang="en-US" dirty="0" err="1" smtClean="0">
                <a:solidFill>
                  <a:srgbClr val="767171"/>
                </a:solidFill>
              </a:rPr>
              <a:t>Spectroradiometer</a:t>
            </a:r>
            <a:r>
              <a:rPr lang="en-US" dirty="0" smtClean="0">
                <a:solidFill>
                  <a:srgbClr val="767171"/>
                </a:solidFill>
              </a:rPr>
              <a:t> (MODIS)</a:t>
            </a:r>
          </a:p>
        </p:txBody>
      </p:sp>
      <p:graphicFrame>
        <p:nvGraphicFramePr>
          <p:cNvPr id="52" name="Diagram 51"/>
          <p:cNvGraphicFramePr/>
          <p:nvPr>
            <p:extLst>
              <p:ext uri="{D42A27DB-BD31-4B8C-83A1-F6EECF244321}">
                <p14:modId xmlns:p14="http://schemas.microsoft.com/office/powerpoint/2010/main" val="2033598365"/>
              </p:ext>
            </p:extLst>
          </p:nvPr>
        </p:nvGraphicFramePr>
        <p:xfrm>
          <a:off x="875115" y="12525046"/>
          <a:ext cx="11949503" cy="857345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53" name="Picture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261324" y="19038435"/>
            <a:ext cx="2476320" cy="1620614"/>
          </a:xfrm>
          <a:prstGeom prst="rect">
            <a:avLst/>
          </a:prstGeom>
        </p:spPr>
      </p:pic>
      <p:sp>
        <p:nvSpPr>
          <p:cNvPr id="63" name="Text Placeholder 16"/>
          <p:cNvSpPr txBox="1">
            <a:spLocks/>
          </p:cNvSpPr>
          <p:nvPr/>
        </p:nvSpPr>
        <p:spPr>
          <a:xfrm>
            <a:off x="17165714" y="19746711"/>
            <a:ext cx="4917818" cy="90826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Gravity Recovery and Climate Experiment (GRACE)</a:t>
            </a:r>
          </a:p>
        </p:txBody>
      </p:sp>
      <p:cxnSp>
        <p:nvCxnSpPr>
          <p:cNvPr id="13" name="Straight Connector 12"/>
          <p:cNvCxnSpPr/>
          <p:nvPr/>
        </p:nvCxnSpPr>
        <p:spPr>
          <a:xfrm>
            <a:off x="4765165" y="24526930"/>
            <a:ext cx="8184478" cy="114543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793297" y="24526930"/>
            <a:ext cx="2947135" cy="114543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 Placeholder 16"/>
          <p:cNvSpPr txBox="1">
            <a:spLocks/>
          </p:cNvSpPr>
          <p:nvPr/>
        </p:nvSpPr>
        <p:spPr>
          <a:xfrm>
            <a:off x="13927430" y="17899936"/>
            <a:ext cx="4917818" cy="90127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Tropical Rainfall Measuring Mission (TRMM)</a:t>
            </a:r>
          </a:p>
        </p:txBody>
      </p:sp>
      <p:sp>
        <p:nvSpPr>
          <p:cNvPr id="44" name="TextBox 43"/>
          <p:cNvSpPr txBox="1"/>
          <p:nvPr/>
        </p:nvSpPr>
        <p:spPr>
          <a:xfrm>
            <a:off x="9117283" y="29000088"/>
            <a:ext cx="1194008" cy="261610"/>
          </a:xfrm>
          <a:prstGeom prst="rect">
            <a:avLst/>
          </a:prstGeom>
          <a:noFill/>
        </p:spPr>
        <p:txBody>
          <a:bodyPr wrap="square" rtlCol="0">
            <a:spAutoFit/>
          </a:bodyPr>
          <a:lstStyle/>
          <a:p>
            <a:pPr algn="ctr"/>
            <a:r>
              <a:rPr lang="en-US" sz="1100" dirty="0" smtClean="0">
                <a:solidFill>
                  <a:schemeClr val="tx1">
                    <a:lumMod val="60000"/>
                    <a:lumOff val="40000"/>
                  </a:schemeClr>
                </a:solidFill>
              </a:rPr>
              <a:t>Year</a:t>
            </a:r>
            <a:endParaRPr lang="en-US" sz="1100" dirty="0">
              <a:solidFill>
                <a:schemeClr val="tx1">
                  <a:lumMod val="60000"/>
                  <a:lumOff val="40000"/>
                </a:schemeClr>
              </a:solidFill>
            </a:endParaRPr>
          </a:p>
        </p:txBody>
      </p:sp>
      <p:sp>
        <p:nvSpPr>
          <p:cNvPr id="45" name="TextBox 44"/>
          <p:cNvSpPr txBox="1"/>
          <p:nvPr/>
        </p:nvSpPr>
        <p:spPr>
          <a:xfrm>
            <a:off x="6705789" y="26991019"/>
            <a:ext cx="353943" cy="905903"/>
          </a:xfrm>
          <a:prstGeom prst="rect">
            <a:avLst/>
          </a:prstGeom>
          <a:noFill/>
        </p:spPr>
        <p:txBody>
          <a:bodyPr vert="vert270" wrap="square" rtlCol="0">
            <a:spAutoFit/>
          </a:bodyPr>
          <a:lstStyle/>
          <a:p>
            <a:r>
              <a:rPr lang="en-US" sz="1100" dirty="0" smtClean="0">
                <a:solidFill>
                  <a:schemeClr val="tx1">
                    <a:lumMod val="60000"/>
                    <a:lumOff val="40000"/>
                  </a:schemeClr>
                </a:solidFill>
              </a:rPr>
              <a:t>6-month SPI</a:t>
            </a:r>
            <a:endParaRPr lang="en-US" sz="1100" dirty="0">
              <a:solidFill>
                <a:schemeClr val="tx1">
                  <a:lumMod val="60000"/>
                  <a:lumOff val="40000"/>
                </a:schemeClr>
              </a:solidFill>
            </a:endParaRPr>
          </a:p>
        </p:txBody>
      </p:sp>
      <p:sp>
        <p:nvSpPr>
          <p:cNvPr id="64" name="TextBox 63"/>
          <p:cNvSpPr txBox="1"/>
          <p:nvPr/>
        </p:nvSpPr>
        <p:spPr>
          <a:xfrm>
            <a:off x="6758816" y="25739057"/>
            <a:ext cx="6209211" cy="261610"/>
          </a:xfrm>
          <a:prstGeom prst="rect">
            <a:avLst/>
          </a:prstGeom>
          <a:noFill/>
        </p:spPr>
        <p:txBody>
          <a:bodyPr wrap="square" rtlCol="0">
            <a:spAutoFit/>
          </a:bodyPr>
          <a:lstStyle/>
          <a:p>
            <a:pPr algn="ctr"/>
            <a:r>
              <a:rPr lang="en-US" sz="1100" dirty="0" smtClean="0">
                <a:solidFill>
                  <a:schemeClr val="tx1">
                    <a:lumMod val="60000"/>
                    <a:lumOff val="40000"/>
                  </a:schemeClr>
                </a:solidFill>
              </a:rPr>
              <a:t>SPI Time Series for Hopi Buttes / Grasslands</a:t>
            </a:r>
            <a:endParaRPr lang="en-US" sz="1100" dirty="0">
              <a:solidFill>
                <a:schemeClr val="tx1">
                  <a:lumMod val="60000"/>
                  <a:lumOff val="40000"/>
                </a:schemeClr>
              </a:solidFill>
            </a:endParaRPr>
          </a:p>
        </p:txBody>
      </p:sp>
      <p:pic>
        <p:nvPicPr>
          <p:cNvPr id="73" name="Picture 72"/>
          <p:cNvPicPr>
            <a:picLocks noChangeAspect="1"/>
          </p:cNvPicPr>
          <p:nvPr/>
        </p:nvPicPr>
        <p:blipFill>
          <a:blip r:embed="rId17"/>
          <a:stretch>
            <a:fillRect/>
          </a:stretch>
        </p:blipFill>
        <p:spPr>
          <a:xfrm>
            <a:off x="920548" y="21763554"/>
            <a:ext cx="3560403" cy="1766518"/>
          </a:xfrm>
          <a:prstGeom prst="rect">
            <a:avLst/>
          </a:prstGeom>
        </p:spPr>
      </p:pic>
      <p:sp>
        <p:nvSpPr>
          <p:cNvPr id="80" name="Text Placeholder 16"/>
          <p:cNvSpPr txBox="1">
            <a:spLocks/>
          </p:cNvSpPr>
          <p:nvPr/>
        </p:nvSpPr>
        <p:spPr>
          <a:xfrm>
            <a:off x="933381" y="29333519"/>
            <a:ext cx="5564521" cy="126776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sz="2200" dirty="0" smtClean="0">
                <a:solidFill>
                  <a:srgbClr val="767171"/>
                </a:solidFill>
              </a:rPr>
              <a:t>Table 1: Annual Sen’s Slopes. The significant slopes are shown bolded and colored. Significant negative slope indicates increasing dryness. </a:t>
            </a:r>
          </a:p>
        </p:txBody>
      </p:sp>
      <p:graphicFrame>
        <p:nvGraphicFramePr>
          <p:cNvPr id="14" name="Table 13"/>
          <p:cNvGraphicFramePr>
            <a:graphicFrameLocks noGrp="1"/>
          </p:cNvGraphicFramePr>
          <p:nvPr>
            <p:extLst>
              <p:ext uri="{D42A27DB-BD31-4B8C-83A1-F6EECF244321}">
                <p14:modId xmlns:p14="http://schemas.microsoft.com/office/powerpoint/2010/main" val="2180120120"/>
              </p:ext>
            </p:extLst>
          </p:nvPr>
        </p:nvGraphicFramePr>
        <p:xfrm>
          <a:off x="1088040" y="25739599"/>
          <a:ext cx="5467011" cy="3467242"/>
        </p:xfrm>
        <a:graphic>
          <a:graphicData uri="http://schemas.openxmlformats.org/drawingml/2006/table">
            <a:tbl>
              <a:tblPr/>
              <a:tblGrid>
                <a:gridCol w="2337867"/>
                <a:gridCol w="1043048"/>
                <a:gridCol w="1043048"/>
                <a:gridCol w="1043048"/>
              </a:tblGrid>
              <a:tr h="291142">
                <a:tc>
                  <a:txBody>
                    <a:bodyPr/>
                    <a:lstStyle/>
                    <a:p>
                      <a:pPr algn="ctr" fontAlgn="ctr"/>
                      <a:endParaRPr lang="en-US" sz="1100" b="1" i="0" u="none" strike="noStrike" dirty="0">
                        <a:solidFill>
                          <a:srgbClr val="7B7B7B"/>
                        </a:solidFill>
                        <a:effectLst/>
                        <a:latin typeface="Century Gothic" panose="020B0502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595959"/>
                          </a:solidFill>
                          <a:effectLst/>
                          <a:latin typeface="Century Gothic" panose="020B0502020202020204" pitchFamily="34" charset="0"/>
                        </a:rPr>
                        <a:t>SPI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595959"/>
                          </a:solidFill>
                          <a:effectLst/>
                          <a:latin typeface="Century Gothic" panose="020B0502020202020204" pitchFamily="34" charset="0"/>
                        </a:rPr>
                        <a:t>RZSM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1" u="none" strike="noStrike">
                          <a:solidFill>
                            <a:srgbClr val="595959"/>
                          </a:solidFill>
                          <a:effectLst/>
                          <a:latin typeface="Century Gothic" panose="020B0502020202020204" pitchFamily="34" charset="0"/>
                        </a:rPr>
                        <a:t>LST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75">
                <a:tc>
                  <a:txBody>
                    <a:bodyPr/>
                    <a:lstStyle/>
                    <a:p>
                      <a:pPr algn="ctr" fontAlgn="ctr"/>
                      <a:r>
                        <a:rPr lang="en-US" sz="1100" b="1" i="0" u="none" strike="noStrike">
                          <a:solidFill>
                            <a:srgbClr val="595959"/>
                          </a:solidFill>
                          <a:effectLst/>
                          <a:latin typeface="Century Gothic" panose="020B0502020202020204" pitchFamily="34" charset="0"/>
                        </a:rPr>
                        <a:t>Arid Canyonlands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00" b="1" i="0" u="none" strike="noStrike">
                          <a:solidFill>
                            <a:srgbClr val="000000"/>
                          </a:solidFill>
                          <a:effectLst/>
                          <a:latin typeface="Century Gothic" panose="020B0502020202020204" pitchFamily="34" charset="0"/>
                        </a:rPr>
                        <a:t>-0.0128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BE"/>
                    </a:solidFill>
                  </a:tcPr>
                </a:tc>
                <a:tc>
                  <a:txBody>
                    <a:bodyPr/>
                    <a:lstStyle/>
                    <a:p>
                      <a:pPr algn="ctr" fontAlgn="ctr"/>
                      <a:r>
                        <a:rPr lang="en-US" sz="1000" b="0" i="0" u="none" strike="noStrike" dirty="0">
                          <a:solidFill>
                            <a:srgbClr val="000000"/>
                          </a:solidFill>
                          <a:effectLst/>
                          <a:latin typeface="Century Gothic" panose="020B0502020202020204" pitchFamily="34" charset="0"/>
                        </a:rPr>
                        <a:t>-0.0427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entury Gothic" panose="020B0502020202020204" pitchFamily="34" charset="0"/>
                        </a:rPr>
                        <a:t>-0.0155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4675">
                <a:tc>
                  <a:txBody>
                    <a:bodyPr/>
                    <a:lstStyle/>
                    <a:p>
                      <a:pPr algn="ctr" fontAlgn="ctr"/>
                      <a:r>
                        <a:rPr lang="en-US" sz="1100" b="1" i="0" u="none" strike="noStrike">
                          <a:solidFill>
                            <a:srgbClr val="595959"/>
                          </a:solidFill>
                          <a:effectLst/>
                          <a:latin typeface="Century Gothic" panose="020B0502020202020204" pitchFamily="34" charset="0"/>
                        </a:rPr>
                        <a:t>Chaco Tablelands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-0.0093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dirty="0">
                          <a:solidFill>
                            <a:srgbClr val="000000"/>
                          </a:solidFill>
                          <a:effectLst/>
                          <a:latin typeface="Century Gothic" panose="020B0502020202020204" pitchFamily="34" charset="0"/>
                        </a:rPr>
                        <a:t>-0.0797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-0.0251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75">
                <a:tc>
                  <a:txBody>
                    <a:bodyPr/>
                    <a:lstStyle/>
                    <a:p>
                      <a:pPr algn="ctr" fontAlgn="ctr"/>
                      <a:r>
                        <a:rPr lang="en-US" sz="1100" b="1" i="0" u="none" strike="noStrike">
                          <a:solidFill>
                            <a:srgbClr val="595959"/>
                          </a:solidFill>
                          <a:effectLst/>
                          <a:latin typeface="Century Gothic" panose="020B0502020202020204" pitchFamily="34" charset="0"/>
                        </a:rPr>
                        <a:t>Chinle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00" b="1" i="0" u="none" strike="noStrike">
                          <a:solidFill>
                            <a:srgbClr val="000000"/>
                          </a:solidFill>
                          <a:effectLst/>
                          <a:latin typeface="Century Gothic" panose="020B0502020202020204" pitchFamily="34" charset="0"/>
                        </a:rPr>
                        <a:t>-0.0260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9965"/>
                    </a:solidFill>
                  </a:tcPr>
                </a:tc>
                <a:tc>
                  <a:txBody>
                    <a:bodyPr/>
                    <a:lstStyle/>
                    <a:p>
                      <a:pPr algn="ctr" fontAlgn="ctr"/>
                      <a:r>
                        <a:rPr lang="en-US" sz="1000" b="0" i="0" u="none" strike="noStrike" dirty="0">
                          <a:solidFill>
                            <a:srgbClr val="000000"/>
                          </a:solidFill>
                          <a:effectLst/>
                          <a:latin typeface="Century Gothic" panose="020B0502020202020204" pitchFamily="34" charset="0"/>
                        </a:rPr>
                        <a:t>-0.0162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effectLst/>
                          <a:latin typeface="Century Gothic" panose="020B0502020202020204" pitchFamily="34" charset="0"/>
                        </a:rPr>
                        <a:t>-0.0529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4675">
                <a:tc>
                  <a:txBody>
                    <a:bodyPr/>
                    <a:lstStyle/>
                    <a:p>
                      <a:pPr algn="ctr" fontAlgn="ctr"/>
                      <a:r>
                        <a:rPr lang="en-US" sz="1100" b="1" i="0" u="none" strike="noStrike">
                          <a:solidFill>
                            <a:srgbClr val="595959"/>
                          </a:solidFill>
                          <a:effectLst/>
                          <a:latin typeface="Century Gothic" panose="020B0502020202020204" pitchFamily="34" charset="0"/>
                        </a:rPr>
                        <a:t>Chuska Mountains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-0.0305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446"/>
                    </a:solidFill>
                  </a:tcPr>
                </a:tc>
                <a:tc>
                  <a:txBody>
                    <a:bodyPr/>
                    <a:lstStyle/>
                    <a:p>
                      <a:pPr algn="ctr" fontAlgn="ctr"/>
                      <a:r>
                        <a:rPr lang="en-US" sz="1000" b="0" i="0" u="none" strike="noStrike" dirty="0">
                          <a:solidFill>
                            <a:srgbClr val="000000"/>
                          </a:solidFill>
                          <a:effectLst/>
                          <a:latin typeface="Century Gothic" panose="020B0502020202020204" pitchFamily="34" charset="0"/>
                        </a:rPr>
                        <a:t>0.0363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-0.0072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75">
                <a:tc>
                  <a:txBody>
                    <a:bodyPr/>
                    <a:lstStyle/>
                    <a:p>
                      <a:pPr algn="ctr" fontAlgn="ctr"/>
                      <a:r>
                        <a:rPr lang="en-US" sz="1100" b="1" i="0" u="none" strike="noStrike">
                          <a:solidFill>
                            <a:srgbClr val="595959"/>
                          </a:solidFill>
                          <a:effectLst/>
                          <a:latin typeface="Century Gothic" panose="020B0502020202020204" pitchFamily="34" charset="0"/>
                        </a:rPr>
                        <a:t>Hopi Butte/Grasslands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00" b="1" i="0" u="none" strike="noStrike">
                          <a:solidFill>
                            <a:srgbClr val="000000"/>
                          </a:solidFill>
                          <a:effectLst/>
                          <a:latin typeface="Century Gothic" panose="020B0502020202020204" pitchFamily="34" charset="0"/>
                        </a:rPr>
                        <a:t>-0.0350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128"/>
                    </a:solidFill>
                  </a:tcPr>
                </a:tc>
                <a:tc>
                  <a:txBody>
                    <a:bodyPr/>
                    <a:lstStyle/>
                    <a:p>
                      <a:pPr algn="ctr" fontAlgn="ctr"/>
                      <a:r>
                        <a:rPr lang="en-US" sz="1000" b="0" i="0" u="none" strike="noStrike">
                          <a:solidFill>
                            <a:srgbClr val="000000"/>
                          </a:solidFill>
                          <a:effectLst/>
                          <a:latin typeface="Century Gothic" panose="020B0502020202020204" pitchFamily="34" charset="0"/>
                        </a:rPr>
                        <a:t>-0.0076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entury Gothic" panose="020B0502020202020204" pitchFamily="34" charset="0"/>
                        </a:rPr>
                        <a:t>-0.0720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4675">
                <a:tc>
                  <a:txBody>
                    <a:bodyPr/>
                    <a:lstStyle/>
                    <a:p>
                      <a:pPr algn="ctr" fontAlgn="ctr"/>
                      <a:r>
                        <a:rPr lang="en-US" sz="1100" b="1" i="0" u="none" strike="noStrike">
                          <a:solidFill>
                            <a:srgbClr val="595959"/>
                          </a:solidFill>
                          <a:effectLst/>
                          <a:latin typeface="Century Gothic" panose="020B0502020202020204" pitchFamily="34" charset="0"/>
                        </a:rPr>
                        <a:t>Marble Platform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-0.0223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A97D"/>
                    </a:solidFill>
                  </a:tcPr>
                </a:tc>
                <a:tc>
                  <a:txBody>
                    <a:bodyPr/>
                    <a:lstStyle/>
                    <a:p>
                      <a:pPr algn="ctr" fontAlgn="ctr"/>
                      <a:r>
                        <a:rPr lang="en-US" sz="1000" b="0" i="0" u="none" strike="noStrike">
                          <a:solidFill>
                            <a:srgbClr val="000000"/>
                          </a:solidFill>
                          <a:effectLst/>
                          <a:latin typeface="Century Gothic" panose="020B0502020202020204" pitchFamily="34" charset="0"/>
                        </a:rPr>
                        <a:t>0.1431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-0.0479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75">
                <a:tc>
                  <a:txBody>
                    <a:bodyPr/>
                    <a:lstStyle/>
                    <a:p>
                      <a:pPr algn="ctr" fontAlgn="ctr"/>
                      <a:r>
                        <a:rPr lang="en-US" sz="1100" b="1" i="0" u="none" strike="noStrike">
                          <a:solidFill>
                            <a:srgbClr val="595959"/>
                          </a:solidFill>
                          <a:effectLst/>
                          <a:latin typeface="Century Gothic" panose="020B0502020202020204" pitchFamily="34" charset="0"/>
                        </a:rPr>
                        <a:t>Mesa Highlands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00" b="1" i="0" u="none" strike="noStrike">
                          <a:solidFill>
                            <a:srgbClr val="000000"/>
                          </a:solidFill>
                          <a:effectLst/>
                          <a:latin typeface="Century Gothic" panose="020B0502020202020204" pitchFamily="34" charset="0"/>
                        </a:rPr>
                        <a:t>-0.0281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8F56"/>
                    </a:solidFill>
                  </a:tcPr>
                </a:tc>
                <a:tc>
                  <a:txBody>
                    <a:bodyPr/>
                    <a:lstStyle/>
                    <a:p>
                      <a:pPr algn="ctr" fontAlgn="ctr"/>
                      <a:r>
                        <a:rPr lang="en-US" sz="1000" b="1" i="0" u="none" strike="noStrike">
                          <a:solidFill>
                            <a:srgbClr val="000000"/>
                          </a:solidFill>
                          <a:effectLst/>
                          <a:latin typeface="Century Gothic" panose="020B0502020202020204" pitchFamily="34" charset="0"/>
                        </a:rPr>
                        <a:t>-0.2049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9C"/>
                    </a:solidFill>
                  </a:tcPr>
                </a:tc>
                <a:tc>
                  <a:txBody>
                    <a:bodyPr/>
                    <a:lstStyle/>
                    <a:p>
                      <a:pPr algn="ctr" fontAlgn="ctr"/>
                      <a:r>
                        <a:rPr lang="en-US" sz="1000" b="0" i="0" u="none" strike="noStrike" dirty="0">
                          <a:solidFill>
                            <a:srgbClr val="000000"/>
                          </a:solidFill>
                          <a:effectLst/>
                          <a:latin typeface="Century Gothic" panose="020B0502020202020204" pitchFamily="34" charset="0"/>
                        </a:rPr>
                        <a:t>-0.0332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4675">
                <a:tc>
                  <a:txBody>
                    <a:bodyPr/>
                    <a:lstStyle/>
                    <a:p>
                      <a:pPr algn="ctr" fontAlgn="ctr"/>
                      <a:r>
                        <a:rPr lang="en-US" sz="1100" b="1" i="0" u="none" strike="noStrike">
                          <a:solidFill>
                            <a:srgbClr val="595959"/>
                          </a:solidFill>
                          <a:effectLst/>
                          <a:latin typeface="Century Gothic" panose="020B0502020202020204" pitchFamily="34" charset="0"/>
                        </a:rPr>
                        <a:t>Monument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-0.0180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BC9A"/>
                    </a:solidFill>
                  </a:tcPr>
                </a:tc>
                <a:tc>
                  <a:txBody>
                    <a:bodyPr/>
                    <a:lstStyle/>
                    <a:p>
                      <a:pPr algn="ctr" fontAlgn="ctr"/>
                      <a:r>
                        <a:rPr lang="en-US" sz="1000" b="0" i="0" u="none" strike="noStrike" dirty="0">
                          <a:solidFill>
                            <a:srgbClr val="000000"/>
                          </a:solidFill>
                          <a:effectLst/>
                          <a:latin typeface="Century Gothic" panose="020B0502020202020204" pitchFamily="34" charset="0"/>
                        </a:rPr>
                        <a:t>-0.1373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-0.0574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75">
                <a:tc>
                  <a:txBody>
                    <a:bodyPr/>
                    <a:lstStyle/>
                    <a:p>
                      <a:pPr algn="ctr" fontAlgn="ctr"/>
                      <a:r>
                        <a:rPr lang="en-US" sz="1100" b="1" i="0" u="none" strike="noStrike">
                          <a:solidFill>
                            <a:srgbClr val="595959"/>
                          </a:solidFill>
                          <a:effectLst/>
                          <a:latin typeface="Century Gothic" panose="020B0502020202020204" pitchFamily="34" charset="0"/>
                        </a:rPr>
                        <a:t>Painted Desert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00" b="1" i="0" u="none" strike="noStrike">
                          <a:solidFill>
                            <a:srgbClr val="000000"/>
                          </a:solidFill>
                          <a:effectLst/>
                          <a:latin typeface="Century Gothic" panose="020B0502020202020204" pitchFamily="34" charset="0"/>
                        </a:rPr>
                        <a:t>-0.0230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A679"/>
                    </a:solidFill>
                  </a:tcPr>
                </a:tc>
                <a:tc>
                  <a:txBody>
                    <a:bodyPr/>
                    <a:lstStyle/>
                    <a:p>
                      <a:pPr algn="ctr" fontAlgn="ctr"/>
                      <a:r>
                        <a:rPr lang="en-US" sz="1000" b="1" i="0" u="none" strike="noStrike">
                          <a:solidFill>
                            <a:srgbClr val="000000"/>
                          </a:solidFill>
                          <a:effectLst/>
                          <a:latin typeface="Century Gothic" panose="020B0502020202020204" pitchFamily="34" charset="0"/>
                        </a:rPr>
                        <a:t>0.2898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US" sz="1000" b="0" i="0" u="none" strike="noStrike" dirty="0">
                          <a:solidFill>
                            <a:srgbClr val="000000"/>
                          </a:solidFill>
                          <a:effectLst/>
                          <a:latin typeface="Century Gothic" panose="020B0502020202020204" pitchFamily="34" charset="0"/>
                        </a:rPr>
                        <a:t>-0.0081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4675">
                <a:tc>
                  <a:txBody>
                    <a:bodyPr/>
                    <a:lstStyle/>
                    <a:p>
                      <a:pPr algn="ctr" fontAlgn="ctr"/>
                      <a:r>
                        <a:rPr lang="en-US" sz="1100" b="1" i="0" u="none" strike="noStrike">
                          <a:solidFill>
                            <a:srgbClr val="595959"/>
                          </a:solidFill>
                          <a:effectLst/>
                          <a:latin typeface="Century Gothic" panose="020B0502020202020204" pitchFamily="34" charset="0"/>
                        </a:rPr>
                        <a:t>San Juan Badlands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-0.0223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A97D"/>
                    </a:solidFill>
                  </a:tcPr>
                </a:tc>
                <a:tc>
                  <a:txBody>
                    <a:bodyPr/>
                    <a:lstStyle/>
                    <a:p>
                      <a:pPr algn="ctr" fontAlgn="ctr"/>
                      <a:r>
                        <a:rPr lang="en-US" sz="1000" b="0" i="0" u="none" strike="noStrike" dirty="0">
                          <a:solidFill>
                            <a:srgbClr val="000000"/>
                          </a:solidFill>
                          <a:effectLst/>
                          <a:latin typeface="Century Gothic" panose="020B0502020202020204" pitchFamily="34" charset="0"/>
                        </a:rPr>
                        <a:t>0.1274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-0.0214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4675">
                <a:tc>
                  <a:txBody>
                    <a:bodyPr/>
                    <a:lstStyle/>
                    <a:p>
                      <a:pPr algn="ctr" fontAlgn="ctr"/>
                      <a:r>
                        <a:rPr lang="en-US" sz="1100" b="1" i="0" u="none" strike="noStrike">
                          <a:solidFill>
                            <a:srgbClr val="595959"/>
                          </a:solidFill>
                          <a:effectLst/>
                          <a:latin typeface="Century Gothic" panose="020B0502020202020204" pitchFamily="34" charset="0"/>
                        </a:rPr>
                        <a:t>Sandy Plateaus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US" sz="1000" b="1" i="0" u="none" strike="noStrike">
                          <a:solidFill>
                            <a:srgbClr val="000000"/>
                          </a:solidFill>
                          <a:effectLst/>
                          <a:latin typeface="Century Gothic" panose="020B0502020202020204" pitchFamily="34" charset="0"/>
                        </a:rPr>
                        <a:t>-0.0203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B28B"/>
                    </a:solidFill>
                  </a:tcPr>
                </a:tc>
                <a:tc>
                  <a:txBody>
                    <a:bodyPr/>
                    <a:lstStyle/>
                    <a:p>
                      <a:pPr algn="ctr" fontAlgn="ctr"/>
                      <a:r>
                        <a:rPr lang="en-US" sz="1000" b="0" i="0" u="none" strike="noStrike" dirty="0">
                          <a:solidFill>
                            <a:srgbClr val="000000"/>
                          </a:solidFill>
                          <a:effectLst/>
                          <a:latin typeface="Century Gothic" panose="020B0502020202020204" pitchFamily="34" charset="0"/>
                        </a:rPr>
                        <a:t>-0.0536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entury Gothic" panose="020B0502020202020204" pitchFamily="34" charset="0"/>
                        </a:rPr>
                        <a:t>-0.0272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4675">
                <a:tc>
                  <a:txBody>
                    <a:bodyPr/>
                    <a:lstStyle/>
                    <a:p>
                      <a:pPr algn="ctr" fontAlgn="ctr"/>
                      <a:r>
                        <a:rPr lang="en-US" sz="1100" b="1" i="0" u="none" strike="noStrike" dirty="0">
                          <a:solidFill>
                            <a:srgbClr val="595959"/>
                          </a:solidFill>
                          <a:effectLst/>
                          <a:latin typeface="Century Gothic" panose="020B0502020202020204" pitchFamily="34" charset="0"/>
                        </a:rPr>
                        <a:t>Semiarid Tablelands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-0.0243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A070"/>
                    </a:solidFill>
                  </a:tcPr>
                </a:tc>
                <a:tc>
                  <a:txBody>
                    <a:bodyPr/>
                    <a:lstStyle/>
                    <a:p>
                      <a:pPr algn="ctr" fontAlgn="ctr"/>
                      <a:r>
                        <a:rPr lang="en-US" sz="1000" b="0" i="0" u="none" strike="noStrike" dirty="0">
                          <a:solidFill>
                            <a:srgbClr val="000000"/>
                          </a:solidFill>
                          <a:effectLst/>
                          <a:latin typeface="Century Gothic" panose="020B0502020202020204" pitchFamily="34" charset="0"/>
                        </a:rPr>
                        <a:t>-0.0918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entury Gothic" panose="020B0502020202020204" pitchFamily="34" charset="0"/>
                        </a:rPr>
                        <a:t>0.0241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586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3525</TotalTime>
  <Words>849</Words>
  <Application>Microsoft Office PowerPoint</Application>
  <PresentationFormat>Custom</PresentationFormat>
  <Paragraphs>123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Gutowski, Lauryn D. (ARC-SGE)[SSAI DEVELOP]</cp:lastModifiedBy>
  <cp:revision>201</cp:revision>
  <dcterms:created xsi:type="dcterms:W3CDTF">2015-06-02T14:58:58Z</dcterms:created>
  <dcterms:modified xsi:type="dcterms:W3CDTF">2016-11-09T18:50:54Z</dcterms:modified>
</cp:coreProperties>
</file>