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Questrial" panose="020B0604020202020204" charset="0"/>
      <p:regular r:id="rId5"/>
    </p:embeddedFont>
    <p:embeddedFont>
      <p:font typeface="Garamond" panose="02020404030301010803" pitchFamily="18" charset="0"/>
      <p:regular r:id="rId6"/>
      <p:bold r:id="rId7"/>
      <p:italic r:id="rId8"/>
    </p:embeddedFont>
    <p:embeddedFont>
      <p:font typeface="Century Gothic" panose="020B0502020202020204" pitchFamily="34" charset="0"/>
      <p:regular r:id="rId9"/>
      <p:bold r:id="rId10"/>
      <p:italic r:id="rId11"/>
      <p:boldItalic r:id="rId1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47D"/>
    <a:srgbClr val="B5D5A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65" autoAdjust="0"/>
  </p:normalViewPr>
  <p:slideViewPr>
    <p:cSldViewPr snapToGrid="0">
      <p:cViewPr>
        <p:scale>
          <a:sx n="40" d="100"/>
          <a:sy n="40" d="100"/>
        </p:scale>
        <p:origin x="1374" y="-4308"/>
      </p:cViewPr>
      <p:guideLst>
        <p:guide orient="horz" pos="11520"/>
        <p:guide pos="86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426887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1359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3600" b="1" i="0" u="none" strike="noStrike" cap="none" baseline="0" dirty="0">
              <a:solidFill>
                <a:schemeClr val="dk1"/>
              </a:solidFill>
              <a:latin typeface="Questrial"/>
              <a:ea typeface="Questrial"/>
              <a:cs typeface="Questrial"/>
              <a:sym typeface="Questrial"/>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a:lnSpc>
                <a:spcPct val="90000"/>
              </a:lnSpc>
              <a:buClr>
                <a:schemeClr val="dk1"/>
              </a:buClr>
            </a:pPr>
            <a:r>
              <a:rPr lang="en-US" dirty="0">
                <a:latin typeface="Century Gothic" panose="020B0502020202020204" pitchFamily="34" charset="0"/>
              </a:rPr>
              <a:t>Utilizing NASA Earth Observations to Develop a Historically Based Trajectory of </a:t>
            </a:r>
            <a:endParaRPr lang="en-US" dirty="0" smtClean="0">
              <a:latin typeface="Century Gothic" panose="020B0502020202020204" pitchFamily="34" charset="0"/>
            </a:endParaRPr>
          </a:p>
          <a:p>
            <a:pPr lvl="0">
              <a:lnSpc>
                <a:spcPct val="90000"/>
              </a:lnSpc>
              <a:buClr>
                <a:schemeClr val="dk1"/>
              </a:buClr>
            </a:pPr>
            <a:r>
              <a:rPr lang="en-US" dirty="0" smtClean="0">
                <a:latin typeface="Century Gothic" panose="020B0502020202020204" pitchFamily="34" charset="0"/>
              </a:rPr>
              <a:t>Deforestation </a:t>
            </a:r>
            <a:r>
              <a:rPr lang="en-US" dirty="0">
                <a:latin typeface="Century Gothic" panose="020B0502020202020204" pitchFamily="34" charset="0"/>
              </a:rPr>
              <a:t>and Degradation in El Salvador</a:t>
            </a:r>
            <a:endParaRPr sz="3600" b="0" i="0" u="none" strike="noStrike" cap="none" baseline="0" dirty="0">
              <a:solidFill>
                <a:schemeClr val="dk1"/>
              </a:solidFill>
              <a:latin typeface="Century Gothic" panose="020B0502020202020204" pitchFamily="34" charset="0"/>
              <a:sym typeface="Questrial"/>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dirty="0">
                <a:latin typeface="Century Gothic" panose="020B0502020202020204" pitchFamily="34" charset="0"/>
              </a:rPr>
              <a:t>El Salvador Ecological Forecasting</a:t>
            </a:r>
          </a:p>
        </p:txBody>
      </p:sp>
      <p:sp>
        <p:nvSpPr>
          <p:cNvPr id="18" name="Shape 18"/>
          <p:cNvSpPr txBox="1"/>
          <p:nvPr/>
        </p:nvSpPr>
        <p:spPr>
          <a:xfrm>
            <a:off x="5326480" y="30872890"/>
            <a:ext cx="3455290" cy="321221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US" sz="2400" b="1" i="0" u="none" strike="noStrike" cap="none" baseline="0" dirty="0" smtClean="0">
                <a:solidFill>
                  <a:schemeClr val="dk1"/>
                </a:solidFill>
                <a:latin typeface="Garamond" panose="02020404030301010803" pitchFamily="18" charset="0"/>
                <a:ea typeface="Garamond"/>
                <a:cs typeface="Garamond"/>
                <a:sym typeface="Garamond"/>
              </a:rPr>
              <a:t>Left to Right:</a:t>
            </a:r>
          </a:p>
          <a:p>
            <a:pPr marL="0" marR="0" lvl="0" indent="0" algn="l" rtl="0">
              <a:lnSpc>
                <a:spcPct val="114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Stephen Zimmerman</a:t>
            </a:r>
          </a:p>
          <a:p>
            <a:pPr marL="0" marR="0" lvl="0" indent="0" algn="l" rtl="0">
              <a:lnSpc>
                <a:spcPct val="114000"/>
              </a:lnSpc>
              <a:spcBef>
                <a:spcPts val="0"/>
              </a:spcBef>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Susannah Miller</a:t>
            </a:r>
          </a:p>
          <a:p>
            <a:pPr marL="0" marR="0" lvl="0" indent="0" algn="l" rtl="0">
              <a:lnSpc>
                <a:spcPct val="114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Courtney Duquette</a:t>
            </a:r>
          </a:p>
          <a:p>
            <a:pPr marL="0" marR="0" lvl="0" indent="0" algn="l" rtl="0">
              <a:lnSpc>
                <a:spcPct val="114000"/>
              </a:lnSpc>
              <a:spcBef>
                <a:spcPts val="0"/>
              </a:spcBef>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Jordan Ped</a:t>
            </a:r>
          </a:p>
          <a:p>
            <a:pPr marL="0" marR="0" lvl="0" indent="0" algn="l" rtl="0">
              <a:lnSpc>
                <a:spcPct val="114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0" algn="l" rtl="0">
              <a:lnSpc>
                <a:spcPct val="114000"/>
              </a:lnSpc>
              <a:spcBef>
                <a:spcPts val="0"/>
              </a:spcBef>
              <a:buClr>
                <a:schemeClr val="dk1"/>
              </a:buClr>
              <a:buSzPct val="25000"/>
              <a:buFont typeface="Arial"/>
              <a:buNone/>
            </a:pPr>
            <a:r>
              <a:rPr lang="en-US" sz="2400" b="1" i="0" u="none" strike="noStrike" cap="none" baseline="0" dirty="0" smtClean="0">
                <a:solidFill>
                  <a:schemeClr val="dk1"/>
                </a:solidFill>
                <a:latin typeface="Garamond" panose="02020404030301010803" pitchFamily="18" charset="0"/>
                <a:ea typeface="Garamond"/>
                <a:cs typeface="Garamond"/>
                <a:sym typeface="Garamond"/>
              </a:rPr>
              <a:t>Not Pictured</a:t>
            </a:r>
            <a:r>
              <a:rPr lang="en-US" sz="2400" b="1" dirty="0" smtClean="0">
                <a:solidFill>
                  <a:schemeClr val="dk1"/>
                </a:solidFill>
                <a:latin typeface="Garamond" panose="02020404030301010803" pitchFamily="18" charset="0"/>
                <a:ea typeface="Garamond"/>
                <a:cs typeface="Garamond"/>
                <a:sym typeface="Garamond"/>
              </a:rPr>
              <a:t>:</a:t>
            </a:r>
          </a:p>
          <a:p>
            <a:pPr lvl="0">
              <a:lnSpc>
                <a:spcPct val="114000"/>
              </a:lnSpc>
              <a:buClr>
                <a:schemeClr val="dk1"/>
              </a:buClr>
              <a:buSzPct val="25000"/>
            </a:pPr>
            <a:r>
              <a:rPr lang="en-US" sz="2400" b="0" i="0" u="none" strike="noStrike" cap="none" baseline="0" dirty="0" smtClean="0">
                <a:solidFill>
                  <a:schemeClr val="dk1"/>
                </a:solidFill>
                <a:latin typeface="Garamond" panose="02020404030301010803" pitchFamily="18" charset="0"/>
                <a:ea typeface="Garamond"/>
                <a:cs typeface="Garamond"/>
                <a:sym typeface="Garamond"/>
              </a:rPr>
              <a:t>Clarence</a:t>
            </a:r>
            <a:r>
              <a:rPr lang="en-US" sz="2400" b="0" i="0" u="none" strike="noStrike" cap="none" dirty="0" smtClean="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Kimbrell</a:t>
            </a:r>
            <a:endParaRPr lang="en-US" sz="2400" b="0" i="0" u="none" strike="noStrike" cap="none" baseline="0" dirty="0">
              <a:solidFill>
                <a:schemeClr val="dk1"/>
              </a:solidFill>
              <a:latin typeface="Garamond" panose="02020404030301010803" pitchFamily="18" charset="0"/>
              <a:ea typeface="Garamond"/>
              <a:cs typeface="Garamond"/>
              <a:sym typeface="Garamond"/>
            </a:endParaRPr>
          </a:p>
        </p:txBody>
      </p:sp>
      <p:sp>
        <p:nvSpPr>
          <p:cNvPr id="19" name="Shape 19"/>
          <p:cNvSpPr txBox="1"/>
          <p:nvPr/>
        </p:nvSpPr>
        <p:spPr>
          <a:xfrm>
            <a:off x="18805126" y="30825682"/>
            <a:ext cx="10291751" cy="4295095"/>
          </a:xfrm>
          <a:prstGeom prst="rect">
            <a:avLst/>
          </a:prstGeom>
          <a:noFill/>
          <a:ln>
            <a:noFill/>
          </a:ln>
        </p:spPr>
        <p:txBody>
          <a:bodyPr lIns="91425" tIns="45700" rIns="91425" bIns="45700" anchor="t" anchorCtr="0">
            <a:noAutofit/>
          </a:bodyPr>
          <a:lstStyle/>
          <a:p>
            <a:pPr lvl="0" rtl="0">
              <a:lnSpc>
                <a:spcPct val="114000"/>
              </a:lnSpc>
              <a:buClr>
                <a:srgbClr val="000000"/>
              </a:buClr>
              <a:buSzPct val="40740"/>
              <a:buFont typeface="Arial"/>
              <a:buNone/>
            </a:pPr>
            <a:r>
              <a:rPr lang="en-US" sz="2400" b="1" dirty="0">
                <a:solidFill>
                  <a:schemeClr val="dk1"/>
                </a:solidFill>
                <a:latin typeface="Garamond" panose="02020404030301010803" pitchFamily="18" charset="0"/>
                <a:ea typeface="Garamond"/>
                <a:cs typeface="Garamond"/>
                <a:sym typeface="Garamond"/>
              </a:rPr>
              <a:t>Collaborator:</a:t>
            </a:r>
          </a:p>
          <a:p>
            <a:pPr lvl="0" rtl="0">
              <a:lnSpc>
                <a:spcPct val="114000"/>
              </a:lnSpc>
              <a:buClr>
                <a:srgbClr val="000000"/>
              </a:buClr>
              <a:buSzPct val="40740"/>
              <a:buFont typeface="Arial"/>
              <a:buNone/>
            </a:pPr>
            <a:r>
              <a:rPr lang="en-US" sz="2400" dirty="0">
                <a:solidFill>
                  <a:schemeClr val="dk1"/>
                </a:solidFill>
                <a:latin typeface="Garamond" panose="02020404030301010803" pitchFamily="18" charset="0"/>
                <a:ea typeface="Garamond"/>
                <a:cs typeface="Garamond"/>
                <a:sym typeface="Garamond"/>
              </a:rPr>
              <a:t>The Earth Institute, Columbia University (ABES Project) </a:t>
            </a:r>
            <a:endParaRPr lang="en-US" sz="2400" dirty="0" smtClean="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Dr. Sean </a:t>
            </a:r>
            <a:r>
              <a:rPr lang="en-US" sz="2400" dirty="0" err="1" smtClean="0">
                <a:solidFill>
                  <a:schemeClr val="dk1"/>
                </a:solidFill>
                <a:latin typeface="Garamond" panose="02020404030301010803" pitchFamily="18" charset="0"/>
                <a:ea typeface="Garamond"/>
                <a:cs typeface="Garamond"/>
                <a:sym typeface="Garamond"/>
              </a:rPr>
              <a:t>Smukler</a:t>
            </a:r>
            <a:r>
              <a:rPr lang="en-US" sz="2400" dirty="0" smtClean="0">
                <a:solidFill>
                  <a:schemeClr val="dk1"/>
                </a:solidFill>
                <a:latin typeface="Garamond" panose="02020404030301010803" pitchFamily="18" charset="0"/>
                <a:ea typeface="Garamond"/>
                <a:cs typeface="Garamond"/>
                <a:sym typeface="Garamond"/>
              </a:rPr>
              <a:t> &amp; </a:t>
            </a:r>
            <a:r>
              <a:rPr lang="en-US" sz="2400" dirty="0">
                <a:solidFill>
                  <a:schemeClr val="dk1"/>
                </a:solidFill>
                <a:latin typeface="Garamond" panose="02020404030301010803" pitchFamily="18" charset="0"/>
                <a:ea typeface="Garamond"/>
                <a:cs typeface="Garamond"/>
                <a:sym typeface="Garamond"/>
              </a:rPr>
              <a:t>Sean </a:t>
            </a:r>
            <a:r>
              <a:rPr lang="en-US" sz="2400" dirty="0" smtClean="0">
                <a:solidFill>
                  <a:schemeClr val="dk1"/>
                </a:solidFill>
                <a:latin typeface="Garamond" panose="02020404030301010803" pitchFamily="18" charset="0"/>
                <a:ea typeface="Garamond"/>
                <a:cs typeface="Garamond"/>
                <a:sym typeface="Garamond"/>
              </a:rPr>
              <a:t>Kearney</a:t>
            </a:r>
          </a:p>
          <a:p>
            <a:pPr lvl="0" rtl="0">
              <a:lnSpc>
                <a:spcPct val="114000"/>
              </a:lnSpc>
              <a:buClr>
                <a:srgbClr val="000000"/>
              </a:buClr>
              <a:buSzPct val="40740"/>
              <a:buFont typeface="Arial"/>
              <a:buNone/>
            </a:pPr>
            <a:endParaRPr sz="10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b="1" dirty="0">
                <a:solidFill>
                  <a:schemeClr val="dk1"/>
                </a:solidFill>
                <a:latin typeface="Garamond" panose="02020404030301010803" pitchFamily="18" charset="0"/>
                <a:ea typeface="Garamond"/>
                <a:cs typeface="Garamond"/>
                <a:sym typeface="Garamond"/>
              </a:rPr>
              <a:t>End Users:</a:t>
            </a:r>
          </a:p>
          <a:p>
            <a:pPr lvl="0" rtl="0">
              <a:lnSpc>
                <a:spcPct val="114000"/>
              </a:lnSpc>
              <a:buClr>
                <a:srgbClr val="000000"/>
              </a:buClr>
              <a:buSzPct val="40740"/>
              <a:buFont typeface="Arial"/>
              <a:buNone/>
            </a:pPr>
            <a:r>
              <a:rPr lang="en-US" sz="2400" dirty="0">
                <a:solidFill>
                  <a:schemeClr val="dk1"/>
                </a:solidFill>
                <a:latin typeface="Garamond" panose="02020404030301010803" pitchFamily="18" charset="0"/>
                <a:ea typeface="Garamond"/>
                <a:cs typeface="Garamond"/>
                <a:sym typeface="Garamond"/>
              </a:rPr>
              <a:t>La </a:t>
            </a:r>
            <a:r>
              <a:rPr lang="en-US" sz="2400" dirty="0" err="1">
                <a:solidFill>
                  <a:schemeClr val="dk1"/>
                </a:solidFill>
                <a:latin typeface="Garamond" panose="02020404030301010803" pitchFamily="18" charset="0"/>
                <a:ea typeface="Garamond"/>
                <a:cs typeface="Garamond"/>
                <a:sym typeface="Garamond"/>
              </a:rPr>
              <a:t>Mancomunidad</a:t>
            </a:r>
            <a:r>
              <a:rPr lang="en-US" sz="2400" dirty="0">
                <a:solidFill>
                  <a:schemeClr val="dk1"/>
                </a:solidFill>
                <a:latin typeface="Garamond" panose="02020404030301010803" pitchFamily="18" charset="0"/>
                <a:ea typeface="Garamond"/>
                <a:cs typeface="Garamond"/>
                <a:sym typeface="Garamond"/>
              </a:rPr>
              <a:t> La </a:t>
            </a:r>
            <a:r>
              <a:rPr lang="en-US" sz="2400" dirty="0" err="1">
                <a:solidFill>
                  <a:schemeClr val="dk1"/>
                </a:solidFill>
                <a:latin typeface="Garamond" panose="02020404030301010803" pitchFamily="18" charset="0"/>
                <a:ea typeface="Garamond"/>
                <a:cs typeface="Garamond"/>
                <a:sym typeface="Garamond"/>
              </a:rPr>
              <a:t>Montañona</a:t>
            </a:r>
            <a:r>
              <a:rPr lang="en-US" sz="2400" dirty="0">
                <a:solidFill>
                  <a:schemeClr val="dk1"/>
                </a:solidFill>
                <a:latin typeface="Garamond" panose="02020404030301010803" pitchFamily="18" charset="0"/>
                <a:ea typeface="Garamond"/>
                <a:cs typeface="Garamond"/>
                <a:sym typeface="Garamond"/>
              </a:rPr>
              <a:t>, </a:t>
            </a:r>
            <a:r>
              <a:rPr lang="en-US" sz="2400" dirty="0" smtClean="0">
                <a:solidFill>
                  <a:schemeClr val="dk1"/>
                </a:solidFill>
                <a:latin typeface="Garamond" panose="02020404030301010803" pitchFamily="18" charset="0"/>
                <a:ea typeface="Garamond"/>
                <a:cs typeface="Garamond"/>
                <a:sym typeface="Garamond"/>
              </a:rPr>
              <a:t>Chalatenango </a:t>
            </a: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Arnulfo </a:t>
            </a:r>
            <a:r>
              <a:rPr lang="en-US" sz="2400" dirty="0" smtClean="0">
                <a:solidFill>
                  <a:schemeClr val="dk1"/>
                </a:solidFill>
                <a:latin typeface="Garamond" panose="02020404030301010803" pitchFamily="18" charset="0"/>
                <a:ea typeface="Garamond"/>
                <a:cs typeface="Garamond"/>
                <a:sym typeface="Garamond"/>
              </a:rPr>
              <a:t>Alberto</a:t>
            </a:r>
            <a:endParaRPr lang="en-US" sz="24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Font typeface="Arial"/>
              <a:buNone/>
            </a:pPr>
            <a:endParaRPr sz="1000" dirty="0">
              <a:solidFill>
                <a:schemeClr val="dk1"/>
              </a:solidFill>
              <a:latin typeface="Garamond" panose="02020404030301010803" pitchFamily="18" charset="0"/>
              <a:ea typeface="Garamond"/>
              <a:cs typeface="Garamond"/>
              <a:sym typeface="Garamond"/>
            </a:endParaRPr>
          </a:p>
          <a:p>
            <a:pPr lvl="0" rtl="0">
              <a:lnSpc>
                <a:spcPct val="114000"/>
              </a:lnSpc>
              <a:buClr>
                <a:srgbClr val="000000"/>
              </a:buClr>
              <a:buSzPct val="40740"/>
              <a:buFont typeface="Arial"/>
              <a:buNone/>
            </a:pPr>
            <a:r>
              <a:rPr lang="en-US" sz="2400" dirty="0" err="1">
                <a:solidFill>
                  <a:schemeClr val="dk1"/>
                </a:solidFill>
                <a:latin typeface="Garamond" panose="02020404030301010803" pitchFamily="18" charset="0"/>
                <a:ea typeface="Garamond"/>
                <a:cs typeface="Garamond"/>
                <a:sym typeface="Garamond"/>
              </a:rPr>
              <a:t>Ministerio</a:t>
            </a:r>
            <a:r>
              <a:rPr lang="en-US" sz="2400" dirty="0">
                <a:solidFill>
                  <a:schemeClr val="dk1"/>
                </a:solidFill>
                <a:latin typeface="Garamond" panose="02020404030301010803" pitchFamily="18" charset="0"/>
                <a:ea typeface="Garamond"/>
                <a:cs typeface="Garamond"/>
                <a:sym typeface="Garamond"/>
              </a:rPr>
              <a:t> de Medio </a:t>
            </a:r>
            <a:r>
              <a:rPr lang="en-US" sz="2400" dirty="0" err="1">
                <a:solidFill>
                  <a:schemeClr val="dk1"/>
                </a:solidFill>
                <a:latin typeface="Garamond" panose="02020404030301010803" pitchFamily="18" charset="0"/>
                <a:ea typeface="Garamond"/>
                <a:cs typeface="Garamond"/>
                <a:sym typeface="Garamond"/>
              </a:rPr>
              <a:t>Ambiente</a:t>
            </a:r>
            <a:r>
              <a:rPr lang="en-US" sz="2400" dirty="0">
                <a:solidFill>
                  <a:schemeClr val="dk1"/>
                </a:solidFill>
                <a:latin typeface="Garamond" panose="02020404030301010803" pitchFamily="18" charset="0"/>
                <a:ea typeface="Garamond"/>
                <a:cs typeface="Garamond"/>
                <a:sym typeface="Garamond"/>
              </a:rPr>
              <a:t> y </a:t>
            </a:r>
            <a:r>
              <a:rPr lang="en-US" sz="2400" dirty="0" err="1">
                <a:solidFill>
                  <a:schemeClr val="dk1"/>
                </a:solidFill>
                <a:latin typeface="Garamond" panose="02020404030301010803" pitchFamily="18" charset="0"/>
                <a:ea typeface="Garamond"/>
                <a:cs typeface="Garamond"/>
                <a:sym typeface="Garamond"/>
              </a:rPr>
              <a:t>Recursos</a:t>
            </a:r>
            <a:r>
              <a:rPr lang="en-US" sz="2400" dirty="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Naturales</a:t>
            </a:r>
            <a:r>
              <a:rPr lang="en-US" sz="2400" dirty="0">
                <a:solidFill>
                  <a:schemeClr val="dk1"/>
                </a:solidFill>
                <a:latin typeface="Garamond" panose="02020404030301010803" pitchFamily="18" charset="0"/>
                <a:ea typeface="Garamond"/>
                <a:cs typeface="Garamond"/>
                <a:sym typeface="Garamond"/>
              </a:rPr>
              <a:t> (</a:t>
            </a:r>
            <a:r>
              <a:rPr lang="en-US" sz="2400" dirty="0" smtClean="0">
                <a:solidFill>
                  <a:schemeClr val="dk1"/>
                </a:solidFill>
                <a:latin typeface="Garamond" panose="02020404030301010803" pitchFamily="18" charset="0"/>
                <a:ea typeface="Garamond"/>
                <a:cs typeface="Garamond"/>
                <a:sym typeface="Garamond"/>
              </a:rPr>
              <a:t>MARN)</a:t>
            </a:r>
          </a:p>
          <a:p>
            <a:pPr lvl="0" rtl="0">
              <a:lnSpc>
                <a:spcPct val="114000"/>
              </a:lnSpc>
              <a:buClr>
                <a:srgbClr val="000000"/>
              </a:buClr>
              <a:buSzPct val="40740"/>
              <a:buFont typeface="Arial"/>
              <a:buNone/>
            </a:pPr>
            <a:r>
              <a:rPr lang="en-US" sz="2400" dirty="0" smtClean="0">
                <a:solidFill>
                  <a:schemeClr val="dk1"/>
                </a:solidFill>
                <a:latin typeface="Garamond" panose="02020404030301010803" pitchFamily="18" charset="0"/>
                <a:ea typeface="Garamond"/>
                <a:cs typeface="Garamond"/>
                <a:sym typeface="Garamond"/>
              </a:rPr>
              <a:t>POC</a:t>
            </a:r>
            <a:r>
              <a:rPr lang="en-US" sz="2400" dirty="0">
                <a:solidFill>
                  <a:schemeClr val="dk1"/>
                </a:solidFill>
                <a:latin typeface="Garamond" panose="02020404030301010803" pitchFamily="18" charset="0"/>
                <a:ea typeface="Garamond"/>
                <a:cs typeface="Garamond"/>
                <a:sym typeface="Garamond"/>
              </a:rPr>
              <a:t>: Giovanni </a:t>
            </a:r>
            <a:r>
              <a:rPr lang="en-US" sz="2400" dirty="0" smtClean="0">
                <a:solidFill>
                  <a:schemeClr val="dk1"/>
                </a:solidFill>
                <a:latin typeface="Garamond" panose="02020404030301010803" pitchFamily="18" charset="0"/>
                <a:ea typeface="Garamond"/>
                <a:cs typeface="Garamond"/>
                <a:sym typeface="Garamond"/>
              </a:rPr>
              <a:t>Molina</a:t>
            </a:r>
            <a:endParaRPr lang="en-US" sz="2400"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9507639" y="30996398"/>
            <a:ext cx="7457385" cy="182372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dirty="0">
                <a:solidFill>
                  <a:schemeClr val="tx1"/>
                </a:solidFill>
                <a:latin typeface="Garamond" panose="02020404030301010803" pitchFamily="18" charset="0"/>
                <a:cs typeface="Arial" panose="020B0604020202020204" pitchFamily="34" charset="0"/>
                <a:sym typeface="Garamond"/>
              </a:rPr>
              <a:t>Dr. Kenton Ross</a:t>
            </a:r>
          </a:p>
          <a:p>
            <a:pPr marL="0" marR="0" lvl="0" indent="0" algn="l" rtl="0">
              <a:lnSpc>
                <a:spcPct val="90000"/>
              </a:lnSpc>
              <a:spcBef>
                <a:spcPts val="0"/>
              </a:spcBef>
              <a:buClr>
                <a:schemeClr val="dk1"/>
              </a:buClr>
              <a:buSzPct val="25000"/>
              <a:buFont typeface="Arial"/>
              <a:buNone/>
            </a:pPr>
            <a:r>
              <a:rPr lang="en-US" sz="2400" dirty="0">
                <a:solidFill>
                  <a:schemeClr val="tx1"/>
                </a:solidFill>
                <a:latin typeface="Garamond" panose="02020404030301010803" pitchFamily="18" charset="0"/>
                <a:cs typeface="Arial" panose="020B0604020202020204" pitchFamily="34" charset="0"/>
                <a:sym typeface="Garamond"/>
              </a:rPr>
              <a:t>NASA DEVELOP National Program</a:t>
            </a:r>
          </a:p>
          <a:p>
            <a:pPr marL="0" marR="0" lvl="0" indent="0" algn="l" rtl="0">
              <a:lnSpc>
                <a:spcPct val="90000"/>
              </a:lnSpc>
              <a:spcBef>
                <a:spcPts val="0"/>
              </a:spcBef>
              <a:buClr>
                <a:schemeClr val="dk1"/>
              </a:buClr>
              <a:buSzPct val="25000"/>
              <a:buFont typeface="Arial"/>
              <a:buNone/>
            </a:pPr>
            <a:endParaRPr lang="en-US" sz="2400" dirty="0">
              <a:solidFill>
                <a:schemeClr val="tx1"/>
              </a:solidFill>
              <a:latin typeface="Garamond" panose="02020404030301010803" pitchFamily="18" charset="0"/>
              <a:cs typeface="Arial" panose="020B0604020202020204" pitchFamily="34" charset="0"/>
              <a:sym typeface="Garamond"/>
            </a:endParaRPr>
          </a:p>
          <a:p>
            <a:r>
              <a:rPr lang="en-US" sz="2400" dirty="0">
                <a:solidFill>
                  <a:schemeClr val="tx1"/>
                </a:solidFill>
                <a:latin typeface="Garamond" panose="02020404030301010803" pitchFamily="18" charset="0"/>
                <a:cs typeface="Arial" panose="020B0604020202020204" pitchFamily="34" charset="0"/>
              </a:rPr>
              <a:t>Colorado Agriculture</a:t>
            </a:r>
          </a:p>
          <a:p>
            <a:r>
              <a:rPr lang="en-US" sz="2400" dirty="0">
                <a:solidFill>
                  <a:schemeClr val="tx1"/>
                </a:solidFill>
                <a:latin typeface="Garamond" panose="02020404030301010803" pitchFamily="18" charset="0"/>
                <a:cs typeface="Arial" panose="020B0604020202020204" pitchFamily="34" charset="0"/>
              </a:rPr>
              <a:t>NASA DEVELOP, Fort </a:t>
            </a:r>
            <a:r>
              <a:rPr lang="en-US" sz="2400" dirty="0" smtClean="0">
                <a:solidFill>
                  <a:schemeClr val="tx1"/>
                </a:solidFill>
                <a:latin typeface="Garamond" panose="02020404030301010803" pitchFamily="18" charset="0"/>
                <a:cs typeface="Arial" panose="020B0604020202020204" pitchFamily="34" charset="0"/>
              </a:rPr>
              <a:t>Collins, Colorado, </a:t>
            </a:r>
            <a:r>
              <a:rPr lang="en-US" sz="2400" dirty="0">
                <a:solidFill>
                  <a:schemeClr val="tx1"/>
                </a:solidFill>
                <a:latin typeface="Garamond" panose="02020404030301010803" pitchFamily="18" charset="0"/>
                <a:cs typeface="Arial" panose="020B0604020202020204" pitchFamily="34" charset="0"/>
              </a:rPr>
              <a:t>Summer 2015</a:t>
            </a:r>
            <a:endParaRPr lang="en-US" sz="2400" dirty="0">
              <a:solidFill>
                <a:schemeClr val="tx1"/>
              </a:solidFill>
              <a:latin typeface="Garamond" panose="02020404030301010803" pitchFamily="18" charset="0"/>
              <a:cs typeface="Arial" panose="020B0604020202020204" pitchFamily="34" charset="0"/>
              <a:sym typeface="Garamond"/>
            </a:endParaRPr>
          </a:p>
        </p:txBody>
      </p:sp>
      <p:sp>
        <p:nvSpPr>
          <p:cNvPr id="22" name="Shape 22"/>
          <p:cNvSpPr txBox="1"/>
          <p:nvPr/>
        </p:nvSpPr>
        <p:spPr>
          <a:xfrm>
            <a:off x="18952885" y="23604069"/>
            <a:ext cx="7782425" cy="5677932"/>
          </a:xfrm>
          <a:prstGeom prst="rect">
            <a:avLst/>
          </a:prstGeom>
          <a:noFill/>
          <a:ln>
            <a:noFill/>
          </a:ln>
        </p:spPr>
        <p:txBody>
          <a:bodyPr lIns="91425" tIns="45700" rIns="91425" bIns="45700" anchor="t" anchorCtr="0">
            <a:noAutofit/>
          </a:bodyPr>
          <a:lstStyle/>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Refinement of training sites will increase accuracy of the LULC classifications. Adding more classes will decrease the range of reflectance values for each class and potentially increase the accuracy of the classification.</a:t>
            </a: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b="0" i="0" u="none" strike="noStrike" cap="none" baseline="0" dirty="0" smtClean="0">
                <a:solidFill>
                  <a:schemeClr val="dk1"/>
                </a:solidFill>
                <a:latin typeface="Garamond" panose="02020404030301010803" pitchFamily="18" charset="0"/>
                <a:ea typeface="Garamond"/>
                <a:cs typeface="Garamond"/>
                <a:sym typeface="Garamond"/>
              </a:rPr>
              <a:t>More</a:t>
            </a:r>
            <a:r>
              <a:rPr lang="en-US" sz="2400" b="0" i="0" u="none" strike="noStrike" cap="none" dirty="0" smtClean="0">
                <a:solidFill>
                  <a:schemeClr val="dk1"/>
                </a:solidFill>
                <a:latin typeface="Garamond" panose="02020404030301010803" pitchFamily="18" charset="0"/>
                <a:ea typeface="Garamond"/>
                <a:cs typeface="Garamond"/>
                <a:sym typeface="Garamond"/>
              </a:rPr>
              <a:t> accurate inputs to the forecast model will increase the predicting capability of this software. Inputs include LULC classifications from various epochs, and variables that influence land cover change such as elevation and slope.</a:t>
            </a: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dirty="0" smtClean="0">
                <a:solidFill>
                  <a:schemeClr val="dk1"/>
                </a:solidFill>
                <a:latin typeface="Garamond" panose="02020404030301010803" pitchFamily="18" charset="0"/>
                <a:ea typeface="Garamond"/>
                <a:cs typeface="Garamond"/>
                <a:sym typeface="Garamond"/>
              </a:rPr>
              <a:t>Further testing to validate the Hansen Global Forest Cover (GFC) dataset will allow end-users to replicate the methodology of this study in various regions, using the GFC as a source of “ground-truth”. </a:t>
            </a:r>
            <a:endParaRPr lang="en-US" sz="2400" b="0" i="0" u="none" strike="noStrike" cap="none" dirty="0" smtClean="0">
              <a:solidFill>
                <a:schemeClr val="dk1"/>
              </a:solidFill>
              <a:latin typeface="Garamond" panose="02020404030301010803" pitchFamily="18" charset="0"/>
              <a:ea typeface="Garamond"/>
              <a:cs typeface="Garamond"/>
              <a:sym typeface="Garamond"/>
            </a:endParaRPr>
          </a:p>
          <a:p>
            <a:pPr marL="347663" marR="0" lvl="0" indent="-347663" algn="l" rtl="0">
              <a:lnSpc>
                <a:spcPct val="114000"/>
              </a:lnSpc>
              <a:spcBef>
                <a:spcPts val="0"/>
              </a:spcBef>
              <a:buClr>
                <a:schemeClr val="accent1"/>
              </a:buClr>
              <a:buSzPct val="100000"/>
              <a:buFont typeface="Webdings" panose="05030102010509060703" pitchFamily="18" charset="2"/>
              <a:buChar char=""/>
            </a:pPr>
            <a:r>
              <a:rPr lang="en-US" sz="2400" b="0" i="0" u="none" strike="noStrike" cap="none" baseline="0" dirty="0" smtClean="0">
                <a:solidFill>
                  <a:schemeClr val="dk1"/>
                </a:solidFill>
                <a:latin typeface="Garamond" panose="02020404030301010803" pitchFamily="18" charset="0"/>
                <a:ea typeface="Garamond"/>
                <a:cs typeface="Garamond"/>
                <a:sym typeface="Garamond"/>
              </a:rPr>
              <a:t>Further</a:t>
            </a:r>
            <a:r>
              <a:rPr lang="en-US" sz="2400" b="0" i="0" u="none" strike="noStrike" cap="none" dirty="0" smtClean="0">
                <a:solidFill>
                  <a:schemeClr val="dk1"/>
                </a:solidFill>
                <a:latin typeface="Garamond" panose="02020404030301010803" pitchFamily="18" charset="0"/>
                <a:ea typeface="Garamond"/>
                <a:cs typeface="Garamond"/>
                <a:sym typeface="Garamond"/>
              </a:rPr>
              <a:t> research will help develop a methodology that can be applied throughout El Salvador improving MARN’s capacity to mitigate deforestation and forest </a:t>
            </a:r>
            <a:r>
              <a:rPr lang="en-US" sz="2400" b="0" i="0" u="none" strike="noStrike" cap="none" dirty="0" err="1" smtClean="0">
                <a:solidFill>
                  <a:schemeClr val="dk1"/>
                </a:solidFill>
                <a:latin typeface="Garamond" panose="02020404030301010803" pitchFamily="18" charset="0"/>
                <a:ea typeface="Garamond"/>
                <a:cs typeface="Garamond"/>
                <a:sym typeface="Garamond"/>
              </a:rPr>
              <a:t>degredation</a:t>
            </a:r>
            <a:r>
              <a:rPr lang="en-US" sz="2400" dirty="0">
                <a:solidFill>
                  <a:schemeClr val="dk1"/>
                </a:solidFill>
                <a:latin typeface="Garamond" panose="02020404030301010803" pitchFamily="18" charset="0"/>
                <a:ea typeface="Garamond"/>
                <a:cs typeface="Garamond"/>
                <a:sym typeface="Garamond"/>
              </a:rPr>
              <a:t>.</a:t>
            </a:r>
            <a:endParaRPr lang="en-US" sz="2400" b="0" i="0" u="none" strike="noStrike" cap="none" baseline="0" dirty="0" smtClean="0">
              <a:solidFill>
                <a:schemeClr val="dk1"/>
              </a:solidFill>
              <a:latin typeface="Garamond" panose="02020404030301010803" pitchFamily="18" charset="0"/>
              <a:ea typeface="Garamond"/>
              <a:cs typeface="Garamond"/>
              <a:sym typeface="Garamond"/>
            </a:endParaRPr>
          </a:p>
        </p:txBody>
      </p:sp>
      <p:sp>
        <p:nvSpPr>
          <p:cNvPr id="26" name="Shape 26"/>
          <p:cNvSpPr txBox="1"/>
          <p:nvPr/>
        </p:nvSpPr>
        <p:spPr>
          <a:xfrm>
            <a:off x="914399" y="6258316"/>
            <a:ext cx="12374815" cy="4592740"/>
          </a:xfrm>
          <a:prstGeom prst="rect">
            <a:avLst/>
          </a:prstGeom>
          <a:noFill/>
          <a:ln>
            <a:noFill/>
          </a:ln>
        </p:spPr>
        <p:txBody>
          <a:bodyPr lIns="91425" tIns="45700" rIns="91425" bIns="45700" anchor="t" anchorCtr="0">
            <a:noAutofit/>
          </a:bodyPr>
          <a:lstStyle/>
          <a:p>
            <a:pPr>
              <a:lnSpc>
                <a:spcPct val="114000"/>
              </a:lnSpc>
            </a:pPr>
            <a:r>
              <a:rPr lang="en-US" sz="2400" dirty="0">
                <a:solidFill>
                  <a:schemeClr val="tx1"/>
                </a:solidFill>
                <a:latin typeface="Garamond" panose="02020404030301010803" pitchFamily="18" charset="0"/>
              </a:rPr>
              <a:t>Tropical rainforests have been recognized as a major contributor to maintaining the global carbon budget and contain a significant portion of the world's biodiversity. However, these ecosystems are threatened by deforestation and forest degradation and require careful management to retain their ecosystem services. La </a:t>
            </a:r>
            <a:r>
              <a:rPr lang="en-US" sz="2400" dirty="0" err="1">
                <a:solidFill>
                  <a:schemeClr val="tx1"/>
                </a:solidFill>
                <a:latin typeface="Garamond" panose="02020404030301010803" pitchFamily="18" charset="0"/>
              </a:rPr>
              <a:t>Mancomunidad</a:t>
            </a:r>
            <a:r>
              <a:rPr lang="en-US" sz="2400" dirty="0">
                <a:solidFill>
                  <a:schemeClr val="tx1"/>
                </a:solidFill>
                <a:latin typeface="Garamond" panose="02020404030301010803" pitchFamily="18" charset="0"/>
              </a:rPr>
              <a:t> La </a:t>
            </a:r>
            <a:r>
              <a:rPr lang="en-US" sz="2400" dirty="0" err="1">
                <a:solidFill>
                  <a:schemeClr val="tx1"/>
                </a:solidFill>
                <a:latin typeface="Garamond" panose="02020404030301010803" pitchFamily="18" charset="0"/>
              </a:rPr>
              <a:t>Montañona</a:t>
            </a:r>
            <a:r>
              <a:rPr lang="en-US" sz="2400" dirty="0">
                <a:solidFill>
                  <a:schemeClr val="tx1"/>
                </a:solidFill>
                <a:latin typeface="Garamond" panose="02020404030301010803" pitchFamily="18" charset="0"/>
              </a:rPr>
              <a:t> in Chalatenango, El Salvador is home to the critical Rio </a:t>
            </a:r>
            <a:r>
              <a:rPr lang="en-US" sz="2400" dirty="0" err="1">
                <a:solidFill>
                  <a:schemeClr val="tx1"/>
                </a:solidFill>
                <a:latin typeface="Garamond" panose="02020404030301010803" pitchFamily="18" charset="0"/>
              </a:rPr>
              <a:t>Lempa</a:t>
            </a:r>
            <a:r>
              <a:rPr lang="en-US" sz="2400" dirty="0">
                <a:solidFill>
                  <a:schemeClr val="tx1"/>
                </a:solidFill>
                <a:latin typeface="Garamond" panose="02020404030301010803" pitchFamily="18" charset="0"/>
              </a:rPr>
              <a:t> watershed where small scale farmers and pastoralists commonly practice slash and burn agriculture. Using NASA Earth observations in collaboration with </a:t>
            </a:r>
            <a:r>
              <a:rPr lang="en-US" sz="2400" dirty="0" err="1">
                <a:solidFill>
                  <a:schemeClr val="tx1"/>
                </a:solidFill>
                <a:latin typeface="Garamond" panose="02020404030301010803" pitchFamily="18" charset="0"/>
              </a:rPr>
              <a:t>Ministerio</a:t>
            </a:r>
            <a:r>
              <a:rPr lang="en-US" sz="2400" dirty="0">
                <a:solidFill>
                  <a:schemeClr val="tx1"/>
                </a:solidFill>
                <a:latin typeface="Garamond" panose="02020404030301010803" pitchFamily="18" charset="0"/>
              </a:rPr>
              <a:t> de Medio </a:t>
            </a:r>
            <a:r>
              <a:rPr lang="en-US" sz="2400" dirty="0" err="1">
                <a:solidFill>
                  <a:schemeClr val="tx1"/>
                </a:solidFill>
                <a:latin typeface="Garamond" panose="02020404030301010803" pitchFamily="18" charset="0"/>
              </a:rPr>
              <a:t>Ambiente</a:t>
            </a:r>
            <a:r>
              <a:rPr lang="en-US" sz="2400" dirty="0">
                <a:solidFill>
                  <a:schemeClr val="tx1"/>
                </a:solidFill>
                <a:latin typeface="Garamond" panose="02020404030301010803" pitchFamily="18" charset="0"/>
              </a:rPr>
              <a:t> y </a:t>
            </a:r>
            <a:r>
              <a:rPr lang="en-US" sz="2400" dirty="0" err="1">
                <a:solidFill>
                  <a:schemeClr val="tx1"/>
                </a:solidFill>
                <a:latin typeface="Garamond" panose="02020404030301010803" pitchFamily="18" charset="0"/>
              </a:rPr>
              <a:t>Recursos</a:t>
            </a:r>
            <a:r>
              <a:rPr lang="en-US" sz="2400" dirty="0">
                <a:solidFill>
                  <a:schemeClr val="tx1"/>
                </a:solidFill>
                <a:latin typeface="Garamond" panose="02020404030301010803" pitchFamily="18" charset="0"/>
              </a:rPr>
              <a:t> </a:t>
            </a:r>
            <a:r>
              <a:rPr lang="en-US" sz="2400" dirty="0" err="1">
                <a:solidFill>
                  <a:schemeClr val="tx1"/>
                </a:solidFill>
                <a:latin typeface="Garamond" panose="02020404030301010803" pitchFamily="18" charset="0"/>
              </a:rPr>
              <a:t>Naturales</a:t>
            </a:r>
            <a:r>
              <a:rPr lang="en-US" sz="2400" dirty="0">
                <a:solidFill>
                  <a:schemeClr val="tx1"/>
                </a:solidFill>
                <a:latin typeface="Garamond" panose="02020404030301010803" pitchFamily="18" charset="0"/>
              </a:rPr>
              <a:t> (MARN) and the Earth Institute of Columbia University, Agroforestry for Biodiversity and Ecosystem Services (ABES) Project, a methodology was developed for stakeholders and policy makers to monitor long-term changes in forest cover and identify indicators of forest degradation. A baseline time series showing forest cover and land-use, land-cover from December 1986 to January 2015 was used to forecast forest cover change. These predictions and tools will help assess priority areas for conservation and development of sustainable agricultural practices.</a:t>
            </a:r>
          </a:p>
        </p:txBody>
      </p:sp>
      <p:sp>
        <p:nvSpPr>
          <p:cNvPr id="27" name="Shape 27"/>
          <p:cNvSpPr txBox="1"/>
          <p:nvPr/>
        </p:nvSpPr>
        <p:spPr>
          <a:xfrm>
            <a:off x="13808754" y="6258316"/>
            <a:ext cx="4365711" cy="6541865"/>
          </a:xfrm>
          <a:prstGeom prst="rect">
            <a:avLst/>
          </a:prstGeom>
          <a:noFill/>
          <a:ln>
            <a:noFill/>
          </a:ln>
        </p:spPr>
        <p:txBody>
          <a:bodyPr lIns="91425" tIns="45700" rIns="91425" bIns="45700" anchor="t" anchorCtr="0">
            <a:noAutofit/>
          </a:bodyPr>
          <a:lstStyle/>
          <a:p>
            <a:pPr marL="347662" lvl="0" indent="-347662">
              <a:lnSpc>
                <a:spcPct val="114000"/>
              </a:lnSpc>
              <a:buClr>
                <a:schemeClr val="accent1"/>
              </a:buClr>
              <a:buSzPct val="100000"/>
              <a:buFont typeface="Webdings" panose="05030102010509060703" pitchFamily="18" charset="2"/>
              <a:buChar char=""/>
            </a:pPr>
            <a:r>
              <a:rPr lang="en-US" sz="2400" dirty="0">
                <a:solidFill>
                  <a:schemeClr val="tx1"/>
                </a:solidFill>
                <a:latin typeface="Garamond" panose="02020404030301010803" pitchFamily="18" charset="0"/>
                <a:ea typeface="Garamond"/>
                <a:cs typeface="Garamond"/>
                <a:sym typeface="Garamond"/>
              </a:rPr>
              <a:t>Land Use/Land Cover (LULC) delineating forest areas, </a:t>
            </a:r>
            <a:r>
              <a:rPr lang="en-US" sz="2400" dirty="0" smtClean="0">
                <a:solidFill>
                  <a:schemeClr val="tx1"/>
                </a:solidFill>
                <a:latin typeface="Garamond" panose="02020404030301010803" pitchFamily="18" charset="0"/>
                <a:ea typeface="Garamond"/>
                <a:cs typeface="Garamond"/>
                <a:sym typeface="Garamond"/>
              </a:rPr>
              <a:t>agriculture </a:t>
            </a:r>
            <a:r>
              <a:rPr lang="en-US" sz="2400" dirty="0">
                <a:solidFill>
                  <a:schemeClr val="tx1"/>
                </a:solidFill>
                <a:latin typeface="Garamond" panose="02020404030301010803" pitchFamily="18" charset="0"/>
                <a:ea typeface="Garamond"/>
                <a:cs typeface="Garamond"/>
                <a:sym typeface="Garamond"/>
              </a:rPr>
              <a:t>and pastoral plots, urban development, and water to better understand how the land is being </a:t>
            </a:r>
            <a:r>
              <a:rPr lang="en-US" sz="2400" dirty="0" smtClean="0">
                <a:solidFill>
                  <a:schemeClr val="tx1"/>
                </a:solidFill>
                <a:latin typeface="Garamond" panose="02020404030301010803" pitchFamily="18" charset="0"/>
                <a:ea typeface="Garamond"/>
                <a:cs typeface="Garamond"/>
                <a:sym typeface="Garamond"/>
              </a:rPr>
              <a:t>used</a:t>
            </a:r>
          </a:p>
          <a:p>
            <a:pPr marL="347662" lvl="0" indent="-347662">
              <a:lnSpc>
                <a:spcPct val="114000"/>
              </a:lnSpc>
              <a:buClr>
                <a:schemeClr val="accent1"/>
              </a:buClr>
              <a:buSzPct val="100000"/>
              <a:buFont typeface="Webdings" panose="05030102010509060703" pitchFamily="18" charset="2"/>
              <a:buChar char=""/>
            </a:pPr>
            <a:endParaRPr lang="en-US" sz="2400" dirty="0">
              <a:solidFill>
                <a:schemeClr val="tx1"/>
              </a:solidFill>
              <a:latin typeface="Garamond" panose="02020404030301010803" pitchFamily="18" charset="0"/>
              <a:ea typeface="Garamond"/>
              <a:cs typeface="Garamond"/>
              <a:sym typeface="Garamond"/>
            </a:endParaRPr>
          </a:p>
          <a:p>
            <a:pPr marL="347662" lvl="0" indent="-347662">
              <a:lnSpc>
                <a:spcPct val="114000"/>
              </a:lnSpc>
              <a:buClr>
                <a:schemeClr val="accent1"/>
              </a:buClr>
              <a:buSzPct val="100000"/>
              <a:buFont typeface="Webdings" panose="05030102010509060703" pitchFamily="18" charset="2"/>
              <a:buChar char=""/>
            </a:pPr>
            <a:r>
              <a:rPr lang="en-US" sz="2400" dirty="0">
                <a:solidFill>
                  <a:schemeClr val="tx1"/>
                </a:solidFill>
                <a:latin typeface="Garamond" panose="02020404030301010803" pitchFamily="18" charset="0"/>
                <a:ea typeface="Garamond"/>
                <a:cs typeface="Garamond"/>
                <a:sym typeface="Garamond"/>
              </a:rPr>
              <a:t>Forecasting model of land usage to predict how the land will change and which forest areas are more susceptible to deforestation and degradation </a:t>
            </a:r>
          </a:p>
        </p:txBody>
      </p:sp>
      <p:sp>
        <p:nvSpPr>
          <p:cNvPr id="28" name="Shape 28"/>
          <p:cNvSpPr txBox="1"/>
          <p:nvPr/>
        </p:nvSpPr>
        <p:spPr>
          <a:xfrm>
            <a:off x="892737" y="5375964"/>
            <a:ext cx="100002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9" name="Shape 29"/>
          <p:cNvSpPr txBox="1"/>
          <p:nvPr/>
        </p:nvSpPr>
        <p:spPr>
          <a:xfrm>
            <a:off x="13808755" y="5375964"/>
            <a:ext cx="4803868"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70" t="9793" r="2802"/>
          <a:stretch/>
        </p:blipFill>
        <p:spPr>
          <a:xfrm>
            <a:off x="18952885" y="6575256"/>
            <a:ext cx="7277101" cy="10360174"/>
          </a:xfrm>
          <a:prstGeom prst="rect">
            <a:avLst/>
          </a:prstGeom>
        </p:spPr>
      </p:pic>
      <p:sp>
        <p:nvSpPr>
          <p:cNvPr id="30" name="Shape 30"/>
          <p:cNvSpPr txBox="1"/>
          <p:nvPr/>
        </p:nvSpPr>
        <p:spPr>
          <a:xfrm>
            <a:off x="892737" y="11525375"/>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sp>
        <p:nvSpPr>
          <p:cNvPr id="31" name="Shape 31"/>
          <p:cNvSpPr txBox="1"/>
          <p:nvPr/>
        </p:nvSpPr>
        <p:spPr>
          <a:xfrm>
            <a:off x="18805127" y="5375964"/>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2" name="Shape 32"/>
          <p:cNvSpPr txBox="1"/>
          <p:nvPr/>
        </p:nvSpPr>
        <p:spPr>
          <a:xfrm>
            <a:off x="18805127" y="1724953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sp>
        <p:nvSpPr>
          <p:cNvPr id="34" name="Shape 34"/>
          <p:cNvSpPr txBox="1"/>
          <p:nvPr/>
        </p:nvSpPr>
        <p:spPr>
          <a:xfrm>
            <a:off x="18805127" y="22719371"/>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5" name="Shape 35"/>
          <p:cNvSpPr txBox="1"/>
          <p:nvPr/>
        </p:nvSpPr>
        <p:spPr>
          <a:xfrm>
            <a:off x="9507639" y="30186935"/>
            <a:ext cx="5715633"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6" name="Shape 36"/>
          <p:cNvSpPr txBox="1"/>
          <p:nvPr/>
        </p:nvSpPr>
        <p:spPr>
          <a:xfrm>
            <a:off x="18805127" y="30102269"/>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7" name="Shape 37"/>
          <p:cNvSpPr txBox="1"/>
          <p:nvPr/>
        </p:nvSpPr>
        <p:spPr>
          <a:xfrm>
            <a:off x="892737" y="30125035"/>
            <a:ext cx="6286175" cy="8530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algn="ctr">
              <a:lnSpc>
                <a:spcPct val="90000"/>
              </a:lnSpc>
              <a:buClr>
                <a:schemeClr val="dk1"/>
              </a:buClr>
              <a:buSzPct val="25000"/>
            </a:pPr>
            <a:r>
              <a:rPr lang="en-US" sz="3200" dirty="0">
                <a:solidFill>
                  <a:schemeClr val="dk1"/>
                </a:solidFill>
                <a:latin typeface="Garamond" panose="02020404030301010803" pitchFamily="18" charset="0"/>
                <a:ea typeface="Garamond"/>
                <a:cs typeface="Garamond"/>
                <a:sym typeface="Garamond"/>
              </a:rPr>
              <a:t>Jordan Ped (Project Lead), Courtney Duquette, Clarence </a:t>
            </a:r>
            <a:r>
              <a:rPr lang="en-US" sz="3200" dirty="0" err="1">
                <a:solidFill>
                  <a:schemeClr val="dk1"/>
                </a:solidFill>
                <a:latin typeface="Garamond" panose="02020404030301010803" pitchFamily="18" charset="0"/>
                <a:ea typeface="Garamond"/>
                <a:cs typeface="Garamond"/>
                <a:sym typeface="Garamond"/>
              </a:rPr>
              <a:t>Kimbrell</a:t>
            </a:r>
            <a:r>
              <a:rPr lang="en-US" sz="3200" dirty="0">
                <a:solidFill>
                  <a:schemeClr val="dk1"/>
                </a:solidFill>
                <a:latin typeface="Garamond" panose="02020404030301010803" pitchFamily="18" charset="0"/>
                <a:ea typeface="Garamond"/>
                <a:cs typeface="Garamond"/>
                <a:sym typeface="Garamond"/>
              </a:rPr>
              <a:t>, Susannah Miller, Stephen Zimmerman </a:t>
            </a:r>
            <a:r>
              <a:rPr lang="en-US" sz="3200" b="0" i="0" u="none" strike="noStrike" cap="none" baseline="0" dirty="0" smtClean="0">
                <a:solidFill>
                  <a:schemeClr val="dk1"/>
                </a:solidFill>
                <a:latin typeface="Century Gothic" panose="020B0502020202020204" pitchFamily="34" charset="0"/>
                <a:ea typeface="Garamond"/>
                <a:cs typeface="Garamond"/>
                <a:sym typeface="Garamond"/>
              </a:rPr>
              <a:t> </a:t>
            </a:r>
            <a:endParaRPr lang="en-US" sz="3200" dirty="0">
              <a:solidFill>
                <a:schemeClr val="dk1"/>
              </a:solidFill>
              <a:latin typeface="Century Gothic" panose="020B0502020202020204" pitchFamily="34" charset="0"/>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NASA DEVELOP National Program at NASA Langley Research Center</a:t>
            </a:r>
            <a:endParaRPr lang="en-US" sz="2400" b="0" i="0" u="none" strike="noStrike" cap="none" baseline="0" dirty="0">
              <a:solidFill>
                <a:schemeClr val="dk1"/>
              </a:solidFill>
              <a:latin typeface="Garamond" panose="02020404030301010803" pitchFamily="18" charset="0"/>
              <a:ea typeface="Garamond"/>
              <a:cs typeface="Garamond"/>
              <a:sym typeface="Garamond"/>
            </a:endParaRPr>
          </a:p>
        </p:txBody>
      </p:sp>
      <p:grpSp>
        <p:nvGrpSpPr>
          <p:cNvPr id="4" name="Group 3"/>
          <p:cNvGrpSpPr/>
          <p:nvPr/>
        </p:nvGrpSpPr>
        <p:grpSpPr>
          <a:xfrm>
            <a:off x="19458206" y="18161331"/>
            <a:ext cx="7287993" cy="4336635"/>
            <a:chOff x="19437120" y="17940692"/>
            <a:chExt cx="5449560" cy="2849316"/>
          </a:xfrm>
        </p:grpSpPr>
        <p:sp>
          <p:nvSpPr>
            <p:cNvPr id="25" name="Shape 25"/>
            <p:cNvSpPr txBox="1"/>
            <p:nvPr/>
          </p:nvSpPr>
          <p:spPr>
            <a:xfrm>
              <a:off x="19437120" y="17940692"/>
              <a:ext cx="2009274" cy="38788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800" dirty="0" smtClean="0">
                  <a:solidFill>
                    <a:schemeClr val="dk1"/>
                  </a:solidFill>
                  <a:latin typeface="Garamond" panose="02020404030301010803" pitchFamily="18" charset="0"/>
                  <a:ea typeface="Garamond"/>
                  <a:cs typeface="Garamond"/>
                  <a:sym typeface="Garamond"/>
                </a:rPr>
                <a:t>Landsat 4-5</a:t>
              </a:r>
              <a:endParaRPr lang="en-US" sz="2800" dirty="0">
                <a:solidFill>
                  <a:schemeClr val="dk1"/>
                </a:solidFill>
                <a:latin typeface="Garamond" panose="02020404030301010803" pitchFamily="18" charset="0"/>
                <a:ea typeface="Garamond"/>
                <a:cs typeface="Garamond"/>
                <a:sym typeface="Garamond"/>
              </a:endParaRPr>
            </a:p>
          </p:txBody>
        </p:sp>
        <p:pic>
          <p:nvPicPr>
            <p:cNvPr id="39" name="Shape 39"/>
            <p:cNvPicPr preferRelativeResize="0"/>
            <p:nvPr/>
          </p:nvPicPr>
          <p:blipFill>
            <a:blip r:embed="rId4"/>
            <a:stretch>
              <a:fillRect/>
            </a:stretch>
          </p:blipFill>
          <p:spPr>
            <a:xfrm>
              <a:off x="19479263" y="18363341"/>
              <a:ext cx="2511811" cy="2426667"/>
            </a:xfrm>
            <a:prstGeom prst="rect">
              <a:avLst/>
            </a:prstGeom>
            <a:noFill/>
            <a:ln>
              <a:noFill/>
            </a:ln>
          </p:spPr>
        </p:pic>
        <p:pic>
          <p:nvPicPr>
            <p:cNvPr id="40" name="Shape 40"/>
            <p:cNvPicPr preferRelativeResize="0"/>
            <p:nvPr/>
          </p:nvPicPr>
          <p:blipFill>
            <a:blip r:embed="rId5">
              <a:alphaModFix/>
            </a:blip>
            <a:stretch>
              <a:fillRect/>
            </a:stretch>
          </p:blipFill>
          <p:spPr>
            <a:xfrm>
              <a:off x="22374869" y="18713574"/>
              <a:ext cx="2511811" cy="2057547"/>
            </a:xfrm>
            <a:prstGeom prst="rect">
              <a:avLst/>
            </a:prstGeom>
            <a:noFill/>
            <a:ln>
              <a:noFill/>
            </a:ln>
          </p:spPr>
        </p:pic>
        <p:sp>
          <p:nvSpPr>
            <p:cNvPr id="66" name="Shape 25"/>
            <p:cNvSpPr txBox="1"/>
            <p:nvPr/>
          </p:nvSpPr>
          <p:spPr>
            <a:xfrm>
              <a:off x="22573687" y="17944777"/>
              <a:ext cx="1900065" cy="328334"/>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800" dirty="0" smtClean="0">
                  <a:solidFill>
                    <a:schemeClr val="dk1"/>
                  </a:solidFill>
                  <a:latin typeface="Garamond" panose="02020404030301010803" pitchFamily="18" charset="0"/>
                  <a:ea typeface="Garamond"/>
                  <a:cs typeface="Garamond"/>
                  <a:sym typeface="Garamond"/>
                </a:rPr>
                <a:t>Landsat </a:t>
              </a:r>
              <a:r>
                <a:rPr lang="en-US" sz="2800" dirty="0">
                  <a:solidFill>
                    <a:schemeClr val="dk1"/>
                  </a:solidFill>
                  <a:latin typeface="Garamond" panose="02020404030301010803" pitchFamily="18" charset="0"/>
                  <a:ea typeface="Garamond"/>
                  <a:cs typeface="Garamond"/>
                  <a:sym typeface="Garamond"/>
                </a:rPr>
                <a:t>8            </a:t>
              </a:r>
            </a:p>
          </p:txBody>
        </p:sp>
      </p:grpSp>
      <p:sp>
        <p:nvSpPr>
          <p:cNvPr id="5" name="TextBox 4"/>
          <p:cNvSpPr txBox="1"/>
          <p:nvPr/>
        </p:nvSpPr>
        <p:spPr>
          <a:xfrm>
            <a:off x="18857635" y="6065905"/>
            <a:ext cx="7670690" cy="461665"/>
          </a:xfrm>
          <a:prstGeom prst="rect">
            <a:avLst/>
          </a:prstGeom>
          <a:noFill/>
        </p:spPr>
        <p:txBody>
          <a:bodyPr wrap="none" rtlCol="0">
            <a:spAutoFit/>
          </a:bodyPr>
          <a:lstStyle/>
          <a:p>
            <a:r>
              <a:rPr lang="en-US" sz="2400" dirty="0" smtClean="0">
                <a:solidFill>
                  <a:schemeClr val="tx1"/>
                </a:solidFill>
                <a:latin typeface="Garamond" panose="02020404030301010803" pitchFamily="18" charset="0"/>
              </a:rPr>
              <a:t>La Moncomunidad La </a:t>
            </a:r>
            <a:r>
              <a:rPr lang="en-US" sz="2400" dirty="0" err="1" smtClean="0">
                <a:solidFill>
                  <a:schemeClr val="tx1"/>
                </a:solidFill>
                <a:latin typeface="Garamond" panose="02020404030301010803" pitchFamily="18" charset="0"/>
              </a:rPr>
              <a:t>Montañona</a:t>
            </a:r>
            <a:r>
              <a:rPr lang="en-US" sz="2400" dirty="0" smtClean="0">
                <a:solidFill>
                  <a:schemeClr val="tx1"/>
                </a:solidFill>
                <a:latin typeface="Garamond" panose="02020404030301010803" pitchFamily="18" charset="0"/>
              </a:rPr>
              <a:t>, Chalatenango, El Salvador </a:t>
            </a:r>
            <a:endParaRPr lang="en-US" sz="2400" dirty="0">
              <a:solidFill>
                <a:schemeClr val="tx1"/>
              </a:solidFill>
              <a:latin typeface="Garamond" panose="02020404030301010803" pitchFamily="18" charset="0"/>
            </a:endParaRPr>
          </a:p>
        </p:txBody>
      </p:sp>
      <p:pic>
        <p:nvPicPr>
          <p:cNvPr id="71" name="Picture 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9730" y="20904529"/>
            <a:ext cx="5652655" cy="7315200"/>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252" y="20904529"/>
            <a:ext cx="5652656" cy="7315200"/>
          </a:xfrm>
          <a:prstGeom prst="rect">
            <a:avLst/>
          </a:prstGeom>
        </p:spPr>
      </p:pic>
      <p:pic>
        <p:nvPicPr>
          <p:cNvPr id="73" name="Picture 7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1579" y="20904529"/>
            <a:ext cx="5652665" cy="7315200"/>
          </a:xfrm>
          <a:prstGeom prst="rect">
            <a:avLst/>
          </a:prstGeom>
        </p:spPr>
      </p:pic>
      <p:sp>
        <p:nvSpPr>
          <p:cNvPr id="74" name="TextBox 73"/>
          <p:cNvSpPr txBox="1"/>
          <p:nvPr/>
        </p:nvSpPr>
        <p:spPr>
          <a:xfrm>
            <a:off x="5598814" y="23922030"/>
            <a:ext cx="1066619" cy="1569660"/>
          </a:xfrm>
          <a:prstGeom prst="rect">
            <a:avLst/>
          </a:prstGeom>
          <a:noFill/>
        </p:spPr>
        <p:txBody>
          <a:bodyPr wrap="square" rtlCol="0">
            <a:spAutoFit/>
          </a:bodyPr>
          <a:lstStyle/>
          <a:p>
            <a:r>
              <a:rPr lang="en-US" sz="9600" b="1" dirty="0" smtClean="0">
                <a:solidFill>
                  <a:schemeClr val="tx1"/>
                </a:solidFill>
                <a:latin typeface="Garamond" panose="02020404030301010803" pitchFamily="18" charset="0"/>
              </a:rPr>
              <a:t>+</a:t>
            </a:r>
            <a:endParaRPr lang="en-US" sz="9600" b="1" dirty="0">
              <a:solidFill>
                <a:schemeClr val="tx1"/>
              </a:solidFill>
              <a:latin typeface="Garamond" panose="02020404030301010803" pitchFamily="18" charset="0"/>
            </a:endParaRPr>
          </a:p>
        </p:txBody>
      </p:sp>
      <p:sp>
        <p:nvSpPr>
          <p:cNvPr id="75" name="TextBox 74"/>
          <p:cNvSpPr txBox="1"/>
          <p:nvPr/>
        </p:nvSpPr>
        <p:spPr>
          <a:xfrm>
            <a:off x="11251470" y="23835463"/>
            <a:ext cx="608526" cy="1569660"/>
          </a:xfrm>
          <a:prstGeom prst="rect">
            <a:avLst/>
          </a:prstGeom>
          <a:noFill/>
        </p:spPr>
        <p:txBody>
          <a:bodyPr wrap="square" rtlCol="0">
            <a:spAutoFit/>
          </a:bodyPr>
          <a:lstStyle/>
          <a:p>
            <a:r>
              <a:rPr lang="en-US" sz="9600" b="1" dirty="0" smtClean="0">
                <a:solidFill>
                  <a:schemeClr val="tx1"/>
                </a:solidFill>
                <a:latin typeface="Garamond" panose="02020404030301010803" pitchFamily="18" charset="0"/>
              </a:rPr>
              <a:t>→</a:t>
            </a:r>
            <a:endParaRPr lang="en-US" sz="9600" b="1" dirty="0">
              <a:solidFill>
                <a:schemeClr val="tx1"/>
              </a:solidFill>
              <a:latin typeface="Garamond" panose="02020404030301010803" pitchFamily="18" charset="0"/>
            </a:endParaRPr>
          </a:p>
        </p:txBody>
      </p:sp>
      <p:sp>
        <p:nvSpPr>
          <p:cNvPr id="76" name="TextBox 75"/>
          <p:cNvSpPr txBox="1"/>
          <p:nvPr/>
        </p:nvSpPr>
        <p:spPr>
          <a:xfrm>
            <a:off x="897669" y="28315307"/>
            <a:ext cx="4751966"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an ArcGIS maximum likelihood classification for  December 19, 1986; a Land Use Land Cover</a:t>
            </a:r>
            <a:endParaRPr lang="en-US" sz="2400" dirty="0">
              <a:solidFill>
                <a:schemeClr val="tx1"/>
              </a:solidFill>
              <a:latin typeface="Garamond" panose="02020404030301010803" pitchFamily="18" charset="0"/>
            </a:endParaRPr>
          </a:p>
        </p:txBody>
      </p:sp>
      <p:sp>
        <p:nvSpPr>
          <p:cNvPr id="77" name="TextBox 76"/>
          <p:cNvSpPr txBox="1"/>
          <p:nvPr/>
        </p:nvSpPr>
        <p:spPr>
          <a:xfrm>
            <a:off x="6554416" y="28315307"/>
            <a:ext cx="4697053"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an ArcGIS maximum likelihood classification for January 1, 2015; a Land Use Land Cover</a:t>
            </a:r>
            <a:endParaRPr lang="en-US" sz="2400" dirty="0">
              <a:solidFill>
                <a:schemeClr val="tx1"/>
              </a:solidFill>
              <a:latin typeface="Garamond" panose="02020404030301010803" pitchFamily="18" charset="0"/>
            </a:endParaRPr>
          </a:p>
        </p:txBody>
      </p:sp>
      <p:sp>
        <p:nvSpPr>
          <p:cNvPr id="78" name="TextBox 77"/>
          <p:cNvSpPr txBox="1"/>
          <p:nvPr/>
        </p:nvSpPr>
        <p:spPr>
          <a:xfrm>
            <a:off x="12505216" y="28315307"/>
            <a:ext cx="4988700" cy="1355371"/>
          </a:xfrm>
          <a:prstGeom prst="rect">
            <a:avLst/>
          </a:prstGeom>
          <a:noFill/>
        </p:spPr>
        <p:txBody>
          <a:bodyPr wrap="square" rtlCol="0">
            <a:spAutoFit/>
          </a:bodyPr>
          <a:lstStyle/>
          <a:p>
            <a:pPr>
              <a:lnSpc>
                <a:spcPct val="114000"/>
              </a:lnSpc>
            </a:pPr>
            <a:r>
              <a:rPr lang="en-US" sz="2400" dirty="0" smtClean="0">
                <a:solidFill>
                  <a:schemeClr val="tx1"/>
                </a:solidFill>
                <a:latin typeface="Garamond" panose="02020404030301010803" pitchFamily="18" charset="0"/>
              </a:rPr>
              <a:t>The result of </a:t>
            </a:r>
            <a:r>
              <a:rPr lang="en-US" sz="2400" dirty="0" err="1" smtClean="0">
                <a:solidFill>
                  <a:schemeClr val="tx1"/>
                </a:solidFill>
                <a:latin typeface="Garamond" panose="02020404030301010803" pitchFamily="18" charset="0"/>
              </a:rPr>
              <a:t>TerrSet</a:t>
            </a:r>
            <a:r>
              <a:rPr lang="en-US" sz="2400" dirty="0" smtClean="0">
                <a:solidFill>
                  <a:schemeClr val="tx1"/>
                </a:solidFill>
                <a:latin typeface="Garamond" panose="02020404030301010803" pitchFamily="18" charset="0"/>
              </a:rPr>
              <a:t> Land Change Model with the 1986 and the 2014 LULC as input.</a:t>
            </a:r>
            <a:endParaRPr lang="en-US" sz="2400" dirty="0">
              <a:solidFill>
                <a:schemeClr val="tx1"/>
              </a:solidFill>
              <a:latin typeface="Garamond" panose="02020404030301010803" pitchFamily="18" charset="0"/>
            </a:endParaRPr>
          </a:p>
        </p:txBody>
      </p:sp>
      <p:sp>
        <p:nvSpPr>
          <p:cNvPr id="33" name="Shape 33"/>
          <p:cNvSpPr txBox="1"/>
          <p:nvPr/>
        </p:nvSpPr>
        <p:spPr>
          <a:xfrm>
            <a:off x="892737" y="20277484"/>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pic>
        <p:nvPicPr>
          <p:cNvPr id="1026" name="Picture 2" descr="C:\Users\Courtney\Desktop\20151109_1506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166" y="30978053"/>
            <a:ext cx="4035251" cy="34572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08517" y="12533965"/>
            <a:ext cx="15266738" cy="7188183"/>
            <a:chOff x="1108518" y="12533967"/>
            <a:chExt cx="8500697" cy="5629260"/>
          </a:xfrm>
        </p:grpSpPr>
        <p:sp>
          <p:nvSpPr>
            <p:cNvPr id="68" name="Shape 52"/>
            <p:cNvSpPr/>
            <p:nvPr/>
          </p:nvSpPr>
          <p:spPr>
            <a:xfrm>
              <a:off x="1229792" y="15885144"/>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US" sz="2400" dirty="0" smtClean="0">
                <a:solidFill>
                  <a:schemeClr val="bg1"/>
                </a:solidFill>
                <a:latin typeface="Garamond" panose="02020404030301010803" pitchFamily="18" charset="0"/>
              </a:endParaRPr>
            </a:p>
            <a:p>
              <a:pPr lvl="0" algn="ctr" rtl="0">
                <a:spcBef>
                  <a:spcPts val="0"/>
                </a:spcBef>
                <a:buNone/>
              </a:pPr>
              <a:r>
                <a:rPr lang="en-US" sz="2400" dirty="0" smtClean="0">
                  <a:solidFill>
                    <a:schemeClr val="bg1"/>
                  </a:solidFill>
                  <a:latin typeface="Garamond" panose="02020404030301010803" pitchFamily="18" charset="0"/>
                </a:rPr>
                <a:t>ABES </a:t>
              </a:r>
              <a:r>
                <a:rPr lang="en-US" sz="2400" dirty="0">
                  <a:solidFill>
                    <a:schemeClr val="bg1"/>
                  </a:solidFill>
                  <a:latin typeface="Garamond" panose="02020404030301010803" pitchFamily="18" charset="0"/>
                </a:rPr>
                <a:t>Project </a:t>
              </a:r>
              <a:r>
                <a:rPr lang="en-US" sz="2400" dirty="0" smtClean="0">
                  <a:solidFill>
                    <a:schemeClr val="bg1"/>
                  </a:solidFill>
                  <a:latin typeface="Garamond" panose="02020404030301010803" pitchFamily="18" charset="0"/>
                </a:rPr>
                <a:t>Data</a:t>
              </a:r>
              <a:endParaRPr lang="en-US" sz="2400" dirty="0">
                <a:solidFill>
                  <a:schemeClr val="bg1"/>
                </a:solidFill>
                <a:latin typeface="Garamond" panose="02020404030301010803" pitchFamily="18" charset="0"/>
              </a:endParaRPr>
            </a:p>
            <a:p>
              <a:pPr lvl="0" rtl="0">
                <a:spcBef>
                  <a:spcPts val="0"/>
                </a:spcBef>
                <a:buNone/>
              </a:pPr>
              <a:endParaRPr sz="2400" dirty="0">
                <a:solidFill>
                  <a:schemeClr val="bg1"/>
                </a:solidFill>
                <a:latin typeface="Garamond" panose="02020404030301010803" pitchFamily="18" charset="0"/>
              </a:endParaRPr>
            </a:p>
          </p:txBody>
        </p:sp>
        <p:sp>
          <p:nvSpPr>
            <p:cNvPr id="70" name="Shape 43"/>
            <p:cNvSpPr/>
            <p:nvPr/>
          </p:nvSpPr>
          <p:spPr>
            <a:xfrm>
              <a:off x="1229792" y="13615453"/>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SRTM, Open Street Map </a:t>
              </a:r>
              <a:endParaRPr lang="en-US" sz="2400" dirty="0">
                <a:solidFill>
                  <a:schemeClr val="bg1"/>
                </a:solidFill>
                <a:latin typeface="Garamond" panose="02020404030301010803" pitchFamily="18" charset="0"/>
              </a:endParaRPr>
            </a:p>
          </p:txBody>
        </p:sp>
        <p:sp>
          <p:nvSpPr>
            <p:cNvPr id="79" name="Shape 42"/>
            <p:cNvSpPr/>
            <p:nvPr/>
          </p:nvSpPr>
          <p:spPr>
            <a:xfrm>
              <a:off x="1229792" y="14755261"/>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Landsat </a:t>
              </a:r>
              <a:r>
                <a:rPr lang="en-US" sz="2400" dirty="0">
                  <a:solidFill>
                    <a:schemeClr val="bg1"/>
                  </a:solidFill>
                  <a:latin typeface="Garamond" panose="02020404030301010803" pitchFamily="18" charset="0"/>
                </a:rPr>
                <a:t>CDR 4, 5, &amp; 8</a:t>
              </a:r>
            </a:p>
          </p:txBody>
        </p:sp>
        <p:sp>
          <p:nvSpPr>
            <p:cNvPr id="80" name="Shape 41"/>
            <p:cNvSpPr/>
            <p:nvPr/>
          </p:nvSpPr>
          <p:spPr>
            <a:xfrm>
              <a:off x="1229792" y="17020227"/>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solidFill>
                  <a:latin typeface="Garamond" panose="02020404030301010803" pitchFamily="18" charset="0"/>
                </a:rPr>
                <a:t>Global Forest Cover (GFC)</a:t>
              </a:r>
              <a:endParaRPr lang="en-US" sz="2400" dirty="0">
                <a:solidFill>
                  <a:schemeClr val="bg1"/>
                </a:solidFill>
                <a:latin typeface="Garamond" panose="02020404030301010803" pitchFamily="18" charset="0"/>
              </a:endParaRPr>
            </a:p>
          </p:txBody>
        </p:sp>
        <p:sp>
          <p:nvSpPr>
            <p:cNvPr id="81" name="Shape 45"/>
            <p:cNvSpPr/>
            <p:nvPr/>
          </p:nvSpPr>
          <p:spPr>
            <a:xfrm>
              <a:off x="3234438" y="1417224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a:solidFill>
                    <a:schemeClr val="bg1">
                      <a:lumMod val="85000"/>
                    </a:schemeClr>
                  </a:solidFill>
                  <a:latin typeface="Garamond" panose="02020404030301010803" pitchFamily="18" charset="0"/>
                </a:rPr>
                <a:t>Landsat </a:t>
              </a:r>
              <a:r>
                <a:rPr lang="en-US" sz="2400" dirty="0" smtClean="0">
                  <a:solidFill>
                    <a:schemeClr val="bg1">
                      <a:lumMod val="85000"/>
                    </a:schemeClr>
                  </a:solidFill>
                  <a:latin typeface="Garamond" panose="02020404030301010803" pitchFamily="18" charset="0"/>
                </a:rPr>
                <a:t>&amp; </a:t>
              </a:r>
              <a:r>
                <a:rPr lang="en-US" sz="2400" dirty="0" err="1" smtClean="0">
                  <a:solidFill>
                    <a:schemeClr val="bg1">
                      <a:lumMod val="85000"/>
                    </a:schemeClr>
                  </a:solidFill>
                  <a:latin typeface="Garamond" panose="02020404030301010803" pitchFamily="18" charset="0"/>
                </a:rPr>
                <a:t>RapidEye</a:t>
              </a:r>
              <a:r>
                <a:rPr lang="en-US" sz="2400" dirty="0" smtClean="0">
                  <a:solidFill>
                    <a:schemeClr val="bg1">
                      <a:lumMod val="85000"/>
                    </a:schemeClr>
                  </a:solidFill>
                  <a:latin typeface="Garamond" panose="02020404030301010803" pitchFamily="18" charset="0"/>
                </a:rPr>
                <a:t> clipped </a:t>
              </a:r>
              <a:r>
                <a:rPr lang="en-US" sz="2400" dirty="0">
                  <a:solidFill>
                    <a:schemeClr val="bg1">
                      <a:lumMod val="85000"/>
                    </a:schemeClr>
                  </a:solidFill>
                  <a:latin typeface="Garamond" panose="02020404030301010803" pitchFamily="18" charset="0"/>
                </a:rPr>
                <a:t>using </a:t>
              </a:r>
              <a:r>
                <a:rPr lang="en-US" sz="2400" dirty="0" smtClean="0">
                  <a:solidFill>
                    <a:schemeClr val="bg1">
                      <a:lumMod val="85000"/>
                    </a:schemeClr>
                  </a:solidFill>
                  <a:latin typeface="Garamond" panose="02020404030301010803" pitchFamily="18" charset="0"/>
                </a:rPr>
                <a:t>Python </a:t>
              </a:r>
              <a:endParaRPr lang="en-US" sz="2400" dirty="0">
                <a:solidFill>
                  <a:schemeClr val="bg1">
                    <a:lumMod val="85000"/>
                  </a:schemeClr>
                </a:solidFill>
                <a:latin typeface="Garamond" panose="02020404030301010803" pitchFamily="18" charset="0"/>
              </a:endParaRPr>
            </a:p>
          </p:txBody>
        </p:sp>
        <p:sp>
          <p:nvSpPr>
            <p:cNvPr id="82" name="Shape 44"/>
            <p:cNvSpPr/>
            <p:nvPr/>
          </p:nvSpPr>
          <p:spPr>
            <a:xfrm>
              <a:off x="3234438" y="1532044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err="1">
                  <a:solidFill>
                    <a:schemeClr val="bg1">
                      <a:lumMod val="85000"/>
                    </a:schemeClr>
                  </a:solidFill>
                  <a:latin typeface="Garamond" panose="02020404030301010803" pitchFamily="18" charset="0"/>
                </a:rPr>
                <a:t>QuickBird</a:t>
              </a:r>
              <a:r>
                <a:rPr lang="en-US" sz="2400" dirty="0">
                  <a:solidFill>
                    <a:schemeClr val="bg1">
                      <a:lumMod val="85000"/>
                    </a:schemeClr>
                  </a:solidFill>
                  <a:latin typeface="Garamond" panose="02020404030301010803" pitchFamily="18" charset="0"/>
                </a:rPr>
                <a:t> </a:t>
              </a:r>
              <a:r>
                <a:rPr lang="en-US" sz="2400" dirty="0" smtClean="0">
                  <a:solidFill>
                    <a:schemeClr val="bg1">
                      <a:lumMod val="85000"/>
                    </a:schemeClr>
                  </a:solidFill>
                  <a:latin typeface="Garamond" panose="02020404030301010803" pitchFamily="18" charset="0"/>
                </a:rPr>
                <a:t>&amp; </a:t>
              </a:r>
              <a:r>
                <a:rPr lang="en-US" sz="2400" dirty="0" err="1" smtClean="0">
                  <a:solidFill>
                    <a:schemeClr val="bg1">
                      <a:lumMod val="85000"/>
                    </a:schemeClr>
                  </a:solidFill>
                  <a:latin typeface="Garamond" panose="02020404030301010803" pitchFamily="18" charset="0"/>
                </a:rPr>
                <a:t>RapidEye</a:t>
              </a:r>
              <a:r>
                <a:rPr lang="en-US" sz="2400" dirty="0" smtClean="0">
                  <a:solidFill>
                    <a:schemeClr val="bg1">
                      <a:lumMod val="85000"/>
                    </a:schemeClr>
                  </a:solidFill>
                  <a:latin typeface="Garamond" panose="02020404030301010803" pitchFamily="18" charset="0"/>
                </a:rPr>
                <a:t> </a:t>
              </a:r>
            </a:p>
            <a:p>
              <a:pPr lvl="0" algn="ctr" rtl="0">
                <a:spcBef>
                  <a:spcPts val="0"/>
                </a:spcBef>
                <a:buNone/>
              </a:pPr>
              <a:r>
                <a:rPr lang="en-US" sz="2400" dirty="0" smtClean="0">
                  <a:solidFill>
                    <a:schemeClr val="bg1">
                      <a:lumMod val="85000"/>
                    </a:schemeClr>
                  </a:solidFill>
                  <a:latin typeface="Garamond" panose="02020404030301010803" pitchFamily="18" charset="0"/>
                </a:rPr>
                <a:t>Resampled</a:t>
              </a:r>
              <a:endParaRPr lang="en-US" sz="2400" dirty="0">
                <a:solidFill>
                  <a:schemeClr val="bg1">
                    <a:lumMod val="85000"/>
                  </a:schemeClr>
                </a:solidFill>
                <a:latin typeface="Garamond" panose="02020404030301010803" pitchFamily="18" charset="0"/>
              </a:endParaRPr>
            </a:p>
          </p:txBody>
        </p:sp>
        <p:sp>
          <p:nvSpPr>
            <p:cNvPr id="83" name="Shape 46"/>
            <p:cNvSpPr/>
            <p:nvPr/>
          </p:nvSpPr>
          <p:spPr>
            <a:xfrm>
              <a:off x="3234438" y="16455048"/>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bg1">
                      <a:lumMod val="85000"/>
                    </a:schemeClr>
                  </a:solidFill>
                  <a:latin typeface="Garamond" panose="02020404030301010803" pitchFamily="18" charset="0"/>
                </a:rPr>
                <a:t>GFC clipped </a:t>
              </a:r>
              <a:r>
                <a:rPr lang="en-US" sz="2400" dirty="0">
                  <a:solidFill>
                    <a:schemeClr val="bg1">
                      <a:lumMod val="85000"/>
                    </a:schemeClr>
                  </a:solidFill>
                  <a:latin typeface="Garamond" panose="02020404030301010803" pitchFamily="18" charset="0"/>
                </a:rPr>
                <a:t>to </a:t>
              </a:r>
              <a:r>
                <a:rPr lang="en-US" sz="2400" dirty="0" err="1">
                  <a:solidFill>
                    <a:schemeClr val="bg1">
                      <a:lumMod val="85000"/>
                    </a:schemeClr>
                  </a:solidFill>
                  <a:latin typeface="Garamond" panose="02020404030301010803" pitchFamily="18" charset="0"/>
                </a:rPr>
                <a:t>QuickBird</a:t>
              </a:r>
              <a:r>
                <a:rPr lang="en-US" sz="2400" dirty="0">
                  <a:solidFill>
                    <a:schemeClr val="bg1">
                      <a:lumMod val="85000"/>
                    </a:schemeClr>
                  </a:solidFill>
                  <a:latin typeface="Garamond" panose="02020404030301010803" pitchFamily="18" charset="0"/>
                </a:rPr>
                <a:t> </a:t>
              </a:r>
              <a:r>
                <a:rPr lang="en-US" sz="2400" dirty="0" smtClean="0">
                  <a:solidFill>
                    <a:schemeClr val="bg1">
                      <a:lumMod val="85000"/>
                    </a:schemeClr>
                  </a:solidFill>
                  <a:latin typeface="Garamond" panose="02020404030301010803" pitchFamily="18" charset="0"/>
                </a:rPr>
                <a:t>extent</a:t>
              </a:r>
              <a:r>
                <a:rPr lang="en-US" sz="2400" dirty="0">
                  <a:solidFill>
                    <a:schemeClr val="bg1">
                      <a:lumMod val="85000"/>
                    </a:schemeClr>
                  </a:solidFill>
                  <a:latin typeface="Garamond" panose="02020404030301010803" pitchFamily="18" charset="0"/>
                </a:rPr>
                <a:t>. </a:t>
              </a:r>
            </a:p>
          </p:txBody>
        </p:sp>
        <p:sp>
          <p:nvSpPr>
            <p:cNvPr id="84" name="Shape 48"/>
            <p:cNvSpPr/>
            <p:nvPr/>
          </p:nvSpPr>
          <p:spPr>
            <a:xfrm>
              <a:off x="5239084" y="14744744"/>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1" algn="ctr"/>
              <a:r>
                <a:rPr lang="en-US" sz="2400" dirty="0" smtClean="0">
                  <a:solidFill>
                    <a:schemeClr val="tx1">
                      <a:lumMod val="50000"/>
                    </a:schemeClr>
                  </a:solidFill>
                  <a:latin typeface="Garamond" panose="02020404030301010803" pitchFamily="18" charset="0"/>
                </a:rPr>
                <a:t>Supervised LULC for 1986, 1996, 2000, &amp; 2014</a:t>
              </a:r>
              <a:endParaRPr lang="en-US" sz="2400" b="1" dirty="0">
                <a:solidFill>
                  <a:schemeClr val="tx1">
                    <a:lumMod val="50000"/>
                  </a:schemeClr>
                </a:solidFill>
                <a:latin typeface="Garamond" panose="02020404030301010803" pitchFamily="18" charset="0"/>
              </a:endParaRPr>
            </a:p>
          </p:txBody>
        </p:sp>
        <p:sp>
          <p:nvSpPr>
            <p:cNvPr id="85" name="Shape 47"/>
            <p:cNvSpPr/>
            <p:nvPr/>
          </p:nvSpPr>
          <p:spPr>
            <a:xfrm>
              <a:off x="5239084" y="15898261"/>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solidFill>
                    <a:schemeClr val="tx1">
                      <a:lumMod val="50000"/>
                    </a:schemeClr>
                  </a:solidFill>
                  <a:latin typeface="Garamond" panose="02020404030301010803" pitchFamily="18" charset="0"/>
                </a:rPr>
                <a:t>Validation of GFC at Regional Scale</a:t>
              </a:r>
              <a:endParaRPr lang="en-US" sz="2400" dirty="0">
                <a:solidFill>
                  <a:schemeClr val="tx1">
                    <a:lumMod val="50000"/>
                  </a:schemeClr>
                </a:solidFill>
                <a:latin typeface="Garamond" panose="02020404030301010803" pitchFamily="18" charset="0"/>
              </a:endParaRPr>
            </a:p>
          </p:txBody>
        </p:sp>
        <p:sp>
          <p:nvSpPr>
            <p:cNvPr id="86" name="Shape 50"/>
            <p:cNvSpPr/>
            <p:nvPr/>
          </p:nvSpPr>
          <p:spPr>
            <a:xfrm>
              <a:off x="7243730" y="15326761"/>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dirty="0" smtClean="0">
                  <a:latin typeface="Garamond" panose="02020404030301010803" pitchFamily="18" charset="0"/>
                </a:rPr>
                <a:t>Forecasting Model to 2030</a:t>
              </a:r>
              <a:endParaRPr lang="en-US" sz="2400" b="1" dirty="0">
                <a:latin typeface="Garamond" panose="02020404030301010803" pitchFamily="18" charset="0"/>
              </a:endParaRPr>
            </a:p>
          </p:txBody>
        </p:sp>
        <p:grpSp>
          <p:nvGrpSpPr>
            <p:cNvPr id="87" name="Group 86"/>
            <p:cNvGrpSpPr/>
            <p:nvPr/>
          </p:nvGrpSpPr>
          <p:grpSpPr>
            <a:xfrm>
              <a:off x="1108518" y="12533967"/>
              <a:ext cx="2528547" cy="1234754"/>
              <a:chOff x="6562" y="254085"/>
              <a:chExt cx="3820545" cy="2063621"/>
            </a:xfrm>
          </p:grpSpPr>
          <p:sp>
            <p:nvSpPr>
              <p:cNvPr id="106" name="Chevron 105"/>
              <p:cNvSpPr/>
              <p:nvPr/>
            </p:nvSpPr>
            <p:spPr>
              <a:xfrm>
                <a:off x="6562" y="254085"/>
                <a:ext cx="3820545"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07" name="Chevron 4"/>
              <p:cNvSpPr/>
              <p:nvPr/>
            </p:nvSpPr>
            <p:spPr>
              <a:xfrm>
                <a:off x="371106" y="789487"/>
                <a:ext cx="3184124" cy="152821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ACQUISITION</a:t>
                </a:r>
                <a:endParaRPr lang="en-US" sz="2400" b="1" kern="1200" dirty="0">
                  <a:solidFill>
                    <a:schemeClr val="bg1"/>
                  </a:solidFill>
                  <a:latin typeface="Century Gothic" panose="020B0502020202020204" pitchFamily="34" charset="0"/>
                </a:endParaRPr>
              </a:p>
            </p:txBody>
          </p:sp>
        </p:grpSp>
        <p:grpSp>
          <p:nvGrpSpPr>
            <p:cNvPr id="108" name="Group 107"/>
            <p:cNvGrpSpPr/>
            <p:nvPr/>
          </p:nvGrpSpPr>
          <p:grpSpPr>
            <a:xfrm>
              <a:off x="3422088" y="12533967"/>
              <a:ext cx="2333249" cy="1234752"/>
              <a:chOff x="3445053" y="231944"/>
              <a:chExt cx="3876071" cy="2063619"/>
            </a:xfrm>
          </p:grpSpPr>
          <p:sp>
            <p:nvSpPr>
              <p:cNvPr id="109" name="Chevron 108"/>
              <p:cNvSpPr/>
              <p:nvPr/>
            </p:nvSpPr>
            <p:spPr>
              <a:xfrm>
                <a:off x="3445053" y="231944"/>
                <a:ext cx="3876071"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10" name="Chevron 4"/>
              <p:cNvSpPr/>
              <p:nvPr/>
            </p:nvSpPr>
            <p:spPr>
              <a:xfrm>
                <a:off x="3969209" y="767346"/>
                <a:ext cx="312936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PROCESSING</a:t>
                </a:r>
                <a:endParaRPr lang="en-US" sz="2400" b="1" kern="1200" dirty="0">
                  <a:solidFill>
                    <a:schemeClr val="bg1"/>
                  </a:solidFill>
                  <a:latin typeface="Century Gothic" panose="020B0502020202020204" pitchFamily="34" charset="0"/>
                </a:endParaRPr>
              </a:p>
            </p:txBody>
          </p:sp>
        </p:grpSp>
        <p:grpSp>
          <p:nvGrpSpPr>
            <p:cNvPr id="111" name="Group 110"/>
            <p:cNvGrpSpPr/>
            <p:nvPr/>
          </p:nvGrpSpPr>
          <p:grpSpPr>
            <a:xfrm>
              <a:off x="5547236" y="12533967"/>
              <a:ext cx="4009292" cy="1234753"/>
              <a:chOff x="6909078" y="241408"/>
              <a:chExt cx="3820544" cy="2063620"/>
            </a:xfrm>
          </p:grpSpPr>
          <p:sp>
            <p:nvSpPr>
              <p:cNvPr id="112" name="Chevron 111"/>
              <p:cNvSpPr/>
              <p:nvPr/>
            </p:nvSpPr>
            <p:spPr>
              <a:xfrm>
                <a:off x="6909078" y="241408"/>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13" name="Chevron 4"/>
              <p:cNvSpPr/>
              <p:nvPr/>
            </p:nvSpPr>
            <p:spPr>
              <a:xfrm>
                <a:off x="7926558" y="776811"/>
                <a:ext cx="159967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latin typeface="Century Gothic" panose="020B0502020202020204" pitchFamily="34" charset="0"/>
                  </a:rPr>
                  <a:t>DATA ANALYSIS</a:t>
                </a:r>
              </a:p>
            </p:txBody>
          </p:sp>
        </p:grpSp>
        <p:sp>
          <p:nvSpPr>
            <p:cNvPr id="114" name="TextBox 113"/>
            <p:cNvSpPr txBox="1"/>
            <p:nvPr/>
          </p:nvSpPr>
          <p:spPr>
            <a:xfrm>
              <a:off x="7510217" y="16642673"/>
              <a:ext cx="2051794" cy="300712"/>
            </a:xfrm>
            <a:prstGeom prst="rect">
              <a:avLst/>
            </a:prstGeom>
            <a:noFill/>
          </p:spPr>
          <p:txBody>
            <a:bodyPr wrap="none" rtlCol="0">
              <a:spAutoFit/>
            </a:bodyPr>
            <a:lstStyle/>
            <a:p>
              <a:r>
                <a:rPr lang="en-US" sz="2400" b="1" dirty="0" smtClean="0">
                  <a:solidFill>
                    <a:schemeClr val="accent1"/>
                  </a:solidFill>
                  <a:latin typeface="Garamond" panose="02020404030301010803" pitchFamily="18" charset="0"/>
                </a:rPr>
                <a:t>* Indicates an End Product</a:t>
              </a:r>
              <a:endParaRPr lang="en-US" sz="2400" b="1" dirty="0">
                <a:solidFill>
                  <a:schemeClr val="accent1"/>
                </a:solidFill>
                <a:latin typeface="Garamond" panose="02020404030301010803" pitchFamily="18" charset="0"/>
              </a:endParaRPr>
            </a:p>
          </p:txBody>
        </p:sp>
        <p:sp>
          <p:nvSpPr>
            <p:cNvPr id="115" name="TextBox 114"/>
            <p:cNvSpPr txBox="1"/>
            <p:nvPr/>
          </p:nvSpPr>
          <p:spPr>
            <a:xfrm>
              <a:off x="7243730" y="15167984"/>
              <a:ext cx="198606" cy="420997"/>
            </a:xfrm>
            <a:prstGeom prst="rect">
              <a:avLst/>
            </a:prstGeom>
            <a:noFill/>
          </p:spPr>
          <p:txBody>
            <a:bodyPr wrap="none" rtlCol="0">
              <a:spAutoFit/>
            </a:bodyPr>
            <a:lstStyle/>
            <a:p>
              <a:r>
                <a:rPr lang="en-US" sz="3600" b="1" dirty="0" smtClean="0">
                  <a:solidFill>
                    <a:schemeClr val="tx1">
                      <a:lumMod val="50000"/>
                    </a:schemeClr>
                  </a:solidFill>
                  <a:latin typeface="+mn-lt"/>
                </a:rPr>
                <a:t>*</a:t>
              </a:r>
              <a:endParaRPr lang="en-US" sz="3600" b="1" dirty="0">
                <a:solidFill>
                  <a:schemeClr val="tx1">
                    <a:lumMod val="50000"/>
                  </a:schemeClr>
                </a:solidFill>
                <a:latin typeface="+mn-lt"/>
              </a:endParaRPr>
            </a:p>
          </p:txBody>
        </p:sp>
        <p:sp>
          <p:nvSpPr>
            <p:cNvPr id="116" name="TextBox 115"/>
            <p:cNvSpPr txBox="1"/>
            <p:nvPr/>
          </p:nvSpPr>
          <p:spPr>
            <a:xfrm>
              <a:off x="9265851" y="15816806"/>
              <a:ext cx="343364" cy="523220"/>
            </a:xfrm>
            <a:prstGeom prst="rect">
              <a:avLst/>
            </a:prstGeom>
            <a:noFill/>
          </p:spPr>
          <p:txBody>
            <a:bodyPr wrap="none" rtlCol="0">
              <a:spAutoFit/>
            </a:bodyPr>
            <a:lstStyle/>
            <a:p>
              <a:r>
                <a:rPr lang="en-US" sz="2800" b="1" dirty="0" smtClean="0">
                  <a:solidFill>
                    <a:schemeClr val="tx1">
                      <a:lumMod val="50000"/>
                    </a:schemeClr>
                  </a:solidFill>
                  <a:latin typeface="+mn-lt"/>
                </a:rPr>
                <a:t>*</a:t>
              </a:r>
              <a:endParaRPr lang="en-US" sz="2800" b="1" dirty="0">
                <a:solidFill>
                  <a:schemeClr val="tx1">
                    <a:lumMod val="50000"/>
                  </a:schemeClr>
                </a:solidFill>
                <a:latin typeface="+mn-lt"/>
              </a:endParaRPr>
            </a:p>
          </p:txBody>
        </p:sp>
      </p:gr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TotalTime>
  <Words>650</Words>
  <Application>Microsoft Office PowerPoint</Application>
  <PresentationFormat>Custom</PresentationFormat>
  <Paragraphs>72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Webdings</vt:lpstr>
      <vt:lpstr>Questrial</vt:lpstr>
      <vt:lpstr>Garamond</vt:lpstr>
      <vt:lpstr>Century Gothic</vt:lpstr>
      <vt:lpstr>Arial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Susannah M. (LARC-E3)[SSAI DEVELOP]</dc:creator>
  <cp:lastModifiedBy>Ped, Jordan W. (LARC-E3)[SSAI DEVELOP]</cp:lastModifiedBy>
  <cp:revision>52</cp:revision>
  <dcterms:modified xsi:type="dcterms:W3CDTF">2015-11-12T20:10:36Z</dcterms:modified>
</cp:coreProperties>
</file>