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79" r:id="rId3"/>
    <p:sldId id="280" r:id="rId4"/>
    <p:sldId id="285" r:id="rId5"/>
    <p:sldId id="281" r:id="rId6"/>
    <p:sldId id="291" r:id="rId7"/>
    <p:sldId id="282" r:id="rId8"/>
    <p:sldId id="287" r:id="rId9"/>
    <p:sldId id="286" r:id="rId10"/>
    <p:sldId id="288" r:id="rId11"/>
    <p:sldId id="283" r:id="rId12"/>
    <p:sldId id="292" r:id="rId13"/>
    <p:sldId id="293" r:id="rId14"/>
    <p:sldId id="28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n, Teresa E. (LARC-E3)[SSAI DEVELOP]" initials="FTE(D" lastIdx="10" clrIdx="0">
    <p:extLst/>
  </p:cmAuthor>
  <p:cmAuthor id="2" name="Emma Baghel" initials="E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87250" autoAdjust="0"/>
  </p:normalViewPr>
  <p:slideViewPr>
    <p:cSldViewPr snapToGrid="0">
      <p:cViewPr>
        <p:scale>
          <a:sx n="66" d="100"/>
          <a:sy n="66" d="100"/>
        </p:scale>
        <p:origin x="-18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66335-A59D-224B-9B7A-97CBD8772BDC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CB632-88A1-C949-8B90-CD8432F8C5E9}">
      <dgm:prSet phldrT="[Text]"/>
      <dgm:spPr/>
      <dgm:t>
        <a:bodyPr/>
        <a:lstStyle/>
        <a:p>
          <a:r>
            <a:rPr lang="en-US" dirty="0" smtClean="0"/>
            <a:t>Collect raw probe data</a:t>
          </a:r>
          <a:endParaRPr lang="en-US" dirty="0"/>
        </a:p>
      </dgm:t>
    </dgm:pt>
    <dgm:pt modelId="{EEC6CC10-80DA-304D-BE6E-EACD806B610A}" type="parTrans" cxnId="{C4AB88AC-4000-054D-B01C-9F1B23960F6B}">
      <dgm:prSet/>
      <dgm:spPr/>
      <dgm:t>
        <a:bodyPr/>
        <a:lstStyle/>
        <a:p>
          <a:endParaRPr lang="en-US"/>
        </a:p>
      </dgm:t>
    </dgm:pt>
    <dgm:pt modelId="{5B62CD13-D44A-6246-AA95-C0854ACD583B}" type="sibTrans" cxnId="{C4AB88AC-4000-054D-B01C-9F1B23960F6B}">
      <dgm:prSet/>
      <dgm:spPr/>
      <dgm:t>
        <a:bodyPr/>
        <a:lstStyle/>
        <a:p>
          <a:endParaRPr lang="en-US"/>
        </a:p>
      </dgm:t>
    </dgm:pt>
    <dgm:pt modelId="{06B73E05-E9CD-FE48-A523-6EBEF3610F21}">
      <dgm:prSet phldrT="[Text]"/>
      <dgm:spPr/>
      <dgm:t>
        <a:bodyPr/>
        <a:lstStyle/>
        <a:p>
          <a:r>
            <a:rPr lang="en-US" dirty="0" smtClean="0"/>
            <a:t>Collect remotely sensed data</a:t>
          </a:r>
          <a:endParaRPr lang="en-US" dirty="0"/>
        </a:p>
      </dgm:t>
    </dgm:pt>
    <dgm:pt modelId="{7E9BD708-59E3-FB41-AE68-0863CC8139E2}" type="parTrans" cxnId="{6826D3D1-8CCD-9E47-9350-002834C62684}">
      <dgm:prSet/>
      <dgm:spPr/>
      <dgm:t>
        <a:bodyPr/>
        <a:lstStyle/>
        <a:p>
          <a:endParaRPr lang="en-US"/>
        </a:p>
      </dgm:t>
    </dgm:pt>
    <dgm:pt modelId="{1CDFA83E-FCE4-EC42-933F-ED34AB9178B6}" type="sibTrans" cxnId="{6826D3D1-8CCD-9E47-9350-002834C62684}">
      <dgm:prSet/>
      <dgm:spPr/>
      <dgm:t>
        <a:bodyPr/>
        <a:lstStyle/>
        <a:p>
          <a:endParaRPr lang="en-US"/>
        </a:p>
      </dgm:t>
    </dgm:pt>
    <dgm:pt modelId="{1621EC0C-7A42-8842-AE34-35388E4A7909}">
      <dgm:prSet phldrT="[Text]"/>
      <dgm:spPr/>
      <dgm:t>
        <a:bodyPr/>
        <a:lstStyle/>
        <a:p>
          <a:r>
            <a:rPr lang="en-US" dirty="0" smtClean="0"/>
            <a:t>Compare remotely sensed data to probe data</a:t>
          </a:r>
          <a:endParaRPr lang="en-US" dirty="0"/>
        </a:p>
      </dgm:t>
    </dgm:pt>
    <dgm:pt modelId="{0EBA17B2-1CD6-CB43-A6AB-C7DD2C04E43A}" type="parTrans" cxnId="{7988A821-FD69-904B-B65C-BE9F0F0CDEBF}">
      <dgm:prSet/>
      <dgm:spPr/>
      <dgm:t>
        <a:bodyPr/>
        <a:lstStyle/>
        <a:p>
          <a:endParaRPr lang="en-US"/>
        </a:p>
      </dgm:t>
    </dgm:pt>
    <dgm:pt modelId="{0D1B1DD1-5F70-134F-AF46-E615B2BBC5D0}" type="sibTrans" cxnId="{7988A821-FD69-904B-B65C-BE9F0F0CDEBF}">
      <dgm:prSet/>
      <dgm:spPr/>
      <dgm:t>
        <a:bodyPr/>
        <a:lstStyle/>
        <a:p>
          <a:endParaRPr lang="en-US"/>
        </a:p>
      </dgm:t>
    </dgm:pt>
    <dgm:pt modelId="{FA1D5535-E85A-2842-AD3D-2E1F2D0897CC}">
      <dgm:prSet phldrT="[Text]"/>
      <dgm:spPr/>
      <dgm:t>
        <a:bodyPr/>
        <a:lstStyle/>
        <a:p>
          <a:r>
            <a:rPr lang="en-US" dirty="0" smtClean="0"/>
            <a:t>Analyze probe data</a:t>
          </a:r>
          <a:endParaRPr lang="en-US" dirty="0"/>
        </a:p>
      </dgm:t>
    </dgm:pt>
    <dgm:pt modelId="{D86017DC-2EBE-5947-AB9C-34CECF80FDCE}" type="parTrans" cxnId="{0123905E-A69B-F34F-9208-FDCFEDC15F19}">
      <dgm:prSet/>
      <dgm:spPr/>
      <dgm:t>
        <a:bodyPr/>
        <a:lstStyle/>
        <a:p>
          <a:endParaRPr lang="en-US"/>
        </a:p>
      </dgm:t>
    </dgm:pt>
    <dgm:pt modelId="{386B6B81-AB75-AD4F-9E33-EDED5188435F}" type="sibTrans" cxnId="{0123905E-A69B-F34F-9208-FDCFEDC15F19}">
      <dgm:prSet/>
      <dgm:spPr/>
      <dgm:t>
        <a:bodyPr/>
        <a:lstStyle/>
        <a:p>
          <a:endParaRPr lang="en-US"/>
        </a:p>
      </dgm:t>
    </dgm:pt>
    <dgm:pt modelId="{BD691D24-85BD-FD4F-AAAD-4CA48B39C9F1}">
      <dgm:prSet phldrT="[Text]"/>
      <dgm:spPr/>
      <dgm:t>
        <a:bodyPr/>
        <a:lstStyle/>
        <a:p>
          <a:r>
            <a:rPr lang="en-US" dirty="0" smtClean="0"/>
            <a:t>Compare probe data for differing environmental factors</a:t>
          </a:r>
          <a:endParaRPr lang="en-US" dirty="0"/>
        </a:p>
      </dgm:t>
    </dgm:pt>
    <dgm:pt modelId="{3D0C7EA6-FD3A-054B-AE90-511BC23E98C3}" type="parTrans" cxnId="{DA8E225C-5D09-B34D-B95E-DBF258D3708E}">
      <dgm:prSet/>
      <dgm:spPr/>
      <dgm:t>
        <a:bodyPr/>
        <a:lstStyle/>
        <a:p>
          <a:endParaRPr lang="en-US"/>
        </a:p>
      </dgm:t>
    </dgm:pt>
    <dgm:pt modelId="{AC9A279A-2EB7-204D-93D9-AAE21AA2B504}" type="sibTrans" cxnId="{DA8E225C-5D09-B34D-B95E-DBF258D3708E}">
      <dgm:prSet/>
      <dgm:spPr/>
      <dgm:t>
        <a:bodyPr/>
        <a:lstStyle/>
        <a:p>
          <a:endParaRPr lang="en-US"/>
        </a:p>
      </dgm:t>
    </dgm:pt>
    <dgm:pt modelId="{5CE575DD-3671-764D-A0FE-419F41816ED1}" type="pres">
      <dgm:prSet presAssocID="{7D566335-A59D-224B-9B7A-97CBD8772B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DA2F3-FADE-9944-8656-1427B1808B53}" type="pres">
      <dgm:prSet presAssocID="{7D566335-A59D-224B-9B7A-97CBD8772BDC}" presName="dummyMaxCanvas" presStyleCnt="0">
        <dgm:presLayoutVars/>
      </dgm:prSet>
      <dgm:spPr/>
    </dgm:pt>
    <dgm:pt modelId="{7C5BC6AB-DE94-144C-BE16-ECC25C120217}" type="pres">
      <dgm:prSet presAssocID="{7D566335-A59D-224B-9B7A-97CBD8772BD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CAAD5-4058-F542-82AF-3A9488DBD1EF}" type="pres">
      <dgm:prSet presAssocID="{7D566335-A59D-224B-9B7A-97CBD8772BD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D6655-B379-D544-814D-0EE29A244111}" type="pres">
      <dgm:prSet presAssocID="{7D566335-A59D-224B-9B7A-97CBD8772BD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6E596-4BC5-BE4D-8EC8-10BB32513DF1}" type="pres">
      <dgm:prSet presAssocID="{7D566335-A59D-224B-9B7A-97CBD8772BD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09ADD-23AF-0E4D-B933-A725BE22AF88}" type="pres">
      <dgm:prSet presAssocID="{7D566335-A59D-224B-9B7A-97CBD8772BD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0A851-6008-B849-98AE-06321509293F}" type="pres">
      <dgm:prSet presAssocID="{7D566335-A59D-224B-9B7A-97CBD8772BD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50010-C25E-C443-84B0-1220DE93E25C}" type="pres">
      <dgm:prSet presAssocID="{7D566335-A59D-224B-9B7A-97CBD8772BD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D2A7-8097-4C4A-BFC7-73410F7EAA33}" type="pres">
      <dgm:prSet presAssocID="{7D566335-A59D-224B-9B7A-97CBD8772BD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36774-1724-1641-9F80-349A42334B8D}" type="pres">
      <dgm:prSet presAssocID="{7D566335-A59D-224B-9B7A-97CBD8772BD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37BB5-84B7-2347-A239-78BFBD540202}" type="pres">
      <dgm:prSet presAssocID="{7D566335-A59D-224B-9B7A-97CBD8772BD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A4E5-1A38-7B4D-8B64-B78769531E9A}" type="pres">
      <dgm:prSet presAssocID="{7D566335-A59D-224B-9B7A-97CBD8772BD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73B66-7738-264D-A95D-091336438A6B}" type="pres">
      <dgm:prSet presAssocID="{7D566335-A59D-224B-9B7A-97CBD8772BD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D2B13-A155-EC46-B663-0B945CD38D88}" type="pres">
      <dgm:prSet presAssocID="{7D566335-A59D-224B-9B7A-97CBD8772BD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21DE6-D598-2F44-92E2-B13B22417500}" type="pres">
      <dgm:prSet presAssocID="{7D566335-A59D-224B-9B7A-97CBD8772BD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8A821-FD69-904B-B65C-BE9F0F0CDEBF}" srcId="{7D566335-A59D-224B-9B7A-97CBD8772BDC}" destId="{1621EC0C-7A42-8842-AE34-35388E4A7909}" srcOrd="4" destOrd="0" parTransId="{0EBA17B2-1CD6-CB43-A6AB-C7DD2C04E43A}" sibTransId="{0D1B1DD1-5F70-134F-AF46-E615B2BBC5D0}"/>
    <dgm:cxn modelId="{C4AB88AC-4000-054D-B01C-9F1B23960F6B}" srcId="{7D566335-A59D-224B-9B7A-97CBD8772BDC}" destId="{E24CB632-88A1-C949-8B90-CD8432F8C5E9}" srcOrd="0" destOrd="0" parTransId="{EEC6CC10-80DA-304D-BE6E-EACD806B610A}" sibTransId="{5B62CD13-D44A-6246-AA95-C0854ACD583B}"/>
    <dgm:cxn modelId="{9A0CC0C8-F804-2643-8B43-A69C0C3F5C19}" type="presOf" srcId="{AC9A279A-2EB7-204D-93D9-AAE21AA2B504}" destId="{4ACED2A7-8097-4C4A-BFC7-73410F7EAA33}" srcOrd="0" destOrd="0" presId="urn:microsoft.com/office/officeart/2005/8/layout/vProcess5"/>
    <dgm:cxn modelId="{DA8E225C-5D09-B34D-B95E-DBF258D3708E}" srcId="{7D566335-A59D-224B-9B7A-97CBD8772BDC}" destId="{BD691D24-85BD-FD4F-AAAD-4CA48B39C9F1}" srcOrd="2" destOrd="0" parTransId="{3D0C7EA6-FD3A-054B-AE90-511BC23E98C3}" sibTransId="{AC9A279A-2EB7-204D-93D9-AAE21AA2B504}"/>
    <dgm:cxn modelId="{6826D3D1-8CCD-9E47-9350-002834C62684}" srcId="{7D566335-A59D-224B-9B7A-97CBD8772BDC}" destId="{06B73E05-E9CD-FE48-A523-6EBEF3610F21}" srcOrd="3" destOrd="0" parTransId="{7E9BD708-59E3-FB41-AE68-0863CC8139E2}" sibTransId="{1CDFA83E-FCE4-EC42-933F-ED34AB9178B6}"/>
    <dgm:cxn modelId="{AD556081-5F85-294B-A310-6EB143F2295C}" type="presOf" srcId="{1621EC0C-7A42-8842-AE34-35388E4A7909}" destId="{8D509ADD-23AF-0E4D-B933-A725BE22AF88}" srcOrd="0" destOrd="0" presId="urn:microsoft.com/office/officeart/2005/8/layout/vProcess5"/>
    <dgm:cxn modelId="{745A8F5C-4381-CF46-B8B4-93D5C9B86C51}" type="presOf" srcId="{06B73E05-E9CD-FE48-A523-6EBEF3610F21}" destId="{F216E596-4BC5-BE4D-8EC8-10BB32513DF1}" srcOrd="0" destOrd="0" presId="urn:microsoft.com/office/officeart/2005/8/layout/vProcess5"/>
    <dgm:cxn modelId="{DA79C5CC-5778-1247-9ADB-0D41F44E048E}" type="presOf" srcId="{7D566335-A59D-224B-9B7A-97CBD8772BDC}" destId="{5CE575DD-3671-764D-A0FE-419F41816ED1}" srcOrd="0" destOrd="0" presId="urn:microsoft.com/office/officeart/2005/8/layout/vProcess5"/>
    <dgm:cxn modelId="{1A4E6C27-7582-3C4F-8AC4-241FFD01A188}" type="presOf" srcId="{E24CB632-88A1-C949-8B90-CD8432F8C5E9}" destId="{7C5BC6AB-DE94-144C-BE16-ECC25C120217}" srcOrd="0" destOrd="0" presId="urn:microsoft.com/office/officeart/2005/8/layout/vProcess5"/>
    <dgm:cxn modelId="{3C0A8042-0313-F045-AE1F-EB2B27C1C49A}" type="presOf" srcId="{386B6B81-AB75-AD4F-9E33-EDED5188435F}" destId="{8F950010-C25E-C443-84B0-1220DE93E25C}" srcOrd="0" destOrd="0" presId="urn:microsoft.com/office/officeart/2005/8/layout/vProcess5"/>
    <dgm:cxn modelId="{7EC51615-DDF7-2346-AEB4-657EE66C93C5}" type="presOf" srcId="{FA1D5535-E85A-2842-AD3D-2E1F2D0897CC}" destId="{3C00A4E5-1A38-7B4D-8B64-B78769531E9A}" srcOrd="1" destOrd="0" presId="urn:microsoft.com/office/officeart/2005/8/layout/vProcess5"/>
    <dgm:cxn modelId="{EFE5451F-1C6F-6042-811A-379B2024D369}" type="presOf" srcId="{5B62CD13-D44A-6246-AA95-C0854ACD583B}" destId="{EAE0A851-6008-B849-98AE-06321509293F}" srcOrd="0" destOrd="0" presId="urn:microsoft.com/office/officeart/2005/8/layout/vProcess5"/>
    <dgm:cxn modelId="{B058F9C6-83AC-4143-9032-A9B22A9FAA7F}" type="presOf" srcId="{06B73E05-E9CD-FE48-A523-6EBEF3610F21}" destId="{ACAD2B13-A155-EC46-B663-0B945CD38D88}" srcOrd="1" destOrd="0" presId="urn:microsoft.com/office/officeart/2005/8/layout/vProcess5"/>
    <dgm:cxn modelId="{EDE92E85-0A18-9147-954C-72B7BABDE9BD}" type="presOf" srcId="{1CDFA83E-FCE4-EC42-933F-ED34AB9178B6}" destId="{A4C36774-1724-1641-9F80-349A42334B8D}" srcOrd="0" destOrd="0" presId="urn:microsoft.com/office/officeart/2005/8/layout/vProcess5"/>
    <dgm:cxn modelId="{0123905E-A69B-F34F-9208-FDCFEDC15F19}" srcId="{7D566335-A59D-224B-9B7A-97CBD8772BDC}" destId="{FA1D5535-E85A-2842-AD3D-2E1F2D0897CC}" srcOrd="1" destOrd="0" parTransId="{D86017DC-2EBE-5947-AB9C-34CECF80FDCE}" sibTransId="{386B6B81-AB75-AD4F-9E33-EDED5188435F}"/>
    <dgm:cxn modelId="{F93BE406-9918-A648-BDEE-0A84C912A176}" type="presOf" srcId="{E24CB632-88A1-C949-8B90-CD8432F8C5E9}" destId="{69337BB5-84B7-2347-A239-78BFBD540202}" srcOrd="1" destOrd="0" presId="urn:microsoft.com/office/officeart/2005/8/layout/vProcess5"/>
    <dgm:cxn modelId="{B4BA340F-1E98-8043-A4FE-26668152C86A}" type="presOf" srcId="{BD691D24-85BD-FD4F-AAAD-4CA48B39C9F1}" destId="{BE473B66-7738-264D-A95D-091336438A6B}" srcOrd="1" destOrd="0" presId="urn:microsoft.com/office/officeart/2005/8/layout/vProcess5"/>
    <dgm:cxn modelId="{7553735C-EBE9-F241-9C7D-7A31C43AFBD8}" type="presOf" srcId="{BD691D24-85BD-FD4F-AAAD-4CA48B39C9F1}" destId="{244D6655-B379-D544-814D-0EE29A244111}" srcOrd="0" destOrd="0" presId="urn:microsoft.com/office/officeart/2005/8/layout/vProcess5"/>
    <dgm:cxn modelId="{6C6C92F3-DFFD-A543-B5FE-EEC3EE358315}" type="presOf" srcId="{1621EC0C-7A42-8842-AE34-35388E4A7909}" destId="{12E21DE6-D598-2F44-92E2-B13B22417500}" srcOrd="1" destOrd="0" presId="urn:microsoft.com/office/officeart/2005/8/layout/vProcess5"/>
    <dgm:cxn modelId="{CE203E05-B8CE-D54A-A40A-45936E5049CB}" type="presOf" srcId="{FA1D5535-E85A-2842-AD3D-2E1F2D0897CC}" destId="{FF2CAAD5-4058-F542-82AF-3A9488DBD1EF}" srcOrd="0" destOrd="0" presId="urn:microsoft.com/office/officeart/2005/8/layout/vProcess5"/>
    <dgm:cxn modelId="{CE5EA854-D9BE-B647-9A8D-8D7F08846A47}" type="presParOf" srcId="{5CE575DD-3671-764D-A0FE-419F41816ED1}" destId="{5C9DA2F3-FADE-9944-8656-1427B1808B53}" srcOrd="0" destOrd="0" presId="urn:microsoft.com/office/officeart/2005/8/layout/vProcess5"/>
    <dgm:cxn modelId="{878208E8-F29D-8F43-A215-7ED1F682EA08}" type="presParOf" srcId="{5CE575DD-3671-764D-A0FE-419F41816ED1}" destId="{7C5BC6AB-DE94-144C-BE16-ECC25C120217}" srcOrd="1" destOrd="0" presId="urn:microsoft.com/office/officeart/2005/8/layout/vProcess5"/>
    <dgm:cxn modelId="{199CE243-3B76-AD4D-9EAA-FE24D4F85B75}" type="presParOf" srcId="{5CE575DD-3671-764D-A0FE-419F41816ED1}" destId="{FF2CAAD5-4058-F542-82AF-3A9488DBD1EF}" srcOrd="2" destOrd="0" presId="urn:microsoft.com/office/officeart/2005/8/layout/vProcess5"/>
    <dgm:cxn modelId="{6BB6158E-D8C3-6C4F-BC23-2BD4AFA5BB70}" type="presParOf" srcId="{5CE575DD-3671-764D-A0FE-419F41816ED1}" destId="{244D6655-B379-D544-814D-0EE29A244111}" srcOrd="3" destOrd="0" presId="urn:microsoft.com/office/officeart/2005/8/layout/vProcess5"/>
    <dgm:cxn modelId="{901ACD2E-43A3-ED44-9D9E-BCFDFBCAC5E3}" type="presParOf" srcId="{5CE575DD-3671-764D-A0FE-419F41816ED1}" destId="{F216E596-4BC5-BE4D-8EC8-10BB32513DF1}" srcOrd="4" destOrd="0" presId="urn:microsoft.com/office/officeart/2005/8/layout/vProcess5"/>
    <dgm:cxn modelId="{B3676267-E6EC-D049-B571-F423967AAAB5}" type="presParOf" srcId="{5CE575DD-3671-764D-A0FE-419F41816ED1}" destId="{8D509ADD-23AF-0E4D-B933-A725BE22AF88}" srcOrd="5" destOrd="0" presId="urn:microsoft.com/office/officeart/2005/8/layout/vProcess5"/>
    <dgm:cxn modelId="{035B42EF-C73E-644C-BE27-583E535DA336}" type="presParOf" srcId="{5CE575DD-3671-764D-A0FE-419F41816ED1}" destId="{EAE0A851-6008-B849-98AE-06321509293F}" srcOrd="6" destOrd="0" presId="urn:microsoft.com/office/officeart/2005/8/layout/vProcess5"/>
    <dgm:cxn modelId="{6DDE401E-3C9A-0B47-B523-384B509E0D04}" type="presParOf" srcId="{5CE575DD-3671-764D-A0FE-419F41816ED1}" destId="{8F950010-C25E-C443-84B0-1220DE93E25C}" srcOrd="7" destOrd="0" presId="urn:microsoft.com/office/officeart/2005/8/layout/vProcess5"/>
    <dgm:cxn modelId="{61B153F9-68AA-E54B-8C80-DB6F7BB7B122}" type="presParOf" srcId="{5CE575DD-3671-764D-A0FE-419F41816ED1}" destId="{4ACED2A7-8097-4C4A-BFC7-73410F7EAA33}" srcOrd="8" destOrd="0" presId="urn:microsoft.com/office/officeart/2005/8/layout/vProcess5"/>
    <dgm:cxn modelId="{1012D059-47F4-094D-A929-89FE080DFA40}" type="presParOf" srcId="{5CE575DD-3671-764D-A0FE-419F41816ED1}" destId="{A4C36774-1724-1641-9F80-349A42334B8D}" srcOrd="9" destOrd="0" presId="urn:microsoft.com/office/officeart/2005/8/layout/vProcess5"/>
    <dgm:cxn modelId="{6E9F4E07-5C7F-4C49-B02B-7B63881C0858}" type="presParOf" srcId="{5CE575DD-3671-764D-A0FE-419F41816ED1}" destId="{69337BB5-84B7-2347-A239-78BFBD540202}" srcOrd="10" destOrd="0" presId="urn:microsoft.com/office/officeart/2005/8/layout/vProcess5"/>
    <dgm:cxn modelId="{B0C5E719-E355-4B41-8398-C12A0DB0BBF1}" type="presParOf" srcId="{5CE575DD-3671-764D-A0FE-419F41816ED1}" destId="{3C00A4E5-1A38-7B4D-8B64-B78769531E9A}" srcOrd="11" destOrd="0" presId="urn:microsoft.com/office/officeart/2005/8/layout/vProcess5"/>
    <dgm:cxn modelId="{5F9610AA-7492-2F47-A097-9099D3E2E198}" type="presParOf" srcId="{5CE575DD-3671-764D-A0FE-419F41816ED1}" destId="{BE473B66-7738-264D-A95D-091336438A6B}" srcOrd="12" destOrd="0" presId="urn:microsoft.com/office/officeart/2005/8/layout/vProcess5"/>
    <dgm:cxn modelId="{F4055CD2-F630-2947-A2DA-3AE8C73F5EC9}" type="presParOf" srcId="{5CE575DD-3671-764D-A0FE-419F41816ED1}" destId="{ACAD2B13-A155-EC46-B663-0B945CD38D88}" srcOrd="13" destOrd="0" presId="urn:microsoft.com/office/officeart/2005/8/layout/vProcess5"/>
    <dgm:cxn modelId="{39B7170E-47F3-C444-B0EA-AE76304664F6}" type="presParOf" srcId="{5CE575DD-3671-764D-A0FE-419F41816ED1}" destId="{12E21DE6-D598-2F44-92E2-B13B2241750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BC6AB-DE94-144C-BE16-ECC25C120217}">
      <dsp:nvSpPr>
        <dsp:cNvPr id="0" name=""/>
        <dsp:cNvSpPr/>
      </dsp:nvSpPr>
      <dsp:spPr>
        <a:xfrm>
          <a:off x="0" y="0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Collect raw probe data</a:t>
          </a:r>
          <a:endParaRPr lang="en-US" sz="2200" kern="1200" dirty="0"/>
        </a:p>
      </dsp:txBody>
      <dsp:txXfrm>
        <a:off x="26826" y="26826"/>
        <a:ext cx="4302492" cy="862272"/>
      </dsp:txXfrm>
    </dsp:sp>
    <dsp:sp modelId="{FF2CAAD5-4058-F542-82AF-3A9488DBD1EF}">
      <dsp:nvSpPr>
        <dsp:cNvPr id="0" name=""/>
        <dsp:cNvSpPr/>
      </dsp:nvSpPr>
      <dsp:spPr>
        <a:xfrm>
          <a:off x="403098" y="1043135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Analyze probe data</a:t>
          </a:r>
          <a:endParaRPr lang="en-US" sz="2200" kern="1200" dirty="0"/>
        </a:p>
      </dsp:txBody>
      <dsp:txXfrm>
        <a:off x="429924" y="1069961"/>
        <a:ext cx="4345907" cy="862272"/>
      </dsp:txXfrm>
    </dsp:sp>
    <dsp:sp modelId="{244D6655-B379-D544-814D-0EE29A244111}">
      <dsp:nvSpPr>
        <dsp:cNvPr id="0" name=""/>
        <dsp:cNvSpPr/>
      </dsp:nvSpPr>
      <dsp:spPr>
        <a:xfrm>
          <a:off x="806196" y="2086271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probe data for differing environmental factors</a:t>
          </a:r>
          <a:endParaRPr lang="en-US" sz="2200" kern="1200" dirty="0"/>
        </a:p>
      </dsp:txBody>
      <dsp:txXfrm>
        <a:off x="833022" y="2113097"/>
        <a:ext cx="4345907" cy="862272"/>
      </dsp:txXfrm>
    </dsp:sp>
    <dsp:sp modelId="{F216E596-4BC5-BE4D-8EC8-10BB32513DF1}">
      <dsp:nvSpPr>
        <dsp:cNvPr id="0" name=""/>
        <dsp:cNvSpPr/>
      </dsp:nvSpPr>
      <dsp:spPr>
        <a:xfrm>
          <a:off x="1209293" y="3129407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Collect remotely sensed data</a:t>
          </a:r>
          <a:endParaRPr lang="en-US" sz="2200" kern="1200" dirty="0"/>
        </a:p>
      </dsp:txBody>
      <dsp:txXfrm>
        <a:off x="1236119" y="3156233"/>
        <a:ext cx="4345907" cy="862272"/>
      </dsp:txXfrm>
    </dsp:sp>
    <dsp:sp modelId="{8D509ADD-23AF-0E4D-B933-A725BE22AF88}">
      <dsp:nvSpPr>
        <dsp:cNvPr id="0" name=""/>
        <dsp:cNvSpPr/>
      </dsp:nvSpPr>
      <dsp:spPr>
        <a:xfrm>
          <a:off x="1612392" y="4172542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remotely sensed data to probe data</a:t>
          </a:r>
          <a:endParaRPr lang="en-US" sz="2200" kern="1200" dirty="0"/>
        </a:p>
      </dsp:txBody>
      <dsp:txXfrm>
        <a:off x="1639218" y="4199368"/>
        <a:ext cx="4345907" cy="862272"/>
      </dsp:txXfrm>
    </dsp:sp>
    <dsp:sp modelId="{EAE0A851-6008-B849-98AE-06321509293F}">
      <dsp:nvSpPr>
        <dsp:cNvPr id="0" name=""/>
        <dsp:cNvSpPr/>
      </dsp:nvSpPr>
      <dsp:spPr>
        <a:xfrm>
          <a:off x="4802657" y="669133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36611" y="669133"/>
        <a:ext cx="327442" cy="448001"/>
      </dsp:txXfrm>
    </dsp:sp>
    <dsp:sp modelId="{8F950010-C25E-C443-84B0-1220DE93E25C}">
      <dsp:nvSpPr>
        <dsp:cNvPr id="0" name=""/>
        <dsp:cNvSpPr/>
      </dsp:nvSpPr>
      <dsp:spPr>
        <a:xfrm>
          <a:off x="5205755" y="1712269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39709" y="1712269"/>
        <a:ext cx="327442" cy="448001"/>
      </dsp:txXfrm>
    </dsp:sp>
    <dsp:sp modelId="{4ACED2A7-8097-4C4A-BFC7-73410F7EAA33}">
      <dsp:nvSpPr>
        <dsp:cNvPr id="0" name=""/>
        <dsp:cNvSpPr/>
      </dsp:nvSpPr>
      <dsp:spPr>
        <a:xfrm>
          <a:off x="5608853" y="2740139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742807" y="2740139"/>
        <a:ext cx="327442" cy="448001"/>
      </dsp:txXfrm>
    </dsp:sp>
    <dsp:sp modelId="{A4C36774-1724-1641-9F80-349A42334B8D}">
      <dsp:nvSpPr>
        <dsp:cNvPr id="0" name=""/>
        <dsp:cNvSpPr/>
      </dsp:nvSpPr>
      <dsp:spPr>
        <a:xfrm>
          <a:off x="6011951" y="3793452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145905" y="3793452"/>
        <a:ext cx="327442" cy="44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land surface are changing. More UHI effect leads to more heat related</a:t>
            </a:r>
            <a:r>
              <a:rPr lang="en-US" baseline="0" dirty="0" smtClean="0"/>
              <a:t> mortalities in urban environment</a:t>
            </a:r>
          </a:p>
          <a:p>
            <a:r>
              <a:rPr lang="en-US" dirty="0" smtClean="0"/>
              <a:t>Image Source: http://</a:t>
            </a:r>
            <a:r>
              <a:rPr lang="en-US" dirty="0" err="1" smtClean="0"/>
              <a:t>earthobservatory.nasa.gov</a:t>
            </a:r>
            <a:r>
              <a:rPr lang="en-US" dirty="0" smtClean="0"/>
              <a:t>/Features/</a:t>
            </a:r>
            <a:r>
              <a:rPr lang="en-US" dirty="0" err="1" smtClean="0"/>
              <a:t>GreenRoof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UHI is seen</a:t>
            </a:r>
            <a:r>
              <a:rPr lang="en-US" baseline="0" dirty="0" smtClean="0"/>
              <a:t> more due to modification in our land surfaces. We are developing due to population growth. These impervious surfaces increase UHI effect due to trapping of heat and lack of </a:t>
            </a:r>
            <a:r>
              <a:rPr lang="en-US" baseline="0" dirty="0" err="1" smtClean="0"/>
              <a:t>evatraporation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Image Source: 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cosmicherb70/14277229595/in/photolist-nKCwWX-ixYaN8-eM3tzH-neidTW-qcpwjE-tBsr1o-uvrzYy-nBJEh5-p3QURT-zJUdhV-kBGiG6-hNq3da-xbu8eE-zkqDSy-zmF9Hb-efCmN4-nuyHMd-oc26V8-j68uYX-n8y8nA-naERaK-nCKJbu-uztDJy-xAM1CT-oZGihU-oyCv3w-nzTSVU-qUEr62-o7VGBZ-r5THxg-kU9RfX-oWbtbi-3tEnf-nAhtGc-8LGEM1-m8EcGT-nCJQ4S-pojdyJ-rCyRsS-nAtfWu-oLsxjT-uLh49P-zF7gtr-6Ku6yz-j2HjqE-pe5ZQ3-8hHzYW-inhgJA-sAVyXm-mxyQmT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pt.wikipedia.org</a:t>
            </a:r>
            <a:r>
              <a:rPr lang="en-US" dirty="0" smtClean="0"/>
              <a:t>/wiki/</a:t>
            </a:r>
            <a:r>
              <a:rPr lang="en-US" dirty="0" err="1" smtClean="0"/>
              <a:t>Jardins</a:t>
            </a:r>
            <a:r>
              <a:rPr lang="en-US" dirty="0" smtClean="0"/>
              <a:t>#/media/File:S%C3%A3o_Paulo_City_03197.jpg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Li, T., Horton, R. M., &amp; Kinney, P. (2013). Future</a:t>
            </a:r>
            <a:r>
              <a:rPr lang="en-US" baseline="0" dirty="0" smtClean="0"/>
              <a:t> projections of seasonal patterns in temperature-related deaths for Manhattan. Nature climate change, 3, 717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Temperature Probe Setup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sensors were spaced at </a:t>
            </a:r>
            <a:r>
              <a:rPr lang="en-US" b="1" dirty="0" smtClean="0"/>
              <a:t>half foot increments </a:t>
            </a:r>
            <a:r>
              <a:rPr lang="en-US" dirty="0" smtClean="0"/>
              <a:t>on a 10 foot </a:t>
            </a:r>
            <a:r>
              <a:rPr lang="en-US" dirty="0" err="1" smtClean="0"/>
              <a:t>pvc</a:t>
            </a:r>
            <a:r>
              <a:rPr lang="en-US" dirty="0" smtClean="0"/>
              <a:t> pole.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temperature probe setup was then employed within varying </a:t>
            </a:r>
            <a:r>
              <a:rPr lang="en-US" b="1" dirty="0" smtClean="0"/>
              <a:t>microclimates located on the Rowan University campus</a:t>
            </a:r>
            <a:r>
              <a:rPr lang="en-US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chosen microclimates exhibited three different surface types: </a:t>
            </a:r>
            <a:r>
              <a:rPr lang="en-US" b="1" dirty="0" smtClean="0"/>
              <a:t>mainly grass surface, area with a water surface, and a predominantly concrete surface.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Probe temperature at different elevation</a:t>
            </a:r>
            <a:r>
              <a:rPr lang="en-US" baseline="0" dirty="0" smtClean="0"/>
              <a:t> is compared to the Landsat temperature for the same latitude/longitude for each micro climate. A summary of the data and its comparison is shown in the tables.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home/news.html%23-1,1,story1" TargetMode="External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191333"/>
            <a:ext cx="7772400" cy="24323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Jersey Health &amp; Air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0248" y="5339141"/>
            <a:ext cx="7003505" cy="3762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Maryam </a:t>
            </a:r>
            <a:r>
              <a:rPr lang="en-US" dirty="0" err="1" smtClean="0"/>
              <a:t>Karimi</a:t>
            </a:r>
            <a:r>
              <a:rPr lang="en-US" dirty="0" smtClean="0"/>
              <a:t> (Project Lead, NOAA Crest Institute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CUNY)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7243" y="5751576"/>
            <a:ext cx="6389515" cy="4641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Jerrod </a:t>
            </a:r>
            <a:r>
              <a:rPr lang="en-US" sz="1900" dirty="0" smtClean="0"/>
              <a:t>Lessel</a:t>
            </a:r>
            <a:r>
              <a:rPr lang="en-US" dirty="0" smtClean="0"/>
              <a:t> (Center Lead, IRI)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29938" y="3588367"/>
            <a:ext cx="6858000" cy="740664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Modeling Near </a:t>
            </a:r>
            <a:r>
              <a:rPr lang="en-US" sz="2000" dirty="0"/>
              <a:t>S</a:t>
            </a:r>
            <a:r>
              <a:rPr lang="en-US" sz="2000" dirty="0" smtClean="0"/>
              <a:t>urface </a:t>
            </a:r>
            <a:r>
              <a:rPr lang="en-US" sz="2000" dirty="0"/>
              <a:t>A</a:t>
            </a:r>
            <a:r>
              <a:rPr lang="en-US" sz="2000" dirty="0" smtClean="0"/>
              <a:t>ir </a:t>
            </a:r>
            <a:r>
              <a:rPr lang="en-US" sz="2000" dirty="0"/>
              <a:t>T</a:t>
            </a:r>
            <a:r>
              <a:rPr lang="en-US" sz="2000" dirty="0" smtClean="0"/>
              <a:t>emperature </a:t>
            </a:r>
            <a:r>
              <a:rPr lang="en-US" sz="2000" dirty="0"/>
              <a:t>P</a:t>
            </a:r>
            <a:r>
              <a:rPr lang="en-US" sz="2000" dirty="0" smtClean="0"/>
              <a:t>rofiles of Complex </a:t>
            </a:r>
            <a:r>
              <a:rPr lang="en-US" sz="2000" dirty="0"/>
              <a:t>U</a:t>
            </a:r>
            <a:r>
              <a:rPr lang="en-US" sz="2000" dirty="0" smtClean="0"/>
              <a:t>rban Systems Based on Land Surface </a:t>
            </a:r>
            <a:r>
              <a:rPr lang="en-US" sz="2000" dirty="0"/>
              <a:t>P</a:t>
            </a:r>
            <a:r>
              <a:rPr lang="en-US" sz="2000" dirty="0" smtClean="0"/>
              <a:t>roperties by Correlating on-Site and Satellite </a:t>
            </a:r>
            <a:r>
              <a:rPr lang="en-US" sz="2000" dirty="0"/>
              <a:t>D</a:t>
            </a:r>
            <a:r>
              <a:rPr lang="en-US" sz="2000" dirty="0" smtClean="0"/>
              <a:t>ata to Better Understand Temperature Profiles in Urban </a:t>
            </a:r>
            <a:r>
              <a:rPr lang="en-US" sz="2000" dirty="0"/>
              <a:t>M</a:t>
            </a:r>
            <a:r>
              <a:rPr lang="en-US" sz="2000" dirty="0" smtClean="0"/>
              <a:t>icroclimates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7" name="Picture 2" descr="F:\Documents\Documents\NASA DEVP-Landsat5\RowanThermaloct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" y="1274950"/>
            <a:ext cx="5111538" cy="5072717"/>
          </a:xfrm>
          <a:prstGeom prst="rect">
            <a:avLst/>
          </a:prstGeom>
          <a:noFill/>
          <a:ln w="508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6200" y="3496733"/>
            <a:ext cx="635000" cy="6350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244850" y="3486150"/>
            <a:ext cx="3378200" cy="86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5250" y="3511550"/>
            <a:ext cx="1682750" cy="8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35250" y="4127500"/>
            <a:ext cx="1670050" cy="249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F:\Documents\Documents\NASA DEVP-Landsat5\Rowanthermalzoom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9" y="4384183"/>
            <a:ext cx="2270102" cy="22237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112933" y="4893733"/>
            <a:ext cx="931334" cy="59266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7336" y="455386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Rowan University </a:t>
            </a:r>
          </a:p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79143" y="1247017"/>
            <a:ext cx="3610428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400" dirty="0"/>
              <a:t>Convert Landsat </a:t>
            </a:r>
            <a:r>
              <a:rPr lang="en-US" sz="2400" dirty="0" smtClean="0"/>
              <a:t>TIRS </a:t>
            </a:r>
            <a:r>
              <a:rPr lang="en-US" sz="2400" dirty="0"/>
              <a:t>thermal band to temperature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2400" b="1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400" dirty="0"/>
              <a:t>Compare Landsat temperature to field measurement data</a:t>
            </a:r>
          </a:p>
        </p:txBody>
      </p:sp>
    </p:spTree>
    <p:extLst>
      <p:ext uri="{BB962C8B-B14F-4D97-AF65-F5344CB8AC3E}">
        <p14:creationId xmlns:p14="http://schemas.microsoft.com/office/powerpoint/2010/main" val="1186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3054" y="136669"/>
            <a:ext cx="7697893" cy="934720"/>
          </a:xfrm>
        </p:spPr>
        <p:txBody>
          <a:bodyPr/>
          <a:lstStyle/>
          <a:p>
            <a:pPr algn="ctr"/>
            <a:r>
              <a:rPr lang="en-US" dirty="0" smtClean="0"/>
              <a:t>Results and Discussion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89487"/>
              </p:ext>
            </p:extLst>
          </p:nvPr>
        </p:nvGraphicFramePr>
        <p:xfrm>
          <a:off x="67732" y="1210494"/>
          <a:ext cx="8127953" cy="13178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3164"/>
                <a:gridCol w="476258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276091"/>
                <a:gridCol w="11684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  <a:gridCol w="3352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Temp. (°F)</a:t>
                      </a:r>
                      <a:endParaRPr lang="en-US" sz="600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US" sz="600" dirty="0" smtClean="0"/>
                        <a:t>              Probe Height (</a:t>
                      </a:r>
                      <a:r>
                        <a:rPr lang="en-US" sz="600" dirty="0" err="1" smtClean="0"/>
                        <a:t>ft</a:t>
                      </a:r>
                      <a:r>
                        <a:rPr lang="en-US" sz="600" dirty="0" smtClean="0"/>
                        <a:t>)</a:t>
                      </a:r>
                      <a:endParaRPr lang="en-U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/>
                      <a:r>
                        <a:rPr lang="en-US" sz="600" dirty="0" smtClean="0"/>
                        <a:t>5/22/2015</a:t>
                      </a:r>
                      <a:endParaRPr lang="en-U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3465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Landsat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37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Asphalt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80.6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89.1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84.0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83.8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83.1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83.0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82.4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82.3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81.4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79.3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80.1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82.1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83.0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82.0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6099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Concrete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78.5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81.1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78.5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585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Grass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76.9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77.0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79.0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80.0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80.4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80.7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6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Water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75.4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76.4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77.1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30325"/>
              </p:ext>
            </p:extLst>
          </p:nvPr>
        </p:nvGraphicFramePr>
        <p:xfrm>
          <a:off x="67732" y="2756261"/>
          <a:ext cx="9002002" cy="13192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3164"/>
                <a:gridCol w="476258"/>
                <a:gridCol w="373380"/>
                <a:gridCol w="386080"/>
                <a:gridCol w="373380"/>
                <a:gridCol w="386080"/>
                <a:gridCol w="373380"/>
                <a:gridCol w="386080"/>
                <a:gridCol w="386080"/>
                <a:gridCol w="386080"/>
                <a:gridCol w="417048"/>
                <a:gridCol w="215435"/>
                <a:gridCol w="157945"/>
                <a:gridCol w="373380"/>
                <a:gridCol w="373380"/>
                <a:gridCol w="373380"/>
                <a:gridCol w="386080"/>
                <a:gridCol w="373380"/>
                <a:gridCol w="386080"/>
                <a:gridCol w="372896"/>
                <a:gridCol w="373380"/>
                <a:gridCol w="373380"/>
                <a:gridCol w="372896"/>
                <a:gridCol w="3733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Temp. (°F)</a:t>
                      </a:r>
                      <a:endParaRPr lang="en-US" sz="600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/>
                      <a:r>
                        <a:rPr lang="en-US" sz="600" baseline="0" dirty="0" smtClean="0"/>
                        <a:t>              Probe Height (</a:t>
                      </a:r>
                      <a:r>
                        <a:rPr lang="en-US" sz="600" baseline="0" dirty="0" err="1" smtClean="0"/>
                        <a:t>ft</a:t>
                      </a:r>
                      <a:r>
                        <a:rPr lang="en-US" sz="600" baseline="0" dirty="0" smtClean="0"/>
                        <a:t>)</a:t>
                      </a:r>
                      <a:endParaRPr lang="en-U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600" dirty="0" smtClean="0"/>
                        <a:t>7/25/2015</a:t>
                      </a:r>
                      <a:endParaRPr lang="en-U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8876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Landsat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0.5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13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Asphalt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96.9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107.5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106.3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104.7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102.3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98.0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99.7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110.5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109.0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104.6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109.5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104.1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107.2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706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Concrete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93.4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94.1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91.9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13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Grass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90.3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95.7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94.0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94.0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94.7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93.1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92.0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93.8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91.4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92.1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94.0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96.6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97.8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Water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88.7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116.5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110.0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107.1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108.4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104.9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104.6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107.0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103.6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98.9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97.2</a:t>
                      </a:r>
                      <a:endParaRPr lang="en-US" sz="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98.0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100.9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100.7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97.9</a:t>
                      </a:r>
                      <a:endParaRPr lang="en-US" sz="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99.3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99.5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99.2</a:t>
                      </a:r>
                      <a:endParaRPr lang="en-US" sz="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urban1(me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50265"/>
          <a:stretch/>
        </p:blipFill>
        <p:spPr>
          <a:xfrm>
            <a:off x="0" y="4445312"/>
            <a:ext cx="9162143" cy="2340116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5680855" y="4262307"/>
            <a:ext cx="3445002" cy="37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Jerrod Lessel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2923" y="-245144"/>
            <a:ext cx="6878154" cy="1325880"/>
          </a:xfrm>
        </p:spPr>
        <p:txBody>
          <a:bodyPr/>
          <a:lstStyle/>
          <a:p>
            <a:pPr algn="ctr"/>
            <a:r>
              <a:rPr lang="en-US" dirty="0" smtClean="0"/>
              <a:t>Results and Discussion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" y="1923833"/>
            <a:ext cx="4189023" cy="39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59" y="1942468"/>
            <a:ext cx="4181817" cy="39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435" y="1230826"/>
            <a:ext cx="204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5/22/2015</a:t>
            </a:r>
          </a:p>
          <a:p>
            <a:pPr algn="ctr"/>
            <a:r>
              <a:rPr lang="en-US" dirty="0" smtClean="0"/>
              <a:t>Probe Height 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9971" y="1230826"/>
            <a:ext cx="204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/25/2015</a:t>
            </a:r>
          </a:p>
          <a:p>
            <a:pPr algn="ctr"/>
            <a:r>
              <a:rPr lang="en-US" dirty="0" smtClean="0"/>
              <a:t>Probe Height 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0876" y="6059465"/>
            <a:ext cx="652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Landsat 8 Temperature maps for May and July 2015</a:t>
            </a:r>
          </a:p>
        </p:txBody>
      </p:sp>
    </p:spTree>
    <p:extLst>
      <p:ext uri="{BB962C8B-B14F-4D97-AF65-F5344CB8AC3E}">
        <p14:creationId xmlns:p14="http://schemas.microsoft.com/office/powerpoint/2010/main" val="190493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/>
          <a:stretch/>
        </p:blipFill>
        <p:spPr>
          <a:xfrm>
            <a:off x="1868716" y="1244174"/>
            <a:ext cx="6214649" cy="519937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3687" y="-250172"/>
            <a:ext cx="6836627" cy="1325880"/>
          </a:xfrm>
        </p:spPr>
        <p:txBody>
          <a:bodyPr/>
          <a:lstStyle/>
          <a:p>
            <a:pPr algn="ctr"/>
            <a:r>
              <a:rPr lang="en-US" dirty="0" smtClean="0"/>
              <a:t>Results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7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-241686"/>
            <a:ext cx="3566160" cy="132588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5753" y="1131556"/>
            <a:ext cx="8662551" cy="540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In our analysis over the study period of May 2015 through July 2015, we found that </a:t>
            </a:r>
            <a:r>
              <a:rPr lang="en-US" sz="1400" b="1" dirty="0"/>
              <a:t>Landsat image temperatures matched the different microclimates at varying vertical heights. </a:t>
            </a:r>
            <a:endParaRPr lang="en-US" sz="1400" b="1" dirty="0" smtClean="0"/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b="1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For </a:t>
            </a:r>
            <a:r>
              <a:rPr lang="en-US" sz="1400" b="1" dirty="0"/>
              <a:t>asphalt</a:t>
            </a:r>
            <a:r>
              <a:rPr lang="en-US" sz="1400" dirty="0"/>
              <a:t>, at the vertical height of </a:t>
            </a:r>
            <a:r>
              <a:rPr lang="en-US" sz="1400" b="1" dirty="0"/>
              <a:t>4 to 4.5 </a:t>
            </a:r>
            <a:r>
              <a:rPr lang="en-US" sz="1400" b="1" dirty="0" err="1"/>
              <a:t>ft</a:t>
            </a:r>
            <a:r>
              <a:rPr lang="en-US" sz="1400" dirty="0"/>
              <a:t>, the Landsat imagery most closely matched the probe data with only </a:t>
            </a:r>
            <a:r>
              <a:rPr lang="en-US" sz="1400" b="1" dirty="0"/>
              <a:t>0.489 to 1.17 °F </a:t>
            </a:r>
            <a:r>
              <a:rPr lang="en-US" sz="1400" dirty="0"/>
              <a:t>difference. </a:t>
            </a:r>
            <a:endParaRPr lang="en-US" sz="1400" dirty="0" smtClean="0"/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For </a:t>
            </a:r>
            <a:r>
              <a:rPr lang="en-US" sz="1400" b="1" dirty="0"/>
              <a:t>concrete</a:t>
            </a:r>
            <a:r>
              <a:rPr lang="en-US" sz="1400" dirty="0"/>
              <a:t>, at the vertical height of </a:t>
            </a:r>
            <a:r>
              <a:rPr lang="en-US" sz="1400" b="1" dirty="0"/>
              <a:t>0 to 0.5 </a:t>
            </a:r>
            <a:r>
              <a:rPr lang="en-US" sz="1400" b="1" dirty="0" err="1"/>
              <a:t>ft</a:t>
            </a:r>
            <a:r>
              <a:rPr lang="en-US" sz="1400" dirty="0"/>
              <a:t>, the Landsat imagery most closely matched the probe data with only </a:t>
            </a:r>
            <a:r>
              <a:rPr lang="en-US" sz="1400" b="1" dirty="0"/>
              <a:t>0.032 to 0.708 °F </a:t>
            </a:r>
            <a:r>
              <a:rPr lang="en-US" sz="1400" dirty="0"/>
              <a:t>difference</a:t>
            </a:r>
            <a:r>
              <a:rPr lang="en-US" sz="1400" dirty="0" smtClean="0"/>
              <a:t>.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For </a:t>
            </a:r>
            <a:r>
              <a:rPr lang="en-US" sz="1400" b="1" dirty="0"/>
              <a:t>grass</a:t>
            </a:r>
            <a:r>
              <a:rPr lang="en-US" sz="1400" dirty="0"/>
              <a:t> microclimates, at the vertical height of </a:t>
            </a:r>
            <a:r>
              <a:rPr lang="en-US" sz="1400" b="1" dirty="0"/>
              <a:t>4.5 to 6.5 </a:t>
            </a:r>
            <a:r>
              <a:rPr lang="en-US" sz="1400" b="1" dirty="0" err="1"/>
              <a:t>ft</a:t>
            </a:r>
            <a:r>
              <a:rPr lang="en-US" sz="1400" dirty="0"/>
              <a:t>, the Landsat imagery most closely matched the probe data with only </a:t>
            </a:r>
            <a:r>
              <a:rPr lang="en-US" sz="1400" b="1" dirty="0"/>
              <a:t>0.1 to 1.062 °F </a:t>
            </a:r>
            <a:r>
              <a:rPr lang="en-US" sz="1400" dirty="0"/>
              <a:t>difference</a:t>
            </a:r>
            <a:r>
              <a:rPr lang="en-US" sz="1400" dirty="0" smtClean="0"/>
              <a:t>.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Finally for mainly </a:t>
            </a:r>
            <a:r>
              <a:rPr lang="en-US" sz="1400" b="1" dirty="0"/>
              <a:t>water</a:t>
            </a:r>
            <a:r>
              <a:rPr lang="en-US" sz="1400" dirty="0"/>
              <a:t> microclimates, at a vertical height of </a:t>
            </a:r>
            <a:r>
              <a:rPr lang="en-US" sz="1400" b="1" dirty="0"/>
              <a:t>6 to 8.5 </a:t>
            </a:r>
            <a:r>
              <a:rPr lang="en-US" sz="1400" b="1" dirty="0" err="1"/>
              <a:t>ft</a:t>
            </a:r>
            <a:r>
              <a:rPr lang="en-US" sz="1400" b="1" dirty="0"/>
              <a:t> </a:t>
            </a:r>
            <a:r>
              <a:rPr lang="en-US" sz="1400" dirty="0"/>
              <a:t>the Landsat imagery most closely matched the probe data with only </a:t>
            </a:r>
            <a:r>
              <a:rPr lang="en-US" sz="1400" b="1" dirty="0"/>
              <a:t>0.912 to 8.473 °F </a:t>
            </a:r>
            <a:r>
              <a:rPr lang="en-US" sz="1400" dirty="0"/>
              <a:t>difference. </a:t>
            </a:r>
            <a:endParaRPr lang="en-US" sz="1400" dirty="0" smtClean="0"/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Using results from this work and future work (at additional locations), different constants could be calculated in order to complete an empirical formula</a:t>
            </a:r>
            <a:r>
              <a:rPr lang="en-US" sz="1400" dirty="0" smtClean="0"/>
              <a:t>.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Even after such a formula is completed though, there may still be</a:t>
            </a:r>
            <a:r>
              <a:rPr lang="en-US" sz="1400" b="1" dirty="0"/>
              <a:t> errors due to changes in conditions</a:t>
            </a:r>
            <a:r>
              <a:rPr lang="en-US" sz="1400" dirty="0"/>
              <a:t> from those that were used to find the formula’s constants. </a:t>
            </a:r>
            <a:endParaRPr lang="en-US" sz="1400" dirty="0" smtClean="0"/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14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400" dirty="0"/>
              <a:t>As such, an </a:t>
            </a:r>
            <a:r>
              <a:rPr lang="en-US" sz="1400" b="1" dirty="0"/>
              <a:t>offset table should be included </a:t>
            </a:r>
            <a:r>
              <a:rPr lang="en-US" sz="1400" dirty="0"/>
              <a:t>in order to correct for weather types and surface types in different environments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362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1296" y="1220919"/>
            <a:ext cx="5111496" cy="15053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Pietro</a:t>
            </a:r>
            <a:r>
              <a:rPr lang="en-US" b="1" dirty="0" smtClean="0"/>
              <a:t> </a:t>
            </a:r>
            <a:r>
              <a:rPr lang="en-US" b="1" dirty="0" err="1" smtClean="0"/>
              <a:t>Ceccato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Research Scientist, Lead Environmental Monitoring Program, The International Research </a:t>
            </a:r>
            <a:r>
              <a:rPr lang="en-US" dirty="0" smtClean="0"/>
              <a:t>Institute </a:t>
            </a:r>
            <a:r>
              <a:rPr lang="en-US" dirty="0"/>
              <a:t>for Climate and Society, The Earth Institute, Columbia University)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1296" y="2861001"/>
            <a:ext cx="5111496" cy="32585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Thomas Matte </a:t>
            </a:r>
            <a:r>
              <a:rPr lang="en-US" dirty="0" smtClean="0"/>
              <a:t>(Bureau </a:t>
            </a:r>
            <a:r>
              <a:rPr lang="en-US" dirty="0"/>
              <a:t>of Environmental Surveillance and Policy, New York City Department of Health and Mental </a:t>
            </a:r>
            <a:r>
              <a:rPr lang="en-US" dirty="0" smtClean="0"/>
              <a:t>Hygiene)</a:t>
            </a:r>
          </a:p>
          <a:p>
            <a:r>
              <a:rPr lang="en-US" b="1" dirty="0" err="1" smtClean="0"/>
              <a:t>Rouzbeh</a:t>
            </a:r>
            <a:r>
              <a:rPr lang="en-US" b="1" dirty="0" smtClean="0"/>
              <a:t> </a:t>
            </a:r>
            <a:r>
              <a:rPr lang="en-US" b="1" dirty="0" err="1" smtClean="0"/>
              <a:t>Nazari</a:t>
            </a:r>
            <a:r>
              <a:rPr lang="en-US" b="1" dirty="0" smtClean="0"/>
              <a:t> </a:t>
            </a:r>
            <a:r>
              <a:rPr lang="en-US" dirty="0" smtClean="0"/>
              <a:t>(Rowan University)</a:t>
            </a:r>
            <a:endParaRPr lang="en-US" dirty="0"/>
          </a:p>
          <a:p>
            <a:r>
              <a:rPr lang="en-US" b="1" dirty="0" err="1" smtClean="0"/>
              <a:t>Aurash</a:t>
            </a:r>
            <a:r>
              <a:rPr lang="en-US" b="1" dirty="0" smtClean="0"/>
              <a:t> </a:t>
            </a:r>
            <a:r>
              <a:rPr lang="en-US" b="1" dirty="0" err="1"/>
              <a:t>Khawarzad</a:t>
            </a:r>
            <a:r>
              <a:rPr lang="en-US" b="1" dirty="0" smtClean="0"/>
              <a:t> </a:t>
            </a:r>
            <a:r>
              <a:rPr lang="en-US" dirty="0" smtClean="0"/>
              <a:t>(We </a:t>
            </a:r>
            <a:r>
              <a:rPr lang="en-US" dirty="0"/>
              <a:t>Act for Environmental </a:t>
            </a:r>
            <a:r>
              <a:rPr lang="en-US" dirty="0" smtClean="0"/>
              <a:t>Justice)</a:t>
            </a:r>
            <a:endParaRPr lang="en-US" dirty="0"/>
          </a:p>
          <a:p>
            <a:r>
              <a:rPr lang="en-US" b="1" dirty="0" smtClean="0"/>
              <a:t>Patrick Kinney </a:t>
            </a:r>
            <a:r>
              <a:rPr lang="en-US" dirty="0" smtClean="0"/>
              <a:t>(Columbia </a:t>
            </a:r>
            <a:r>
              <a:rPr lang="en-US" dirty="0"/>
              <a:t>University, Mailman School of Public </a:t>
            </a:r>
            <a:r>
              <a:rPr lang="en-US" dirty="0" smtClean="0"/>
              <a:t>Health)</a:t>
            </a:r>
            <a:endParaRPr lang="en-US" dirty="0"/>
          </a:p>
          <a:p>
            <a:r>
              <a:rPr lang="en-US" b="1" dirty="0" smtClean="0"/>
              <a:t>Brian </a:t>
            </a:r>
            <a:r>
              <a:rPr lang="en-US" b="1" dirty="0" err="1" smtClean="0"/>
              <a:t>Vant</a:t>
            </a:r>
            <a:r>
              <a:rPr lang="en-US" b="1" dirty="0" smtClean="0"/>
              <a:t>-Hull </a:t>
            </a:r>
            <a:r>
              <a:rPr lang="en-US" dirty="0" smtClean="0"/>
              <a:t>(Consortium </a:t>
            </a:r>
            <a:r>
              <a:rPr lang="en-US" dirty="0"/>
              <a:t>for Climate Risk in the Urban </a:t>
            </a:r>
            <a:r>
              <a:rPr lang="en-US" dirty="0" smtClean="0"/>
              <a:t>Northeast)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Advisor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736206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tlanta_thermal pic (NASA)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5" t="10317" r="26605" b="19577"/>
          <a:stretch/>
        </p:blipFill>
        <p:spPr>
          <a:xfrm>
            <a:off x="0" y="889001"/>
            <a:ext cx="4572000" cy="480785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-430357"/>
            <a:ext cx="3566160" cy="132588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7119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NASA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13851" y="5933720"/>
            <a:ext cx="8696860" cy="113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Can a better understanding of microclimates help us understand and resolve urban heat island effects?</a:t>
            </a:r>
          </a:p>
          <a:p>
            <a:pPr marL="342900" indent="-342900" algn="ctr">
              <a:buFont typeface="Arial"/>
              <a:buChar char="•"/>
            </a:pPr>
            <a:endParaRPr lang="en-US" sz="2800" b="1" dirty="0" smtClean="0"/>
          </a:p>
          <a:p>
            <a:pPr marL="342900" indent="-342900" algn="ctr">
              <a:buFont typeface="Arial"/>
              <a:buChar char="•"/>
            </a:pPr>
            <a:endParaRPr lang="en-US" sz="2800" b="1" dirty="0" smtClean="0"/>
          </a:p>
          <a:p>
            <a:pPr marL="342900" indent="-342900" algn="ctr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71143" y="866016"/>
            <a:ext cx="3610428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400" dirty="0"/>
              <a:t>Urbanization and the impact of </a:t>
            </a:r>
            <a:r>
              <a:rPr lang="en-US" sz="2400" b="1" dirty="0"/>
              <a:t>urban heat island (UHI) </a:t>
            </a:r>
            <a:r>
              <a:rPr lang="en-US" sz="2400" b="1" dirty="0" smtClean="0"/>
              <a:t>effect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2400" b="1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400" dirty="0" smtClean="0"/>
              <a:t>UHI </a:t>
            </a:r>
            <a:r>
              <a:rPr lang="en-US" sz="2400" dirty="0"/>
              <a:t>can </a:t>
            </a:r>
            <a:r>
              <a:rPr lang="en-US" sz="2400" b="1" dirty="0"/>
              <a:t>create numerous health risks</a:t>
            </a:r>
            <a:r>
              <a:rPr lang="en-US" sz="2400" dirty="0"/>
              <a:t> including respiratory difficulties, heat cramps, heat stroke, and heat-related mortality </a:t>
            </a: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7608" y="5267891"/>
            <a:ext cx="8168785" cy="86439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Increases in UHI are primarily due to the changing of landscapes from </a:t>
            </a:r>
            <a:r>
              <a:rPr lang="en-US" b="1" dirty="0" smtClean="0"/>
              <a:t>permeable/moist </a:t>
            </a:r>
            <a:r>
              <a:rPr lang="en-US" dirty="0" smtClean="0"/>
              <a:t>surfaces to more </a:t>
            </a:r>
            <a:r>
              <a:rPr lang="en-US" b="1" dirty="0" smtClean="0"/>
              <a:t>impermeable/dry </a:t>
            </a:r>
            <a:r>
              <a:rPr lang="en-US" dirty="0" smtClean="0"/>
              <a:t>surfaces.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2" y="4190639"/>
            <a:ext cx="7982712" cy="70408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399146" y="3491895"/>
            <a:ext cx="3445002" cy="3725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Flickr CC – Chris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Combe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857" y="252758"/>
            <a:ext cx="4247090" cy="31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15" y="254000"/>
            <a:ext cx="4452092" cy="318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975231" y="1139833"/>
            <a:ext cx="1770672" cy="14131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626426" y="3481010"/>
            <a:ext cx="3445002" cy="37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Wikipedia -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FlaviaC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18" r="923" b="-43333"/>
          <a:stretch/>
        </p:blipFill>
        <p:spPr bwMode="auto">
          <a:xfrm>
            <a:off x="-1" y="326574"/>
            <a:ext cx="48090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-212641"/>
            <a:ext cx="3566160" cy="132588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572" y="5476121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Li, et al., 2013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9285" y="2081587"/>
            <a:ext cx="3991429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2400" b="1" dirty="0" smtClean="0"/>
              <a:t>Heat Waves and Mortality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2400" b="1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400" b="1" dirty="0"/>
              <a:t>Exposure-response function </a:t>
            </a:r>
            <a:r>
              <a:rPr lang="en-US" sz="2400" dirty="0"/>
              <a:t>for temperature related mortality in Manhattan, NY based on daily data from 1982 to 1999</a:t>
            </a:r>
          </a:p>
        </p:txBody>
      </p:sp>
    </p:spTree>
    <p:extLst>
      <p:ext uri="{BB962C8B-B14F-4D97-AF65-F5344CB8AC3E}">
        <p14:creationId xmlns:p14="http://schemas.microsoft.com/office/powerpoint/2010/main" val="201779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0040" y="203923"/>
            <a:ext cx="8503920" cy="923544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785429" y="1745827"/>
            <a:ext cx="2358571" cy="4654973"/>
          </a:xfrm>
        </p:spPr>
        <p:txBody>
          <a:bodyPr>
            <a:normAutofit/>
          </a:bodyPr>
          <a:lstStyle/>
          <a:p>
            <a:r>
              <a:rPr lang="en-US" b="1" dirty="0" smtClean="0"/>
              <a:t>Study Area:</a:t>
            </a:r>
          </a:p>
          <a:p>
            <a:r>
              <a:rPr lang="en-US" dirty="0" smtClean="0"/>
              <a:t>Glassboro, NJ</a:t>
            </a:r>
          </a:p>
          <a:p>
            <a:r>
              <a:rPr lang="en-US" dirty="0" smtClean="0"/>
              <a:t>(Rowan University Campus)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Study Period:</a:t>
            </a:r>
          </a:p>
          <a:p>
            <a:r>
              <a:rPr lang="en-US" dirty="0" smtClean="0"/>
              <a:t>May – July 2015</a:t>
            </a:r>
            <a:endParaRPr lang="en-US" dirty="0"/>
          </a:p>
        </p:txBody>
      </p:sp>
      <p:pic>
        <p:nvPicPr>
          <p:cNvPr id="9" name="Picture 8" descr="NJ_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5" y="1653585"/>
            <a:ext cx="6471991" cy="411305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0" name="Oval 9"/>
          <p:cNvSpPr/>
          <p:nvPr/>
        </p:nvSpPr>
        <p:spPr>
          <a:xfrm>
            <a:off x="4462103" y="4026504"/>
            <a:ext cx="194484" cy="194484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9756" y="2961402"/>
            <a:ext cx="1621137" cy="445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ffectLst/>
              </a:rPr>
              <a:t>New Jersey</a:t>
            </a:r>
            <a:endParaRPr lang="en-US" sz="28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8620" y="3966640"/>
            <a:ext cx="942639" cy="31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ffectLst/>
              </a:rPr>
              <a:t>Glassboro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5236" y="470972"/>
            <a:ext cx="7653528" cy="1289304"/>
          </a:xfrm>
        </p:spPr>
        <p:txBody>
          <a:bodyPr/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4" name="Text Placeholder 16"/>
          <p:cNvSpPr txBox="1">
            <a:spLocks noGrp="1"/>
          </p:cNvSpPr>
          <p:nvPr>
            <p:ph type="body" sz="quarter" idx="11"/>
          </p:nvPr>
        </p:nvSpPr>
        <p:spPr>
          <a:xfrm>
            <a:off x="371929" y="1189215"/>
            <a:ext cx="8400143" cy="2711499"/>
          </a:xfrm>
          <a:prstGeom prst="rect">
            <a:avLst/>
          </a:prstGeom>
        </p:spPr>
        <p:txBody>
          <a:bodyPr numCol="1" spcCol="640080">
            <a:normAutofit/>
          </a:bodyPr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000" dirty="0" smtClean="0"/>
              <a:t>To </a:t>
            </a:r>
            <a:r>
              <a:rPr lang="en-US" sz="2000" dirty="0"/>
              <a:t>improve understanding of the effect of the </a:t>
            </a:r>
            <a:r>
              <a:rPr lang="en-US" sz="2000" b="1" dirty="0"/>
              <a:t>Urban Heat Island (UHI) </a:t>
            </a:r>
            <a:r>
              <a:rPr lang="en-US" sz="2000" dirty="0"/>
              <a:t>on the near surface air temperature where humans interact </a:t>
            </a:r>
          </a:p>
          <a:p>
            <a:pPr marL="347663" indent="-347663"/>
            <a:r>
              <a:rPr lang="en-US" sz="2000" dirty="0"/>
              <a:t>Mitigating the UHI effects in </a:t>
            </a:r>
            <a:r>
              <a:rPr lang="en-US" sz="2000" dirty="0" smtClean="0"/>
              <a:t>urban microclimate’s</a:t>
            </a:r>
            <a:endParaRPr lang="en-US" sz="2000" dirty="0"/>
          </a:p>
          <a:p>
            <a:pPr marL="347663" indent="-347663"/>
            <a:r>
              <a:rPr lang="en-US" sz="2000" dirty="0"/>
              <a:t>Develop a correlation identifying </a:t>
            </a:r>
            <a:r>
              <a:rPr lang="en-US" sz="2000" b="1" dirty="0"/>
              <a:t>the role of surface features on near surface air temperature</a:t>
            </a:r>
            <a:r>
              <a:rPr lang="en-US" sz="2000" dirty="0"/>
              <a:t> for new perspectives in urban design for developers and city </a:t>
            </a:r>
            <a:r>
              <a:rPr lang="en-US" sz="2000" dirty="0" smtClean="0"/>
              <a:t>management</a:t>
            </a:r>
            <a:endParaRPr lang="en-US" sz="2000" dirty="0"/>
          </a:p>
        </p:txBody>
      </p:sp>
      <p:pic>
        <p:nvPicPr>
          <p:cNvPr id="2" name="Picture 1" descr="urban1(me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50265"/>
          <a:stretch/>
        </p:blipFill>
        <p:spPr>
          <a:xfrm>
            <a:off x="0" y="3737429"/>
            <a:ext cx="9162143" cy="3047999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5680855" y="3608011"/>
            <a:ext cx="3445002" cy="37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Jerrod Lessel</a:t>
            </a:r>
          </a:p>
        </p:txBody>
      </p:sp>
    </p:spTree>
    <p:extLst>
      <p:ext uri="{BB962C8B-B14F-4D97-AF65-F5344CB8AC3E}">
        <p14:creationId xmlns:p14="http://schemas.microsoft.com/office/powerpoint/2010/main" val="22874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540" y="1243967"/>
            <a:ext cx="5278460" cy="3374136"/>
          </a:xfrm>
        </p:spPr>
        <p:txBody>
          <a:bodyPr/>
          <a:lstStyle/>
          <a:p>
            <a:r>
              <a:rPr lang="en-US" sz="2800" b="1" dirty="0" smtClean="0"/>
              <a:t>NASA Earth Observation: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6997869" y="5174119"/>
            <a:ext cx="18288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77" y="3683000"/>
            <a:ext cx="3527250" cy="2882815"/>
          </a:xfrm>
          <a:prstGeom prst="rect">
            <a:avLst/>
          </a:prstGeom>
        </p:spPr>
      </p:pic>
      <p:pic>
        <p:nvPicPr>
          <p:cNvPr id="16" name="Picture 4">
            <a:hlinkClick r:id="rId3" action="ppaction://hlinkpres?slideindex=1&amp;slidetitle=story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14" y="532460"/>
            <a:ext cx="3251481" cy="270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9572" y="1863865"/>
            <a:ext cx="3610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400" dirty="0" smtClean="0"/>
              <a:t>Landsat 8 – TIRS</a:t>
            </a:r>
            <a:endParaRPr lang="en-US" sz="2400" b="1" dirty="0" smtClean="0"/>
          </a:p>
        </p:txBody>
      </p:sp>
      <p:pic>
        <p:nvPicPr>
          <p:cNvPr id="4" name="Picture 3" descr="lstpi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8" y="3151411"/>
            <a:ext cx="2993136" cy="3017520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540" y="1225827"/>
            <a:ext cx="4607173" cy="7336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Temperature Probe Setup</a:t>
            </a:r>
            <a:endParaRPr lang="en-US" sz="2800" b="1" dirty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98" y="1728745"/>
            <a:ext cx="4717060" cy="42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6"/>
          <p:cNvSpPr txBox="1">
            <a:spLocks noGrp="1"/>
          </p:cNvSpPr>
          <p:nvPr>
            <p:ph type="body" sz="quarter" idx="11"/>
          </p:nvPr>
        </p:nvSpPr>
        <p:spPr>
          <a:xfrm>
            <a:off x="226787" y="1824216"/>
            <a:ext cx="4254498" cy="2711499"/>
          </a:xfrm>
          <a:prstGeom prst="rect">
            <a:avLst/>
          </a:prstGeom>
        </p:spPr>
        <p:txBody>
          <a:bodyPr numCol="1" spcCol="640080">
            <a:normAutofit/>
          </a:bodyPr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000" dirty="0" smtClean="0"/>
              <a:t>Probes set up on </a:t>
            </a:r>
            <a:r>
              <a:rPr lang="en-US" sz="2000" b="1" dirty="0" smtClean="0"/>
              <a:t>Rowan University </a:t>
            </a:r>
            <a:r>
              <a:rPr lang="en-US" sz="2000" dirty="0" smtClean="0"/>
              <a:t>campus</a:t>
            </a:r>
            <a:endParaRPr lang="en-US" sz="2000" dirty="0"/>
          </a:p>
          <a:p>
            <a:pPr marL="347663" indent="-347663"/>
            <a:r>
              <a:rPr lang="en-US" sz="2000" dirty="0" smtClean="0"/>
              <a:t>Microclimate types: </a:t>
            </a:r>
            <a:r>
              <a:rPr lang="en-US" sz="2000" b="1" dirty="0" smtClean="0"/>
              <a:t>Grass, Water, Concrete, and Asphalt</a:t>
            </a:r>
            <a:endParaRPr lang="en-US" sz="2000" b="1" dirty="0"/>
          </a:p>
        </p:txBody>
      </p:sp>
      <p:pic>
        <p:nvPicPr>
          <p:cNvPr id="4" name="Picture 3" descr="GrassTemp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/>
          <a:stretch/>
        </p:blipFill>
        <p:spPr>
          <a:xfrm>
            <a:off x="326571" y="3537857"/>
            <a:ext cx="3813370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66800796"/>
              </p:ext>
            </p:extLst>
          </p:nvPr>
        </p:nvGraphicFramePr>
        <p:xfrm>
          <a:off x="1083742" y="1295401"/>
          <a:ext cx="7010400" cy="508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90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3105</TotalTime>
  <Words>1281</Words>
  <Application>Microsoft Macintosh PowerPoint</Application>
  <PresentationFormat>On-screen Show (4:3)</PresentationFormat>
  <Paragraphs>350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Jerrod Lessel</cp:lastModifiedBy>
  <cp:revision>160</cp:revision>
  <dcterms:created xsi:type="dcterms:W3CDTF">2015-05-18T13:26:09Z</dcterms:created>
  <dcterms:modified xsi:type="dcterms:W3CDTF">2015-11-19T20:17:08Z</dcterms:modified>
</cp:coreProperties>
</file>