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5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embeddedFontLst>
    <p:embeddedFont>
      <p:font typeface="Questrial" panose="020B0604020202020204" charset="0"/>
      <p:regular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-114" y="-6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87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87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399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014294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9" name="Shape 14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399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6" name="Shape 15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399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7" name="Shape 17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399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3" name="Shape 19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399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399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7" name="Shape 20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to do – look to see a team member’s university offers access to the materials 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Possibly investigate requesting the article if you have to – chances are similar material will get the job done</a:t>
            </a:r>
          </a:p>
        </p:txBody>
      </p:sp>
      <p:sp>
        <p:nvSpPr>
          <p:cNvPr id="208" name="Shape 20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399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4" name="Shape 22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Clicking on the author gives a list of their other work – not all authors are clickable 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Going directly to the journal will give you a variety of sources, likely not all related to your topic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Cited by give an idea of the impact the journal has had and can also lead to additional sources </a:t>
            </a:r>
          </a:p>
        </p:txBody>
      </p:sp>
      <p:sp>
        <p:nvSpPr>
          <p:cNvPr id="225" name="Shape 22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399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2" name="Shape 24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Checking the references lists of the papers you have already found can lead to additional sources </a:t>
            </a:r>
          </a:p>
        </p:txBody>
      </p:sp>
      <p:sp>
        <p:nvSpPr>
          <p:cNvPr id="243" name="Shape 24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3" name="Shape 25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Shape 25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ctrTitle"/>
          </p:nvPr>
        </p:nvSpPr>
        <p:spPr>
          <a:xfrm>
            <a:off x="1154954" y="1447800"/>
            <a:ext cx="8825657" cy="33295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lt2"/>
              </a:buClr>
              <a:buFont typeface="Questrial"/>
              <a:buNone/>
              <a:defRPr sz="7200" b="0" i="0" u="none" strike="noStrike" cap="non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ubTitle" idx="1"/>
          </p:nvPr>
        </p:nvSpPr>
        <p:spPr>
          <a:xfrm>
            <a:off x="1154954" y="4777380"/>
            <a:ext cx="8825657" cy="86142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2000" b="0" i="0" u="none" strike="noStrike" cap="none">
                <a:solidFill>
                  <a:srgbClr val="86D1D8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ctr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ctr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ctr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ctr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ctr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ctr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ctr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ctr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0"/>
            <a:ext cx="990598" cy="3047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6"/>
            <a:ext cx="3859794" cy="3048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10352539" y="295729"/>
            <a:ext cx="838198" cy="7676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US" sz="28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anoramic Picture with Caption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>
            <a:off x="1154955" y="4800587"/>
            <a:ext cx="8825657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lt2"/>
              </a:buClr>
              <a:buFont typeface="Questrial"/>
              <a:buNone/>
              <a:defRPr sz="2400" b="0" i="0" u="none" strike="noStrike" cap="non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0" name="Shape 80"/>
          <p:cNvSpPr>
            <a:spLocks noGrp="1"/>
          </p:cNvSpPr>
          <p:nvPr>
            <p:ph type="pic" idx="2"/>
          </p:nvPr>
        </p:nvSpPr>
        <p:spPr>
          <a:xfrm>
            <a:off x="1154954" y="685800"/>
            <a:ext cx="8825657" cy="3640666"/>
          </a:xfrm>
          <a:prstGeom prst="roundRect">
            <a:avLst>
              <a:gd name="adj" fmla="val 1858"/>
            </a:avLst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1154955" y="5367325"/>
            <a:ext cx="8825655" cy="4937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0"/>
            <a:ext cx="990598" cy="3047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100" b="0" i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6"/>
            <a:ext cx="3859794" cy="3048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100" b="0" i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sldNum" idx="12"/>
          </p:nvPr>
        </p:nvSpPr>
        <p:spPr>
          <a:xfrm>
            <a:off x="10352539" y="295729"/>
            <a:ext cx="838198" cy="7676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800" b="0" i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US" sz="2800" b="0" i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aption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>
            <a:off x="1154954" y="1447800"/>
            <a:ext cx="8825659" cy="1981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lt2"/>
              </a:buClr>
              <a:buFont typeface="Questrial"/>
              <a:buNone/>
              <a:defRPr sz="4800" b="0" i="0" u="none" strike="noStrike" cap="non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1154954" y="3657600"/>
            <a:ext cx="8825659" cy="2362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0"/>
            <a:ext cx="990598" cy="3047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100" b="0" i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6"/>
            <a:ext cx="3859794" cy="3048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100" b="0" i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sldNum" idx="12"/>
          </p:nvPr>
        </p:nvSpPr>
        <p:spPr>
          <a:xfrm>
            <a:off x="10352539" y="295729"/>
            <a:ext cx="838198" cy="7676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800" b="0" i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US" sz="2800" b="0" i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 with Caption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>
            <a:off x="1574800" y="1447800"/>
            <a:ext cx="7999315" cy="232337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lt2"/>
              </a:buClr>
              <a:buFont typeface="Questrial"/>
              <a:buNone/>
              <a:defRPr sz="4800" b="0" i="0" u="none" strike="noStrike" cap="non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1930400" y="3771173"/>
            <a:ext cx="7279649" cy="3421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400" b="0" i="0" u="none" strike="noStrike" cap="small">
                <a:solidFill>
                  <a:srgbClr val="86D1D8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body" idx="2"/>
          </p:nvPr>
        </p:nvSpPr>
        <p:spPr>
          <a:xfrm>
            <a:off x="1154954" y="4350657"/>
            <a:ext cx="8825659" cy="167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0"/>
            <a:ext cx="990598" cy="3047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100" b="0" i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96" name="Shape 96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6"/>
            <a:ext cx="3859794" cy="3048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100" b="0" i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sldNum" idx="12"/>
          </p:nvPr>
        </p:nvSpPr>
        <p:spPr>
          <a:xfrm>
            <a:off x="10352539" y="295729"/>
            <a:ext cx="838198" cy="7676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800" b="0" i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US" sz="2800" b="0" i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98" name="Shape 98"/>
          <p:cNvSpPr txBox="1"/>
          <p:nvPr/>
        </p:nvSpPr>
        <p:spPr>
          <a:xfrm>
            <a:off x="898295" y="971253"/>
            <a:ext cx="801912" cy="196976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 sz="12200" b="0" i="0">
                <a:solidFill>
                  <a:srgbClr val="86D1D8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99" name="Shape 99"/>
          <p:cNvSpPr txBox="1"/>
          <p:nvPr/>
        </p:nvSpPr>
        <p:spPr>
          <a:xfrm>
            <a:off x="9330489" y="2613786"/>
            <a:ext cx="801912" cy="196976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 sz="12200" b="0" i="0">
                <a:solidFill>
                  <a:srgbClr val="86D1D8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ame Card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title"/>
          </p:nvPr>
        </p:nvSpPr>
        <p:spPr>
          <a:xfrm>
            <a:off x="1154954" y="3124200"/>
            <a:ext cx="8825659" cy="16531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lt2"/>
              </a:buClr>
              <a:buFont typeface="Questrial"/>
              <a:buNone/>
              <a:defRPr sz="4000" b="0" i="0" u="none" strike="noStrike" cap="non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1154954" y="4777380"/>
            <a:ext cx="8825659" cy="860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2000" b="0" i="0" u="none" strike="noStrike" cap="none">
                <a:solidFill>
                  <a:srgbClr val="86D1D8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0"/>
            <a:ext cx="990598" cy="3047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100" b="0" i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04" name="Shape 104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6"/>
            <a:ext cx="3859794" cy="3048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100" b="0" i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05" name="Shape 105"/>
          <p:cNvSpPr txBox="1">
            <a:spLocks noGrp="1"/>
          </p:cNvSpPr>
          <p:nvPr>
            <p:ph type="sldNum" idx="12"/>
          </p:nvPr>
        </p:nvSpPr>
        <p:spPr>
          <a:xfrm>
            <a:off x="10352539" y="295729"/>
            <a:ext cx="838198" cy="7676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800" b="0" i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US" sz="2800" b="0" i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Column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>
            <a:spLocks noGrp="1"/>
          </p:cNvSpPr>
          <p:nvPr>
            <p:ph type="title"/>
          </p:nvPr>
        </p:nvSpPr>
        <p:spPr>
          <a:xfrm>
            <a:off x="646110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lt2"/>
              </a:buClr>
              <a:buFont typeface="Questrial"/>
              <a:buNone/>
              <a:defRPr sz="4200" b="0" i="0" u="none" strike="noStrike" cap="non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632947" y="1981200"/>
            <a:ext cx="2946865" cy="5762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2400" b="0" i="0" u="none" strike="noStrike" cap="none">
                <a:solidFill>
                  <a:srgbClr val="86D1D8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20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8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09" name="Shape 109"/>
          <p:cNvSpPr txBox="1">
            <a:spLocks noGrp="1"/>
          </p:cNvSpPr>
          <p:nvPr>
            <p:ph type="body" idx="2"/>
          </p:nvPr>
        </p:nvSpPr>
        <p:spPr>
          <a:xfrm>
            <a:off x="652462" y="2667000"/>
            <a:ext cx="2927350" cy="35893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body" idx="3"/>
          </p:nvPr>
        </p:nvSpPr>
        <p:spPr>
          <a:xfrm>
            <a:off x="3883658" y="1981200"/>
            <a:ext cx="2936241" cy="5762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2400" b="0" i="0" u="none" strike="noStrike" cap="none">
                <a:solidFill>
                  <a:srgbClr val="86D1D8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20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8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body" idx="4"/>
          </p:nvPr>
        </p:nvSpPr>
        <p:spPr>
          <a:xfrm>
            <a:off x="3873105" y="2667000"/>
            <a:ext cx="2946793" cy="35893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12" name="Shape 112"/>
          <p:cNvSpPr txBox="1">
            <a:spLocks noGrp="1"/>
          </p:cNvSpPr>
          <p:nvPr>
            <p:ph type="body" idx="5"/>
          </p:nvPr>
        </p:nvSpPr>
        <p:spPr>
          <a:xfrm>
            <a:off x="7124700" y="1981200"/>
            <a:ext cx="2932112" cy="5762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2400" b="0" i="0" u="none" strike="noStrike" cap="none">
                <a:solidFill>
                  <a:srgbClr val="86D1D8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20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8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13" name="Shape 113"/>
          <p:cNvSpPr txBox="1">
            <a:spLocks noGrp="1"/>
          </p:cNvSpPr>
          <p:nvPr>
            <p:ph type="body" idx="6"/>
          </p:nvPr>
        </p:nvSpPr>
        <p:spPr>
          <a:xfrm>
            <a:off x="7124700" y="2667000"/>
            <a:ext cx="2932112" cy="35893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cxnSp>
        <p:nvCxnSpPr>
          <p:cNvPr id="114" name="Shape 114"/>
          <p:cNvCxnSpPr/>
          <p:nvPr/>
        </p:nvCxnSpPr>
        <p:spPr>
          <a:xfrm>
            <a:off x="3726142" y="2133600"/>
            <a:ext cx="0" cy="3962399"/>
          </a:xfrm>
          <a:prstGeom prst="straightConnector1">
            <a:avLst/>
          </a:prstGeom>
          <a:noFill/>
          <a:ln w="12700" cap="flat" cmpd="sng">
            <a:solidFill>
              <a:srgbClr val="86D1D8">
                <a:alpha val="4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5" name="Shape 115"/>
          <p:cNvCxnSpPr/>
          <p:nvPr/>
        </p:nvCxnSpPr>
        <p:spPr>
          <a:xfrm>
            <a:off x="6962227" y="2133600"/>
            <a:ext cx="0" cy="3966881"/>
          </a:xfrm>
          <a:prstGeom prst="straightConnector1">
            <a:avLst/>
          </a:prstGeom>
          <a:noFill/>
          <a:ln w="12700" cap="flat" cmpd="sng">
            <a:solidFill>
              <a:srgbClr val="86D1D8">
                <a:alpha val="4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6" name="Shape 116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0"/>
            <a:ext cx="990598" cy="3047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100" b="0" i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6"/>
            <a:ext cx="3859794" cy="3048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100" b="0" i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18" name="Shape 118"/>
          <p:cNvSpPr txBox="1">
            <a:spLocks noGrp="1"/>
          </p:cNvSpPr>
          <p:nvPr>
            <p:ph type="sldNum" idx="12"/>
          </p:nvPr>
        </p:nvSpPr>
        <p:spPr>
          <a:xfrm>
            <a:off x="10352539" y="295729"/>
            <a:ext cx="838198" cy="7676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800" b="0" i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US" sz="2800" b="0" i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Picture Column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title"/>
          </p:nvPr>
        </p:nvSpPr>
        <p:spPr>
          <a:xfrm>
            <a:off x="646110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lt2"/>
              </a:buClr>
              <a:buFont typeface="Questrial"/>
              <a:buNone/>
              <a:defRPr sz="4200" b="0" i="0" u="none" strike="noStrike" cap="non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52462" y="4250948"/>
            <a:ext cx="2940049" cy="5762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2400" b="0" i="0" u="none" strike="noStrike" cap="none">
                <a:solidFill>
                  <a:srgbClr val="86D1D8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20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8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22" name="Shape 122"/>
          <p:cNvSpPr>
            <a:spLocks noGrp="1"/>
          </p:cNvSpPr>
          <p:nvPr>
            <p:ph type="pic" idx="2"/>
          </p:nvPr>
        </p:nvSpPr>
        <p:spPr>
          <a:xfrm>
            <a:off x="652462" y="2209800"/>
            <a:ext cx="2940049" cy="1524000"/>
          </a:xfrm>
          <a:prstGeom prst="roundRect">
            <a:avLst>
              <a:gd name="adj" fmla="val 1858"/>
            </a:avLst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body" idx="3"/>
          </p:nvPr>
        </p:nvSpPr>
        <p:spPr>
          <a:xfrm>
            <a:off x="652462" y="4827210"/>
            <a:ext cx="2940049" cy="6591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24" name="Shape 124"/>
          <p:cNvSpPr txBox="1">
            <a:spLocks noGrp="1"/>
          </p:cNvSpPr>
          <p:nvPr>
            <p:ph type="body" idx="4"/>
          </p:nvPr>
        </p:nvSpPr>
        <p:spPr>
          <a:xfrm>
            <a:off x="3889375" y="4250948"/>
            <a:ext cx="2930525" cy="5762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2400" b="0" i="0" u="none" strike="noStrike" cap="none">
                <a:solidFill>
                  <a:srgbClr val="86D1D8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20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8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25" name="Shape 125"/>
          <p:cNvSpPr>
            <a:spLocks noGrp="1"/>
          </p:cNvSpPr>
          <p:nvPr>
            <p:ph type="pic" idx="5"/>
          </p:nvPr>
        </p:nvSpPr>
        <p:spPr>
          <a:xfrm>
            <a:off x="3889373" y="2209800"/>
            <a:ext cx="2930525" cy="1524000"/>
          </a:xfrm>
          <a:prstGeom prst="roundRect">
            <a:avLst>
              <a:gd name="adj" fmla="val 1858"/>
            </a:avLst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26" name="Shape 126"/>
          <p:cNvSpPr txBox="1">
            <a:spLocks noGrp="1"/>
          </p:cNvSpPr>
          <p:nvPr>
            <p:ph type="body" idx="6"/>
          </p:nvPr>
        </p:nvSpPr>
        <p:spPr>
          <a:xfrm>
            <a:off x="3888021" y="4827210"/>
            <a:ext cx="2934406" cy="6591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27" name="Shape 127"/>
          <p:cNvSpPr txBox="1">
            <a:spLocks noGrp="1"/>
          </p:cNvSpPr>
          <p:nvPr>
            <p:ph type="body" idx="7"/>
          </p:nvPr>
        </p:nvSpPr>
        <p:spPr>
          <a:xfrm>
            <a:off x="7124700" y="4250948"/>
            <a:ext cx="2932112" cy="5762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2400" b="0" i="0" u="none" strike="noStrike" cap="none">
                <a:solidFill>
                  <a:srgbClr val="86D1D8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20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8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28" name="Shape 128"/>
          <p:cNvSpPr>
            <a:spLocks noGrp="1"/>
          </p:cNvSpPr>
          <p:nvPr>
            <p:ph type="pic" idx="8"/>
          </p:nvPr>
        </p:nvSpPr>
        <p:spPr>
          <a:xfrm>
            <a:off x="7124699" y="2209800"/>
            <a:ext cx="2932112" cy="1524000"/>
          </a:xfrm>
          <a:prstGeom prst="roundRect">
            <a:avLst>
              <a:gd name="adj" fmla="val 1858"/>
            </a:avLst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29" name="Shape 129"/>
          <p:cNvSpPr txBox="1">
            <a:spLocks noGrp="1"/>
          </p:cNvSpPr>
          <p:nvPr>
            <p:ph type="body" idx="9"/>
          </p:nvPr>
        </p:nvSpPr>
        <p:spPr>
          <a:xfrm>
            <a:off x="7124575" y="4827207"/>
            <a:ext cx="2935996" cy="6591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cxnSp>
        <p:nvCxnSpPr>
          <p:cNvPr id="130" name="Shape 130"/>
          <p:cNvCxnSpPr/>
          <p:nvPr/>
        </p:nvCxnSpPr>
        <p:spPr>
          <a:xfrm>
            <a:off x="3726142" y="2133600"/>
            <a:ext cx="0" cy="3962399"/>
          </a:xfrm>
          <a:prstGeom prst="straightConnector1">
            <a:avLst/>
          </a:prstGeom>
          <a:noFill/>
          <a:ln w="12700" cap="flat" cmpd="sng">
            <a:solidFill>
              <a:srgbClr val="86D1D8">
                <a:alpha val="4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" name="Shape 131"/>
          <p:cNvCxnSpPr/>
          <p:nvPr/>
        </p:nvCxnSpPr>
        <p:spPr>
          <a:xfrm>
            <a:off x="6962227" y="2133600"/>
            <a:ext cx="0" cy="3966881"/>
          </a:xfrm>
          <a:prstGeom prst="straightConnector1">
            <a:avLst/>
          </a:prstGeom>
          <a:noFill/>
          <a:ln w="12700" cap="flat" cmpd="sng">
            <a:solidFill>
              <a:srgbClr val="86D1D8">
                <a:alpha val="4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2" name="Shape 132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0"/>
            <a:ext cx="990598" cy="3047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100" b="0" i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33" name="Shape 133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6"/>
            <a:ext cx="3859794" cy="3048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100" b="0" i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34" name="Shape 134"/>
          <p:cNvSpPr txBox="1">
            <a:spLocks noGrp="1"/>
          </p:cNvSpPr>
          <p:nvPr>
            <p:ph type="sldNum" idx="12"/>
          </p:nvPr>
        </p:nvSpPr>
        <p:spPr>
          <a:xfrm>
            <a:off x="10352539" y="295729"/>
            <a:ext cx="838198" cy="7676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800" b="0" i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US" sz="2800" b="0" i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title"/>
          </p:nvPr>
        </p:nvSpPr>
        <p:spPr>
          <a:xfrm>
            <a:off x="646110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lt2"/>
              </a:buClr>
              <a:buFont typeface="Questrial"/>
              <a:buNone/>
              <a:defRPr sz="4200" b="0" i="0" u="none" strike="noStrike" cap="non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 rot="5400000">
            <a:off x="3478842" y="-322612"/>
            <a:ext cx="4195480" cy="894654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4130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742950" marR="0" lvl="1" indent="-19430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79999"/>
              <a:buFont typeface="Noto Sans Symbols"/>
              <a:buChar char="●"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143000" marR="0" lvl="2" indent="-14731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600200" marR="0" lvl="3" indent="-15748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057400" marR="0" lvl="4" indent="-15747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506000" marR="0" lvl="5" indent="-16157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971800" marR="0" lvl="6" indent="-15747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429000" marR="0" lvl="7" indent="-15747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886200" marR="0" lvl="8" indent="-15747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38" name="Shape 138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0"/>
            <a:ext cx="990598" cy="3047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100" b="0" i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39" name="Shape 139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6"/>
            <a:ext cx="3859794" cy="3048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100" b="0" i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40" name="Shape 140"/>
          <p:cNvSpPr txBox="1">
            <a:spLocks noGrp="1"/>
          </p:cNvSpPr>
          <p:nvPr>
            <p:ph type="sldNum" idx="12"/>
          </p:nvPr>
        </p:nvSpPr>
        <p:spPr>
          <a:xfrm>
            <a:off x="10352539" y="295729"/>
            <a:ext cx="838198" cy="7676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800" b="0" i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US" sz="2800" b="0" i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>
            <a:spLocks noGrp="1"/>
          </p:cNvSpPr>
          <p:nvPr>
            <p:ph type="title"/>
          </p:nvPr>
        </p:nvSpPr>
        <p:spPr>
          <a:xfrm rot="5400000">
            <a:off x="6267450" y="2466974"/>
            <a:ext cx="5826124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lt2"/>
              </a:buClr>
              <a:buFont typeface="Questrial"/>
              <a:buNone/>
              <a:defRPr sz="4200" b="0" i="0" u="none" strike="noStrike" cap="non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 rot="5400000">
            <a:off x="1679574" y="-139698"/>
            <a:ext cx="5368924" cy="74231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4130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742950" marR="0" lvl="1" indent="-19430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79999"/>
              <a:buFont typeface="Noto Sans Symbols"/>
              <a:buChar char="●"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143000" marR="0" lvl="2" indent="-14731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600200" marR="0" lvl="3" indent="-15748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057400" marR="0" lvl="4" indent="-15747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506000" marR="0" lvl="5" indent="-16157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971800" marR="0" lvl="6" indent="-15747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429000" marR="0" lvl="7" indent="-15747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886200" marR="0" lvl="8" indent="-15747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44" name="Shape 144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0"/>
            <a:ext cx="990598" cy="3047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100" b="0" i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45" name="Shape 145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6"/>
            <a:ext cx="3859794" cy="3048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100" b="0" i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46" name="Shape 146"/>
          <p:cNvSpPr txBox="1">
            <a:spLocks noGrp="1"/>
          </p:cNvSpPr>
          <p:nvPr>
            <p:ph type="sldNum" idx="12"/>
          </p:nvPr>
        </p:nvSpPr>
        <p:spPr>
          <a:xfrm>
            <a:off x="10352539" y="295729"/>
            <a:ext cx="838198" cy="7676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800" b="0" i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US" sz="2800" b="0" i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646110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lt2"/>
              </a:buClr>
              <a:buFont typeface="Questrial"/>
              <a:buNone/>
              <a:defRPr sz="4200" b="0" i="0" u="none" strike="noStrike" cap="non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1103312" y="2052917"/>
            <a:ext cx="8946541" cy="41954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4130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742950" marR="0" lvl="1" indent="-19430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79999"/>
              <a:buFont typeface="Noto Sans Symbols"/>
              <a:buChar char="●"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143000" marR="0" lvl="2" indent="-14731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600200" marR="0" lvl="3" indent="-15748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057400" marR="0" lvl="4" indent="-15747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506000" marR="0" lvl="5" indent="-16157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971800" marR="0" lvl="6" indent="-15747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429000" marR="0" lvl="7" indent="-15747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886200" marR="0" lvl="8" indent="-15747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0"/>
            <a:ext cx="990598" cy="3047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6"/>
            <a:ext cx="3859794" cy="3048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10352539" y="295729"/>
            <a:ext cx="838198" cy="7676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US" sz="28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1154955" y="2861733"/>
            <a:ext cx="8825657" cy="191564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lt2"/>
              </a:buClr>
              <a:buFont typeface="Questrial"/>
              <a:buNone/>
              <a:defRPr sz="4000" b="0" i="0" u="none" strike="noStrike" cap="non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1154954" y="4777380"/>
            <a:ext cx="8825657" cy="860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2000" b="0" i="0" u="none" strike="noStrike" cap="none">
                <a:solidFill>
                  <a:srgbClr val="86D1D8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0"/>
            <a:ext cx="990598" cy="3047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100" b="0" i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6"/>
            <a:ext cx="3859794" cy="3048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100" b="0" i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10352539" y="295729"/>
            <a:ext cx="838198" cy="7676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800" b="0" i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US" sz="2800" b="0" i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646110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lt2"/>
              </a:buClr>
              <a:buFont typeface="Questrial"/>
              <a:buNone/>
              <a:defRPr sz="4200" b="0" i="0" u="none" strike="noStrike" cap="non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1103312" y="2060575"/>
            <a:ext cx="4396339" cy="41957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5145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79999"/>
              <a:buFont typeface="Noto Sans Symbols"/>
              <a:buChar char="●"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742950" marR="0" lvl="1" indent="-20446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143000" marR="0" lvl="2" indent="-15748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600200" marR="0" lvl="3" indent="-16763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057400" marR="0" lvl="4" indent="-16763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506000" marR="0" lvl="5" indent="-17173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971800" marR="0" lvl="6" indent="-16763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429000" marR="0" lvl="7" indent="-16764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886200" marR="0" lvl="8" indent="-16764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2"/>
          </p:nvPr>
        </p:nvSpPr>
        <p:spPr>
          <a:xfrm>
            <a:off x="5654492" y="2056091"/>
            <a:ext cx="4396340" cy="42002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5145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79999"/>
              <a:buFont typeface="Noto Sans Symbols"/>
              <a:buChar char="●"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742950" marR="0" lvl="1" indent="-20446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143000" marR="0" lvl="2" indent="-15748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600200" marR="0" lvl="3" indent="-16763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057400" marR="0" lvl="4" indent="-16763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506000" marR="0" lvl="5" indent="-17173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971800" marR="0" lvl="6" indent="-16763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429000" marR="0" lvl="7" indent="-16764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886200" marR="0" lvl="8" indent="-16764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0"/>
            <a:ext cx="990598" cy="3047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100" b="0" i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6"/>
            <a:ext cx="3859794" cy="3048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100" b="0" i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ldNum" idx="12"/>
          </p:nvPr>
        </p:nvSpPr>
        <p:spPr>
          <a:xfrm>
            <a:off x="10352539" y="295729"/>
            <a:ext cx="838198" cy="7676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800" b="0" i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US" sz="2800" b="0" i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646110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lt2"/>
              </a:buClr>
              <a:buFont typeface="Questrial"/>
              <a:buNone/>
              <a:defRPr sz="4200" b="0" i="0" u="none" strike="noStrike" cap="non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1103312" y="1905000"/>
            <a:ext cx="4396337" cy="5762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2400" b="0" i="0" u="none" strike="noStrike" cap="none">
                <a:solidFill>
                  <a:srgbClr val="86D1D8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20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8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body" idx="2"/>
          </p:nvPr>
        </p:nvSpPr>
        <p:spPr>
          <a:xfrm>
            <a:off x="1103312" y="2514600"/>
            <a:ext cx="4396339" cy="37417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5145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79999"/>
              <a:buFont typeface="Noto Sans Symbols"/>
              <a:buChar char="●"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742950" marR="0" lvl="1" indent="-20446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143000" marR="0" lvl="2" indent="-15748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600200" marR="0" lvl="3" indent="-16763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057400" marR="0" lvl="4" indent="-16763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506000" marR="0" lvl="5" indent="-17173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971800" marR="0" lvl="6" indent="-16763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429000" marR="0" lvl="7" indent="-16764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886200" marR="0" lvl="8" indent="-16764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3"/>
          </p:nvPr>
        </p:nvSpPr>
        <p:spPr>
          <a:xfrm>
            <a:off x="5654494" y="1905000"/>
            <a:ext cx="4396339" cy="5762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2400" b="0" i="0" u="none" strike="noStrike" cap="none">
                <a:solidFill>
                  <a:srgbClr val="86D1D8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20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8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body" idx="4"/>
          </p:nvPr>
        </p:nvSpPr>
        <p:spPr>
          <a:xfrm>
            <a:off x="5654494" y="2514600"/>
            <a:ext cx="4396339" cy="37417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5145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79999"/>
              <a:buFont typeface="Noto Sans Symbols"/>
              <a:buChar char="●"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742950" marR="0" lvl="1" indent="-20446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143000" marR="0" lvl="2" indent="-15748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600200" marR="0" lvl="3" indent="-16763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057400" marR="0" lvl="4" indent="-16763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506000" marR="0" lvl="5" indent="-17173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971800" marR="0" lvl="6" indent="-16763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429000" marR="0" lvl="7" indent="-16764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886200" marR="0" lvl="8" indent="-16764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0"/>
            <a:ext cx="990598" cy="3047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100" b="0" i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6"/>
            <a:ext cx="3859794" cy="3048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100" b="0" i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10352539" y="295729"/>
            <a:ext cx="838198" cy="7676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800" b="0" i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US" sz="2800" b="0" i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646110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lt2"/>
              </a:buClr>
              <a:buFont typeface="Questrial"/>
              <a:buNone/>
              <a:defRPr sz="4200" b="0" i="0" u="none" strike="noStrike" cap="non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0"/>
            <a:ext cx="990598" cy="3047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100" b="0" i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6"/>
            <a:ext cx="3859794" cy="3048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100" b="0" i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sldNum" idx="12"/>
          </p:nvPr>
        </p:nvSpPr>
        <p:spPr>
          <a:xfrm>
            <a:off x="10352539" y="295729"/>
            <a:ext cx="838198" cy="7676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800" b="0" i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US" sz="2800" b="0" i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0"/>
            <a:ext cx="990598" cy="3047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100" b="0" i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6"/>
            <a:ext cx="3859794" cy="3048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100" b="0" i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xfrm>
            <a:off x="10352539" y="295729"/>
            <a:ext cx="838198" cy="7676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800" b="0" i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US" sz="2800" b="0" i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1154953" y="1447800"/>
            <a:ext cx="3401063" cy="144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lt2"/>
              </a:buClr>
              <a:buFont typeface="Questrial"/>
              <a:buNone/>
              <a:defRPr sz="2400" b="0" i="0" u="none" strike="noStrike" cap="non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4784616" y="1447800"/>
            <a:ext cx="5195997" cy="457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342900" marR="0" lvl="0" indent="-24130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742950" marR="0" lvl="1" indent="-19430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79999"/>
              <a:buFont typeface="Noto Sans Symbols"/>
              <a:buChar char="●"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143000" marR="0" lvl="2" indent="-14731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600200" marR="0" lvl="3" indent="-15748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057400" marR="0" lvl="4" indent="-15747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506000" marR="0" lvl="5" indent="-16157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971800" marR="0" lvl="6" indent="-15747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429000" marR="0" lvl="7" indent="-15747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886200" marR="0" lvl="8" indent="-15747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2"/>
          </p:nvPr>
        </p:nvSpPr>
        <p:spPr>
          <a:xfrm>
            <a:off x="1154953" y="3129280"/>
            <a:ext cx="3401062" cy="28955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0"/>
            <a:ext cx="990598" cy="3047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100" b="0" i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6"/>
            <a:ext cx="3859794" cy="3048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100" b="0" i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sldNum" idx="12"/>
          </p:nvPr>
        </p:nvSpPr>
        <p:spPr>
          <a:xfrm>
            <a:off x="10352539" y="295729"/>
            <a:ext cx="838198" cy="7676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800" b="0" i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US" sz="2800" b="0" i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1153907" y="1854191"/>
            <a:ext cx="5092905" cy="157480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lt2"/>
              </a:buClr>
              <a:buFont typeface="Questrial"/>
              <a:buNone/>
              <a:defRPr sz="3600" b="0" i="0" u="none" strike="noStrike" cap="non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73" name="Shape 73"/>
          <p:cNvSpPr>
            <a:spLocks noGrp="1"/>
          </p:cNvSpPr>
          <p:nvPr>
            <p:ph type="pic" idx="2"/>
          </p:nvPr>
        </p:nvSpPr>
        <p:spPr>
          <a:xfrm>
            <a:off x="6949546" y="1143000"/>
            <a:ext cx="3200399" cy="4572000"/>
          </a:xfrm>
          <a:prstGeom prst="roundRect">
            <a:avLst>
              <a:gd name="adj" fmla="val 1858"/>
            </a:avLst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1154954" y="3657600"/>
            <a:ext cx="5084979" cy="1371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1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0"/>
            <a:ext cx="990598" cy="3047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100" b="0" i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6"/>
            <a:ext cx="3859794" cy="3048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100" b="0" i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10352539" y="295729"/>
            <a:ext cx="838198" cy="7676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800" b="0" i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US" sz="2800" b="0" i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9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hape 10"/>
          <p:cNvPicPr preferRelativeResize="0"/>
          <p:nvPr/>
        </p:nvPicPr>
        <p:blipFill rotWithShape="1">
          <a:blip r:embed="rId20">
            <a:alphaModFix/>
          </a:blip>
          <a:srcRect l="3613"/>
          <a:stretch/>
        </p:blipFill>
        <p:spPr>
          <a:xfrm>
            <a:off x="0" y="2669684"/>
            <a:ext cx="4037012" cy="4188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11"/>
          <p:cNvPicPr preferRelativeResize="0"/>
          <p:nvPr/>
        </p:nvPicPr>
        <p:blipFill rotWithShape="1">
          <a:blip r:embed="rId21">
            <a:alphaModFix/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hape 12"/>
          <p:cNvSpPr/>
          <p:nvPr/>
        </p:nvSpPr>
        <p:spPr>
          <a:xfrm>
            <a:off x="8609011" y="1676400"/>
            <a:ext cx="2819400" cy="2819400"/>
          </a:xfrm>
          <a:prstGeom prst="ellipse">
            <a:avLst/>
          </a:prstGeom>
          <a:gradFill>
            <a:gsLst>
              <a:gs pos="0">
                <a:srgbClr val="4CB9C3">
                  <a:alpha val="6666"/>
                </a:srgbClr>
              </a:gs>
              <a:gs pos="36000">
                <a:srgbClr val="4CB9C3">
                  <a:alpha val="5882"/>
                </a:srgbClr>
              </a:gs>
              <a:gs pos="69000">
                <a:srgbClr val="4CB9C3">
                  <a:alpha val="0"/>
                </a:srgbClr>
              </a:gs>
              <a:gs pos="100000">
                <a:srgbClr val="4CB9C3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3" name="Shape 13"/>
          <p:cNvPicPr preferRelativeResize="0"/>
          <p:nvPr/>
        </p:nvPicPr>
        <p:blipFill rotWithShape="1">
          <a:blip r:embed="rId22">
            <a:alphaModFix/>
          </a:blip>
          <a:srcRect t="28812"/>
          <a:stretch/>
        </p:blipFill>
        <p:spPr>
          <a:xfrm>
            <a:off x="7999411" y="0"/>
            <a:ext cx="1603386" cy="1141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Shape 14"/>
          <p:cNvPicPr preferRelativeResize="0"/>
          <p:nvPr/>
        </p:nvPicPr>
        <p:blipFill rotWithShape="1">
          <a:blip r:embed="rId23">
            <a:alphaModFix/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Shape 15"/>
          <p:cNvSpPr/>
          <p:nvPr/>
        </p:nvSpPr>
        <p:spPr>
          <a:xfrm>
            <a:off x="10437811" y="0"/>
            <a:ext cx="685799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646110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lt2"/>
              </a:buClr>
              <a:buFont typeface="Questrial"/>
              <a:buNone/>
              <a:defRPr sz="4200" b="0" i="0" u="none" strike="noStrike" cap="non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>
            <a:off x="1103312" y="2052917"/>
            <a:ext cx="8946541" cy="41954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4130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742950" marR="0" lvl="1" indent="-19430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79999"/>
              <a:buFont typeface="Noto Sans Symbols"/>
              <a:buChar char="●"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143000" marR="0" lvl="2" indent="-14731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6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600200" marR="0" lvl="3" indent="-15748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057400" marR="0" lvl="4" indent="-15747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506000" marR="0" lvl="5" indent="-16157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971800" marR="0" lvl="6" indent="-15747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429000" marR="0" lvl="7" indent="-15747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886200" marR="0" lvl="8" indent="-15747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  <a:defRPr sz="14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0"/>
            <a:ext cx="990598" cy="3047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6"/>
            <a:ext cx="3859794" cy="3048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10352539" y="295729"/>
            <a:ext cx="838198" cy="7676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US" sz="28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>
            <a:spLocks noGrp="1"/>
          </p:cNvSpPr>
          <p:nvPr>
            <p:ph type="ctrTitle"/>
          </p:nvPr>
        </p:nvSpPr>
        <p:spPr>
          <a:xfrm>
            <a:off x="0" y="561391"/>
            <a:ext cx="12192000" cy="135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2"/>
              </a:buClr>
              <a:buSzPct val="25000"/>
              <a:buFont typeface="Questrial"/>
              <a:buNone/>
            </a:pPr>
            <a:r>
              <a:rPr lang="en-US" sz="7200" b="0" i="0" u="none" strike="noStrike" cap="non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rPr>
              <a:t>How to: Literature Review</a:t>
            </a:r>
          </a:p>
        </p:txBody>
      </p:sp>
      <p:sp>
        <p:nvSpPr>
          <p:cNvPr id="152" name="Shape 152"/>
          <p:cNvSpPr txBox="1">
            <a:spLocks noGrp="1"/>
          </p:cNvSpPr>
          <p:nvPr>
            <p:ph type="subTitle" idx="1"/>
          </p:nvPr>
        </p:nvSpPr>
        <p:spPr>
          <a:xfrm>
            <a:off x="0" y="1838244"/>
            <a:ext cx="12192000" cy="494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86D1D8"/>
              </a:buClr>
              <a:buSzPct val="25000"/>
              <a:buFont typeface="Noto Sans Symbols"/>
              <a:buNone/>
            </a:pPr>
            <a:r>
              <a:rPr lang="en-US" sz="2000" b="0" i="0" u="none" strike="noStrike" cap="none">
                <a:solidFill>
                  <a:srgbClr val="86D1D8"/>
                </a:solidFill>
                <a:latin typeface="Questrial"/>
                <a:ea typeface="Questrial"/>
                <a:cs typeface="Questrial"/>
                <a:sym typeface="Questrial"/>
              </a:rPr>
              <a:t>KEYS TO OVERALL PROJECT SUCCESS</a:t>
            </a:r>
          </a:p>
        </p:txBody>
      </p:sp>
      <p:pic>
        <p:nvPicPr>
          <p:cNvPr id="153" name="Shape 1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67707" y="2549863"/>
            <a:ext cx="4856583" cy="41888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Shape 158"/>
          <p:cNvGrpSpPr/>
          <p:nvPr/>
        </p:nvGrpSpPr>
        <p:grpSpPr>
          <a:xfrm>
            <a:off x="1262578" y="1069126"/>
            <a:ext cx="9690578" cy="5537705"/>
            <a:chOff x="2189" y="204153"/>
            <a:chExt cx="9690578" cy="5537705"/>
          </a:xfrm>
        </p:grpSpPr>
        <p:sp>
          <p:nvSpPr>
            <p:cNvPr id="159" name="Shape 159"/>
            <p:cNvSpPr/>
            <p:nvPr/>
          </p:nvSpPr>
          <p:spPr>
            <a:xfrm rot="5400000">
              <a:off x="380678" y="1787769"/>
              <a:ext cx="1428586" cy="1626396"/>
            </a:xfrm>
            <a:prstGeom prst="bentUpArrow">
              <a:avLst>
                <a:gd name="adj1" fmla="val 32840"/>
                <a:gd name="adj2" fmla="val 25000"/>
                <a:gd name="adj3" fmla="val 35780"/>
              </a:avLst>
            </a:prstGeom>
            <a:solidFill>
              <a:srgbClr val="C1CDD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0" name="Shape 160"/>
            <p:cNvSpPr/>
            <p:nvPr/>
          </p:nvSpPr>
          <p:spPr>
            <a:xfrm>
              <a:off x="2189" y="204153"/>
              <a:ext cx="2404899" cy="1683350"/>
            </a:xfrm>
            <a:prstGeom prst="roundRect">
              <a:avLst>
                <a:gd name="adj" fmla="val 16670"/>
              </a:avLst>
            </a:prstGeom>
            <a:gradFill>
              <a:gsLst>
                <a:gs pos="0">
                  <a:srgbClr val="6D98AB"/>
                </a:gs>
                <a:gs pos="100000">
                  <a:srgbClr val="41697A"/>
                </a:gs>
              </a:gsLst>
              <a:lin ang="54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1" name="Shape 161"/>
            <p:cNvSpPr txBox="1"/>
            <p:nvPr/>
          </p:nvSpPr>
          <p:spPr>
            <a:xfrm>
              <a:off x="84378" y="286341"/>
              <a:ext cx="2240521" cy="1518973"/>
            </a:xfrm>
            <a:prstGeom prst="rect">
              <a:avLst/>
            </a:prstGeom>
            <a:noFill/>
            <a:ln>
              <a:noFill/>
            </a:ln>
          </p:spPr>
          <p:txBody>
            <a:bodyPr lIns="72375" tIns="72375" rIns="72375" bIns="723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1900" b="0" i="0" u="none" strike="noStrike" cap="none">
                  <a:solidFill>
                    <a:schemeClr val="lt1"/>
                  </a:solidFill>
                  <a:latin typeface="Questrial"/>
                  <a:ea typeface="Questrial"/>
                  <a:cs typeface="Questrial"/>
                  <a:sym typeface="Questrial"/>
                </a:rPr>
                <a:t>Find out what information already exists regarding your project </a:t>
              </a:r>
            </a:p>
          </p:txBody>
        </p:sp>
        <p:sp>
          <p:nvSpPr>
            <p:cNvPr id="162" name="Shape 162"/>
            <p:cNvSpPr/>
            <p:nvPr/>
          </p:nvSpPr>
          <p:spPr>
            <a:xfrm>
              <a:off x="2512743" y="366005"/>
              <a:ext cx="5430293" cy="136055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3" name="Shape 163"/>
            <p:cNvSpPr txBox="1"/>
            <p:nvPr/>
          </p:nvSpPr>
          <p:spPr>
            <a:xfrm>
              <a:off x="2512743" y="366005"/>
              <a:ext cx="5430293" cy="1360559"/>
            </a:xfrm>
            <a:prstGeom prst="rect">
              <a:avLst/>
            </a:prstGeom>
            <a:noFill/>
            <a:ln>
              <a:noFill/>
            </a:ln>
          </p:spPr>
          <p:txBody>
            <a:bodyPr lIns="60950" tIns="60950" rIns="60950" bIns="60950" anchor="ctr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100000"/>
                <a:buFont typeface="Questrial"/>
                <a:buChar char="•"/>
              </a:pPr>
              <a:r>
                <a:rPr lang="en-US" sz="1600" b="0" i="0" u="none" strike="noStrike" cap="none">
                  <a:solidFill>
                    <a:schemeClr val="lt1"/>
                  </a:solidFill>
                  <a:latin typeface="Questrial"/>
                  <a:ea typeface="Questrial"/>
                  <a:cs typeface="Questrial"/>
                  <a:sym typeface="Questrial"/>
                </a:rPr>
                <a:t>Provides a context for your own research </a:t>
              </a:r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lt1"/>
                </a:buClr>
                <a:buSzPct val="100000"/>
                <a:buFont typeface="Questrial"/>
                <a:buChar char="•"/>
              </a:pPr>
              <a:r>
                <a:rPr lang="en-US" sz="1600" b="0" i="0" u="none" strike="noStrike" cap="none">
                  <a:solidFill>
                    <a:schemeClr val="lt1"/>
                  </a:solidFill>
                  <a:latin typeface="Questrial"/>
                  <a:ea typeface="Questrial"/>
                  <a:cs typeface="Questrial"/>
                  <a:sym typeface="Questrial"/>
                </a:rPr>
                <a:t>Allows you to write a well thought out introduction </a:t>
              </a: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lt1"/>
                </a:buClr>
                <a:buFont typeface="Questrial"/>
                <a:buNone/>
              </a:pPr>
              <a:endParaRPr sz="15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164" name="Shape 164"/>
            <p:cNvSpPr/>
            <p:nvPr/>
          </p:nvSpPr>
          <p:spPr>
            <a:xfrm rot="5400000">
              <a:off x="2380870" y="3694429"/>
              <a:ext cx="1428586" cy="1626396"/>
            </a:xfrm>
            <a:prstGeom prst="bentUpArrow">
              <a:avLst>
                <a:gd name="adj1" fmla="val 32840"/>
                <a:gd name="adj2" fmla="val 25000"/>
                <a:gd name="adj3" fmla="val 35780"/>
              </a:avLst>
            </a:prstGeom>
            <a:solidFill>
              <a:srgbClr val="EEE7EE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5" name="Shape 165"/>
            <p:cNvSpPr/>
            <p:nvPr/>
          </p:nvSpPr>
          <p:spPr>
            <a:xfrm>
              <a:off x="2021599" y="2103175"/>
              <a:ext cx="2404899" cy="1683350"/>
            </a:xfrm>
            <a:prstGeom prst="roundRect">
              <a:avLst>
                <a:gd name="adj" fmla="val 16670"/>
              </a:avLst>
            </a:prstGeom>
            <a:gradFill>
              <a:gsLst>
                <a:gs pos="0">
                  <a:srgbClr val="7D73AB"/>
                </a:gs>
                <a:gs pos="100000">
                  <a:srgbClr val="4E447B"/>
                </a:gs>
              </a:gsLst>
              <a:lin ang="54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6" name="Shape 166"/>
            <p:cNvSpPr txBox="1"/>
            <p:nvPr/>
          </p:nvSpPr>
          <p:spPr>
            <a:xfrm>
              <a:off x="2103788" y="2185365"/>
              <a:ext cx="2240521" cy="1518973"/>
            </a:xfrm>
            <a:prstGeom prst="rect">
              <a:avLst/>
            </a:prstGeom>
            <a:noFill/>
            <a:ln>
              <a:noFill/>
            </a:ln>
          </p:spPr>
          <p:txBody>
            <a:bodyPr lIns="72375" tIns="72375" rIns="72375" bIns="723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1900" b="0" i="0" u="none" strike="noStrike" cap="none">
                  <a:solidFill>
                    <a:schemeClr val="lt1"/>
                  </a:solidFill>
                  <a:latin typeface="Questrial"/>
                  <a:ea typeface="Questrial"/>
                  <a:cs typeface="Questrial"/>
                  <a:sym typeface="Questrial"/>
                </a:rPr>
                <a:t>Identify major seminal works, methodologies and/or research techniques</a:t>
              </a:r>
            </a:p>
          </p:txBody>
        </p:sp>
        <p:sp>
          <p:nvSpPr>
            <p:cNvPr id="167" name="Shape 167"/>
            <p:cNvSpPr/>
            <p:nvPr/>
          </p:nvSpPr>
          <p:spPr>
            <a:xfrm>
              <a:off x="4439560" y="2163821"/>
              <a:ext cx="4435495" cy="136055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8" name="Shape 168"/>
            <p:cNvSpPr txBox="1"/>
            <p:nvPr/>
          </p:nvSpPr>
          <p:spPr>
            <a:xfrm>
              <a:off x="4439560" y="2163821"/>
              <a:ext cx="4435495" cy="1360559"/>
            </a:xfrm>
            <a:prstGeom prst="rect">
              <a:avLst/>
            </a:prstGeom>
            <a:noFill/>
            <a:ln>
              <a:noFill/>
            </a:ln>
          </p:spPr>
          <p:txBody>
            <a:bodyPr lIns="60950" tIns="60950" rIns="60950" bIns="60950" anchor="ctr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100000"/>
                <a:buFont typeface="Questrial"/>
                <a:buChar char="•"/>
              </a:pPr>
              <a:r>
                <a:rPr lang="en-US" sz="1600" b="0" i="0" u="none" strike="noStrike" cap="none">
                  <a:solidFill>
                    <a:schemeClr val="lt1"/>
                  </a:solidFill>
                  <a:latin typeface="Questrial"/>
                  <a:ea typeface="Questrial"/>
                  <a:cs typeface="Questrial"/>
                  <a:sym typeface="Questrial"/>
                </a:rPr>
                <a:t>Find other people working in the field</a:t>
              </a:r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lt1"/>
                </a:buClr>
                <a:buSzPct val="100000"/>
                <a:buFont typeface="Questrial"/>
                <a:buChar char="•"/>
              </a:pPr>
              <a:r>
                <a:rPr lang="en-US" sz="1600" b="0" i="0" u="none" strike="noStrike" cap="none">
                  <a:solidFill>
                    <a:schemeClr val="lt1"/>
                  </a:solidFill>
                  <a:latin typeface="Questrial"/>
                  <a:ea typeface="Questrial"/>
                  <a:cs typeface="Questrial"/>
                  <a:sym typeface="Questrial"/>
                </a:rPr>
                <a:t>Future project partners?  </a:t>
              </a:r>
            </a:p>
          </p:txBody>
        </p:sp>
        <p:sp>
          <p:nvSpPr>
            <p:cNvPr id="169" name="Shape 169"/>
            <p:cNvSpPr/>
            <p:nvPr/>
          </p:nvSpPr>
          <p:spPr>
            <a:xfrm>
              <a:off x="3986464" y="4058507"/>
              <a:ext cx="2404899" cy="1683350"/>
            </a:xfrm>
            <a:prstGeom prst="roundRect">
              <a:avLst>
                <a:gd name="adj" fmla="val 16670"/>
              </a:avLst>
            </a:prstGeom>
            <a:gradFill>
              <a:gsLst>
                <a:gs pos="0">
                  <a:srgbClr val="AD79AA"/>
                </a:gs>
                <a:gs pos="100000">
                  <a:srgbClr val="7D4979"/>
                </a:gs>
              </a:gsLst>
              <a:lin ang="54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0" name="Shape 170"/>
            <p:cNvSpPr txBox="1"/>
            <p:nvPr/>
          </p:nvSpPr>
          <p:spPr>
            <a:xfrm>
              <a:off x="4068653" y="4140696"/>
              <a:ext cx="2240521" cy="1518973"/>
            </a:xfrm>
            <a:prstGeom prst="rect">
              <a:avLst/>
            </a:prstGeom>
            <a:noFill/>
            <a:ln>
              <a:noFill/>
            </a:ln>
          </p:spPr>
          <p:txBody>
            <a:bodyPr lIns="72375" tIns="72375" rIns="72375" bIns="723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1900" b="0" i="0" u="none" strike="noStrike" cap="none">
                  <a:solidFill>
                    <a:schemeClr val="lt1"/>
                  </a:solidFill>
                  <a:latin typeface="Questrial"/>
                  <a:ea typeface="Questrial"/>
                  <a:cs typeface="Questrial"/>
                  <a:sym typeface="Questrial"/>
                </a:rPr>
                <a:t>Show relationships between previous studies and identify gaps</a:t>
              </a:r>
            </a:p>
          </p:txBody>
        </p:sp>
        <p:sp>
          <p:nvSpPr>
            <p:cNvPr id="171" name="Shape 171"/>
            <p:cNvSpPr/>
            <p:nvPr/>
          </p:nvSpPr>
          <p:spPr>
            <a:xfrm>
              <a:off x="6434048" y="4284348"/>
              <a:ext cx="3258720" cy="136055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2" name="Shape 172"/>
            <p:cNvSpPr txBox="1"/>
            <p:nvPr/>
          </p:nvSpPr>
          <p:spPr>
            <a:xfrm>
              <a:off x="6434048" y="4284348"/>
              <a:ext cx="3258720" cy="1360559"/>
            </a:xfrm>
            <a:prstGeom prst="rect">
              <a:avLst/>
            </a:prstGeom>
            <a:noFill/>
            <a:ln>
              <a:noFill/>
            </a:ln>
          </p:spPr>
          <p:txBody>
            <a:bodyPr lIns="80000" tIns="80000" rIns="80000" bIns="80000" anchor="ctr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100000"/>
                <a:buFont typeface="Questrial"/>
                <a:buChar char="•"/>
              </a:pPr>
              <a:r>
                <a:rPr lang="en-US" sz="1600" b="0" i="0" u="none" strike="noStrike" cap="none">
                  <a:solidFill>
                    <a:schemeClr val="lt1"/>
                  </a:solidFill>
                  <a:latin typeface="Questrial"/>
                  <a:ea typeface="Questrial"/>
                  <a:cs typeface="Questrial"/>
                  <a:sym typeface="Questrial"/>
                </a:rPr>
                <a:t>Allows you to write a well thought out discussion/ conclusions </a:t>
              </a:r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lt1"/>
                </a:buClr>
                <a:buSzPct val="100000"/>
                <a:buFont typeface="Questrial"/>
                <a:buChar char="•"/>
              </a:pPr>
              <a:r>
                <a:rPr lang="en-US" sz="1600" b="0" i="0" u="none" strike="noStrike" cap="none">
                  <a:solidFill>
                    <a:schemeClr val="lt1"/>
                  </a:solidFill>
                  <a:latin typeface="Questrial"/>
                  <a:ea typeface="Questrial"/>
                  <a:cs typeface="Questrial"/>
                  <a:sym typeface="Questrial"/>
                </a:rPr>
                <a:t>Inspires future DEVELOP project ideas</a:t>
              </a:r>
            </a:p>
          </p:txBody>
        </p:sp>
      </p:grpSp>
      <p:sp>
        <p:nvSpPr>
          <p:cNvPr id="173" name="Shape 173"/>
          <p:cNvSpPr txBox="1">
            <a:spLocks noGrp="1"/>
          </p:cNvSpPr>
          <p:nvPr>
            <p:ph type="title"/>
          </p:nvPr>
        </p:nvSpPr>
        <p:spPr>
          <a:xfrm>
            <a:off x="181325" y="177450"/>
            <a:ext cx="9179700" cy="804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2"/>
              </a:buClr>
              <a:buSzPct val="25000"/>
              <a:buFont typeface="Questrial"/>
              <a:buNone/>
            </a:pPr>
            <a:r>
              <a:rPr lang="en-US" sz="4200" b="0" i="0" u="none" strike="noStrike" cap="non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rPr>
              <a:t>Why Lit Review? </a:t>
            </a:r>
          </a:p>
        </p:txBody>
      </p:sp>
      <p:pic>
        <p:nvPicPr>
          <p:cNvPr id="174" name="Shape 1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465" y="4309626"/>
            <a:ext cx="2480776" cy="24311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" name="Shape 179"/>
          <p:cNvGrpSpPr/>
          <p:nvPr/>
        </p:nvGrpSpPr>
        <p:grpSpPr>
          <a:xfrm>
            <a:off x="923695" y="188141"/>
            <a:ext cx="10426907" cy="6328055"/>
            <a:chOff x="779316" y="35905"/>
            <a:chExt cx="10426907" cy="6328055"/>
          </a:xfrm>
        </p:grpSpPr>
        <p:sp>
          <p:nvSpPr>
            <p:cNvPr id="180" name="Shape 180"/>
            <p:cNvSpPr/>
            <p:nvPr/>
          </p:nvSpPr>
          <p:spPr>
            <a:xfrm>
              <a:off x="801556" y="986891"/>
              <a:ext cx="10404667" cy="5377069"/>
            </a:xfrm>
            <a:prstGeom prst="rect">
              <a:avLst/>
            </a:prstGeom>
            <a:solidFill>
              <a:srgbClr val="4F2F4D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1" name="Shape 181"/>
            <p:cNvSpPr/>
            <p:nvPr/>
          </p:nvSpPr>
          <p:spPr>
            <a:xfrm>
              <a:off x="779316" y="1684156"/>
              <a:ext cx="5382442" cy="4600017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2" name="Shape 182"/>
            <p:cNvSpPr txBox="1"/>
            <p:nvPr/>
          </p:nvSpPr>
          <p:spPr>
            <a:xfrm>
              <a:off x="779316" y="1684156"/>
              <a:ext cx="5382442" cy="4600017"/>
            </a:xfrm>
            <a:prstGeom prst="rect">
              <a:avLst/>
            </a:prstGeom>
            <a:noFill/>
            <a:ln>
              <a:noFill/>
            </a:ln>
          </p:spPr>
          <p:txBody>
            <a:bodyPr lIns="68575" tIns="68575" rIns="68575" bIns="68575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3600" b="0" i="0" u="none" strike="noStrike" cap="none">
                  <a:solidFill>
                    <a:schemeClr val="lt1"/>
                  </a:solidFill>
                  <a:latin typeface="Questrial"/>
                  <a:ea typeface="Questrial"/>
                  <a:cs typeface="Questrial"/>
                  <a:sym typeface="Questrial"/>
                </a:rPr>
                <a:t>Summarize professional literature relevant to your project</a:t>
              </a:r>
            </a:p>
            <a:p>
              <a:pPr marL="285750" marR="0" lvl="1" indent="-285750" algn="l" rtl="0">
                <a:lnSpc>
                  <a:spcPct val="90000"/>
                </a:lnSpc>
                <a:spcBef>
                  <a:spcPts val="1260"/>
                </a:spcBef>
                <a:spcAft>
                  <a:spcPts val="0"/>
                </a:spcAft>
                <a:buClr>
                  <a:schemeClr val="lt1"/>
                </a:buClr>
                <a:buSzPct val="100000"/>
                <a:buFont typeface="Questrial"/>
                <a:buChar char="•"/>
              </a:pPr>
              <a:r>
                <a:rPr lang="en-US" sz="2800" b="0" i="0" u="none" strike="noStrike" cap="none">
                  <a:solidFill>
                    <a:schemeClr val="lt1"/>
                  </a:solidFill>
                  <a:latin typeface="Questrial"/>
                  <a:ea typeface="Questrial"/>
                  <a:cs typeface="Questrial"/>
                  <a:sym typeface="Questrial"/>
                </a:rPr>
                <a:t>Articles published in a peer-reviewed scientific journal</a:t>
              </a:r>
            </a:p>
            <a:p>
              <a:pPr marL="285750" marR="0" lvl="1" indent="-285750" algn="l" rtl="0">
                <a:lnSpc>
                  <a:spcPct val="90000"/>
                </a:lnSpc>
                <a:spcBef>
                  <a:spcPts val="420"/>
                </a:spcBef>
                <a:spcAft>
                  <a:spcPts val="0"/>
                </a:spcAft>
                <a:buClr>
                  <a:schemeClr val="lt1"/>
                </a:buClr>
                <a:buSzPct val="100000"/>
                <a:buFont typeface="Questrial"/>
                <a:buChar char="•"/>
              </a:pPr>
              <a:r>
                <a:rPr lang="en-US" sz="2800" b="1" i="1" u="none" strike="noStrike" cap="none">
                  <a:solidFill>
                    <a:schemeClr val="lt1"/>
                  </a:solidFill>
                  <a:latin typeface="Questrial"/>
                  <a:ea typeface="Questrial"/>
                  <a:cs typeface="Questrial"/>
                  <a:sym typeface="Questrial"/>
                </a:rPr>
                <a:t>Reports</a:t>
              </a:r>
              <a:r>
                <a:rPr lang="en-US" sz="2800" b="0" i="0" u="none" strike="noStrike" cap="none">
                  <a:solidFill>
                    <a:schemeClr val="lt1"/>
                  </a:solidFill>
                  <a:latin typeface="Questrial"/>
                  <a:ea typeface="Questrial"/>
                  <a:cs typeface="Questrial"/>
                  <a:sym typeface="Questrial"/>
                </a:rPr>
                <a:t> published by government agencies, NGOs, etc</a:t>
              </a:r>
            </a:p>
            <a:p>
              <a:pPr marL="285750" marR="0" lvl="1" indent="-285750" algn="l" rtl="0">
                <a:lnSpc>
                  <a:spcPct val="90000"/>
                </a:lnSpc>
                <a:spcBef>
                  <a:spcPts val="420"/>
                </a:spcBef>
                <a:spcAft>
                  <a:spcPts val="0"/>
                </a:spcAft>
                <a:buClr>
                  <a:schemeClr val="lt1"/>
                </a:buClr>
                <a:buSzPct val="100000"/>
                <a:buFont typeface="Questrial"/>
                <a:buChar char="•"/>
              </a:pPr>
              <a:r>
                <a:rPr lang="en-US" sz="2800" b="0" i="0" u="none" strike="noStrike" cap="none">
                  <a:solidFill>
                    <a:schemeClr val="lt1"/>
                  </a:solidFill>
                  <a:latin typeface="Questrial"/>
                  <a:ea typeface="Questrial"/>
                  <a:cs typeface="Questrial"/>
                  <a:sym typeface="Questrial"/>
                </a:rPr>
                <a:t>Theses or Dissertations </a:t>
              </a:r>
            </a:p>
          </p:txBody>
        </p:sp>
        <p:sp>
          <p:nvSpPr>
            <p:cNvPr id="183" name="Shape 183"/>
            <p:cNvSpPr/>
            <p:nvPr/>
          </p:nvSpPr>
          <p:spPr>
            <a:xfrm>
              <a:off x="6320585" y="1690917"/>
              <a:ext cx="4831592" cy="4600017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4" name="Shape 184"/>
            <p:cNvSpPr txBox="1"/>
            <p:nvPr/>
          </p:nvSpPr>
          <p:spPr>
            <a:xfrm>
              <a:off x="6320585" y="1690917"/>
              <a:ext cx="4831592" cy="4600017"/>
            </a:xfrm>
            <a:prstGeom prst="rect">
              <a:avLst/>
            </a:prstGeom>
            <a:noFill/>
            <a:ln>
              <a:noFill/>
            </a:ln>
          </p:spPr>
          <p:txBody>
            <a:bodyPr lIns="45700" tIns="45700" rIns="45700" bIns="4570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3200" b="0" i="0" u="none" strike="noStrike" cap="none">
                  <a:solidFill>
                    <a:schemeClr val="lt1"/>
                  </a:solidFill>
                  <a:latin typeface="Questrial"/>
                  <a:ea typeface="Questrial"/>
                  <a:cs typeface="Questrial"/>
                  <a:sym typeface="Questrial"/>
                </a:rPr>
                <a:t>Skim random internet sources </a:t>
              </a:r>
            </a:p>
            <a:p>
              <a:pPr marL="228600" marR="0" lvl="1" indent="-228600" algn="l" rtl="0">
                <a:lnSpc>
                  <a:spcPct val="90000"/>
                </a:lnSpc>
                <a:spcBef>
                  <a:spcPts val="1120"/>
                </a:spcBef>
                <a:spcAft>
                  <a:spcPts val="0"/>
                </a:spcAft>
                <a:buClr>
                  <a:schemeClr val="lt1"/>
                </a:buClr>
                <a:buSzPct val="100000"/>
                <a:buFont typeface="Questrial"/>
                <a:buChar char="•"/>
              </a:pPr>
              <a:r>
                <a:rPr lang="en-US" sz="2500" b="0" i="0" u="none" strike="noStrike" cap="none">
                  <a:solidFill>
                    <a:schemeClr val="lt1"/>
                  </a:solidFill>
                  <a:latin typeface="Questrial"/>
                  <a:ea typeface="Questrial"/>
                  <a:cs typeface="Questrial"/>
                  <a:sym typeface="Questrial"/>
                </a:rPr>
                <a:t>Wikipedia </a:t>
              </a:r>
            </a:p>
            <a:p>
              <a:pPr marL="228600" marR="0" lvl="1" indent="-228600" algn="l" rtl="0">
                <a:lnSpc>
                  <a:spcPct val="90000"/>
                </a:lnSpc>
                <a:spcBef>
                  <a:spcPts val="375"/>
                </a:spcBef>
                <a:spcAft>
                  <a:spcPts val="0"/>
                </a:spcAft>
                <a:buClr>
                  <a:schemeClr val="lt1"/>
                </a:buClr>
                <a:buSzPct val="100000"/>
                <a:buFont typeface="Questrial"/>
                <a:buChar char="•"/>
              </a:pPr>
              <a:r>
                <a:rPr lang="en-US" sz="2500" b="0" i="0" u="none" strike="noStrike" cap="none">
                  <a:solidFill>
                    <a:schemeClr val="lt1"/>
                  </a:solidFill>
                  <a:latin typeface="Questrial"/>
                  <a:ea typeface="Questrial"/>
                  <a:cs typeface="Questrial"/>
                  <a:sym typeface="Questrial"/>
                </a:rPr>
                <a:t>The information presented on government, NGOs, etc  websites are directed towards public awareness.</a:t>
              </a:r>
            </a:p>
            <a:p>
              <a:pPr marL="457200" marR="0" lvl="2" indent="-228600" algn="l" rtl="0">
                <a:lnSpc>
                  <a:spcPct val="90000"/>
                </a:lnSpc>
                <a:spcBef>
                  <a:spcPts val="375"/>
                </a:spcBef>
                <a:spcAft>
                  <a:spcPts val="0"/>
                </a:spcAft>
                <a:buClr>
                  <a:schemeClr val="lt1"/>
                </a:buClr>
                <a:buSzPct val="100000"/>
                <a:buFont typeface="Questrial"/>
                <a:buChar char="•"/>
              </a:pPr>
              <a:r>
                <a:rPr lang="en-US" sz="2400" b="0" i="0" u="none" strike="noStrike" cap="none">
                  <a:solidFill>
                    <a:schemeClr val="lt1"/>
                  </a:solidFill>
                  <a:latin typeface="Questrial"/>
                  <a:ea typeface="Questrial"/>
                  <a:cs typeface="Questrial"/>
                  <a:sym typeface="Questrial"/>
                </a:rPr>
                <a:t>You will need to have a much more thorough knowledge base for your project</a:t>
              </a:r>
            </a:p>
          </p:txBody>
        </p:sp>
        <p:sp>
          <p:nvSpPr>
            <p:cNvPr id="185" name="Shape 185"/>
            <p:cNvSpPr/>
            <p:nvPr/>
          </p:nvSpPr>
          <p:spPr>
            <a:xfrm>
              <a:off x="2627851" y="35905"/>
              <a:ext cx="2009369" cy="1696740"/>
            </a:xfrm>
            <a:prstGeom prst="plus">
              <a:avLst>
                <a:gd name="adj" fmla="val 32810"/>
              </a:avLst>
            </a:prstGeom>
            <a:solidFill>
              <a:schemeClr val="accent4"/>
            </a:solidFill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6" name="Shape 186"/>
            <p:cNvSpPr/>
            <p:nvPr/>
          </p:nvSpPr>
          <p:spPr>
            <a:xfrm>
              <a:off x="7765986" y="676541"/>
              <a:ext cx="1913502" cy="655739"/>
            </a:xfrm>
            <a:prstGeom prst="rect">
              <a:avLst/>
            </a:prstGeom>
            <a:solidFill>
              <a:srgbClr val="FFFF00"/>
            </a:solidFill>
            <a:ln w="19050" cap="rnd" cmpd="sng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cxnSp>
          <p:nvCxnSpPr>
            <p:cNvPr id="187" name="Shape 187"/>
            <p:cNvCxnSpPr/>
            <p:nvPr/>
          </p:nvCxnSpPr>
          <p:spPr>
            <a:xfrm>
              <a:off x="6272746" y="1700753"/>
              <a:ext cx="1194" cy="4393459"/>
            </a:xfrm>
            <a:prstGeom prst="straightConnector1">
              <a:avLst/>
            </a:prstGeom>
            <a:noFill/>
            <a:ln w="19050" cap="rnd" cmpd="sng">
              <a:solidFill>
                <a:srgbClr val="8B0D0C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8" name="Shape 188"/>
          <p:cNvSpPr txBox="1"/>
          <p:nvPr/>
        </p:nvSpPr>
        <p:spPr>
          <a:xfrm>
            <a:off x="3330150" y="678475"/>
            <a:ext cx="900599" cy="646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3600" b="1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DO</a:t>
            </a:r>
          </a:p>
        </p:txBody>
      </p:sp>
      <p:sp>
        <p:nvSpPr>
          <p:cNvPr id="189" name="Shape 189"/>
          <p:cNvSpPr txBox="1"/>
          <p:nvPr/>
        </p:nvSpPr>
        <p:spPr>
          <a:xfrm>
            <a:off x="7853250" y="836200"/>
            <a:ext cx="2025300" cy="646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3600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DO NOT</a:t>
            </a:r>
          </a:p>
        </p:txBody>
      </p:sp>
      <p:pic>
        <p:nvPicPr>
          <p:cNvPr id="190" name="Shape 1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56744" y="114457"/>
            <a:ext cx="1657495" cy="16574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 txBox="1">
            <a:spLocks noGrp="1"/>
          </p:cNvSpPr>
          <p:nvPr>
            <p:ph type="title"/>
          </p:nvPr>
        </p:nvSpPr>
        <p:spPr>
          <a:xfrm>
            <a:off x="205950" y="180319"/>
            <a:ext cx="9404700" cy="769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2"/>
              </a:buClr>
              <a:buSzPct val="25000"/>
              <a:buFont typeface="Questrial"/>
              <a:buNone/>
            </a:pPr>
            <a:r>
              <a:rPr lang="en-US" sz="4200" b="0" i="0" u="none" strike="noStrike" cap="non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rPr>
              <a:t>Finding good sources </a:t>
            </a:r>
          </a:p>
        </p:txBody>
      </p:sp>
      <p:pic>
        <p:nvPicPr>
          <p:cNvPr id="196" name="Shape 19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60037" t="2030" b="49137"/>
          <a:stretch/>
        </p:blipFill>
        <p:spPr>
          <a:xfrm>
            <a:off x="205945" y="1144745"/>
            <a:ext cx="6516129" cy="2687301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Shape 197"/>
          <p:cNvSpPr/>
          <p:nvPr/>
        </p:nvSpPr>
        <p:spPr>
          <a:xfrm>
            <a:off x="3962400" y="2809103"/>
            <a:ext cx="1070918" cy="609599"/>
          </a:xfrm>
          <a:prstGeom prst="rect">
            <a:avLst/>
          </a:prstGeom>
          <a:noFill/>
          <a:ln w="38100" cap="flat" cmpd="sng">
            <a:solidFill>
              <a:srgbClr val="800F0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98" name="Shape 198"/>
          <p:cNvSpPr txBox="1"/>
          <p:nvPr/>
        </p:nvSpPr>
        <p:spPr>
          <a:xfrm>
            <a:off x="354227" y="4118917"/>
            <a:ext cx="5169496" cy="224676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Try different searches with different combinations of key words  </a:t>
            </a:r>
          </a:p>
          <a:p>
            <a:pPr marL="285750" marR="0" lvl="0" indent="-285750"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There are good results beyond the 1</a:t>
            </a:r>
            <a:r>
              <a:rPr lang="en-US" sz="2800" baseline="300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st</a:t>
            </a:r>
            <a:r>
              <a:rPr lang="en-US" sz="2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 page</a:t>
            </a:r>
          </a:p>
        </p:txBody>
      </p:sp>
      <p:cxnSp>
        <p:nvCxnSpPr>
          <p:cNvPr id="199" name="Shape 199"/>
          <p:cNvCxnSpPr/>
          <p:nvPr/>
        </p:nvCxnSpPr>
        <p:spPr>
          <a:xfrm rot="10800000" flipH="1">
            <a:off x="5033319" y="2423603"/>
            <a:ext cx="1911000" cy="385499"/>
          </a:xfrm>
          <a:prstGeom prst="straightConnector1">
            <a:avLst/>
          </a:prstGeom>
          <a:noFill/>
          <a:ln w="38100" cap="flat" cmpd="sng">
            <a:solidFill>
              <a:srgbClr val="840F0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0" name="Shape 200"/>
          <p:cNvCxnSpPr/>
          <p:nvPr/>
        </p:nvCxnSpPr>
        <p:spPr>
          <a:xfrm>
            <a:off x="5033319" y="3418703"/>
            <a:ext cx="1917599" cy="2672999"/>
          </a:xfrm>
          <a:prstGeom prst="straightConnector1">
            <a:avLst/>
          </a:prstGeom>
          <a:noFill/>
          <a:ln w="38100" cap="flat" cmpd="sng">
            <a:solidFill>
              <a:srgbClr val="840F0E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1" name="Shape 201"/>
          <p:cNvSpPr/>
          <p:nvPr/>
        </p:nvSpPr>
        <p:spPr>
          <a:xfrm>
            <a:off x="5831632" y="1352937"/>
            <a:ext cx="774440" cy="130628"/>
          </a:xfrm>
          <a:prstGeom prst="rect">
            <a:avLst/>
          </a:prstGeom>
          <a:solidFill>
            <a:schemeClr val="dk1"/>
          </a:solidFill>
          <a:ln w="1905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202" name="Shape 20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4227" y="1745843"/>
            <a:ext cx="1960152" cy="1960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Shape 20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47800" y="2419537"/>
            <a:ext cx="5067300" cy="36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Shape 204"/>
          <p:cNvSpPr/>
          <p:nvPr/>
        </p:nvSpPr>
        <p:spPr>
          <a:xfrm>
            <a:off x="6947750" y="2419550"/>
            <a:ext cx="5067300" cy="3647999"/>
          </a:xfrm>
          <a:prstGeom prst="rect">
            <a:avLst/>
          </a:prstGeom>
          <a:noFill/>
          <a:ln w="38100" cap="flat" cmpd="sng">
            <a:solidFill>
              <a:srgbClr val="800F0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 txBox="1">
            <a:spLocks noGrp="1"/>
          </p:cNvSpPr>
          <p:nvPr>
            <p:ph type="title"/>
          </p:nvPr>
        </p:nvSpPr>
        <p:spPr>
          <a:xfrm>
            <a:off x="195075" y="177000"/>
            <a:ext cx="7943700" cy="1400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2"/>
              </a:buClr>
              <a:buSzPct val="25000"/>
              <a:buFont typeface="Questrial"/>
              <a:buNone/>
            </a:pPr>
            <a:r>
              <a:rPr lang="en-US" sz="4200" b="0" i="0" u="none" strike="noStrike" cap="non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rPr>
              <a:t>Example: </a:t>
            </a:r>
            <a:r>
              <a:rPr lang="en-US" sz="4200" b="0" i="1" u="none" strike="noStrike" cap="non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rPr>
              <a:t>Phragmites australis </a:t>
            </a:r>
            <a:r>
              <a:rPr lang="en-US" sz="4200" b="0" i="0" u="none" strike="noStrike" cap="non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rPr>
              <a:t>invasion in coastal Virginia </a:t>
            </a:r>
          </a:p>
        </p:txBody>
      </p:sp>
      <p:sp>
        <p:nvSpPr>
          <p:cNvPr id="211" name="Shape 211"/>
          <p:cNvSpPr txBox="1"/>
          <p:nvPr/>
        </p:nvSpPr>
        <p:spPr>
          <a:xfrm>
            <a:off x="8674442" y="6114535"/>
            <a:ext cx="3147300" cy="646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Save PDF in a folder for reference later</a:t>
            </a:r>
          </a:p>
        </p:txBody>
      </p:sp>
      <p:pic>
        <p:nvPicPr>
          <p:cNvPr id="212" name="Shape 2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56722" y="3"/>
            <a:ext cx="2850600" cy="285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Shape 2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0550" y="1918800"/>
            <a:ext cx="6017300" cy="493920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Shape 214"/>
          <p:cNvSpPr/>
          <p:nvPr/>
        </p:nvSpPr>
        <p:spPr>
          <a:xfrm>
            <a:off x="5574825" y="4496200"/>
            <a:ext cx="927900" cy="310199"/>
          </a:xfrm>
          <a:prstGeom prst="rect">
            <a:avLst/>
          </a:prstGeom>
          <a:noFill/>
          <a:ln w="38100" cap="flat" cmpd="sng">
            <a:solidFill>
              <a:srgbClr val="800F0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cxnSp>
        <p:nvCxnSpPr>
          <p:cNvPr id="215" name="Shape 215"/>
          <p:cNvCxnSpPr/>
          <p:nvPr/>
        </p:nvCxnSpPr>
        <p:spPr>
          <a:xfrm rot="10800000" flipH="1">
            <a:off x="6509325" y="2879124"/>
            <a:ext cx="1798500" cy="1615500"/>
          </a:xfrm>
          <a:prstGeom prst="straightConnector1">
            <a:avLst/>
          </a:prstGeom>
          <a:noFill/>
          <a:ln w="38100" cap="flat" cmpd="sng">
            <a:solidFill>
              <a:srgbClr val="840F0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6" name="Shape 216"/>
          <p:cNvCxnSpPr/>
          <p:nvPr/>
        </p:nvCxnSpPr>
        <p:spPr>
          <a:xfrm>
            <a:off x="6489850" y="4780275"/>
            <a:ext cx="1818000" cy="1350300"/>
          </a:xfrm>
          <a:prstGeom prst="straightConnector1">
            <a:avLst/>
          </a:prstGeom>
          <a:noFill/>
          <a:ln w="38100" cap="flat" cmpd="sng">
            <a:solidFill>
              <a:srgbClr val="840F0E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7" name="Shape 217"/>
          <p:cNvSpPr/>
          <p:nvPr/>
        </p:nvSpPr>
        <p:spPr>
          <a:xfrm>
            <a:off x="2901226" y="2840174"/>
            <a:ext cx="2368199" cy="543599"/>
          </a:xfrm>
          <a:prstGeom prst="rect">
            <a:avLst/>
          </a:prstGeom>
          <a:noFill/>
          <a:ln w="38100" cap="flat" cmpd="sng">
            <a:solidFill>
              <a:srgbClr val="800F0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18" name="Shape 218"/>
          <p:cNvSpPr txBox="1"/>
          <p:nvPr/>
        </p:nvSpPr>
        <p:spPr>
          <a:xfrm>
            <a:off x="165706" y="2417458"/>
            <a:ext cx="2147099" cy="939599"/>
          </a:xfrm>
          <a:prstGeom prst="rect">
            <a:avLst/>
          </a:prstGeom>
          <a:noFill/>
          <a:ln w="38100" cap="flat" cmpd="sng">
            <a:solidFill>
              <a:srgbClr val="580A0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☹ This looks like a great article!  What to do? </a:t>
            </a:r>
          </a:p>
        </p:txBody>
      </p:sp>
      <p:cxnSp>
        <p:nvCxnSpPr>
          <p:cNvPr id="219" name="Shape 219"/>
          <p:cNvCxnSpPr/>
          <p:nvPr/>
        </p:nvCxnSpPr>
        <p:spPr>
          <a:xfrm rot="10800000">
            <a:off x="2290475" y="2781649"/>
            <a:ext cx="609299" cy="161400"/>
          </a:xfrm>
          <a:prstGeom prst="straightConnector1">
            <a:avLst/>
          </a:prstGeom>
          <a:noFill/>
          <a:ln w="38100" cap="flat" cmpd="sng">
            <a:solidFill>
              <a:srgbClr val="580A09"/>
            </a:solidFill>
            <a:prstDash val="solid"/>
            <a:round/>
            <a:headEnd type="none" w="med" len="med"/>
            <a:tailEnd type="triangle" w="lg" len="lg"/>
          </a:ln>
        </p:spPr>
      </p:cxnSp>
      <p:pic>
        <p:nvPicPr>
          <p:cNvPr id="220" name="Shape 220"/>
          <p:cNvPicPr preferRelativeResize="0"/>
          <p:nvPr/>
        </p:nvPicPr>
        <p:blipFill rotWithShape="1">
          <a:blip r:embed="rId5">
            <a:alphaModFix/>
          </a:blip>
          <a:srcRect l="67128" t="2028" r="7501" b="31680"/>
          <a:stretch/>
        </p:blipFill>
        <p:spPr>
          <a:xfrm>
            <a:off x="8307857" y="2879124"/>
            <a:ext cx="3666300" cy="3251699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Shape 221"/>
          <p:cNvSpPr/>
          <p:nvPr/>
        </p:nvSpPr>
        <p:spPr>
          <a:xfrm>
            <a:off x="8307857" y="2879124"/>
            <a:ext cx="3666300" cy="3251699"/>
          </a:xfrm>
          <a:prstGeom prst="rect">
            <a:avLst/>
          </a:prstGeom>
          <a:noFill/>
          <a:ln w="38100" cap="flat" cmpd="sng">
            <a:solidFill>
              <a:srgbClr val="800F0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 txBox="1">
            <a:spLocks noGrp="1"/>
          </p:cNvSpPr>
          <p:nvPr>
            <p:ph type="title"/>
          </p:nvPr>
        </p:nvSpPr>
        <p:spPr>
          <a:xfrm>
            <a:off x="6338975" y="1190898"/>
            <a:ext cx="5703600" cy="1427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chemeClr val="lt2"/>
              </a:buClr>
              <a:buSzPct val="25000"/>
              <a:buFont typeface="Questrial"/>
              <a:buNone/>
            </a:pPr>
            <a:r>
              <a:rPr lang="en-US" sz="4200" b="0" i="0" u="none" strike="noStrike" cap="non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rPr>
              <a:t>Other Google Scholar Tips </a:t>
            </a:r>
          </a:p>
        </p:txBody>
      </p:sp>
      <p:sp>
        <p:nvSpPr>
          <p:cNvPr id="228" name="Shape 228"/>
          <p:cNvSpPr/>
          <p:nvPr/>
        </p:nvSpPr>
        <p:spPr>
          <a:xfrm>
            <a:off x="10646228" y="3321839"/>
            <a:ext cx="1110341" cy="209172"/>
          </a:xfrm>
          <a:prstGeom prst="rect">
            <a:avLst/>
          </a:prstGeom>
          <a:solidFill>
            <a:schemeClr val="dk1"/>
          </a:solidFill>
          <a:ln w="1905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29" name="Shape 229"/>
          <p:cNvSpPr txBox="1"/>
          <p:nvPr/>
        </p:nvSpPr>
        <p:spPr>
          <a:xfrm>
            <a:off x="377837" y="5393094"/>
            <a:ext cx="2267339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Science is time sensitive!</a:t>
            </a:r>
          </a:p>
        </p:txBody>
      </p:sp>
      <p:pic>
        <p:nvPicPr>
          <p:cNvPr id="230" name="Shape 2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25598" y="3530998"/>
            <a:ext cx="9156043" cy="3057449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Shape 231"/>
          <p:cNvSpPr/>
          <p:nvPr/>
        </p:nvSpPr>
        <p:spPr>
          <a:xfrm>
            <a:off x="6395750" y="4790150"/>
            <a:ext cx="1110299" cy="152399"/>
          </a:xfrm>
          <a:prstGeom prst="rect">
            <a:avLst/>
          </a:prstGeom>
          <a:solidFill>
            <a:srgbClr val="FFFF00">
              <a:alpha val="20000"/>
            </a:srgbClr>
          </a:solidFill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32" name="Shape 232"/>
          <p:cNvSpPr/>
          <p:nvPr/>
        </p:nvSpPr>
        <p:spPr>
          <a:xfrm>
            <a:off x="4314850" y="5315350"/>
            <a:ext cx="1441500" cy="209100"/>
          </a:xfrm>
          <a:prstGeom prst="rect">
            <a:avLst/>
          </a:prstGeom>
          <a:solidFill>
            <a:srgbClr val="FFFF00">
              <a:alpha val="20000"/>
            </a:srgbClr>
          </a:solidFill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cxnSp>
        <p:nvCxnSpPr>
          <p:cNvPr id="233" name="Shape 233"/>
          <p:cNvCxnSpPr/>
          <p:nvPr/>
        </p:nvCxnSpPr>
        <p:spPr>
          <a:xfrm rot="10800000" flipH="1">
            <a:off x="5037850" y="3235251"/>
            <a:ext cx="1594799" cy="1554899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4" name="Shape 234"/>
          <p:cNvCxnSpPr/>
          <p:nvPr/>
        </p:nvCxnSpPr>
        <p:spPr>
          <a:xfrm>
            <a:off x="698975" y="3228700"/>
            <a:ext cx="3615899" cy="15615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5" name="Shape 235"/>
          <p:cNvSpPr/>
          <p:nvPr/>
        </p:nvSpPr>
        <p:spPr>
          <a:xfrm>
            <a:off x="4314850" y="4790151"/>
            <a:ext cx="722999" cy="152399"/>
          </a:xfrm>
          <a:prstGeom prst="rect">
            <a:avLst/>
          </a:prstGeom>
          <a:solidFill>
            <a:srgbClr val="FFFF00">
              <a:alpha val="20000"/>
            </a:srgbClr>
          </a:solidFill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36" name="Shape 236"/>
          <p:cNvSpPr/>
          <p:nvPr/>
        </p:nvSpPr>
        <p:spPr>
          <a:xfrm>
            <a:off x="3045301" y="5477875"/>
            <a:ext cx="1009499" cy="967200"/>
          </a:xfrm>
          <a:prstGeom prst="rect">
            <a:avLst/>
          </a:prstGeom>
          <a:solidFill>
            <a:srgbClr val="FFFF00">
              <a:alpha val="20000"/>
            </a:srgbClr>
          </a:solidFill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237" name="Shape 2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3525" y="330357"/>
            <a:ext cx="5942099" cy="2898381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Shape 238"/>
          <p:cNvSpPr/>
          <p:nvPr/>
        </p:nvSpPr>
        <p:spPr>
          <a:xfrm>
            <a:off x="693525" y="330398"/>
            <a:ext cx="5942100" cy="2898299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239" name="Shape 2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5757" y="140083"/>
            <a:ext cx="1485000" cy="1730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>
            <a:spLocks noGrp="1"/>
          </p:cNvSpPr>
          <p:nvPr>
            <p:ph type="title"/>
          </p:nvPr>
        </p:nvSpPr>
        <p:spPr>
          <a:xfrm>
            <a:off x="191650" y="199547"/>
            <a:ext cx="9404700" cy="808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2"/>
              </a:buClr>
              <a:buSzPct val="25000"/>
              <a:buFont typeface="Questrial"/>
              <a:buNone/>
            </a:pPr>
            <a:r>
              <a:rPr lang="en-US" sz="4200" b="0" i="0" u="none" strike="noStrike" cap="non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rPr>
              <a:t>Other Lit Review Tips</a:t>
            </a:r>
          </a:p>
        </p:txBody>
      </p:sp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757808" y="1491303"/>
            <a:ext cx="11269349" cy="426390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</a:pPr>
            <a:r>
              <a:rPr lang="en-US" sz="2000" b="0" i="1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“Phragmites australis </a:t>
            </a:r>
            <a:r>
              <a:rPr lang="en-US" sz="20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is an invasive species of special concern in the wetlands of the North American Great Lakes (Marks et al., 1994; Galatowitsch et al., 1999).”</a:t>
            </a:r>
          </a:p>
        </p:txBody>
      </p:sp>
      <p:pic>
        <p:nvPicPr>
          <p:cNvPr id="247" name="Shape 247"/>
          <p:cNvPicPr preferRelativeResize="0"/>
          <p:nvPr/>
        </p:nvPicPr>
        <p:blipFill rotWithShape="1">
          <a:blip r:embed="rId3">
            <a:alphaModFix/>
          </a:blip>
          <a:srcRect l="67342" t="13901" r="7963" b="51421"/>
          <a:stretch/>
        </p:blipFill>
        <p:spPr>
          <a:xfrm>
            <a:off x="2985925" y="2503050"/>
            <a:ext cx="8957099" cy="4245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Shape 248"/>
          <p:cNvPicPr preferRelativeResize="0"/>
          <p:nvPr/>
        </p:nvPicPr>
        <p:blipFill rotWithShape="1">
          <a:blip r:embed="rId4">
            <a:alphaModFix/>
          </a:blip>
          <a:srcRect l="79336" t="10502" r="16926" b="86165"/>
          <a:stretch/>
        </p:blipFill>
        <p:spPr>
          <a:xfrm>
            <a:off x="3212030" y="2998950"/>
            <a:ext cx="1271041" cy="382556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Shape 249"/>
          <p:cNvSpPr/>
          <p:nvPr/>
        </p:nvSpPr>
        <p:spPr>
          <a:xfrm>
            <a:off x="7698770" y="3856519"/>
            <a:ext cx="3867871" cy="464903"/>
          </a:xfrm>
          <a:prstGeom prst="rect">
            <a:avLst/>
          </a:prstGeom>
          <a:noFill/>
          <a:ln w="38100" cap="flat" cmpd="sng">
            <a:solidFill>
              <a:srgbClr val="800F0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250" name="Shape 2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8289" y="3596975"/>
            <a:ext cx="3091398" cy="30913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 txBox="1">
            <a:spLocks noGrp="1"/>
          </p:cNvSpPr>
          <p:nvPr>
            <p:ph type="title"/>
          </p:nvPr>
        </p:nvSpPr>
        <p:spPr>
          <a:xfrm>
            <a:off x="178675" y="199522"/>
            <a:ext cx="9404700" cy="808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2"/>
              </a:buClr>
              <a:buSzPct val="25000"/>
              <a:buFont typeface="Questrial"/>
              <a:buNone/>
            </a:pPr>
            <a:r>
              <a:rPr lang="en-US" sz="4200" b="0" i="0" u="none" strike="noStrike" cap="none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rPr>
              <a:t>After you find a good article	</a:t>
            </a:r>
          </a:p>
        </p:txBody>
      </p:sp>
      <p:sp>
        <p:nvSpPr>
          <p:cNvPr id="257" name="Shape 257"/>
          <p:cNvSpPr txBox="1">
            <a:spLocks noGrp="1"/>
          </p:cNvSpPr>
          <p:nvPr>
            <p:ph type="body" idx="1"/>
          </p:nvPr>
        </p:nvSpPr>
        <p:spPr>
          <a:xfrm>
            <a:off x="412850" y="1187347"/>
            <a:ext cx="7704900" cy="2905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</a:pPr>
            <a:r>
              <a:rPr lang="en-US" sz="2000" b="0" i="0" u="none" strike="noStrike" cap="none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Read, highlight, summarize and take notes of your own thoughts 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</a:pPr>
            <a:r>
              <a:rPr lang="en-US" sz="2000" b="0" i="0" u="none" strike="noStrike" cap="none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You are not turning this in, it is just for your own knowledge and </a:t>
            </a:r>
            <a:r>
              <a:rPr lang="en-US" sz="2000" b="1" i="0" u="none" strike="noStrike" cap="none" dirty="0">
                <a:solidFill>
                  <a:srgbClr val="C49DC3"/>
                </a:solidFill>
                <a:latin typeface="Questrial"/>
                <a:ea typeface="Questrial"/>
                <a:cs typeface="Questrial"/>
                <a:sym typeface="Questrial"/>
              </a:rPr>
              <a:t>SUCCESS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</a:pPr>
            <a:r>
              <a:rPr lang="en-US" sz="2000" b="0" i="0" u="none" strike="noStrike" cap="none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The more sources the better!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</a:pPr>
            <a:r>
              <a:rPr lang="en-US" sz="2000" b="0" i="0" u="none" strike="noStrike" cap="none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Stay organized 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ct val="80000"/>
              <a:buFont typeface="Noto Sans Symbols"/>
              <a:buChar char="●"/>
            </a:pPr>
            <a:r>
              <a:rPr lang="en-US" dirty="0"/>
              <a:t>Ex. </a:t>
            </a:r>
            <a:r>
              <a:rPr lang="en-US" dirty="0" err="1"/>
              <a:t>AuthorLastName_YEAR_NameOfArticle</a:t>
            </a:r>
            <a:endParaRPr lang="en-US" dirty="0"/>
          </a:p>
        </p:txBody>
      </p:sp>
      <p:pic>
        <p:nvPicPr>
          <p:cNvPr id="258" name="Shape 258"/>
          <p:cNvPicPr preferRelativeResize="0"/>
          <p:nvPr/>
        </p:nvPicPr>
        <p:blipFill rotWithShape="1">
          <a:blip r:embed="rId3">
            <a:alphaModFix/>
          </a:blip>
          <a:srcRect l="13635" t="14829" r="49239" b="59805"/>
          <a:stretch/>
        </p:blipFill>
        <p:spPr>
          <a:xfrm>
            <a:off x="1046569" y="4246042"/>
            <a:ext cx="10925182" cy="2519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Shape 25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17632" y="255037"/>
            <a:ext cx="3809999" cy="3809999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Shape 260"/>
          <p:cNvSpPr/>
          <p:nvPr/>
        </p:nvSpPr>
        <p:spPr>
          <a:xfrm>
            <a:off x="2575033" y="5223641"/>
            <a:ext cx="5927834" cy="1019503"/>
          </a:xfrm>
          <a:prstGeom prst="rect">
            <a:avLst/>
          </a:prstGeom>
          <a:noFill/>
          <a:ln w="38100" cap="flat" cmpd="sng">
            <a:solidFill>
              <a:srgbClr val="800F0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61" name="Shape 261"/>
          <p:cNvSpPr txBox="1"/>
          <p:nvPr/>
        </p:nvSpPr>
        <p:spPr>
          <a:xfrm>
            <a:off x="2480441" y="5038975"/>
            <a:ext cx="2259724" cy="36933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 b="1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What </a:t>
            </a:r>
            <a:r>
              <a:rPr lang="en-US" sz="2400" b="1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NOT</a:t>
            </a:r>
            <a:r>
              <a:rPr lang="en-US" sz="1800" b="1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to do</a:t>
            </a:r>
          </a:p>
        </p:txBody>
      </p:sp>
      <p:sp>
        <p:nvSpPr>
          <p:cNvPr id="262" name="Shape 262"/>
          <p:cNvSpPr/>
          <p:nvPr/>
        </p:nvSpPr>
        <p:spPr>
          <a:xfrm>
            <a:off x="8033550" y="6245475"/>
            <a:ext cx="700546" cy="35735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3"/>
          </a:solidFill>
          <a:ln w="19050" cap="rnd" cmpd="sng">
            <a:solidFill>
              <a:srgbClr val="A7851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63" name="Shape 263"/>
          <p:cNvSpPr txBox="1"/>
          <p:nvPr/>
        </p:nvSpPr>
        <p:spPr>
          <a:xfrm>
            <a:off x="8805709" y="6243144"/>
            <a:ext cx="1021463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rPr>
              <a:t>Better!</a:t>
            </a:r>
          </a:p>
        </p:txBody>
      </p:sp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Ion">
  <a:themeElements>
    <a:clrScheme name="Ion">
      <a:dk1>
        <a:srgbClr val="000000"/>
      </a:dk1>
      <a:lt1>
        <a:srgbClr val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402</Words>
  <Application>Microsoft Office PowerPoint</Application>
  <PresentationFormat>Custom</PresentationFormat>
  <Paragraphs>50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Noto Sans Symbols</vt:lpstr>
      <vt:lpstr>Questrial</vt:lpstr>
      <vt:lpstr>Calibri</vt:lpstr>
      <vt:lpstr>Ion</vt:lpstr>
      <vt:lpstr>How to: Literature Review</vt:lpstr>
      <vt:lpstr>Why Lit Review? </vt:lpstr>
      <vt:lpstr>PowerPoint Presentation</vt:lpstr>
      <vt:lpstr>Finding good sources </vt:lpstr>
      <vt:lpstr>Example: Phragmites australis invasion in coastal Virginia </vt:lpstr>
      <vt:lpstr>Other Google Scholar Tips </vt:lpstr>
      <vt:lpstr>Other Lit Review Tips</vt:lpstr>
      <vt:lpstr>After you find a good article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to: Literature Review</dc:title>
  <dc:creator>Emma Baghel</dc:creator>
  <cp:lastModifiedBy>Emma Baghel</cp:lastModifiedBy>
  <cp:revision>1</cp:revision>
  <dcterms:modified xsi:type="dcterms:W3CDTF">2016-02-24T18:50:00Z</dcterms:modified>
</cp:coreProperties>
</file>