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B347A8-9765-A4C3-5464-E43998E04CB8}" name="Smedsrud, Marisa J. (GSFC-E3)[RSES]" initials="MS" userId="S::mjsmedsr@ndc.nasa.gov::1b1cb6bd-eaaa-4051-8cbf-4cc1e9d8041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72B3"/>
    <a:srgbClr val="D2672B"/>
    <a:srgbClr val="236F99"/>
    <a:srgbClr val="8A5A9A"/>
    <a:srgbClr val="9DB23F"/>
    <a:srgbClr val="67A478"/>
    <a:srgbClr val="BA3A50"/>
    <a:srgbClr val="8A8480"/>
    <a:srgbClr val="895999"/>
    <a:srgbClr val="C13E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12" autoAdjust="0"/>
    <p:restoredTop sz="94660"/>
  </p:normalViewPr>
  <p:slideViewPr>
    <p:cSldViewPr snapToGrid="0">
      <p:cViewPr>
        <p:scale>
          <a:sx n="30" d="100"/>
          <a:sy n="30" d="100"/>
        </p:scale>
        <p:origin x="614" y="-3240"/>
      </p:cViewPr>
      <p:guideLst/>
    </p:cSldViewPr>
  </p:slideViewPr>
  <p:notesTextViewPr>
    <p:cViewPr>
      <p:scale>
        <a:sx n="400" d="100"/>
        <a:sy n="400" d="100"/>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 id="{27DB5144-162E-4FDF-B48B-704E100BB72C}" authorId="{77B347A8-9765-A4C3-5464-E43998E04CB8}" created="2025-01-27T20:28:46.326">
    <ac:deMkLst xmlns:ac="http://schemas.microsoft.com/office/drawing/2013/main/command">
      <pc:docMk xmlns:pc="http://schemas.microsoft.com/office/powerpoint/2013/main/command"/>
      <pc:sldMk xmlns:pc="http://schemas.microsoft.com/office/powerpoint/2013/main/command" cId="2680647682" sldId="290"/>
      <ac:spMk id="8" creationId="{75F4EC35-7632-935C-33B0-8779EFDFF3EE}"/>
    </ac:deMkLst>
    <p188:txBody>
      <a:bodyPr/>
      <a:lstStyle/>
      <a:p>
        <a:r>
          <a:rPr lang="en-US"/>
          <a:t>Please ensure that all content fits within this red box. Delete this prior to final submission.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1/27/2025</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1/27/2025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5372B3"/>
                </a:solidFill>
              </a:defRPr>
            </a:lvl1pPr>
          </a:lstStyle>
          <a:p>
            <a:pPr lvl="0"/>
            <a:r>
              <a:rPr lang="en-US" dirty="0"/>
              <a:t>Study Area Climate</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3"/>
            <a:ext cx="21756004" cy="1731749"/>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215062"/>
            <a:ext cx="25258032" cy="0"/>
          </a:xfrm>
          <a:prstGeom prst="line">
            <a:avLst/>
          </a:prstGeom>
          <a:ln w="57150" cap="sq" cmpd="sng">
            <a:solidFill>
              <a:srgbClr val="5372B3"/>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537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3" name="Rectangle 12">
            <a:extLst>
              <a:ext uri="{FF2B5EF4-FFF2-40B4-BE49-F238E27FC236}">
                <a16:creationId xmlns:a16="http://schemas.microsoft.com/office/drawing/2014/main" id="{77E215A0-CAC8-F928-F289-8804576F388E}"/>
              </a:ext>
            </a:extLst>
          </p:cNvPr>
          <p:cNvSpPr/>
          <p:nvPr userDrawn="1"/>
        </p:nvSpPr>
        <p:spPr>
          <a:xfrm>
            <a:off x="893617" y="34655263"/>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24565821"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738868" cy="942709"/>
          </a:xfrm>
        </p:spPr>
        <p:txBody>
          <a:bodyPr anchor="ctr">
            <a:normAutofit/>
          </a:bodyPr>
          <a:lstStyle>
            <a:lvl1pPr marL="0" indent="0" algn="r">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666185"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15168" userDrawn="1">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640"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1/27/2025</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520" userDrawn="1">
          <p15:clr>
            <a:srgbClr val="F26B43"/>
          </p15:clr>
        </p15:guide>
        <p15:guide id="2" pos="86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support.office.com/en-us/article/Crop-a-picture-to-fit-in-a-shape-1CE8CF89-6A19-4EE4-82CA-4F8E81469590" TargetMode="Externa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F4EC35-7632-935C-33B0-8779EFDFF3EE}"/>
              </a:ext>
            </a:extLst>
          </p:cNvPr>
          <p:cNvSpPr/>
          <p:nvPr/>
        </p:nvSpPr>
        <p:spPr>
          <a:xfrm>
            <a:off x="939800" y="5257800"/>
            <a:ext cx="25512413" cy="27508200"/>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a:extLst>
              <a:ext uri="{FF2B5EF4-FFF2-40B4-BE49-F238E27FC236}">
                <a16:creationId xmlns:a16="http://schemas.microsoft.com/office/drawing/2014/main" id="{6D685E01-A017-43BC-3330-1AFB0729D28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36536" y="29414860"/>
            <a:ext cx="2103120" cy="2083075"/>
          </a:xfrm>
          <a:prstGeom prst="rect">
            <a:avLst/>
          </a:prstGeom>
        </p:spPr>
      </p:pic>
      <p:sp>
        <p:nvSpPr>
          <p:cNvPr id="2" name="Text Placeholder 1">
            <a:extLst>
              <a:ext uri="{FF2B5EF4-FFF2-40B4-BE49-F238E27FC236}">
                <a16:creationId xmlns:a16="http://schemas.microsoft.com/office/drawing/2014/main" id="{A2B06DFA-42DF-FC3A-2B20-E516F630A392}"/>
              </a:ext>
            </a:extLst>
          </p:cNvPr>
          <p:cNvSpPr>
            <a:spLocks noGrp="1"/>
          </p:cNvSpPr>
          <p:nvPr>
            <p:ph type="body" sz="quarter" idx="10"/>
          </p:nvPr>
        </p:nvSpPr>
        <p:spPr>
          <a:xfrm>
            <a:off x="951596" y="1297884"/>
            <a:ext cx="21756004" cy="1378641"/>
          </a:xfrm>
        </p:spPr>
        <p:txBody>
          <a:bodyPr>
            <a:normAutofit/>
          </a:bodyPr>
          <a:lstStyle/>
          <a:p>
            <a:endParaRPr lang="en-US" dirty="0"/>
          </a:p>
        </p:txBody>
      </p:sp>
      <p:sp>
        <p:nvSpPr>
          <p:cNvPr id="4" name="Text Placeholder 3">
            <a:extLst>
              <a:ext uri="{FF2B5EF4-FFF2-40B4-BE49-F238E27FC236}">
                <a16:creationId xmlns:a16="http://schemas.microsoft.com/office/drawing/2014/main" id="{75526CF3-D792-36A8-6B28-5EA233D20689}"/>
              </a:ext>
            </a:extLst>
          </p:cNvPr>
          <p:cNvSpPr>
            <a:spLocks noGrp="1"/>
          </p:cNvSpPr>
          <p:nvPr>
            <p:ph type="body" sz="quarter" idx="13"/>
          </p:nvPr>
        </p:nvSpPr>
        <p:spPr>
          <a:xfrm>
            <a:off x="951596" y="2407252"/>
            <a:ext cx="21756004" cy="1464841"/>
          </a:xfrm>
        </p:spPr>
        <p:txBody>
          <a:bodyPr>
            <a:normAutofit/>
          </a:bodyPr>
          <a:lstStyle/>
          <a:p>
            <a:r>
              <a:rPr lang="en-US" dirty="0"/>
              <a:t>Project Long Title</a:t>
            </a:r>
          </a:p>
        </p:txBody>
      </p:sp>
      <p:sp>
        <p:nvSpPr>
          <p:cNvPr id="3" name="Text Placeholder 2">
            <a:extLst>
              <a:ext uri="{FF2B5EF4-FFF2-40B4-BE49-F238E27FC236}">
                <a16:creationId xmlns:a16="http://schemas.microsoft.com/office/drawing/2014/main" id="{3561868E-CF2C-D0AF-3372-21FB69C5CED6}"/>
              </a:ext>
            </a:extLst>
          </p:cNvPr>
          <p:cNvSpPr>
            <a:spLocks noGrp="1"/>
          </p:cNvSpPr>
          <p:nvPr>
            <p:ph type="body" sz="quarter" idx="12"/>
          </p:nvPr>
        </p:nvSpPr>
        <p:spPr/>
        <p:txBody>
          <a:bodyPr/>
          <a:lstStyle/>
          <a:p>
            <a:endParaRPr lang="en-US" dirty="0"/>
          </a:p>
        </p:txBody>
      </p:sp>
      <p:pic>
        <p:nvPicPr>
          <p:cNvPr id="41" name="Picture 40">
            <a:extLst>
              <a:ext uri="{FF2B5EF4-FFF2-40B4-BE49-F238E27FC236}">
                <a16:creationId xmlns:a16="http://schemas.microsoft.com/office/drawing/2014/main" id="{2D7142E3-D7E3-7D15-B678-A15D1544BE7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617420" y="29414860"/>
            <a:ext cx="2103120" cy="2083075"/>
          </a:xfrm>
          <a:prstGeom prst="rect">
            <a:avLst/>
          </a:prstGeom>
        </p:spPr>
      </p:pic>
      <p:pic>
        <p:nvPicPr>
          <p:cNvPr id="43" name="Picture 42">
            <a:extLst>
              <a:ext uri="{FF2B5EF4-FFF2-40B4-BE49-F238E27FC236}">
                <a16:creationId xmlns:a16="http://schemas.microsoft.com/office/drawing/2014/main" id="{595D6D9D-D0C5-6155-8866-12CE3A17B60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830164" y="29414860"/>
            <a:ext cx="2103120" cy="2083075"/>
          </a:xfrm>
          <a:prstGeom prst="rect">
            <a:avLst/>
          </a:prstGeom>
        </p:spPr>
      </p:pic>
      <p:pic>
        <p:nvPicPr>
          <p:cNvPr id="44" name="Picture 43">
            <a:extLst>
              <a:ext uri="{FF2B5EF4-FFF2-40B4-BE49-F238E27FC236}">
                <a16:creationId xmlns:a16="http://schemas.microsoft.com/office/drawing/2014/main" id="{198E12C1-D674-C6AB-4117-F939EB0ADA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723792" y="29414860"/>
            <a:ext cx="2103120" cy="2083075"/>
          </a:xfrm>
          <a:prstGeom prst="rect">
            <a:avLst/>
          </a:prstGeom>
        </p:spPr>
      </p:pic>
      <p:sp>
        <p:nvSpPr>
          <p:cNvPr id="45" name="TextBox 44">
            <a:extLst>
              <a:ext uri="{FF2B5EF4-FFF2-40B4-BE49-F238E27FC236}">
                <a16:creationId xmlns:a16="http://schemas.microsoft.com/office/drawing/2014/main" id="{2324FA40-E035-4679-F6D8-FB1460178696}"/>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Team Members</a:t>
            </a:r>
          </a:p>
        </p:txBody>
      </p:sp>
      <p:sp>
        <p:nvSpPr>
          <p:cNvPr id="47" name="TextBox 46">
            <a:extLst>
              <a:ext uri="{FF2B5EF4-FFF2-40B4-BE49-F238E27FC236}">
                <a16:creationId xmlns:a16="http://schemas.microsoft.com/office/drawing/2014/main" id="{BE14472E-9230-099C-5FCA-CA605B4DCD0E}"/>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Images</a:t>
            </a:r>
          </a:p>
        </p:txBody>
      </p:sp>
      <p:sp>
        <p:nvSpPr>
          <p:cNvPr id="49" name="TextBox 48">
            <a:extLst>
              <a:ext uri="{FF2B5EF4-FFF2-40B4-BE49-F238E27FC236}">
                <a16:creationId xmlns:a16="http://schemas.microsoft.com/office/drawing/2014/main" id="{C34B93C3-1CE7-C06A-949A-55B03973ADA4}"/>
              </a:ext>
            </a:extLst>
          </p:cNvPr>
          <p:cNvSpPr txBox="1"/>
          <p:nvPr/>
        </p:nvSpPr>
        <p:spPr>
          <a:xfrm>
            <a:off x="14630400" y="29163201"/>
            <a:ext cx="7278066"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Acknowledgements</a:t>
            </a:r>
          </a:p>
        </p:txBody>
      </p:sp>
      <p:sp>
        <p:nvSpPr>
          <p:cNvPr id="51" name="TextBox 50">
            <a:extLst>
              <a:ext uri="{FF2B5EF4-FFF2-40B4-BE49-F238E27FC236}">
                <a16:creationId xmlns:a16="http://schemas.microsoft.com/office/drawing/2014/main" id="{46244BA4-A793-1421-8951-7430309E1864}"/>
              </a:ext>
            </a:extLst>
          </p:cNvPr>
          <p:cNvSpPr txBox="1"/>
          <p:nvPr/>
        </p:nvSpPr>
        <p:spPr>
          <a:xfrm>
            <a:off x="14662669" y="25836174"/>
            <a:ext cx="728803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Project Partners</a:t>
            </a:r>
          </a:p>
        </p:txBody>
      </p:sp>
      <p:grpSp>
        <p:nvGrpSpPr>
          <p:cNvPr id="5" name="Group 4">
            <a:extLst>
              <a:ext uri="{FF2B5EF4-FFF2-40B4-BE49-F238E27FC236}">
                <a16:creationId xmlns:a16="http://schemas.microsoft.com/office/drawing/2014/main" id="{C2836FB0-AEBD-72B1-D77B-D0CD417CB359}"/>
              </a:ext>
            </a:extLst>
          </p:cNvPr>
          <p:cNvGrpSpPr/>
          <p:nvPr/>
        </p:nvGrpSpPr>
        <p:grpSpPr>
          <a:xfrm>
            <a:off x="1165136" y="29633438"/>
            <a:ext cx="1645920" cy="1645920"/>
            <a:chOff x="1394751" y="29466980"/>
            <a:chExt cx="1645920" cy="1645920"/>
          </a:xfrm>
        </p:grpSpPr>
        <p:pic>
          <p:nvPicPr>
            <p:cNvPr id="6" name="Picture 5" descr="A satellite image of the earth&#10;&#10;Description automatically generated with medium confidence">
              <a:extLst>
                <a:ext uri="{FF2B5EF4-FFF2-40B4-BE49-F238E27FC236}">
                  <a16:creationId xmlns:a16="http://schemas.microsoft.com/office/drawing/2014/main" id="{059F3337-E502-96FF-B178-A4C2349A898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94751" y="29466980"/>
              <a:ext cx="1645920" cy="1645920"/>
            </a:xfrm>
            <a:prstGeom prst="ellipse">
              <a:avLst/>
            </a:prstGeom>
          </p:spPr>
        </p:pic>
        <p:sp>
          <p:nvSpPr>
            <p:cNvPr id="7" name="TextBox 34">
              <a:extLst>
                <a:ext uri="{FF2B5EF4-FFF2-40B4-BE49-F238E27FC236}">
                  <a16:creationId xmlns:a16="http://schemas.microsoft.com/office/drawing/2014/main" id="{B0EB0171-A009-0997-8655-700B8FAABA5F}"/>
                </a:ext>
              </a:extLst>
            </p:cNvPr>
            <p:cNvSpPr txBox="1"/>
            <p:nvPr/>
          </p:nvSpPr>
          <p:spPr>
            <a:xfrm rot="20028308">
              <a:off x="1586312" y="30036079"/>
              <a:ext cx="1426712" cy="457200"/>
            </a:xfrm>
            <a:prstGeom prst="rect">
              <a:avLst/>
            </a:prstGeom>
          </p:spPr>
          <p:txBody>
            <a:bodyPr wrap="square" numCol="1" spcCol="64008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000" b="1" dirty="0">
                  <a:solidFill>
                    <a:schemeClr val="bg1"/>
                  </a:solidFill>
                </a:rPr>
                <a:t>EXAMPLE</a:t>
              </a:r>
            </a:p>
          </p:txBody>
        </p:sp>
      </p:grpSp>
      <p:sp>
        <p:nvSpPr>
          <p:cNvPr id="9" name="Text Placeholder 16">
            <a:extLst>
              <a:ext uri="{FF2B5EF4-FFF2-40B4-BE49-F238E27FC236}">
                <a16:creationId xmlns:a16="http://schemas.microsoft.com/office/drawing/2014/main" id="{C19F4EF4-644A-1917-AFC1-75373172CBDD}"/>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Headshots should be a clear photo of you in front of a clean background. Please no sunglasses, hats, </a:t>
            </a:r>
            <a:r>
              <a:rPr lang="en-US" dirty="0" err="1">
                <a:solidFill>
                  <a:schemeClr val="tx1">
                    <a:lumMod val="75000"/>
                    <a:lumOff val="25000"/>
                  </a:schemeClr>
                </a:solidFill>
                <a:latin typeface="Garamond" panose="02020404030301010803" pitchFamily="18" charset="0"/>
              </a:rPr>
              <a:t>etc</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6">
                  <a:extLst>
                    <a:ext uri="{A12FA001-AC4F-418D-AE19-62706E023703}">
                      <ahyp:hlinkClr xmlns:ahyp="http://schemas.microsoft.com/office/drawing/2018/hyperlinkcolor" val="tx"/>
                    </a:ext>
                  </a:extLst>
                </a:hlinkClick>
              </a:rPr>
              <a:t>here</a:t>
            </a:r>
            <a:r>
              <a:rPr lang="en-US" dirty="0">
                <a:solidFill>
                  <a:schemeClr val="tx1">
                    <a:lumMod val="75000"/>
                    <a:lumOff val="25000"/>
                  </a:schemeClr>
                </a:solidFill>
                <a:latin typeface="Garamond" panose="02020404030301010803" pitchFamily="18" charset="0"/>
              </a:rPr>
              <a:t>.</a:t>
            </a:r>
          </a:p>
        </p:txBody>
      </p:sp>
      <p:sp>
        <p:nvSpPr>
          <p:cNvPr id="10" name="Text Placeholder 16">
            <a:extLst>
              <a:ext uri="{FF2B5EF4-FFF2-40B4-BE49-F238E27FC236}">
                <a16:creationId xmlns:a16="http://schemas.microsoft.com/office/drawing/2014/main" id="{148F9684-9739-6F14-FE99-25A02879B002}"/>
              </a:ext>
            </a:extLst>
          </p:cNvPr>
          <p:cNvSpPr txBox="1">
            <a:spLocks/>
          </p:cNvSpPr>
          <p:nvPr/>
        </p:nvSpPr>
        <p:spPr>
          <a:xfrm>
            <a:off x="722815"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panose="02020404030301010803" pitchFamily="18" charset="0"/>
              </a:rPr>
              <a:t>Participant Name</a:t>
            </a:r>
          </a:p>
        </p:txBody>
      </p:sp>
      <p:sp>
        <p:nvSpPr>
          <p:cNvPr id="11" name="Text Placeholder 16">
            <a:extLst>
              <a:ext uri="{FF2B5EF4-FFF2-40B4-BE49-F238E27FC236}">
                <a16:creationId xmlns:a16="http://schemas.microsoft.com/office/drawing/2014/main" id="{FBF40019-6B21-B98A-28EF-BB19EA65D560}"/>
              </a:ext>
            </a:extLst>
          </p:cNvPr>
          <p:cNvSpPr txBox="1">
            <a:spLocks/>
          </p:cNvSpPr>
          <p:nvPr/>
        </p:nvSpPr>
        <p:spPr>
          <a:xfrm>
            <a:off x="3492336"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12" name="Text Placeholder 16">
            <a:extLst>
              <a:ext uri="{FF2B5EF4-FFF2-40B4-BE49-F238E27FC236}">
                <a16:creationId xmlns:a16="http://schemas.microsoft.com/office/drawing/2014/main" id="{DC06A743-6D82-B5A0-293E-87B6E88CE9A6}"/>
              </a:ext>
            </a:extLst>
          </p:cNvPr>
          <p:cNvSpPr txBox="1">
            <a:spLocks/>
          </p:cNvSpPr>
          <p:nvPr/>
        </p:nvSpPr>
        <p:spPr>
          <a:xfrm>
            <a:off x="6381743"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13" name="Text Placeholder 16">
            <a:extLst>
              <a:ext uri="{FF2B5EF4-FFF2-40B4-BE49-F238E27FC236}">
                <a16:creationId xmlns:a16="http://schemas.microsoft.com/office/drawing/2014/main" id="{0F449066-5662-3B6C-809E-CA4213B19565}"/>
              </a:ext>
            </a:extLst>
          </p:cNvPr>
          <p:cNvSpPr txBox="1">
            <a:spLocks/>
          </p:cNvSpPr>
          <p:nvPr/>
        </p:nvSpPr>
        <p:spPr>
          <a:xfrm>
            <a:off x="9172303" y="31657326"/>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14" name="Text Placeholder 16">
            <a:extLst>
              <a:ext uri="{FF2B5EF4-FFF2-40B4-BE49-F238E27FC236}">
                <a16:creationId xmlns:a16="http://schemas.microsoft.com/office/drawing/2014/main" id="{A7849715-C561-6D20-6B21-23CE1DA7BB5C}"/>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5" name="Text Placeholder 16">
            <a:extLst>
              <a:ext uri="{FF2B5EF4-FFF2-40B4-BE49-F238E27FC236}">
                <a16:creationId xmlns:a16="http://schemas.microsoft.com/office/drawing/2014/main" id="{5848CF47-428E-23DD-4495-0B3C68F8BED3}"/>
              </a:ext>
            </a:extLst>
          </p:cNvPr>
          <p:cNvSpPr txBox="1">
            <a:spLocks/>
          </p:cNvSpPr>
          <p:nvPr/>
        </p:nvSpPr>
        <p:spPr>
          <a:xfrm>
            <a:off x="14648791" y="299751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anyone who has helped you with the project.</a:t>
            </a:r>
          </a:p>
          <a:p>
            <a:r>
              <a:rPr lang="en-US" dirty="0">
                <a:solidFill>
                  <a:schemeClr val="tx1">
                    <a:lumMod val="75000"/>
                    <a:lumOff val="25000"/>
                  </a:schemeClr>
                </a:solidFill>
                <a:latin typeface="Garamond" panose="02020404030301010803" pitchFamily="18" charset="0"/>
              </a:rPr>
              <a:t>If this is a continuation project, credit the previous team members and contributors.</a:t>
            </a:r>
          </a:p>
          <a:p>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—not their school or former school.</a:t>
            </a:r>
            <a:endParaRPr lang="en-US" sz="2800" dirty="0">
              <a:solidFill>
                <a:schemeClr val="tx1">
                  <a:lumMod val="75000"/>
                  <a:lumOff val="25000"/>
                </a:schemeClr>
              </a:solidFill>
              <a:latin typeface="Garamond" panose="02020404030301010803" pitchFamily="18" charset="0"/>
            </a:endParaRPr>
          </a:p>
          <a:p>
            <a:endParaRPr lang="en-US" dirty="0">
              <a:solidFill>
                <a:schemeClr val="tx1">
                  <a:lumMod val="75000"/>
                  <a:lumOff val="25000"/>
                </a:schemeClr>
              </a:solidFill>
            </a:endParaRPr>
          </a:p>
        </p:txBody>
      </p:sp>
      <p:sp>
        <p:nvSpPr>
          <p:cNvPr id="16" name="Text Placeholder 16">
            <a:extLst>
              <a:ext uri="{FF2B5EF4-FFF2-40B4-BE49-F238E27FC236}">
                <a16:creationId xmlns:a16="http://schemas.microsoft.com/office/drawing/2014/main" id="{CA816FA3-5B03-DA2A-6E19-E598E902AEFC}"/>
              </a:ext>
            </a:extLst>
          </p:cNvPr>
          <p:cNvSpPr txBox="1">
            <a:spLocks/>
          </p:cNvSpPr>
          <p:nvPr/>
        </p:nvSpPr>
        <p:spPr>
          <a:xfrm>
            <a:off x="14638853" y="26665451"/>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17007</TotalTime>
  <Words>192</Words>
  <Application>Microsoft Office PowerPoint</Application>
  <PresentationFormat>Custom</PresentationFormat>
  <Paragraphs>18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(GSFC-E3)[RSES]</cp:lastModifiedBy>
  <cp:revision>94</cp:revision>
  <dcterms:created xsi:type="dcterms:W3CDTF">2019-02-05T16:32:03Z</dcterms:created>
  <dcterms:modified xsi:type="dcterms:W3CDTF">2025-01-27T20:55:52Z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