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5A9A"/>
    <a:srgbClr val="9DB23F"/>
    <a:srgbClr val="67A478"/>
    <a:srgbClr val="BA3A50"/>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0" d="100"/>
          <a:sy n="80" d="100"/>
        </p:scale>
        <p:origin x="206"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200">
                <a:solidFill>
                  <a:srgbClr val="8A5A9A"/>
                </a:solidFill>
              </a:defRPr>
            </a:lvl1pPr>
          </a:lstStyle>
          <a:p>
            <a:r>
              <a:rPr lang="en-US" dirty="0"/>
              <a:t>STUDY AREA</a:t>
            </a:r>
            <a:br>
              <a:rPr lang="en-US" dirty="0"/>
            </a:br>
            <a:r>
              <a:rPr lang="en-US" dirty="0"/>
              <a:t>HEALTH &amp; AIR QUALITY</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8A5A9A"/>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8A5A9A"/>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8A5A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8A5A9A"/>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8A5A9A"/>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8A5A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8A5A9A"/>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8A5A9A"/>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8A5A9A"/>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8A5A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8A5A9A"/>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E4A310D8-9C53-CBBB-CD75-E10869AC31C9}"/>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dirty="0"/>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2"/>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pic>
        <p:nvPicPr>
          <p:cNvPr id="11" name="Picture 10">
            <a:extLst>
              <a:ext uri="{FF2B5EF4-FFF2-40B4-BE49-F238E27FC236}">
                <a16:creationId xmlns:a16="http://schemas.microsoft.com/office/drawing/2014/main" id="{6A2EB827-3530-63B7-944D-A4D60232D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12" name="Text Placeholder 2">
            <a:extLst>
              <a:ext uri="{FF2B5EF4-FFF2-40B4-BE49-F238E27FC236}">
                <a16:creationId xmlns:a16="http://schemas.microsoft.com/office/drawing/2014/main" id="{F255BF13-0FE6-1767-6E24-69226B770728}"/>
              </a:ext>
            </a:extLst>
          </p:cNvPr>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8A5A9A"/>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8A5A9A"/>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8A5A9A"/>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13" name="Group 12">
            <a:extLst>
              <a:ext uri="{FF2B5EF4-FFF2-40B4-BE49-F238E27FC236}">
                <a16:creationId xmlns:a16="http://schemas.microsoft.com/office/drawing/2014/main" id="{B89D7EE9-F9EA-2EB8-8B4F-9960F16DE228}"/>
              </a:ext>
            </a:extLst>
          </p:cNvPr>
          <p:cNvGrpSpPr/>
          <p:nvPr/>
        </p:nvGrpSpPr>
        <p:grpSpPr>
          <a:xfrm>
            <a:off x="5165820" y="6017662"/>
            <a:ext cx="3511352" cy="420035"/>
            <a:chOff x="6578123" y="5725947"/>
            <a:chExt cx="3511352" cy="420035"/>
          </a:xfrm>
        </p:grpSpPr>
        <p:grpSp>
          <p:nvGrpSpPr>
            <p:cNvPr id="14" name="Group 13">
              <a:extLst>
                <a:ext uri="{FF2B5EF4-FFF2-40B4-BE49-F238E27FC236}">
                  <a16:creationId xmlns:a16="http://schemas.microsoft.com/office/drawing/2014/main" id="{49327E46-E0C6-CFED-4735-69045A6BDF9E}"/>
                </a:ext>
              </a:extLst>
            </p:cNvPr>
            <p:cNvGrpSpPr>
              <a:grpSpLocks noChangeAspect="1"/>
            </p:cNvGrpSpPr>
            <p:nvPr/>
          </p:nvGrpSpPr>
          <p:grpSpPr>
            <a:xfrm>
              <a:off x="6578123" y="5725947"/>
              <a:ext cx="3511352" cy="420035"/>
              <a:chOff x="5749603" y="4710253"/>
              <a:chExt cx="4100008" cy="490451"/>
            </a:xfrm>
          </p:grpSpPr>
          <p:sp>
            <p:nvSpPr>
              <p:cNvPr id="16" name="Rectangle 15">
                <a:extLst>
                  <a:ext uri="{FF2B5EF4-FFF2-40B4-BE49-F238E27FC236}">
                    <a16:creationId xmlns:a16="http://schemas.microsoft.com/office/drawing/2014/main" id="{00F4BD16-D4B7-E1CF-E402-CCDC87114E31}"/>
                  </a:ext>
                </a:extLst>
              </p:cNvPr>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023DFAA5-CD63-325E-CE74-03E64D1DB55C}"/>
                  </a:ext>
                </a:extLst>
              </p:cNvPr>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15" name="TextBox 14">
              <a:extLst>
                <a:ext uri="{FF2B5EF4-FFF2-40B4-BE49-F238E27FC236}">
                  <a16:creationId xmlns:a16="http://schemas.microsoft.com/office/drawing/2014/main" id="{EBAFADF5-942C-CF35-2499-50F1A738DF5C}"/>
                </a:ext>
              </a:extLst>
            </p:cNvPr>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8" name="TextBox 17">
            <a:extLst>
              <a:ext uri="{FF2B5EF4-FFF2-40B4-BE49-F238E27FC236}">
                <a16:creationId xmlns:a16="http://schemas.microsoft.com/office/drawing/2014/main" id="{CF0764E7-6052-1A0F-3EE4-F008FB4AB219}"/>
              </a:ext>
            </a:extLst>
          </p:cNvPr>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9" name="TextBox 18">
            <a:extLst>
              <a:ext uri="{FF2B5EF4-FFF2-40B4-BE49-F238E27FC236}">
                <a16:creationId xmlns:a16="http://schemas.microsoft.com/office/drawing/2014/main" id="{8BFB3B30-EBE8-FA5C-FE55-A7BE262B8B3A}"/>
              </a:ext>
            </a:extLst>
          </p:cNvPr>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20" name="TextBox 19">
            <a:extLst>
              <a:ext uri="{FF2B5EF4-FFF2-40B4-BE49-F238E27FC236}">
                <a16:creationId xmlns:a16="http://schemas.microsoft.com/office/drawing/2014/main" id="{59F76301-25E6-4A91-FD2C-10EFFB473EFC}"/>
              </a:ext>
            </a:extLst>
          </p:cNvPr>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21" name="TextBox 20">
            <a:extLst>
              <a:ext uri="{FF2B5EF4-FFF2-40B4-BE49-F238E27FC236}">
                <a16:creationId xmlns:a16="http://schemas.microsoft.com/office/drawing/2014/main" id="{52D57AA2-B5CB-37F1-420A-77A7CED5A29B}"/>
              </a:ext>
            </a:extLst>
          </p:cNvPr>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896" y="1161143"/>
            <a:ext cx="10189679" cy="4877709"/>
          </a:xfrm>
        </p:spPr>
        <p:txBody>
          <a:bodyPr/>
          <a:lstStyle/>
          <a:p>
            <a:pPr marL="457200" lvl="0" indent="-457200">
              <a:buClr>
                <a:srgbClr val="8A5A9A"/>
              </a:buClr>
              <a:buFont typeface="Arial" panose="020B0604020202020204" pitchFamily="34" charset="0"/>
              <a:buChar char="•"/>
            </a:pPr>
            <a:r>
              <a:rPr lang="en-US" noProof="0" dirty="0"/>
              <a:t>List advisors, partners, and others who have contributed in any way to the project.</a:t>
            </a:r>
          </a:p>
          <a:p>
            <a:pPr marL="457200" lvl="0" indent="-457200">
              <a:buClr>
                <a:srgbClr val="8A5A9A"/>
              </a:buClr>
              <a:buFont typeface="Arial" panose="020B0604020202020204" pitchFamily="34" charset="0"/>
              <a:buChar char="•"/>
            </a:pPr>
            <a:r>
              <a:rPr lang="en-US" noProof="0" dirty="0"/>
              <a:t>If your project is a multi-term one, acknowledge past contributors.</a:t>
            </a:r>
          </a:p>
          <a:p>
            <a:pPr marL="457200" lvl="0" indent="-457200">
              <a:buClr>
                <a:srgbClr val="8A5A9A"/>
              </a:buClr>
              <a:buFont typeface="Arial" panose="020B0604020202020204" pitchFamily="34" charset="0"/>
              <a:buChar char="•"/>
            </a:pPr>
            <a:r>
              <a:rPr lang="en-US" noProof="0" dirty="0"/>
              <a:t>If you used ESA data, you need to include the following disclaimer: </a:t>
            </a:r>
          </a:p>
          <a:p>
            <a:pPr marL="1143000" lvl="1" indent="-457200"/>
            <a:r>
              <a:rPr lang="en-US" noProof="0" dirty="0"/>
              <a:t>This material contains modified Copernicus Sentinel data (insert year), processed by ESA. </a:t>
            </a:r>
          </a:p>
          <a:p>
            <a:endParaRPr lang="en-US" dirty="0"/>
          </a:p>
        </p:txBody>
      </p:sp>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8" name="Text Placeholder 7">
            <a:extLst>
              <a:ext uri="{FF2B5EF4-FFF2-40B4-BE49-F238E27FC236}">
                <a16:creationId xmlns:a16="http://schemas.microsoft.com/office/drawing/2014/main" id="{836DCB82-5206-75C1-3E90-D039DA837112}"/>
              </a:ext>
            </a:extLst>
          </p:cNvPr>
          <p:cNvSpPr>
            <a:spLocks noGrp="1"/>
          </p:cNvSpPr>
          <p:nvPr>
            <p:ph type="body" sz="quarter" idx="4294967295"/>
          </p:nvPr>
        </p:nvSpPr>
        <p:spPr>
          <a:xfrm>
            <a:off x="415925" y="1295400"/>
            <a:ext cx="4794250" cy="5197927"/>
          </a:xfrm>
        </p:spPr>
        <p:txBody>
          <a:bodyPr>
            <a:noAutofit/>
          </a:bodyPr>
          <a:lstStyle/>
          <a:p>
            <a:pPr marL="457200" indent="-457200">
              <a:buClr>
                <a:srgbClr val="8A5A9A"/>
              </a:buClr>
              <a:buFont typeface="Arial" panose="020B0604020202020204" pitchFamily="34" charset="0"/>
              <a:buChar char="•"/>
            </a:pPr>
            <a:r>
              <a:rPr lang="en-US" sz="2000" dirty="0"/>
              <a:t>Study Area</a:t>
            </a:r>
          </a:p>
          <a:p>
            <a:pPr marL="457200" indent="-457200">
              <a:buClr>
                <a:srgbClr val="8A5A9A"/>
              </a:buClr>
              <a:buFont typeface="Arial" panose="020B0604020202020204" pitchFamily="34" charset="0"/>
              <a:buChar char="•"/>
            </a:pPr>
            <a:r>
              <a:rPr lang="en-US" sz="2000" dirty="0"/>
              <a:t>Study Period</a:t>
            </a:r>
          </a:p>
          <a:p>
            <a:pPr marL="457200" indent="-457200">
              <a:buClr>
                <a:srgbClr val="8A5A9A"/>
              </a:buClr>
              <a:buFont typeface="Arial" panose="020B0604020202020204" pitchFamily="34" charset="0"/>
              <a:buChar char="•"/>
            </a:pPr>
            <a:r>
              <a:rPr lang="en-US" sz="2000" dirty="0"/>
              <a:t>Objectives</a:t>
            </a:r>
          </a:p>
          <a:p>
            <a:pPr marL="457200" indent="-457200">
              <a:buClr>
                <a:srgbClr val="8A5A9A"/>
              </a:buClr>
              <a:buFont typeface="Arial" panose="020B0604020202020204" pitchFamily="34" charset="0"/>
              <a:buChar char="•"/>
            </a:pPr>
            <a:r>
              <a:rPr lang="en-US" sz="2000" dirty="0"/>
              <a:t>Partners</a:t>
            </a:r>
          </a:p>
          <a:p>
            <a:pPr marL="457200" indent="-457200">
              <a:buClr>
                <a:srgbClr val="8A5A9A"/>
              </a:buClr>
              <a:buFont typeface="Arial" panose="020B0604020202020204" pitchFamily="34" charset="0"/>
              <a:buChar char="•"/>
            </a:pPr>
            <a:r>
              <a:rPr lang="en-US" sz="2000" dirty="0"/>
              <a:t>Community Concerns</a:t>
            </a:r>
          </a:p>
          <a:p>
            <a:pPr marL="457200" indent="-457200">
              <a:buClr>
                <a:srgbClr val="8A5A9A"/>
              </a:buClr>
              <a:buFont typeface="Arial" panose="020B0604020202020204" pitchFamily="34" charset="0"/>
              <a:buChar char="•"/>
            </a:pPr>
            <a:r>
              <a:rPr lang="en-US" sz="2000" dirty="0"/>
              <a:t>Earth Observations</a:t>
            </a:r>
          </a:p>
          <a:p>
            <a:pPr marL="457200" indent="-457200">
              <a:buClr>
                <a:srgbClr val="8A5A9A"/>
              </a:buClr>
              <a:buFont typeface="Arial" panose="020B0604020202020204" pitchFamily="34" charset="0"/>
              <a:buChar char="•"/>
            </a:pPr>
            <a:r>
              <a:rPr lang="en-US" sz="2000" dirty="0"/>
              <a:t>Methodology</a:t>
            </a:r>
          </a:p>
          <a:p>
            <a:pPr marL="457200" indent="-457200">
              <a:buClr>
                <a:srgbClr val="8A5A9A"/>
              </a:buClr>
              <a:buFont typeface="Arial" panose="020B0604020202020204" pitchFamily="34" charset="0"/>
              <a:buChar char="•"/>
            </a:pPr>
            <a:r>
              <a:rPr lang="en-US" sz="2000" dirty="0"/>
              <a:t>Results</a:t>
            </a:r>
          </a:p>
          <a:p>
            <a:pPr marL="457200" indent="-457200">
              <a:buClr>
                <a:srgbClr val="8A5A9A"/>
              </a:buClr>
              <a:buFont typeface="Arial" panose="020B0604020202020204" pitchFamily="34" charset="0"/>
              <a:buChar char="•"/>
            </a:pPr>
            <a:r>
              <a:rPr lang="en-US" sz="2000" dirty="0"/>
              <a:t>Conclusions</a:t>
            </a:r>
          </a:p>
          <a:p>
            <a:pPr marL="457200" indent="-457200">
              <a:buClr>
                <a:srgbClr val="8A5A9A"/>
              </a:buClr>
              <a:buFont typeface="Arial" panose="020B0604020202020204" pitchFamily="34" charset="0"/>
              <a:buChar char="•"/>
            </a:pPr>
            <a:r>
              <a:rPr lang="en-US" sz="2000" dirty="0"/>
              <a:t>Errors &amp; Uncertainties</a:t>
            </a:r>
          </a:p>
          <a:p>
            <a:pPr marL="457200" indent="-457200">
              <a:buClr>
                <a:srgbClr val="8A5A9A"/>
              </a:buClr>
              <a:buFont typeface="Arial" panose="020B0604020202020204" pitchFamily="34" charset="0"/>
              <a:buChar char="•"/>
            </a:pPr>
            <a:r>
              <a:rPr lang="en-US" sz="2000" dirty="0"/>
              <a:t>Feasibility Assessment</a:t>
            </a:r>
          </a:p>
          <a:p>
            <a:pPr marL="457200" indent="-457200">
              <a:buClr>
                <a:srgbClr val="8A5A9A"/>
              </a:buClr>
              <a:buFont typeface="Arial" panose="020B0604020202020204" pitchFamily="34" charset="0"/>
              <a:buChar char="•"/>
            </a:pPr>
            <a:r>
              <a:rPr lang="en-US" sz="2000" dirty="0"/>
              <a:t>Future Recommendations</a:t>
            </a:r>
          </a:p>
          <a:p>
            <a:pPr marL="457200" indent="-457200">
              <a:buClr>
                <a:srgbClr val="8A5A9A"/>
              </a:buClr>
              <a:buFont typeface="Arial" panose="020B0604020202020204" pitchFamily="34" charset="0"/>
              <a:buChar char="•"/>
            </a:pPr>
            <a:r>
              <a:rPr lang="en-US" sz="2000" dirty="0"/>
              <a:t>Acknowledgements</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Clr>
                <a:srgbClr val="8A5A9A"/>
              </a:buClr>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Clr>
                <a:srgbClr val="8A5A9A"/>
              </a:buClr>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Clr>
                <a:srgbClr val="8A5A9A"/>
              </a:buClr>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Clr>
                <a:srgbClr val="8A5A9A"/>
              </a:buClr>
              <a:buFont typeface="Arial" panose="020B0604020202020204" pitchFamily="34" charset="0"/>
              <a:buChar char="•"/>
            </a:pPr>
            <a:r>
              <a:rPr lang="en-US" sz="1800" dirty="0"/>
              <a:t>Try to use a consistent font size between slides.</a:t>
            </a:r>
          </a:p>
          <a:p>
            <a:pPr marL="285750" indent="-285750">
              <a:spcAft>
                <a:spcPts val="500"/>
              </a:spcAft>
              <a:buClr>
                <a:srgbClr val="8A5A9A"/>
              </a:buClr>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8A5A9A"/>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2"/>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3">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Clr>
                <a:srgbClr val="8A5A9A"/>
              </a:buClr>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Clr>
                <a:srgbClr val="8A5A9A"/>
              </a:buClr>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Clr>
                <a:srgbClr val="8A5A9A"/>
              </a:buClr>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Clr>
                <a:srgbClr val="8A5A9A"/>
              </a:buClr>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Clr>
                <a:srgbClr val="8A5A9A"/>
              </a:buClr>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Clr>
                <a:srgbClr val="8A5A9A"/>
              </a:buClr>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Clr>
                <a:srgbClr val="8A5A9A"/>
              </a:buClr>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8A5A9A"/>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8A5A9A"/>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8A5A9A"/>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8A5A9A"/>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8A5A9A"/>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8A5A9A"/>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8A5A9A"/>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8A5A9A"/>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8A5A9A"/>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8A5A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A5A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A5A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A5A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A5A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A5A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2"/>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docProps/app.xml><?xml version="1.0" encoding="utf-8"?>
<Properties xmlns="http://schemas.openxmlformats.org/officeDocument/2006/extended-properties" xmlns:vt="http://schemas.openxmlformats.org/officeDocument/2006/docPropsVTypes">
  <Template/>
  <TotalTime>19486</TotalTime>
  <Words>899</Words>
  <Application>Microsoft Office PowerPoint</Application>
  <PresentationFormat>Widescreen</PresentationFormat>
  <Paragraphs>117</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Marisa Smedsrud</cp:lastModifiedBy>
  <cp:revision>64</cp:revision>
  <dcterms:created xsi:type="dcterms:W3CDTF">2023-10-31T16:04:03Z</dcterms:created>
  <dcterms:modified xsi:type="dcterms:W3CDTF">2024-01-21T04:34:12Z</dcterms:modified>
</cp:coreProperties>
</file>