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43"/>
  </p:notesMasterIdLst>
  <p:sldIdLst>
    <p:sldId id="321" r:id="rId5"/>
    <p:sldId id="322" r:id="rId6"/>
    <p:sldId id="336" r:id="rId7"/>
    <p:sldId id="340" r:id="rId8"/>
    <p:sldId id="324" r:id="rId9"/>
    <p:sldId id="325" r:id="rId10"/>
    <p:sldId id="379" r:id="rId11"/>
    <p:sldId id="376" r:id="rId12"/>
    <p:sldId id="345" r:id="rId13"/>
    <p:sldId id="346" r:id="rId14"/>
    <p:sldId id="350" r:id="rId15"/>
    <p:sldId id="342" r:id="rId16"/>
    <p:sldId id="349" r:id="rId17"/>
    <p:sldId id="352" r:id="rId18"/>
    <p:sldId id="330" r:id="rId19"/>
    <p:sldId id="371" r:id="rId20"/>
    <p:sldId id="331" r:id="rId21"/>
    <p:sldId id="389" r:id="rId22"/>
    <p:sldId id="375" r:id="rId23"/>
    <p:sldId id="333" r:id="rId24"/>
    <p:sldId id="308" r:id="rId25"/>
    <p:sldId id="357" r:id="rId26"/>
    <p:sldId id="377" r:id="rId27"/>
    <p:sldId id="378" r:id="rId28"/>
    <p:sldId id="338" r:id="rId29"/>
    <p:sldId id="374" r:id="rId30"/>
    <p:sldId id="380" r:id="rId31"/>
    <p:sldId id="383" r:id="rId32"/>
    <p:sldId id="396" r:id="rId33"/>
    <p:sldId id="384" r:id="rId34"/>
    <p:sldId id="354" r:id="rId35"/>
    <p:sldId id="386" r:id="rId36"/>
    <p:sldId id="394" r:id="rId37"/>
    <p:sldId id="392" r:id="rId38"/>
    <p:sldId id="388" r:id="rId39"/>
    <p:sldId id="395" r:id="rId40"/>
    <p:sldId id="390" r:id="rId41"/>
    <p:sldId id="391" r:id="rId42"/>
  </p:sldIdLst>
  <p:sldSz cx="12192000" cy="6858000"/>
  <p:notesSz cx="6858000" cy="17335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cott Cunningham" initials="SC" lastIdx="1" clrIdx="6">
    <p:extLst>
      <p:ext uri="{19B8F6BF-5375-455C-9EA6-DF929625EA0E}">
        <p15:presenceInfo xmlns:p15="http://schemas.microsoft.com/office/powerpoint/2012/main" userId="S::scott.cunningham@ssaihq.com::301735c5-5d53-43c5-81d5-d07852af1884" providerId="AD"/>
      </p:ext>
    </p:extLst>
  </p:cmAuthor>
  <p:cmAuthor id="1" name="Lauren Lad" initials="LL" lastIdx="42" clrIdx="0">
    <p:extLst>
      <p:ext uri="{19B8F6BF-5375-455C-9EA6-DF929625EA0E}">
        <p15:presenceInfo xmlns:p15="http://schemas.microsoft.com/office/powerpoint/2012/main" userId="S::lauren.lad@ssaihq.com::df02d99d-b510-480b-900f-e277b3042a9f" providerId="AD"/>
      </p:ext>
    </p:extLst>
  </p:cmAuthor>
  <p:cmAuthor id="2" name="Kristen Dennis" initials="KD" lastIdx="6" clrIdx="1">
    <p:extLst>
      <p:ext uri="{19B8F6BF-5375-455C-9EA6-DF929625EA0E}">
        <p15:presenceInfo xmlns:p15="http://schemas.microsoft.com/office/powerpoint/2012/main" userId="S::kristen.dennis@ssaihq.com::a9d918e1-9abc-4e1a-8fa7-444e5ef3d3a5" providerId="AD"/>
      </p:ext>
    </p:extLst>
  </p:cmAuthor>
  <p:cmAuthor id="3" name="Darby Levin" initials="DL" lastIdx="12" clrIdx="2">
    <p:extLst>
      <p:ext uri="{19B8F6BF-5375-455C-9EA6-DF929625EA0E}">
        <p15:presenceInfo xmlns:p15="http://schemas.microsoft.com/office/powerpoint/2012/main" userId="S::darby.levin@ssaihq.com::e642d2f7-b580-46ab-ab09-2dcdcfc1a675" providerId="AD"/>
      </p:ext>
    </p:extLst>
  </p:cmAuthor>
  <p:cmAuthor id="4" name="Laura Krauser" initials="LK" lastIdx="10" clrIdx="3">
    <p:extLst>
      <p:ext uri="{19B8F6BF-5375-455C-9EA6-DF929625EA0E}">
        <p15:presenceInfo xmlns:p15="http://schemas.microsoft.com/office/powerpoint/2012/main" userId="S::laura.krauser@ssaihq.com::5c70c66a-777f-455b-9be5-42315263842e" providerId="AD"/>
      </p:ext>
    </p:extLst>
  </p:cmAuthor>
  <p:cmAuthor id="5" name="Zachary Bengtsson" initials="ZB" lastIdx="13" clrIdx="4">
    <p:extLst>
      <p:ext uri="{19B8F6BF-5375-455C-9EA6-DF929625EA0E}">
        <p15:presenceInfo xmlns:p15="http://schemas.microsoft.com/office/powerpoint/2012/main" userId="S::zachary.bengtsson@ssaihq.com::166dca40-ac4b-41ee-a243-5e19896d54f3" providerId="AD"/>
      </p:ext>
    </p:extLst>
  </p:cmAuthor>
  <p:cmAuthor id="6" name="Sydney Neugebauer" initials="SN" lastIdx="4" clrIdx="5">
    <p:extLst>
      <p:ext uri="{19B8F6BF-5375-455C-9EA6-DF929625EA0E}">
        <p15:presenceInfo xmlns:p15="http://schemas.microsoft.com/office/powerpoint/2012/main" userId="S::sydney.neugebauer@ssaihq.com::c100aada-79ab-4261-9f8b-10907f0e49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A976"/>
    <a:srgbClr val="95B823"/>
    <a:srgbClr val="45966A"/>
    <a:srgbClr val="466152"/>
    <a:srgbClr val="8CAD9B"/>
    <a:srgbClr val="7EB761"/>
    <a:srgbClr val="24B1B5"/>
    <a:srgbClr val="C41F48"/>
    <a:srgbClr val="DB6C20"/>
    <a:srgbClr val="8D87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6D4E27-5553-AF5B-81E2-5AA80C7E2DA4}" v="2511" dt="2020-07-24T19:51:31.312"/>
    <p1510:client id="{69D8B686-DDDE-42AB-8D3B-72D9685A2B9C}" v="13" dt="2020-07-25T00:22:43.683"/>
    <p1510:client id="{73A71629-521A-CC12-70A2-AE12A0637945}" v="1380" dt="2020-07-24T16:37:50.313"/>
    <p1510:client id="{74D928EE-98B7-EA29-A5E3-B38279E42408}" v="31" dt="2020-07-24T18:05:51.227"/>
    <p1510:client id="{790FE51F-D4F9-B245-4EE0-48518E1C247A}" v="361" dt="2020-07-24T19:55:50.111"/>
    <p1510:client id="{D5831716-3211-1A55-1AA3-E07D6BA6DD7E}" v="39" dt="2020-07-24T15:49:15.278"/>
    <p1510:client id="{DC385C3D-0183-9179-2A3B-B32C38E8DB00}" v="286" dt="2020-07-24T18:54:56.4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1007" autoAdjust="0"/>
  </p:normalViewPr>
  <p:slideViewPr>
    <p:cSldViewPr snapToGrid="0">
      <p:cViewPr varScale="1">
        <p:scale>
          <a:sx n="55" d="100"/>
          <a:sy n="55" d="100"/>
        </p:scale>
        <p:origin x="45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y Bengtsson" userId="S::zachary.bengtsson@ssaihq.com::166dca40-ac4b-41ee-a243-5e19896d54f3" providerId="AD" clId="Web-{69D8B686-DDDE-42AB-8D3B-72D9685A2B9C}"/>
    <pc:docChg chg="modSld">
      <pc:chgData name="Zachary Bengtsson" userId="S::zachary.bengtsson@ssaihq.com::166dca40-ac4b-41ee-a243-5e19896d54f3" providerId="AD" clId="Web-{69D8B686-DDDE-42AB-8D3B-72D9685A2B9C}" dt="2020-07-25T00:22:43.511" v="11" actId="20577"/>
      <pc:docMkLst>
        <pc:docMk/>
      </pc:docMkLst>
      <pc:sldChg chg="modSp">
        <pc:chgData name="Zachary Bengtsson" userId="S::zachary.bengtsson@ssaihq.com::166dca40-ac4b-41ee-a243-5e19896d54f3" providerId="AD" clId="Web-{69D8B686-DDDE-42AB-8D3B-72D9685A2B9C}" dt="2020-07-25T00:22:43.511" v="11" actId="20577"/>
        <pc:sldMkLst>
          <pc:docMk/>
          <pc:sldMk cId="3457887769" sldId="321"/>
        </pc:sldMkLst>
        <pc:spChg chg="mod">
          <ac:chgData name="Zachary Bengtsson" userId="S::zachary.bengtsson@ssaihq.com::166dca40-ac4b-41ee-a243-5e19896d54f3" providerId="AD" clId="Web-{69D8B686-DDDE-42AB-8D3B-72D9685A2B9C}" dt="2020-07-25T00:22:43.511" v="11" actId="20577"/>
          <ac:spMkLst>
            <pc:docMk/>
            <pc:sldMk cId="3457887769" sldId="321"/>
            <ac:spMk id="3" creationId="{00000000-0000-0000-0000-000000000000}"/>
          </ac:spMkLst>
        </pc:spChg>
      </pc:sldChg>
    </pc:docChg>
  </pc:docChgLst>
  <pc:docChgLst>
    <pc:chgData name="Zachary Bengtsson" userId="166dca40-ac4b-41ee-a243-5e19896d54f3" providerId="ADAL" clId="{A7ADF29E-96F3-5046-AC10-F92FE97710BB}"/>
    <pc:docChg chg="custSel modSld modMainMaster">
      <pc:chgData name="Zachary Bengtsson" userId="166dca40-ac4b-41ee-a243-5e19896d54f3" providerId="ADAL" clId="{A7ADF29E-96F3-5046-AC10-F92FE97710BB}" dt="2020-07-25T00:26:32.405" v="21" actId="207"/>
      <pc:docMkLst>
        <pc:docMk/>
      </pc:docMkLst>
      <pc:sldChg chg="modSp mod">
        <pc:chgData name="Zachary Bengtsson" userId="166dca40-ac4b-41ee-a243-5e19896d54f3" providerId="ADAL" clId="{A7ADF29E-96F3-5046-AC10-F92FE97710BB}" dt="2020-07-25T00:24:08.948" v="16" actId="20577"/>
        <pc:sldMkLst>
          <pc:docMk/>
          <pc:sldMk cId="3457887769" sldId="321"/>
        </pc:sldMkLst>
        <pc:spChg chg="mod">
          <ac:chgData name="Zachary Bengtsson" userId="166dca40-ac4b-41ee-a243-5e19896d54f3" providerId="ADAL" clId="{A7ADF29E-96F3-5046-AC10-F92FE97710BB}" dt="2020-07-25T00:24:08.948" v="16" actId="20577"/>
          <ac:spMkLst>
            <pc:docMk/>
            <pc:sldMk cId="3457887769" sldId="321"/>
            <ac:spMk id="3" creationId="{00000000-0000-0000-0000-000000000000}"/>
          </ac:spMkLst>
        </pc:spChg>
      </pc:sldChg>
      <pc:sldMasterChg chg="modSldLayout">
        <pc:chgData name="Zachary Bengtsson" userId="166dca40-ac4b-41ee-a243-5e19896d54f3" providerId="ADAL" clId="{A7ADF29E-96F3-5046-AC10-F92FE97710BB}" dt="2020-07-25T00:26:32.405" v="21" actId="207"/>
        <pc:sldMasterMkLst>
          <pc:docMk/>
          <pc:sldMasterMk cId="1253241661" sldId="2147483666"/>
        </pc:sldMasterMkLst>
        <pc:sldLayoutChg chg="delSp modSp mod">
          <pc:chgData name="Zachary Bengtsson" userId="166dca40-ac4b-41ee-a243-5e19896d54f3" providerId="ADAL" clId="{A7ADF29E-96F3-5046-AC10-F92FE97710BB}" dt="2020-07-25T00:26:32.405" v="21" actId="207"/>
          <pc:sldLayoutMkLst>
            <pc:docMk/>
            <pc:sldMasterMk cId="1253241661" sldId="2147483666"/>
            <pc:sldLayoutMk cId="1199173812" sldId="2147483716"/>
          </pc:sldLayoutMkLst>
          <pc:spChg chg="del">
            <ac:chgData name="Zachary Bengtsson" userId="166dca40-ac4b-41ee-a243-5e19896d54f3" providerId="ADAL" clId="{A7ADF29E-96F3-5046-AC10-F92FE97710BB}" dt="2020-07-25T00:25:47.606" v="18" actId="478"/>
            <ac:spMkLst>
              <pc:docMk/>
              <pc:sldMasterMk cId="1253241661" sldId="2147483666"/>
              <pc:sldLayoutMk cId="1199173812" sldId="2147483716"/>
              <ac:spMk id="21" creationId="{00000000-0000-0000-0000-000000000000}"/>
            </ac:spMkLst>
          </pc:spChg>
          <pc:spChg chg="mod">
            <ac:chgData name="Zachary Bengtsson" userId="166dca40-ac4b-41ee-a243-5e19896d54f3" providerId="ADAL" clId="{A7ADF29E-96F3-5046-AC10-F92FE97710BB}" dt="2020-07-25T00:26:32.405" v="21" actId="207"/>
            <ac:spMkLst>
              <pc:docMk/>
              <pc:sldMasterMk cId="1253241661" sldId="2147483666"/>
              <pc:sldLayoutMk cId="1199173812" sldId="2147483716"/>
              <ac:spMk id="22" creationId="{00000000-0000-0000-0000-000000000000}"/>
            </ac:spMkLst>
          </pc:spChg>
          <pc:spChg chg="del">
            <ac:chgData name="Zachary Bengtsson" userId="166dca40-ac4b-41ee-a243-5e19896d54f3" providerId="ADAL" clId="{A7ADF29E-96F3-5046-AC10-F92FE97710BB}" dt="2020-07-25T00:25:45.037" v="17" actId="478"/>
            <ac:spMkLst>
              <pc:docMk/>
              <pc:sldMasterMk cId="1253241661" sldId="2147483666"/>
              <pc:sldLayoutMk cId="1199173812" sldId="2147483716"/>
              <ac:spMk id="32"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exels.com/photo/trees-during-day-357335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ki/File:Creative-Tail-Halloween-tree.svg"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kissclipart.com/leaf-icon-png-clipart-computer-icons-clip-art-cijbs0/" TargetMode="External"/><Relationship Id="rId5" Type="http://schemas.openxmlformats.org/officeDocument/2006/relationships/hyperlink" Target="https://www.pngkit.com/view/u2q8i1w7t4t4t4e6_how-to-create-a-map-icon-in-adobe/" TargetMode="External"/><Relationship Id="rId4" Type="http://schemas.openxmlformats.org/officeDocument/2006/relationships/hyperlink" Target="https://www.kissclipart.com/wordpress-decision-tree-plugin-clipart-wordpress-p-p7k40x/"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kindpng.com/imgv/hboxbww_alos-2-satellite-hd-png-download/"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krcc.org/post/fishers-peak-be-acquired-conservation-groups-enter-public-ownership"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exels.com/photo/trees-in-forest-during-sunset-24742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kissclipart.com/wordpress-decision-tree-plugin-clipart-wordpress-p-p7k40x/"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kissclipart.com/leaf-icon-png-clipart-computer-icons-clip-art-cijbs0/" TargetMode="External"/><Relationship Id="rId5" Type="http://schemas.openxmlformats.org/officeDocument/2006/relationships/hyperlink" Target="https://www.flatiFcon.com/free-icon/factory_234739" TargetMode="External"/><Relationship Id="rId4" Type="http://schemas.openxmlformats.org/officeDocument/2006/relationships/hyperlink" Target="https://www.pngkit.com/view/u2q8i1w7t4t4t4e6_how-to-create-a-map-icon-in-adob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kindpng.com/imgv/hboxbww_alos-2-satellite-hd-png-download/"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 everyone, thank you for joining the Fisher's Peak Ecological Forecasting team for our closeout presentation. Today we will be speaking on the last 10 weeks of "Mapping Biomass to Inform Conservation Planning of a Future State Park in Southern Colorado." My name is Scott Cunningham and I am joined by [Introduce team members]</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816781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Darby: NLCD landcover and percent tree cover products, and NAIP imagery were used for land cover verification of project end products. </a:t>
            </a:r>
          </a:p>
          <a:p>
            <a:endParaRPr lang="en-US"/>
          </a:p>
          <a:p>
            <a:r>
              <a:rPr lang="en-US"/>
              <a:t>------------------------------Image Information Below ------------------------------</a:t>
            </a:r>
            <a:endParaRPr lang="en-US">
              <a:cs typeface="Calibri"/>
            </a:endParaRPr>
          </a:p>
          <a:p>
            <a:r>
              <a:rPr lang="en-US"/>
              <a:t>•Image Credit: Darby Levin</a:t>
            </a:r>
            <a:endParaRPr lang="en-US">
              <a:cs typeface="Calibri" panose="020F0502020204030204"/>
            </a:endParaRPr>
          </a:p>
          <a:p>
            <a:r>
              <a:rPr lang="en-US"/>
              <a:t>•Image Source: NASA DEVELOP Fisher's Peak Ecological Forecasting Team</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2438634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Darby:</a:t>
            </a:r>
            <a:r>
              <a:rPr lang="en-US" i="1" dirty="0"/>
              <a:t> </a:t>
            </a:r>
            <a:r>
              <a:rPr lang="en-US" dirty="0"/>
              <a:t>We processed our </a:t>
            </a:r>
            <a:r>
              <a:rPr lang="en-US" i="1" dirty="0"/>
              <a:t>in situ </a:t>
            </a:r>
            <a:r>
              <a:rPr lang="en-US" dirty="0"/>
              <a:t>forest inventory data using Python 3.0 and Excel. This dataset included plot coordinates, species notes, and mature tree and sapling DBH (depth at breast height) measurements. Each tree's biomass was calculated using the above equation. Coefficients B0 and B1 were assigned based on the tree's species. The trees' biomass was then summed by plot. Since the forest inventory data was collected using variable radius plots, biomass values were resampled to 10m spatial resolution using the plot radius factor. This value, in kg/100m^2, was used for training our model. Final biomass values were converted into Mg/ha, the standard unit for biomass. Example values of our biomass by plot calculations can be seen in the table on the left and a breakdown of our training data distribution can be seen above in the table on the right. </a:t>
            </a:r>
          </a:p>
          <a:p>
            <a:endParaRPr lang="en-US" dirty="0">
              <a:cs typeface="Calibri"/>
            </a:endParaRPr>
          </a:p>
          <a:p>
            <a:r>
              <a:rPr lang="en-US" dirty="0" err="1">
                <a:cs typeface="Calibri"/>
              </a:rPr>
              <a:t>Allometric</a:t>
            </a:r>
            <a:r>
              <a:rPr lang="en-US" dirty="0">
                <a:cs typeface="Calibri"/>
              </a:rPr>
              <a:t> Equation from Jenkins et al 2003.</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4136850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Darby: In this plot, we show the distribution of biomass by dominant tree species for our training data. We sought to understand the impact of specific species on this area's biomass and carbon storage. Interestingly, ponderosa pine typically holds more biomass than shrubby species like Gambel Oak. However, in our forest inventory data, Gamble Oak contained a larger part of the biomass distribution, and our highest biomass plot was dominated by 26 Gambel Oak trees, while nearby Ponderosa Pine plots contained less than half of that biomass.</a:t>
            </a:r>
          </a:p>
          <a:p>
            <a:endParaRPr lang="en-US">
              <a:cs typeface="Calibri" panose="020F0502020204030204"/>
            </a:endParaRPr>
          </a:p>
          <a:p>
            <a:r>
              <a:rPr lang="en-US"/>
              <a:t>------------------------------Image Information Below ------------------------------</a:t>
            </a:r>
            <a:endParaRPr lang="en-US">
              <a:cs typeface="Calibri"/>
            </a:endParaRPr>
          </a:p>
          <a:p>
            <a:r>
              <a:rPr lang="en-US"/>
              <a:t>•Image Credit: NASA DEVELOP Fisher's Peak Ecological Forecasting Team</a:t>
            </a:r>
            <a:endParaRPr lang="en-US">
              <a:cs typeface="Calibri"/>
            </a:endParaRPr>
          </a:p>
          <a:p>
            <a:r>
              <a:rPr lang="en-US"/>
              <a:t>•Image Source: NASA DEVELOP Fisher's Peak Ecological Forecasting Team</a:t>
            </a:r>
            <a:endParaRPr lang="en-US">
              <a:cs typeface="Calibri"/>
            </a:endParaRPr>
          </a:p>
          <a:p>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3653739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 In addition to our ground truth data, the team utilized LiDAR canopy height data, Landsat 8 and Sentinel 2 bands and indices, as well as ALOS derived HH, HV, and HH/HV bands. Additionally  our topographic variables included SRTM-derived elevation, slope, and aspect </a:t>
            </a:r>
            <a:r>
              <a:rPr lang="en-US" err="1">
                <a:cs typeface="Calibri"/>
              </a:rPr>
              <a:t>northness</a:t>
            </a:r>
            <a:r>
              <a:rPr lang="en-US">
                <a:cs typeface="Calibri"/>
              </a:rPr>
              <a:t> and </a:t>
            </a:r>
            <a:r>
              <a:rPr lang="en-US" err="1">
                <a:cs typeface="Calibri"/>
              </a:rPr>
              <a:t>eastness</a:t>
            </a:r>
            <a:r>
              <a:rPr lang="en-US">
                <a:cs typeface="Calibri"/>
              </a:rPr>
              <a:t>. The predictor variable </a:t>
            </a:r>
            <a:r>
              <a:rPr lang="en-US" err="1">
                <a:cs typeface="Calibri"/>
              </a:rPr>
              <a:t>rasters</a:t>
            </a:r>
            <a:r>
              <a:rPr lang="en-US">
                <a:cs typeface="Calibri"/>
              </a:rPr>
              <a:t> from all sources were projected to WGS 84/UTM zone 13 and resampled to a 10m spatial resolution where necessary. This list of predictors was utilized for initial model comparisons and evaluated using correlation values and variable importance.</a:t>
            </a:r>
          </a:p>
          <a:p>
            <a:endParaRPr lang="en-US">
              <a:cs typeface="Calibri"/>
            </a:endParaRPr>
          </a:p>
          <a:p>
            <a:r>
              <a:rPr lang="en-US"/>
              <a:t>------------------------------Image Information Below ------------------------------</a:t>
            </a:r>
            <a:endParaRPr lang="en-US">
              <a:cs typeface="Calibri"/>
            </a:endParaRPr>
          </a:p>
          <a:p>
            <a:r>
              <a:rPr lang="en-US"/>
              <a:t>•Figure Credits: NASA DEVELOP Fisher's Peak Ecological Forecasting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3326385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 After analyzing our training data, the team moved into model development. We performed several model comparisons using combinations of topographic variables and both passive and active remote sensing data. To narrow the list of predictor variables for each run, the team performed a correlation analysis between the predictor variables and the forest inventory data, as well as a correlation analysis among the predictor variables. If two variables had a correlation of greater than |0.7| the variable with higher model importance was retained. This slide illustrates some of these model iterations and their accuracy metrics. Sentinel-2 models were not attempted because variable correlation was too high. The optimal combination of predictor variables was a mix of Landsat 8 tasseled cap variables, SRTM topographic variables, and Sentinel and ALOS PALSAR C and L band variables. This model gave us an RMSE of 54.98 Mg/ha and an out-of-bag R^2 value of 11.66.</a:t>
            </a:r>
            <a:endParaRPr lang="en-US" b="1">
              <a:cs typeface="Calibri"/>
            </a:endParaRPr>
          </a:p>
          <a:p>
            <a:endParaRPr lang="en-US"/>
          </a:p>
          <a:p>
            <a:r>
              <a:rPr lang="en-US"/>
              <a:t>------------------------------Image Information Below ------------------------------</a:t>
            </a:r>
            <a:endParaRPr lang="en-US">
              <a:cs typeface="Calibri" panose="020F0502020204030204"/>
            </a:endParaRPr>
          </a:p>
          <a:p>
            <a:r>
              <a:rPr lang="en-US"/>
              <a:t>•Table Credit: Lauren Lad</a:t>
            </a:r>
            <a:endParaRPr lang="en-US">
              <a:cs typeface="Calibri"/>
            </a:endParaRPr>
          </a:p>
          <a:p>
            <a:r>
              <a:rPr lang="en-US"/>
              <a:t>•Image Source: NASA DEVELOP Fisher's Peak Ecological Forecasting Team</a:t>
            </a:r>
            <a:endParaRPr lang="en-US">
              <a:cs typeface="Calibri"/>
            </a:endParaRPr>
          </a:p>
          <a:p>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2400826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 The final predictor variables included Landsat Tasseled cap wetness, greenness and brightness, SRTM northness, elevation, and eastness. It also included C band imagery from the Sentinel SAR VH dataset and the ALOS PALSAR HH band. These raster layers were stacked and exported from Google Earth Engine as a GeoTIFF. This TIFF was then imported into R, where it was used to rasterize our model and produce a predictive map of biomass for Fisher's Peak State Park.</a:t>
            </a:r>
          </a:p>
          <a:p>
            <a:endParaRPr lang="en-US">
              <a:cs typeface="Calibri"/>
            </a:endParaRPr>
          </a:p>
          <a:p>
            <a:r>
              <a:rPr lang="en-US"/>
              <a:t>------------------------------Image Information Below ------------------------------</a:t>
            </a:r>
            <a:endParaRPr lang="en-US">
              <a:cs typeface="Calibri"/>
            </a:endParaRPr>
          </a:p>
          <a:p>
            <a:r>
              <a:rPr lang="en-US"/>
              <a:t>•Image Credits: Darby Levin</a:t>
            </a:r>
            <a:endParaRPr lang="en-US">
              <a:cs typeface="Calibri"/>
            </a:endParaRPr>
          </a:p>
          <a:p>
            <a:r>
              <a:rPr lang="en-US"/>
              <a:t>•Image Source: NASA DEVELOP Fisher's Peak Ecological Forecasting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2392368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 This graph illustrates the predicted versus observed values from our predictive model. The dashed line represents the ideal 1:1 ratio of predicted to observed values. The solid red line represents the actual ratio of our data. The saturation point of predicted biomass is around 150Mg/ha. Although there were observed biomass values higher than this, our model viewed every value of 150Mg/ha and above as essentially the same. Overall, our model tended to underpredict biomass values. This may be in part because the </a:t>
            </a:r>
            <a:r>
              <a:rPr lang="en-US" i="1">
                <a:cs typeface="Calibri"/>
              </a:rPr>
              <a:t>in situ</a:t>
            </a:r>
            <a:r>
              <a:rPr lang="en-US">
                <a:cs typeface="Calibri"/>
              </a:rPr>
              <a:t> data was skewed towards lower values of biomass, which likely biased the model.</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138335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Using our final predictor variables, which yielded an RMSE of </a:t>
            </a:r>
            <a:r>
              <a:rPr lang="en-US" dirty="0" smtClean="0"/>
              <a:t>53.84 (</a:t>
            </a:r>
            <a:r>
              <a:rPr lang="en-US" dirty="0"/>
              <a:t>slightly below our training data's standard deviation) and an R^2 of 11.66, the team produced this predictive biomass map. Based on our knowledge of the Fisher's Peak property, this map makes sense. The property generally increases in elevation from west to east, this increase in elevation is accompanied by a transition to old growth and tall stand species like Ponderosa pine. This transition also supports an increase in biomass from west to east. However, the southern edge of the property transitions into prairie land, which typically holds very little biomass. </a:t>
            </a:r>
          </a:p>
          <a:p>
            <a:endParaRPr lang="en-US" dirty="0">
              <a:cs typeface="Calibri"/>
            </a:endParaRPr>
          </a:p>
          <a:p>
            <a:r>
              <a:rPr lang="en-US" dirty="0"/>
              <a:t>------------------------------Image Information Below ------------------------------</a:t>
            </a:r>
            <a:endParaRPr lang="en-US" dirty="0">
              <a:cs typeface="Calibri"/>
            </a:endParaRPr>
          </a:p>
          <a:p>
            <a:r>
              <a:rPr lang="en-US" dirty="0"/>
              <a:t>•Image Credit: Scott Cunningham</a:t>
            </a:r>
            <a:endParaRPr lang="en-US" dirty="0">
              <a:cs typeface="Calibri"/>
            </a:endParaRPr>
          </a:p>
          <a:p>
            <a:r>
              <a:rPr lang="en-US" dirty="0"/>
              <a:t>•Image Source: NASA DEVELOP Fisher's Peak Ecological Forecasting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491280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 The team found that the creation of a predictive biomass map using forest inventory and remotely sensed data is possible. However, this model would benefit from a higher number of plots that are sampled on a fixed radius. Additionally, while previous studies have noted the usefulness of canopy height for biomass estimates, this model found that radar data from the ALOS PALSAR L-band was more useful. This could be the result of our inclusion of saplings in our biomass training data. Since the L-band penetrates forest canopies, it could pick up on saplings better than a canopy height dataset that only looks at the taller trees in an area. Finally, based on our carbon estimate of x offsets across the property, Fisher's Peak does/does not contain the carbon storage necessary for carbon market entry. </a:t>
            </a:r>
          </a:p>
          <a:p>
            <a:endParaRPr lang="en-US">
              <a:cs typeface="Calibri"/>
            </a:endParaRPr>
          </a:p>
          <a:p>
            <a:r>
              <a:rPr lang="en-US"/>
              <a:t>------------------------------Image Information Below ------------------------------</a:t>
            </a:r>
            <a:endParaRPr lang="en-US">
              <a:cs typeface="Calibri"/>
            </a:endParaRPr>
          </a:p>
          <a:p>
            <a:r>
              <a:rPr lang="en-US"/>
              <a:t>•Image Credit: Tony Vorster</a:t>
            </a:r>
            <a:endParaRPr lang="en-US">
              <a:cs typeface="Calibri"/>
            </a:endParaRPr>
          </a:p>
          <a:p>
            <a:r>
              <a:rPr lang="en-US"/>
              <a:t>•Image Source: NASA DEVELOP CO Node Science Advisors</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2033508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 Finally, based on our carbon estimate of 3,277 offsets across the property, Fisher's Peak does contain the carbon storage necessary for carbon market entry. However, the model that was used to estimate this carbon storage had a low R^2, so this metric should be used as a reference instead of as a definitive quantity. </a:t>
            </a:r>
          </a:p>
          <a:p>
            <a:endParaRPr lang="en-US">
              <a:cs typeface="Calibri"/>
            </a:endParaRPr>
          </a:p>
          <a:p>
            <a:r>
              <a:rPr lang="en-US"/>
              <a:t>------------------------------Image Information Below ------------------------------</a:t>
            </a:r>
            <a:endParaRPr lang="en-US">
              <a:cs typeface="Calibri"/>
            </a:endParaRPr>
          </a:p>
          <a:p>
            <a:r>
              <a:rPr lang="en-US"/>
              <a:t>•Image Credit: Scott Cunningham</a:t>
            </a:r>
            <a:endParaRPr lang="en-US">
              <a:cs typeface="Calibri"/>
            </a:endParaRPr>
          </a:p>
          <a:p>
            <a:r>
              <a:rPr lang="en-US"/>
              <a:t>•Image Source: NASA DEVELOP Fisher's Peak Ecological Forecasting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4269195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Biomass quantification is becoming increasingly important for forest management and conservation. Biomass is the total mass of material stored in organic matter, like vegetation, and can be used to derive carbon estimates. Sequestering carbon by preserving biomass can encourage conservation by allowing land-owners to generate revenue by selling carbon offsets. This requires a current understanding of a property's carbon inventory and biomass. Traditional methods of measuring biomass are limited to time and labor-intensive tools, such as field sampling. This project used Earth observations to evaluate the feasibility of using remotely-sensed data and machine learning algorithms as a supplement to, and potential replacement for </a:t>
            </a:r>
            <a:r>
              <a:rPr lang="en-US" i="1" dirty="0"/>
              <a:t>in situ</a:t>
            </a:r>
            <a:r>
              <a:rPr lang="en-US" dirty="0"/>
              <a:t> data collection. </a:t>
            </a:r>
          </a:p>
          <a:p>
            <a:endParaRPr lang="en-US" dirty="0"/>
          </a:p>
          <a:p>
            <a:r>
              <a:rPr lang="en-US" dirty="0"/>
              <a:t>------------------------------Image Information Below ------------------------------ </a:t>
            </a:r>
            <a:endParaRPr lang="en-US" dirty="0">
              <a:cs typeface="Calibri"/>
            </a:endParaRPr>
          </a:p>
          <a:p>
            <a:r>
              <a:rPr lang="en-US" dirty="0"/>
              <a:t>•Image Credit: Lukas Rodriguez </a:t>
            </a:r>
            <a:endParaRPr lang="en-US" dirty="0">
              <a:cs typeface="Calibri"/>
            </a:endParaRPr>
          </a:p>
          <a:p>
            <a:r>
              <a:rPr lang="en-US" dirty="0"/>
              <a:t>•Image Source: Creative Commons, </a:t>
            </a:r>
            <a:r>
              <a:rPr lang="en-US" dirty="0">
                <a:hlinkClick r:id="rId3"/>
              </a:rPr>
              <a:t>https://www.pexels.com/photo/trees-during-day-3573351/</a:t>
            </a:r>
            <a:r>
              <a:rPr lang="en-US" dirty="0"/>
              <a:t> </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39718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 Our forest inventory had 83 points of training data, so this model would likely benefit from another run using more training data points collected on fixed radius plots. This would potentially allow for the model to better capture the diversity on this highly heterogenous landscape. </a:t>
            </a:r>
            <a:endParaRPr lang="en-US"/>
          </a:p>
          <a:p>
            <a:endParaRPr lang="en-US">
              <a:cs typeface="Calibri"/>
            </a:endParaRPr>
          </a:p>
          <a:p>
            <a:r>
              <a:rPr lang="en-US">
                <a:cs typeface="Calibri"/>
              </a:rPr>
              <a:t>A significant amount of biomass in Fisher's Peak is contained in saplings and in short, dense vegetation like Gambel oak. This meant that canopy height was not always the best proxy for biomass. More nuanced canopy structure variables (such as canopy density, and min/mean/and max canopy height) could have helped better capture this biomass. </a:t>
            </a:r>
            <a:r>
              <a:rPr lang="en-US"/>
              <a:t>We were also unable to access the high-resolution LiDAR data from the Global Ecosystem Dynamics Investigation (GEDI) that may have helped us gain a more complete picture of canopy structure.</a:t>
            </a:r>
            <a:endParaRPr lang="en-US">
              <a:cs typeface="Calibri"/>
            </a:endParaRPr>
          </a:p>
          <a:p>
            <a:endParaRPr lang="en-US">
              <a:cs typeface="Calibri"/>
            </a:endParaRPr>
          </a:p>
          <a:p>
            <a:r>
              <a:rPr lang="en-US">
                <a:cs typeface="Calibri"/>
              </a:rPr>
              <a:t>The way trees were classified as saplings may have also contributed to error in our model. The distinction (of having a DBH greater than 5 in) between a full-grown tree and a sapling was generalized and applied to all species. In this landscape, some full-grown trees, such as Gambel Oak, have thinner diameters at breast height, which may have skewed our calculations. Furthermore, the forest inventory data was sampled using a variable radius plot method for mature trees, but a fixed radius plot for saplings. This resulted in multiple steps of resampling; each of which potentially introduced error.</a:t>
            </a:r>
          </a:p>
          <a:p>
            <a:endParaRPr lang="en-US">
              <a:cs typeface="Calibri"/>
            </a:endParaRPr>
          </a:p>
          <a:p>
            <a:r>
              <a:rPr lang="en-US">
                <a:cs typeface="Calibri"/>
              </a:rPr>
              <a:t>For future models of biomass, we recommend the use of fixed radius plots for sampling, the use of additional LiDAR predictor variables, and the support of upcoming Earth Observation missions such as GEDI from NASA and Biomass from the ESA.</a:t>
            </a:r>
          </a:p>
          <a:p>
            <a:endParaRPr lang="en-US"/>
          </a:p>
          <a:p>
            <a:r>
              <a:rPr lang="en-US"/>
              <a:t>------------------------------Image Information Below ------------------------------</a:t>
            </a:r>
            <a:endParaRPr lang="en-US">
              <a:cs typeface="Calibri"/>
            </a:endParaRPr>
          </a:p>
          <a:p>
            <a:r>
              <a:rPr lang="en-US"/>
              <a:t>•Image Credit: </a:t>
            </a:r>
            <a:r>
              <a:rPr lang="en-US" err="1"/>
              <a:t>Powerpoint</a:t>
            </a:r>
            <a:r>
              <a:rPr lang="en-US"/>
              <a:t> Icons</a:t>
            </a:r>
            <a:endParaRPr lang="en-US">
              <a:cs typeface="Calibri"/>
            </a:endParaRPr>
          </a:p>
          <a:p>
            <a:r>
              <a:rPr lang="en-US"/>
              <a:t>•Image Source: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389448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 We would like to take a moment to thank our partners and node advisors for their support and guidance throughout this term. {List all names} were immensely helpful in the development of this project, and our team's professional development.</a:t>
            </a:r>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21</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 everyone, thank you for joining the Fisher's Peak Ecological Forecasting team for our closeout presentation. Today we will be speaking on the last 10 weeks of "Mapping Biomass to Inform Conservation Planning of a Future State Park in Southern Colorado." [Introduce team members]</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2935117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Scott: Biomass quantification is becoming increasingly important for forest management and conservation. Biomass is the total mass of organic matter stored in living things, like vegetation, and can be used to derive carbon estimates. Sequestering carbon by preserving biomass can encourage conservation by allowing land-owners to generate revenue by selling carbon offsets. This requires a current understanding of a property's carbon inventory and biomass. Traditional methods of measuring biomass are limited to time and labor-intensive tools, such as field sampling. This project used Earth observations to evaluate the feasibility of using remotely-sensed data and machine learning algorithms as a supplement to, and potential replacement for </a:t>
            </a:r>
            <a:r>
              <a:rPr lang="en-US" i="1"/>
              <a:t>in situ</a:t>
            </a:r>
            <a:r>
              <a:rPr lang="en-US"/>
              <a:t> data collection. </a:t>
            </a:r>
          </a:p>
          <a:p>
            <a:endParaRPr lang="en-US">
              <a:cs typeface="Calibri"/>
            </a:endParaRPr>
          </a:p>
          <a:p>
            <a:r>
              <a:rPr lang="en-US"/>
              <a:t>------------------------------Image Information Below ------------------------------ </a:t>
            </a:r>
            <a:endParaRPr lang="en-US">
              <a:cs typeface="Calibri" panose="020F0502020204030204"/>
            </a:endParaRPr>
          </a:p>
          <a:p>
            <a:r>
              <a:rPr lang="en-US"/>
              <a:t>•Image Credit: Lukas Rodriguez </a:t>
            </a:r>
            <a:endParaRPr lang="en-US">
              <a:cs typeface="Calibri" panose="020F0502020204030204"/>
            </a:endParaRPr>
          </a:p>
          <a:p>
            <a:r>
              <a:rPr lang="en-US"/>
              <a:t>•Image Source: Creative Commons, https://www.pexels.com/photo/trees-during-day-3573351/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2417842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Scott: </a:t>
            </a:r>
            <a:r>
              <a:rPr lang="en-US"/>
              <a:t>The Fisher's Peak property is a great testing site for evaluating potential for entering a carbon market, and using remotely sensed data to streamline this process. </a:t>
            </a:r>
            <a:r>
              <a:rPr lang="en-US">
                <a:cs typeface="Calibri"/>
              </a:rPr>
              <a:t>Fisher's Peak State Park will be a 77.5 square kilometer area near the Colorado/New Mexico border. This unique property has been privately owned and experienced minimal anthropogenic influence for the last 50 years. Because of this, the area is highly biodiverse and acts as a wildlife corridor between prairies and the front range. This property also borders the iconic Fisher's Peak montane formation, which provides steep elevation changes. These changes facilitate a transition between pinon pine and juniper trees at lower elevations, Gambel oak and ponderosa pine as elevation increases, and a mix of fir and pines as elevation peaks. Based on the availability of our </a:t>
            </a:r>
            <a:r>
              <a:rPr lang="en-US" i="1">
                <a:cs typeface="Calibri"/>
              </a:rPr>
              <a:t>in situ </a:t>
            </a:r>
            <a:r>
              <a:rPr lang="en-US">
                <a:cs typeface="Calibri"/>
              </a:rPr>
              <a:t>data, our study period was June 2019 to August 2019.</a:t>
            </a:r>
          </a:p>
          <a:p>
            <a:endParaRPr lang="en-US">
              <a:cs typeface="Calibri"/>
            </a:endParaRPr>
          </a:p>
          <a:p>
            <a:r>
              <a:rPr lang="en-US"/>
              <a:t>------------------------------Image Information Below ------------------------------</a:t>
            </a:r>
            <a:endParaRPr lang="en-US">
              <a:cs typeface="Calibri"/>
            </a:endParaRPr>
          </a:p>
          <a:p>
            <a:r>
              <a:rPr lang="en-US"/>
              <a:t>•Image Credit: Scott Cunningham</a:t>
            </a:r>
            <a:endParaRPr lang="en-US">
              <a:cs typeface="Calibri"/>
            </a:endParaRPr>
          </a:p>
          <a:p>
            <a:r>
              <a:rPr lang="en-US"/>
              <a:t>•Image Source: NASA DEVELOP Fisher's Peak Ecological Forecasting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534895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Darby: In support of project partners, the DEVELOP team had four main objectives. The first was to provide partners with maps of the area. These include a study area map, maps of canopy height and complexity, and a map showing the locations of dominant tree species. Next, we developed a random forest regression model using RStudio. This regression model was created using </a:t>
            </a:r>
            <a:r>
              <a:rPr lang="en-US" i="1">
                <a:cs typeface="Calibri"/>
              </a:rPr>
              <a:t>in situ</a:t>
            </a:r>
            <a:r>
              <a:rPr lang="en-US">
                <a:cs typeface="Calibri"/>
              </a:rPr>
              <a:t> forest inventory data, high-resolution LiDAR aerial imagery, and satellite imagery. The third objective was to create a biomass map using the output of our model. This map was used to derive locations of high carbon storage, and was provided to project partners to improve their understanding of the property's potential for entering the carbon market.  Finally, the biomass map, in combination with earlier maps, was used to identify areas of old growth forest and high carbon storage. Overall, we aimed to determine the efficacy of using remote sensing imagery as a more cost-effective way to quantify biomass and carbon storage.</a:t>
            </a:r>
          </a:p>
          <a:p>
            <a:endParaRPr lang="en-US"/>
          </a:p>
          <a:p>
            <a:r>
              <a:rPr lang="en-US"/>
              <a:t>------------------------------Image Information Below ------------------------------</a:t>
            </a:r>
            <a:endParaRPr lang="en-US">
              <a:cs typeface="Calibri"/>
            </a:endParaRPr>
          </a:p>
          <a:p>
            <a:r>
              <a:rPr lang="en-US"/>
              <a:t>•Image Credit: Wikimedia Commons, Kiss Clipart, </a:t>
            </a:r>
            <a:r>
              <a:rPr lang="en-US" err="1"/>
              <a:t>PNGKit</a:t>
            </a:r>
            <a:r>
              <a:rPr lang="en-US"/>
              <a:t>, and </a:t>
            </a:r>
            <a:r>
              <a:rPr lang="en-US" err="1"/>
              <a:t>FlatIcon</a:t>
            </a:r>
            <a:r>
              <a:rPr lang="en-US"/>
              <a:t> (Creative Commons)</a:t>
            </a:r>
            <a:endParaRPr lang="en-US">
              <a:cs typeface="Calibri"/>
            </a:endParaRPr>
          </a:p>
          <a:p>
            <a:r>
              <a:rPr lang="en-US"/>
              <a:t>•Image Sources: Creative Commons, </a:t>
            </a:r>
            <a:endParaRPr lang="en-US">
              <a:cs typeface="Calibri"/>
            </a:endParaRPr>
          </a:p>
          <a:p>
            <a:r>
              <a:rPr lang="en-US">
                <a:cs typeface="Calibri"/>
              </a:rPr>
              <a:t>    Tree Icon: </a:t>
            </a:r>
            <a:r>
              <a:rPr lang="en-US">
                <a:hlinkClick r:id="rId3"/>
              </a:rPr>
              <a:t>https://commons.wikimedia.org/wiki/File:Creative-Tail-Halloween-tree.svg</a:t>
            </a:r>
            <a:endParaRPr lang="en-US">
              <a:cs typeface="Calibri"/>
              <a:hlinkClick r:id="rId4"/>
            </a:endParaRPr>
          </a:p>
          <a:p>
            <a:r>
              <a:rPr lang="en-US">
                <a:cs typeface="Calibri"/>
              </a:rPr>
              <a:t>    Decision Tree Icon: </a:t>
            </a:r>
            <a:r>
              <a:rPr lang="en-US">
                <a:hlinkClick r:id="rId4"/>
              </a:rPr>
              <a:t>https://www.kissclipart.com/wordpress-decision-tree-plugin-clipart-wordpress-p-p7k40x/</a:t>
            </a:r>
            <a:endParaRPr lang="en-US">
              <a:cs typeface="Calibri"/>
              <a:hlinkClick r:id="" action="ppaction://noaction"/>
            </a:endParaRPr>
          </a:p>
          <a:p>
            <a:r>
              <a:rPr lang="en-US">
                <a:cs typeface="Calibri"/>
              </a:rPr>
              <a:t>    Map Icon: </a:t>
            </a:r>
            <a:r>
              <a:rPr lang="en-US">
                <a:hlinkClick r:id="rId5"/>
              </a:rPr>
              <a:t>https://www.pngkit.com/view/u2q8i1w7t4t4t4e6_how-to-create-a-map-icon-in-adobe/</a:t>
            </a:r>
            <a:endParaRPr lang="en-US">
              <a:cs typeface="Calibri"/>
            </a:endParaRPr>
          </a:p>
          <a:p>
            <a:r>
              <a:rPr lang="en-US">
                <a:cs typeface="Calibri"/>
              </a:rPr>
              <a:t>    Leaf Icon: </a:t>
            </a:r>
            <a:r>
              <a:rPr lang="en-US">
                <a:hlinkClick r:id="rId6"/>
              </a:rPr>
              <a:t>https://www.kissclipart.com/leaf-icon-png-clipart-computer-icons-clip-art-cijbs0/</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1376798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Remote sensing can </a:t>
            </a:r>
            <a:endParaRPr lang="en-US"/>
          </a:p>
          <a:p>
            <a:r>
              <a:rPr lang="en-US"/>
              <a:t>------------------------------Image Information Below ------------------------------</a:t>
            </a:r>
            <a:endParaRPr lang="en-US">
              <a:cs typeface="Calibri"/>
            </a:endParaRPr>
          </a:p>
          <a:p>
            <a:r>
              <a:rPr lang="en-US"/>
              <a:t>•Image Credit: NASA DEVELOP</a:t>
            </a:r>
            <a:endParaRPr lang="en-US">
              <a:cs typeface="Calibri"/>
            </a:endParaRPr>
          </a:p>
          <a:p>
            <a:r>
              <a:rPr lang="en-US"/>
              <a:t>•Image Source: </a:t>
            </a:r>
            <a:r>
              <a:rPr lang="en-US" err="1"/>
              <a:t>DEVELOPedia</a:t>
            </a:r>
            <a:r>
              <a:rPr lang="en-US"/>
              <a:t>, Google Earth Engine, Celina Vargas (</a:t>
            </a:r>
            <a:r>
              <a:rPr lang="en-US">
                <a:hlinkClick r:id="rId3"/>
              </a:rPr>
              <a:t>https://www.kindpng.com/imgv/hboxbww_alos-2-satellite-hd-png-download/</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2138014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Darby: Besides the passive and active remote sensing data from those sensors, we used partner-provided Forest Inventory data and aerial LiDAR imagery. The forest inventory plots (shown on the left) provided ground truth training data for modeling biomass estimations. The LiDAR-derived canopy height data (shown at right) was evaluated for its usefulness as a predictor variable for our biomass model.</a:t>
            </a:r>
          </a:p>
          <a:p>
            <a:endParaRPr lang="en-US"/>
          </a:p>
          <a:p>
            <a:r>
              <a:rPr lang="en-US"/>
              <a:t>------------------------------Image Information Below ------------------------------</a:t>
            </a:r>
            <a:endParaRPr lang="en-US">
              <a:cs typeface="Calibri"/>
            </a:endParaRPr>
          </a:p>
          <a:p>
            <a:r>
              <a:rPr lang="en-US"/>
              <a:t>•Image Credit: Scott Cunningham</a:t>
            </a:r>
            <a:endParaRPr lang="en-US">
              <a:cs typeface="Calibri"/>
            </a:endParaRPr>
          </a:p>
          <a:p>
            <a:r>
              <a:rPr lang="en-US"/>
              <a:t>•Image Source: NASA DEVELOP Fisher's Peak Ecological Forecasting Team</a:t>
            </a:r>
            <a:endParaRPr lang="en-US">
              <a:cs typeface="Calibri"/>
            </a:endParaRPr>
          </a:p>
          <a:p>
            <a:r>
              <a:rPr lang="en-US"/>
              <a:t>Image Credit: Darby Levin</a:t>
            </a:r>
            <a:endParaRPr lang="en-US">
              <a:cs typeface="Calibri"/>
            </a:endParaRPr>
          </a:p>
          <a:p>
            <a:r>
              <a:rPr lang="en-US"/>
              <a:t>•Image Source: NASA DEVELOP Fisher's Peak Ecological Forecasting Team</a:t>
            </a: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3446896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Darby:</a:t>
            </a:r>
            <a:r>
              <a:rPr lang="en-US" i="1"/>
              <a:t> </a:t>
            </a:r>
            <a:r>
              <a:rPr lang="en-US"/>
              <a:t>We processed our </a:t>
            </a:r>
            <a:r>
              <a:rPr lang="en-US" i="1"/>
              <a:t>in situ </a:t>
            </a:r>
            <a:r>
              <a:rPr lang="en-US"/>
              <a:t>forest inventory data using Python 3.0 and Excel. This dataset included plot coordinates, species notes, and mature tree and sapling DBH (depth at breast height) measurements. Each tree's biomass was calculated using the above equation. Coefficients B0 and B1 were assigned based on the tree's species. The trees' biomass was then summed by plot. Since the forest inventory data was collected using variable radius plots, biomass values were resampled to 10m spatial resolution using the plot radius factor. This value, in kg/100m^2, was used for training our model. Final biomass values were converted into Mg/ha, the standard unit for biomass. Example values of our biomass by plot calculations can be seen in the table on the left and a breakdown of our training data distribution can be seen above in the table on the right. </a:t>
            </a:r>
          </a:p>
          <a:p>
            <a:endParaRPr lang="en-US">
              <a:cs typeface="Calibri"/>
            </a:endParaRPr>
          </a:p>
          <a:p>
            <a:r>
              <a:rPr lang="en-US">
                <a:cs typeface="Calibri"/>
              </a:rPr>
              <a:t>Allometric Equation from Jenkins et al 2003.</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2616244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Darby: Besides the passive and active remote sensing data from those sensors, we used partner-provided Forest Inventory data and aerial LiDAR imagery. The forest inventory plots (shown on the left) provided ground truth training data for modeling biomass estimations. The LiDAR-derived canopy height data (shown at right) was evaluated for its usefulness as a predictor variable for our biomass model.</a:t>
            </a:r>
          </a:p>
          <a:p>
            <a:endParaRPr lang="en-US"/>
          </a:p>
          <a:p>
            <a:r>
              <a:rPr lang="en-US"/>
              <a:t>------------------------------Image Information Below ------------------------------</a:t>
            </a:r>
            <a:endParaRPr lang="en-US">
              <a:cs typeface="Calibri"/>
            </a:endParaRPr>
          </a:p>
          <a:p>
            <a:r>
              <a:rPr lang="en-US"/>
              <a:t>•Image Credit: Scott Cunningham</a:t>
            </a:r>
            <a:endParaRPr lang="en-US">
              <a:cs typeface="Calibri"/>
            </a:endParaRPr>
          </a:p>
          <a:p>
            <a:r>
              <a:rPr lang="en-US"/>
              <a:t>•Image Source: NASA DEVELOP Fisher's Peak Ecological Forecasting Team</a:t>
            </a:r>
            <a:endParaRPr lang="en-US">
              <a:cs typeface="Calibri"/>
            </a:endParaRPr>
          </a:p>
          <a:p>
            <a:r>
              <a:rPr lang="en-US"/>
              <a:t>Image Credit: Darby Levin</a:t>
            </a:r>
            <a:endParaRPr lang="en-US">
              <a:cs typeface="Calibri"/>
            </a:endParaRPr>
          </a:p>
          <a:p>
            <a:r>
              <a:rPr lang="en-US"/>
              <a:t>•Image Source: NASA DEVELOP Fisher's Peak Ecological Forecasting Team</a:t>
            </a: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617782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Scott: Carbon markets are worldwide systems designed to</a:t>
            </a:r>
            <a:r>
              <a:rPr lang="en-US"/>
              <a:t> mitigate the growth of greenhouse gases in Earth’s atmosphere. Companies can gain credit in a carbon market by sequestering carbon, and a common way to do this is through preserving living biomass. </a:t>
            </a:r>
            <a:r>
              <a:rPr lang="en-US" i="1"/>
              <a:t>In situ</a:t>
            </a:r>
            <a:r>
              <a:rPr lang="en-US"/>
              <a:t> methods of estimating biomass are expensive, time consuming, and produce considerable uncertainty. Developing a method for accurately modeling biomass using Earth observations would help our partner organizations assess the Fisher's Peak property for possible inclusion in a carbon market in an efficient and economically-viable way.</a:t>
            </a:r>
            <a:endParaRPr lang="en-US">
              <a:cs typeface="+mn-lt"/>
            </a:endParaRPr>
          </a:p>
          <a:p>
            <a:endParaRPr lang="en-US"/>
          </a:p>
          <a:p>
            <a:r>
              <a:rPr lang="en-US"/>
              <a:t>------------------------------Image Information Below ------------------------------</a:t>
            </a:r>
            <a:endParaRPr lang="en-US">
              <a:cs typeface="Calibri"/>
            </a:endParaRPr>
          </a:p>
          <a:p>
            <a:r>
              <a:rPr lang="en-US"/>
              <a:t>•Image Credit: Laura Krauser</a:t>
            </a:r>
            <a:endParaRPr lang="en-US">
              <a:cs typeface="Calibri"/>
            </a:endParaRPr>
          </a:p>
          <a:p>
            <a:r>
              <a:rPr lang="en-US"/>
              <a:t>•Image Source: NASA DEVELOP Fisher's Peak Ecological Forecasting Team, Canva</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4125033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Darby: In this plot, we show the distribution of biomass by dominant tree species for our training data. We sought to understand the impact of specific species on this area's biomass and carbon storage. Interestingly, ponderosa pine typically holds more biomass than shrubby species like Gambel Oak. However, in our forest inventory data, Gamble Oak contained a larger part of the biomass distribution, and our highest biomass plot was dominated by 26 Gambel Oak trees, while nearby Ponderosa Pine plots contained less than half of that biomass.</a:t>
            </a:r>
          </a:p>
          <a:p>
            <a:endParaRPr lang="en-US">
              <a:cs typeface="Calibri" panose="020F0502020204030204"/>
            </a:endParaRPr>
          </a:p>
          <a:p>
            <a:r>
              <a:rPr lang="en-US"/>
              <a:t>------------------------------Image Information Below ------------------------------</a:t>
            </a:r>
            <a:endParaRPr lang="en-US">
              <a:cs typeface="Calibri"/>
            </a:endParaRPr>
          </a:p>
          <a:p>
            <a:r>
              <a:rPr lang="en-US"/>
              <a:t>•Image Credit: NASA DEVELOP Fisher's Peak Ecological Forecasting Team</a:t>
            </a:r>
            <a:endParaRPr lang="en-US">
              <a:cs typeface="Calibri"/>
            </a:endParaRPr>
          </a:p>
          <a:p>
            <a:r>
              <a:rPr lang="en-US"/>
              <a:t>•Image Source: NASA DEVELOP Fisher's Peak Ecological Forecasting Team</a:t>
            </a:r>
            <a:endParaRPr lang="en-US">
              <a:cs typeface="Calibri"/>
            </a:endParaRPr>
          </a:p>
          <a:p>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303451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map shows the breakdown of dominant species by plot. The majority of plots are dominated by pinon pine. </a:t>
            </a:r>
          </a:p>
          <a:p>
            <a:endParaRPr lang="en-US">
              <a:cs typeface="Calibri"/>
            </a:endParaRPr>
          </a:p>
          <a:p>
            <a:r>
              <a:rPr lang="en-US"/>
              <a:t>------------------------------Image Information Below ------------------------------</a:t>
            </a:r>
          </a:p>
          <a:p>
            <a:r>
              <a:rPr lang="en-US"/>
              <a:t>•Image Credit: Scott Cunningham</a:t>
            </a:r>
          </a:p>
          <a:p>
            <a:r>
              <a:rPr lang="en-US"/>
              <a:t>•Image Source: NASA DEVELOP Fisher's Peak Ecological Forecasting Team</a:t>
            </a:r>
          </a:p>
          <a:p>
            <a:endParaRPr lang="en-US"/>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412545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 In addition to our ground truth data, the team utilized LiDAR canopy height data, Landsat 8 and Sentinel 2 bands and indices, as well as ALOS derived HH, HV, and HH/HV bands. Additionally  our topographic variables included SRTM-derived elevation, slope, and aspect </a:t>
            </a:r>
            <a:r>
              <a:rPr lang="en-US" err="1">
                <a:cs typeface="Calibri"/>
              </a:rPr>
              <a:t>northness</a:t>
            </a:r>
            <a:r>
              <a:rPr lang="en-US">
                <a:cs typeface="Calibri"/>
              </a:rPr>
              <a:t> and </a:t>
            </a:r>
            <a:r>
              <a:rPr lang="en-US" err="1">
                <a:cs typeface="Calibri"/>
              </a:rPr>
              <a:t>eastness</a:t>
            </a:r>
            <a:r>
              <a:rPr lang="en-US">
                <a:cs typeface="Calibri"/>
              </a:rPr>
              <a:t>. The predictor variable </a:t>
            </a:r>
            <a:r>
              <a:rPr lang="en-US" err="1">
                <a:cs typeface="Calibri"/>
              </a:rPr>
              <a:t>rasters</a:t>
            </a:r>
            <a:r>
              <a:rPr lang="en-US">
                <a:cs typeface="Calibri"/>
              </a:rPr>
              <a:t> from all sources were projected to WGS 84/UTM zone 13 and resampled to a 10m spatial resolution where necessary. This list of predictors was utilized for initial model comparisons and evaluated using correlation values and variable importance.</a:t>
            </a:r>
          </a:p>
          <a:p>
            <a:endParaRPr lang="en-US">
              <a:cs typeface="Calibri"/>
            </a:endParaRPr>
          </a:p>
          <a:p>
            <a:r>
              <a:rPr lang="en-US"/>
              <a:t>------------------------------Image Information Below ------------------------------</a:t>
            </a:r>
            <a:endParaRPr lang="en-US">
              <a:cs typeface="Calibri"/>
            </a:endParaRPr>
          </a:p>
          <a:p>
            <a:r>
              <a:rPr lang="en-US"/>
              <a:t>•Figure Credits: NASA DEVELOP Fisher's Peak Ecological Forecasting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a:p>
        </p:txBody>
      </p:sp>
    </p:spTree>
    <p:extLst>
      <p:ext uri="{BB962C8B-B14F-4D97-AF65-F5344CB8AC3E}">
        <p14:creationId xmlns:p14="http://schemas.microsoft.com/office/powerpoint/2010/main" val="2688160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 The final predictor variables included Landsat Tasseled cap wetness, greenness and brightness, SRTM northness, elevation, and eastness. It also included C band imagery from the Sentinel SAR VH dataset and the ALOS PALSAR HH band. These raster layers were stacked and exported from Google Earth Engine as a GeoTIFF. This TIFF was then imported into R, where it was used to rasterize our model and produce a predictive map of biomass for Fisher's Peak State Park.</a:t>
            </a:r>
          </a:p>
          <a:p>
            <a:endParaRPr lang="en-US">
              <a:cs typeface="Calibri"/>
            </a:endParaRPr>
          </a:p>
          <a:p>
            <a:r>
              <a:rPr lang="en-US"/>
              <a:t>------------------------------Image Information Below ------------------------------</a:t>
            </a:r>
            <a:endParaRPr lang="en-US">
              <a:cs typeface="Calibri"/>
            </a:endParaRPr>
          </a:p>
          <a:p>
            <a:r>
              <a:rPr lang="en-US"/>
              <a:t>•Image Credits: Darby Levin</a:t>
            </a:r>
            <a:endParaRPr lang="en-US">
              <a:cs typeface="Calibri"/>
            </a:endParaRPr>
          </a:p>
          <a:p>
            <a:r>
              <a:rPr lang="en-US"/>
              <a:t>•Image Source: NASA DEVELOP Fisher's Peak Ecological Forecasting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a:p>
        </p:txBody>
      </p:sp>
    </p:spTree>
    <p:extLst>
      <p:ext uri="{BB962C8B-B14F-4D97-AF65-F5344CB8AC3E}">
        <p14:creationId xmlns:p14="http://schemas.microsoft.com/office/powerpoint/2010/main" val="697062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map on the left shows a LiDAR derived canopy height map. As you can seee, canopy height generally increases from west to east across the property, with low areas of canopy height near the southern border, and the highest canopy heights near the Fisher's Peak montane. The map on the right shows the deviation of canopy height from the average canopy height across the property.</a:t>
            </a:r>
          </a:p>
          <a:p>
            <a:endParaRPr lang="en-US">
              <a:cs typeface="Calibri"/>
            </a:endParaRPr>
          </a:p>
          <a:p>
            <a:r>
              <a:rPr lang="en-US"/>
              <a:t>------------------------------Image Information Below ------------------------------</a:t>
            </a:r>
          </a:p>
          <a:p>
            <a:r>
              <a:rPr lang="en-US"/>
              <a:t>•Image Credits: Scott Cunningham</a:t>
            </a:r>
          </a:p>
          <a:p>
            <a:r>
              <a:rPr lang="en-US"/>
              <a:t>•Image Source: NASA DEVELOP Fisher's Peak Ecological Forecasting Team</a:t>
            </a:r>
          </a:p>
        </p:txBody>
      </p:sp>
      <p:sp>
        <p:nvSpPr>
          <p:cNvPr id="4" name="Slide Number Placeholder 3"/>
          <p:cNvSpPr>
            <a:spLocks noGrp="1"/>
          </p:cNvSpPr>
          <p:nvPr>
            <p:ph type="sldNum" sz="quarter" idx="5"/>
          </p:nvPr>
        </p:nvSpPr>
        <p:spPr/>
        <p:txBody>
          <a:bodyPr/>
          <a:lstStyle/>
          <a:p>
            <a:fld id="{59FFF554-9721-473E-B7E3-8AF7A285E57C}" type="slidenum">
              <a:rPr lang="en-US" smtClean="0"/>
              <a:t>34</a:t>
            </a:fld>
            <a:endParaRPr lang="en-US"/>
          </a:p>
        </p:txBody>
      </p:sp>
    </p:spTree>
    <p:extLst>
      <p:ext uri="{BB962C8B-B14F-4D97-AF65-F5344CB8AC3E}">
        <p14:creationId xmlns:p14="http://schemas.microsoft.com/office/powerpoint/2010/main" val="3710267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Laura: Using our final predictor variables, which yielded an RMSE of 53.84(slightly below our training data's standard deviation) and an R^2 of 11.66, the team produced this predictive biomass map. Based on our knowledge of the Fisher's Peak property, this map makes sense. The property generally increases in elevation from west to east, this increase in elevation is accompanied by a transition to old growth and tall stand species like Ponderosa pine. This transition also supports an increase in biomass from west to east. However, the southern edge of the property transitions into prairie land, which typically holds very little biomass. </a:t>
            </a:r>
          </a:p>
          <a:p>
            <a:endParaRPr lang="en-US">
              <a:cs typeface="Calibri"/>
            </a:endParaRPr>
          </a:p>
          <a:p>
            <a:r>
              <a:rPr lang="en-US"/>
              <a:t>------------------------------Image Information Below ------------------------------</a:t>
            </a:r>
            <a:endParaRPr lang="en-US">
              <a:cs typeface="Calibri"/>
            </a:endParaRPr>
          </a:p>
          <a:p>
            <a:r>
              <a:rPr lang="en-US"/>
              <a:t>•Image Credit: Scott Cunningham</a:t>
            </a:r>
            <a:endParaRPr lang="en-US">
              <a:cs typeface="Calibri"/>
            </a:endParaRPr>
          </a:p>
          <a:p>
            <a:r>
              <a:rPr lang="en-US"/>
              <a:t>•Image Source: NASA DEVELOP Fisher's Peak Ecological Forecasting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35</a:t>
            </a:fld>
            <a:endParaRPr lang="en-US"/>
          </a:p>
        </p:txBody>
      </p:sp>
    </p:spTree>
    <p:extLst>
      <p:ext uri="{BB962C8B-B14F-4D97-AF65-F5344CB8AC3E}">
        <p14:creationId xmlns:p14="http://schemas.microsoft.com/office/powerpoint/2010/main" val="1568601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 The team found that the creation of a predictive biomass map using forest inventory and remotely sensed data is possible. However, this model would benefit from a higher number of plots that are sampled on a fixed radius. Additionally, while previous studies have noted the usefulness of canopy height for biomass estimates, this model found that radar data from the ALOS PALSAR L-band was more useful. This could be the result of our inclusion of saplings in our biomass training data. Since the L-band penetrates forest canopies, it could pick up on saplings better than a canopy height dataset that only looks at the taller trees in an area. Finally, based on our carbon estimate of x offsets across the property, Fisher's Peak does/does not contain the carbon storage necessary for carbon market entry. </a:t>
            </a:r>
          </a:p>
          <a:p>
            <a:endParaRPr lang="en-US">
              <a:cs typeface="Calibri"/>
            </a:endParaRPr>
          </a:p>
          <a:p>
            <a:r>
              <a:rPr lang="en-US"/>
              <a:t>------------------------------Image Information Below ------------------------------</a:t>
            </a:r>
            <a:endParaRPr lang="en-US">
              <a:cs typeface="Calibri"/>
            </a:endParaRPr>
          </a:p>
          <a:p>
            <a:r>
              <a:rPr lang="en-US"/>
              <a:t>•Image Credit: Tony Vorster</a:t>
            </a:r>
            <a:endParaRPr lang="en-US">
              <a:cs typeface="Calibri"/>
            </a:endParaRPr>
          </a:p>
          <a:p>
            <a:r>
              <a:rPr lang="en-US"/>
              <a:t>•Image Source: NASA DEVELOP CO Node Science Advisors</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36</a:t>
            </a:fld>
            <a:endParaRPr lang="en-US"/>
          </a:p>
        </p:txBody>
      </p:sp>
    </p:spTree>
    <p:extLst>
      <p:ext uri="{BB962C8B-B14F-4D97-AF65-F5344CB8AC3E}">
        <p14:creationId xmlns:p14="http://schemas.microsoft.com/office/powerpoint/2010/main" val="1898578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 Finally, based on our carbon estimate of 3,277 offsets across the property, Fisher's Peak does contain the carbon storage necessary for carbon market entry. However, the model that was used to estimate this carbon storage had a low R^2, so this metric should be used as a reference instead of as a definitive quantity. </a:t>
            </a:r>
          </a:p>
          <a:p>
            <a:endParaRPr lang="en-US">
              <a:cs typeface="Calibri"/>
            </a:endParaRPr>
          </a:p>
          <a:p>
            <a:r>
              <a:rPr lang="en-US"/>
              <a:t>------------------------------Image Information Below ------------------------------</a:t>
            </a:r>
            <a:endParaRPr lang="en-US">
              <a:cs typeface="Calibri"/>
            </a:endParaRPr>
          </a:p>
          <a:p>
            <a:r>
              <a:rPr lang="en-US"/>
              <a:t>•Image Credit: Scott Cunningham</a:t>
            </a:r>
            <a:endParaRPr lang="en-US">
              <a:cs typeface="Calibri"/>
            </a:endParaRPr>
          </a:p>
          <a:p>
            <a:r>
              <a:rPr lang="en-US"/>
              <a:t>•Image Source: NASA DEVELOP Fisher's Peak Ecological Forecasting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37</a:t>
            </a:fld>
            <a:endParaRPr lang="en-US"/>
          </a:p>
        </p:txBody>
      </p:sp>
    </p:spTree>
    <p:extLst>
      <p:ext uri="{BB962C8B-B14F-4D97-AF65-F5344CB8AC3E}">
        <p14:creationId xmlns:p14="http://schemas.microsoft.com/office/powerpoint/2010/main" val="21276291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 Our forest inventory had 83 points of training data, so this model would likely benefit from another run using more training data points collected on fixed radius plots. This would potentially allow for the model to better capture the diversity on this highly heterogenous landscape. </a:t>
            </a:r>
            <a:endParaRPr lang="en-US"/>
          </a:p>
          <a:p>
            <a:endParaRPr lang="en-US">
              <a:cs typeface="Calibri"/>
            </a:endParaRPr>
          </a:p>
          <a:p>
            <a:r>
              <a:rPr lang="en-US">
                <a:cs typeface="Calibri"/>
              </a:rPr>
              <a:t>A significant amount of biomass in Fisher's Peak is contained in saplings and in short, dense vegetation like Gambel oak. This meant that canopy height was not always the best proxy for biomass. More nuanced canopy structure variables (such as canopy density, and min/mean/and max canopy height) could have helped better capture this biomass. </a:t>
            </a:r>
            <a:r>
              <a:rPr lang="en-US"/>
              <a:t>We were also unable to access the high-resolution LiDAR data from the Global Ecosystem Dynamics Investigation (GEDI) that may have helped us gain a more complete picture of canopy structure.</a:t>
            </a:r>
            <a:endParaRPr lang="en-US">
              <a:cs typeface="Calibri"/>
            </a:endParaRPr>
          </a:p>
          <a:p>
            <a:endParaRPr lang="en-US">
              <a:cs typeface="Calibri"/>
            </a:endParaRPr>
          </a:p>
          <a:p>
            <a:r>
              <a:rPr lang="en-US">
                <a:cs typeface="Calibri"/>
              </a:rPr>
              <a:t>The way trees were classified as saplings may have also contributed to error in our model. The distinction (of having a DBH greater than 5 in) between a full-grown tree and a sapling was generalized and applied to all species. In this landscape, some full-grown trees, such as Gambel Oak, have thinner diameters at breast height, which may have skewed our calculations. Furthermore, the forest inventory data was sampled using a variable radius plot method for mature trees, but a fixed radius plot for saplings. This resulted in multiple steps of resampling; each of which potentially introduced error.</a:t>
            </a:r>
          </a:p>
          <a:p>
            <a:endParaRPr lang="en-US">
              <a:cs typeface="Calibri"/>
            </a:endParaRPr>
          </a:p>
          <a:p>
            <a:r>
              <a:rPr lang="en-US">
                <a:cs typeface="Calibri"/>
              </a:rPr>
              <a:t>For future models of biomass, we recommend the use of fixed radius plots for sampling, the use of additional LiDAR predictor variables, and the support of upcoming Earth Observation missions such as GEDI from NASA and Biomass from the ESA.</a:t>
            </a:r>
          </a:p>
          <a:p>
            <a:endParaRPr lang="en-US"/>
          </a:p>
          <a:p>
            <a:r>
              <a:rPr lang="en-US"/>
              <a:t>------------------------------Image Information Below ------------------------------</a:t>
            </a:r>
            <a:endParaRPr lang="en-US">
              <a:cs typeface="Calibri"/>
            </a:endParaRPr>
          </a:p>
          <a:p>
            <a:r>
              <a:rPr lang="en-US"/>
              <a:t>•Image Credit: </a:t>
            </a:r>
            <a:r>
              <a:rPr lang="en-US" err="1"/>
              <a:t>Powerpoint</a:t>
            </a:r>
            <a:r>
              <a:rPr lang="en-US"/>
              <a:t> Icons</a:t>
            </a:r>
            <a:endParaRPr lang="en-US">
              <a:cs typeface="Calibri"/>
            </a:endParaRPr>
          </a:p>
          <a:p>
            <a:r>
              <a:rPr lang="en-US"/>
              <a:t>•Image Source: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38</a:t>
            </a:fld>
            <a:endParaRPr lang="en-US"/>
          </a:p>
        </p:txBody>
      </p:sp>
    </p:spTree>
    <p:extLst>
      <p:ext uri="{BB962C8B-B14F-4D97-AF65-F5344CB8AC3E}">
        <p14:creationId xmlns:p14="http://schemas.microsoft.com/office/powerpoint/2010/main" val="2463469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Scott: </a:t>
            </a:r>
            <a:r>
              <a:rPr lang="en-US"/>
              <a:t>Fisher's Peak is a great test site for evaluating a property's potential to enter a carbon market, and using remotely sensed data to streamline this process. </a:t>
            </a:r>
            <a:r>
              <a:rPr lang="en-US">
                <a:cs typeface="Calibri"/>
              </a:rPr>
              <a:t>Fisher's Peak State Park will be a 77.5 square kilometer area near the Colorado/New Mexico border. This unique property has been privately owned and experienced minimal anthropogenic influence for the last 50 years. Because of this, the area is highly biodiverse and acts as a wildlife corridor between the prairies and the Front Range. This property also borders the iconic Fisher's Peak montane formation, which causes steep elevation changes. This gradient facilitates a transition between pinon pine and juniper trees at lower elevations, Gambel oak and ponderosa pine at mid-elevations, and a mix of fir and pines at the highest elevation peaks. Based on the availability of our </a:t>
            </a:r>
            <a:r>
              <a:rPr lang="en-US" i="1">
                <a:cs typeface="Calibri"/>
              </a:rPr>
              <a:t>in situ </a:t>
            </a:r>
            <a:r>
              <a:rPr lang="en-US">
                <a:cs typeface="Calibri"/>
              </a:rPr>
              <a:t>data, our study period was June 2019 to August 2019.</a:t>
            </a:r>
          </a:p>
          <a:p>
            <a:endParaRPr lang="en-US">
              <a:cs typeface="Calibri"/>
            </a:endParaRPr>
          </a:p>
          <a:p>
            <a:r>
              <a:rPr lang="en-US"/>
              <a:t>------------------------------Image Information Below ------------------------------</a:t>
            </a:r>
            <a:endParaRPr lang="en-US">
              <a:cs typeface="Calibri"/>
            </a:endParaRPr>
          </a:p>
          <a:p>
            <a:r>
              <a:rPr lang="en-US"/>
              <a:t>•Image Credit: Scott Cunningham</a:t>
            </a:r>
            <a:endParaRPr lang="en-US">
              <a:cs typeface="Calibri"/>
            </a:endParaRPr>
          </a:p>
          <a:p>
            <a:r>
              <a:rPr lang="en-US"/>
              <a:t>•Image Source: NASA DEVELOP Fisher's Peak Ecological Forecasting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632174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Scott: Fisher's Peak will be Colorado's 2nd largest state park and will balance recreational development for hiking and camping with conservation goals like preserving large carbon stocks and sections of old growth forest.</a:t>
            </a:r>
            <a:r>
              <a:rPr lang="en-US">
                <a:cs typeface="Calibri"/>
              </a:rPr>
              <a:t> The nearby city of Trinidad has high hopes for the growth of their recreation economy through park-based tourism. However, recreational use of the land will be designed with conservation in mind. Fisher's Peak has unique wildlife that includes the endangered New Mexico meadow jumping mouse, and a diverse mix of trees that alternate between fir, pine, juniper, and oak. At the start of the summer DEVELOP term, a comprehensive ecological inventory had not yet been conducted. Therefore, efforts from the DEVELOP team, the Evangelista Lab at Colorado State University, and project partners were combined to produce a comprehensive inventory in support of both economic and conservation goals. </a:t>
            </a:r>
            <a:endParaRPr lang="en-US"/>
          </a:p>
          <a:p>
            <a:endParaRPr lang="en-US">
              <a:cs typeface="Calibri"/>
            </a:endParaRPr>
          </a:p>
          <a:p>
            <a:r>
              <a:rPr lang="en-US"/>
              <a:t>------------------------------Image Information Below ------------------------------</a:t>
            </a:r>
            <a:endParaRPr lang="en-US">
              <a:cs typeface="Calibri"/>
            </a:endParaRPr>
          </a:p>
          <a:p>
            <a:r>
              <a:rPr lang="en-US"/>
              <a:t>•Image Credit: Michelle Goodall (Creative Commons)</a:t>
            </a:r>
            <a:endParaRPr lang="en-US">
              <a:cs typeface="Calibri"/>
            </a:endParaRPr>
          </a:p>
          <a:p>
            <a:r>
              <a:rPr lang="en-US"/>
              <a:t>•Image Source: </a:t>
            </a:r>
            <a:r>
              <a:rPr lang="en-US">
                <a:hlinkClick r:id="rId3"/>
              </a:rPr>
              <a:t>https://www.krcc.org/post/fishers-peak-be-acquired-conservation-groups-enter-public-ownership</a:t>
            </a:r>
            <a:endParaRPr lang="en-US">
              <a:cs typeface="Calibri"/>
              <a:hlinkClick r:id="rId3"/>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98295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Scott: This project partnered with the Colorado State Forest Service and The Nature Conservancy. Both organizations have vast ecological knowledge and experience, but benefit from the cost and time efficient work that can be done with the aids of remote sensing and DEVELOP. </a:t>
            </a:r>
          </a:p>
          <a:p>
            <a:endParaRPr lang="en-US">
              <a:cs typeface="Calibri"/>
            </a:endParaRPr>
          </a:p>
          <a:p>
            <a:r>
              <a:rPr lang="en-US"/>
              <a:t>------------------------------Image Information Below ------------------------------</a:t>
            </a:r>
            <a:endParaRPr lang="en-US">
              <a:cs typeface="Calibri"/>
            </a:endParaRPr>
          </a:p>
          <a:p>
            <a:r>
              <a:rPr lang="en-US"/>
              <a:t>•Image Credit:  </a:t>
            </a:r>
            <a:r>
              <a:rPr lang="en-US" err="1"/>
              <a:t>Pixabay</a:t>
            </a:r>
            <a:r>
              <a:rPr lang="en-US"/>
              <a:t> (Creative Commons)</a:t>
            </a:r>
            <a:endParaRPr lang="en-US" err="1">
              <a:cs typeface="Calibri"/>
            </a:endParaRPr>
          </a:p>
          <a:p>
            <a:r>
              <a:rPr lang="en-US"/>
              <a:t>•Image Source: </a:t>
            </a:r>
            <a:r>
              <a:rPr lang="en-US">
                <a:hlinkClick r:id="rId3"/>
              </a:rPr>
              <a:t>https://www.pexels.com/photo/trees-in-forest-during-sunset-247421/</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4148766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Darby: In support of project partners and community concerns, the DEVELOP team had four main objectives. The first was to develop a random forest regression model using RStudio. This regression model was developed using </a:t>
            </a:r>
            <a:r>
              <a:rPr lang="en-US" i="1">
                <a:cs typeface="Calibri"/>
              </a:rPr>
              <a:t>in situ</a:t>
            </a:r>
            <a:r>
              <a:rPr lang="en-US">
                <a:cs typeface="Calibri"/>
              </a:rPr>
              <a:t> forest inventory data, high-resolution LiDAR aerial imagery, and satellite imagery. The second objective was to create a biomass map using the random forest regression model. This map focused on above ground biomass and was used to derive locations of high carbon storage. The map was provided to project partners to improve their understanding of the property's potential for entering the carbon market.  Finally, the biomass map was used to forecast high priority preservation areas for park developers. These high priority areas were areas with large areas of old growth forest and high carbon storage.</a:t>
            </a:r>
          </a:p>
          <a:p>
            <a:endParaRPr lang="en-US"/>
          </a:p>
          <a:p>
            <a:r>
              <a:rPr lang="en-US"/>
              <a:t>------------------------------Image Information Below ------------------------------</a:t>
            </a:r>
            <a:endParaRPr lang="en-US">
              <a:cs typeface="Calibri"/>
            </a:endParaRPr>
          </a:p>
          <a:p>
            <a:r>
              <a:rPr lang="en-US"/>
              <a:t>•Image Credit: Kiss Clipart, </a:t>
            </a:r>
            <a:r>
              <a:rPr lang="en-US" err="1"/>
              <a:t>PNGKit</a:t>
            </a:r>
            <a:r>
              <a:rPr lang="en-US"/>
              <a:t>, and </a:t>
            </a:r>
            <a:r>
              <a:rPr lang="en-US" err="1"/>
              <a:t>FlatIcon</a:t>
            </a:r>
            <a:r>
              <a:rPr lang="en-US"/>
              <a:t> (Creative Commons)</a:t>
            </a:r>
            <a:endParaRPr lang="en-US">
              <a:cs typeface="Calibri"/>
            </a:endParaRPr>
          </a:p>
          <a:p>
            <a:r>
              <a:rPr lang="en-US"/>
              <a:t>•Image Sources: Creative Commons, </a:t>
            </a:r>
            <a:endParaRPr lang="en-US">
              <a:cs typeface="Calibri"/>
            </a:endParaRPr>
          </a:p>
          <a:p>
            <a:r>
              <a:rPr lang="en-US">
                <a:cs typeface="Calibri"/>
              </a:rPr>
              <a:t>    Decision Tree Icon: </a:t>
            </a:r>
            <a:r>
              <a:rPr lang="en-US">
                <a:hlinkClick r:id="rId3"/>
              </a:rPr>
              <a:t>https://www.kissclipart.com/wordpress-decision-tree-plugin-clipart-wordpress-p-p7k40x/</a:t>
            </a:r>
            <a:endParaRPr lang="en-US">
              <a:cs typeface="Calibri"/>
              <a:hlinkClick r:id="rId3"/>
            </a:endParaRPr>
          </a:p>
          <a:p>
            <a:r>
              <a:rPr lang="en-US">
                <a:cs typeface="Calibri"/>
              </a:rPr>
              <a:t>    Map Icon: </a:t>
            </a:r>
            <a:r>
              <a:rPr lang="en-US">
                <a:hlinkClick r:id="rId4"/>
              </a:rPr>
              <a:t>https://www.pngkit.com/view/u2q8i1w7t4t4t4e6_how-to-create-a-map-icon-in-adobe/</a:t>
            </a:r>
            <a:endParaRPr lang="en-US">
              <a:cs typeface="Calibri"/>
            </a:endParaRPr>
          </a:p>
          <a:p>
            <a:r>
              <a:rPr lang="en-US">
                <a:cs typeface="Calibri"/>
              </a:rPr>
              <a:t>    Factory Icon: </a:t>
            </a:r>
            <a:r>
              <a:rPr lang="en-US">
                <a:hlinkClick r:id="rId5"/>
              </a:rPr>
              <a:t>https://www.flaticon.com/free-icon/factory_234739</a:t>
            </a:r>
            <a:endParaRPr lang="en-US">
              <a:cs typeface="Calibri"/>
              <a:hlinkClick r:id="rId5"/>
            </a:endParaRPr>
          </a:p>
          <a:p>
            <a:r>
              <a:rPr lang="en-US">
                <a:cs typeface="Calibri"/>
              </a:rPr>
              <a:t>    Leaf Icon: </a:t>
            </a:r>
            <a:r>
              <a:rPr lang="en-US">
                <a:hlinkClick r:id="rId6"/>
              </a:rPr>
              <a:t>https://www.kissclipart.com/leaf-icon-png-clipart-computer-icons-clip-art-cijbs0/</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4245227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Darby: In service of project objectives, our team used Earth Observations from NASA's Landsat 8 OLI and SRTM, as well as the ESA's Sentinel-2 MSI and the Japanese ALOS-2 PALSAR-2.</a:t>
            </a:r>
          </a:p>
          <a:p>
            <a:endParaRPr lang="en-US" dirty="0"/>
          </a:p>
          <a:p>
            <a:r>
              <a:rPr lang="en-US" dirty="0"/>
              <a:t>------------------------------Image Information Below ------------------------------</a:t>
            </a:r>
          </a:p>
          <a:p>
            <a:r>
              <a:rPr lang="en-US" dirty="0"/>
              <a:t>•Image Credit: NASA </a:t>
            </a:r>
            <a:r>
              <a:rPr lang="en-US" dirty="0" smtClean="0"/>
              <a:t>(Landsat 8</a:t>
            </a:r>
            <a:r>
              <a:rPr lang="en-US" baseline="0" dirty="0" smtClean="0"/>
              <a:t>, SRTM, Sentinel-2 MSI) </a:t>
            </a:r>
            <a:r>
              <a:rPr lang="en-US" dirty="0" smtClean="0">
                <a:hlinkClick r:id="rId3"/>
              </a:rPr>
              <a:t>http://www.devpedia.developexchange.com/dp/index.php?title=List_of_Satellite_Pictures</a:t>
            </a:r>
            <a:endParaRPr lang="en-US" dirty="0" smtClean="0"/>
          </a:p>
          <a:p>
            <a:r>
              <a:rPr lang="en-US" dirty="0" smtClean="0"/>
              <a:t>•</a:t>
            </a:r>
            <a:r>
              <a:rPr lang="en-US" dirty="0"/>
              <a:t>Image </a:t>
            </a:r>
            <a:r>
              <a:rPr lang="en-US" dirty="0" smtClean="0"/>
              <a:t>credit: </a:t>
            </a:r>
            <a:r>
              <a:rPr lang="en-US" dirty="0"/>
              <a:t>Celina Vargas </a:t>
            </a:r>
            <a:r>
              <a:rPr lang="en-US" dirty="0" smtClean="0"/>
              <a:t>(ALOS-2 PALSAR-2)</a:t>
            </a:r>
            <a:r>
              <a:rPr lang="en-US" baseline="0" dirty="0" smtClean="0"/>
              <a:t> </a:t>
            </a:r>
            <a:r>
              <a:rPr lang="en-US" dirty="0" smtClean="0"/>
              <a:t>(</a:t>
            </a:r>
            <a:r>
              <a:rPr lang="en-US" dirty="0" smtClean="0">
                <a:hlinkClick r:id="rId4"/>
              </a:rPr>
              <a:t>https</a:t>
            </a:r>
            <a:r>
              <a:rPr lang="en-US" dirty="0">
                <a:hlinkClick r:id="rId4"/>
              </a:rPr>
              <a:t>://www.kindpng.com/imgv/hboxbww_alos-2-satellite-hd-png-download/</a:t>
            </a:r>
            <a:r>
              <a:rPr lang="en-US" dirty="0"/>
              <a:t>#)</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2464226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Darby: Besides the passive and active remote sensing data from those sensors, we used partner-provided Forest Inventory data and aerial LiDAR imagery. The forest inventory plots (shown on the left) provided ground truth training data for modeling biomass estimations. The LiDAR-derived canopy height data (shown at right) was evaluated for its usefulness as a predictor variable for our biomass model.</a:t>
            </a:r>
          </a:p>
          <a:p>
            <a:endParaRPr lang="en-US"/>
          </a:p>
          <a:p>
            <a:r>
              <a:rPr lang="en-US"/>
              <a:t>------------------------------Image Information Below ------------------------------</a:t>
            </a:r>
            <a:endParaRPr lang="en-US">
              <a:cs typeface="Calibri"/>
            </a:endParaRPr>
          </a:p>
          <a:p>
            <a:r>
              <a:rPr lang="en-US"/>
              <a:t>•Image Credit: Scott Cunningham</a:t>
            </a:r>
            <a:endParaRPr lang="en-US">
              <a:cs typeface="Calibri"/>
            </a:endParaRPr>
          </a:p>
          <a:p>
            <a:r>
              <a:rPr lang="en-US"/>
              <a:t>•Image Source: NASA DEVELOP Fisher's Peak Ecological Forecasting Team</a:t>
            </a:r>
            <a:endParaRPr lang="en-US">
              <a:cs typeface="Calibri"/>
            </a:endParaRPr>
          </a:p>
          <a:p>
            <a:r>
              <a:rPr lang="en-US"/>
              <a:t>Image Credit: Darby Levin</a:t>
            </a:r>
            <a:endParaRPr lang="en-US">
              <a:cs typeface="Calibri"/>
            </a:endParaRPr>
          </a:p>
          <a:p>
            <a:r>
              <a:rPr lang="en-US"/>
              <a:t>•Image Source: NASA DEVELOP Fisher's Peak Ecological Forecasting Team</a:t>
            </a: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872797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1">
                <a:blip r:embed="rId2">
                  <a:extLst>
                    <a:ext uri="{28A0092B-C50C-407E-A947-70E740481C1C}">
                      <a14:useLocalDpi xmlns:a14="http://schemas.microsoft.com/office/drawing/2010/main" val="0"/>
                    </a:ext>
                  </a:extLst>
                </a:blip>
                <a:srcRect/>
                <a:stretch>
                  <a:fillRect l="-75000" r="-50000"/>
                </a:stretch>
              </a:blipFill>
              <a:ln w="127000">
                <a:solidFill>
                  <a:srgbClr val="55A9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55A97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55A97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55A97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55A976"/>
                    </a:solidFill>
                    <a:latin typeface="Century Gothic" panose="020B0502020202020204" pitchFamily="34" charset="0"/>
                  </a:rPr>
                  <a:t>| </a:t>
                </a:r>
                <a:r>
                  <a:rPr lang="en-US" sz="1600" spc="100" baseline="0">
                    <a:solidFill>
                      <a:srgbClr val="55A976"/>
                    </a:solidFill>
                    <a:latin typeface="Century Gothic" panose="020B0502020202020204" pitchFamily="34" charset="0"/>
                  </a:rPr>
                  <a:t>Summer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55A976"/>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5A976"/>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9.svg"/><Relationship Id="rId5" Type="http://schemas.openxmlformats.org/officeDocument/2006/relationships/image" Target="../media/image49.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49.svg"/><Relationship Id="rId5" Type="http://schemas.openxmlformats.org/officeDocument/2006/relationships/image" Target="../media/image49.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30539" y="6257561"/>
            <a:ext cx="2464136" cy="338554"/>
          </a:xfrm>
          <a:prstGeom prst="rect">
            <a:avLst/>
          </a:prstGeom>
        </p:spPr>
        <p:txBody>
          <a:bodyPr wrap="none" anchor="t">
            <a:spAutoFit/>
          </a:bodyPr>
          <a:lstStyle/>
          <a:p>
            <a:r>
              <a:rPr lang="en-US" sz="1600">
                <a:solidFill>
                  <a:srgbClr val="55A976"/>
                </a:solidFill>
                <a:latin typeface="Century Gothic"/>
              </a:rPr>
              <a:t>Colorado – Fort Collins </a:t>
            </a:r>
            <a:endParaRPr lang="en-US">
              <a:solidFill>
                <a:srgbClr val="55A976"/>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55A976"/>
                </a:solidFill>
                <a:latin typeface="Century Gothic"/>
              </a:rPr>
              <a:t>FISHER’S PEAK</a:t>
            </a:r>
            <a:endParaRPr lang="en-US" sz="3700" spc="0" dirty="0">
              <a:solidFill>
                <a:srgbClr val="55A976"/>
              </a:solidFill>
            </a:endParaRPr>
          </a:p>
          <a:p>
            <a:pPr algn="l"/>
            <a:r>
              <a:rPr lang="en-US" sz="2800" b="0" spc="0" dirty="0">
                <a:solidFill>
                  <a:srgbClr val="55A976"/>
                </a:solidFill>
                <a:latin typeface="Century Gothic"/>
              </a:rPr>
              <a:t>Ecological Forecasting</a:t>
            </a:r>
            <a:endParaRPr lang="en-US" sz="2800" b="0" spc="0" baseline="0" dirty="0">
              <a:solidFill>
                <a:srgbClr val="55A976"/>
              </a:solidFill>
              <a:latin typeface="Century Gothic"/>
            </a:endParaRPr>
          </a:p>
        </p:txBody>
      </p:sp>
      <p:sp>
        <p:nvSpPr>
          <p:cNvPr id="4" name="Subtitle 2"/>
          <p:cNvSpPr txBox="1">
            <a:spLocks/>
          </p:cNvSpPr>
          <p:nvPr/>
        </p:nvSpPr>
        <p:spPr>
          <a:xfrm>
            <a:off x="6066815" y="3092179"/>
            <a:ext cx="5394960" cy="1098086"/>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chemeClr val="tx1">
                    <a:lumMod val="75000"/>
                    <a:lumOff val="25000"/>
                  </a:schemeClr>
                </a:solidFill>
                <a:latin typeface="Century Gothic"/>
              </a:rPr>
              <a:t>Mapping Biomass to Inform Conservation Planning of a Future State Park in Southern Colorado</a:t>
            </a:r>
          </a:p>
        </p:txBody>
      </p:sp>
      <p:sp>
        <p:nvSpPr>
          <p:cNvPr id="5" name="TextBox 4"/>
          <p:cNvSpPr txBox="1"/>
          <p:nvPr/>
        </p:nvSpPr>
        <p:spPr>
          <a:xfrm>
            <a:off x="6086353" y="5175891"/>
            <a:ext cx="6010421" cy="338554"/>
          </a:xfrm>
          <a:prstGeom prst="rect">
            <a:avLst/>
          </a:prstGeom>
          <a:noFill/>
        </p:spPr>
        <p:txBody>
          <a:bodyPr wrap="square" rtlCol="0" anchor="t">
            <a:spAutoFit/>
          </a:bodyPr>
          <a:lstStyle/>
          <a:p>
            <a:r>
              <a:rPr lang="en-US" sz="1600">
                <a:solidFill>
                  <a:schemeClr val="tx1">
                    <a:lumMod val="75000"/>
                    <a:lumOff val="25000"/>
                  </a:schemeClr>
                </a:solidFill>
                <a:latin typeface="Century Gothic"/>
              </a:rPr>
              <a:t>Lauren Lad, Scott Cunningham, Laura Krauser, Darby Levin</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9A70B8-8C70-42BB-A9BC-3573768C4911}"/>
              </a:ext>
            </a:extLst>
          </p:cNvPr>
          <p:cNvSpPr txBox="1"/>
          <p:nvPr/>
        </p:nvSpPr>
        <p:spPr>
          <a:xfrm>
            <a:off x="2605" y="126349"/>
            <a:ext cx="1054980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5A976"/>
                </a:solidFill>
                <a:latin typeface="Century Gothic"/>
              </a:rPr>
              <a:t>Methods: Ancillary Datasets - Verification</a:t>
            </a:r>
            <a:endParaRPr lang="en-US">
              <a:solidFill>
                <a:srgbClr val="000000"/>
              </a:solidFill>
              <a:latin typeface="Calibri" panose="020F0502020204030204"/>
              <a:cs typeface="Calibri" panose="020F0502020204030204"/>
            </a:endParaRPr>
          </a:p>
        </p:txBody>
      </p:sp>
      <p:sp>
        <p:nvSpPr>
          <p:cNvPr id="2" name="Rectangle 1">
            <a:extLst>
              <a:ext uri="{FF2B5EF4-FFF2-40B4-BE49-F238E27FC236}">
                <a16:creationId xmlns:a16="http://schemas.microsoft.com/office/drawing/2014/main" id="{2585470E-4C88-4957-9C84-5CBB9D8F1EDA}"/>
              </a:ext>
            </a:extLst>
          </p:cNvPr>
          <p:cNvSpPr/>
          <p:nvPr/>
        </p:nvSpPr>
        <p:spPr>
          <a:xfrm>
            <a:off x="9606776" y="6205653"/>
            <a:ext cx="1440364" cy="213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A close up of a logo&#10;&#10;Description automatically generated">
            <a:extLst>
              <a:ext uri="{FF2B5EF4-FFF2-40B4-BE49-F238E27FC236}">
                <a16:creationId xmlns:a16="http://schemas.microsoft.com/office/drawing/2014/main" id="{1C4F3289-67BB-4A3D-9585-48A0A70CF8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6883" y="2264864"/>
            <a:ext cx="2735494" cy="2747799"/>
          </a:xfrm>
          <a:prstGeom prst="ellipse">
            <a:avLst/>
          </a:prstGeom>
          <a:ln>
            <a:noFill/>
          </a:ln>
          <a:effectLst>
            <a:softEdge rad="112500"/>
          </a:effectLst>
        </p:spPr>
      </p:pic>
      <p:pic>
        <p:nvPicPr>
          <p:cNvPr id="12" name="Picture 6" descr="A close up of a tree&#10;&#10;Description automatically generated">
            <a:extLst>
              <a:ext uri="{FF2B5EF4-FFF2-40B4-BE49-F238E27FC236}">
                <a16:creationId xmlns:a16="http://schemas.microsoft.com/office/drawing/2014/main" id="{5D344946-723B-4C66-BD1F-55ACD651BC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8254" y="2266493"/>
            <a:ext cx="2735495" cy="2744536"/>
          </a:xfrm>
          <a:prstGeom prst="ellipse">
            <a:avLst/>
          </a:prstGeom>
          <a:ln>
            <a:noFill/>
          </a:ln>
          <a:effectLst>
            <a:softEdge rad="112500"/>
          </a:effectLst>
        </p:spPr>
      </p:pic>
      <p:pic>
        <p:nvPicPr>
          <p:cNvPr id="13" name="Picture 6" descr="A close up of a rock&#10;&#10;Description automatically generated">
            <a:extLst>
              <a:ext uri="{FF2B5EF4-FFF2-40B4-BE49-F238E27FC236}">
                <a16:creationId xmlns:a16="http://schemas.microsoft.com/office/drawing/2014/main" id="{4EF55255-A06E-401A-AA8C-7533B07D48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8186" y="2266021"/>
            <a:ext cx="2735495" cy="2745482"/>
          </a:xfrm>
          <a:prstGeom prst="ellipse">
            <a:avLst/>
          </a:prstGeom>
          <a:ln>
            <a:noFill/>
          </a:ln>
          <a:effectLst>
            <a:softEdge rad="112500"/>
          </a:effectLst>
        </p:spPr>
      </p:pic>
      <p:sp>
        <p:nvSpPr>
          <p:cNvPr id="7" name="TextBox 6">
            <a:extLst>
              <a:ext uri="{FF2B5EF4-FFF2-40B4-BE49-F238E27FC236}">
                <a16:creationId xmlns:a16="http://schemas.microsoft.com/office/drawing/2014/main" id="{E1517C69-9AAB-4E0A-A54E-DFDD26119AAD}"/>
              </a:ext>
            </a:extLst>
          </p:cNvPr>
          <p:cNvSpPr txBox="1"/>
          <p:nvPr/>
        </p:nvSpPr>
        <p:spPr>
          <a:xfrm>
            <a:off x="918657" y="1621827"/>
            <a:ext cx="263189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chemeClr val="tx1">
                    <a:lumMod val="75000"/>
                    <a:lumOff val="25000"/>
                  </a:schemeClr>
                </a:solidFill>
                <a:latin typeface="Century Gothic"/>
                <a:ea typeface="+mn-lt"/>
                <a:cs typeface="+mn-lt"/>
              </a:rPr>
              <a:t>NLCD Landcover </a:t>
            </a:r>
            <a:endParaRPr lang="en-US" sz="2200">
              <a:solidFill>
                <a:schemeClr val="tx1">
                  <a:lumMod val="75000"/>
                  <a:lumOff val="25000"/>
                </a:schemeClr>
              </a:solidFill>
              <a:latin typeface="Century Gothic"/>
              <a:cs typeface="Calibri"/>
            </a:endParaRPr>
          </a:p>
        </p:txBody>
      </p:sp>
      <p:sp>
        <p:nvSpPr>
          <p:cNvPr id="15" name="TextBox 14">
            <a:extLst>
              <a:ext uri="{FF2B5EF4-FFF2-40B4-BE49-F238E27FC236}">
                <a16:creationId xmlns:a16="http://schemas.microsoft.com/office/drawing/2014/main" id="{EFC98B88-E61E-468C-A8D0-C7407D52E3A0}"/>
              </a:ext>
            </a:extLst>
          </p:cNvPr>
          <p:cNvSpPr txBox="1"/>
          <p:nvPr/>
        </p:nvSpPr>
        <p:spPr>
          <a:xfrm>
            <a:off x="4814274" y="1459152"/>
            <a:ext cx="25548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chemeClr val="tx1">
                    <a:lumMod val="75000"/>
                    <a:lumOff val="25000"/>
                  </a:schemeClr>
                </a:solidFill>
                <a:latin typeface="Century Gothic"/>
                <a:ea typeface="+mn-lt"/>
                <a:cs typeface="+mn-lt"/>
              </a:rPr>
              <a:t>NLCD Percent Tree Cover</a:t>
            </a:r>
          </a:p>
        </p:txBody>
      </p:sp>
      <p:sp>
        <p:nvSpPr>
          <p:cNvPr id="16" name="TextBox 15">
            <a:extLst>
              <a:ext uri="{FF2B5EF4-FFF2-40B4-BE49-F238E27FC236}">
                <a16:creationId xmlns:a16="http://schemas.microsoft.com/office/drawing/2014/main" id="{69F8E83C-4160-4B36-89BF-C7574D75D938}"/>
              </a:ext>
            </a:extLst>
          </p:cNvPr>
          <p:cNvSpPr txBox="1"/>
          <p:nvPr/>
        </p:nvSpPr>
        <p:spPr>
          <a:xfrm>
            <a:off x="8684207" y="1621827"/>
            <a:ext cx="2554841" cy="4480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chemeClr val="tx1">
                    <a:lumMod val="75000"/>
                    <a:lumOff val="25000"/>
                  </a:schemeClr>
                </a:solidFill>
                <a:latin typeface="Century Gothic"/>
                <a:ea typeface="+mn-lt"/>
                <a:cs typeface="+mn-lt"/>
              </a:rPr>
              <a:t>NAIP</a:t>
            </a:r>
            <a:endParaRPr lang="en-US">
              <a:solidFill>
                <a:schemeClr val="tx1">
                  <a:lumMod val="75000"/>
                  <a:lumOff val="25000"/>
                </a:schemeClr>
              </a:solidFill>
              <a:latin typeface="Century Gothic"/>
            </a:endParaRPr>
          </a:p>
        </p:txBody>
      </p:sp>
    </p:spTree>
    <p:extLst>
      <p:ext uri="{BB962C8B-B14F-4D97-AF65-F5344CB8AC3E}">
        <p14:creationId xmlns:p14="http://schemas.microsoft.com/office/powerpoint/2010/main" val="17830286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0D8C55-1749-400D-9001-6F13B2423941}"/>
              </a:ext>
            </a:extLst>
          </p:cNvPr>
          <p:cNvSpPr/>
          <p:nvPr/>
        </p:nvSpPr>
        <p:spPr>
          <a:xfrm>
            <a:off x="-3778" y="229920"/>
            <a:ext cx="9462501" cy="658076"/>
          </a:xfrm>
          <a:prstGeom prst="rect">
            <a:avLst/>
          </a:prstGeom>
        </p:spPr>
        <p:txBody>
          <a:bodyPr wrap="none" anchor="ctr" anchorCtr="0">
            <a:noAutofit/>
          </a:bodyPr>
          <a:lstStyle/>
          <a:p>
            <a:pPr>
              <a:buClr>
                <a:srgbClr val="C41F48"/>
              </a:buClr>
            </a:pPr>
            <a:r>
              <a:rPr lang="en-US" sz="4000" b="1">
                <a:solidFill>
                  <a:srgbClr val="55A976"/>
                </a:solidFill>
                <a:latin typeface="Century Gothic" panose="020F0302020204030204"/>
              </a:rPr>
              <a:t>Methods: Training Data Processing</a:t>
            </a:r>
            <a:endParaRPr lang="en-US" sz="4000">
              <a:latin typeface="Century Gothic"/>
              <a:cs typeface="Calibri"/>
            </a:endParaRPr>
          </a:p>
        </p:txBody>
      </p:sp>
      <p:sp>
        <p:nvSpPr>
          <p:cNvPr id="5" name="TextBox 4">
            <a:extLst>
              <a:ext uri="{FF2B5EF4-FFF2-40B4-BE49-F238E27FC236}">
                <a16:creationId xmlns:a16="http://schemas.microsoft.com/office/drawing/2014/main" id="{3ED558E8-C2FE-4625-A4C7-2EEF80375C6C}"/>
              </a:ext>
            </a:extLst>
          </p:cNvPr>
          <p:cNvSpPr txBox="1"/>
          <p:nvPr/>
        </p:nvSpPr>
        <p:spPr>
          <a:xfrm>
            <a:off x="939143" y="1048287"/>
            <a:ext cx="10306656" cy="52322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dirty="0">
                <a:solidFill>
                  <a:schemeClr val="tx1">
                    <a:lumMod val="75000"/>
                    <a:lumOff val="25000"/>
                  </a:schemeClr>
                </a:solidFill>
                <a:latin typeface="Century Gothic"/>
              </a:rPr>
              <a:t>Equation: </a:t>
            </a:r>
            <a:r>
              <a:rPr lang="en-US" sz="2800" dirty="0">
                <a:solidFill>
                  <a:schemeClr val="tx1">
                    <a:lumMod val="75000"/>
                    <a:lumOff val="25000"/>
                  </a:schemeClr>
                </a:solidFill>
                <a:latin typeface="Century Gothic"/>
                <a:ea typeface="+mn-lt"/>
                <a:cs typeface="+mn-lt"/>
              </a:rPr>
              <a:t>Y(kg)=</a:t>
            </a:r>
            <a:r>
              <a:rPr lang="en-US" sz="2800" dirty="0" err="1">
                <a:solidFill>
                  <a:schemeClr val="tx1">
                    <a:lumMod val="75000"/>
                    <a:lumOff val="25000"/>
                  </a:schemeClr>
                </a:solidFill>
                <a:latin typeface="Century Gothic"/>
                <a:ea typeface="+mn-lt"/>
                <a:cs typeface="+mn-lt"/>
              </a:rPr>
              <a:t>exp</a:t>
            </a:r>
            <a:r>
              <a:rPr lang="en-US" sz="2800" dirty="0">
                <a:solidFill>
                  <a:schemeClr val="tx1">
                    <a:lumMod val="75000"/>
                    <a:lumOff val="25000"/>
                  </a:schemeClr>
                </a:solidFill>
                <a:latin typeface="Century Gothic"/>
                <a:ea typeface="+mn-lt"/>
                <a:cs typeface="+mn-lt"/>
              </a:rPr>
              <a:t>^{B</a:t>
            </a:r>
            <a:r>
              <a:rPr lang="en-US" sz="2800" baseline="-25000" dirty="0">
                <a:solidFill>
                  <a:schemeClr val="tx1">
                    <a:lumMod val="75000"/>
                    <a:lumOff val="25000"/>
                  </a:schemeClr>
                </a:solidFill>
                <a:latin typeface="Century Gothic"/>
                <a:ea typeface="+mn-lt"/>
                <a:cs typeface="+mn-lt"/>
              </a:rPr>
              <a:t>0</a:t>
            </a:r>
            <a:r>
              <a:rPr lang="en-US" sz="2800" dirty="0">
                <a:solidFill>
                  <a:schemeClr val="tx1">
                    <a:lumMod val="75000"/>
                    <a:lumOff val="25000"/>
                  </a:schemeClr>
                </a:solidFill>
                <a:latin typeface="Century Gothic"/>
                <a:ea typeface="+mn-lt"/>
                <a:cs typeface="+mn-lt"/>
              </a:rPr>
              <a:t>+(B</a:t>
            </a:r>
            <a:r>
              <a:rPr lang="en-US" sz="2800" baseline="-25000" dirty="0">
                <a:solidFill>
                  <a:schemeClr val="tx1">
                    <a:lumMod val="75000"/>
                    <a:lumOff val="25000"/>
                  </a:schemeClr>
                </a:solidFill>
                <a:latin typeface="Century Gothic"/>
                <a:ea typeface="+mn-lt"/>
                <a:cs typeface="+mn-lt"/>
              </a:rPr>
              <a:t>1</a:t>
            </a:r>
            <a:r>
              <a:rPr lang="en-US" sz="2800" dirty="0">
                <a:solidFill>
                  <a:schemeClr val="tx1">
                    <a:lumMod val="75000"/>
                    <a:lumOff val="25000"/>
                  </a:schemeClr>
                </a:solidFill>
                <a:latin typeface="Century Gothic"/>
                <a:ea typeface="+mn-lt"/>
                <a:cs typeface="+mn-lt"/>
              </a:rPr>
              <a:t>*ln(DBH))} </a:t>
            </a:r>
            <a:r>
              <a:rPr lang="en-US" sz="2000" dirty="0">
                <a:solidFill>
                  <a:schemeClr val="tx1">
                    <a:lumMod val="75000"/>
                    <a:lumOff val="25000"/>
                  </a:schemeClr>
                </a:solidFill>
                <a:latin typeface="Century Gothic"/>
                <a:ea typeface="+mn-lt"/>
                <a:cs typeface="+mn-lt"/>
              </a:rPr>
              <a:t>(Jenkins et al., 2003)</a:t>
            </a:r>
          </a:p>
        </p:txBody>
      </p:sp>
      <p:graphicFrame>
        <p:nvGraphicFramePr>
          <p:cNvPr id="6" name="Table 8">
            <a:extLst>
              <a:ext uri="{FF2B5EF4-FFF2-40B4-BE49-F238E27FC236}">
                <a16:creationId xmlns:a16="http://schemas.microsoft.com/office/drawing/2014/main" id="{49C8B65A-F16C-414C-93A3-C3A58C292EFA}"/>
              </a:ext>
            </a:extLst>
          </p:cNvPr>
          <p:cNvGraphicFramePr>
            <a:graphicFrameLocks noGrp="1"/>
          </p:cNvGraphicFramePr>
          <p:nvPr>
            <p:extLst>
              <p:ext uri="{D42A27DB-BD31-4B8C-83A1-F6EECF244321}">
                <p14:modId xmlns:p14="http://schemas.microsoft.com/office/powerpoint/2010/main" val="4023373616"/>
              </p:ext>
            </p:extLst>
          </p:nvPr>
        </p:nvGraphicFramePr>
        <p:xfrm>
          <a:off x="336581" y="1768154"/>
          <a:ext cx="8362749" cy="4675317"/>
        </p:xfrm>
        <a:graphic>
          <a:graphicData uri="http://schemas.openxmlformats.org/drawingml/2006/table">
            <a:tbl>
              <a:tblPr firstRow="1" bandRow="1">
                <a:tableStyleId>{93296810-A885-4BE3-A3E7-6D5BEEA58F35}</a:tableStyleId>
              </a:tblPr>
              <a:tblGrid>
                <a:gridCol w="949653">
                  <a:extLst>
                    <a:ext uri="{9D8B030D-6E8A-4147-A177-3AD203B41FA5}">
                      <a16:colId xmlns:a16="http://schemas.microsoft.com/office/drawing/2014/main" val="843605830"/>
                    </a:ext>
                  </a:extLst>
                </a:gridCol>
                <a:gridCol w="1106296">
                  <a:extLst>
                    <a:ext uri="{9D8B030D-6E8A-4147-A177-3AD203B41FA5}">
                      <a16:colId xmlns:a16="http://schemas.microsoft.com/office/drawing/2014/main" val="4014047677"/>
                    </a:ext>
                  </a:extLst>
                </a:gridCol>
                <a:gridCol w="1011689">
                  <a:extLst>
                    <a:ext uri="{9D8B030D-6E8A-4147-A177-3AD203B41FA5}">
                      <a16:colId xmlns:a16="http://schemas.microsoft.com/office/drawing/2014/main" val="1960737823"/>
                    </a:ext>
                  </a:extLst>
                </a:gridCol>
                <a:gridCol w="1465066">
                  <a:extLst>
                    <a:ext uri="{9D8B030D-6E8A-4147-A177-3AD203B41FA5}">
                      <a16:colId xmlns:a16="http://schemas.microsoft.com/office/drawing/2014/main" val="3097834654"/>
                    </a:ext>
                  </a:extLst>
                </a:gridCol>
                <a:gridCol w="1052642">
                  <a:extLst>
                    <a:ext uri="{9D8B030D-6E8A-4147-A177-3AD203B41FA5}">
                      <a16:colId xmlns:a16="http://schemas.microsoft.com/office/drawing/2014/main" val="3985852900"/>
                    </a:ext>
                  </a:extLst>
                </a:gridCol>
                <a:gridCol w="1398978">
                  <a:extLst>
                    <a:ext uri="{9D8B030D-6E8A-4147-A177-3AD203B41FA5}">
                      <a16:colId xmlns:a16="http://schemas.microsoft.com/office/drawing/2014/main" val="1874753784"/>
                    </a:ext>
                  </a:extLst>
                </a:gridCol>
                <a:gridCol w="1378425">
                  <a:extLst>
                    <a:ext uri="{9D8B030D-6E8A-4147-A177-3AD203B41FA5}">
                      <a16:colId xmlns:a16="http://schemas.microsoft.com/office/drawing/2014/main" val="2770290271"/>
                    </a:ext>
                  </a:extLst>
                </a:gridCol>
              </a:tblGrid>
              <a:tr h="731512">
                <a:tc gridSpan="7">
                  <a:txBody>
                    <a:bodyPr/>
                    <a:lstStyle/>
                    <a:p>
                      <a:pPr lvl="0" algn="ctr">
                        <a:buNone/>
                      </a:pPr>
                      <a:r>
                        <a:rPr lang="en-US" sz="2400" dirty="0">
                          <a:latin typeface="Century Gothic"/>
                        </a:rPr>
                        <a:t>Sample Values of Biomass by Plot</a:t>
                      </a:r>
                    </a:p>
                  </a:txBody>
                  <a:tcPr anchor="ctr">
                    <a:solidFill>
                      <a:srgbClr val="55A97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0011068"/>
                  </a:ext>
                </a:extLst>
              </a:tr>
              <a:tr h="1558439">
                <a:tc>
                  <a:txBody>
                    <a:bodyPr/>
                    <a:lstStyle/>
                    <a:p>
                      <a:pPr algn="ctr"/>
                      <a:r>
                        <a:rPr lang="en-US" sz="2300" b="1">
                          <a:solidFill>
                            <a:schemeClr val="tx1">
                              <a:lumMod val="75000"/>
                              <a:lumOff val="25000"/>
                            </a:schemeClr>
                          </a:solidFill>
                          <a:latin typeface="Century Gothic"/>
                        </a:rPr>
                        <a:t>Plot #</a:t>
                      </a:r>
                    </a:p>
                  </a:txBody>
                  <a:tcPr/>
                </a:tc>
                <a:tc>
                  <a:txBody>
                    <a:bodyPr/>
                    <a:lstStyle/>
                    <a:p>
                      <a:pPr algn="ctr"/>
                      <a:r>
                        <a:rPr lang="en-US" sz="2300" b="1">
                          <a:solidFill>
                            <a:schemeClr val="tx1">
                              <a:lumMod val="75000"/>
                              <a:lumOff val="25000"/>
                            </a:schemeClr>
                          </a:solidFill>
                          <a:latin typeface="Century Gothic"/>
                        </a:rPr>
                        <a:t># Trees</a:t>
                      </a:r>
                    </a:p>
                  </a:txBody>
                  <a:tcPr/>
                </a:tc>
                <a:tc>
                  <a:txBody>
                    <a:bodyPr/>
                    <a:lstStyle/>
                    <a:p>
                      <a:pPr lvl="0" algn="ctr">
                        <a:buNone/>
                      </a:pPr>
                      <a:r>
                        <a:rPr lang="en-US" sz="2300" b="1">
                          <a:solidFill>
                            <a:schemeClr val="tx1">
                              <a:lumMod val="75000"/>
                              <a:lumOff val="25000"/>
                            </a:schemeClr>
                          </a:solidFill>
                          <a:latin typeface="Century Gothic"/>
                        </a:rPr>
                        <a:t>Avg DBH (cm)</a:t>
                      </a:r>
                    </a:p>
                  </a:txBody>
                  <a:tcPr/>
                </a:tc>
                <a:tc>
                  <a:txBody>
                    <a:bodyPr/>
                    <a:lstStyle/>
                    <a:p>
                      <a:pPr algn="ctr"/>
                      <a:r>
                        <a:rPr lang="en-US" sz="2300" b="1">
                          <a:solidFill>
                            <a:schemeClr val="tx1">
                              <a:lumMod val="75000"/>
                              <a:lumOff val="25000"/>
                            </a:schemeClr>
                          </a:solidFill>
                          <a:latin typeface="Century Gothic"/>
                        </a:rPr>
                        <a:t>Biomass (kg)</a:t>
                      </a:r>
                    </a:p>
                  </a:txBody>
                  <a:tcPr/>
                </a:tc>
                <a:tc>
                  <a:txBody>
                    <a:bodyPr/>
                    <a:lstStyle/>
                    <a:p>
                      <a:pPr lvl="0" algn="ctr">
                        <a:buNone/>
                      </a:pPr>
                      <a:r>
                        <a:rPr lang="en-US" sz="2300" b="1">
                          <a:solidFill>
                            <a:schemeClr val="tx1">
                              <a:lumMod val="75000"/>
                              <a:lumOff val="25000"/>
                            </a:schemeClr>
                          </a:solidFill>
                          <a:latin typeface="Century Gothic"/>
                        </a:rPr>
                        <a:t>Plot Area (m</a:t>
                      </a:r>
                      <a:r>
                        <a:rPr lang="en-US" sz="2300" b="1" baseline="30000">
                          <a:solidFill>
                            <a:schemeClr val="tx1">
                              <a:lumMod val="75000"/>
                              <a:lumOff val="25000"/>
                            </a:schemeClr>
                          </a:solidFill>
                          <a:latin typeface="Century Gothic"/>
                        </a:rPr>
                        <a:t>2</a:t>
                      </a:r>
                      <a:r>
                        <a:rPr lang="en-US" sz="2300" b="1">
                          <a:solidFill>
                            <a:schemeClr val="tx1">
                              <a:lumMod val="75000"/>
                              <a:lumOff val="25000"/>
                            </a:schemeClr>
                          </a:solidFill>
                          <a:latin typeface="Century Gothic"/>
                        </a:rPr>
                        <a:t>)</a:t>
                      </a:r>
                    </a:p>
                  </a:txBody>
                  <a:tcPr/>
                </a:tc>
                <a:tc>
                  <a:txBody>
                    <a:bodyPr/>
                    <a:lstStyle/>
                    <a:p>
                      <a:pPr lvl="0" algn="ctr">
                        <a:buNone/>
                      </a:pPr>
                      <a:r>
                        <a:rPr lang="en-US" sz="2300" b="1">
                          <a:solidFill>
                            <a:schemeClr val="tx1">
                              <a:lumMod val="75000"/>
                              <a:lumOff val="25000"/>
                            </a:schemeClr>
                          </a:solidFill>
                          <a:latin typeface="Century Gothic"/>
                        </a:rPr>
                        <a:t>Biomass (kg/ 10 m pixel)</a:t>
                      </a:r>
                    </a:p>
                  </a:txBody>
                  <a:tcPr/>
                </a:tc>
                <a:tc>
                  <a:txBody>
                    <a:bodyPr/>
                    <a:lstStyle/>
                    <a:p>
                      <a:pPr lvl="0" algn="ctr">
                        <a:buNone/>
                      </a:pPr>
                      <a:r>
                        <a:rPr lang="en-US" sz="2300" b="1">
                          <a:solidFill>
                            <a:schemeClr val="tx1">
                              <a:lumMod val="75000"/>
                              <a:lumOff val="25000"/>
                            </a:schemeClr>
                          </a:solidFill>
                          <a:latin typeface="Century Gothic"/>
                        </a:rPr>
                        <a:t>Biomass (Mg/ ha)</a:t>
                      </a:r>
                    </a:p>
                  </a:txBody>
                  <a:tcPr/>
                </a:tc>
                <a:extLst>
                  <a:ext uri="{0D108BD9-81ED-4DB2-BD59-A6C34878D82A}">
                    <a16:rowId xmlns:a16="http://schemas.microsoft.com/office/drawing/2014/main" val="92699960"/>
                  </a:ext>
                </a:extLst>
              </a:tr>
              <a:tr h="795122">
                <a:tc>
                  <a:txBody>
                    <a:bodyPr/>
                    <a:lstStyle/>
                    <a:p>
                      <a:pPr algn="ctr"/>
                      <a:r>
                        <a:rPr lang="en-US" sz="2300">
                          <a:solidFill>
                            <a:schemeClr val="tx1">
                              <a:lumMod val="75000"/>
                              <a:lumOff val="25000"/>
                            </a:schemeClr>
                          </a:solidFill>
                          <a:latin typeface="Century Gothic"/>
                        </a:rPr>
                        <a:t>10</a:t>
                      </a:r>
                    </a:p>
                  </a:txBody>
                  <a:tcPr anchor="ctr"/>
                </a:tc>
                <a:tc>
                  <a:txBody>
                    <a:bodyPr/>
                    <a:lstStyle/>
                    <a:p>
                      <a:pPr algn="ctr"/>
                      <a:r>
                        <a:rPr lang="en-US" sz="2300">
                          <a:solidFill>
                            <a:schemeClr val="tx1">
                              <a:lumMod val="75000"/>
                              <a:lumOff val="25000"/>
                            </a:schemeClr>
                          </a:solidFill>
                          <a:latin typeface="Century Gothic"/>
                        </a:rPr>
                        <a:t>14</a:t>
                      </a:r>
                    </a:p>
                  </a:txBody>
                  <a:tcPr anchor="ctr"/>
                </a:tc>
                <a:tc>
                  <a:txBody>
                    <a:bodyPr/>
                    <a:lstStyle/>
                    <a:p>
                      <a:pPr lvl="0" algn="ctr">
                        <a:buNone/>
                      </a:pPr>
                      <a:r>
                        <a:rPr lang="en-US" sz="2300" b="0" i="0" u="none" strike="noStrike" noProof="0">
                          <a:solidFill>
                            <a:schemeClr val="tx1">
                              <a:lumMod val="75000"/>
                              <a:lumOff val="25000"/>
                            </a:schemeClr>
                          </a:solidFill>
                          <a:latin typeface="Century Gothic"/>
                        </a:rPr>
                        <a:t>35.9</a:t>
                      </a:r>
                    </a:p>
                  </a:txBody>
                  <a:tcPr anchor="ctr"/>
                </a:tc>
                <a:tc>
                  <a:txBody>
                    <a:bodyPr/>
                    <a:lstStyle/>
                    <a:p>
                      <a:pPr lvl="0" algn="ctr">
                        <a:buNone/>
                      </a:pPr>
                      <a:r>
                        <a:rPr lang="en-US" sz="2300" b="0" i="0" u="none" strike="noStrike" noProof="0">
                          <a:solidFill>
                            <a:schemeClr val="tx1">
                              <a:lumMod val="75000"/>
                              <a:lumOff val="25000"/>
                            </a:schemeClr>
                          </a:solidFill>
                          <a:latin typeface="Century Gothic"/>
                        </a:rPr>
                        <a:t>12,391</a:t>
                      </a:r>
                      <a:endParaRPr lang="en-US" sz="2300">
                        <a:solidFill>
                          <a:schemeClr val="tx1">
                            <a:lumMod val="75000"/>
                            <a:lumOff val="25000"/>
                          </a:schemeClr>
                        </a:solidFill>
                        <a:latin typeface="Century Gothic"/>
                      </a:endParaRPr>
                    </a:p>
                  </a:txBody>
                  <a:tcPr anchor="ctr"/>
                </a:tc>
                <a:tc>
                  <a:txBody>
                    <a:bodyPr/>
                    <a:lstStyle/>
                    <a:p>
                      <a:pPr lvl="0" algn="ctr">
                        <a:buNone/>
                      </a:pPr>
                      <a:r>
                        <a:rPr lang="en-US" sz="2300" b="0" i="0" u="none" strike="noStrike" noProof="0">
                          <a:solidFill>
                            <a:schemeClr val="tx1">
                              <a:lumMod val="75000"/>
                              <a:lumOff val="25000"/>
                            </a:schemeClr>
                          </a:solidFill>
                          <a:latin typeface="Century Gothic"/>
                        </a:rPr>
                        <a:t>1,067</a:t>
                      </a:r>
                    </a:p>
                  </a:txBody>
                  <a:tcPr anchor="ctr"/>
                </a:tc>
                <a:tc>
                  <a:txBody>
                    <a:bodyPr/>
                    <a:lstStyle/>
                    <a:p>
                      <a:pPr lvl="0" algn="ctr">
                        <a:buNone/>
                      </a:pPr>
                      <a:r>
                        <a:rPr lang="en-US" sz="2300" b="0" i="0" u="none" strike="noStrike" noProof="0">
                          <a:solidFill>
                            <a:schemeClr val="tx1">
                              <a:lumMod val="75000"/>
                              <a:lumOff val="25000"/>
                            </a:schemeClr>
                          </a:solidFill>
                          <a:latin typeface="Century Gothic"/>
                        </a:rPr>
                        <a:t>1,764</a:t>
                      </a:r>
                    </a:p>
                  </a:txBody>
                  <a:tcPr anchor="ctr"/>
                </a:tc>
                <a:tc>
                  <a:txBody>
                    <a:bodyPr/>
                    <a:lstStyle/>
                    <a:p>
                      <a:pPr lvl="0" algn="ctr">
                        <a:buNone/>
                      </a:pPr>
                      <a:r>
                        <a:rPr lang="en-US" sz="2300" b="0" i="0" u="none" strike="noStrike" noProof="0">
                          <a:solidFill>
                            <a:schemeClr val="tx1">
                              <a:lumMod val="75000"/>
                              <a:lumOff val="25000"/>
                            </a:schemeClr>
                          </a:solidFill>
                          <a:latin typeface="Century Gothic"/>
                        </a:rPr>
                        <a:t>176.4</a:t>
                      </a:r>
                    </a:p>
                  </a:txBody>
                  <a:tcPr anchor="ctr"/>
                </a:tc>
                <a:extLst>
                  <a:ext uri="{0D108BD9-81ED-4DB2-BD59-A6C34878D82A}">
                    <a16:rowId xmlns:a16="http://schemas.microsoft.com/office/drawing/2014/main" val="3125004054"/>
                  </a:ext>
                </a:extLst>
              </a:tr>
              <a:tr h="763317">
                <a:tc>
                  <a:txBody>
                    <a:bodyPr/>
                    <a:lstStyle/>
                    <a:p>
                      <a:pPr lvl="0" algn="ctr">
                        <a:lnSpc>
                          <a:spcPct val="100000"/>
                        </a:lnSpc>
                        <a:spcBef>
                          <a:spcPts val="0"/>
                        </a:spcBef>
                        <a:spcAft>
                          <a:spcPts val="0"/>
                        </a:spcAft>
                        <a:buNone/>
                      </a:pPr>
                      <a:r>
                        <a:rPr lang="en-US" sz="2300" b="0" i="0" u="none" strike="noStrike" noProof="0">
                          <a:solidFill>
                            <a:schemeClr val="tx1">
                              <a:lumMod val="75000"/>
                              <a:lumOff val="25000"/>
                            </a:schemeClr>
                          </a:solidFill>
                          <a:latin typeface="Century Gothic"/>
                        </a:rPr>
                        <a:t>270</a:t>
                      </a:r>
                    </a:p>
                  </a:txBody>
                  <a:tcPr anchor="ctr"/>
                </a:tc>
                <a:tc>
                  <a:txBody>
                    <a:bodyPr/>
                    <a:lstStyle/>
                    <a:p>
                      <a:pPr algn="ctr"/>
                      <a:r>
                        <a:rPr lang="en-US" sz="2300">
                          <a:solidFill>
                            <a:schemeClr val="tx1">
                              <a:lumMod val="75000"/>
                              <a:lumOff val="25000"/>
                            </a:schemeClr>
                          </a:solidFill>
                          <a:latin typeface="Century Gothic"/>
                        </a:rPr>
                        <a:t>9</a:t>
                      </a:r>
                    </a:p>
                  </a:txBody>
                  <a:tcPr anchor="ctr"/>
                </a:tc>
                <a:tc>
                  <a:txBody>
                    <a:bodyPr/>
                    <a:lstStyle/>
                    <a:p>
                      <a:pPr lvl="0" algn="ctr">
                        <a:buNone/>
                      </a:pPr>
                      <a:r>
                        <a:rPr lang="en-US" sz="2300">
                          <a:solidFill>
                            <a:schemeClr val="tx1">
                              <a:lumMod val="75000"/>
                              <a:lumOff val="25000"/>
                            </a:schemeClr>
                          </a:solidFill>
                          <a:latin typeface="Century Gothic"/>
                        </a:rPr>
                        <a:t>22.9</a:t>
                      </a:r>
                    </a:p>
                  </a:txBody>
                  <a:tcPr anchor="ctr"/>
                </a:tc>
                <a:tc>
                  <a:txBody>
                    <a:bodyPr/>
                    <a:lstStyle/>
                    <a:p>
                      <a:pPr lvl="0" algn="ctr">
                        <a:buNone/>
                      </a:pPr>
                      <a:r>
                        <a:rPr lang="en-US" sz="2300" b="0" i="0" u="none" strike="noStrike" noProof="0">
                          <a:solidFill>
                            <a:schemeClr val="tx1">
                              <a:lumMod val="75000"/>
                              <a:lumOff val="25000"/>
                            </a:schemeClr>
                          </a:solidFill>
                          <a:latin typeface="Century Gothic"/>
                        </a:rPr>
                        <a:t>796.7</a:t>
                      </a:r>
                    </a:p>
                  </a:txBody>
                  <a:tcPr anchor="ctr"/>
                </a:tc>
                <a:tc>
                  <a:txBody>
                    <a:bodyPr/>
                    <a:lstStyle/>
                    <a:p>
                      <a:pPr lvl="0" algn="ctr">
                        <a:buNone/>
                      </a:pPr>
                      <a:r>
                        <a:rPr lang="en-US" sz="2300" b="0" i="0" u="none" strike="noStrike" noProof="0">
                          <a:solidFill>
                            <a:schemeClr val="tx1">
                              <a:lumMod val="75000"/>
                              <a:lumOff val="25000"/>
                            </a:schemeClr>
                          </a:solidFill>
                          <a:latin typeface="Century Gothic"/>
                        </a:rPr>
                        <a:t>637</a:t>
                      </a:r>
                    </a:p>
                  </a:txBody>
                  <a:tcPr anchor="ctr"/>
                </a:tc>
                <a:tc>
                  <a:txBody>
                    <a:bodyPr/>
                    <a:lstStyle/>
                    <a:p>
                      <a:pPr lvl="0" algn="ctr">
                        <a:buNone/>
                      </a:pPr>
                      <a:r>
                        <a:rPr lang="en-US" sz="2300" b="0" i="0" u="none" strike="noStrike" noProof="0">
                          <a:solidFill>
                            <a:schemeClr val="tx1">
                              <a:lumMod val="75000"/>
                              <a:lumOff val="25000"/>
                            </a:schemeClr>
                          </a:solidFill>
                          <a:latin typeface="Century Gothic"/>
                        </a:rPr>
                        <a:t>184.3</a:t>
                      </a:r>
                    </a:p>
                  </a:txBody>
                  <a:tcPr anchor="ctr"/>
                </a:tc>
                <a:tc>
                  <a:txBody>
                    <a:bodyPr/>
                    <a:lstStyle/>
                    <a:p>
                      <a:pPr lvl="0" algn="ctr">
                        <a:buNone/>
                      </a:pPr>
                      <a:r>
                        <a:rPr lang="en-US" sz="2300" b="0" i="0" u="none" strike="noStrike" noProof="0">
                          <a:solidFill>
                            <a:schemeClr val="tx1">
                              <a:lumMod val="75000"/>
                              <a:lumOff val="25000"/>
                            </a:schemeClr>
                          </a:solidFill>
                          <a:latin typeface="Century Gothic"/>
                        </a:rPr>
                        <a:t>18.43</a:t>
                      </a:r>
                    </a:p>
                  </a:txBody>
                  <a:tcPr anchor="ctr"/>
                </a:tc>
                <a:extLst>
                  <a:ext uri="{0D108BD9-81ED-4DB2-BD59-A6C34878D82A}">
                    <a16:rowId xmlns:a16="http://schemas.microsoft.com/office/drawing/2014/main" val="2074581377"/>
                  </a:ext>
                </a:extLst>
              </a:tr>
              <a:tr h="826927">
                <a:tc>
                  <a:txBody>
                    <a:bodyPr/>
                    <a:lstStyle/>
                    <a:p>
                      <a:pPr lvl="0" algn="ctr">
                        <a:lnSpc>
                          <a:spcPct val="100000"/>
                        </a:lnSpc>
                        <a:spcBef>
                          <a:spcPts val="0"/>
                        </a:spcBef>
                        <a:spcAft>
                          <a:spcPts val="0"/>
                        </a:spcAft>
                        <a:buNone/>
                      </a:pPr>
                      <a:r>
                        <a:rPr lang="en-US" sz="2300" b="0" i="0" u="none" strike="noStrike" noProof="0">
                          <a:solidFill>
                            <a:schemeClr val="tx1">
                              <a:lumMod val="75000"/>
                              <a:lumOff val="25000"/>
                            </a:schemeClr>
                          </a:solidFill>
                          <a:latin typeface="Century Gothic"/>
                        </a:rPr>
                        <a:t>480</a:t>
                      </a:r>
                    </a:p>
                  </a:txBody>
                  <a:tcPr anchor="ctr"/>
                </a:tc>
                <a:tc>
                  <a:txBody>
                    <a:bodyPr/>
                    <a:lstStyle/>
                    <a:p>
                      <a:pPr lvl="0" algn="ctr">
                        <a:buNone/>
                      </a:pPr>
                      <a:r>
                        <a:rPr lang="en-US" sz="2300">
                          <a:solidFill>
                            <a:schemeClr val="tx1">
                              <a:lumMod val="75000"/>
                              <a:lumOff val="25000"/>
                            </a:schemeClr>
                          </a:solidFill>
                          <a:latin typeface="Century Gothic"/>
                        </a:rPr>
                        <a:t>7</a:t>
                      </a:r>
                    </a:p>
                  </a:txBody>
                  <a:tcPr anchor="ctr"/>
                </a:tc>
                <a:tc>
                  <a:txBody>
                    <a:bodyPr/>
                    <a:lstStyle/>
                    <a:p>
                      <a:pPr lvl="0" algn="ctr">
                        <a:buNone/>
                      </a:pPr>
                      <a:r>
                        <a:rPr lang="en-US" sz="2300">
                          <a:solidFill>
                            <a:schemeClr val="tx1">
                              <a:lumMod val="75000"/>
                              <a:lumOff val="25000"/>
                            </a:schemeClr>
                          </a:solidFill>
                          <a:latin typeface="Century Gothic"/>
                        </a:rPr>
                        <a:t>33.4</a:t>
                      </a:r>
                    </a:p>
                  </a:txBody>
                  <a:tcPr anchor="ctr"/>
                </a:tc>
                <a:tc>
                  <a:txBody>
                    <a:bodyPr/>
                    <a:lstStyle/>
                    <a:p>
                      <a:pPr lvl="0" algn="ctr">
                        <a:buNone/>
                      </a:pPr>
                      <a:r>
                        <a:rPr lang="en-US" sz="2300">
                          <a:solidFill>
                            <a:schemeClr val="tx1">
                              <a:lumMod val="75000"/>
                              <a:lumOff val="25000"/>
                            </a:schemeClr>
                          </a:solidFill>
                          <a:latin typeface="Century Gothic"/>
                        </a:rPr>
                        <a:t>1,799</a:t>
                      </a:r>
                    </a:p>
                  </a:txBody>
                  <a:tcPr anchor="ctr"/>
                </a:tc>
                <a:tc>
                  <a:txBody>
                    <a:bodyPr/>
                    <a:lstStyle/>
                    <a:p>
                      <a:pPr lvl="0" algn="ctr">
                        <a:buNone/>
                      </a:pPr>
                      <a:r>
                        <a:rPr lang="en-US" sz="2300">
                          <a:solidFill>
                            <a:schemeClr val="tx1">
                              <a:lumMod val="75000"/>
                              <a:lumOff val="25000"/>
                            </a:schemeClr>
                          </a:solidFill>
                          <a:latin typeface="Century Gothic"/>
                        </a:rPr>
                        <a:t>804</a:t>
                      </a:r>
                    </a:p>
                  </a:txBody>
                  <a:tcPr anchor="ctr"/>
                </a:tc>
                <a:tc>
                  <a:txBody>
                    <a:bodyPr/>
                    <a:lstStyle/>
                    <a:p>
                      <a:pPr lvl="0" algn="ctr">
                        <a:buNone/>
                      </a:pPr>
                      <a:r>
                        <a:rPr lang="en-US" sz="2300">
                          <a:solidFill>
                            <a:schemeClr val="tx1">
                              <a:lumMod val="75000"/>
                              <a:lumOff val="25000"/>
                            </a:schemeClr>
                          </a:solidFill>
                          <a:latin typeface="Century Gothic"/>
                        </a:rPr>
                        <a:t>376.9</a:t>
                      </a:r>
                    </a:p>
                  </a:txBody>
                  <a:tcPr anchor="ctr"/>
                </a:tc>
                <a:tc>
                  <a:txBody>
                    <a:bodyPr/>
                    <a:lstStyle/>
                    <a:p>
                      <a:pPr lvl="0" algn="ctr">
                        <a:buNone/>
                      </a:pPr>
                      <a:r>
                        <a:rPr lang="en-US" sz="2300" dirty="0">
                          <a:solidFill>
                            <a:schemeClr val="tx1">
                              <a:lumMod val="75000"/>
                              <a:lumOff val="25000"/>
                            </a:schemeClr>
                          </a:solidFill>
                          <a:latin typeface="Century Gothic"/>
                        </a:rPr>
                        <a:t>37.69</a:t>
                      </a:r>
                    </a:p>
                  </a:txBody>
                  <a:tcPr anchor="ctr"/>
                </a:tc>
                <a:extLst>
                  <a:ext uri="{0D108BD9-81ED-4DB2-BD59-A6C34878D82A}">
                    <a16:rowId xmlns:a16="http://schemas.microsoft.com/office/drawing/2014/main" val="2877093835"/>
                  </a:ext>
                </a:extLst>
              </a:tr>
            </a:tbl>
          </a:graphicData>
        </a:graphic>
      </p:graphicFrame>
      <p:graphicFrame>
        <p:nvGraphicFramePr>
          <p:cNvPr id="2" name="Table 8">
            <a:extLst>
              <a:ext uri="{FF2B5EF4-FFF2-40B4-BE49-F238E27FC236}">
                <a16:creationId xmlns:a16="http://schemas.microsoft.com/office/drawing/2014/main" id="{22F370B4-364F-453B-BBDD-68D6E3DF589C}"/>
              </a:ext>
            </a:extLst>
          </p:cNvPr>
          <p:cNvGraphicFramePr>
            <a:graphicFrameLocks noGrp="1"/>
          </p:cNvGraphicFramePr>
          <p:nvPr>
            <p:extLst>
              <p:ext uri="{D42A27DB-BD31-4B8C-83A1-F6EECF244321}">
                <p14:modId xmlns:p14="http://schemas.microsoft.com/office/powerpoint/2010/main" val="3168951411"/>
              </p:ext>
            </p:extLst>
          </p:nvPr>
        </p:nvGraphicFramePr>
        <p:xfrm>
          <a:off x="8821118" y="1795220"/>
          <a:ext cx="2888664" cy="3719589"/>
        </p:xfrm>
        <a:graphic>
          <a:graphicData uri="http://schemas.openxmlformats.org/drawingml/2006/table">
            <a:tbl>
              <a:tblPr firstRow="1" bandRow="1">
                <a:tableStyleId>{93296810-A885-4BE3-A3E7-6D5BEEA58F35}</a:tableStyleId>
              </a:tblPr>
              <a:tblGrid>
                <a:gridCol w="1689083">
                  <a:extLst>
                    <a:ext uri="{9D8B030D-6E8A-4147-A177-3AD203B41FA5}">
                      <a16:colId xmlns:a16="http://schemas.microsoft.com/office/drawing/2014/main" val="843605830"/>
                    </a:ext>
                  </a:extLst>
                </a:gridCol>
                <a:gridCol w="1199581">
                  <a:extLst>
                    <a:ext uri="{9D8B030D-6E8A-4147-A177-3AD203B41FA5}">
                      <a16:colId xmlns:a16="http://schemas.microsoft.com/office/drawing/2014/main" val="4014047677"/>
                    </a:ext>
                  </a:extLst>
                </a:gridCol>
              </a:tblGrid>
              <a:tr h="1093996">
                <a:tc gridSpan="2">
                  <a:txBody>
                    <a:bodyPr/>
                    <a:lstStyle/>
                    <a:p>
                      <a:pPr lvl="0" algn="ctr">
                        <a:buNone/>
                      </a:pPr>
                      <a:r>
                        <a:rPr lang="en-US" sz="2300" dirty="0">
                          <a:latin typeface="Century Gothic"/>
                        </a:rPr>
                        <a:t>Data Breakdown</a:t>
                      </a:r>
                    </a:p>
                    <a:p>
                      <a:pPr lvl="0" algn="ctr">
                        <a:buNone/>
                      </a:pPr>
                      <a:r>
                        <a:rPr lang="en-US" sz="2300" dirty="0">
                          <a:latin typeface="Century Gothic"/>
                        </a:rPr>
                        <a:t>(Mg/ha)</a:t>
                      </a:r>
                    </a:p>
                  </a:txBody>
                  <a:tcPr anchor="ctr">
                    <a:solidFill>
                      <a:srgbClr val="55A976"/>
                    </a:solidFill>
                  </a:tcPr>
                </a:tc>
                <a:tc hMerge="1">
                  <a:txBody>
                    <a:bodyPr/>
                    <a:lstStyle/>
                    <a:p>
                      <a:endParaRPr lang="en-US"/>
                    </a:p>
                  </a:txBody>
                  <a:tcPr/>
                </a:tc>
                <a:extLst>
                  <a:ext uri="{0D108BD9-81ED-4DB2-BD59-A6C34878D82A}">
                    <a16:rowId xmlns:a16="http://schemas.microsoft.com/office/drawing/2014/main" val="290011068"/>
                  </a:ext>
                </a:extLst>
              </a:tr>
              <a:tr h="546999">
                <a:tc>
                  <a:txBody>
                    <a:bodyPr/>
                    <a:lstStyle/>
                    <a:p>
                      <a:pPr algn="l"/>
                      <a:r>
                        <a:rPr lang="en-US" sz="2300" b="1">
                          <a:solidFill>
                            <a:schemeClr val="tx1">
                              <a:lumMod val="75000"/>
                              <a:lumOff val="25000"/>
                            </a:schemeClr>
                          </a:solidFill>
                          <a:latin typeface="Century Gothic"/>
                        </a:rPr>
                        <a:t>Average</a:t>
                      </a:r>
                    </a:p>
                  </a:txBody>
                  <a:tcPr anchor="ctr"/>
                </a:tc>
                <a:tc>
                  <a:txBody>
                    <a:bodyPr/>
                    <a:lstStyle/>
                    <a:p>
                      <a:pPr lvl="0" algn="r">
                        <a:buNone/>
                      </a:pPr>
                      <a:r>
                        <a:rPr lang="en-US" sz="2300" b="0">
                          <a:solidFill>
                            <a:schemeClr val="tx1">
                              <a:lumMod val="75000"/>
                              <a:lumOff val="25000"/>
                            </a:schemeClr>
                          </a:solidFill>
                          <a:latin typeface="Century Gothic"/>
                        </a:rPr>
                        <a:t>79.17</a:t>
                      </a:r>
                    </a:p>
                  </a:txBody>
                  <a:tcPr anchor="ctr"/>
                </a:tc>
                <a:extLst>
                  <a:ext uri="{0D108BD9-81ED-4DB2-BD59-A6C34878D82A}">
                    <a16:rowId xmlns:a16="http://schemas.microsoft.com/office/drawing/2014/main" val="92699960"/>
                  </a:ext>
                </a:extLst>
              </a:tr>
              <a:tr h="984596">
                <a:tc>
                  <a:txBody>
                    <a:bodyPr/>
                    <a:lstStyle/>
                    <a:p>
                      <a:pPr algn="l"/>
                      <a:r>
                        <a:rPr lang="en-US" sz="2300" b="1">
                          <a:solidFill>
                            <a:schemeClr val="tx1">
                              <a:lumMod val="75000"/>
                              <a:lumOff val="25000"/>
                            </a:schemeClr>
                          </a:solidFill>
                          <a:latin typeface="Century Gothic"/>
                        </a:rPr>
                        <a:t>Standard Deviation</a:t>
                      </a:r>
                    </a:p>
                  </a:txBody>
                  <a:tcPr anchor="ctr"/>
                </a:tc>
                <a:tc>
                  <a:txBody>
                    <a:bodyPr/>
                    <a:lstStyle/>
                    <a:p>
                      <a:pPr algn="r"/>
                      <a:r>
                        <a:rPr lang="en-US" sz="2300">
                          <a:solidFill>
                            <a:schemeClr val="tx1">
                              <a:lumMod val="75000"/>
                              <a:lumOff val="25000"/>
                            </a:schemeClr>
                          </a:solidFill>
                          <a:latin typeface="Century Gothic"/>
                        </a:rPr>
                        <a:t>57.67</a:t>
                      </a:r>
                    </a:p>
                  </a:txBody>
                  <a:tcPr anchor="ctr"/>
                </a:tc>
                <a:extLst>
                  <a:ext uri="{0D108BD9-81ED-4DB2-BD59-A6C34878D82A}">
                    <a16:rowId xmlns:a16="http://schemas.microsoft.com/office/drawing/2014/main" val="3125004054"/>
                  </a:ext>
                </a:extLst>
              </a:tr>
              <a:tr h="546999">
                <a:tc>
                  <a:txBody>
                    <a:bodyPr/>
                    <a:lstStyle/>
                    <a:p>
                      <a:pPr lvl="0" algn="l">
                        <a:lnSpc>
                          <a:spcPct val="100000"/>
                        </a:lnSpc>
                        <a:spcBef>
                          <a:spcPts val="0"/>
                        </a:spcBef>
                        <a:spcAft>
                          <a:spcPts val="0"/>
                        </a:spcAft>
                        <a:buNone/>
                      </a:pPr>
                      <a:r>
                        <a:rPr lang="en-US" sz="2300" b="1" i="0" u="none" strike="noStrike" noProof="0">
                          <a:solidFill>
                            <a:schemeClr val="tx1">
                              <a:lumMod val="75000"/>
                              <a:lumOff val="25000"/>
                            </a:schemeClr>
                          </a:solidFill>
                          <a:latin typeface="Century Gothic"/>
                        </a:rPr>
                        <a:t>Max</a:t>
                      </a:r>
                    </a:p>
                  </a:txBody>
                  <a:tcPr anchor="ctr"/>
                </a:tc>
                <a:tc>
                  <a:txBody>
                    <a:bodyPr/>
                    <a:lstStyle/>
                    <a:p>
                      <a:pPr algn="r"/>
                      <a:r>
                        <a:rPr lang="en-US" sz="2300">
                          <a:solidFill>
                            <a:schemeClr val="tx1">
                              <a:lumMod val="75000"/>
                              <a:lumOff val="25000"/>
                            </a:schemeClr>
                          </a:solidFill>
                          <a:latin typeface="Century Gothic"/>
                        </a:rPr>
                        <a:t>265.31</a:t>
                      </a:r>
                    </a:p>
                  </a:txBody>
                  <a:tcPr anchor="ctr"/>
                </a:tc>
                <a:extLst>
                  <a:ext uri="{0D108BD9-81ED-4DB2-BD59-A6C34878D82A}">
                    <a16:rowId xmlns:a16="http://schemas.microsoft.com/office/drawing/2014/main" val="2074581377"/>
                  </a:ext>
                </a:extLst>
              </a:tr>
              <a:tr h="546999">
                <a:tc>
                  <a:txBody>
                    <a:bodyPr/>
                    <a:lstStyle/>
                    <a:p>
                      <a:pPr lvl="0" algn="l">
                        <a:lnSpc>
                          <a:spcPct val="100000"/>
                        </a:lnSpc>
                        <a:spcBef>
                          <a:spcPts val="0"/>
                        </a:spcBef>
                        <a:spcAft>
                          <a:spcPts val="0"/>
                        </a:spcAft>
                        <a:buNone/>
                      </a:pPr>
                      <a:r>
                        <a:rPr lang="en-US" sz="2300" b="1" i="0" u="none" strike="noStrike" noProof="0">
                          <a:solidFill>
                            <a:schemeClr val="tx1">
                              <a:lumMod val="75000"/>
                              <a:lumOff val="25000"/>
                            </a:schemeClr>
                          </a:solidFill>
                          <a:latin typeface="Century Gothic"/>
                        </a:rPr>
                        <a:t>Min</a:t>
                      </a:r>
                    </a:p>
                  </a:txBody>
                  <a:tcPr anchor="ctr"/>
                </a:tc>
                <a:tc>
                  <a:txBody>
                    <a:bodyPr/>
                    <a:lstStyle/>
                    <a:p>
                      <a:pPr lvl="0" algn="r">
                        <a:buNone/>
                      </a:pPr>
                      <a:r>
                        <a:rPr lang="en-US" sz="2300" dirty="0">
                          <a:solidFill>
                            <a:schemeClr val="tx1">
                              <a:lumMod val="75000"/>
                              <a:lumOff val="25000"/>
                            </a:schemeClr>
                          </a:solidFill>
                          <a:latin typeface="Century Gothic"/>
                        </a:rPr>
                        <a:t>9.86</a:t>
                      </a:r>
                    </a:p>
                  </a:txBody>
                  <a:tcPr anchor="ctr"/>
                </a:tc>
                <a:extLst>
                  <a:ext uri="{0D108BD9-81ED-4DB2-BD59-A6C34878D82A}">
                    <a16:rowId xmlns:a16="http://schemas.microsoft.com/office/drawing/2014/main" val="2877093835"/>
                  </a:ext>
                </a:extLst>
              </a:tr>
            </a:tbl>
          </a:graphicData>
        </a:graphic>
      </p:graphicFrame>
    </p:spTree>
    <p:extLst>
      <p:ext uri="{BB962C8B-B14F-4D97-AF65-F5344CB8AC3E}">
        <p14:creationId xmlns:p14="http://schemas.microsoft.com/office/powerpoint/2010/main" val="21334999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851ED0-DE52-49C6-B5A4-858AECC461A0}"/>
              </a:ext>
            </a:extLst>
          </p:cNvPr>
          <p:cNvSpPr/>
          <p:nvPr/>
        </p:nvSpPr>
        <p:spPr>
          <a:xfrm>
            <a:off x="-3778" y="229920"/>
            <a:ext cx="9462501" cy="658076"/>
          </a:xfrm>
          <a:prstGeom prst="rect">
            <a:avLst/>
          </a:prstGeom>
        </p:spPr>
        <p:txBody>
          <a:bodyPr wrap="none" anchor="ctr" anchorCtr="0">
            <a:noAutofit/>
          </a:bodyPr>
          <a:lstStyle/>
          <a:p>
            <a:pPr>
              <a:spcAft>
                <a:spcPts val="600"/>
              </a:spcAft>
              <a:buClr>
                <a:srgbClr val="C41F48"/>
              </a:buClr>
            </a:pPr>
            <a:r>
              <a:rPr lang="en-US" sz="4000" b="1">
                <a:solidFill>
                  <a:srgbClr val="55A976"/>
                </a:solidFill>
                <a:latin typeface="Century Gothic" panose="020F0302020204030204"/>
              </a:rPr>
              <a:t>Methods: Training Data Processing</a:t>
            </a:r>
            <a:endParaRPr lang="en-US" sz="4000">
              <a:latin typeface="Century Gothic"/>
              <a:cs typeface="Calibri"/>
            </a:endParaRPr>
          </a:p>
        </p:txBody>
      </p:sp>
      <p:grpSp>
        <p:nvGrpSpPr>
          <p:cNvPr id="20" name="Group 19">
            <a:extLst>
              <a:ext uri="{FF2B5EF4-FFF2-40B4-BE49-F238E27FC236}">
                <a16:creationId xmlns:a16="http://schemas.microsoft.com/office/drawing/2014/main" id="{D62DDCBB-6DC6-42DA-926B-B6B22E2A2C85}"/>
              </a:ext>
            </a:extLst>
          </p:cNvPr>
          <p:cNvGrpSpPr/>
          <p:nvPr/>
        </p:nvGrpSpPr>
        <p:grpSpPr>
          <a:xfrm>
            <a:off x="1251485" y="964328"/>
            <a:ext cx="9061638" cy="5605703"/>
            <a:chOff x="907620" y="986884"/>
            <a:chExt cx="9061638" cy="5605703"/>
          </a:xfrm>
        </p:grpSpPr>
        <p:pic>
          <p:nvPicPr>
            <p:cNvPr id="5" name="Picture 5" descr="A picture containing lot, small, green, sitting&#10;&#10;Description automatically generated">
              <a:extLst>
                <a:ext uri="{FF2B5EF4-FFF2-40B4-BE49-F238E27FC236}">
                  <a16:creationId xmlns:a16="http://schemas.microsoft.com/office/drawing/2014/main" id="{4F1904A3-8B2D-434C-BBA2-DA94A9395FA9}"/>
                </a:ext>
              </a:extLst>
            </p:cNvPr>
            <p:cNvPicPr>
              <a:picLocks noChangeAspect="1"/>
            </p:cNvPicPr>
            <p:nvPr/>
          </p:nvPicPr>
          <p:blipFill>
            <a:blip r:embed="rId3"/>
            <a:stretch>
              <a:fillRect/>
            </a:stretch>
          </p:blipFill>
          <p:spPr>
            <a:xfrm>
              <a:off x="1848928" y="986884"/>
              <a:ext cx="8120330" cy="4754835"/>
            </a:xfrm>
            <a:prstGeom prst="rect">
              <a:avLst/>
            </a:prstGeom>
          </p:spPr>
        </p:pic>
        <p:sp>
          <p:nvSpPr>
            <p:cNvPr id="6" name="TextBox 5">
              <a:extLst>
                <a:ext uri="{FF2B5EF4-FFF2-40B4-BE49-F238E27FC236}">
                  <a16:creationId xmlns:a16="http://schemas.microsoft.com/office/drawing/2014/main" id="{39518510-AB85-47FA-A9BE-112EC4D23015}"/>
                </a:ext>
              </a:extLst>
            </p:cNvPr>
            <p:cNvSpPr txBox="1"/>
            <p:nvPr/>
          </p:nvSpPr>
          <p:spPr>
            <a:xfrm>
              <a:off x="2064588" y="5730814"/>
              <a:ext cx="10322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Pinon Pine</a:t>
              </a:r>
              <a:endParaRPr lang="en-US" sz="1400">
                <a:solidFill>
                  <a:schemeClr val="tx1">
                    <a:lumMod val="75000"/>
                    <a:lumOff val="25000"/>
                  </a:schemeClr>
                </a:solidFill>
                <a:cs typeface="Calibri" panose="020F0502020204030204"/>
              </a:endParaRPr>
            </a:p>
          </p:txBody>
        </p:sp>
        <p:sp>
          <p:nvSpPr>
            <p:cNvPr id="7" name="TextBox 6">
              <a:extLst>
                <a:ext uri="{FF2B5EF4-FFF2-40B4-BE49-F238E27FC236}">
                  <a16:creationId xmlns:a16="http://schemas.microsoft.com/office/drawing/2014/main" id="{DE265A81-D514-4419-9CA8-6C7A71935AAD}"/>
                </a:ext>
              </a:extLst>
            </p:cNvPr>
            <p:cNvSpPr txBox="1"/>
            <p:nvPr/>
          </p:nvSpPr>
          <p:spPr>
            <a:xfrm>
              <a:off x="3085380" y="5730813"/>
              <a:ext cx="12767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Rocky Mt Juniper</a:t>
              </a:r>
              <a:endParaRPr lang="en-US" sz="1400">
                <a:solidFill>
                  <a:schemeClr val="tx1">
                    <a:lumMod val="75000"/>
                    <a:lumOff val="25000"/>
                  </a:schemeClr>
                </a:solidFill>
                <a:cs typeface="Calibri"/>
              </a:endParaRPr>
            </a:p>
          </p:txBody>
        </p:sp>
        <p:sp>
          <p:nvSpPr>
            <p:cNvPr id="8" name="TextBox 7">
              <a:extLst>
                <a:ext uri="{FF2B5EF4-FFF2-40B4-BE49-F238E27FC236}">
                  <a16:creationId xmlns:a16="http://schemas.microsoft.com/office/drawing/2014/main" id="{42647275-6D12-4C85-A2A2-CAF9CC15CB5A}"/>
                </a:ext>
              </a:extLst>
            </p:cNvPr>
            <p:cNvSpPr txBox="1"/>
            <p:nvPr/>
          </p:nvSpPr>
          <p:spPr>
            <a:xfrm>
              <a:off x="4134928" y="5730815"/>
              <a:ext cx="12767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Ponderosa Pine</a:t>
              </a:r>
            </a:p>
          </p:txBody>
        </p:sp>
        <p:sp>
          <p:nvSpPr>
            <p:cNvPr id="9" name="TextBox 8">
              <a:extLst>
                <a:ext uri="{FF2B5EF4-FFF2-40B4-BE49-F238E27FC236}">
                  <a16:creationId xmlns:a16="http://schemas.microsoft.com/office/drawing/2014/main" id="{FCD2DC2F-8719-4907-9AB6-60ADA925F22E}"/>
                </a:ext>
              </a:extLst>
            </p:cNvPr>
            <p:cNvSpPr txBox="1"/>
            <p:nvPr/>
          </p:nvSpPr>
          <p:spPr>
            <a:xfrm>
              <a:off x="5313871" y="5802700"/>
              <a:ext cx="12767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Douglas Fir</a:t>
              </a:r>
              <a:endParaRPr lang="en-US">
                <a:solidFill>
                  <a:schemeClr val="tx1">
                    <a:lumMod val="75000"/>
                    <a:lumOff val="25000"/>
                  </a:schemeClr>
                </a:solidFill>
              </a:endParaRPr>
            </a:p>
          </p:txBody>
        </p:sp>
        <p:sp>
          <p:nvSpPr>
            <p:cNvPr id="10" name="TextBox 9">
              <a:extLst>
                <a:ext uri="{FF2B5EF4-FFF2-40B4-BE49-F238E27FC236}">
                  <a16:creationId xmlns:a16="http://schemas.microsoft.com/office/drawing/2014/main" id="{4C0595AD-2B3D-4E33-A836-C8363C4D71C9}"/>
                </a:ext>
              </a:extLst>
            </p:cNvPr>
            <p:cNvSpPr txBox="1"/>
            <p:nvPr/>
          </p:nvSpPr>
          <p:spPr>
            <a:xfrm>
              <a:off x="6392173" y="5730815"/>
              <a:ext cx="12767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Gambel Oak</a:t>
              </a:r>
              <a:endParaRPr lang="en-US">
                <a:solidFill>
                  <a:schemeClr val="tx1">
                    <a:lumMod val="75000"/>
                    <a:lumOff val="25000"/>
                  </a:schemeClr>
                </a:solidFill>
              </a:endParaRPr>
            </a:p>
          </p:txBody>
        </p:sp>
        <p:sp>
          <p:nvSpPr>
            <p:cNvPr id="11" name="TextBox 10">
              <a:extLst>
                <a:ext uri="{FF2B5EF4-FFF2-40B4-BE49-F238E27FC236}">
                  <a16:creationId xmlns:a16="http://schemas.microsoft.com/office/drawing/2014/main" id="{A8D26E55-7A74-409C-8C82-1BD87EC28AB4}"/>
                </a:ext>
              </a:extLst>
            </p:cNvPr>
            <p:cNvSpPr txBox="1"/>
            <p:nvPr/>
          </p:nvSpPr>
          <p:spPr>
            <a:xfrm>
              <a:off x="7542361" y="5802701"/>
              <a:ext cx="12767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NM Locust</a:t>
              </a:r>
              <a:endParaRPr lang="en-US">
                <a:solidFill>
                  <a:schemeClr val="tx1">
                    <a:lumMod val="75000"/>
                    <a:lumOff val="25000"/>
                  </a:schemeClr>
                </a:solidFill>
              </a:endParaRPr>
            </a:p>
          </p:txBody>
        </p:sp>
        <p:sp>
          <p:nvSpPr>
            <p:cNvPr id="12" name="TextBox 11">
              <a:extLst>
                <a:ext uri="{FF2B5EF4-FFF2-40B4-BE49-F238E27FC236}">
                  <a16:creationId xmlns:a16="http://schemas.microsoft.com/office/drawing/2014/main" id="{DC38AB23-9EE1-4B0E-8F2E-6E6E5BF02C6E}"/>
                </a:ext>
              </a:extLst>
            </p:cNvPr>
            <p:cNvSpPr txBox="1"/>
            <p:nvPr/>
          </p:nvSpPr>
          <p:spPr>
            <a:xfrm>
              <a:off x="8649417" y="5802700"/>
              <a:ext cx="12767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White Fir</a:t>
              </a:r>
            </a:p>
          </p:txBody>
        </p:sp>
        <p:sp>
          <p:nvSpPr>
            <p:cNvPr id="13" name="TextBox 12">
              <a:extLst>
                <a:ext uri="{FF2B5EF4-FFF2-40B4-BE49-F238E27FC236}">
                  <a16:creationId xmlns:a16="http://schemas.microsoft.com/office/drawing/2014/main" id="{28616258-889D-4C38-80C0-26D76004C6FF}"/>
                </a:ext>
              </a:extLst>
            </p:cNvPr>
            <p:cNvSpPr txBox="1"/>
            <p:nvPr/>
          </p:nvSpPr>
          <p:spPr>
            <a:xfrm>
              <a:off x="1417606" y="5500776"/>
              <a:ext cx="6584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cs typeface="Calibri" panose="020F0502020204030204"/>
                </a:rPr>
                <a:t>0</a:t>
              </a:r>
            </a:p>
          </p:txBody>
        </p:sp>
        <p:sp>
          <p:nvSpPr>
            <p:cNvPr id="14" name="TextBox 13">
              <a:extLst>
                <a:ext uri="{FF2B5EF4-FFF2-40B4-BE49-F238E27FC236}">
                  <a16:creationId xmlns:a16="http://schemas.microsoft.com/office/drawing/2014/main" id="{EADA9748-F293-4E69-843E-CC09CFB71D5E}"/>
                </a:ext>
              </a:extLst>
            </p:cNvPr>
            <p:cNvSpPr txBox="1"/>
            <p:nvPr/>
          </p:nvSpPr>
          <p:spPr>
            <a:xfrm>
              <a:off x="1345718" y="3833002"/>
              <a:ext cx="6584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cs typeface="Calibri" panose="020F0502020204030204"/>
                </a:rPr>
                <a:t>100</a:t>
              </a:r>
            </a:p>
          </p:txBody>
        </p:sp>
        <p:sp>
          <p:nvSpPr>
            <p:cNvPr id="15" name="TextBox 14">
              <a:extLst>
                <a:ext uri="{FF2B5EF4-FFF2-40B4-BE49-F238E27FC236}">
                  <a16:creationId xmlns:a16="http://schemas.microsoft.com/office/drawing/2014/main" id="{335886F4-E78D-4272-ADD1-7E418B62E601}"/>
                </a:ext>
              </a:extLst>
            </p:cNvPr>
            <p:cNvSpPr txBox="1"/>
            <p:nvPr/>
          </p:nvSpPr>
          <p:spPr>
            <a:xfrm>
              <a:off x="1345719" y="2179606"/>
              <a:ext cx="6584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cs typeface="Calibri" panose="020F0502020204030204"/>
                </a:rPr>
                <a:t>200</a:t>
              </a:r>
            </a:p>
          </p:txBody>
        </p:sp>
        <p:sp>
          <p:nvSpPr>
            <p:cNvPr id="16" name="TextBox 15">
              <a:extLst>
                <a:ext uri="{FF2B5EF4-FFF2-40B4-BE49-F238E27FC236}">
                  <a16:creationId xmlns:a16="http://schemas.microsoft.com/office/drawing/2014/main" id="{E4B9C6A4-22BA-450F-A451-A6D29804C2CD}"/>
                </a:ext>
              </a:extLst>
            </p:cNvPr>
            <p:cNvSpPr txBox="1"/>
            <p:nvPr/>
          </p:nvSpPr>
          <p:spPr>
            <a:xfrm rot="16200000">
              <a:off x="-129364" y="3228142"/>
              <a:ext cx="241252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tx1">
                      <a:lumMod val="75000"/>
                      <a:lumOff val="25000"/>
                    </a:schemeClr>
                  </a:solidFill>
                  <a:latin typeface="Century Gothic"/>
                </a:rPr>
                <a:t>Biomass (Mg/ha)</a:t>
              </a:r>
              <a:endParaRPr lang="en-US" sz="1600" b="1"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EBE30DF9-8629-431F-B7EE-4A39A6E18A92}"/>
                </a:ext>
              </a:extLst>
            </p:cNvPr>
            <p:cNvSpPr txBox="1"/>
            <p:nvPr/>
          </p:nvSpPr>
          <p:spPr>
            <a:xfrm>
              <a:off x="4438355" y="6254033"/>
              <a:ext cx="282946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tx1">
                      <a:lumMod val="75000"/>
                      <a:lumOff val="25000"/>
                    </a:schemeClr>
                  </a:solidFill>
                  <a:latin typeface="Century Gothic"/>
                </a:rPr>
                <a:t>Dominant Tree Species</a:t>
              </a:r>
              <a:endParaRPr lang="en-US" dirty="0">
                <a:solidFill>
                  <a:schemeClr val="tx1">
                    <a:lumMod val="75000"/>
                    <a:lumOff val="25000"/>
                  </a:schemeClr>
                </a:solidFill>
              </a:endParaRPr>
            </a:p>
          </p:txBody>
        </p:sp>
      </p:grpSp>
    </p:spTree>
    <p:extLst>
      <p:ext uri="{BB962C8B-B14F-4D97-AF65-F5344CB8AC3E}">
        <p14:creationId xmlns:p14="http://schemas.microsoft.com/office/powerpoint/2010/main" val="38033857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592065-EB33-4575-BA06-E8BF532F6935}"/>
              </a:ext>
            </a:extLst>
          </p:cNvPr>
          <p:cNvSpPr txBox="1"/>
          <p:nvPr/>
        </p:nvSpPr>
        <p:spPr>
          <a:xfrm>
            <a:off x="2605" y="126349"/>
            <a:ext cx="6807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5A976"/>
                </a:solidFill>
                <a:latin typeface="Century Gothic"/>
              </a:rPr>
              <a:t>Methods: Data Preparation</a:t>
            </a:r>
          </a:p>
        </p:txBody>
      </p:sp>
      <p:sp>
        <p:nvSpPr>
          <p:cNvPr id="10" name="Pentagon 95">
            <a:extLst>
              <a:ext uri="{FF2B5EF4-FFF2-40B4-BE49-F238E27FC236}">
                <a16:creationId xmlns:a16="http://schemas.microsoft.com/office/drawing/2014/main" id="{45595049-FDE4-487A-BEAF-BF19F296975B}"/>
              </a:ext>
            </a:extLst>
          </p:cNvPr>
          <p:cNvSpPr/>
          <p:nvPr/>
        </p:nvSpPr>
        <p:spPr>
          <a:xfrm>
            <a:off x="3833719" y="15321265"/>
            <a:ext cx="8744877" cy="927922"/>
          </a:xfrm>
          <a:prstGeom prst="homePlate">
            <a:avLst/>
          </a:prstGeom>
          <a:solidFill>
            <a:srgbClr val="3184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Image Processing</a:t>
            </a:r>
          </a:p>
        </p:txBody>
      </p:sp>
      <p:sp>
        <p:nvSpPr>
          <p:cNvPr id="11" name="Pentagon 95">
            <a:extLst>
              <a:ext uri="{FF2B5EF4-FFF2-40B4-BE49-F238E27FC236}">
                <a16:creationId xmlns:a16="http://schemas.microsoft.com/office/drawing/2014/main" id="{032DB93C-B160-4353-906E-A8C89F194E96}"/>
              </a:ext>
            </a:extLst>
          </p:cNvPr>
          <p:cNvSpPr/>
          <p:nvPr/>
        </p:nvSpPr>
        <p:spPr>
          <a:xfrm>
            <a:off x="3833719" y="15321265"/>
            <a:ext cx="8744877" cy="927922"/>
          </a:xfrm>
          <a:prstGeom prst="homePlate">
            <a:avLst/>
          </a:prstGeom>
          <a:solidFill>
            <a:srgbClr val="3184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Image Processing</a:t>
            </a:r>
          </a:p>
        </p:txBody>
      </p:sp>
      <p:sp>
        <p:nvSpPr>
          <p:cNvPr id="12" name="Pentagon 95">
            <a:extLst>
              <a:ext uri="{FF2B5EF4-FFF2-40B4-BE49-F238E27FC236}">
                <a16:creationId xmlns:a16="http://schemas.microsoft.com/office/drawing/2014/main" id="{032DB93C-B160-4353-906E-A8C89F194E96}"/>
              </a:ext>
            </a:extLst>
          </p:cNvPr>
          <p:cNvSpPr/>
          <p:nvPr/>
        </p:nvSpPr>
        <p:spPr>
          <a:xfrm>
            <a:off x="3976594" y="15464140"/>
            <a:ext cx="8744877" cy="927922"/>
          </a:xfrm>
          <a:prstGeom prst="homePlate">
            <a:avLst/>
          </a:prstGeom>
          <a:solidFill>
            <a:srgbClr val="3184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Image Processing</a:t>
            </a:r>
          </a:p>
        </p:txBody>
      </p:sp>
      <p:sp>
        <p:nvSpPr>
          <p:cNvPr id="13" name="Pentagon 95">
            <a:extLst>
              <a:ext uri="{FF2B5EF4-FFF2-40B4-BE49-F238E27FC236}">
                <a16:creationId xmlns:a16="http://schemas.microsoft.com/office/drawing/2014/main" id="{032DB93C-B160-4353-906E-A8C89F194E96}"/>
              </a:ext>
            </a:extLst>
          </p:cNvPr>
          <p:cNvSpPr/>
          <p:nvPr/>
        </p:nvSpPr>
        <p:spPr>
          <a:xfrm>
            <a:off x="4119469" y="15607015"/>
            <a:ext cx="8744877" cy="927922"/>
          </a:xfrm>
          <a:prstGeom prst="homePlate">
            <a:avLst/>
          </a:prstGeom>
          <a:solidFill>
            <a:srgbClr val="3184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Image Processing</a:t>
            </a:r>
          </a:p>
        </p:txBody>
      </p:sp>
      <p:sp>
        <p:nvSpPr>
          <p:cNvPr id="14" name="Pentagon 95">
            <a:extLst>
              <a:ext uri="{FF2B5EF4-FFF2-40B4-BE49-F238E27FC236}">
                <a16:creationId xmlns:a16="http://schemas.microsoft.com/office/drawing/2014/main" id="{14957414-9BAD-4271-BE27-D46755C8C870}"/>
              </a:ext>
            </a:extLst>
          </p:cNvPr>
          <p:cNvSpPr/>
          <p:nvPr/>
        </p:nvSpPr>
        <p:spPr>
          <a:xfrm>
            <a:off x="3833719" y="15321265"/>
            <a:ext cx="8744877" cy="927922"/>
          </a:xfrm>
          <a:prstGeom prst="homePlate">
            <a:avLst/>
          </a:prstGeom>
          <a:solidFill>
            <a:srgbClr val="3184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Image Processing</a:t>
            </a:r>
          </a:p>
        </p:txBody>
      </p:sp>
      <p:grpSp>
        <p:nvGrpSpPr>
          <p:cNvPr id="15" name="Group 14">
            <a:extLst>
              <a:ext uri="{FF2B5EF4-FFF2-40B4-BE49-F238E27FC236}">
                <a16:creationId xmlns:a16="http://schemas.microsoft.com/office/drawing/2014/main" id="{57FEFF39-DAD5-4BD8-B731-6567F4E514C9}"/>
              </a:ext>
            </a:extLst>
          </p:cNvPr>
          <p:cNvGrpSpPr/>
          <p:nvPr/>
        </p:nvGrpSpPr>
        <p:grpSpPr>
          <a:xfrm>
            <a:off x="870812" y="11197531"/>
            <a:ext cx="57361582" cy="17163814"/>
            <a:chOff x="870812" y="11197531"/>
            <a:chExt cx="58384206" cy="17163814"/>
          </a:xfrm>
        </p:grpSpPr>
        <p:sp>
          <p:nvSpPr>
            <p:cNvPr id="16" name="TextBox 2">
              <a:extLst>
                <a:ext uri="{FF2B5EF4-FFF2-40B4-BE49-F238E27FC236}">
                  <a16:creationId xmlns:a16="http://schemas.microsoft.com/office/drawing/2014/main" id="{B61178CC-C897-41D7-9EA5-B950E7E9CDC0}"/>
                </a:ext>
              </a:extLst>
            </p:cNvPr>
            <p:cNvSpPr txBox="1"/>
            <p:nvPr/>
          </p:nvSpPr>
          <p:spPr>
            <a:xfrm>
              <a:off x="870812" y="11197531"/>
              <a:ext cx="3849131" cy="769441"/>
            </a:xfrm>
            <a:prstGeom prst="rect">
              <a:avLst/>
            </a:prstGeom>
            <a:noFill/>
          </p:spPr>
          <p:txBody>
            <a:bodyPr wrap="non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b="1">
                  <a:solidFill>
                    <a:srgbClr val="55A976"/>
                  </a:solidFill>
                  <a:latin typeface="Century Gothic" panose="020B0502020202020204" pitchFamily="34" charset="0"/>
                </a:rPr>
                <a:t>Methodology</a:t>
              </a:r>
            </a:p>
          </p:txBody>
        </p:sp>
        <p:grpSp>
          <p:nvGrpSpPr>
            <p:cNvPr id="17" name="Group 16">
              <a:extLst>
                <a:ext uri="{FF2B5EF4-FFF2-40B4-BE49-F238E27FC236}">
                  <a16:creationId xmlns:a16="http://schemas.microsoft.com/office/drawing/2014/main" id="{4E368EF1-2FDA-401E-A9A3-EFC424D1A3A7}"/>
                </a:ext>
              </a:extLst>
            </p:cNvPr>
            <p:cNvGrpSpPr/>
            <p:nvPr/>
          </p:nvGrpSpPr>
          <p:grpSpPr>
            <a:xfrm>
              <a:off x="960346" y="11970512"/>
              <a:ext cx="58294672" cy="16390833"/>
              <a:chOff x="960346" y="11970497"/>
              <a:chExt cx="30161120" cy="9814476"/>
            </a:xfrm>
          </p:grpSpPr>
          <p:sp>
            <p:nvSpPr>
              <p:cNvPr id="18" name="Rectangle 17">
                <a:extLst>
                  <a:ext uri="{FF2B5EF4-FFF2-40B4-BE49-F238E27FC236}">
                    <a16:creationId xmlns:a16="http://schemas.microsoft.com/office/drawing/2014/main" id="{7E171E71-5153-421C-B839-0278236B44CB}"/>
                  </a:ext>
                </a:extLst>
              </p:cNvPr>
              <p:cNvSpPr/>
              <p:nvPr/>
            </p:nvSpPr>
            <p:spPr>
              <a:xfrm>
                <a:off x="960346" y="12828274"/>
                <a:ext cx="1513986" cy="32956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Optical</a:t>
                </a:r>
              </a:p>
            </p:txBody>
          </p:sp>
          <p:sp>
            <p:nvSpPr>
              <p:cNvPr id="19" name="Rectangle 18">
                <a:extLst>
                  <a:ext uri="{FF2B5EF4-FFF2-40B4-BE49-F238E27FC236}">
                    <a16:creationId xmlns:a16="http://schemas.microsoft.com/office/drawing/2014/main" id="{6E834C90-135F-4649-A549-025EFBB640A2}"/>
                  </a:ext>
                </a:extLst>
              </p:cNvPr>
              <p:cNvSpPr/>
              <p:nvPr/>
            </p:nvSpPr>
            <p:spPr>
              <a:xfrm>
                <a:off x="960346" y="13204265"/>
                <a:ext cx="1513986" cy="32956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Active</a:t>
                </a:r>
              </a:p>
            </p:txBody>
          </p:sp>
          <p:sp>
            <p:nvSpPr>
              <p:cNvPr id="20" name="Round Diagonal Corner Rectangle 79">
                <a:extLst>
                  <a:ext uri="{FF2B5EF4-FFF2-40B4-BE49-F238E27FC236}">
                    <a16:creationId xmlns:a16="http://schemas.microsoft.com/office/drawing/2014/main" id="{42F72E94-D0BF-44C0-A1CC-B521AC47C570}"/>
                  </a:ext>
                </a:extLst>
              </p:cNvPr>
              <p:cNvSpPr/>
              <p:nvPr/>
            </p:nvSpPr>
            <p:spPr>
              <a:xfrm>
                <a:off x="960346" y="12452283"/>
                <a:ext cx="1513986" cy="329564"/>
              </a:xfrm>
              <a:prstGeom prst="round2DiagRect">
                <a:avLst/>
              </a:prstGeom>
              <a:solidFill>
                <a:schemeClr val="accent6">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Field</a:t>
                </a:r>
              </a:p>
            </p:txBody>
          </p:sp>
          <p:sp>
            <p:nvSpPr>
              <p:cNvPr id="21" name="Rounded Rectangle 80">
                <a:extLst>
                  <a:ext uri="{FF2B5EF4-FFF2-40B4-BE49-F238E27FC236}">
                    <a16:creationId xmlns:a16="http://schemas.microsoft.com/office/drawing/2014/main" id="{047752DA-D036-4B79-81AE-E068AA64F049}"/>
                  </a:ext>
                </a:extLst>
              </p:cNvPr>
              <p:cNvSpPr/>
              <p:nvPr/>
            </p:nvSpPr>
            <p:spPr>
              <a:xfrm>
                <a:off x="960346" y="13580257"/>
                <a:ext cx="1513986" cy="329565"/>
              </a:xfrm>
              <a:prstGeom prst="roundRect">
                <a:avLst/>
              </a:prstGeom>
              <a:solidFill>
                <a:srgbClr val="81B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Derived</a:t>
                </a:r>
              </a:p>
            </p:txBody>
          </p:sp>
          <p:sp>
            <p:nvSpPr>
              <p:cNvPr id="22" name="Pentagon 81">
                <a:extLst>
                  <a:ext uri="{FF2B5EF4-FFF2-40B4-BE49-F238E27FC236}">
                    <a16:creationId xmlns:a16="http://schemas.microsoft.com/office/drawing/2014/main" id="{383D00A8-B72D-4656-9F09-BA6D7EA5FA98}"/>
                  </a:ext>
                </a:extLst>
              </p:cNvPr>
              <p:cNvSpPr/>
              <p:nvPr/>
            </p:nvSpPr>
            <p:spPr>
              <a:xfrm>
                <a:off x="960346" y="13974945"/>
                <a:ext cx="1513986" cy="555620"/>
              </a:xfrm>
              <a:prstGeom prst="homePlate">
                <a:avLst/>
              </a:prstGeom>
              <a:solidFill>
                <a:srgbClr val="31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Data</a:t>
                </a:r>
              </a:p>
            </p:txBody>
          </p:sp>
          <p:sp>
            <p:nvSpPr>
              <p:cNvPr id="23" name="Right Bracket 22">
                <a:extLst>
                  <a:ext uri="{FF2B5EF4-FFF2-40B4-BE49-F238E27FC236}">
                    <a16:creationId xmlns:a16="http://schemas.microsoft.com/office/drawing/2014/main" id="{49731378-3BB1-4870-9A6B-C7EBD76E3FD6}"/>
                  </a:ext>
                </a:extLst>
              </p:cNvPr>
              <p:cNvSpPr/>
              <p:nvPr/>
            </p:nvSpPr>
            <p:spPr>
              <a:xfrm>
                <a:off x="2474332" y="12763693"/>
                <a:ext cx="181275" cy="1174402"/>
              </a:xfrm>
              <a:prstGeom prst="rightBracket">
                <a:avLst/>
              </a:prstGeom>
              <a:ln w="63500">
                <a:solidFill>
                  <a:srgbClr val="31849B"/>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2400"/>
              </a:p>
            </p:txBody>
          </p:sp>
          <p:sp>
            <p:nvSpPr>
              <p:cNvPr id="24" name="Round Diagonal Corner Rectangle 83">
                <a:extLst>
                  <a:ext uri="{FF2B5EF4-FFF2-40B4-BE49-F238E27FC236}">
                    <a16:creationId xmlns:a16="http://schemas.microsoft.com/office/drawing/2014/main" id="{101947AF-A555-43B5-9DDE-E10B65D9A653}"/>
                  </a:ext>
                </a:extLst>
              </p:cNvPr>
              <p:cNvSpPr/>
              <p:nvPr/>
            </p:nvSpPr>
            <p:spPr>
              <a:xfrm>
                <a:off x="2800100" y="12367631"/>
                <a:ext cx="1314672" cy="498868"/>
              </a:xfrm>
              <a:prstGeom prst="round2DiagRect">
                <a:avLst/>
              </a:prstGeom>
              <a:noFill/>
              <a:ln>
                <a:solidFill>
                  <a:srgbClr val="31849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solidFill>
                      <a:schemeClr val="tx1"/>
                    </a:solidFill>
                    <a:latin typeface="Century Gothic" panose="020B0502020202020204" pitchFamily="34" charset="0"/>
                  </a:rPr>
                  <a:t>Allometric calculations</a:t>
                </a:r>
              </a:p>
            </p:txBody>
          </p:sp>
          <p:sp>
            <p:nvSpPr>
              <p:cNvPr id="25" name="Rounded Rectangle 84">
                <a:extLst>
                  <a:ext uri="{FF2B5EF4-FFF2-40B4-BE49-F238E27FC236}">
                    <a16:creationId xmlns:a16="http://schemas.microsoft.com/office/drawing/2014/main" id="{B1C4DF7C-22EE-4A6D-AB42-04C681C6A7C5}"/>
                  </a:ext>
                </a:extLst>
              </p:cNvPr>
              <p:cNvSpPr/>
              <p:nvPr/>
            </p:nvSpPr>
            <p:spPr>
              <a:xfrm>
                <a:off x="7079512" y="12261740"/>
                <a:ext cx="1686075" cy="729633"/>
              </a:xfrm>
              <a:prstGeom prst="roundRect">
                <a:avLst/>
              </a:prstGeom>
              <a:solidFill>
                <a:srgbClr val="31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Field Biomass Estimates by Plot</a:t>
                </a:r>
              </a:p>
            </p:txBody>
          </p:sp>
          <p:sp>
            <p:nvSpPr>
              <p:cNvPr id="26" name="Rounded Rectangle 85">
                <a:extLst>
                  <a:ext uri="{FF2B5EF4-FFF2-40B4-BE49-F238E27FC236}">
                    <a16:creationId xmlns:a16="http://schemas.microsoft.com/office/drawing/2014/main" id="{A06B4A87-8A9D-4B7B-8E88-E4A65BD7E9B4}"/>
                  </a:ext>
                </a:extLst>
              </p:cNvPr>
              <p:cNvSpPr/>
              <p:nvPr/>
            </p:nvSpPr>
            <p:spPr>
              <a:xfrm>
                <a:off x="7070102" y="13090599"/>
                <a:ext cx="1686075" cy="729633"/>
              </a:xfrm>
              <a:prstGeom prst="roundRect">
                <a:avLst/>
              </a:prstGeom>
              <a:solidFill>
                <a:srgbClr val="31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Biomass Predictors</a:t>
                </a:r>
              </a:p>
            </p:txBody>
          </p:sp>
          <p:sp>
            <p:nvSpPr>
              <p:cNvPr id="27" name="Alternate Process 86">
                <a:extLst>
                  <a:ext uri="{FF2B5EF4-FFF2-40B4-BE49-F238E27FC236}">
                    <a16:creationId xmlns:a16="http://schemas.microsoft.com/office/drawing/2014/main" id="{1A26A1F7-19FF-4D09-A3E1-288F563D5897}"/>
                  </a:ext>
                </a:extLst>
              </p:cNvPr>
              <p:cNvSpPr/>
              <p:nvPr/>
            </p:nvSpPr>
            <p:spPr>
              <a:xfrm>
                <a:off x="4372203" y="12267779"/>
                <a:ext cx="1139752" cy="698572"/>
              </a:xfrm>
              <a:prstGeom prst="flowChartAlternateProcess">
                <a:avLst/>
              </a:prstGeom>
              <a:ln>
                <a:prstDash val="dash"/>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400">
                    <a:solidFill>
                      <a:schemeClr val="tx1"/>
                    </a:solidFill>
                    <a:latin typeface="Century Gothic" panose="020B0502020202020204" pitchFamily="34" charset="0"/>
                  </a:rPr>
                  <a:t>Resampled to 10m</a:t>
                </a:r>
              </a:p>
            </p:txBody>
          </p:sp>
          <p:cxnSp>
            <p:nvCxnSpPr>
              <p:cNvPr id="28" name="Straight Arrow Connector 27">
                <a:extLst>
                  <a:ext uri="{FF2B5EF4-FFF2-40B4-BE49-F238E27FC236}">
                    <a16:creationId xmlns:a16="http://schemas.microsoft.com/office/drawing/2014/main" id="{8877C099-2AB3-4FA1-8CF1-FE6CEEE630FF}"/>
                  </a:ext>
                </a:extLst>
              </p:cNvPr>
              <p:cNvCxnSpPr>
                <a:cxnSpLocks/>
                <a:endCxn id="84" idx="2"/>
              </p:cNvCxnSpPr>
              <p:nvPr/>
            </p:nvCxnSpPr>
            <p:spPr>
              <a:xfrm>
                <a:off x="30795698" y="21784973"/>
                <a:ext cx="325768" cy="0"/>
              </a:xfrm>
              <a:prstGeom prst="straightConnector1">
                <a:avLst/>
              </a:prstGeom>
              <a:ln w="12700">
                <a:solidFill>
                  <a:srgbClr val="31849B"/>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CAD4A41-5C88-4915-8948-6A885B33056F}"/>
                  </a:ext>
                </a:extLst>
              </p:cNvPr>
              <p:cNvCxnSpPr>
                <a:cxnSpLocks/>
                <a:stCxn id="84" idx="0"/>
                <a:endCxn id="87" idx="1"/>
              </p:cNvCxnSpPr>
              <p:nvPr/>
            </p:nvCxnSpPr>
            <p:spPr>
              <a:xfrm>
                <a:off x="4114772" y="12617065"/>
                <a:ext cx="257431" cy="0"/>
              </a:xfrm>
              <a:prstGeom prst="straightConnector1">
                <a:avLst/>
              </a:prstGeom>
              <a:ln w="12700">
                <a:solidFill>
                  <a:srgbClr val="31849B"/>
                </a:solidFill>
                <a:tailEnd type="triangle"/>
              </a:ln>
            </p:spPr>
            <p:style>
              <a:lnRef idx="1">
                <a:schemeClr val="accent1"/>
              </a:lnRef>
              <a:fillRef idx="0">
                <a:schemeClr val="accent1"/>
              </a:fillRef>
              <a:effectRef idx="0">
                <a:schemeClr val="accent1"/>
              </a:effectRef>
              <a:fontRef idx="minor">
                <a:schemeClr val="tx1"/>
              </a:fontRef>
            </p:style>
          </p:cxnSp>
          <p:sp>
            <p:nvSpPr>
              <p:cNvPr id="30" name="Right Arrow 89">
                <a:extLst>
                  <a:ext uri="{FF2B5EF4-FFF2-40B4-BE49-F238E27FC236}">
                    <a16:creationId xmlns:a16="http://schemas.microsoft.com/office/drawing/2014/main" id="{360B7896-3A31-452A-8420-BECF5DB61DF1}"/>
                  </a:ext>
                </a:extLst>
              </p:cNvPr>
              <p:cNvSpPr/>
              <p:nvPr/>
            </p:nvSpPr>
            <p:spPr>
              <a:xfrm>
                <a:off x="2638270" y="13204264"/>
                <a:ext cx="1686085" cy="284701"/>
              </a:xfrm>
              <a:prstGeom prst="rightArrow">
                <a:avLst/>
              </a:prstGeom>
              <a:solidFill>
                <a:srgbClr val="31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latin typeface="Century Gothic" panose="020B0502020202020204" pitchFamily="34" charset="0"/>
                </a:endParaRPr>
              </a:p>
            </p:txBody>
          </p:sp>
          <p:sp>
            <p:nvSpPr>
              <p:cNvPr id="31" name="Alternate Process 90">
                <a:extLst>
                  <a:ext uri="{FF2B5EF4-FFF2-40B4-BE49-F238E27FC236}">
                    <a16:creationId xmlns:a16="http://schemas.microsoft.com/office/drawing/2014/main" id="{37E3CBE6-DE96-493F-9BE6-0992D3C9E9AA}"/>
                  </a:ext>
                </a:extLst>
              </p:cNvPr>
              <p:cNvSpPr/>
              <p:nvPr/>
            </p:nvSpPr>
            <p:spPr>
              <a:xfrm>
                <a:off x="4381225" y="13050339"/>
                <a:ext cx="1130730" cy="698572"/>
              </a:xfrm>
              <a:prstGeom prst="flowChartAlternateProcess">
                <a:avLst/>
              </a:prstGeom>
              <a:ln>
                <a:prstDash val="dash"/>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400">
                    <a:solidFill>
                      <a:schemeClr val="tx1"/>
                    </a:solidFill>
                    <a:latin typeface="Century Gothic" panose="020B0502020202020204" pitchFamily="34" charset="0"/>
                  </a:rPr>
                  <a:t>Resampled to 10m</a:t>
                </a:r>
              </a:p>
            </p:txBody>
          </p:sp>
          <p:cxnSp>
            <p:nvCxnSpPr>
              <p:cNvPr id="32" name="Straight Arrow Connector 31">
                <a:extLst>
                  <a:ext uri="{FF2B5EF4-FFF2-40B4-BE49-F238E27FC236}">
                    <a16:creationId xmlns:a16="http://schemas.microsoft.com/office/drawing/2014/main" id="{10A18CB1-9943-4A4E-985F-FF998705CD75}"/>
                  </a:ext>
                </a:extLst>
              </p:cNvPr>
              <p:cNvCxnSpPr>
                <a:cxnSpLocks/>
                <a:stCxn id="87" idx="3"/>
                <a:endCxn id="85" idx="1"/>
              </p:cNvCxnSpPr>
              <p:nvPr/>
            </p:nvCxnSpPr>
            <p:spPr>
              <a:xfrm>
                <a:off x="5511955" y="12617065"/>
                <a:ext cx="1567557" cy="9492"/>
              </a:xfrm>
              <a:prstGeom prst="straightConnector1">
                <a:avLst/>
              </a:prstGeom>
              <a:ln w="12700">
                <a:solidFill>
                  <a:srgbClr val="31849B"/>
                </a:solidFill>
                <a:tailEnd type="triangle"/>
              </a:ln>
            </p:spPr>
            <p:style>
              <a:lnRef idx="1">
                <a:schemeClr val="accent1"/>
              </a:lnRef>
              <a:fillRef idx="0">
                <a:schemeClr val="accent1"/>
              </a:fillRef>
              <a:effectRef idx="0">
                <a:schemeClr val="accent1"/>
              </a:effectRef>
              <a:fontRef idx="minor">
                <a:schemeClr val="tx1"/>
              </a:fontRef>
            </p:style>
          </p:cxnSp>
          <p:sp>
            <p:nvSpPr>
              <p:cNvPr id="33" name="Cube 32">
                <a:extLst>
                  <a:ext uri="{FF2B5EF4-FFF2-40B4-BE49-F238E27FC236}">
                    <a16:creationId xmlns:a16="http://schemas.microsoft.com/office/drawing/2014/main" id="{FB847A97-4A2C-4ADC-8235-7DC2ABD4901F}"/>
                  </a:ext>
                </a:extLst>
              </p:cNvPr>
              <p:cNvSpPr/>
              <p:nvPr/>
            </p:nvSpPr>
            <p:spPr>
              <a:xfrm>
                <a:off x="5755395" y="12854512"/>
                <a:ext cx="1131049" cy="965720"/>
              </a:xfrm>
              <a:prstGeom prst="cube">
                <a:avLst/>
              </a:prstGeom>
              <a:ln cmpd="sng">
                <a:solidFill>
                  <a:srgbClr val="31849B"/>
                </a:solidFill>
                <a:prstDash val="lgDash"/>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400">
                    <a:latin typeface="Century Gothic" panose="020B0502020202020204" pitchFamily="34" charset="0"/>
                  </a:rPr>
                  <a:t>Stack input </a:t>
                </a:r>
                <a:r>
                  <a:rPr lang="en-US" sz="2400" err="1">
                    <a:latin typeface="Century Gothic" panose="020B0502020202020204" pitchFamily="34" charset="0"/>
                  </a:rPr>
                  <a:t>rasters</a:t>
                </a:r>
                <a:endParaRPr lang="en-US" sz="2400">
                  <a:latin typeface="Century Gothic" panose="020B0502020202020204" pitchFamily="34" charset="0"/>
                </a:endParaRPr>
              </a:p>
            </p:txBody>
          </p:sp>
          <p:cxnSp>
            <p:nvCxnSpPr>
              <p:cNvPr id="34" name="Elbow Connector 93">
                <a:extLst>
                  <a:ext uri="{FF2B5EF4-FFF2-40B4-BE49-F238E27FC236}">
                    <a16:creationId xmlns:a16="http://schemas.microsoft.com/office/drawing/2014/main" id="{CD2B5D1B-BB99-414C-AB1E-E90EE3AE3772}"/>
                  </a:ext>
                </a:extLst>
              </p:cNvPr>
              <p:cNvCxnSpPr>
                <a:cxnSpLocks/>
                <a:stCxn id="91" idx="2"/>
                <a:endCxn id="93" idx="2"/>
              </p:cNvCxnSpPr>
              <p:nvPr/>
            </p:nvCxnSpPr>
            <p:spPr>
              <a:xfrm rot="5400000" flipH="1" flipV="1">
                <a:off x="5205580" y="13199097"/>
                <a:ext cx="290824" cy="808805"/>
              </a:xfrm>
              <a:prstGeom prst="bentConnector4">
                <a:avLst>
                  <a:gd name="adj1" fmla="val -47067"/>
                  <a:gd name="adj2" fmla="val 84951"/>
                </a:avLst>
              </a:prstGeom>
              <a:ln>
                <a:solidFill>
                  <a:srgbClr val="31849B"/>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2EF9F1E-2D5D-44D6-A17C-2292D3F9454A}"/>
                  </a:ext>
                </a:extLst>
              </p:cNvPr>
              <p:cNvCxnSpPr>
                <a:cxnSpLocks/>
                <a:stCxn id="93" idx="5"/>
                <a:endCxn id="86" idx="1"/>
              </p:cNvCxnSpPr>
              <p:nvPr/>
            </p:nvCxnSpPr>
            <p:spPr>
              <a:xfrm>
                <a:off x="6886444" y="13216657"/>
                <a:ext cx="183658" cy="238759"/>
              </a:xfrm>
              <a:prstGeom prst="straightConnector1">
                <a:avLst/>
              </a:prstGeom>
              <a:ln w="12700">
                <a:solidFill>
                  <a:srgbClr val="31849B"/>
                </a:solidFill>
                <a:tailEnd type="triangle"/>
              </a:ln>
            </p:spPr>
            <p:style>
              <a:lnRef idx="1">
                <a:schemeClr val="accent1"/>
              </a:lnRef>
              <a:fillRef idx="0">
                <a:schemeClr val="accent1"/>
              </a:fillRef>
              <a:effectRef idx="0">
                <a:schemeClr val="accent1"/>
              </a:effectRef>
              <a:fontRef idx="minor">
                <a:schemeClr val="tx1"/>
              </a:fontRef>
            </p:style>
          </p:cxnSp>
          <p:sp>
            <p:nvSpPr>
              <p:cNvPr id="36" name="Pentagon 95">
                <a:extLst>
                  <a:ext uri="{FF2B5EF4-FFF2-40B4-BE49-F238E27FC236}">
                    <a16:creationId xmlns:a16="http://schemas.microsoft.com/office/drawing/2014/main" id="{1E65F73B-FD9C-40F8-B924-0FE17ED6040F}"/>
                  </a:ext>
                </a:extLst>
              </p:cNvPr>
              <p:cNvSpPr/>
              <p:nvPr/>
            </p:nvSpPr>
            <p:spPr>
              <a:xfrm>
                <a:off x="2474332" y="13976866"/>
                <a:ext cx="4605180" cy="555620"/>
              </a:xfrm>
              <a:prstGeom prst="homePlate">
                <a:avLst/>
              </a:prstGeom>
              <a:solidFill>
                <a:srgbClr val="3184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Image Processing</a:t>
                </a:r>
              </a:p>
            </p:txBody>
          </p:sp>
          <p:sp>
            <p:nvSpPr>
              <p:cNvPr id="37" name="Pentagon 96">
                <a:extLst>
                  <a:ext uri="{FF2B5EF4-FFF2-40B4-BE49-F238E27FC236}">
                    <a16:creationId xmlns:a16="http://schemas.microsoft.com/office/drawing/2014/main" id="{5F36E7E1-362D-4234-9748-1F7F27409B82}"/>
                  </a:ext>
                </a:extLst>
              </p:cNvPr>
              <p:cNvSpPr/>
              <p:nvPr/>
            </p:nvSpPr>
            <p:spPr>
              <a:xfrm>
                <a:off x="7079512" y="13980360"/>
                <a:ext cx="1976704" cy="555620"/>
              </a:xfrm>
              <a:prstGeom prst="homePlate">
                <a:avLst/>
              </a:prstGeom>
              <a:solidFill>
                <a:srgbClr val="31849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Data Products</a:t>
                </a:r>
              </a:p>
            </p:txBody>
          </p:sp>
          <p:sp>
            <p:nvSpPr>
              <p:cNvPr id="38" name="Alternate Process 97">
                <a:extLst>
                  <a:ext uri="{FF2B5EF4-FFF2-40B4-BE49-F238E27FC236}">
                    <a16:creationId xmlns:a16="http://schemas.microsoft.com/office/drawing/2014/main" id="{6DCE1534-751D-4680-BD63-55EF76D48AC2}"/>
                  </a:ext>
                </a:extLst>
              </p:cNvPr>
              <p:cNvSpPr/>
              <p:nvPr/>
            </p:nvSpPr>
            <p:spPr>
              <a:xfrm>
                <a:off x="9493777" y="12261740"/>
                <a:ext cx="1983671" cy="993207"/>
              </a:xfrm>
              <a:prstGeom prst="flowChartAlternateProcess">
                <a:avLst/>
              </a:prstGeom>
              <a:ln>
                <a:prstDash val="dash"/>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400">
                    <a:solidFill>
                      <a:schemeClr val="tx1"/>
                    </a:solidFill>
                    <a:latin typeface="Century Gothic" panose="020B0502020202020204" pitchFamily="34" charset="0"/>
                  </a:rPr>
                  <a:t>Random Forest Model Development, Predictor Selection </a:t>
                </a:r>
              </a:p>
            </p:txBody>
          </p:sp>
          <p:cxnSp>
            <p:nvCxnSpPr>
              <p:cNvPr id="39" name="Straight Arrow Connector 38">
                <a:extLst>
                  <a:ext uri="{FF2B5EF4-FFF2-40B4-BE49-F238E27FC236}">
                    <a16:creationId xmlns:a16="http://schemas.microsoft.com/office/drawing/2014/main" id="{7C29A646-7F4C-4477-A2C7-3CD5AFCCD797}"/>
                  </a:ext>
                </a:extLst>
              </p:cNvPr>
              <p:cNvCxnSpPr>
                <a:cxnSpLocks/>
                <a:stCxn id="85" idx="3"/>
                <a:endCxn id="98" idx="1"/>
              </p:cNvCxnSpPr>
              <p:nvPr/>
            </p:nvCxnSpPr>
            <p:spPr>
              <a:xfrm>
                <a:off x="8765587" y="12626557"/>
                <a:ext cx="728190" cy="131787"/>
              </a:xfrm>
              <a:prstGeom prst="straightConnector1">
                <a:avLst/>
              </a:prstGeom>
              <a:ln w="12700">
                <a:solidFill>
                  <a:srgbClr val="31849B"/>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210F413-772C-42BD-BF08-7BEFA4DD30E0}"/>
                  </a:ext>
                </a:extLst>
              </p:cNvPr>
              <p:cNvCxnSpPr>
                <a:cxnSpLocks/>
                <a:stCxn id="86" idx="3"/>
                <a:endCxn id="98" idx="1"/>
              </p:cNvCxnSpPr>
              <p:nvPr/>
            </p:nvCxnSpPr>
            <p:spPr>
              <a:xfrm flipV="1">
                <a:off x="8756177" y="12758344"/>
                <a:ext cx="737600" cy="697072"/>
              </a:xfrm>
              <a:prstGeom prst="straightConnector1">
                <a:avLst/>
              </a:prstGeom>
              <a:ln w="12700">
                <a:solidFill>
                  <a:srgbClr val="31849B"/>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FC2C1CC-C044-466C-919E-1640E136D99B}"/>
                  </a:ext>
                </a:extLst>
              </p:cNvPr>
              <p:cNvCxnSpPr>
                <a:cxnSpLocks/>
                <a:stCxn id="98" idx="2"/>
                <a:endCxn id="102" idx="0"/>
              </p:cNvCxnSpPr>
              <p:nvPr/>
            </p:nvCxnSpPr>
            <p:spPr>
              <a:xfrm flipH="1">
                <a:off x="10413367" y="13254947"/>
                <a:ext cx="72246" cy="247628"/>
              </a:xfrm>
              <a:prstGeom prst="straightConnector1">
                <a:avLst/>
              </a:prstGeom>
              <a:ln w="12700">
                <a:solidFill>
                  <a:srgbClr val="31849B"/>
                </a:solidFill>
                <a:tailEnd type="triangle"/>
              </a:ln>
            </p:spPr>
            <p:style>
              <a:lnRef idx="1">
                <a:schemeClr val="accent1"/>
              </a:lnRef>
              <a:fillRef idx="0">
                <a:schemeClr val="accent1"/>
              </a:fillRef>
              <a:effectRef idx="0">
                <a:schemeClr val="accent1"/>
              </a:effectRef>
              <a:fontRef idx="minor">
                <a:schemeClr val="tx1"/>
              </a:fontRef>
            </p:style>
          </p:cxnSp>
          <p:sp>
            <p:nvSpPr>
              <p:cNvPr id="42" name="Curved Up Arrow 102">
                <a:extLst>
                  <a:ext uri="{FF2B5EF4-FFF2-40B4-BE49-F238E27FC236}">
                    <a16:creationId xmlns:a16="http://schemas.microsoft.com/office/drawing/2014/main" id="{6B032205-D30E-49D8-A6D9-FAE3788FA8BB}"/>
                  </a:ext>
                </a:extLst>
              </p:cNvPr>
              <p:cNvSpPr/>
              <p:nvPr/>
            </p:nvSpPr>
            <p:spPr>
              <a:xfrm rot="14379325" flipV="1">
                <a:off x="9050337" y="13233217"/>
                <a:ext cx="805048" cy="387705"/>
              </a:xfrm>
              <a:prstGeom prst="curvedUpArrow">
                <a:avLst/>
              </a:prstGeom>
              <a:solidFill>
                <a:srgbClr val="31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solidFill>
                    <a:schemeClr val="tx1"/>
                  </a:solidFill>
                  <a:latin typeface="Century Gothic" panose="020B0502020202020204" pitchFamily="34" charset="0"/>
                </a:endParaRPr>
              </a:p>
            </p:txBody>
          </p:sp>
          <p:sp>
            <p:nvSpPr>
              <p:cNvPr id="43" name="Pentagon 103">
                <a:extLst>
                  <a:ext uri="{FF2B5EF4-FFF2-40B4-BE49-F238E27FC236}">
                    <a16:creationId xmlns:a16="http://schemas.microsoft.com/office/drawing/2014/main" id="{F64D9449-80D2-4162-8F12-6324EB4EF537}"/>
                  </a:ext>
                </a:extLst>
              </p:cNvPr>
              <p:cNvSpPr/>
              <p:nvPr/>
            </p:nvSpPr>
            <p:spPr>
              <a:xfrm>
                <a:off x="9056216" y="13976866"/>
                <a:ext cx="2689498" cy="555620"/>
              </a:xfrm>
              <a:prstGeom prst="homePlate">
                <a:avLst/>
              </a:prstGeom>
              <a:solidFill>
                <a:srgbClr val="31849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Modeling</a:t>
                </a:r>
              </a:p>
            </p:txBody>
          </p:sp>
          <p:cxnSp>
            <p:nvCxnSpPr>
              <p:cNvPr id="44" name="Straight Arrow Connector 43">
                <a:extLst>
                  <a:ext uri="{FF2B5EF4-FFF2-40B4-BE49-F238E27FC236}">
                    <a16:creationId xmlns:a16="http://schemas.microsoft.com/office/drawing/2014/main" id="{221790FE-660D-4A2B-958D-53E82A8FA1E9}"/>
                  </a:ext>
                </a:extLst>
              </p:cNvPr>
              <p:cNvCxnSpPr>
                <a:cxnSpLocks/>
                <a:stCxn id="98" idx="3"/>
                <a:endCxn id="106" idx="1"/>
              </p:cNvCxnSpPr>
              <p:nvPr/>
            </p:nvCxnSpPr>
            <p:spPr>
              <a:xfrm flipV="1">
                <a:off x="11477448" y="12758343"/>
                <a:ext cx="274263" cy="1"/>
              </a:xfrm>
              <a:prstGeom prst="straightConnector1">
                <a:avLst/>
              </a:prstGeom>
              <a:ln w="12700">
                <a:solidFill>
                  <a:srgbClr val="31849B"/>
                </a:solidFill>
                <a:tailEnd type="triangle"/>
              </a:ln>
            </p:spPr>
            <p:style>
              <a:lnRef idx="1">
                <a:schemeClr val="accent1"/>
              </a:lnRef>
              <a:fillRef idx="0">
                <a:schemeClr val="accent1"/>
              </a:fillRef>
              <a:effectRef idx="0">
                <a:schemeClr val="accent1"/>
              </a:effectRef>
              <a:fontRef idx="minor">
                <a:schemeClr val="tx1"/>
              </a:fontRef>
            </p:style>
          </p:cxnSp>
          <p:sp>
            <p:nvSpPr>
              <p:cNvPr id="45" name="Alternate Process 105">
                <a:extLst>
                  <a:ext uri="{FF2B5EF4-FFF2-40B4-BE49-F238E27FC236}">
                    <a16:creationId xmlns:a16="http://schemas.microsoft.com/office/drawing/2014/main" id="{2D2489A1-85E6-447A-A30B-D38EEC503470}"/>
                  </a:ext>
                </a:extLst>
              </p:cNvPr>
              <p:cNvSpPr/>
              <p:nvPr/>
            </p:nvSpPr>
            <p:spPr>
              <a:xfrm>
                <a:off x="11751711" y="11970497"/>
                <a:ext cx="1513985" cy="1575692"/>
              </a:xfrm>
              <a:prstGeom prst="flowChartAlternateProcess">
                <a:avLst/>
              </a:prstGeom>
              <a:solidFill>
                <a:schemeClr val="accent6">
                  <a:lumMod val="50000"/>
                </a:schemeClr>
              </a:solidFill>
              <a:ln>
                <a:solidFill>
                  <a:srgbClr val="81B946"/>
                </a:solidFill>
                <a:prstDash val="dash"/>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400">
                    <a:solidFill>
                      <a:schemeClr val="bg1"/>
                    </a:solidFill>
                    <a:latin typeface="Century Gothic" panose="020B0502020202020204" pitchFamily="34" charset="0"/>
                  </a:rPr>
                  <a:t>Model Application for Biomass Estimation</a:t>
                </a:r>
              </a:p>
            </p:txBody>
          </p:sp>
          <p:sp>
            <p:nvSpPr>
              <p:cNvPr id="46" name="Pentagon 106">
                <a:extLst>
                  <a:ext uri="{FF2B5EF4-FFF2-40B4-BE49-F238E27FC236}">
                    <a16:creationId xmlns:a16="http://schemas.microsoft.com/office/drawing/2014/main" id="{76DCE2A4-45F1-4C26-949C-D8571CCB458B}"/>
                  </a:ext>
                </a:extLst>
              </p:cNvPr>
              <p:cNvSpPr/>
              <p:nvPr/>
            </p:nvSpPr>
            <p:spPr>
              <a:xfrm>
                <a:off x="11745713" y="13976866"/>
                <a:ext cx="1513984" cy="555620"/>
              </a:xfrm>
              <a:prstGeom prst="homePlate">
                <a:avLst/>
              </a:prstGeom>
              <a:solidFill>
                <a:srgbClr val="31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Output</a:t>
                </a:r>
              </a:p>
            </p:txBody>
          </p:sp>
          <p:sp>
            <p:nvSpPr>
              <p:cNvPr id="47" name="Rounded Rectangle 101">
                <a:extLst>
                  <a:ext uri="{FF2B5EF4-FFF2-40B4-BE49-F238E27FC236}">
                    <a16:creationId xmlns:a16="http://schemas.microsoft.com/office/drawing/2014/main" id="{B365D647-3E31-47AF-BB07-9A6D35BA9F4E}"/>
                  </a:ext>
                </a:extLst>
              </p:cNvPr>
              <p:cNvSpPr/>
              <p:nvPr/>
            </p:nvSpPr>
            <p:spPr>
              <a:xfrm>
                <a:off x="9656374" y="13502575"/>
                <a:ext cx="1513986" cy="329565"/>
              </a:xfrm>
              <a:prstGeom prst="roundRect">
                <a:avLst/>
              </a:prstGeom>
              <a:solidFill>
                <a:schemeClr val="accent2">
                  <a:lumMod val="60000"/>
                  <a:lumOff val="40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Error Analysis</a:t>
                </a:r>
              </a:p>
            </p:txBody>
          </p:sp>
        </p:grpSp>
      </p:grpSp>
      <p:sp>
        <p:nvSpPr>
          <p:cNvPr id="48" name="Round Diagonal Corner Rectangle 79">
            <a:extLst>
              <a:ext uri="{FF2B5EF4-FFF2-40B4-BE49-F238E27FC236}">
                <a16:creationId xmlns:a16="http://schemas.microsoft.com/office/drawing/2014/main" id="{18FD1B5F-B4AD-4BA7-9EE2-623A3B654969}"/>
              </a:ext>
            </a:extLst>
          </p:cNvPr>
          <p:cNvSpPr/>
          <p:nvPr/>
        </p:nvSpPr>
        <p:spPr>
          <a:xfrm>
            <a:off x="958778" y="12775111"/>
            <a:ext cx="2874941" cy="550394"/>
          </a:xfrm>
          <a:prstGeom prst="round2DiagRect">
            <a:avLst/>
          </a:prstGeom>
          <a:solidFill>
            <a:schemeClr val="accent6">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Field</a:t>
            </a:r>
          </a:p>
        </p:txBody>
      </p:sp>
      <p:sp>
        <p:nvSpPr>
          <p:cNvPr id="49" name="Round Diagonal Corner Rectangle 79">
            <a:extLst>
              <a:ext uri="{FF2B5EF4-FFF2-40B4-BE49-F238E27FC236}">
                <a16:creationId xmlns:a16="http://schemas.microsoft.com/office/drawing/2014/main" id="{18FD1B5F-B4AD-4BA7-9EE2-623A3B654969}"/>
              </a:ext>
            </a:extLst>
          </p:cNvPr>
          <p:cNvSpPr/>
          <p:nvPr/>
        </p:nvSpPr>
        <p:spPr>
          <a:xfrm>
            <a:off x="1101653" y="12917986"/>
            <a:ext cx="2874941" cy="550394"/>
          </a:xfrm>
          <a:prstGeom prst="round2DiagRect">
            <a:avLst/>
          </a:prstGeom>
          <a:solidFill>
            <a:schemeClr val="accent6">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Field</a:t>
            </a:r>
          </a:p>
        </p:txBody>
      </p:sp>
      <p:grpSp>
        <p:nvGrpSpPr>
          <p:cNvPr id="52" name="Group 51">
            <a:extLst>
              <a:ext uri="{FF2B5EF4-FFF2-40B4-BE49-F238E27FC236}">
                <a16:creationId xmlns:a16="http://schemas.microsoft.com/office/drawing/2014/main" id="{18166E35-F1B9-4E4E-848E-135BB374B214}"/>
              </a:ext>
            </a:extLst>
          </p:cNvPr>
          <p:cNvGrpSpPr/>
          <p:nvPr/>
        </p:nvGrpSpPr>
        <p:grpSpPr>
          <a:xfrm>
            <a:off x="980400" y="1179952"/>
            <a:ext cx="10233294" cy="5440707"/>
            <a:chOff x="804554" y="1048713"/>
            <a:chExt cx="10233294" cy="5440707"/>
          </a:xfrm>
        </p:grpSpPr>
        <p:grpSp>
          <p:nvGrpSpPr>
            <p:cNvPr id="3" name="Group 2">
              <a:extLst>
                <a:ext uri="{FF2B5EF4-FFF2-40B4-BE49-F238E27FC236}">
                  <a16:creationId xmlns:a16="http://schemas.microsoft.com/office/drawing/2014/main" id="{EC2B0A4C-794C-40AF-96D9-5757524E7D49}"/>
                </a:ext>
              </a:extLst>
            </p:cNvPr>
            <p:cNvGrpSpPr/>
            <p:nvPr/>
          </p:nvGrpSpPr>
          <p:grpSpPr>
            <a:xfrm>
              <a:off x="804554" y="1219946"/>
              <a:ext cx="2996316" cy="3256685"/>
              <a:chOff x="757610" y="2041880"/>
              <a:chExt cx="2400731" cy="2575375"/>
            </a:xfrm>
          </p:grpSpPr>
          <p:sp>
            <p:nvSpPr>
              <p:cNvPr id="5" name="TextBox 4">
                <a:extLst>
                  <a:ext uri="{FF2B5EF4-FFF2-40B4-BE49-F238E27FC236}">
                    <a16:creationId xmlns:a16="http://schemas.microsoft.com/office/drawing/2014/main" id="{501BBB82-82A3-4619-A582-F884FF4BEFBE}"/>
                  </a:ext>
                </a:extLst>
              </p:cNvPr>
              <p:cNvSpPr txBox="1"/>
              <p:nvPr/>
            </p:nvSpPr>
            <p:spPr>
              <a:xfrm>
                <a:off x="757613" y="3231971"/>
                <a:ext cx="2400728" cy="340744"/>
              </a:xfrm>
              <a:prstGeom prst="rect">
                <a:avLst/>
              </a:prstGeom>
              <a:solidFill>
                <a:schemeClr val="accent6">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rgbClr val="FFFFFF"/>
                    </a:solidFill>
                    <a:latin typeface="Century Gothic"/>
                    <a:cs typeface="Calibri"/>
                  </a:rPr>
                  <a:t>Optical</a:t>
                </a:r>
              </a:p>
            </p:txBody>
          </p:sp>
          <p:sp>
            <p:nvSpPr>
              <p:cNvPr id="56" name="TextBox 55">
                <a:extLst>
                  <a:ext uri="{FF2B5EF4-FFF2-40B4-BE49-F238E27FC236}">
                    <a16:creationId xmlns:a16="http://schemas.microsoft.com/office/drawing/2014/main" id="{0A0E3506-FFF7-4727-AF3C-DF764702EA11}"/>
                  </a:ext>
                </a:extLst>
              </p:cNvPr>
              <p:cNvSpPr txBox="1"/>
              <p:nvPr/>
            </p:nvSpPr>
            <p:spPr>
              <a:xfrm>
                <a:off x="757613" y="3754239"/>
                <a:ext cx="2400726" cy="340744"/>
              </a:xfrm>
              <a:prstGeom prst="rect">
                <a:avLst/>
              </a:prstGeom>
              <a:solidFill>
                <a:srgbClr val="00B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rgbClr val="FFFFFF"/>
                    </a:solidFill>
                    <a:latin typeface="Century Gothic"/>
                    <a:cs typeface="Calibri"/>
                  </a:rPr>
                  <a:t>Active</a:t>
                </a:r>
              </a:p>
            </p:txBody>
          </p:sp>
          <p:sp>
            <p:nvSpPr>
              <p:cNvPr id="59" name="TextBox 58">
                <a:extLst>
                  <a:ext uri="{FF2B5EF4-FFF2-40B4-BE49-F238E27FC236}">
                    <a16:creationId xmlns:a16="http://schemas.microsoft.com/office/drawing/2014/main" id="{625775A2-D09B-48D0-AF08-04DD14832C57}"/>
                  </a:ext>
                </a:extLst>
              </p:cNvPr>
              <p:cNvSpPr txBox="1"/>
              <p:nvPr/>
            </p:nvSpPr>
            <p:spPr>
              <a:xfrm>
                <a:off x="757610" y="4276511"/>
                <a:ext cx="2400727" cy="340744"/>
              </a:xfrm>
              <a:prstGeom prst="rect">
                <a:avLst/>
              </a:prstGeom>
              <a:solidFill>
                <a:schemeClr val="accent6">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rgbClr val="FFFFFF"/>
                    </a:solidFill>
                    <a:latin typeface="Century Gothic"/>
                    <a:cs typeface="Calibri"/>
                  </a:rPr>
                  <a:t>Topographic</a:t>
                </a:r>
              </a:p>
            </p:txBody>
          </p:sp>
          <p:sp>
            <p:nvSpPr>
              <p:cNvPr id="61" name="TextBox 60">
                <a:extLst>
                  <a:ext uri="{FF2B5EF4-FFF2-40B4-BE49-F238E27FC236}">
                    <a16:creationId xmlns:a16="http://schemas.microsoft.com/office/drawing/2014/main" id="{214BB871-D528-497E-863C-237FAAD9889F}"/>
                  </a:ext>
                </a:extLst>
              </p:cNvPr>
              <p:cNvSpPr txBox="1"/>
              <p:nvPr/>
            </p:nvSpPr>
            <p:spPr>
              <a:xfrm>
                <a:off x="757612" y="2041880"/>
                <a:ext cx="2400728" cy="340744"/>
              </a:xfrm>
              <a:prstGeom prst="rect">
                <a:avLst/>
              </a:prstGeom>
              <a:solidFill>
                <a:schemeClr val="accent6">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rgbClr val="FFFFFF"/>
                    </a:solidFill>
                    <a:latin typeface="Century Gothic"/>
                    <a:cs typeface="Calibri"/>
                  </a:rPr>
                  <a:t>Field</a:t>
                </a:r>
              </a:p>
            </p:txBody>
          </p:sp>
        </p:grpSp>
        <p:cxnSp>
          <p:nvCxnSpPr>
            <p:cNvPr id="4" name="Straight Arrow Connector 3">
              <a:extLst>
                <a:ext uri="{FF2B5EF4-FFF2-40B4-BE49-F238E27FC236}">
                  <a16:creationId xmlns:a16="http://schemas.microsoft.com/office/drawing/2014/main" id="{7152E8E1-DCA8-4EBB-9D4A-74BBD6DB9625}"/>
                </a:ext>
              </a:extLst>
            </p:cNvPr>
            <p:cNvCxnSpPr/>
            <p:nvPr/>
          </p:nvCxnSpPr>
          <p:spPr>
            <a:xfrm flipV="1">
              <a:off x="3806577" y="1377592"/>
              <a:ext cx="452061" cy="10274"/>
            </a:xfrm>
            <a:prstGeom prst="straightConnector1">
              <a:avLst/>
            </a:prstGeom>
            <a:ln w="28575">
              <a:solidFill>
                <a:srgbClr val="8CAD9B"/>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FE41671-18F8-4CE6-A8FC-7E1B9CFCB8A9}"/>
                </a:ext>
              </a:extLst>
            </p:cNvPr>
            <p:cNvSpPr txBox="1"/>
            <p:nvPr/>
          </p:nvSpPr>
          <p:spPr>
            <a:xfrm>
              <a:off x="4320107" y="1053732"/>
              <a:ext cx="2229492" cy="646331"/>
            </a:xfrm>
            <a:prstGeom prst="rect">
              <a:avLst/>
            </a:prstGeom>
            <a:noFill/>
            <a:ln w="28575">
              <a:solidFill>
                <a:srgbClr val="466152"/>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err="1">
                  <a:solidFill>
                    <a:schemeClr val="tx1">
                      <a:lumMod val="75000"/>
                      <a:lumOff val="25000"/>
                    </a:schemeClr>
                  </a:solidFill>
                  <a:latin typeface="Century Gothic"/>
                </a:rPr>
                <a:t>Allometric</a:t>
              </a:r>
              <a:r>
                <a:rPr lang="en-US" dirty="0">
                  <a:solidFill>
                    <a:schemeClr val="tx1">
                      <a:lumMod val="75000"/>
                      <a:lumOff val="25000"/>
                    </a:schemeClr>
                  </a:solidFill>
                  <a:latin typeface="Century Gothic"/>
                </a:rPr>
                <a:t> Equations</a:t>
              </a:r>
            </a:p>
          </p:txBody>
        </p:sp>
        <p:sp>
          <p:nvSpPr>
            <p:cNvPr id="8" name="TextBox 7">
              <a:extLst>
                <a:ext uri="{FF2B5EF4-FFF2-40B4-BE49-F238E27FC236}">
                  <a16:creationId xmlns:a16="http://schemas.microsoft.com/office/drawing/2014/main" id="{A913ED00-A85B-45A4-A79C-9E5A4502D5B1}"/>
                </a:ext>
              </a:extLst>
            </p:cNvPr>
            <p:cNvSpPr txBox="1"/>
            <p:nvPr/>
          </p:nvSpPr>
          <p:spPr>
            <a:xfrm>
              <a:off x="7035377" y="1048713"/>
              <a:ext cx="1419861" cy="646331"/>
            </a:xfrm>
            <a:prstGeom prst="rect">
              <a:avLst/>
            </a:prstGeom>
            <a:noFill/>
            <a:ln w="28575">
              <a:solidFill>
                <a:srgbClr val="45966A"/>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Resample to 10m</a:t>
              </a:r>
              <a:endParaRPr lang="en-US">
                <a:solidFill>
                  <a:schemeClr val="tx1">
                    <a:lumMod val="75000"/>
                    <a:lumOff val="25000"/>
                  </a:schemeClr>
                </a:solidFill>
              </a:endParaRPr>
            </a:p>
          </p:txBody>
        </p:sp>
        <p:sp>
          <p:nvSpPr>
            <p:cNvPr id="50" name="Right Brace 49">
              <a:extLst>
                <a:ext uri="{FF2B5EF4-FFF2-40B4-BE49-F238E27FC236}">
                  <a16:creationId xmlns:a16="http://schemas.microsoft.com/office/drawing/2014/main" id="{7DADFEBE-15D9-4F7A-87B2-7E2C9AB4ACFA}"/>
                </a:ext>
              </a:extLst>
            </p:cNvPr>
            <p:cNvSpPr/>
            <p:nvPr/>
          </p:nvSpPr>
          <p:spPr>
            <a:xfrm>
              <a:off x="3824177" y="2753602"/>
              <a:ext cx="369135" cy="1736372"/>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98C8663F-F686-4392-8E63-A88568287A1C}"/>
                </a:ext>
              </a:extLst>
            </p:cNvPr>
            <p:cNvCxnSpPr>
              <a:cxnSpLocks/>
            </p:cNvCxnSpPr>
            <p:nvPr/>
          </p:nvCxnSpPr>
          <p:spPr>
            <a:xfrm flipV="1">
              <a:off x="4252184" y="3605726"/>
              <a:ext cx="2609635" cy="10274"/>
            </a:xfrm>
            <a:prstGeom prst="straightConnector1">
              <a:avLst/>
            </a:prstGeom>
            <a:ln w="28575">
              <a:solidFill>
                <a:srgbClr val="8CAD9B"/>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FB6F033-29F3-492B-82EE-D72CC78C21C5}"/>
                </a:ext>
              </a:extLst>
            </p:cNvPr>
            <p:cNvSpPr txBox="1"/>
            <p:nvPr/>
          </p:nvSpPr>
          <p:spPr>
            <a:xfrm>
              <a:off x="7035376" y="3284425"/>
              <a:ext cx="1419860" cy="655089"/>
            </a:xfrm>
            <a:prstGeom prst="rect">
              <a:avLst/>
            </a:prstGeom>
            <a:noFill/>
            <a:ln w="28575">
              <a:solidFill>
                <a:srgbClr val="45966A"/>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Resample to 10m</a:t>
              </a:r>
              <a:endParaRPr lang="en-US">
                <a:solidFill>
                  <a:schemeClr val="tx1">
                    <a:lumMod val="75000"/>
                    <a:lumOff val="25000"/>
                  </a:schemeClr>
                </a:solidFill>
              </a:endParaRPr>
            </a:p>
          </p:txBody>
        </p:sp>
        <p:cxnSp>
          <p:nvCxnSpPr>
            <p:cNvPr id="51" name="Straight Arrow Connector 50">
              <a:extLst>
                <a:ext uri="{FF2B5EF4-FFF2-40B4-BE49-F238E27FC236}">
                  <a16:creationId xmlns:a16="http://schemas.microsoft.com/office/drawing/2014/main" id="{FCD277FE-DC32-4791-A0BF-E22511414F06}"/>
                </a:ext>
              </a:extLst>
            </p:cNvPr>
            <p:cNvCxnSpPr>
              <a:cxnSpLocks/>
            </p:cNvCxnSpPr>
            <p:nvPr/>
          </p:nvCxnSpPr>
          <p:spPr>
            <a:xfrm flipV="1">
              <a:off x="8590751" y="3579252"/>
              <a:ext cx="452060" cy="1713"/>
            </a:xfrm>
            <a:prstGeom prst="straightConnector1">
              <a:avLst/>
            </a:prstGeom>
            <a:ln w="28575">
              <a:solidFill>
                <a:srgbClr val="8CAD9B"/>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361206D-F5C8-442A-A79D-21D6D467E23F}"/>
                </a:ext>
              </a:extLst>
            </p:cNvPr>
            <p:cNvCxnSpPr>
              <a:cxnSpLocks/>
            </p:cNvCxnSpPr>
            <p:nvPr/>
          </p:nvCxnSpPr>
          <p:spPr>
            <a:xfrm>
              <a:off x="9993901" y="1327932"/>
              <a:ext cx="6256" cy="2939314"/>
            </a:xfrm>
            <a:prstGeom prst="straightConnector1">
              <a:avLst/>
            </a:prstGeom>
            <a:ln w="28575">
              <a:solidFill>
                <a:srgbClr val="8CAD9B"/>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8CC673E4-BC6B-4CC0-8B7C-574FA04CF6E8}"/>
                </a:ext>
              </a:extLst>
            </p:cNvPr>
            <p:cNvCxnSpPr/>
            <p:nvPr/>
          </p:nvCxnSpPr>
          <p:spPr>
            <a:xfrm flipV="1">
              <a:off x="8553039" y="1348508"/>
              <a:ext cx="1429821" cy="7653"/>
            </a:xfrm>
            <a:prstGeom prst="straightConnector1">
              <a:avLst/>
            </a:prstGeom>
            <a:ln w="28575">
              <a:solidFill>
                <a:srgbClr val="8CAD9B"/>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0FE4A474-5523-43C7-94A4-A9BC65922F8B}"/>
                </a:ext>
              </a:extLst>
            </p:cNvPr>
            <p:cNvGrpSpPr/>
            <p:nvPr/>
          </p:nvGrpSpPr>
          <p:grpSpPr>
            <a:xfrm>
              <a:off x="9168831" y="2762894"/>
              <a:ext cx="1669548" cy="1138717"/>
              <a:chOff x="8134724" y="3478149"/>
              <a:chExt cx="1669548" cy="1138717"/>
            </a:xfrm>
          </p:grpSpPr>
          <p:sp>
            <p:nvSpPr>
              <p:cNvPr id="71" name="Flowchart: Multidocument 70">
                <a:extLst>
                  <a:ext uri="{FF2B5EF4-FFF2-40B4-BE49-F238E27FC236}">
                    <a16:creationId xmlns:a16="http://schemas.microsoft.com/office/drawing/2014/main" id="{40273D82-10E9-49C2-9056-21364BFACE54}"/>
                  </a:ext>
                </a:extLst>
              </p:cNvPr>
              <p:cNvSpPr/>
              <p:nvPr/>
            </p:nvSpPr>
            <p:spPr>
              <a:xfrm>
                <a:off x="8134724" y="3478149"/>
                <a:ext cx="1669548" cy="1138717"/>
              </a:xfrm>
              <a:prstGeom prst="flowChartMultidocument">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D550F751-FA28-4E05-A323-F8854BF532D9}"/>
                  </a:ext>
                </a:extLst>
              </p:cNvPr>
              <p:cNvSpPr txBox="1"/>
              <p:nvPr/>
            </p:nvSpPr>
            <p:spPr>
              <a:xfrm>
                <a:off x="8143830" y="3822287"/>
                <a:ext cx="14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Stack input rasters</a:t>
                </a:r>
              </a:p>
            </p:txBody>
          </p:sp>
        </p:grpSp>
        <p:cxnSp>
          <p:nvCxnSpPr>
            <p:cNvPr id="66" name="Straight Arrow Connector 65">
              <a:extLst>
                <a:ext uri="{FF2B5EF4-FFF2-40B4-BE49-F238E27FC236}">
                  <a16:creationId xmlns:a16="http://schemas.microsoft.com/office/drawing/2014/main" id="{00645129-D013-4D25-8875-1B22D336C334}"/>
                </a:ext>
              </a:extLst>
            </p:cNvPr>
            <p:cNvCxnSpPr>
              <a:cxnSpLocks/>
            </p:cNvCxnSpPr>
            <p:nvPr/>
          </p:nvCxnSpPr>
          <p:spPr>
            <a:xfrm flipV="1">
              <a:off x="6607464" y="1343344"/>
              <a:ext cx="340757" cy="1713"/>
            </a:xfrm>
            <a:prstGeom prst="straightConnector1">
              <a:avLst/>
            </a:prstGeom>
            <a:ln w="28575">
              <a:solidFill>
                <a:srgbClr val="8CAD9B"/>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A5871F2F-C9BF-49E1-A0D9-EFD6F27A8DC1}"/>
                </a:ext>
              </a:extLst>
            </p:cNvPr>
            <p:cNvSpPr txBox="1"/>
            <p:nvPr/>
          </p:nvSpPr>
          <p:spPr>
            <a:xfrm>
              <a:off x="9084993" y="4271492"/>
              <a:ext cx="1835650" cy="923330"/>
            </a:xfrm>
            <a:prstGeom prst="rect">
              <a:avLst/>
            </a:prstGeom>
            <a:noFill/>
            <a:ln w="28575">
              <a:solidFill>
                <a:srgbClr val="45966A"/>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Extract values at training points</a:t>
              </a:r>
            </a:p>
          </p:txBody>
        </p:sp>
        <p:cxnSp>
          <p:nvCxnSpPr>
            <p:cNvPr id="58" name="Straight Arrow Connector 57">
              <a:extLst>
                <a:ext uri="{FF2B5EF4-FFF2-40B4-BE49-F238E27FC236}">
                  <a16:creationId xmlns:a16="http://schemas.microsoft.com/office/drawing/2014/main" id="{E622D48A-3A5C-4E81-A1E1-FB7EEBB0C702}"/>
                </a:ext>
              </a:extLst>
            </p:cNvPr>
            <p:cNvCxnSpPr>
              <a:cxnSpLocks/>
            </p:cNvCxnSpPr>
            <p:nvPr/>
          </p:nvCxnSpPr>
          <p:spPr>
            <a:xfrm>
              <a:off x="10000556" y="5215344"/>
              <a:ext cx="7239" cy="311137"/>
            </a:xfrm>
            <a:prstGeom prst="straightConnector1">
              <a:avLst/>
            </a:prstGeom>
            <a:ln w="28575">
              <a:solidFill>
                <a:srgbClr val="8CAD9B"/>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BA0B7BA-71F7-493F-BAF4-82317CE7F507}"/>
                </a:ext>
              </a:extLst>
            </p:cNvPr>
            <p:cNvGrpSpPr/>
            <p:nvPr/>
          </p:nvGrpSpPr>
          <p:grpSpPr>
            <a:xfrm>
              <a:off x="8923085" y="5573308"/>
              <a:ext cx="2114763" cy="916112"/>
              <a:chOff x="8695361" y="5249239"/>
              <a:chExt cx="2114763" cy="916112"/>
            </a:xfrm>
          </p:grpSpPr>
          <p:sp>
            <p:nvSpPr>
              <p:cNvPr id="60" name="Rectangle: Rounded Corners 59">
                <a:extLst>
                  <a:ext uri="{FF2B5EF4-FFF2-40B4-BE49-F238E27FC236}">
                    <a16:creationId xmlns:a16="http://schemas.microsoft.com/office/drawing/2014/main" id="{F528B824-3E51-488D-B05B-DBD4F04F8737}"/>
                  </a:ext>
                </a:extLst>
              </p:cNvPr>
              <p:cNvSpPr/>
              <p:nvPr/>
            </p:nvSpPr>
            <p:spPr>
              <a:xfrm>
                <a:off x="8695361" y="5249239"/>
                <a:ext cx="2114763" cy="916112"/>
              </a:xfrm>
              <a:prstGeom prst="roundRect">
                <a:avLst/>
              </a:prstGeom>
              <a:noFill/>
              <a:ln w="57150">
                <a:solidFill>
                  <a:srgbClr val="95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973EA80E-A8D7-4245-9356-432EC4C27CC7}"/>
                  </a:ext>
                </a:extLst>
              </p:cNvPr>
              <p:cNvSpPr txBox="1"/>
              <p:nvPr/>
            </p:nvSpPr>
            <p:spPr>
              <a:xfrm>
                <a:off x="8805702" y="5380982"/>
                <a:ext cx="1912705"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Predictor Variables</a:t>
                </a:r>
                <a:endParaRPr lang="en-US" sz="2000">
                  <a:solidFill>
                    <a:schemeClr val="tx1">
                      <a:lumMod val="75000"/>
                      <a:lumOff val="25000"/>
                    </a:schemeClr>
                  </a:solidFill>
                  <a:cs typeface="Calibri"/>
                </a:endParaRPr>
              </a:p>
            </p:txBody>
          </p:sp>
        </p:grpSp>
      </p:grpSp>
    </p:spTree>
    <p:extLst>
      <p:ext uri="{BB962C8B-B14F-4D97-AF65-F5344CB8AC3E}">
        <p14:creationId xmlns:p14="http://schemas.microsoft.com/office/powerpoint/2010/main" val="16364137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F13D001-FB4F-48C6-8138-0DE8215D6EF7}"/>
              </a:ext>
            </a:extLst>
          </p:cNvPr>
          <p:cNvGraphicFramePr>
            <a:graphicFrameLocks noGrp="1"/>
          </p:cNvGraphicFramePr>
          <p:nvPr>
            <p:extLst>
              <p:ext uri="{D42A27DB-BD31-4B8C-83A1-F6EECF244321}">
                <p14:modId xmlns:p14="http://schemas.microsoft.com/office/powerpoint/2010/main" val="1207658553"/>
              </p:ext>
            </p:extLst>
          </p:nvPr>
        </p:nvGraphicFramePr>
        <p:xfrm>
          <a:off x="368300" y="299903"/>
          <a:ext cx="11515529" cy="6225353"/>
        </p:xfrm>
        <a:graphic>
          <a:graphicData uri="http://schemas.openxmlformats.org/drawingml/2006/table">
            <a:tbl>
              <a:tblPr firstRow="1" bandRow="1">
                <a:tableStyleId>{93296810-A885-4BE3-A3E7-6D5BEEA58F35}</a:tableStyleId>
              </a:tblPr>
              <a:tblGrid>
                <a:gridCol w="2859640">
                  <a:extLst>
                    <a:ext uri="{9D8B030D-6E8A-4147-A177-3AD203B41FA5}">
                      <a16:colId xmlns:a16="http://schemas.microsoft.com/office/drawing/2014/main" val="4276691466"/>
                    </a:ext>
                  </a:extLst>
                </a:gridCol>
                <a:gridCol w="5334980">
                  <a:extLst>
                    <a:ext uri="{9D8B030D-6E8A-4147-A177-3AD203B41FA5}">
                      <a16:colId xmlns:a16="http://schemas.microsoft.com/office/drawing/2014/main" val="3954118549"/>
                    </a:ext>
                  </a:extLst>
                </a:gridCol>
                <a:gridCol w="1066798">
                  <a:extLst>
                    <a:ext uri="{9D8B030D-6E8A-4147-A177-3AD203B41FA5}">
                      <a16:colId xmlns:a16="http://schemas.microsoft.com/office/drawing/2014/main" val="1732323956"/>
                    </a:ext>
                  </a:extLst>
                </a:gridCol>
                <a:gridCol w="1064118">
                  <a:extLst>
                    <a:ext uri="{9D8B030D-6E8A-4147-A177-3AD203B41FA5}">
                      <a16:colId xmlns:a16="http://schemas.microsoft.com/office/drawing/2014/main" val="764597261"/>
                    </a:ext>
                  </a:extLst>
                </a:gridCol>
                <a:gridCol w="1189993">
                  <a:extLst>
                    <a:ext uri="{9D8B030D-6E8A-4147-A177-3AD203B41FA5}">
                      <a16:colId xmlns:a16="http://schemas.microsoft.com/office/drawing/2014/main" val="3188318975"/>
                    </a:ext>
                  </a:extLst>
                </a:gridCol>
              </a:tblGrid>
              <a:tr h="1280160">
                <a:tc>
                  <a:txBody>
                    <a:bodyPr/>
                    <a:lstStyle/>
                    <a:p>
                      <a:pPr algn="ctr" rtl="0" fontAlgn="base"/>
                      <a:r>
                        <a:rPr lang="en-US" sz="2400" dirty="0">
                          <a:effectLst/>
                          <a:latin typeface="Century Gothic"/>
                        </a:rPr>
                        <a:t>Satellite/Sensors </a:t>
                      </a:r>
                    </a:p>
                  </a:txBody>
                  <a:tcPr anchor="ctr">
                    <a:solidFill>
                      <a:srgbClr val="55A976"/>
                    </a:solidFill>
                  </a:tcPr>
                </a:tc>
                <a:tc>
                  <a:txBody>
                    <a:bodyPr/>
                    <a:lstStyle/>
                    <a:p>
                      <a:pPr algn="ctr" rtl="0" fontAlgn="base"/>
                      <a:r>
                        <a:rPr lang="en-US" sz="2400" dirty="0">
                          <a:effectLst/>
                          <a:latin typeface="Century Gothic"/>
                        </a:rPr>
                        <a:t>Predictor Variables </a:t>
                      </a:r>
                    </a:p>
                  </a:txBody>
                  <a:tcPr anchor="ctr">
                    <a:solidFill>
                      <a:srgbClr val="55A976"/>
                    </a:solidFill>
                  </a:tcPr>
                </a:tc>
                <a:tc>
                  <a:txBody>
                    <a:bodyPr/>
                    <a:lstStyle/>
                    <a:p>
                      <a:pPr algn="ctr" rtl="0" fontAlgn="base"/>
                      <a:r>
                        <a:rPr lang="en-US" sz="2400">
                          <a:effectLst/>
                          <a:latin typeface="Century Gothic"/>
                        </a:rPr>
                        <a:t>OOB RMSE </a:t>
                      </a:r>
                    </a:p>
                  </a:txBody>
                  <a:tcPr anchor="ctr">
                    <a:solidFill>
                      <a:srgbClr val="55A976"/>
                    </a:solidFill>
                  </a:tcPr>
                </a:tc>
                <a:tc>
                  <a:txBody>
                    <a:bodyPr/>
                    <a:lstStyle/>
                    <a:p>
                      <a:pPr algn="ctr" rtl="0" fontAlgn="base"/>
                      <a:r>
                        <a:rPr lang="en-US" sz="2400">
                          <a:effectLst/>
                          <a:latin typeface="Century Gothic"/>
                        </a:rPr>
                        <a:t>OOB R</a:t>
                      </a:r>
                      <a:r>
                        <a:rPr lang="en-US" sz="2400" baseline="30000">
                          <a:effectLst/>
                          <a:latin typeface="Century Gothic"/>
                        </a:rPr>
                        <a:t>2</a:t>
                      </a:r>
                      <a:r>
                        <a:rPr lang="en-US" sz="2400">
                          <a:effectLst/>
                          <a:latin typeface="Century Gothic"/>
                        </a:rPr>
                        <a:t> </a:t>
                      </a:r>
                    </a:p>
                  </a:txBody>
                  <a:tcPr anchor="ctr">
                    <a:solidFill>
                      <a:srgbClr val="55A976"/>
                    </a:solidFill>
                  </a:tcPr>
                </a:tc>
                <a:tc>
                  <a:txBody>
                    <a:bodyPr/>
                    <a:lstStyle/>
                    <a:p>
                      <a:pPr algn="ctr" rtl="0" fontAlgn="base"/>
                      <a:r>
                        <a:rPr lang="en-US" sz="2400" dirty="0">
                          <a:effectLst/>
                          <a:latin typeface="Century Gothic"/>
                        </a:rPr>
                        <a:t>Final Model? </a:t>
                      </a:r>
                    </a:p>
                  </a:txBody>
                  <a:tcPr anchor="ctr">
                    <a:solidFill>
                      <a:srgbClr val="55A976"/>
                    </a:solidFill>
                  </a:tcPr>
                </a:tc>
                <a:extLst>
                  <a:ext uri="{0D108BD9-81ED-4DB2-BD59-A6C34878D82A}">
                    <a16:rowId xmlns:a16="http://schemas.microsoft.com/office/drawing/2014/main" val="2502782987"/>
                  </a:ext>
                </a:extLst>
              </a:tr>
              <a:tr h="1535150">
                <a:tc>
                  <a:txBody>
                    <a:bodyPr/>
                    <a:lstStyle/>
                    <a:p>
                      <a:pPr algn="ctr" rtl="0" fontAlgn="base"/>
                      <a:r>
                        <a:rPr lang="en-US" sz="2200" dirty="0">
                          <a:solidFill>
                            <a:schemeClr val="tx1">
                              <a:lumMod val="75000"/>
                              <a:lumOff val="25000"/>
                            </a:schemeClr>
                          </a:solidFill>
                          <a:effectLst/>
                          <a:latin typeface="Century Gothic"/>
                        </a:rPr>
                        <a:t>Landsat 8 + SRTM</a:t>
                      </a:r>
                    </a:p>
                  </a:txBody>
                  <a:tcPr anchor="ctr"/>
                </a:tc>
                <a:tc>
                  <a:txBody>
                    <a:bodyPr/>
                    <a:lstStyle/>
                    <a:p>
                      <a:pPr lvl="0" algn="ctr">
                        <a:buNone/>
                      </a:pPr>
                      <a:r>
                        <a:rPr lang="en-US" sz="2200" b="0" i="0" u="none" strike="noStrike" noProof="0">
                          <a:solidFill>
                            <a:schemeClr val="tx1">
                              <a:lumMod val="75000"/>
                              <a:lumOff val="25000"/>
                            </a:schemeClr>
                          </a:solidFill>
                          <a:effectLst/>
                          <a:latin typeface="Century Gothic"/>
                        </a:rPr>
                        <a:t>LS Wetness, SRTM northness, LS Greenness, SRTM elevation, LS Brightness, SRTM </a:t>
                      </a:r>
                      <a:r>
                        <a:rPr lang="en-US" sz="2200" b="0" i="0" u="none" strike="noStrike" noProof="0" err="1">
                          <a:solidFill>
                            <a:schemeClr val="tx1">
                              <a:lumMod val="75000"/>
                              <a:lumOff val="25000"/>
                            </a:schemeClr>
                          </a:solidFill>
                          <a:effectLst/>
                          <a:latin typeface="Century Gothic"/>
                        </a:rPr>
                        <a:t>eastness</a:t>
                      </a:r>
                      <a:r>
                        <a:rPr lang="en-US" sz="2200" b="0" i="0" u="none" strike="noStrike" noProof="0">
                          <a:solidFill>
                            <a:schemeClr val="tx1">
                              <a:lumMod val="75000"/>
                              <a:lumOff val="25000"/>
                            </a:schemeClr>
                          </a:solidFill>
                          <a:effectLst/>
                          <a:latin typeface="Century Gothic"/>
                        </a:rPr>
                        <a:t>, LS NIR, SRTM slope</a:t>
                      </a:r>
                      <a:endParaRPr lang="en-US" sz="2200">
                        <a:solidFill>
                          <a:schemeClr val="tx1">
                            <a:lumMod val="75000"/>
                            <a:lumOff val="25000"/>
                          </a:schemeClr>
                        </a:solidFill>
                        <a:latin typeface="Century Gothic"/>
                      </a:endParaRPr>
                    </a:p>
                  </a:txBody>
                  <a:tcPr anchor="ctr"/>
                </a:tc>
                <a:tc>
                  <a:txBody>
                    <a:bodyPr/>
                    <a:lstStyle/>
                    <a:p>
                      <a:pPr algn="ctr" rtl="0" fontAlgn="base"/>
                      <a:r>
                        <a:rPr lang="en-US" sz="2200">
                          <a:solidFill>
                            <a:schemeClr val="tx1">
                              <a:lumMod val="75000"/>
                              <a:lumOff val="25000"/>
                            </a:schemeClr>
                          </a:solidFill>
                          <a:effectLst/>
                          <a:latin typeface="Century Gothic"/>
                        </a:rPr>
                        <a:t>55.24</a:t>
                      </a:r>
                    </a:p>
                  </a:txBody>
                  <a:tcPr anchor="ctr"/>
                </a:tc>
                <a:tc>
                  <a:txBody>
                    <a:bodyPr/>
                    <a:lstStyle/>
                    <a:p>
                      <a:pPr algn="ctr" rtl="0" fontAlgn="base"/>
                      <a:r>
                        <a:rPr lang="en-US" sz="2200">
                          <a:solidFill>
                            <a:schemeClr val="tx1">
                              <a:lumMod val="75000"/>
                              <a:lumOff val="25000"/>
                            </a:schemeClr>
                          </a:solidFill>
                          <a:effectLst/>
                          <a:latin typeface="Century Gothic"/>
                        </a:rPr>
                        <a:t>7.01</a:t>
                      </a:r>
                    </a:p>
                  </a:txBody>
                  <a:tcPr anchor="ctr"/>
                </a:tc>
                <a:tc>
                  <a:txBody>
                    <a:bodyPr/>
                    <a:lstStyle/>
                    <a:p>
                      <a:pPr algn="ctr" rtl="0" fontAlgn="base"/>
                      <a:r>
                        <a:rPr lang="en-US" sz="2200">
                          <a:solidFill>
                            <a:schemeClr val="tx1">
                              <a:lumMod val="75000"/>
                              <a:lumOff val="25000"/>
                            </a:schemeClr>
                          </a:solidFill>
                          <a:effectLst/>
                          <a:latin typeface="Century Gothic"/>
                        </a:rPr>
                        <a:t>No</a:t>
                      </a:r>
                    </a:p>
                  </a:txBody>
                  <a:tcPr anchor="ctr"/>
                </a:tc>
                <a:extLst>
                  <a:ext uri="{0D108BD9-81ED-4DB2-BD59-A6C34878D82A}">
                    <a16:rowId xmlns:a16="http://schemas.microsoft.com/office/drawing/2014/main" val="3956213111"/>
                  </a:ext>
                </a:extLst>
              </a:tr>
              <a:tr h="1977483">
                <a:tc>
                  <a:txBody>
                    <a:bodyPr/>
                    <a:lstStyle/>
                    <a:p>
                      <a:pPr algn="ctr" rtl="0" fontAlgn="base"/>
                      <a:r>
                        <a:rPr lang="en-US" sz="2200" dirty="0">
                          <a:solidFill>
                            <a:schemeClr val="tx1">
                              <a:lumMod val="75000"/>
                              <a:lumOff val="25000"/>
                            </a:schemeClr>
                          </a:solidFill>
                          <a:effectLst/>
                          <a:latin typeface="Century Gothic"/>
                        </a:rPr>
                        <a:t>Radar + Landsat 8 + SRTM</a:t>
                      </a:r>
                    </a:p>
                  </a:txBody>
                  <a:tcPr anchor="ctr"/>
                </a:tc>
                <a:tc>
                  <a:txBody>
                    <a:bodyPr/>
                    <a:lstStyle/>
                    <a:p>
                      <a:pPr algn="ctr" rtl="0" fontAlgn="base"/>
                      <a:r>
                        <a:rPr lang="en-US" sz="2200">
                          <a:solidFill>
                            <a:schemeClr val="tx1">
                              <a:lumMod val="75000"/>
                              <a:lumOff val="25000"/>
                            </a:schemeClr>
                          </a:solidFill>
                          <a:effectLst/>
                          <a:latin typeface="Century Gothic"/>
                        </a:rPr>
                        <a:t>LS Wetness, SRTM northness, LS Greenness, SRTM elevation, LS Brightness, Sentinel VH, SRTM eastness, ALOS PALSAR HH</a:t>
                      </a:r>
                    </a:p>
                  </a:txBody>
                  <a:tcPr anchor="ctr"/>
                </a:tc>
                <a:tc>
                  <a:txBody>
                    <a:bodyPr/>
                    <a:lstStyle/>
                    <a:p>
                      <a:pPr algn="ctr" rtl="0" fontAlgn="base"/>
                      <a:r>
                        <a:rPr lang="en-US" sz="2200">
                          <a:solidFill>
                            <a:schemeClr val="tx1">
                              <a:lumMod val="75000"/>
                              <a:lumOff val="25000"/>
                            </a:schemeClr>
                          </a:solidFill>
                          <a:effectLst/>
                          <a:latin typeface="Century Gothic"/>
                        </a:rPr>
                        <a:t>54.98</a:t>
                      </a:r>
                    </a:p>
                  </a:txBody>
                  <a:tcPr anchor="ctr"/>
                </a:tc>
                <a:tc>
                  <a:txBody>
                    <a:bodyPr/>
                    <a:lstStyle/>
                    <a:p>
                      <a:pPr algn="ctr" rtl="0" fontAlgn="base"/>
                      <a:r>
                        <a:rPr lang="en-US" sz="2200">
                          <a:solidFill>
                            <a:schemeClr val="tx1">
                              <a:lumMod val="75000"/>
                              <a:lumOff val="25000"/>
                            </a:schemeClr>
                          </a:solidFill>
                          <a:effectLst/>
                          <a:latin typeface="Century Gothic"/>
                        </a:rPr>
                        <a:t>11.66</a:t>
                      </a:r>
                    </a:p>
                  </a:txBody>
                  <a:tcPr anchor="ctr"/>
                </a:tc>
                <a:tc>
                  <a:txBody>
                    <a:bodyPr/>
                    <a:lstStyle/>
                    <a:p>
                      <a:pPr algn="ctr" rtl="0" fontAlgn="base"/>
                      <a:r>
                        <a:rPr lang="en-US" sz="2200" dirty="0">
                          <a:solidFill>
                            <a:schemeClr val="tx1">
                              <a:lumMod val="75000"/>
                              <a:lumOff val="25000"/>
                            </a:schemeClr>
                          </a:solidFill>
                          <a:effectLst/>
                          <a:latin typeface="Century Gothic"/>
                        </a:rPr>
                        <a:t>Yes</a:t>
                      </a:r>
                      <a:endParaRPr lang="en-US" sz="2200" dirty="0">
                        <a:solidFill>
                          <a:schemeClr val="tx1">
                            <a:lumMod val="75000"/>
                            <a:lumOff val="25000"/>
                          </a:schemeClr>
                        </a:solidFill>
                      </a:endParaRPr>
                    </a:p>
                  </a:txBody>
                  <a:tcPr anchor="ctr"/>
                </a:tc>
                <a:extLst>
                  <a:ext uri="{0D108BD9-81ED-4DB2-BD59-A6C34878D82A}">
                    <a16:rowId xmlns:a16="http://schemas.microsoft.com/office/drawing/2014/main" val="64530998"/>
                  </a:ext>
                </a:extLst>
              </a:tr>
              <a:tr h="1274955">
                <a:tc>
                  <a:txBody>
                    <a:bodyPr/>
                    <a:lstStyle/>
                    <a:p>
                      <a:pPr lvl="0" algn="ctr">
                        <a:buNone/>
                      </a:pPr>
                      <a:r>
                        <a:rPr lang="en-US" sz="2200">
                          <a:solidFill>
                            <a:schemeClr val="tx1">
                              <a:lumMod val="75000"/>
                              <a:lumOff val="25000"/>
                            </a:schemeClr>
                          </a:solidFill>
                          <a:effectLst/>
                          <a:latin typeface="Century Gothic"/>
                        </a:rPr>
                        <a:t>LiDAR + Landsat 8 + SRTM</a:t>
                      </a:r>
                    </a:p>
                  </a:txBody>
                  <a:tcPr anchor="ctr"/>
                </a:tc>
                <a:tc>
                  <a:txBody>
                    <a:bodyPr/>
                    <a:lstStyle/>
                    <a:p>
                      <a:pPr lvl="0" algn="ctr">
                        <a:buNone/>
                      </a:pPr>
                      <a:r>
                        <a:rPr lang="en-US" sz="2200">
                          <a:solidFill>
                            <a:schemeClr val="tx1">
                              <a:lumMod val="75000"/>
                              <a:lumOff val="25000"/>
                            </a:schemeClr>
                          </a:solidFill>
                          <a:effectLst/>
                          <a:latin typeface="Century Gothic"/>
                        </a:rPr>
                        <a:t>LS Wetness, SRTM northness, LS Greenness, LiDAR Canopy Height, SRTM elevation, LS Brightness, SRTM </a:t>
                      </a:r>
                      <a:r>
                        <a:rPr lang="en-US" sz="2200" err="1">
                          <a:solidFill>
                            <a:schemeClr val="tx1">
                              <a:lumMod val="75000"/>
                              <a:lumOff val="25000"/>
                            </a:schemeClr>
                          </a:solidFill>
                          <a:effectLst/>
                          <a:latin typeface="Century Gothic"/>
                        </a:rPr>
                        <a:t>eastness</a:t>
                      </a:r>
                      <a:r>
                        <a:rPr lang="en-US" sz="2200">
                          <a:solidFill>
                            <a:schemeClr val="tx1">
                              <a:lumMod val="75000"/>
                              <a:lumOff val="25000"/>
                            </a:schemeClr>
                          </a:solidFill>
                          <a:effectLst/>
                          <a:latin typeface="Century Gothic"/>
                        </a:rPr>
                        <a:t> and slope</a:t>
                      </a:r>
                    </a:p>
                  </a:txBody>
                  <a:tcPr anchor="ctr"/>
                </a:tc>
                <a:tc>
                  <a:txBody>
                    <a:bodyPr/>
                    <a:lstStyle/>
                    <a:p>
                      <a:pPr lvl="0" algn="ctr">
                        <a:buNone/>
                      </a:pPr>
                      <a:r>
                        <a:rPr lang="en-US" sz="2200">
                          <a:solidFill>
                            <a:schemeClr val="tx1">
                              <a:lumMod val="75000"/>
                              <a:lumOff val="25000"/>
                            </a:schemeClr>
                          </a:solidFill>
                          <a:effectLst/>
                          <a:latin typeface="Century Gothic"/>
                        </a:rPr>
                        <a:t>55.77</a:t>
                      </a:r>
                    </a:p>
                  </a:txBody>
                  <a:tcPr anchor="ctr"/>
                </a:tc>
                <a:tc>
                  <a:txBody>
                    <a:bodyPr/>
                    <a:lstStyle/>
                    <a:p>
                      <a:pPr lvl="0" algn="ctr">
                        <a:buNone/>
                      </a:pPr>
                      <a:r>
                        <a:rPr lang="en-US" sz="2200">
                          <a:solidFill>
                            <a:schemeClr val="tx1">
                              <a:lumMod val="75000"/>
                              <a:lumOff val="25000"/>
                            </a:schemeClr>
                          </a:solidFill>
                          <a:effectLst/>
                          <a:latin typeface="Century Gothic"/>
                        </a:rPr>
                        <a:t>5.23</a:t>
                      </a:r>
                    </a:p>
                  </a:txBody>
                  <a:tcPr anchor="ctr"/>
                </a:tc>
                <a:tc>
                  <a:txBody>
                    <a:bodyPr/>
                    <a:lstStyle/>
                    <a:p>
                      <a:pPr lvl="0" algn="ctr">
                        <a:buNone/>
                      </a:pPr>
                      <a:r>
                        <a:rPr lang="en-US" sz="2200" dirty="0">
                          <a:solidFill>
                            <a:schemeClr val="tx1">
                              <a:lumMod val="75000"/>
                              <a:lumOff val="25000"/>
                            </a:schemeClr>
                          </a:solidFill>
                          <a:effectLst/>
                          <a:latin typeface="Century Gothic"/>
                        </a:rPr>
                        <a:t>No</a:t>
                      </a:r>
                    </a:p>
                  </a:txBody>
                  <a:tcPr anchor="ctr"/>
                </a:tc>
                <a:extLst>
                  <a:ext uri="{0D108BD9-81ED-4DB2-BD59-A6C34878D82A}">
                    <a16:rowId xmlns:a16="http://schemas.microsoft.com/office/drawing/2014/main" val="2233961975"/>
                  </a:ext>
                </a:extLst>
              </a:tr>
            </a:tbl>
          </a:graphicData>
        </a:graphic>
      </p:graphicFrame>
      <p:sp>
        <p:nvSpPr>
          <p:cNvPr id="4" name="Rectangle 3">
            <a:extLst>
              <a:ext uri="{FF2B5EF4-FFF2-40B4-BE49-F238E27FC236}">
                <a16:creationId xmlns:a16="http://schemas.microsoft.com/office/drawing/2014/main" id="{673E9D91-408A-4787-A65B-CEBC5C018D25}"/>
              </a:ext>
            </a:extLst>
          </p:cNvPr>
          <p:cNvSpPr/>
          <p:nvPr/>
        </p:nvSpPr>
        <p:spPr>
          <a:xfrm>
            <a:off x="409254" y="3100780"/>
            <a:ext cx="11419514" cy="20053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7570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7F1A82-BBDC-4E16-B5C9-24CF666A5C5D}"/>
              </a:ext>
            </a:extLst>
          </p:cNvPr>
          <p:cNvSpPr txBox="1"/>
          <p:nvPr/>
        </p:nvSpPr>
        <p:spPr>
          <a:xfrm>
            <a:off x="2605" y="126349"/>
            <a:ext cx="818791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5A976"/>
                </a:solidFill>
                <a:latin typeface="Century Gothic"/>
              </a:rPr>
              <a:t>Methods: Predictor Variables</a:t>
            </a:r>
          </a:p>
        </p:txBody>
      </p:sp>
      <p:sp>
        <p:nvSpPr>
          <p:cNvPr id="2" name="Text Placeholder 1">
            <a:extLst>
              <a:ext uri="{FF2B5EF4-FFF2-40B4-BE49-F238E27FC236}">
                <a16:creationId xmlns:a16="http://schemas.microsoft.com/office/drawing/2014/main" id="{BF564D0D-F255-4BFD-A38D-4750F39CFF5B}"/>
              </a:ext>
            </a:extLst>
          </p:cNvPr>
          <p:cNvSpPr txBox="1">
            <a:spLocks/>
          </p:cNvSpPr>
          <p:nvPr/>
        </p:nvSpPr>
        <p:spPr>
          <a:xfrm>
            <a:off x="142370" y="835138"/>
            <a:ext cx="5946855" cy="590615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5A976"/>
              </a:buClr>
              <a:buFont typeface="Webdings" panose="05030102010509060703" pitchFamily="18" charset="2"/>
              <a:buChar char="4"/>
              <a:defRPr/>
            </a:pPr>
            <a:endParaRPr lang="en-US" sz="2400" b="1">
              <a:solidFill>
                <a:prstClr val="black">
                  <a:lumMod val="75000"/>
                  <a:lumOff val="25000"/>
                </a:prstClr>
              </a:solidFill>
            </a:endParaRPr>
          </a:p>
          <a:p>
            <a:pPr>
              <a:lnSpc>
                <a:spcPct val="100000"/>
              </a:lnSpc>
              <a:spcBef>
                <a:spcPts val="0"/>
              </a:spcBef>
              <a:spcAft>
                <a:spcPts val="600"/>
              </a:spcAft>
              <a:buClr>
                <a:srgbClr val="55A976"/>
              </a:buClr>
              <a:defRPr/>
            </a:pPr>
            <a:endParaRPr lang="en-US" b="1">
              <a:solidFill>
                <a:prstClr val="black">
                  <a:lumMod val="75000"/>
                  <a:lumOff val="25000"/>
                </a:prstClr>
              </a:solidFill>
            </a:endParaRPr>
          </a:p>
          <a:p>
            <a:pPr indent="114300">
              <a:lnSpc>
                <a:spcPct val="100000"/>
              </a:lnSpc>
              <a:spcBef>
                <a:spcPts val="0"/>
              </a:spcBef>
              <a:spcAft>
                <a:spcPts val="600"/>
              </a:spcAft>
              <a:buClr>
                <a:srgbClr val="55A976"/>
              </a:buClr>
              <a:defRPr/>
            </a:pPr>
            <a:endParaRPr lang="en-US" sz="2200" b="1">
              <a:solidFill>
                <a:prstClr val="black">
                  <a:lumMod val="75000"/>
                  <a:lumOff val="25000"/>
                </a:prstClr>
              </a:solidFill>
            </a:endParaRPr>
          </a:p>
          <a:p>
            <a:pPr marL="114300">
              <a:lnSpc>
                <a:spcPct val="100000"/>
              </a:lnSpc>
              <a:spcBef>
                <a:spcPts val="0"/>
              </a:spcBef>
              <a:spcAft>
                <a:spcPts val="600"/>
              </a:spcAft>
              <a:buClr>
                <a:srgbClr val="55A976"/>
              </a:buClr>
              <a:defRPr/>
            </a:pPr>
            <a:endParaRPr lang="en-US" sz="1800" b="1">
              <a:solidFill>
                <a:prstClr val="black">
                  <a:lumMod val="75000"/>
                  <a:lumOff val="25000"/>
                </a:prstClr>
              </a:solidFill>
            </a:endParaRPr>
          </a:p>
          <a:p>
            <a:pPr>
              <a:lnSpc>
                <a:spcPct val="100000"/>
              </a:lnSpc>
              <a:spcBef>
                <a:spcPts val="0"/>
              </a:spcBef>
              <a:spcAft>
                <a:spcPts val="600"/>
              </a:spcAft>
              <a:buClr>
                <a:srgbClr val="55A976"/>
              </a:buClr>
              <a:defRPr/>
            </a:pPr>
            <a:endParaRPr lang="en-US" sz="2200" b="1">
              <a:solidFill>
                <a:prstClr val="black">
                  <a:lumMod val="75000"/>
                  <a:lumOff val="25000"/>
                </a:prstClr>
              </a:solidFill>
            </a:endParaRPr>
          </a:p>
          <a:p>
            <a:pPr>
              <a:lnSpc>
                <a:spcPct val="100000"/>
              </a:lnSpc>
              <a:spcBef>
                <a:spcPts val="0"/>
              </a:spcBef>
              <a:spcAft>
                <a:spcPts val="600"/>
              </a:spcAft>
              <a:buClr>
                <a:srgbClr val="55A976"/>
              </a:buClr>
              <a:defRPr/>
            </a:pPr>
            <a:endParaRPr lang="en-US" sz="2200" b="1">
              <a:solidFill>
                <a:prstClr val="black">
                  <a:lumMod val="75000"/>
                  <a:lumOff val="25000"/>
                </a:prstClr>
              </a:solidFill>
            </a:endParaRPr>
          </a:p>
        </p:txBody>
      </p:sp>
      <p:sp>
        <p:nvSpPr>
          <p:cNvPr id="25" name="TextBox 24">
            <a:extLst>
              <a:ext uri="{FF2B5EF4-FFF2-40B4-BE49-F238E27FC236}">
                <a16:creationId xmlns:a16="http://schemas.microsoft.com/office/drawing/2014/main" id="{46AA8824-5BCD-4A11-94F1-1F2A9ABC6C0C}"/>
              </a:ext>
            </a:extLst>
          </p:cNvPr>
          <p:cNvSpPr txBox="1"/>
          <p:nvPr/>
        </p:nvSpPr>
        <p:spPr>
          <a:xfrm>
            <a:off x="9335191" y="1976171"/>
            <a:ext cx="2860429" cy="36291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
              </a:spcAft>
            </a:pPr>
            <a:r>
              <a:rPr lang="en-US" sz="2800" b="1">
                <a:solidFill>
                  <a:schemeClr val="tx1">
                    <a:lumMod val="75000"/>
                    <a:lumOff val="25000"/>
                  </a:schemeClr>
                </a:solidFill>
                <a:latin typeface="Century Gothic"/>
              </a:rPr>
              <a:t>1. Wetness</a:t>
            </a:r>
            <a:endParaRPr lang="en-US" sz="2800" b="1">
              <a:solidFill>
                <a:schemeClr val="tx1">
                  <a:lumMod val="75000"/>
                  <a:lumOff val="25000"/>
                </a:schemeClr>
              </a:solidFill>
              <a:latin typeface="Century Gothic"/>
              <a:cs typeface="Calibri" panose="020F0502020204030204"/>
            </a:endParaRPr>
          </a:p>
          <a:p>
            <a:pPr>
              <a:spcAft>
                <a:spcPts val="50"/>
              </a:spcAft>
            </a:pPr>
            <a:r>
              <a:rPr lang="en-US" sz="2800" b="1">
                <a:solidFill>
                  <a:schemeClr val="tx1">
                    <a:lumMod val="75000"/>
                    <a:lumOff val="25000"/>
                  </a:schemeClr>
                </a:solidFill>
                <a:latin typeface="Century Gothic"/>
              </a:rPr>
              <a:t>2. Northness</a:t>
            </a:r>
          </a:p>
          <a:p>
            <a:pPr>
              <a:spcAft>
                <a:spcPts val="50"/>
              </a:spcAft>
            </a:pPr>
            <a:r>
              <a:rPr lang="en-US" sz="2800" b="1">
                <a:solidFill>
                  <a:schemeClr val="tx1">
                    <a:lumMod val="75000"/>
                    <a:lumOff val="25000"/>
                  </a:schemeClr>
                </a:solidFill>
                <a:latin typeface="Century Gothic"/>
              </a:rPr>
              <a:t>3. Greenness</a:t>
            </a:r>
          </a:p>
          <a:p>
            <a:pPr>
              <a:spcAft>
                <a:spcPts val="50"/>
              </a:spcAft>
            </a:pPr>
            <a:r>
              <a:rPr lang="en-US" sz="2800" b="1">
                <a:solidFill>
                  <a:schemeClr val="tx1">
                    <a:lumMod val="75000"/>
                    <a:lumOff val="25000"/>
                  </a:schemeClr>
                </a:solidFill>
                <a:latin typeface="Century Gothic"/>
              </a:rPr>
              <a:t>4. Elevation</a:t>
            </a:r>
          </a:p>
          <a:p>
            <a:pPr>
              <a:spcAft>
                <a:spcPts val="50"/>
              </a:spcAft>
            </a:pPr>
            <a:r>
              <a:rPr lang="en-US" sz="2800" b="1">
                <a:solidFill>
                  <a:schemeClr val="tx1">
                    <a:lumMod val="75000"/>
                    <a:lumOff val="25000"/>
                  </a:schemeClr>
                </a:solidFill>
                <a:latin typeface="Century Gothic"/>
              </a:rPr>
              <a:t>5. Brightness</a:t>
            </a:r>
          </a:p>
          <a:p>
            <a:pPr>
              <a:spcAft>
                <a:spcPts val="50"/>
              </a:spcAft>
            </a:pPr>
            <a:r>
              <a:rPr lang="en-US" sz="2800" b="1">
                <a:solidFill>
                  <a:schemeClr val="tx1">
                    <a:lumMod val="75000"/>
                    <a:lumOff val="25000"/>
                  </a:schemeClr>
                </a:solidFill>
                <a:latin typeface="Century Gothic"/>
              </a:rPr>
              <a:t>6. Sentinel VH</a:t>
            </a:r>
          </a:p>
          <a:p>
            <a:pPr>
              <a:spcAft>
                <a:spcPts val="50"/>
              </a:spcAft>
            </a:pPr>
            <a:r>
              <a:rPr lang="en-US" sz="2800" b="1">
                <a:solidFill>
                  <a:schemeClr val="tx1">
                    <a:lumMod val="75000"/>
                    <a:lumOff val="25000"/>
                  </a:schemeClr>
                </a:solidFill>
                <a:latin typeface="Century Gothic"/>
              </a:rPr>
              <a:t>7. Eastness</a:t>
            </a:r>
          </a:p>
          <a:p>
            <a:pPr>
              <a:spcAft>
                <a:spcPts val="50"/>
              </a:spcAft>
            </a:pPr>
            <a:r>
              <a:rPr lang="en-US" sz="2800" b="1">
                <a:solidFill>
                  <a:schemeClr val="tx1">
                    <a:lumMod val="75000"/>
                    <a:lumOff val="25000"/>
                  </a:schemeClr>
                </a:solidFill>
                <a:latin typeface="Century Gothic"/>
              </a:rPr>
              <a:t>8. ALOS HH</a:t>
            </a:r>
          </a:p>
        </p:txBody>
      </p:sp>
      <p:grpSp>
        <p:nvGrpSpPr>
          <p:cNvPr id="48" name="Group 47">
            <a:extLst>
              <a:ext uri="{FF2B5EF4-FFF2-40B4-BE49-F238E27FC236}">
                <a16:creationId xmlns:a16="http://schemas.microsoft.com/office/drawing/2014/main" id="{BD9AADE3-D067-453B-BA68-EEED7DC912C8}"/>
              </a:ext>
            </a:extLst>
          </p:cNvPr>
          <p:cNvGrpSpPr/>
          <p:nvPr/>
        </p:nvGrpSpPr>
        <p:grpSpPr>
          <a:xfrm>
            <a:off x="385512" y="1083560"/>
            <a:ext cx="3832571" cy="5095521"/>
            <a:chOff x="385512" y="1083560"/>
            <a:chExt cx="3832571" cy="5095521"/>
          </a:xfrm>
        </p:grpSpPr>
        <p:pic>
          <p:nvPicPr>
            <p:cNvPr id="12" name="Picture 12" descr="A picture containing text, map&#10;&#10;Description automatically generated">
              <a:extLst>
                <a:ext uri="{FF2B5EF4-FFF2-40B4-BE49-F238E27FC236}">
                  <a16:creationId xmlns:a16="http://schemas.microsoft.com/office/drawing/2014/main" id="{B604F226-CC3C-4CB4-BB02-8E452AC18EAF}"/>
                </a:ext>
              </a:extLst>
            </p:cNvPr>
            <p:cNvPicPr>
              <a:picLocks noChangeAspect="1"/>
            </p:cNvPicPr>
            <p:nvPr/>
          </p:nvPicPr>
          <p:blipFill rotWithShape="1">
            <a:blip r:embed="rId3"/>
            <a:srcRect l="10774" t="3357" r="5724" b="2273"/>
            <a:stretch/>
          </p:blipFill>
          <p:spPr>
            <a:xfrm>
              <a:off x="753979" y="1083560"/>
              <a:ext cx="2311079" cy="3672930"/>
            </a:xfrm>
            <a:prstGeom prst="rect">
              <a:avLst/>
            </a:prstGeom>
          </p:spPr>
        </p:pic>
        <p:pic>
          <p:nvPicPr>
            <p:cNvPr id="13" name="Picture 21" descr="A close up of a map&#10;&#10;Description automatically generated">
              <a:extLst>
                <a:ext uri="{FF2B5EF4-FFF2-40B4-BE49-F238E27FC236}">
                  <a16:creationId xmlns:a16="http://schemas.microsoft.com/office/drawing/2014/main" id="{D264C7EC-FEFF-499C-9B1A-FA2758322937}"/>
                </a:ext>
              </a:extLst>
            </p:cNvPr>
            <p:cNvPicPr>
              <a:picLocks noChangeAspect="1"/>
            </p:cNvPicPr>
            <p:nvPr/>
          </p:nvPicPr>
          <p:blipFill rotWithShape="1">
            <a:blip r:embed="rId4"/>
            <a:srcRect l="8791" t="4199" r="6227" b="775"/>
            <a:stretch/>
          </p:blipFill>
          <p:spPr>
            <a:xfrm>
              <a:off x="1145007" y="1477806"/>
              <a:ext cx="2311167" cy="3653889"/>
            </a:xfrm>
            <a:prstGeom prst="rect">
              <a:avLst/>
            </a:prstGeom>
          </p:spPr>
        </p:pic>
        <p:pic>
          <p:nvPicPr>
            <p:cNvPr id="22" name="Picture 25" descr="A close up of a map&#10;&#10;Description automatically generated">
              <a:extLst>
                <a:ext uri="{FF2B5EF4-FFF2-40B4-BE49-F238E27FC236}">
                  <a16:creationId xmlns:a16="http://schemas.microsoft.com/office/drawing/2014/main" id="{15B4A1EE-C195-40AF-92AC-C85A72D62B0F}"/>
                </a:ext>
              </a:extLst>
            </p:cNvPr>
            <p:cNvPicPr>
              <a:picLocks noChangeAspect="1"/>
            </p:cNvPicPr>
            <p:nvPr/>
          </p:nvPicPr>
          <p:blipFill rotWithShape="1">
            <a:blip r:embed="rId5"/>
            <a:srcRect l="8791" t="5868" r="8425" b="3378"/>
            <a:stretch/>
          </p:blipFill>
          <p:spPr>
            <a:xfrm>
              <a:off x="1526008" y="2000089"/>
              <a:ext cx="2311034" cy="3651699"/>
            </a:xfrm>
            <a:prstGeom prst="rect">
              <a:avLst/>
            </a:prstGeom>
          </p:spPr>
        </p:pic>
        <p:pic>
          <p:nvPicPr>
            <p:cNvPr id="26" name="Picture 26" descr="A close up of a map&#10;&#10;Description automatically generated">
              <a:extLst>
                <a:ext uri="{FF2B5EF4-FFF2-40B4-BE49-F238E27FC236}">
                  <a16:creationId xmlns:a16="http://schemas.microsoft.com/office/drawing/2014/main" id="{FD8B1649-7CAA-4EC2-B785-E8808AFA69A3}"/>
                </a:ext>
              </a:extLst>
            </p:cNvPr>
            <p:cNvPicPr>
              <a:picLocks noChangeAspect="1"/>
            </p:cNvPicPr>
            <p:nvPr/>
          </p:nvPicPr>
          <p:blipFill rotWithShape="1">
            <a:blip r:embed="rId6"/>
            <a:srcRect l="10256" t="5719" r="6227" b="256"/>
            <a:stretch/>
          </p:blipFill>
          <p:spPr>
            <a:xfrm>
              <a:off x="1907005" y="2523028"/>
              <a:ext cx="2311078" cy="3650106"/>
            </a:xfrm>
            <a:prstGeom prst="rect">
              <a:avLst/>
            </a:prstGeom>
          </p:spPr>
        </p:pic>
        <p:sp>
          <p:nvSpPr>
            <p:cNvPr id="39" name="TextBox 38">
              <a:extLst>
                <a:ext uri="{FF2B5EF4-FFF2-40B4-BE49-F238E27FC236}">
                  <a16:creationId xmlns:a16="http://schemas.microsoft.com/office/drawing/2014/main" id="{1CB194B8-F74B-4CEB-B1BD-83C27F6C97E4}"/>
                </a:ext>
              </a:extLst>
            </p:cNvPr>
            <p:cNvSpPr txBox="1"/>
            <p:nvPr/>
          </p:nvSpPr>
          <p:spPr>
            <a:xfrm>
              <a:off x="385512" y="4386012"/>
              <a:ext cx="427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tx1">
                      <a:lumMod val="75000"/>
                      <a:lumOff val="25000"/>
                    </a:schemeClr>
                  </a:solidFill>
                  <a:latin typeface="Century Gothic"/>
                </a:rPr>
                <a:t>4.</a:t>
              </a:r>
              <a:endParaRPr lang="en-US" b="1" dirty="0">
                <a:solidFill>
                  <a:schemeClr val="tx1">
                    <a:lumMod val="75000"/>
                    <a:lumOff val="25000"/>
                  </a:schemeClr>
                </a:solidFill>
                <a:cs typeface="Calibri"/>
              </a:endParaRPr>
            </a:p>
          </p:txBody>
        </p:sp>
        <p:sp>
          <p:nvSpPr>
            <p:cNvPr id="41" name="TextBox 40">
              <a:extLst>
                <a:ext uri="{FF2B5EF4-FFF2-40B4-BE49-F238E27FC236}">
                  <a16:creationId xmlns:a16="http://schemas.microsoft.com/office/drawing/2014/main" id="{265993B1-27A1-424F-A355-ED96BC871D1F}"/>
                </a:ext>
              </a:extLst>
            </p:cNvPr>
            <p:cNvSpPr txBox="1"/>
            <p:nvPr/>
          </p:nvSpPr>
          <p:spPr>
            <a:xfrm>
              <a:off x="756485" y="4827169"/>
              <a:ext cx="427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latin typeface="Century Gothic"/>
                </a:rPr>
                <a:t>3.</a:t>
              </a:r>
              <a:endParaRPr lang="en-US" b="1">
                <a:solidFill>
                  <a:schemeClr val="tx1">
                    <a:lumMod val="75000"/>
                    <a:lumOff val="25000"/>
                  </a:schemeClr>
                </a:solidFill>
                <a:cs typeface="Calibri"/>
              </a:endParaRPr>
            </a:p>
          </p:txBody>
        </p:sp>
        <p:sp>
          <p:nvSpPr>
            <p:cNvPr id="42" name="TextBox 41">
              <a:extLst>
                <a:ext uri="{FF2B5EF4-FFF2-40B4-BE49-F238E27FC236}">
                  <a16:creationId xmlns:a16="http://schemas.microsoft.com/office/drawing/2014/main" id="{BF0F9957-CE57-493E-9AC7-B706697AD6EA}"/>
                </a:ext>
              </a:extLst>
            </p:cNvPr>
            <p:cNvSpPr txBox="1"/>
            <p:nvPr/>
          </p:nvSpPr>
          <p:spPr>
            <a:xfrm>
              <a:off x="1187616" y="5238248"/>
              <a:ext cx="427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latin typeface="Century Gothic"/>
                </a:rPr>
                <a:t>2.</a:t>
              </a:r>
              <a:endParaRPr lang="en-US" b="1">
                <a:solidFill>
                  <a:schemeClr val="tx1">
                    <a:lumMod val="75000"/>
                    <a:lumOff val="25000"/>
                  </a:schemeClr>
                </a:solidFill>
                <a:cs typeface="Calibri"/>
              </a:endParaRPr>
            </a:p>
          </p:txBody>
        </p:sp>
        <p:sp>
          <p:nvSpPr>
            <p:cNvPr id="43" name="TextBox 42">
              <a:extLst>
                <a:ext uri="{FF2B5EF4-FFF2-40B4-BE49-F238E27FC236}">
                  <a16:creationId xmlns:a16="http://schemas.microsoft.com/office/drawing/2014/main" id="{5B1EEA55-51D5-428F-A048-10C4C0E947AE}"/>
                </a:ext>
              </a:extLst>
            </p:cNvPr>
            <p:cNvSpPr txBox="1"/>
            <p:nvPr/>
          </p:nvSpPr>
          <p:spPr>
            <a:xfrm>
              <a:off x="1548564" y="5809749"/>
              <a:ext cx="427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latin typeface="Century Gothic"/>
                </a:rPr>
                <a:t>1.</a:t>
              </a:r>
              <a:endParaRPr lang="en-US" b="1">
                <a:solidFill>
                  <a:schemeClr val="tx1">
                    <a:lumMod val="75000"/>
                    <a:lumOff val="25000"/>
                  </a:schemeClr>
                </a:solidFill>
                <a:cs typeface="Calibri"/>
              </a:endParaRPr>
            </a:p>
          </p:txBody>
        </p:sp>
      </p:grpSp>
      <p:grpSp>
        <p:nvGrpSpPr>
          <p:cNvPr id="49" name="Group 48">
            <a:extLst>
              <a:ext uri="{FF2B5EF4-FFF2-40B4-BE49-F238E27FC236}">
                <a16:creationId xmlns:a16="http://schemas.microsoft.com/office/drawing/2014/main" id="{F2F1217B-774A-4E7E-8176-E1D5FA019504}"/>
              </a:ext>
            </a:extLst>
          </p:cNvPr>
          <p:cNvGrpSpPr/>
          <p:nvPr/>
        </p:nvGrpSpPr>
        <p:grpSpPr>
          <a:xfrm>
            <a:off x="4656722" y="1083153"/>
            <a:ext cx="3917916" cy="5101636"/>
            <a:chOff x="4656722" y="1083153"/>
            <a:chExt cx="3917916" cy="5101636"/>
          </a:xfrm>
        </p:grpSpPr>
        <p:pic>
          <p:nvPicPr>
            <p:cNvPr id="28" name="Picture 28" descr="A close up of a map&#10;&#10;Description automatically generated">
              <a:extLst>
                <a:ext uri="{FF2B5EF4-FFF2-40B4-BE49-F238E27FC236}">
                  <a16:creationId xmlns:a16="http://schemas.microsoft.com/office/drawing/2014/main" id="{5DA9E6B8-433B-4C24-B1C4-A85A04D5CF8F}"/>
                </a:ext>
              </a:extLst>
            </p:cNvPr>
            <p:cNvPicPr>
              <a:picLocks noChangeAspect="1"/>
            </p:cNvPicPr>
            <p:nvPr/>
          </p:nvPicPr>
          <p:blipFill rotWithShape="1">
            <a:blip r:embed="rId7"/>
            <a:srcRect l="7326" t="3990" r="6116" b="1247"/>
            <a:stretch/>
          </p:blipFill>
          <p:spPr>
            <a:xfrm>
              <a:off x="4985083" y="1083153"/>
              <a:ext cx="2314295" cy="3638447"/>
            </a:xfrm>
            <a:prstGeom prst="rect">
              <a:avLst/>
            </a:prstGeom>
          </p:spPr>
        </p:pic>
        <p:pic>
          <p:nvPicPr>
            <p:cNvPr id="29" name="Picture 29" descr="A close up of a map&#10;&#10;Description automatically generated">
              <a:extLst>
                <a:ext uri="{FF2B5EF4-FFF2-40B4-BE49-F238E27FC236}">
                  <a16:creationId xmlns:a16="http://schemas.microsoft.com/office/drawing/2014/main" id="{771E22A5-ADBA-4D56-BBE1-722490EFDD02}"/>
                </a:ext>
              </a:extLst>
            </p:cNvPr>
            <p:cNvPicPr>
              <a:picLocks noChangeAspect="1"/>
            </p:cNvPicPr>
            <p:nvPr/>
          </p:nvPicPr>
          <p:blipFill rotWithShape="1">
            <a:blip r:embed="rId8"/>
            <a:srcRect l="10989" t="4865" r="7692" b="2413"/>
            <a:stretch/>
          </p:blipFill>
          <p:spPr>
            <a:xfrm>
              <a:off x="5366083" y="1479890"/>
              <a:ext cx="2310946" cy="3648966"/>
            </a:xfrm>
            <a:prstGeom prst="rect">
              <a:avLst/>
            </a:prstGeom>
          </p:spPr>
        </p:pic>
        <p:pic>
          <p:nvPicPr>
            <p:cNvPr id="30" name="Picture 30" descr="A close up of a map&#10;&#10;Description automatically generated">
              <a:extLst>
                <a:ext uri="{FF2B5EF4-FFF2-40B4-BE49-F238E27FC236}">
                  <a16:creationId xmlns:a16="http://schemas.microsoft.com/office/drawing/2014/main" id="{F1995B13-B66E-4966-9246-E4D82E093E1B}"/>
                </a:ext>
              </a:extLst>
            </p:cNvPr>
            <p:cNvPicPr>
              <a:picLocks noChangeAspect="1"/>
            </p:cNvPicPr>
            <p:nvPr/>
          </p:nvPicPr>
          <p:blipFill rotWithShape="1">
            <a:blip r:embed="rId9"/>
            <a:srcRect l="11630" t="5012" r="3114" b="251"/>
            <a:stretch/>
          </p:blipFill>
          <p:spPr>
            <a:xfrm>
              <a:off x="5734550" y="2002888"/>
              <a:ext cx="2328731" cy="3664639"/>
            </a:xfrm>
            <a:prstGeom prst="rect">
              <a:avLst/>
            </a:prstGeom>
          </p:spPr>
        </p:pic>
        <p:pic>
          <p:nvPicPr>
            <p:cNvPr id="31" name="Picture 31" descr="A close up of a map&#10;&#10;Description automatically generated">
              <a:extLst>
                <a:ext uri="{FF2B5EF4-FFF2-40B4-BE49-F238E27FC236}">
                  <a16:creationId xmlns:a16="http://schemas.microsoft.com/office/drawing/2014/main" id="{46024498-9A30-4756-B855-2E8A630F333D}"/>
                </a:ext>
              </a:extLst>
            </p:cNvPr>
            <p:cNvPicPr>
              <a:picLocks noChangeAspect="1"/>
            </p:cNvPicPr>
            <p:nvPr/>
          </p:nvPicPr>
          <p:blipFill rotWithShape="1">
            <a:blip r:embed="rId10"/>
            <a:srcRect l="9982" t="4092" r="4579" b="2941"/>
            <a:stretch/>
          </p:blipFill>
          <p:spPr>
            <a:xfrm>
              <a:off x="6240880" y="2523309"/>
              <a:ext cx="2333758" cy="3661480"/>
            </a:xfrm>
            <a:prstGeom prst="rect">
              <a:avLst/>
            </a:prstGeom>
          </p:spPr>
        </p:pic>
        <p:sp>
          <p:nvSpPr>
            <p:cNvPr id="44" name="TextBox 43">
              <a:extLst>
                <a:ext uri="{FF2B5EF4-FFF2-40B4-BE49-F238E27FC236}">
                  <a16:creationId xmlns:a16="http://schemas.microsoft.com/office/drawing/2014/main" id="{425CF070-9E12-4EF2-A6BA-79DE6B93891B}"/>
                </a:ext>
              </a:extLst>
            </p:cNvPr>
            <p:cNvSpPr txBox="1"/>
            <p:nvPr/>
          </p:nvSpPr>
          <p:spPr>
            <a:xfrm>
              <a:off x="5869906" y="5809748"/>
              <a:ext cx="427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latin typeface="Century Gothic"/>
                </a:rPr>
                <a:t>5.</a:t>
              </a:r>
              <a:endParaRPr lang="en-US" b="1">
                <a:solidFill>
                  <a:schemeClr val="tx1">
                    <a:lumMod val="75000"/>
                    <a:lumOff val="25000"/>
                  </a:schemeClr>
                </a:solidFill>
                <a:cs typeface="Calibri"/>
              </a:endParaRPr>
            </a:p>
          </p:txBody>
        </p:sp>
        <p:sp>
          <p:nvSpPr>
            <p:cNvPr id="45" name="TextBox 44">
              <a:extLst>
                <a:ext uri="{FF2B5EF4-FFF2-40B4-BE49-F238E27FC236}">
                  <a16:creationId xmlns:a16="http://schemas.microsoft.com/office/drawing/2014/main" id="{15A41BF6-9184-4360-AD31-F33959AE97E3}"/>
                </a:ext>
              </a:extLst>
            </p:cNvPr>
            <p:cNvSpPr txBox="1"/>
            <p:nvPr/>
          </p:nvSpPr>
          <p:spPr>
            <a:xfrm>
              <a:off x="5358565" y="5238249"/>
              <a:ext cx="427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latin typeface="Century Gothic"/>
                </a:rPr>
                <a:t>6.</a:t>
              </a:r>
              <a:endParaRPr lang="en-US" b="1">
                <a:solidFill>
                  <a:schemeClr val="tx1">
                    <a:lumMod val="75000"/>
                    <a:lumOff val="25000"/>
                  </a:schemeClr>
                </a:solidFill>
                <a:cs typeface="Calibri"/>
              </a:endParaRPr>
            </a:p>
          </p:txBody>
        </p:sp>
        <p:sp>
          <p:nvSpPr>
            <p:cNvPr id="46" name="TextBox 45">
              <a:extLst>
                <a:ext uri="{FF2B5EF4-FFF2-40B4-BE49-F238E27FC236}">
                  <a16:creationId xmlns:a16="http://schemas.microsoft.com/office/drawing/2014/main" id="{26C181FF-AFA6-47D6-A915-741548E7EC7B}"/>
                </a:ext>
              </a:extLst>
            </p:cNvPr>
            <p:cNvSpPr txBox="1"/>
            <p:nvPr/>
          </p:nvSpPr>
          <p:spPr>
            <a:xfrm>
              <a:off x="4987590" y="4756985"/>
              <a:ext cx="427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tx1">
                      <a:lumMod val="75000"/>
                      <a:lumOff val="25000"/>
                    </a:schemeClr>
                  </a:solidFill>
                  <a:latin typeface="Century Gothic"/>
                </a:rPr>
                <a:t>7.</a:t>
              </a:r>
              <a:endParaRPr lang="en-US" b="1" dirty="0">
                <a:solidFill>
                  <a:schemeClr val="tx1">
                    <a:lumMod val="75000"/>
                    <a:lumOff val="25000"/>
                  </a:schemeClr>
                </a:solidFill>
                <a:cs typeface="Calibri"/>
              </a:endParaRPr>
            </a:p>
          </p:txBody>
        </p:sp>
        <p:sp>
          <p:nvSpPr>
            <p:cNvPr id="47" name="TextBox 46">
              <a:extLst>
                <a:ext uri="{FF2B5EF4-FFF2-40B4-BE49-F238E27FC236}">
                  <a16:creationId xmlns:a16="http://schemas.microsoft.com/office/drawing/2014/main" id="{A426F9AD-A855-4536-AF43-0B5D893A7F41}"/>
                </a:ext>
              </a:extLst>
            </p:cNvPr>
            <p:cNvSpPr txBox="1"/>
            <p:nvPr/>
          </p:nvSpPr>
          <p:spPr>
            <a:xfrm>
              <a:off x="4656722" y="4386011"/>
              <a:ext cx="427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tx1">
                      <a:lumMod val="75000"/>
                      <a:lumOff val="25000"/>
                    </a:schemeClr>
                  </a:solidFill>
                  <a:latin typeface="Century Gothic"/>
                  <a:cs typeface="Calibri"/>
                </a:rPr>
                <a:t>8.</a:t>
              </a:r>
            </a:p>
          </p:txBody>
        </p:sp>
      </p:grpSp>
    </p:spTree>
    <p:extLst>
      <p:ext uri="{BB962C8B-B14F-4D97-AF65-F5344CB8AC3E}">
        <p14:creationId xmlns:p14="http://schemas.microsoft.com/office/powerpoint/2010/main" val="18160597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784BED-C096-4B32-8206-F2654BC96691}"/>
              </a:ext>
            </a:extLst>
          </p:cNvPr>
          <p:cNvSpPr txBox="1"/>
          <p:nvPr/>
        </p:nvSpPr>
        <p:spPr>
          <a:xfrm>
            <a:off x="2605" y="126349"/>
            <a:ext cx="6807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5A976"/>
                </a:solidFill>
                <a:latin typeface="Century Gothic"/>
              </a:rPr>
              <a:t>Results:</a:t>
            </a:r>
            <a:endParaRPr lang="en-US">
              <a:solidFill>
                <a:srgbClr val="55A976"/>
              </a:solidFill>
            </a:endParaRPr>
          </a:p>
        </p:txBody>
      </p:sp>
      <p:grpSp>
        <p:nvGrpSpPr>
          <p:cNvPr id="4" name="Group 3">
            <a:extLst>
              <a:ext uri="{FF2B5EF4-FFF2-40B4-BE49-F238E27FC236}">
                <a16:creationId xmlns:a16="http://schemas.microsoft.com/office/drawing/2014/main" id="{913567F5-C6FF-4751-A8F0-0F6E1392B69C}"/>
              </a:ext>
            </a:extLst>
          </p:cNvPr>
          <p:cNvGrpSpPr/>
          <p:nvPr/>
        </p:nvGrpSpPr>
        <p:grpSpPr>
          <a:xfrm>
            <a:off x="2521529" y="339575"/>
            <a:ext cx="6973276" cy="6111394"/>
            <a:chOff x="2204669" y="828405"/>
            <a:chExt cx="6600025" cy="5753308"/>
          </a:xfrm>
        </p:grpSpPr>
        <p:pic>
          <p:nvPicPr>
            <p:cNvPr id="7" name="Picture 6" descr="A close up of a map&#10;&#10;Description automatically generated">
              <a:extLst>
                <a:ext uri="{FF2B5EF4-FFF2-40B4-BE49-F238E27FC236}">
                  <a16:creationId xmlns:a16="http://schemas.microsoft.com/office/drawing/2014/main" id="{D1FDFF86-BDEA-4ABB-8B20-082FAA9402F6}"/>
                </a:ext>
              </a:extLst>
            </p:cNvPr>
            <p:cNvPicPr>
              <a:picLocks noChangeAspect="1"/>
            </p:cNvPicPr>
            <p:nvPr/>
          </p:nvPicPr>
          <p:blipFill>
            <a:blip r:embed="rId3"/>
            <a:stretch>
              <a:fillRect/>
            </a:stretch>
          </p:blipFill>
          <p:spPr>
            <a:xfrm>
              <a:off x="3214777" y="828405"/>
              <a:ext cx="5589917" cy="4956772"/>
            </a:xfrm>
            <a:prstGeom prst="rect">
              <a:avLst/>
            </a:prstGeom>
          </p:spPr>
        </p:pic>
        <p:sp>
          <p:nvSpPr>
            <p:cNvPr id="8" name="TextBox 7">
              <a:extLst>
                <a:ext uri="{FF2B5EF4-FFF2-40B4-BE49-F238E27FC236}">
                  <a16:creationId xmlns:a16="http://schemas.microsoft.com/office/drawing/2014/main" id="{25DF5AED-BC33-41AC-82F1-7F8D2F6C8C3E}"/>
                </a:ext>
              </a:extLst>
            </p:cNvPr>
            <p:cNvSpPr txBox="1"/>
            <p:nvPr/>
          </p:nvSpPr>
          <p:spPr>
            <a:xfrm>
              <a:off x="3430437" y="5788324"/>
              <a:ext cx="299051" cy="347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0</a:t>
              </a:r>
              <a:endParaRPr lang="en-US">
                <a:solidFill>
                  <a:schemeClr val="tx1">
                    <a:lumMod val="75000"/>
                    <a:lumOff val="25000"/>
                  </a:schemeClr>
                </a:solidFill>
              </a:endParaRPr>
            </a:p>
          </p:txBody>
        </p:sp>
        <p:sp>
          <p:nvSpPr>
            <p:cNvPr id="9" name="TextBox 8">
              <a:extLst>
                <a:ext uri="{FF2B5EF4-FFF2-40B4-BE49-F238E27FC236}">
                  <a16:creationId xmlns:a16="http://schemas.microsoft.com/office/drawing/2014/main" id="{364E8CFE-D4DC-4391-84A4-DE35F3CC3521}"/>
                </a:ext>
              </a:extLst>
            </p:cNvPr>
            <p:cNvSpPr txBox="1"/>
            <p:nvPr/>
          </p:nvSpPr>
          <p:spPr>
            <a:xfrm>
              <a:off x="4364965" y="5773947"/>
              <a:ext cx="629729" cy="347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50</a:t>
              </a:r>
              <a:endParaRPr lang="en-US">
                <a:solidFill>
                  <a:schemeClr val="tx1">
                    <a:lumMod val="75000"/>
                    <a:lumOff val="25000"/>
                  </a:schemeClr>
                </a:solidFill>
              </a:endParaRPr>
            </a:p>
          </p:txBody>
        </p:sp>
        <p:sp>
          <p:nvSpPr>
            <p:cNvPr id="10" name="TextBox 9">
              <a:extLst>
                <a:ext uri="{FF2B5EF4-FFF2-40B4-BE49-F238E27FC236}">
                  <a16:creationId xmlns:a16="http://schemas.microsoft.com/office/drawing/2014/main" id="{A8780772-F175-4052-AD9C-AE6D9337EDE7}"/>
                </a:ext>
              </a:extLst>
            </p:cNvPr>
            <p:cNvSpPr txBox="1"/>
            <p:nvPr/>
          </p:nvSpPr>
          <p:spPr>
            <a:xfrm>
              <a:off x="5241983" y="5788323"/>
              <a:ext cx="572221" cy="347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100</a:t>
              </a:r>
              <a:endParaRPr lang="en-US">
                <a:solidFill>
                  <a:schemeClr val="tx1">
                    <a:lumMod val="75000"/>
                    <a:lumOff val="25000"/>
                  </a:schemeClr>
                </a:solidFill>
              </a:endParaRPr>
            </a:p>
          </p:txBody>
        </p:sp>
        <p:sp>
          <p:nvSpPr>
            <p:cNvPr id="11" name="TextBox 10">
              <a:extLst>
                <a:ext uri="{FF2B5EF4-FFF2-40B4-BE49-F238E27FC236}">
                  <a16:creationId xmlns:a16="http://schemas.microsoft.com/office/drawing/2014/main" id="{18712E0F-6122-4206-A47A-ED66D68B4665}"/>
                </a:ext>
              </a:extLst>
            </p:cNvPr>
            <p:cNvSpPr txBox="1"/>
            <p:nvPr/>
          </p:nvSpPr>
          <p:spPr>
            <a:xfrm>
              <a:off x="6234021" y="5788322"/>
              <a:ext cx="572221" cy="347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150</a:t>
              </a:r>
              <a:endParaRPr lang="en-US">
                <a:solidFill>
                  <a:schemeClr val="tx1">
                    <a:lumMod val="75000"/>
                    <a:lumOff val="25000"/>
                  </a:schemeClr>
                </a:solidFill>
              </a:endParaRPr>
            </a:p>
          </p:txBody>
        </p:sp>
        <p:sp>
          <p:nvSpPr>
            <p:cNvPr id="12" name="TextBox 11">
              <a:extLst>
                <a:ext uri="{FF2B5EF4-FFF2-40B4-BE49-F238E27FC236}">
                  <a16:creationId xmlns:a16="http://schemas.microsoft.com/office/drawing/2014/main" id="{506B07E5-240D-49DD-A365-A6562D927DE8}"/>
                </a:ext>
              </a:extLst>
            </p:cNvPr>
            <p:cNvSpPr txBox="1"/>
            <p:nvPr/>
          </p:nvSpPr>
          <p:spPr>
            <a:xfrm>
              <a:off x="7269190" y="5788323"/>
              <a:ext cx="572221" cy="347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200</a:t>
              </a:r>
              <a:endParaRPr lang="en-US">
                <a:solidFill>
                  <a:schemeClr val="tx1">
                    <a:lumMod val="75000"/>
                    <a:lumOff val="25000"/>
                  </a:schemeClr>
                </a:solidFill>
              </a:endParaRPr>
            </a:p>
          </p:txBody>
        </p:sp>
        <p:sp>
          <p:nvSpPr>
            <p:cNvPr id="13" name="TextBox 12">
              <a:extLst>
                <a:ext uri="{FF2B5EF4-FFF2-40B4-BE49-F238E27FC236}">
                  <a16:creationId xmlns:a16="http://schemas.microsoft.com/office/drawing/2014/main" id="{873B85F3-9BDA-43AA-806F-BCD66154BE64}"/>
                </a:ext>
              </a:extLst>
            </p:cNvPr>
            <p:cNvSpPr txBox="1"/>
            <p:nvPr/>
          </p:nvSpPr>
          <p:spPr>
            <a:xfrm>
              <a:off x="8174964" y="5773945"/>
              <a:ext cx="572221" cy="347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250</a:t>
              </a: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id="{B04FB171-F1E4-429D-BA14-3E7171173B36}"/>
                </a:ext>
              </a:extLst>
            </p:cNvPr>
            <p:cNvSpPr txBox="1"/>
            <p:nvPr/>
          </p:nvSpPr>
          <p:spPr>
            <a:xfrm>
              <a:off x="2999115" y="5285117"/>
              <a:ext cx="299051" cy="347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0</a:t>
              </a:r>
              <a:endParaRPr lang="en-US">
                <a:solidFill>
                  <a:schemeClr val="tx1">
                    <a:lumMod val="75000"/>
                    <a:lumOff val="25000"/>
                  </a:schemeClr>
                </a:solidFill>
              </a:endParaRPr>
            </a:p>
          </p:txBody>
        </p:sp>
        <p:sp>
          <p:nvSpPr>
            <p:cNvPr id="15" name="TextBox 14">
              <a:extLst>
                <a:ext uri="{FF2B5EF4-FFF2-40B4-BE49-F238E27FC236}">
                  <a16:creationId xmlns:a16="http://schemas.microsoft.com/office/drawing/2014/main" id="{09B413CE-61CE-48C6-B176-AA5BB2492430}"/>
                </a:ext>
              </a:extLst>
            </p:cNvPr>
            <p:cNvSpPr txBox="1"/>
            <p:nvPr/>
          </p:nvSpPr>
          <p:spPr>
            <a:xfrm>
              <a:off x="2912852" y="4408097"/>
              <a:ext cx="629729" cy="347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50</a:t>
              </a:r>
              <a:endParaRPr lang="en-US">
                <a:solidFill>
                  <a:schemeClr val="tx1">
                    <a:lumMod val="75000"/>
                    <a:lumOff val="25000"/>
                  </a:schemeClr>
                </a:solidFill>
              </a:endParaRPr>
            </a:p>
          </p:txBody>
        </p:sp>
        <p:sp>
          <p:nvSpPr>
            <p:cNvPr id="16" name="TextBox 15">
              <a:extLst>
                <a:ext uri="{FF2B5EF4-FFF2-40B4-BE49-F238E27FC236}">
                  <a16:creationId xmlns:a16="http://schemas.microsoft.com/office/drawing/2014/main" id="{8F5B97F8-7279-4332-ACD8-2BAA7F2BD3E5}"/>
                </a:ext>
              </a:extLst>
            </p:cNvPr>
            <p:cNvSpPr txBox="1"/>
            <p:nvPr/>
          </p:nvSpPr>
          <p:spPr>
            <a:xfrm>
              <a:off x="2769077" y="3531077"/>
              <a:ext cx="572221" cy="347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100</a:t>
              </a:r>
              <a:endParaRPr lang="en-US">
                <a:solidFill>
                  <a:schemeClr val="tx1">
                    <a:lumMod val="75000"/>
                    <a:lumOff val="25000"/>
                  </a:schemeClr>
                </a:solidFill>
              </a:endParaRPr>
            </a:p>
          </p:txBody>
        </p:sp>
        <p:sp>
          <p:nvSpPr>
            <p:cNvPr id="17" name="TextBox 16">
              <a:extLst>
                <a:ext uri="{FF2B5EF4-FFF2-40B4-BE49-F238E27FC236}">
                  <a16:creationId xmlns:a16="http://schemas.microsoft.com/office/drawing/2014/main" id="{70A47E23-E440-4E1B-8E46-C6B6F9EF6099}"/>
                </a:ext>
              </a:extLst>
            </p:cNvPr>
            <p:cNvSpPr txBox="1"/>
            <p:nvPr/>
          </p:nvSpPr>
          <p:spPr>
            <a:xfrm>
              <a:off x="2725945" y="2625302"/>
              <a:ext cx="572221" cy="347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150</a:t>
              </a:r>
              <a:endParaRPr lang="en-US">
                <a:solidFill>
                  <a:schemeClr val="tx1">
                    <a:lumMod val="75000"/>
                    <a:lumOff val="25000"/>
                  </a:schemeClr>
                </a:solidFill>
              </a:endParaRPr>
            </a:p>
          </p:txBody>
        </p:sp>
        <p:sp>
          <p:nvSpPr>
            <p:cNvPr id="18" name="TextBox 17">
              <a:extLst>
                <a:ext uri="{FF2B5EF4-FFF2-40B4-BE49-F238E27FC236}">
                  <a16:creationId xmlns:a16="http://schemas.microsoft.com/office/drawing/2014/main" id="{45D13F9B-3919-491B-A90C-19437790E80F}"/>
                </a:ext>
              </a:extLst>
            </p:cNvPr>
            <p:cNvSpPr txBox="1"/>
            <p:nvPr/>
          </p:nvSpPr>
          <p:spPr>
            <a:xfrm>
              <a:off x="2725945" y="1719530"/>
              <a:ext cx="572221" cy="347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200</a:t>
              </a:r>
              <a:endParaRPr lang="en-US">
                <a:solidFill>
                  <a:schemeClr val="tx1">
                    <a:lumMod val="75000"/>
                    <a:lumOff val="25000"/>
                  </a:schemeClr>
                </a:solidFill>
              </a:endParaRPr>
            </a:p>
          </p:txBody>
        </p:sp>
        <p:sp>
          <p:nvSpPr>
            <p:cNvPr id="19" name="TextBox 18">
              <a:extLst>
                <a:ext uri="{FF2B5EF4-FFF2-40B4-BE49-F238E27FC236}">
                  <a16:creationId xmlns:a16="http://schemas.microsoft.com/office/drawing/2014/main" id="{7472E2F2-35B3-48BA-92F5-1FECD81637D7}"/>
                </a:ext>
              </a:extLst>
            </p:cNvPr>
            <p:cNvSpPr txBox="1"/>
            <p:nvPr/>
          </p:nvSpPr>
          <p:spPr>
            <a:xfrm>
              <a:off x="2725945" y="871264"/>
              <a:ext cx="572221" cy="347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250</a:t>
              </a:r>
              <a:endParaRPr lang="en-US">
                <a:solidFill>
                  <a:schemeClr val="tx1">
                    <a:lumMod val="75000"/>
                    <a:lumOff val="25000"/>
                  </a:schemeClr>
                </a:solidFill>
              </a:endParaRPr>
            </a:p>
          </p:txBody>
        </p:sp>
        <p:sp>
          <p:nvSpPr>
            <p:cNvPr id="20" name="TextBox 19">
              <a:extLst>
                <a:ext uri="{FF2B5EF4-FFF2-40B4-BE49-F238E27FC236}">
                  <a16:creationId xmlns:a16="http://schemas.microsoft.com/office/drawing/2014/main" id="{821B1981-4DF7-42E9-8B66-85011A4A2947}"/>
                </a:ext>
              </a:extLst>
            </p:cNvPr>
            <p:cNvSpPr txBox="1"/>
            <p:nvPr/>
          </p:nvSpPr>
          <p:spPr>
            <a:xfrm>
              <a:off x="4408098" y="6234021"/>
              <a:ext cx="3203276" cy="347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Predicted Biomass (Mg/ha)</a:t>
              </a:r>
              <a:endParaRPr lang="en-US" b="1">
                <a:solidFill>
                  <a:schemeClr val="tx1">
                    <a:lumMod val="75000"/>
                    <a:lumOff val="25000"/>
                  </a:schemeClr>
                </a:solidFill>
              </a:endParaRPr>
            </a:p>
          </p:txBody>
        </p:sp>
        <p:sp>
          <p:nvSpPr>
            <p:cNvPr id="21" name="TextBox 20">
              <a:extLst>
                <a:ext uri="{FF2B5EF4-FFF2-40B4-BE49-F238E27FC236}">
                  <a16:creationId xmlns:a16="http://schemas.microsoft.com/office/drawing/2014/main" id="{BD8B6535-6FA4-421C-BFDA-02F3873CC672}"/>
                </a:ext>
              </a:extLst>
            </p:cNvPr>
            <p:cNvSpPr txBox="1"/>
            <p:nvPr/>
          </p:nvSpPr>
          <p:spPr>
            <a:xfrm rot="16200000">
              <a:off x="921586" y="2958679"/>
              <a:ext cx="2915729" cy="3495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Actual Biomass (Mg/ha)</a:t>
              </a:r>
              <a:endParaRPr lang="en-US" b="1" dirty="0">
                <a:solidFill>
                  <a:schemeClr val="tx1">
                    <a:lumMod val="75000"/>
                    <a:lumOff val="25000"/>
                  </a:schemeClr>
                </a:solidFill>
              </a:endParaRPr>
            </a:p>
          </p:txBody>
        </p:sp>
        <p:sp>
          <p:nvSpPr>
            <p:cNvPr id="22" name="TextBox 21">
              <a:extLst>
                <a:ext uri="{FF2B5EF4-FFF2-40B4-BE49-F238E27FC236}">
                  <a16:creationId xmlns:a16="http://schemas.microsoft.com/office/drawing/2014/main" id="{65B76E22-4718-4DD9-88EF-FF03B33E9FB3}"/>
                </a:ext>
              </a:extLst>
            </p:cNvPr>
            <p:cNvSpPr txBox="1"/>
            <p:nvPr/>
          </p:nvSpPr>
          <p:spPr>
            <a:xfrm>
              <a:off x="6564700" y="2955981"/>
              <a:ext cx="2182485" cy="347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y=0.699x + 22.956</a:t>
              </a:r>
            </a:p>
          </p:txBody>
        </p:sp>
      </p:grpSp>
    </p:spTree>
    <p:extLst>
      <p:ext uri="{BB962C8B-B14F-4D97-AF65-F5344CB8AC3E}">
        <p14:creationId xmlns:p14="http://schemas.microsoft.com/office/powerpoint/2010/main" val="953839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A9E29B-7A80-42E9-9912-2ACF088B6530}"/>
              </a:ext>
            </a:extLst>
          </p:cNvPr>
          <p:cNvSpPr txBox="1"/>
          <p:nvPr/>
        </p:nvSpPr>
        <p:spPr>
          <a:xfrm>
            <a:off x="2605" y="126349"/>
            <a:ext cx="6807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5A976"/>
                </a:solidFill>
                <a:latin typeface="Century Gothic"/>
              </a:rPr>
              <a:t>Results:</a:t>
            </a:r>
            <a:endParaRPr lang="en-US">
              <a:solidFill>
                <a:srgbClr val="55A976"/>
              </a:solidFill>
            </a:endParaRPr>
          </a:p>
        </p:txBody>
      </p:sp>
      <p:grpSp>
        <p:nvGrpSpPr>
          <p:cNvPr id="4" name="Group 3">
            <a:extLst>
              <a:ext uri="{FF2B5EF4-FFF2-40B4-BE49-F238E27FC236}">
                <a16:creationId xmlns:a16="http://schemas.microsoft.com/office/drawing/2014/main" id="{BFE04AA2-690D-4C3A-A581-1F9E2CD7E2D4}"/>
              </a:ext>
            </a:extLst>
          </p:cNvPr>
          <p:cNvGrpSpPr/>
          <p:nvPr/>
        </p:nvGrpSpPr>
        <p:grpSpPr>
          <a:xfrm>
            <a:off x="3213502" y="292365"/>
            <a:ext cx="6838694" cy="6273521"/>
            <a:chOff x="2897200" y="292365"/>
            <a:chExt cx="6838694" cy="6273521"/>
          </a:xfrm>
        </p:grpSpPr>
        <p:pic>
          <p:nvPicPr>
            <p:cNvPr id="5" name="Picture 4" descr="A close up of text on a white background&#10;&#10;Description automatically generated">
              <a:extLst>
                <a:ext uri="{FF2B5EF4-FFF2-40B4-BE49-F238E27FC236}">
                  <a16:creationId xmlns:a16="http://schemas.microsoft.com/office/drawing/2014/main" id="{164E555C-EDA5-4FCF-85FE-DDDE917FD8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7200" y="292365"/>
              <a:ext cx="6385156" cy="6273521"/>
            </a:xfrm>
            <a:prstGeom prst="rect">
              <a:avLst/>
            </a:prstGeom>
          </p:spPr>
        </p:pic>
        <p:sp>
          <p:nvSpPr>
            <p:cNvPr id="6" name="Rectangle: Rounded Corners 5">
              <a:extLst>
                <a:ext uri="{FF2B5EF4-FFF2-40B4-BE49-F238E27FC236}">
                  <a16:creationId xmlns:a16="http://schemas.microsoft.com/office/drawing/2014/main" id="{B929FF96-6B58-4246-961B-C80F5650FE59}"/>
                </a:ext>
              </a:extLst>
            </p:cNvPr>
            <p:cNvSpPr/>
            <p:nvPr/>
          </p:nvSpPr>
          <p:spPr>
            <a:xfrm>
              <a:off x="6492684" y="1226378"/>
              <a:ext cx="2438946" cy="3320729"/>
            </a:xfrm>
            <a:prstGeom prst="roundRect">
              <a:avLst/>
            </a:prstGeom>
            <a:solidFill>
              <a:srgbClr val="FFF2C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6A29B98-0F2B-4B98-A8BD-111906817C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39686" y="2245581"/>
              <a:ext cx="499038" cy="1185031"/>
            </a:xfrm>
            <a:prstGeom prst="rect">
              <a:avLst/>
            </a:prstGeom>
          </p:spPr>
        </p:pic>
        <p:sp>
          <p:nvSpPr>
            <p:cNvPr id="8" name="TextBox 2">
              <a:extLst>
                <a:ext uri="{FF2B5EF4-FFF2-40B4-BE49-F238E27FC236}">
                  <a16:creationId xmlns:a16="http://schemas.microsoft.com/office/drawing/2014/main" id="{788A561A-AE02-4A91-8D7A-763630B258A8}"/>
                </a:ext>
              </a:extLst>
            </p:cNvPr>
            <p:cNvSpPr txBox="1"/>
            <p:nvPr/>
          </p:nvSpPr>
          <p:spPr>
            <a:xfrm>
              <a:off x="6554118" y="1367751"/>
              <a:ext cx="2596147"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smtClean="0">
                  <a:solidFill>
                    <a:schemeClr val="tx1">
                      <a:lumMod val="75000"/>
                      <a:lumOff val="25000"/>
                    </a:schemeClr>
                  </a:solidFill>
                  <a:latin typeface="Century Gothic"/>
                  <a:cs typeface="Calibri"/>
                </a:rPr>
                <a:t>Biomass</a:t>
              </a:r>
              <a:endParaRPr lang="en-US" sz="2200" b="1" dirty="0">
                <a:solidFill>
                  <a:schemeClr val="tx1">
                    <a:lumMod val="75000"/>
                    <a:lumOff val="25000"/>
                  </a:schemeClr>
                </a:solidFill>
                <a:latin typeface="Century Gothic"/>
                <a:cs typeface="Calibri"/>
              </a:endParaRPr>
            </a:p>
          </p:txBody>
        </p:sp>
        <p:sp>
          <p:nvSpPr>
            <p:cNvPr id="9" name="TextBox 3">
              <a:extLst>
                <a:ext uri="{FF2B5EF4-FFF2-40B4-BE49-F238E27FC236}">
                  <a16:creationId xmlns:a16="http://schemas.microsoft.com/office/drawing/2014/main" id="{B27385CD-9F46-4FC2-9A87-AC9A9DEA3D51}"/>
                </a:ext>
              </a:extLst>
            </p:cNvPr>
            <p:cNvSpPr txBox="1"/>
            <p:nvPr/>
          </p:nvSpPr>
          <p:spPr>
            <a:xfrm>
              <a:off x="6554118" y="1708740"/>
              <a:ext cx="186088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a:solidFill>
                    <a:schemeClr val="tx1">
                      <a:lumMod val="75000"/>
                      <a:lumOff val="25000"/>
                    </a:schemeClr>
                  </a:solidFill>
                  <a:latin typeface="Century Gothic"/>
                  <a:cs typeface="Calibri"/>
                </a:rPr>
                <a:t>Mg/ha</a:t>
              </a:r>
            </a:p>
          </p:txBody>
        </p:sp>
        <p:sp>
          <p:nvSpPr>
            <p:cNvPr id="10" name="TextBox 4">
              <a:extLst>
                <a:ext uri="{FF2B5EF4-FFF2-40B4-BE49-F238E27FC236}">
                  <a16:creationId xmlns:a16="http://schemas.microsoft.com/office/drawing/2014/main" id="{3B7FCECE-8050-4CE8-B1DA-18D8595E85F5}"/>
                </a:ext>
              </a:extLst>
            </p:cNvPr>
            <p:cNvSpPr txBox="1"/>
            <p:nvPr/>
          </p:nvSpPr>
          <p:spPr>
            <a:xfrm>
              <a:off x="7080188" y="2110051"/>
              <a:ext cx="101867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a:solidFill>
                    <a:schemeClr val="tx1">
                      <a:lumMod val="75000"/>
                      <a:lumOff val="25000"/>
                    </a:schemeClr>
                  </a:solidFill>
                  <a:latin typeface="Century Gothic"/>
                  <a:cs typeface="Calibri"/>
                </a:rPr>
                <a:t>169</a:t>
              </a:r>
            </a:p>
          </p:txBody>
        </p:sp>
        <p:sp>
          <p:nvSpPr>
            <p:cNvPr id="11" name="TextBox 5">
              <a:extLst>
                <a:ext uri="{FF2B5EF4-FFF2-40B4-BE49-F238E27FC236}">
                  <a16:creationId xmlns:a16="http://schemas.microsoft.com/office/drawing/2014/main" id="{475C8A4C-3B6A-4DE4-81B9-BDFF3A9B55C3}"/>
                </a:ext>
              </a:extLst>
            </p:cNvPr>
            <p:cNvSpPr txBox="1"/>
            <p:nvPr/>
          </p:nvSpPr>
          <p:spPr>
            <a:xfrm>
              <a:off x="7137286" y="3031343"/>
              <a:ext cx="75130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a:solidFill>
                    <a:schemeClr val="tx1">
                      <a:lumMod val="75000"/>
                      <a:lumOff val="25000"/>
                    </a:schemeClr>
                  </a:solidFill>
                  <a:latin typeface="Century Gothic"/>
                  <a:cs typeface="Calibri"/>
                </a:rPr>
                <a:t>0</a:t>
              </a:r>
            </a:p>
          </p:txBody>
        </p:sp>
        <p:pic>
          <p:nvPicPr>
            <p:cNvPr id="12" name="Picture 11" descr="A screenshot of a cell phone&#10;&#10;Description automatically generated">
              <a:extLst>
                <a:ext uri="{FF2B5EF4-FFF2-40B4-BE49-F238E27FC236}">
                  <a16:creationId xmlns:a16="http://schemas.microsoft.com/office/drawing/2014/main" id="{AE765A6C-7B56-4AE3-A911-CB5B8887D27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74480" y="3950081"/>
              <a:ext cx="440773" cy="241277"/>
            </a:xfrm>
            <a:prstGeom prst="rect">
              <a:avLst/>
            </a:prstGeom>
          </p:spPr>
        </p:pic>
        <p:sp>
          <p:nvSpPr>
            <p:cNvPr id="13" name="TextBox 10">
              <a:extLst>
                <a:ext uri="{FF2B5EF4-FFF2-40B4-BE49-F238E27FC236}">
                  <a16:creationId xmlns:a16="http://schemas.microsoft.com/office/drawing/2014/main" id="{D76F325F-5448-4C3B-9DA1-D82059A2EDC5}"/>
                </a:ext>
              </a:extLst>
            </p:cNvPr>
            <p:cNvSpPr txBox="1"/>
            <p:nvPr/>
          </p:nvSpPr>
          <p:spPr>
            <a:xfrm>
              <a:off x="4105275" y="5629274"/>
              <a:ext cx="101358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entury Gothic"/>
                </a:rPr>
                <a:t>3 Km</a:t>
              </a:r>
              <a:endParaRPr lang="en-US">
                <a:latin typeface="Century Gothic"/>
                <a:cs typeface="Calibri"/>
              </a:endParaRPr>
            </a:p>
          </p:txBody>
        </p:sp>
        <p:sp>
          <p:nvSpPr>
            <p:cNvPr id="14" name="TextBox 11">
              <a:extLst>
                <a:ext uri="{FF2B5EF4-FFF2-40B4-BE49-F238E27FC236}">
                  <a16:creationId xmlns:a16="http://schemas.microsoft.com/office/drawing/2014/main" id="{A668E297-38E2-4FEA-B5FF-67D307C73A16}"/>
                </a:ext>
              </a:extLst>
            </p:cNvPr>
            <p:cNvSpPr txBox="1"/>
            <p:nvPr/>
          </p:nvSpPr>
          <p:spPr>
            <a:xfrm>
              <a:off x="3476322" y="5629272"/>
              <a:ext cx="101358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entury Gothic"/>
                </a:rPr>
                <a:t>1.5</a:t>
              </a:r>
              <a:endParaRPr lang="en-US"/>
            </a:p>
          </p:txBody>
        </p:sp>
        <p:sp>
          <p:nvSpPr>
            <p:cNvPr id="15" name="TextBox 12">
              <a:extLst>
                <a:ext uri="{FF2B5EF4-FFF2-40B4-BE49-F238E27FC236}">
                  <a16:creationId xmlns:a16="http://schemas.microsoft.com/office/drawing/2014/main" id="{72B47068-577A-4109-AD68-616F842D48A9}"/>
                </a:ext>
              </a:extLst>
            </p:cNvPr>
            <p:cNvSpPr txBox="1"/>
            <p:nvPr/>
          </p:nvSpPr>
          <p:spPr>
            <a:xfrm>
              <a:off x="3040892" y="5629272"/>
              <a:ext cx="32415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entury Gothic"/>
                </a:rPr>
                <a:t>0</a:t>
              </a:r>
              <a:endParaRPr lang="en-US"/>
            </a:p>
          </p:txBody>
        </p:sp>
        <p:pic>
          <p:nvPicPr>
            <p:cNvPr id="16" name="Picture 15">
              <a:extLst>
                <a:ext uri="{FF2B5EF4-FFF2-40B4-BE49-F238E27FC236}">
                  <a16:creationId xmlns:a16="http://schemas.microsoft.com/office/drawing/2014/main" id="{2A23FB41-4948-4ED4-8A57-586FEBBFC9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22156" y="4011536"/>
              <a:ext cx="342899" cy="123826"/>
            </a:xfrm>
            <a:prstGeom prst="rect">
              <a:avLst/>
            </a:prstGeom>
          </p:spPr>
        </p:pic>
        <p:sp>
          <p:nvSpPr>
            <p:cNvPr id="17" name="TextBox 7">
              <a:extLst>
                <a:ext uri="{FF2B5EF4-FFF2-40B4-BE49-F238E27FC236}">
                  <a16:creationId xmlns:a16="http://schemas.microsoft.com/office/drawing/2014/main" id="{2372B892-7B4A-4CC7-8299-2B7D76880C57}"/>
                </a:ext>
              </a:extLst>
            </p:cNvPr>
            <p:cNvSpPr txBox="1"/>
            <p:nvPr/>
          </p:nvSpPr>
          <p:spPr>
            <a:xfrm>
              <a:off x="7139747" y="3721621"/>
              <a:ext cx="2596147"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tx1">
                      <a:lumMod val="75000"/>
                      <a:lumOff val="25000"/>
                    </a:schemeClr>
                  </a:solidFill>
                  <a:latin typeface="Century Gothic"/>
                  <a:cs typeface="Calibri"/>
                </a:rPr>
                <a:t>Fisher's Peak </a:t>
              </a:r>
            </a:p>
            <a:p>
              <a:r>
                <a:rPr lang="en-US" sz="2000" b="1">
                  <a:solidFill>
                    <a:schemeClr val="tx1">
                      <a:lumMod val="75000"/>
                      <a:lumOff val="25000"/>
                    </a:schemeClr>
                  </a:solidFill>
                  <a:latin typeface="Century Gothic"/>
                  <a:cs typeface="Calibri"/>
                </a:rPr>
                <a:t>Boundary</a:t>
              </a:r>
            </a:p>
          </p:txBody>
        </p:sp>
      </p:grpSp>
      <p:sp>
        <p:nvSpPr>
          <p:cNvPr id="18" name="TextBox 17">
            <a:extLst>
              <a:ext uri="{FF2B5EF4-FFF2-40B4-BE49-F238E27FC236}">
                <a16:creationId xmlns:a16="http://schemas.microsoft.com/office/drawing/2014/main" id="{84ED5B29-51A2-4437-A7E0-C8D96A8CF872}"/>
              </a:ext>
            </a:extLst>
          </p:cNvPr>
          <p:cNvSpPr txBox="1"/>
          <p:nvPr/>
        </p:nvSpPr>
        <p:spPr>
          <a:xfrm>
            <a:off x="152400" y="2554636"/>
            <a:ext cx="306608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tx1">
                    <a:lumMod val="75000"/>
                    <a:lumOff val="25000"/>
                  </a:schemeClr>
                </a:solidFill>
                <a:latin typeface="Century Gothic"/>
              </a:rPr>
              <a:t>Total biomass = 6,554 Mg</a:t>
            </a:r>
            <a:endParaRPr lang="en-US" sz="3600" dirty="0">
              <a:solidFill>
                <a:schemeClr val="tx1">
                  <a:lumMod val="75000"/>
                  <a:lumOff val="25000"/>
                </a:schemeClr>
              </a:solidFill>
              <a:cs typeface="Calibri"/>
            </a:endParaRPr>
          </a:p>
        </p:txBody>
      </p:sp>
    </p:spTree>
    <p:extLst>
      <p:ext uri="{BB962C8B-B14F-4D97-AF65-F5344CB8AC3E}">
        <p14:creationId xmlns:p14="http://schemas.microsoft.com/office/powerpoint/2010/main" val="42816456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A106EB-3AE6-4AD6-9F40-9977FBEE70EF}"/>
              </a:ext>
            </a:extLst>
          </p:cNvPr>
          <p:cNvSpPr txBox="1"/>
          <p:nvPr/>
        </p:nvSpPr>
        <p:spPr>
          <a:xfrm>
            <a:off x="2605" y="126349"/>
            <a:ext cx="6807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5A976"/>
                </a:solidFill>
                <a:latin typeface="Century Gothic"/>
              </a:rPr>
              <a:t>Conclusions:</a:t>
            </a:r>
            <a:endParaRPr lang="en-US">
              <a:solidFill>
                <a:srgbClr val="55A976"/>
              </a:solidFill>
            </a:endParaRPr>
          </a:p>
        </p:txBody>
      </p:sp>
      <p:sp>
        <p:nvSpPr>
          <p:cNvPr id="2" name="Text Placeholder 1">
            <a:extLst>
              <a:ext uri="{FF2B5EF4-FFF2-40B4-BE49-F238E27FC236}">
                <a16:creationId xmlns:a16="http://schemas.microsoft.com/office/drawing/2014/main" id="{6A615B08-0E8E-4072-B278-9B8034715EAA}"/>
              </a:ext>
            </a:extLst>
          </p:cNvPr>
          <p:cNvSpPr txBox="1">
            <a:spLocks/>
          </p:cNvSpPr>
          <p:nvPr/>
        </p:nvSpPr>
        <p:spPr>
          <a:xfrm>
            <a:off x="-553044" y="834235"/>
            <a:ext cx="12592644" cy="442637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defRPr/>
            </a:pPr>
            <a:endParaRPr lang="en-US" sz="3300" b="1" dirty="0">
              <a:solidFill>
                <a:srgbClr val="55A976"/>
              </a:solidFill>
            </a:endParaRPr>
          </a:p>
          <a:p>
            <a:pPr marL="1028700" lvl="1" indent="-342900">
              <a:lnSpc>
                <a:spcPct val="100000"/>
              </a:lnSpc>
              <a:spcBef>
                <a:spcPts val="0"/>
              </a:spcBef>
              <a:spcAft>
                <a:spcPts val="600"/>
              </a:spcAft>
              <a:buClr>
                <a:srgbClr val="55A976"/>
              </a:buClr>
              <a:buFont typeface="Webdings,Sans-Serif" panose="05030102010509060703" pitchFamily="18" charset="2"/>
              <a:buChar char="4"/>
              <a:defRPr/>
            </a:pPr>
            <a:r>
              <a:rPr lang="en-US" sz="3300" dirty="0">
                <a:solidFill>
                  <a:schemeClr val="tx1">
                    <a:lumMod val="75000"/>
                    <a:lumOff val="25000"/>
                  </a:schemeClr>
                </a:solidFill>
                <a:latin typeface="Century Gothic"/>
              </a:rPr>
              <a:t>Predictive biomass maps from </a:t>
            </a:r>
            <a:r>
              <a:rPr lang="en-US" sz="3300" i="1" dirty="0">
                <a:solidFill>
                  <a:schemeClr val="tx1">
                    <a:lumMod val="75000"/>
                    <a:lumOff val="25000"/>
                  </a:schemeClr>
                </a:solidFill>
                <a:latin typeface="Century Gothic"/>
              </a:rPr>
              <a:t>in situ </a:t>
            </a:r>
            <a:r>
              <a:rPr lang="en-US" sz="3300" dirty="0">
                <a:solidFill>
                  <a:schemeClr val="tx1">
                    <a:lumMod val="75000"/>
                    <a:lumOff val="25000"/>
                  </a:schemeClr>
                </a:solidFill>
                <a:latin typeface="Century Gothic"/>
              </a:rPr>
              <a:t>and remotely sensed data are feasible</a:t>
            </a:r>
            <a:endParaRPr lang="en-US" sz="3300" dirty="0">
              <a:solidFill>
                <a:schemeClr val="tx1">
                  <a:lumMod val="75000"/>
                  <a:lumOff val="25000"/>
                </a:schemeClr>
              </a:solidFill>
            </a:endParaRPr>
          </a:p>
          <a:p>
            <a:pPr marL="1028700" lvl="1" indent="-342900">
              <a:lnSpc>
                <a:spcPct val="100000"/>
              </a:lnSpc>
              <a:spcBef>
                <a:spcPts val="0"/>
              </a:spcBef>
              <a:spcAft>
                <a:spcPts val="600"/>
              </a:spcAft>
              <a:buClr>
                <a:srgbClr val="55A976"/>
              </a:buClr>
              <a:buFont typeface="Webdings,Sans-Serif" panose="05030102010509060703" pitchFamily="18" charset="2"/>
              <a:buChar char="4"/>
              <a:defRPr/>
            </a:pPr>
            <a:r>
              <a:rPr lang="en-US" sz="3300" dirty="0">
                <a:solidFill>
                  <a:schemeClr val="tx1">
                    <a:lumMod val="75000"/>
                    <a:lumOff val="25000"/>
                  </a:schemeClr>
                </a:solidFill>
                <a:latin typeface="Century Gothic"/>
              </a:rPr>
              <a:t>More </a:t>
            </a:r>
            <a:r>
              <a:rPr lang="en-US" sz="3300" i="1" dirty="0">
                <a:solidFill>
                  <a:schemeClr val="tx1">
                    <a:lumMod val="75000"/>
                    <a:lumOff val="25000"/>
                  </a:schemeClr>
                </a:solidFill>
                <a:latin typeface="Century Gothic"/>
              </a:rPr>
              <a:t>in situ</a:t>
            </a:r>
            <a:r>
              <a:rPr lang="en-US" sz="3300" dirty="0">
                <a:solidFill>
                  <a:schemeClr val="tx1">
                    <a:lumMod val="75000"/>
                    <a:lumOff val="25000"/>
                  </a:schemeClr>
                </a:solidFill>
                <a:latin typeface="Century Gothic"/>
              </a:rPr>
              <a:t> data would </a:t>
            </a:r>
            <a:r>
              <a:rPr lang="en-US" sz="3300" dirty="0" smtClean="0">
                <a:solidFill>
                  <a:schemeClr val="tx1">
                    <a:lumMod val="75000"/>
                    <a:lumOff val="25000"/>
                  </a:schemeClr>
                </a:solidFill>
                <a:latin typeface="Century Gothic"/>
              </a:rPr>
              <a:t>make                                        </a:t>
            </a:r>
            <a:r>
              <a:rPr lang="en-US" sz="3300" dirty="0">
                <a:solidFill>
                  <a:schemeClr val="tx1">
                    <a:lumMod val="75000"/>
                    <a:lumOff val="25000"/>
                  </a:schemeClr>
                </a:solidFill>
                <a:latin typeface="Century Gothic"/>
              </a:rPr>
              <a:t>this model more robust</a:t>
            </a:r>
            <a:endParaRPr lang="en-US" sz="3300" dirty="0">
              <a:solidFill>
                <a:schemeClr val="tx1">
                  <a:lumMod val="75000"/>
                  <a:lumOff val="25000"/>
                </a:schemeClr>
              </a:solidFill>
            </a:endParaRPr>
          </a:p>
          <a:p>
            <a:pPr marL="1028700" lvl="1" indent="-342900">
              <a:lnSpc>
                <a:spcPct val="100000"/>
              </a:lnSpc>
              <a:spcBef>
                <a:spcPts val="0"/>
              </a:spcBef>
              <a:spcAft>
                <a:spcPts val="600"/>
              </a:spcAft>
              <a:buClr>
                <a:srgbClr val="55A976"/>
              </a:buClr>
              <a:buFont typeface="Webdings,Sans-Serif" panose="05030102010509060703" pitchFamily="18" charset="2"/>
              <a:buChar char="4"/>
              <a:defRPr/>
            </a:pPr>
            <a:r>
              <a:rPr lang="en-US" sz="3300" dirty="0">
                <a:solidFill>
                  <a:schemeClr val="tx1">
                    <a:lumMod val="75000"/>
                    <a:lumOff val="25000"/>
                  </a:schemeClr>
                </a:solidFill>
                <a:latin typeface="Century Gothic"/>
              </a:rPr>
              <a:t>Radar data contributed more </a:t>
            </a:r>
            <a:r>
              <a:rPr lang="en-US" sz="3300" dirty="0" smtClean="0">
                <a:solidFill>
                  <a:schemeClr val="tx1">
                    <a:lumMod val="75000"/>
                    <a:lumOff val="25000"/>
                  </a:schemeClr>
                </a:solidFill>
                <a:latin typeface="Century Gothic"/>
              </a:rPr>
              <a:t>                          significantly </a:t>
            </a:r>
            <a:r>
              <a:rPr lang="en-US" sz="3300" dirty="0">
                <a:solidFill>
                  <a:schemeClr val="tx1">
                    <a:lumMod val="75000"/>
                    <a:lumOff val="25000"/>
                  </a:schemeClr>
                </a:solidFill>
                <a:latin typeface="Century Gothic"/>
              </a:rPr>
              <a:t>to the biomass </a:t>
            </a:r>
            <a:r>
              <a:rPr lang="en-US" sz="3300" dirty="0" smtClean="0">
                <a:solidFill>
                  <a:schemeClr val="tx1">
                    <a:lumMod val="75000"/>
                    <a:lumOff val="25000"/>
                  </a:schemeClr>
                </a:solidFill>
                <a:latin typeface="Century Gothic"/>
              </a:rPr>
              <a:t>                                        model </a:t>
            </a:r>
            <a:r>
              <a:rPr lang="en-US" sz="3300" dirty="0">
                <a:solidFill>
                  <a:schemeClr val="tx1">
                    <a:lumMod val="75000"/>
                    <a:lumOff val="25000"/>
                  </a:schemeClr>
                </a:solidFill>
                <a:latin typeface="Century Gothic"/>
              </a:rPr>
              <a:t>than LiDAR data</a:t>
            </a:r>
          </a:p>
          <a:p>
            <a:pPr marL="1028700" lvl="1" indent="-342900">
              <a:lnSpc>
                <a:spcPct val="100000"/>
              </a:lnSpc>
              <a:spcBef>
                <a:spcPts val="0"/>
              </a:spcBef>
              <a:spcAft>
                <a:spcPts val="600"/>
              </a:spcAft>
              <a:buClr>
                <a:srgbClr val="55A976"/>
              </a:buClr>
              <a:buFont typeface="Webdings,Sans-Serif" panose="05030102010509060703" pitchFamily="18" charset="2"/>
              <a:buChar char="4"/>
              <a:defRPr/>
            </a:pPr>
            <a:endParaRPr lang="en-US" sz="3300" dirty="0">
              <a:solidFill>
                <a:schemeClr val="tx1">
                  <a:lumMod val="75000"/>
                  <a:lumOff val="25000"/>
                </a:schemeClr>
              </a:solidFill>
              <a:latin typeface="Century Gothic"/>
            </a:endParaRPr>
          </a:p>
          <a:p>
            <a:pPr lvl="1" indent="0">
              <a:lnSpc>
                <a:spcPct val="100000"/>
              </a:lnSpc>
              <a:spcBef>
                <a:spcPts val="0"/>
              </a:spcBef>
              <a:spcAft>
                <a:spcPts val="600"/>
              </a:spcAft>
              <a:buClr>
                <a:srgbClr val="55A976"/>
              </a:buClr>
              <a:buNone/>
              <a:defRPr/>
            </a:pPr>
            <a:endParaRPr lang="en-US" sz="3000" dirty="0">
              <a:solidFill>
                <a:schemeClr val="tx1">
                  <a:lumMod val="75000"/>
                  <a:lumOff val="25000"/>
                </a:schemeClr>
              </a:solidFill>
            </a:endParaRPr>
          </a:p>
          <a:p>
            <a:pPr marL="342900" indent="-342900">
              <a:lnSpc>
                <a:spcPct val="100000"/>
              </a:lnSpc>
              <a:spcBef>
                <a:spcPts val="0"/>
              </a:spcBef>
              <a:spcAft>
                <a:spcPts val="600"/>
              </a:spcAft>
              <a:buClr>
                <a:srgbClr val="55A976"/>
              </a:buClr>
              <a:buFont typeface="Webdings" panose="05030102010509060703" pitchFamily="18" charset="2"/>
              <a:buChar char="4"/>
              <a:defRPr/>
            </a:pPr>
            <a:endParaRPr lang="en-US" sz="2400" dirty="0">
              <a:solidFill>
                <a:prstClr val="black">
                  <a:lumMod val="75000"/>
                  <a:lumOff val="25000"/>
                </a:prstClr>
              </a:solidFill>
            </a:endParaRPr>
          </a:p>
          <a:p>
            <a:pPr>
              <a:lnSpc>
                <a:spcPct val="100000"/>
              </a:lnSpc>
              <a:spcBef>
                <a:spcPts val="0"/>
              </a:spcBef>
              <a:spcAft>
                <a:spcPts val="600"/>
              </a:spcAft>
              <a:buClr>
                <a:srgbClr val="55A976"/>
              </a:buClr>
              <a:defRPr/>
            </a:pPr>
            <a:endParaRPr lang="en-US" dirty="0">
              <a:solidFill>
                <a:prstClr val="black">
                  <a:lumMod val="75000"/>
                  <a:lumOff val="25000"/>
                </a:prstClr>
              </a:solidFill>
            </a:endParaRPr>
          </a:p>
          <a:p>
            <a:pPr indent="114300">
              <a:lnSpc>
                <a:spcPct val="100000"/>
              </a:lnSpc>
              <a:spcBef>
                <a:spcPts val="0"/>
              </a:spcBef>
              <a:spcAft>
                <a:spcPts val="600"/>
              </a:spcAft>
              <a:buClr>
                <a:srgbClr val="55A976"/>
              </a:buClr>
              <a:defRPr/>
            </a:pPr>
            <a:endParaRPr lang="en-US" sz="2200" dirty="0">
              <a:solidFill>
                <a:prstClr val="black">
                  <a:lumMod val="75000"/>
                  <a:lumOff val="25000"/>
                </a:prstClr>
              </a:solidFill>
            </a:endParaRPr>
          </a:p>
          <a:p>
            <a:pPr marL="114300">
              <a:lnSpc>
                <a:spcPct val="100000"/>
              </a:lnSpc>
              <a:spcBef>
                <a:spcPts val="0"/>
              </a:spcBef>
              <a:spcAft>
                <a:spcPts val="600"/>
              </a:spcAft>
              <a:buClr>
                <a:srgbClr val="55A976"/>
              </a:buClr>
              <a:defRPr/>
            </a:pPr>
            <a:endParaRPr lang="en-US" sz="1800" dirty="0">
              <a:solidFill>
                <a:prstClr val="black">
                  <a:lumMod val="75000"/>
                  <a:lumOff val="25000"/>
                </a:prstClr>
              </a:solidFill>
            </a:endParaRPr>
          </a:p>
          <a:p>
            <a:pPr>
              <a:lnSpc>
                <a:spcPct val="100000"/>
              </a:lnSpc>
              <a:spcBef>
                <a:spcPts val="0"/>
              </a:spcBef>
              <a:spcAft>
                <a:spcPts val="600"/>
              </a:spcAft>
              <a:buClr>
                <a:srgbClr val="55A976"/>
              </a:buClr>
              <a:defRPr/>
            </a:pPr>
            <a:endParaRPr lang="en-US" sz="2200" dirty="0">
              <a:solidFill>
                <a:prstClr val="black">
                  <a:lumMod val="75000"/>
                  <a:lumOff val="25000"/>
                </a:prstClr>
              </a:solidFill>
            </a:endParaRPr>
          </a:p>
          <a:p>
            <a:pPr>
              <a:lnSpc>
                <a:spcPct val="100000"/>
              </a:lnSpc>
              <a:spcBef>
                <a:spcPts val="0"/>
              </a:spcBef>
              <a:spcAft>
                <a:spcPts val="600"/>
              </a:spcAft>
              <a:buClr>
                <a:srgbClr val="55A976"/>
              </a:buClr>
              <a:defRPr/>
            </a:pPr>
            <a:endParaRPr lang="en-US" sz="2200" dirty="0">
              <a:solidFill>
                <a:prstClr val="black">
                  <a:lumMod val="75000"/>
                  <a:lumOff val="25000"/>
                </a:prstClr>
              </a:solidFill>
            </a:endParaRPr>
          </a:p>
        </p:txBody>
      </p:sp>
      <p:pic>
        <p:nvPicPr>
          <p:cNvPr id="5" name="Picture 5" descr="A large mountain in the background&#10;&#10;Description automatically generated">
            <a:extLst>
              <a:ext uri="{FF2B5EF4-FFF2-40B4-BE49-F238E27FC236}">
                <a16:creationId xmlns:a16="http://schemas.microsoft.com/office/drawing/2014/main" id="{7EB4A775-5D36-4DD7-AB61-FBDBE714CB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54"/>
          <a:stretch/>
        </p:blipFill>
        <p:spPr>
          <a:xfrm>
            <a:off x="7066623" y="2389693"/>
            <a:ext cx="4859971" cy="2910101"/>
          </a:xfrm>
          <a:prstGeom prst="rect">
            <a:avLst/>
          </a:prstGeom>
        </p:spPr>
      </p:pic>
      <p:sp>
        <p:nvSpPr>
          <p:cNvPr id="6" name="TextBox 5">
            <a:extLst>
              <a:ext uri="{FF2B5EF4-FFF2-40B4-BE49-F238E27FC236}">
                <a16:creationId xmlns:a16="http://schemas.microsoft.com/office/drawing/2014/main" id="{D2090C41-C9A5-41CD-8FCF-3F5AC69AD399}"/>
              </a:ext>
            </a:extLst>
          </p:cNvPr>
          <p:cNvSpPr txBox="1"/>
          <p:nvPr/>
        </p:nvSpPr>
        <p:spPr>
          <a:xfrm>
            <a:off x="10208525" y="5299794"/>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rPr>
              <a:t>Image Credit</a:t>
            </a:r>
            <a:r>
              <a:rPr lang="en-US" sz="1000" dirty="0" smtClean="0">
                <a:solidFill>
                  <a:schemeClr val="tx1">
                    <a:lumMod val="75000"/>
                    <a:lumOff val="25000"/>
                  </a:schemeClr>
                </a:solidFill>
                <a:latin typeface="Century Gothic"/>
              </a:rPr>
              <a:t>: Tony Vorster</a:t>
            </a:r>
            <a:endParaRPr lang="en-US" sz="10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21942854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A106EB-3AE6-4AD6-9F40-9977FBEE70EF}"/>
              </a:ext>
            </a:extLst>
          </p:cNvPr>
          <p:cNvSpPr txBox="1"/>
          <p:nvPr/>
        </p:nvSpPr>
        <p:spPr>
          <a:xfrm>
            <a:off x="2605" y="126349"/>
            <a:ext cx="6807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5A976"/>
                </a:solidFill>
                <a:latin typeface="Century Gothic"/>
              </a:rPr>
              <a:t>Conclusions:</a:t>
            </a:r>
            <a:endParaRPr lang="en-US">
              <a:solidFill>
                <a:srgbClr val="55A976"/>
              </a:solidFill>
            </a:endParaRPr>
          </a:p>
        </p:txBody>
      </p:sp>
      <p:sp>
        <p:nvSpPr>
          <p:cNvPr id="2" name="Text Placeholder 1">
            <a:extLst>
              <a:ext uri="{FF2B5EF4-FFF2-40B4-BE49-F238E27FC236}">
                <a16:creationId xmlns:a16="http://schemas.microsoft.com/office/drawing/2014/main" id="{6A615B08-0E8E-4072-B278-9B8034715EAA}"/>
              </a:ext>
            </a:extLst>
          </p:cNvPr>
          <p:cNvSpPr txBox="1">
            <a:spLocks/>
          </p:cNvSpPr>
          <p:nvPr/>
        </p:nvSpPr>
        <p:spPr>
          <a:xfrm>
            <a:off x="-698050" y="467526"/>
            <a:ext cx="5733913" cy="297954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defRPr/>
            </a:pPr>
            <a:endParaRPr lang="en-US" sz="3300" b="1">
              <a:solidFill>
                <a:srgbClr val="55A976"/>
              </a:solidFill>
            </a:endParaRPr>
          </a:p>
          <a:p>
            <a:pPr marL="1028700" lvl="1" indent="-342900">
              <a:lnSpc>
                <a:spcPct val="100000"/>
              </a:lnSpc>
              <a:spcBef>
                <a:spcPts val="0"/>
              </a:spcBef>
              <a:spcAft>
                <a:spcPts val="600"/>
              </a:spcAft>
              <a:buClr>
                <a:srgbClr val="55A976"/>
              </a:buClr>
              <a:buFont typeface="Webdings,Sans-Serif" panose="05030102010509060703" pitchFamily="18" charset="2"/>
              <a:buChar char="4"/>
              <a:defRPr/>
            </a:pPr>
            <a:r>
              <a:rPr lang="en-US" sz="3600">
                <a:solidFill>
                  <a:schemeClr val="tx1">
                    <a:lumMod val="75000"/>
                    <a:lumOff val="25000"/>
                  </a:schemeClr>
                </a:solidFill>
                <a:latin typeface="Century Gothic"/>
              </a:rPr>
              <a:t>Fisher's Peak contains 3,277 Metric tons of carbon</a:t>
            </a:r>
          </a:p>
          <a:p>
            <a:pPr lvl="1" indent="0">
              <a:lnSpc>
                <a:spcPct val="100000"/>
              </a:lnSpc>
              <a:spcBef>
                <a:spcPts val="0"/>
              </a:spcBef>
              <a:spcAft>
                <a:spcPts val="600"/>
              </a:spcAft>
              <a:buClr>
                <a:srgbClr val="55A976"/>
              </a:buClr>
              <a:buNone/>
              <a:defRPr/>
            </a:pPr>
            <a:endParaRPr lang="en-US" sz="3000">
              <a:solidFill>
                <a:schemeClr val="tx1">
                  <a:lumMod val="75000"/>
                  <a:lumOff val="25000"/>
                </a:schemeClr>
              </a:solidFill>
            </a:endParaRPr>
          </a:p>
          <a:p>
            <a:pPr marL="342900" indent="-342900">
              <a:lnSpc>
                <a:spcPct val="100000"/>
              </a:lnSpc>
              <a:spcBef>
                <a:spcPts val="0"/>
              </a:spcBef>
              <a:spcAft>
                <a:spcPts val="600"/>
              </a:spcAft>
              <a:buClr>
                <a:srgbClr val="55A976"/>
              </a:buClr>
              <a:buFont typeface="Webdings" panose="05030102010509060703" pitchFamily="18" charset="2"/>
              <a:buChar char="4"/>
              <a:defRPr/>
            </a:pPr>
            <a:endParaRPr lang="en-US" sz="2400">
              <a:solidFill>
                <a:prstClr val="black">
                  <a:lumMod val="75000"/>
                  <a:lumOff val="25000"/>
                </a:prstClr>
              </a:solidFill>
            </a:endParaRPr>
          </a:p>
          <a:p>
            <a:pPr>
              <a:lnSpc>
                <a:spcPct val="100000"/>
              </a:lnSpc>
              <a:spcBef>
                <a:spcPts val="0"/>
              </a:spcBef>
              <a:spcAft>
                <a:spcPts val="600"/>
              </a:spcAft>
              <a:buClr>
                <a:srgbClr val="55A976"/>
              </a:buClr>
              <a:defRPr/>
            </a:pPr>
            <a:endParaRPr lang="en-US">
              <a:solidFill>
                <a:prstClr val="black">
                  <a:lumMod val="75000"/>
                  <a:lumOff val="25000"/>
                </a:prstClr>
              </a:solidFill>
            </a:endParaRPr>
          </a:p>
          <a:p>
            <a:pPr indent="114300">
              <a:lnSpc>
                <a:spcPct val="100000"/>
              </a:lnSpc>
              <a:spcBef>
                <a:spcPts val="0"/>
              </a:spcBef>
              <a:spcAft>
                <a:spcPts val="600"/>
              </a:spcAft>
              <a:buClr>
                <a:srgbClr val="55A976"/>
              </a:buClr>
              <a:defRPr/>
            </a:pPr>
            <a:endParaRPr lang="en-US" sz="2200">
              <a:solidFill>
                <a:prstClr val="black">
                  <a:lumMod val="75000"/>
                  <a:lumOff val="25000"/>
                </a:prstClr>
              </a:solidFill>
            </a:endParaRPr>
          </a:p>
          <a:p>
            <a:pPr marL="114300">
              <a:lnSpc>
                <a:spcPct val="100000"/>
              </a:lnSpc>
              <a:spcBef>
                <a:spcPts val="0"/>
              </a:spcBef>
              <a:spcAft>
                <a:spcPts val="600"/>
              </a:spcAft>
              <a:buClr>
                <a:srgbClr val="55A976"/>
              </a:buClr>
              <a:defRPr/>
            </a:pPr>
            <a:endParaRPr lang="en-US" sz="18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sp>
        <p:nvSpPr>
          <p:cNvPr id="4" name="TextBox 3">
            <a:extLst>
              <a:ext uri="{FF2B5EF4-FFF2-40B4-BE49-F238E27FC236}">
                <a16:creationId xmlns:a16="http://schemas.microsoft.com/office/drawing/2014/main" id="{076AA273-48B0-49F4-99B3-0645A41B82AC}"/>
              </a:ext>
            </a:extLst>
          </p:cNvPr>
          <p:cNvSpPr txBox="1"/>
          <p:nvPr/>
        </p:nvSpPr>
        <p:spPr>
          <a:xfrm>
            <a:off x="178230" y="3600772"/>
            <a:ext cx="545540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a:cs typeface="Calibri"/>
              </a:rPr>
              <a:t>1 Metric ton = 1 carbon offset</a:t>
            </a:r>
            <a:endParaRPr lang="en-US" dirty="0">
              <a:solidFill>
                <a:schemeClr val="tx1">
                  <a:lumMod val="75000"/>
                  <a:lumOff val="25000"/>
                </a:schemeClr>
              </a:solidFill>
              <a:cs typeface="Calibri"/>
            </a:endParaRPr>
          </a:p>
        </p:txBody>
      </p:sp>
      <p:grpSp>
        <p:nvGrpSpPr>
          <p:cNvPr id="34" name="Group 33">
            <a:extLst>
              <a:ext uri="{FF2B5EF4-FFF2-40B4-BE49-F238E27FC236}">
                <a16:creationId xmlns:a16="http://schemas.microsoft.com/office/drawing/2014/main" id="{A04F6A0A-FD06-42A1-8969-6429812BCCC4}"/>
              </a:ext>
            </a:extLst>
          </p:cNvPr>
          <p:cNvGrpSpPr/>
          <p:nvPr/>
        </p:nvGrpSpPr>
        <p:grpSpPr>
          <a:xfrm>
            <a:off x="5447867" y="244236"/>
            <a:ext cx="6855873" cy="6378565"/>
            <a:chOff x="2051155" y="55625"/>
            <a:chExt cx="7200929" cy="6709244"/>
          </a:xfrm>
        </p:grpSpPr>
        <p:pic>
          <p:nvPicPr>
            <p:cNvPr id="21" name="Picture 20" descr="A picture containing text&#10;&#10;Description automatically generated">
              <a:extLst>
                <a:ext uri="{FF2B5EF4-FFF2-40B4-BE49-F238E27FC236}">
                  <a16:creationId xmlns:a16="http://schemas.microsoft.com/office/drawing/2014/main" id="{3885279B-9228-43AB-880E-C7B8C8FB2B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1155" y="55625"/>
              <a:ext cx="6825328" cy="6709244"/>
            </a:xfrm>
            <a:prstGeom prst="rect">
              <a:avLst/>
            </a:prstGeom>
          </p:spPr>
        </p:pic>
        <p:sp>
          <p:nvSpPr>
            <p:cNvPr id="22" name="Rectangle: Rounded Corners 21">
              <a:extLst>
                <a:ext uri="{FF2B5EF4-FFF2-40B4-BE49-F238E27FC236}">
                  <a16:creationId xmlns:a16="http://schemas.microsoft.com/office/drawing/2014/main" id="{18F6045A-25B6-466E-997F-CC8061163A83}"/>
                </a:ext>
              </a:extLst>
            </p:cNvPr>
            <p:cNvSpPr/>
            <p:nvPr/>
          </p:nvSpPr>
          <p:spPr>
            <a:xfrm>
              <a:off x="5937437" y="1237717"/>
              <a:ext cx="2438946" cy="3320729"/>
            </a:xfrm>
            <a:prstGeom prst="roundRect">
              <a:avLst/>
            </a:prstGeom>
            <a:solidFill>
              <a:srgbClr val="FFF2C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2">
              <a:extLst>
                <a:ext uri="{FF2B5EF4-FFF2-40B4-BE49-F238E27FC236}">
                  <a16:creationId xmlns:a16="http://schemas.microsoft.com/office/drawing/2014/main" id="{337C19C7-BAA3-43F6-9BCD-57B8590ABDD9}"/>
                </a:ext>
              </a:extLst>
            </p:cNvPr>
            <p:cNvSpPr txBox="1"/>
            <p:nvPr/>
          </p:nvSpPr>
          <p:spPr>
            <a:xfrm>
              <a:off x="6070309" y="1331465"/>
              <a:ext cx="2596147" cy="4532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chemeClr val="tx1">
                      <a:lumMod val="75000"/>
                      <a:lumOff val="25000"/>
                    </a:schemeClr>
                  </a:solidFill>
                  <a:latin typeface="Century Gothic"/>
                  <a:cs typeface="Calibri"/>
                </a:rPr>
                <a:t>Stored Carbon</a:t>
              </a:r>
            </a:p>
          </p:txBody>
        </p:sp>
        <p:sp>
          <p:nvSpPr>
            <p:cNvPr id="24" name="TextBox 3">
              <a:extLst>
                <a:ext uri="{FF2B5EF4-FFF2-40B4-BE49-F238E27FC236}">
                  <a16:creationId xmlns:a16="http://schemas.microsoft.com/office/drawing/2014/main" id="{3A962759-20E2-4E58-86CE-3AA6585B9A5F}"/>
                </a:ext>
              </a:extLst>
            </p:cNvPr>
            <p:cNvSpPr txBox="1"/>
            <p:nvPr/>
          </p:nvSpPr>
          <p:spPr>
            <a:xfrm>
              <a:off x="6070309" y="1672454"/>
              <a:ext cx="1860884" cy="42085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err="1">
                  <a:solidFill>
                    <a:schemeClr val="tx1">
                      <a:lumMod val="75000"/>
                      <a:lumOff val="25000"/>
                    </a:schemeClr>
                  </a:solidFill>
                  <a:latin typeface="Century Gothic"/>
                  <a:cs typeface="Calibri"/>
                </a:rPr>
                <a:t>tC</a:t>
              </a:r>
              <a:r>
                <a:rPr lang="en-US" sz="2000" dirty="0">
                  <a:solidFill>
                    <a:schemeClr val="tx1">
                      <a:lumMod val="75000"/>
                      <a:lumOff val="25000"/>
                    </a:schemeClr>
                  </a:solidFill>
                  <a:latin typeface="Century Gothic"/>
                  <a:cs typeface="Calibri"/>
                </a:rPr>
                <a:t>/ha</a:t>
              </a:r>
            </a:p>
          </p:txBody>
        </p:sp>
        <p:sp>
          <p:nvSpPr>
            <p:cNvPr id="25" name="TextBox 4">
              <a:extLst>
                <a:ext uri="{FF2B5EF4-FFF2-40B4-BE49-F238E27FC236}">
                  <a16:creationId xmlns:a16="http://schemas.microsoft.com/office/drawing/2014/main" id="{685EC2E1-1F09-4B20-AAD1-B6CD32560296}"/>
                </a:ext>
              </a:extLst>
            </p:cNvPr>
            <p:cNvSpPr txBox="1"/>
            <p:nvPr/>
          </p:nvSpPr>
          <p:spPr>
            <a:xfrm>
              <a:off x="6653528" y="2073765"/>
              <a:ext cx="1018674" cy="4855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a:solidFill>
                    <a:schemeClr val="tx1">
                      <a:lumMod val="75000"/>
                      <a:lumOff val="25000"/>
                    </a:schemeClr>
                  </a:solidFill>
                  <a:latin typeface="Century Gothic"/>
                  <a:cs typeface="Calibri"/>
                </a:rPr>
                <a:t>85</a:t>
              </a:r>
            </a:p>
          </p:txBody>
        </p:sp>
        <p:sp>
          <p:nvSpPr>
            <p:cNvPr id="26" name="TextBox 5">
              <a:extLst>
                <a:ext uri="{FF2B5EF4-FFF2-40B4-BE49-F238E27FC236}">
                  <a16:creationId xmlns:a16="http://schemas.microsoft.com/office/drawing/2014/main" id="{4D5FB4C5-8ECD-4707-92ED-81196223EB16}"/>
                </a:ext>
              </a:extLst>
            </p:cNvPr>
            <p:cNvSpPr txBox="1"/>
            <p:nvPr/>
          </p:nvSpPr>
          <p:spPr>
            <a:xfrm>
              <a:off x="6653476" y="2995057"/>
              <a:ext cx="751306" cy="4855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a:solidFill>
                    <a:schemeClr val="tx1">
                      <a:lumMod val="75000"/>
                      <a:lumOff val="25000"/>
                    </a:schemeClr>
                  </a:solidFill>
                  <a:latin typeface="Century Gothic"/>
                  <a:cs typeface="Calibri"/>
                </a:rPr>
                <a:t>11</a:t>
              </a:r>
            </a:p>
          </p:txBody>
        </p:sp>
        <p:pic>
          <p:nvPicPr>
            <p:cNvPr id="27" name="Picture 26" descr="A screenshot of a cell phone&#10;&#10;Description automatically generated">
              <a:extLst>
                <a:ext uri="{FF2B5EF4-FFF2-40B4-BE49-F238E27FC236}">
                  <a16:creationId xmlns:a16="http://schemas.microsoft.com/office/drawing/2014/main" id="{03D45FCC-2BBB-4DC2-97A8-9BBE71BC02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90671" y="3913795"/>
              <a:ext cx="440773" cy="241277"/>
            </a:xfrm>
            <a:prstGeom prst="rect">
              <a:avLst/>
            </a:prstGeom>
          </p:spPr>
        </p:pic>
        <p:pic>
          <p:nvPicPr>
            <p:cNvPr id="28" name="Picture 27">
              <a:extLst>
                <a:ext uri="{FF2B5EF4-FFF2-40B4-BE49-F238E27FC236}">
                  <a16:creationId xmlns:a16="http://schemas.microsoft.com/office/drawing/2014/main" id="{43DDB8BD-6002-46D2-86BC-7E4BF3EBE7D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38346" y="3975250"/>
              <a:ext cx="342899" cy="123826"/>
            </a:xfrm>
            <a:prstGeom prst="rect">
              <a:avLst/>
            </a:prstGeom>
          </p:spPr>
        </p:pic>
        <p:sp>
          <p:nvSpPr>
            <p:cNvPr id="29" name="TextBox 7">
              <a:extLst>
                <a:ext uri="{FF2B5EF4-FFF2-40B4-BE49-F238E27FC236}">
                  <a16:creationId xmlns:a16="http://schemas.microsoft.com/office/drawing/2014/main" id="{BAF5A9B4-66A4-4425-A0E7-4A80771434D1}"/>
                </a:ext>
              </a:extLst>
            </p:cNvPr>
            <p:cNvSpPr txBox="1"/>
            <p:nvPr/>
          </p:nvSpPr>
          <p:spPr>
            <a:xfrm>
              <a:off x="6655937" y="3685335"/>
              <a:ext cx="2596147" cy="74458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tx1">
                      <a:lumMod val="75000"/>
                      <a:lumOff val="25000"/>
                    </a:schemeClr>
                  </a:solidFill>
                  <a:latin typeface="Century Gothic"/>
                  <a:cs typeface="Calibri"/>
                </a:rPr>
                <a:t>Fisher's Peak </a:t>
              </a:r>
            </a:p>
            <a:p>
              <a:r>
                <a:rPr lang="en-US" sz="2000" b="1">
                  <a:solidFill>
                    <a:schemeClr val="tx1">
                      <a:lumMod val="75000"/>
                      <a:lumOff val="25000"/>
                    </a:schemeClr>
                  </a:solidFill>
                  <a:latin typeface="Century Gothic"/>
                  <a:cs typeface="Calibri"/>
                </a:rPr>
                <a:t>Boundary</a:t>
              </a:r>
            </a:p>
          </p:txBody>
        </p:sp>
        <p:pic>
          <p:nvPicPr>
            <p:cNvPr id="30" name="Picture 29">
              <a:extLst>
                <a:ext uri="{FF2B5EF4-FFF2-40B4-BE49-F238E27FC236}">
                  <a16:creationId xmlns:a16="http://schemas.microsoft.com/office/drawing/2014/main" id="{0CBE5ECF-AC69-40C2-B615-2555EF6E807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88428" y="2198336"/>
              <a:ext cx="448489" cy="1065213"/>
            </a:xfrm>
            <a:prstGeom prst="rect">
              <a:avLst/>
            </a:prstGeom>
          </p:spPr>
        </p:pic>
        <p:sp>
          <p:nvSpPr>
            <p:cNvPr id="31" name="TextBox 30">
              <a:extLst>
                <a:ext uri="{FF2B5EF4-FFF2-40B4-BE49-F238E27FC236}">
                  <a16:creationId xmlns:a16="http://schemas.microsoft.com/office/drawing/2014/main" id="{A2986E42-D715-4193-B9FB-6AE4DAF0F916}"/>
                </a:ext>
              </a:extLst>
            </p:cNvPr>
            <p:cNvSpPr txBox="1"/>
            <p:nvPr/>
          </p:nvSpPr>
          <p:spPr>
            <a:xfrm>
              <a:off x="2695272" y="5838822"/>
              <a:ext cx="52780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entury Gothic"/>
                </a:rPr>
                <a:t>1.5</a:t>
              </a:r>
              <a:endParaRPr lang="en-US"/>
            </a:p>
          </p:txBody>
        </p:sp>
        <p:sp>
          <p:nvSpPr>
            <p:cNvPr id="32" name="TextBox 31">
              <a:extLst>
                <a:ext uri="{FF2B5EF4-FFF2-40B4-BE49-F238E27FC236}">
                  <a16:creationId xmlns:a16="http://schemas.microsoft.com/office/drawing/2014/main" id="{C41729CD-0164-4F61-B14A-F871EF45F4FC}"/>
                </a:ext>
              </a:extLst>
            </p:cNvPr>
            <p:cNvSpPr txBox="1"/>
            <p:nvPr/>
          </p:nvSpPr>
          <p:spPr>
            <a:xfrm>
              <a:off x="2231267" y="5838822"/>
              <a:ext cx="17175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entury Gothic"/>
                </a:rPr>
                <a:t>0</a:t>
              </a:r>
              <a:endParaRPr lang="en-US"/>
            </a:p>
          </p:txBody>
        </p:sp>
        <p:sp>
          <p:nvSpPr>
            <p:cNvPr id="33" name="TextBox 32">
              <a:extLst>
                <a:ext uri="{FF2B5EF4-FFF2-40B4-BE49-F238E27FC236}">
                  <a16:creationId xmlns:a16="http://schemas.microsoft.com/office/drawing/2014/main" id="{17E2174A-1DAC-43D2-B886-BE544A7554F1}"/>
                </a:ext>
              </a:extLst>
            </p:cNvPr>
            <p:cNvSpPr txBox="1"/>
            <p:nvPr/>
          </p:nvSpPr>
          <p:spPr>
            <a:xfrm>
              <a:off x="3343275" y="5838824"/>
              <a:ext cx="101358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entury Gothic"/>
                </a:rPr>
                <a:t>3 Km</a:t>
              </a:r>
              <a:endParaRPr lang="en-US">
                <a:latin typeface="Century Gothic"/>
                <a:cs typeface="Calibri"/>
              </a:endParaRPr>
            </a:p>
          </p:txBody>
        </p:sp>
      </p:grpSp>
    </p:spTree>
    <p:extLst>
      <p:ext uri="{BB962C8B-B14F-4D97-AF65-F5344CB8AC3E}">
        <p14:creationId xmlns:p14="http://schemas.microsoft.com/office/powerpoint/2010/main" val="951658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0E45CC-118D-44A0-995F-07DCE9D54F70}"/>
              </a:ext>
            </a:extLst>
          </p:cNvPr>
          <p:cNvSpPr txBox="1"/>
          <p:nvPr/>
        </p:nvSpPr>
        <p:spPr>
          <a:xfrm>
            <a:off x="497580" y="191477"/>
            <a:ext cx="57521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Century Gothic"/>
              </a:rPr>
              <a:t>Introduction</a:t>
            </a:r>
          </a:p>
        </p:txBody>
      </p:sp>
      <p:sp>
        <p:nvSpPr>
          <p:cNvPr id="16" name="Text Placeholder 1">
            <a:extLst>
              <a:ext uri="{FF2B5EF4-FFF2-40B4-BE49-F238E27FC236}">
                <a16:creationId xmlns:a16="http://schemas.microsoft.com/office/drawing/2014/main" id="{F38C9E5B-51FE-42DD-8162-4E415A8F284B}"/>
              </a:ext>
            </a:extLst>
          </p:cNvPr>
          <p:cNvSpPr txBox="1">
            <a:spLocks/>
          </p:cNvSpPr>
          <p:nvPr/>
        </p:nvSpPr>
        <p:spPr>
          <a:xfrm>
            <a:off x="246329" y="794586"/>
            <a:ext cx="10905569" cy="52027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defRPr/>
            </a:pPr>
            <a:endParaRPr lang="en-US" sz="3000">
              <a:latin typeface="Century Gothic"/>
            </a:endParaRPr>
          </a:p>
          <a:p>
            <a:pPr marL="342900" indent="-342900">
              <a:lnSpc>
                <a:spcPct val="100000"/>
              </a:lnSpc>
              <a:spcBef>
                <a:spcPts val="0"/>
              </a:spcBef>
              <a:spcAft>
                <a:spcPts val="600"/>
              </a:spcAft>
              <a:buClr>
                <a:srgbClr val="55A976"/>
              </a:buClr>
              <a:buFont typeface="Webdings" panose="05030102010509060703" pitchFamily="18" charset="2"/>
              <a:buChar char="4"/>
              <a:defRPr/>
            </a:pPr>
            <a:endParaRPr lang="en-US" sz="3000">
              <a:latin typeface="Century Gothic"/>
            </a:endParaRPr>
          </a:p>
          <a:p>
            <a:pPr marL="1028700" lvl="1" indent="-342900">
              <a:lnSpc>
                <a:spcPct val="100000"/>
              </a:lnSpc>
              <a:spcBef>
                <a:spcPts val="0"/>
              </a:spcBef>
              <a:spcAft>
                <a:spcPts val="600"/>
              </a:spcAft>
              <a:buClr>
                <a:srgbClr val="55A976"/>
              </a:buClr>
              <a:buFont typeface="Webdings" panose="05030102010509060703" pitchFamily="18" charset="2"/>
              <a:buChar char="4"/>
              <a:defRPr/>
            </a:pPr>
            <a:endParaRPr lang="en-US">
              <a:solidFill>
                <a:srgbClr val="000000"/>
              </a:solidFill>
            </a:endParaRPr>
          </a:p>
          <a:p>
            <a:pPr marR="0" algn="l" defTabSz="914400">
              <a:lnSpc>
                <a:spcPct val="100000"/>
              </a:lnSpc>
              <a:spcBef>
                <a:spcPts val="0"/>
              </a:spcBef>
              <a:spcAft>
                <a:spcPts val="600"/>
              </a:spcAft>
              <a:buClr>
                <a:srgbClr val="55A976"/>
              </a:buClr>
              <a:buSzTx/>
              <a:tabLst/>
              <a:defRPr/>
            </a:pPr>
            <a:endParaRPr lang="en-US" b="0" i="0" u="none" strike="noStrike" kern="1200" cap="none" spc="0" normalizeH="0" baseline="0" noProof="0">
              <a:ln>
                <a:noFill/>
              </a:ln>
              <a:solidFill>
                <a:srgbClr val="404040"/>
              </a:solidFill>
              <a:effectLst/>
              <a:uLnTx/>
              <a:uFillTx/>
            </a:endParaRPr>
          </a:p>
          <a:p>
            <a:pPr indent="114300">
              <a:lnSpc>
                <a:spcPct val="100000"/>
              </a:lnSpc>
              <a:spcBef>
                <a:spcPts val="0"/>
              </a:spcBef>
              <a:spcAft>
                <a:spcPts val="600"/>
              </a:spcAft>
              <a:buClr>
                <a:srgbClr val="55A976"/>
              </a:buClr>
              <a:defRPr/>
            </a:pPr>
            <a:endParaRPr lang="en-US" sz="2200" b="0" i="0" u="none" strike="noStrike" kern="1200" cap="none" spc="0" normalizeH="0" baseline="0" noProof="0">
              <a:ln>
                <a:noFill/>
              </a:ln>
              <a:solidFill>
                <a:srgbClr val="404040"/>
              </a:solidFill>
              <a:effectLst/>
              <a:uLnTx/>
              <a:uFillTx/>
            </a:endParaRPr>
          </a:p>
          <a:p>
            <a:pPr marL="114300" marR="0" lvl="0" algn="l" defTabSz="914400" rtl="0" eaLnBrk="1" fontAlgn="auto" latinLnBrk="0" hangingPunct="1">
              <a:lnSpc>
                <a:spcPct val="100000"/>
              </a:lnSpc>
              <a:spcBef>
                <a:spcPts val="0"/>
              </a:spcBef>
              <a:spcAft>
                <a:spcPts val="600"/>
              </a:spcAft>
              <a:buClr>
                <a:srgbClr val="55A976"/>
              </a:buClr>
              <a:buSzTx/>
              <a:buFont typeface="Arial" panose="020B0604020202020204" pitchFamily="34" charset="0"/>
              <a:buNone/>
              <a:tabLst/>
              <a:defRPr/>
            </a:pPr>
            <a:endParaRPr lang="en-US" sz="1800" b="0" i="0" u="none" strike="noStrike" kern="1200" cap="none" spc="0" normalizeH="0" baseline="0" noProof="0">
              <a:ln>
                <a:noFill/>
              </a:ln>
              <a:solidFill>
                <a:prstClr val="black">
                  <a:lumMod val="75000"/>
                  <a:lumOff val="25000"/>
                </a:prstClr>
              </a:solidFill>
              <a:effectLst/>
              <a:uLnTx/>
              <a:uFillTx/>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pic>
        <p:nvPicPr>
          <p:cNvPr id="4" name="Picture 3" descr="A close up of a plant&#10;&#10;Description automatically generated">
            <a:extLst>
              <a:ext uri="{FF2B5EF4-FFF2-40B4-BE49-F238E27FC236}">
                <a16:creationId xmlns:a16="http://schemas.microsoft.com/office/drawing/2014/main" id="{F1C7166A-F32B-4BA6-A447-4C909EA25A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1528" y="1402620"/>
            <a:ext cx="3792748" cy="4930460"/>
          </a:xfrm>
          <a:prstGeom prst="rect">
            <a:avLst/>
          </a:prstGeom>
        </p:spPr>
      </p:pic>
      <p:sp>
        <p:nvSpPr>
          <p:cNvPr id="5" name="TextBox 2">
            <a:extLst>
              <a:ext uri="{FF2B5EF4-FFF2-40B4-BE49-F238E27FC236}">
                <a16:creationId xmlns:a16="http://schemas.microsoft.com/office/drawing/2014/main" id="{AC5293FC-AE5C-48D5-87CA-2C745E352D8C}"/>
              </a:ext>
            </a:extLst>
          </p:cNvPr>
          <p:cNvSpPr txBox="1"/>
          <p:nvPr/>
        </p:nvSpPr>
        <p:spPr>
          <a:xfrm>
            <a:off x="10078988" y="6609147"/>
            <a:ext cx="2254738"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Image Credit: Lukas Rodriguez</a:t>
            </a:r>
          </a:p>
        </p:txBody>
      </p:sp>
      <p:sp>
        <p:nvSpPr>
          <p:cNvPr id="3" name="Text Placeholder 1">
            <a:extLst>
              <a:ext uri="{FF2B5EF4-FFF2-40B4-BE49-F238E27FC236}">
                <a16:creationId xmlns:a16="http://schemas.microsoft.com/office/drawing/2014/main" id="{0EF78744-0652-46EA-9B05-0718CB21CB5E}"/>
              </a:ext>
            </a:extLst>
          </p:cNvPr>
          <p:cNvSpPr txBox="1">
            <a:spLocks/>
          </p:cNvSpPr>
          <p:nvPr/>
        </p:nvSpPr>
        <p:spPr>
          <a:xfrm>
            <a:off x="1038432" y="2046170"/>
            <a:ext cx="5820131" cy="36213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defRPr/>
            </a:pPr>
            <a:r>
              <a:rPr lang="en-US" sz="4400" b="1">
                <a:latin typeface="Century Gothic"/>
              </a:rPr>
              <a:t>Biomass</a:t>
            </a:r>
            <a:r>
              <a:rPr lang="en-US" sz="4400">
                <a:latin typeface="Century Gothic"/>
              </a:rPr>
              <a:t> = total mass of living matter, which functions as an estimation for carbon storage</a:t>
            </a:r>
            <a:endParaRPr lang="en-US" sz="4400"/>
          </a:p>
          <a:p>
            <a:pPr>
              <a:lnSpc>
                <a:spcPct val="100000"/>
              </a:lnSpc>
              <a:spcBef>
                <a:spcPts val="0"/>
              </a:spcBef>
              <a:spcAft>
                <a:spcPts val="600"/>
              </a:spcAft>
              <a:buClr>
                <a:srgbClr val="55A976"/>
              </a:buClr>
              <a:defRPr/>
            </a:pPr>
            <a:endParaRPr lang="en-US" sz="3000"/>
          </a:p>
          <a:p>
            <a:pPr>
              <a:lnSpc>
                <a:spcPct val="100000"/>
              </a:lnSpc>
              <a:spcBef>
                <a:spcPts val="0"/>
              </a:spcBef>
              <a:spcAft>
                <a:spcPts val="600"/>
              </a:spcAft>
              <a:buClr>
                <a:srgbClr val="55A976"/>
              </a:buClr>
              <a:defRPr/>
            </a:pPr>
            <a:endParaRPr lang="en-US" sz="3000"/>
          </a:p>
          <a:p>
            <a:pPr>
              <a:lnSpc>
                <a:spcPct val="100000"/>
              </a:lnSpc>
              <a:spcBef>
                <a:spcPts val="0"/>
              </a:spcBef>
              <a:spcAft>
                <a:spcPts val="600"/>
              </a:spcAft>
              <a:buClr>
                <a:srgbClr val="55A976"/>
              </a:buClr>
              <a:defRPr/>
            </a:pPr>
            <a:endParaRPr lang="en-US"/>
          </a:p>
          <a:p>
            <a:pPr indent="114300">
              <a:lnSpc>
                <a:spcPct val="100000"/>
              </a:lnSpc>
              <a:spcBef>
                <a:spcPts val="0"/>
              </a:spcBef>
              <a:spcAft>
                <a:spcPts val="600"/>
              </a:spcAft>
              <a:buClr>
                <a:srgbClr val="55A976"/>
              </a:buClr>
              <a:defRPr/>
            </a:pPr>
            <a:endParaRPr lang="en-US" sz="2200">
              <a:solidFill>
                <a:prstClr val="black">
                  <a:lumMod val="75000"/>
                  <a:lumOff val="25000"/>
                </a:prstClr>
              </a:solidFill>
            </a:endParaRPr>
          </a:p>
          <a:p>
            <a:pPr marL="114300">
              <a:lnSpc>
                <a:spcPct val="100000"/>
              </a:lnSpc>
              <a:spcBef>
                <a:spcPts val="0"/>
              </a:spcBef>
              <a:spcAft>
                <a:spcPts val="600"/>
              </a:spcAft>
              <a:buClr>
                <a:srgbClr val="55A976"/>
              </a:buClr>
              <a:defRPr/>
            </a:pPr>
            <a:endParaRPr lang="en-US" sz="18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spTree>
    <p:extLst>
      <p:ext uri="{BB962C8B-B14F-4D97-AF65-F5344CB8AC3E}">
        <p14:creationId xmlns:p14="http://schemas.microsoft.com/office/powerpoint/2010/main" val="3391646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C80B9E-5946-4C5F-990E-073BE5C9B1AA}"/>
              </a:ext>
            </a:extLst>
          </p:cNvPr>
          <p:cNvSpPr txBox="1"/>
          <p:nvPr/>
        </p:nvSpPr>
        <p:spPr>
          <a:xfrm>
            <a:off x="2605" y="126349"/>
            <a:ext cx="991707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5A976"/>
                </a:solidFill>
                <a:latin typeface="Century Gothic"/>
              </a:rPr>
              <a:t>Limitations, Uncertainties, &amp; Future Work</a:t>
            </a:r>
          </a:p>
        </p:txBody>
      </p:sp>
      <p:pic>
        <p:nvPicPr>
          <p:cNvPr id="6" name="Graphic 6" descr="Satellite">
            <a:extLst>
              <a:ext uri="{FF2B5EF4-FFF2-40B4-BE49-F238E27FC236}">
                <a16:creationId xmlns:a16="http://schemas.microsoft.com/office/drawing/2014/main" id="{0410C84C-F0AD-4E71-B885-59F16989559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547527" y="2381694"/>
            <a:ext cx="1558290" cy="1651262"/>
          </a:xfrm>
          <a:prstGeom prst="rect">
            <a:avLst/>
          </a:prstGeom>
        </p:spPr>
      </p:pic>
      <p:sp>
        <p:nvSpPr>
          <p:cNvPr id="7" name="TextBox 6">
            <a:extLst>
              <a:ext uri="{FF2B5EF4-FFF2-40B4-BE49-F238E27FC236}">
                <a16:creationId xmlns:a16="http://schemas.microsoft.com/office/drawing/2014/main" id="{7272C687-2761-4E0A-89D8-3B7894ACAE5B}"/>
              </a:ext>
            </a:extLst>
          </p:cNvPr>
          <p:cNvSpPr txBox="1"/>
          <p:nvPr/>
        </p:nvSpPr>
        <p:spPr>
          <a:xfrm>
            <a:off x="645911" y="4134844"/>
            <a:ext cx="17577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Number of Training Points</a:t>
            </a:r>
            <a:endParaRPr lang="en-US" b="1">
              <a:solidFill>
                <a:schemeClr val="tx1">
                  <a:lumMod val="75000"/>
                  <a:lumOff val="25000"/>
                </a:schemeClr>
              </a:solidFill>
            </a:endParaRPr>
          </a:p>
        </p:txBody>
      </p:sp>
      <p:pic>
        <p:nvPicPr>
          <p:cNvPr id="8" name="Graphic 8" descr="Route (Two Pins With A Path)">
            <a:extLst>
              <a:ext uri="{FF2B5EF4-FFF2-40B4-BE49-F238E27FC236}">
                <a16:creationId xmlns:a16="http://schemas.microsoft.com/office/drawing/2014/main" id="{E522A253-1F1E-407C-85D1-2066A0B22B0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54294" y="2356009"/>
            <a:ext cx="1552362" cy="1526676"/>
          </a:xfrm>
          <a:prstGeom prst="rect">
            <a:avLst/>
          </a:prstGeom>
        </p:spPr>
      </p:pic>
      <p:sp>
        <p:nvSpPr>
          <p:cNvPr id="9" name="TextBox 8">
            <a:extLst>
              <a:ext uri="{FF2B5EF4-FFF2-40B4-BE49-F238E27FC236}">
                <a16:creationId xmlns:a16="http://schemas.microsoft.com/office/drawing/2014/main" id="{29FCF3F2-3E7F-42C4-9C38-D06038B24D83}"/>
              </a:ext>
            </a:extLst>
          </p:cNvPr>
          <p:cNvSpPr txBox="1"/>
          <p:nvPr/>
        </p:nvSpPr>
        <p:spPr>
          <a:xfrm>
            <a:off x="3346278" y="4134842"/>
            <a:ext cx="19616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Access to Additional Data</a:t>
            </a:r>
            <a:endParaRPr lang="en-US" b="1">
              <a:solidFill>
                <a:schemeClr val="tx1">
                  <a:lumMod val="75000"/>
                  <a:lumOff val="25000"/>
                </a:schemeClr>
              </a:solidFill>
              <a:cs typeface="Calibri"/>
            </a:endParaRPr>
          </a:p>
        </p:txBody>
      </p:sp>
      <p:pic>
        <p:nvPicPr>
          <p:cNvPr id="10" name="Graphic 10" descr="Forest scene">
            <a:extLst>
              <a:ext uri="{FF2B5EF4-FFF2-40B4-BE49-F238E27FC236}">
                <a16:creationId xmlns:a16="http://schemas.microsoft.com/office/drawing/2014/main" id="{3FDAD684-BAE6-4894-AEB7-54017D18FB8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45257" y="2382794"/>
            <a:ext cx="1669594" cy="1650054"/>
          </a:xfrm>
          <a:prstGeom prst="rect">
            <a:avLst/>
          </a:prstGeom>
        </p:spPr>
      </p:pic>
      <p:sp>
        <p:nvSpPr>
          <p:cNvPr id="11" name="TextBox 10">
            <a:extLst>
              <a:ext uri="{FF2B5EF4-FFF2-40B4-BE49-F238E27FC236}">
                <a16:creationId xmlns:a16="http://schemas.microsoft.com/office/drawing/2014/main" id="{45A27726-6240-47F4-9A93-C7CD0F32AE49}"/>
              </a:ext>
            </a:extLst>
          </p:cNvPr>
          <p:cNvSpPr txBox="1"/>
          <p:nvPr/>
        </p:nvSpPr>
        <p:spPr>
          <a:xfrm>
            <a:off x="6093627" y="4135940"/>
            <a:ext cx="2184266" cy="9404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Forest Inventory Sampling Assumptions</a:t>
            </a:r>
            <a:endParaRPr lang="en-US" b="1">
              <a:solidFill>
                <a:schemeClr val="tx1">
                  <a:lumMod val="75000"/>
                  <a:lumOff val="25000"/>
                </a:schemeClr>
              </a:solidFill>
              <a:cs typeface="Calibri"/>
            </a:endParaRPr>
          </a:p>
        </p:txBody>
      </p:sp>
      <p:pic>
        <p:nvPicPr>
          <p:cNvPr id="2" name="Graphic 4" descr="Images">
            <a:extLst>
              <a:ext uri="{FF2B5EF4-FFF2-40B4-BE49-F238E27FC236}">
                <a16:creationId xmlns:a16="http://schemas.microsoft.com/office/drawing/2014/main" id="{60147754-E8D5-4DDC-AD8C-A18A43A63FB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256380" y="2352277"/>
            <a:ext cx="1770360" cy="1778922"/>
          </a:xfrm>
          <a:prstGeom prst="rect">
            <a:avLst/>
          </a:prstGeom>
        </p:spPr>
      </p:pic>
      <p:sp>
        <p:nvSpPr>
          <p:cNvPr id="14" name="TextBox 13">
            <a:extLst>
              <a:ext uri="{FF2B5EF4-FFF2-40B4-BE49-F238E27FC236}">
                <a16:creationId xmlns:a16="http://schemas.microsoft.com/office/drawing/2014/main" id="{B91173B9-1A21-4CE6-BA49-2D2E599D725D}"/>
              </a:ext>
            </a:extLst>
          </p:cNvPr>
          <p:cNvSpPr txBox="1"/>
          <p:nvPr/>
        </p:nvSpPr>
        <p:spPr>
          <a:xfrm>
            <a:off x="9304193" y="4139233"/>
            <a:ext cx="16685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Resampling Assumptions</a:t>
            </a:r>
            <a:endParaRPr lang="en-US">
              <a:solidFill>
                <a:schemeClr val="tx1">
                  <a:lumMod val="75000"/>
                  <a:lumOff val="25000"/>
                </a:schemeClr>
              </a:solidFill>
              <a:latin typeface="Century Gothic"/>
            </a:endParaRPr>
          </a:p>
        </p:txBody>
      </p:sp>
    </p:spTree>
    <p:extLst>
      <p:ext uri="{BB962C8B-B14F-4D97-AF65-F5344CB8AC3E}">
        <p14:creationId xmlns:p14="http://schemas.microsoft.com/office/powerpoint/2010/main" val="37738901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324482" y="1468663"/>
            <a:ext cx="11689860"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defRPr/>
            </a:pPr>
            <a:r>
              <a:rPr lang="en-US">
                <a:latin typeface="Century Gothic"/>
              </a:rPr>
              <a:t>The Fisher's Peak Ecological Forecasting team is thankful for our project partners and node advisors/mentors for making this project possible:</a:t>
            </a:r>
            <a:endParaRPr lang="en-US" b="0" i="0" u="none" strike="noStrike" kern="1200" cap="none" spc="0" normalizeH="0" baseline="0" noProof="0">
              <a:ln>
                <a:noFill/>
              </a:ln>
              <a:effectLst/>
              <a:uLnTx/>
              <a:uFillTx/>
            </a:endParaRPr>
          </a:p>
          <a:p>
            <a:pPr marL="342900" indent="-342900">
              <a:lnSpc>
                <a:spcPct val="100000"/>
              </a:lnSpc>
              <a:spcBef>
                <a:spcPts val="0"/>
              </a:spcBef>
              <a:spcAft>
                <a:spcPts val="600"/>
              </a:spcAft>
              <a:buClr>
                <a:srgbClr val="55A976"/>
              </a:buClr>
              <a:buFont typeface="Webdings" panose="05030102010509060703" pitchFamily="18" charset="2"/>
              <a:buChar char="4"/>
              <a:defRPr/>
            </a:pPr>
            <a:r>
              <a:rPr lang="en-US">
                <a:latin typeface="Century Gothic"/>
              </a:rPr>
              <a:t>Partners:</a:t>
            </a:r>
            <a:endParaRPr lang="en-US"/>
          </a:p>
          <a:p>
            <a:pPr marL="1028700" lvl="1" indent="-342900">
              <a:lnSpc>
                <a:spcPct val="100000"/>
              </a:lnSpc>
              <a:spcBef>
                <a:spcPts val="0"/>
              </a:spcBef>
              <a:spcAft>
                <a:spcPts val="600"/>
              </a:spcAft>
              <a:buClr>
                <a:srgbClr val="55A976"/>
              </a:buClr>
              <a:buFont typeface="Webdings" panose="05030102010509060703" pitchFamily="18" charset="2"/>
              <a:buChar char="4"/>
              <a:defRPr/>
            </a:pPr>
            <a:r>
              <a:rPr lang="en-US" sz="2000" b="1">
                <a:solidFill>
                  <a:srgbClr val="404040"/>
                </a:solidFill>
                <a:latin typeface="Century Gothic"/>
              </a:rPr>
              <a:t>Chris Pague</a:t>
            </a:r>
            <a:r>
              <a:rPr lang="en-US" sz="2000">
                <a:solidFill>
                  <a:srgbClr val="404040"/>
                </a:solidFill>
                <a:latin typeface="Century Gothic"/>
              </a:rPr>
              <a:t>, Senior Ecologist, The Nature Conservancy</a:t>
            </a:r>
          </a:p>
          <a:p>
            <a:pPr marL="1028700" lvl="1" indent="-342900">
              <a:lnSpc>
                <a:spcPct val="100000"/>
              </a:lnSpc>
              <a:spcBef>
                <a:spcPts val="0"/>
              </a:spcBef>
              <a:spcAft>
                <a:spcPts val="600"/>
              </a:spcAft>
              <a:buClr>
                <a:srgbClr val="55A976"/>
              </a:buClr>
              <a:buFont typeface="Webdings" panose="05030102010509060703" pitchFamily="18" charset="2"/>
              <a:buChar char="4"/>
              <a:defRPr/>
            </a:pPr>
            <a:r>
              <a:rPr lang="en-US" sz="2000" b="1">
                <a:solidFill>
                  <a:srgbClr val="404040"/>
                </a:solidFill>
                <a:latin typeface="Century Gothic"/>
              </a:rPr>
              <a:t>Dr. Amanda Fordham</a:t>
            </a:r>
            <a:r>
              <a:rPr lang="en-US" sz="2000">
                <a:solidFill>
                  <a:srgbClr val="404040"/>
                </a:solidFill>
                <a:latin typeface="Century Gothic"/>
              </a:rPr>
              <a:t>, Science Information Manager, Colorado State Forest Service</a:t>
            </a:r>
          </a:p>
          <a:p>
            <a:pPr marL="342900" indent="-342900">
              <a:lnSpc>
                <a:spcPct val="100000"/>
              </a:lnSpc>
              <a:spcBef>
                <a:spcPts val="0"/>
              </a:spcBef>
              <a:spcAft>
                <a:spcPts val="600"/>
              </a:spcAft>
              <a:buClr>
                <a:srgbClr val="55A976"/>
              </a:buClr>
              <a:buFont typeface="Webdings" panose="05030102010509060703" pitchFamily="18" charset="2"/>
              <a:buChar char="4"/>
              <a:defRPr/>
            </a:pPr>
            <a:r>
              <a:rPr lang="en-US">
                <a:solidFill>
                  <a:srgbClr val="404040"/>
                </a:solidFill>
                <a:latin typeface="Century Gothic"/>
              </a:rPr>
              <a:t>Node advisors/mentors:</a:t>
            </a:r>
          </a:p>
          <a:p>
            <a:pPr marL="1028700" lvl="1" indent="-342900">
              <a:lnSpc>
                <a:spcPct val="100000"/>
              </a:lnSpc>
              <a:spcBef>
                <a:spcPts val="0"/>
              </a:spcBef>
              <a:spcAft>
                <a:spcPts val="600"/>
              </a:spcAft>
              <a:buClr>
                <a:srgbClr val="55A976"/>
              </a:buClr>
              <a:buFont typeface="Webdings" panose="05030102010509060703" pitchFamily="18" charset="2"/>
              <a:buChar char="4"/>
              <a:defRPr/>
            </a:pPr>
            <a:r>
              <a:rPr lang="en-US" sz="2000" b="1">
                <a:solidFill>
                  <a:srgbClr val="404040"/>
                </a:solidFill>
                <a:latin typeface="Century Gothic"/>
              </a:rPr>
              <a:t>Dr. Paul Evangelista</a:t>
            </a:r>
            <a:r>
              <a:rPr lang="en-US" sz="2000">
                <a:solidFill>
                  <a:srgbClr val="404040"/>
                </a:solidFill>
                <a:latin typeface="Century Gothic"/>
              </a:rPr>
              <a:t> (Colorado State University, Natural Resource Ecology Laboratory)</a:t>
            </a:r>
          </a:p>
          <a:p>
            <a:pPr marL="1028700" lvl="1" indent="-342900">
              <a:lnSpc>
                <a:spcPct val="100000"/>
              </a:lnSpc>
              <a:spcBef>
                <a:spcPts val="0"/>
              </a:spcBef>
              <a:spcAft>
                <a:spcPts val="600"/>
              </a:spcAft>
              <a:buClr>
                <a:srgbClr val="55A976"/>
              </a:buClr>
              <a:buFont typeface="Webdings" panose="05030102010509060703" pitchFamily="18" charset="2"/>
              <a:buChar char="4"/>
              <a:defRPr/>
            </a:pPr>
            <a:r>
              <a:rPr lang="en-US" sz="2000" b="1">
                <a:solidFill>
                  <a:srgbClr val="404040"/>
                </a:solidFill>
                <a:latin typeface="Century Gothic"/>
              </a:rPr>
              <a:t>Dr. Catherine </a:t>
            </a:r>
            <a:r>
              <a:rPr lang="en-US" sz="2000" b="1" err="1">
                <a:solidFill>
                  <a:srgbClr val="404040"/>
                </a:solidFill>
                <a:latin typeface="Century Gothic"/>
              </a:rPr>
              <a:t>Jarnevich</a:t>
            </a:r>
            <a:r>
              <a:rPr lang="en-US" sz="2000" b="1">
                <a:solidFill>
                  <a:srgbClr val="404040"/>
                </a:solidFill>
                <a:latin typeface="Century Gothic"/>
              </a:rPr>
              <a:t> </a:t>
            </a:r>
            <a:r>
              <a:rPr lang="en-US" sz="2000">
                <a:solidFill>
                  <a:srgbClr val="404040"/>
                </a:solidFill>
                <a:latin typeface="Century Gothic"/>
              </a:rPr>
              <a:t>(USGS, Fort Collins Science Center)</a:t>
            </a:r>
          </a:p>
          <a:p>
            <a:pPr marL="1028700" lvl="1" indent="-342900">
              <a:lnSpc>
                <a:spcPct val="100000"/>
              </a:lnSpc>
              <a:spcBef>
                <a:spcPts val="0"/>
              </a:spcBef>
              <a:spcAft>
                <a:spcPts val="600"/>
              </a:spcAft>
              <a:buClr>
                <a:srgbClr val="55A976"/>
              </a:buClr>
              <a:buFont typeface="Webdings" panose="05030102010509060703" pitchFamily="18" charset="2"/>
              <a:buChar char="4"/>
              <a:defRPr/>
            </a:pPr>
            <a:r>
              <a:rPr lang="en-US" sz="2000" b="1" err="1">
                <a:solidFill>
                  <a:srgbClr val="404040"/>
                </a:solidFill>
                <a:latin typeface="Century Gothic"/>
              </a:rPr>
              <a:t>Peder</a:t>
            </a:r>
            <a:r>
              <a:rPr lang="en-US" sz="2000" b="1">
                <a:solidFill>
                  <a:srgbClr val="404040"/>
                </a:solidFill>
                <a:latin typeface="Century Gothic"/>
              </a:rPr>
              <a:t> Engelstad</a:t>
            </a:r>
            <a:r>
              <a:rPr lang="en-US" sz="2000">
                <a:solidFill>
                  <a:srgbClr val="404040"/>
                </a:solidFill>
                <a:latin typeface="Century Gothic"/>
              </a:rPr>
              <a:t> (Colorado State University, Natural Resource Ecology Laboratory)</a:t>
            </a:r>
            <a:endParaRPr lang="en-US" sz="2000">
              <a:latin typeface="Century Gothic"/>
            </a:endParaRPr>
          </a:p>
          <a:p>
            <a:pPr marL="1028700" lvl="1" indent="-342900">
              <a:lnSpc>
                <a:spcPct val="100000"/>
              </a:lnSpc>
              <a:spcBef>
                <a:spcPts val="0"/>
              </a:spcBef>
              <a:spcAft>
                <a:spcPts val="600"/>
              </a:spcAft>
              <a:buClr>
                <a:srgbClr val="55A976"/>
              </a:buClr>
              <a:buFont typeface="Webdings" panose="05030102010509060703" pitchFamily="18" charset="2"/>
              <a:buChar char="4"/>
              <a:defRPr/>
            </a:pPr>
            <a:r>
              <a:rPr lang="en-US" sz="2000" b="1">
                <a:solidFill>
                  <a:srgbClr val="404040"/>
                </a:solidFill>
                <a:latin typeface="Century Gothic"/>
              </a:rPr>
              <a:t>Dr. Tony Vorster</a:t>
            </a:r>
            <a:r>
              <a:rPr lang="en-US" sz="2000">
                <a:solidFill>
                  <a:srgbClr val="404040"/>
                </a:solidFill>
                <a:latin typeface="Century Gothic"/>
              </a:rPr>
              <a:t> (Colorado State University, Natural Resource Ecology Laboratory)</a:t>
            </a:r>
          </a:p>
          <a:p>
            <a:pPr marL="1028700" lvl="1" indent="-342900">
              <a:lnSpc>
                <a:spcPct val="100000"/>
              </a:lnSpc>
              <a:spcBef>
                <a:spcPts val="0"/>
              </a:spcBef>
              <a:spcAft>
                <a:spcPts val="600"/>
              </a:spcAft>
              <a:buClr>
                <a:srgbClr val="55A976"/>
              </a:buClr>
              <a:buFont typeface="Webdings" panose="05030102010509060703" pitchFamily="18" charset="2"/>
              <a:buChar char="4"/>
              <a:defRPr/>
            </a:pPr>
            <a:r>
              <a:rPr lang="en-US" sz="2000" b="1">
                <a:solidFill>
                  <a:srgbClr val="404040"/>
                </a:solidFill>
                <a:latin typeface="Century Gothic"/>
              </a:rPr>
              <a:t>Nicholas Young</a:t>
            </a:r>
            <a:r>
              <a:rPr lang="en-US" sz="2000">
                <a:solidFill>
                  <a:srgbClr val="404040"/>
                </a:solidFill>
                <a:latin typeface="Century Gothic"/>
              </a:rPr>
              <a:t> (Colorado State University, Natural Resource Ecology Laboratory)</a:t>
            </a:r>
          </a:p>
          <a:p>
            <a:pPr marL="1028700" lvl="1" indent="-342900">
              <a:lnSpc>
                <a:spcPct val="100000"/>
              </a:lnSpc>
              <a:spcBef>
                <a:spcPts val="0"/>
              </a:spcBef>
              <a:spcAft>
                <a:spcPts val="600"/>
              </a:spcAft>
              <a:buClr>
                <a:srgbClr val="55A976"/>
              </a:buClr>
              <a:buFont typeface="Webdings" panose="05030102010509060703" pitchFamily="18" charset="2"/>
              <a:buChar char="4"/>
              <a:defRPr/>
            </a:pPr>
            <a:r>
              <a:rPr lang="en-US" sz="2000" b="1">
                <a:solidFill>
                  <a:srgbClr val="404040"/>
                </a:solidFill>
                <a:latin typeface="Century Gothic"/>
              </a:rPr>
              <a:t>Kristen Dennis</a:t>
            </a:r>
            <a:r>
              <a:rPr lang="en-US" sz="2000">
                <a:solidFill>
                  <a:srgbClr val="404040"/>
                </a:solidFill>
                <a:latin typeface="Century Gothic"/>
              </a:rPr>
              <a:t> (NASA DEVELOP, CO – Fort Collins Lead)</a:t>
            </a:r>
          </a:p>
          <a:p>
            <a:pPr algn="ctr">
              <a:lnSpc>
                <a:spcPct val="100000"/>
              </a:lnSpc>
              <a:spcBef>
                <a:spcPts val="0"/>
              </a:spcBef>
              <a:spcAft>
                <a:spcPts val="600"/>
              </a:spcAft>
              <a:buClr>
                <a:srgbClr val="55A976"/>
              </a:buClr>
              <a:defRPr/>
            </a:pPr>
            <a:endParaRPr lang="en-US" sz="1200"/>
          </a:p>
          <a:p>
            <a:pPr marR="0" lvl="0" indent="114300" algn="l" defTabSz="914400" rtl="0" eaLnBrk="1" fontAlgn="auto" latinLnBrk="0" hangingPunct="1">
              <a:lnSpc>
                <a:spcPct val="100000"/>
              </a:lnSpc>
              <a:spcBef>
                <a:spcPts val="0"/>
              </a:spcBef>
              <a:spcAft>
                <a:spcPts val="600"/>
              </a:spcAft>
              <a:buClr>
                <a:srgbClr val="55A976"/>
              </a:buClr>
              <a:buSzTx/>
              <a:tabLst/>
              <a:defRPr/>
            </a:pPr>
            <a:endParaRPr lang="en-US" sz="2200" b="0" i="0" u="none" strike="noStrike" kern="1200" cap="none" spc="0" normalizeH="0" baseline="0" noProof="0">
              <a:ln>
                <a:noFill/>
              </a:ln>
              <a:solidFill>
                <a:prstClr val="black">
                  <a:lumMod val="75000"/>
                  <a:lumOff val="25000"/>
                </a:prstClr>
              </a:solidFill>
              <a:effectLst/>
              <a:uLnTx/>
              <a:uFillTx/>
            </a:endParaRPr>
          </a:p>
          <a:p>
            <a:pPr indent="114300">
              <a:lnSpc>
                <a:spcPct val="100000"/>
              </a:lnSpc>
              <a:spcBef>
                <a:spcPts val="0"/>
              </a:spcBef>
              <a:spcAft>
                <a:spcPts val="600"/>
              </a:spcAft>
              <a:buClr>
                <a:srgbClr val="55A976"/>
              </a:buClr>
              <a:defRPr/>
            </a:pPr>
            <a:endParaRPr lang="en-US" sz="2200"/>
          </a:p>
          <a:p>
            <a:pPr marL="0" marR="0" lvl="0" indent="114300" algn="l" defTabSz="914400">
              <a:lnSpc>
                <a:spcPct val="100000"/>
              </a:lnSpc>
              <a:spcBef>
                <a:spcPts val="0"/>
              </a:spcBef>
              <a:spcAft>
                <a:spcPts val="600"/>
              </a:spcAft>
              <a:buClr>
                <a:srgbClr val="55A976"/>
              </a:buClr>
              <a:buSzTx/>
              <a:buFont typeface="Arial" panose="020B0604020202020204" pitchFamily="34" charset="0"/>
              <a:buNone/>
              <a:tabLst/>
              <a:defRPr/>
            </a:pPr>
            <a:endParaRPr lang="en-US" sz="2200" b="0" i="0" u="none" strike="noStrike" kern="1200" cap="none" spc="0" normalizeH="0" baseline="0" noProof="0">
              <a:ln>
                <a:noFill/>
              </a:ln>
              <a:effectLst/>
              <a:uLnTx/>
              <a:uFillTx/>
              <a:latin typeface="Century Gothic" panose="020B0502020202020204" pitchFamily="34" charset="0"/>
            </a:endParaRPr>
          </a:p>
          <a:p>
            <a:pPr marL="114300">
              <a:lnSpc>
                <a:spcPct val="100000"/>
              </a:lnSpc>
              <a:spcBef>
                <a:spcPts val="0"/>
              </a:spcBef>
              <a:spcAft>
                <a:spcPts val="600"/>
              </a:spcAft>
              <a:buClr>
                <a:srgbClr val="55A976"/>
              </a:buClr>
              <a:defRPr/>
            </a:pPr>
            <a:r>
              <a:rPr kumimoji="0" lang="en-US" sz="1800" b="0" i="0" u="none" strike="noStrike" kern="1200" cap="none" spc="0" normalizeH="0" baseline="0" noProof="0">
                <a:ln>
                  <a:noFill/>
                </a:ln>
                <a:effectLst/>
                <a:uLnTx/>
                <a:uFillTx/>
                <a:latin typeface="Century Gothic"/>
              </a:rPr>
              <a:t>This material contains modified Copernicus Sentinel data </a:t>
            </a:r>
            <a:r>
              <a:rPr lang="en-US" sz="1800">
                <a:latin typeface="Century Gothic"/>
              </a:rPr>
              <a:t>2019, </a:t>
            </a:r>
            <a:r>
              <a:rPr kumimoji="0" lang="en-US" sz="1800" b="0" i="0" u="none" strike="noStrike" kern="1200" cap="none" spc="0" normalizeH="0" baseline="0" noProof="0">
                <a:ln>
                  <a:noFill/>
                </a:ln>
                <a:effectLst/>
                <a:uLnTx/>
                <a:uFillTx/>
                <a:latin typeface="Century Gothic"/>
              </a:rPr>
              <a:t>processed by ESA.</a:t>
            </a:r>
            <a:r>
              <a:rPr lang="en-US" sz="1800">
                <a:latin typeface="Century Gothic"/>
              </a:rPr>
              <a:t> </a:t>
            </a:r>
            <a:endParaRPr lang="en-US" sz="1800" b="0" i="0" u="none" strike="noStrike" kern="1200" cap="none" spc="0" normalizeH="0" baseline="0" noProof="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
                <a:srgbClr val="55A976"/>
              </a:buClr>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55A976"/>
              </a:buClr>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9D9B6FA-E885-4CAC-A538-AB8CDC0C946B}"/>
              </a:ext>
            </a:extLst>
          </p:cNvPr>
          <p:cNvSpPr txBox="1"/>
          <p:nvPr/>
        </p:nvSpPr>
        <p:spPr>
          <a:xfrm>
            <a:off x="3045417" y="6183823"/>
            <a:ext cx="868421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rPr>
              <a:t>This material contains modified Copernicus Sentinel data 2019, processed by ESA.</a:t>
            </a:r>
            <a:endParaRPr lang="en-US"/>
          </a:p>
        </p:txBody>
      </p:sp>
    </p:spTree>
    <p:extLst>
      <p:ext uri="{BB962C8B-B14F-4D97-AF65-F5344CB8AC3E}">
        <p14:creationId xmlns:p14="http://schemas.microsoft.com/office/powerpoint/2010/main" val="3819607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97580" y="1477715"/>
            <a:ext cx="10964196"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55A976"/>
                </a:solidFill>
                <a:latin typeface="Century Gothic"/>
              </a:rPr>
              <a:t>Fisher's Peak</a:t>
            </a:r>
            <a:endParaRPr lang="en-US" sz="3700" spc="0" dirty="0">
              <a:solidFill>
                <a:srgbClr val="55A976"/>
              </a:solidFill>
            </a:endParaRPr>
          </a:p>
          <a:p>
            <a:pPr algn="l"/>
            <a:r>
              <a:rPr lang="en-US" sz="2800" b="0" spc="0" dirty="0">
                <a:solidFill>
                  <a:srgbClr val="55A976"/>
                </a:solidFill>
                <a:latin typeface="Century Gothic"/>
              </a:rPr>
              <a:t>Ecological Forecasting</a:t>
            </a:r>
            <a:endParaRPr lang="en-US" sz="2800" b="0" spc="0" baseline="0" dirty="0">
              <a:solidFill>
                <a:srgbClr val="55A976"/>
              </a:solidFill>
              <a:latin typeface="Century Gothic"/>
            </a:endParaRPr>
          </a:p>
        </p:txBody>
      </p:sp>
      <p:sp>
        <p:nvSpPr>
          <p:cNvPr id="4" name="Subtitle 2"/>
          <p:cNvSpPr txBox="1">
            <a:spLocks/>
          </p:cNvSpPr>
          <p:nvPr/>
        </p:nvSpPr>
        <p:spPr>
          <a:xfrm>
            <a:off x="497580" y="2731952"/>
            <a:ext cx="10964195" cy="1098086"/>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tx1">
                    <a:lumMod val="75000"/>
                    <a:lumOff val="25000"/>
                  </a:schemeClr>
                </a:solidFill>
                <a:latin typeface="Century Gothic"/>
              </a:rPr>
              <a:t>Mapping Biomass to Inform Conservation Planning of a Future State Park in Southern Colorado</a:t>
            </a:r>
          </a:p>
        </p:txBody>
      </p:sp>
      <p:sp>
        <p:nvSpPr>
          <p:cNvPr id="6" name="TextBox 5">
            <a:extLst>
              <a:ext uri="{FF2B5EF4-FFF2-40B4-BE49-F238E27FC236}">
                <a16:creationId xmlns:a16="http://schemas.microsoft.com/office/drawing/2014/main" id="{250E45CC-118D-44A0-995F-07DCE9D54F70}"/>
              </a:ext>
            </a:extLst>
          </p:cNvPr>
          <p:cNvSpPr txBox="1"/>
          <p:nvPr/>
        </p:nvSpPr>
        <p:spPr>
          <a:xfrm>
            <a:off x="497580" y="191477"/>
            <a:ext cx="57521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smtClean="0">
                <a:solidFill>
                  <a:schemeClr val="bg1"/>
                </a:solidFill>
                <a:latin typeface="Century Gothic"/>
              </a:rPr>
              <a:t>Back-up Slides</a:t>
            </a:r>
            <a:endParaRPr lang="en-US" sz="4000" b="1" dirty="0">
              <a:solidFill>
                <a:schemeClr val="bg1"/>
              </a:solidFill>
              <a:latin typeface="Century Gothic"/>
            </a:endParaRPr>
          </a:p>
        </p:txBody>
      </p:sp>
    </p:spTree>
    <p:extLst>
      <p:ext uri="{BB962C8B-B14F-4D97-AF65-F5344CB8AC3E}">
        <p14:creationId xmlns:p14="http://schemas.microsoft.com/office/powerpoint/2010/main" val="577699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0E45CC-118D-44A0-995F-07DCE9D54F70}"/>
              </a:ext>
            </a:extLst>
          </p:cNvPr>
          <p:cNvSpPr txBox="1"/>
          <p:nvPr/>
        </p:nvSpPr>
        <p:spPr>
          <a:xfrm>
            <a:off x="497580" y="191477"/>
            <a:ext cx="57521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Century Gothic"/>
              </a:rPr>
              <a:t>Introduction</a:t>
            </a:r>
          </a:p>
        </p:txBody>
      </p:sp>
      <p:sp>
        <p:nvSpPr>
          <p:cNvPr id="16" name="Text Placeholder 1">
            <a:extLst>
              <a:ext uri="{FF2B5EF4-FFF2-40B4-BE49-F238E27FC236}">
                <a16:creationId xmlns:a16="http://schemas.microsoft.com/office/drawing/2014/main" id="{F38C9E5B-51FE-42DD-8162-4E415A8F284B}"/>
              </a:ext>
            </a:extLst>
          </p:cNvPr>
          <p:cNvSpPr txBox="1">
            <a:spLocks/>
          </p:cNvSpPr>
          <p:nvPr/>
        </p:nvSpPr>
        <p:spPr>
          <a:xfrm>
            <a:off x="246329" y="794586"/>
            <a:ext cx="10905569" cy="52027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defRPr/>
            </a:pPr>
            <a:endParaRPr lang="en-US" sz="3000">
              <a:latin typeface="Century Gothic"/>
            </a:endParaRPr>
          </a:p>
          <a:p>
            <a:pPr marL="342900" indent="-342900">
              <a:lnSpc>
                <a:spcPct val="100000"/>
              </a:lnSpc>
              <a:spcBef>
                <a:spcPts val="0"/>
              </a:spcBef>
              <a:spcAft>
                <a:spcPts val="600"/>
              </a:spcAft>
              <a:buClr>
                <a:srgbClr val="55A976"/>
              </a:buClr>
              <a:buFont typeface="Webdings" panose="05030102010509060703" pitchFamily="18" charset="2"/>
              <a:buChar char="4"/>
              <a:defRPr/>
            </a:pPr>
            <a:endParaRPr lang="en-US" sz="3000">
              <a:latin typeface="Century Gothic"/>
            </a:endParaRPr>
          </a:p>
          <a:p>
            <a:pPr marL="1028700" lvl="1" indent="-342900">
              <a:lnSpc>
                <a:spcPct val="100000"/>
              </a:lnSpc>
              <a:spcBef>
                <a:spcPts val="0"/>
              </a:spcBef>
              <a:spcAft>
                <a:spcPts val="600"/>
              </a:spcAft>
              <a:buClr>
                <a:srgbClr val="55A976"/>
              </a:buClr>
              <a:buFont typeface="Webdings" panose="05030102010509060703" pitchFamily="18" charset="2"/>
              <a:buChar char="4"/>
              <a:defRPr/>
            </a:pPr>
            <a:endParaRPr lang="en-US">
              <a:solidFill>
                <a:srgbClr val="000000"/>
              </a:solidFill>
            </a:endParaRPr>
          </a:p>
          <a:p>
            <a:pPr marR="0" algn="l" defTabSz="914400">
              <a:lnSpc>
                <a:spcPct val="100000"/>
              </a:lnSpc>
              <a:spcBef>
                <a:spcPts val="0"/>
              </a:spcBef>
              <a:spcAft>
                <a:spcPts val="600"/>
              </a:spcAft>
              <a:buClr>
                <a:srgbClr val="55A976"/>
              </a:buClr>
              <a:buSzTx/>
              <a:tabLst/>
              <a:defRPr/>
            </a:pPr>
            <a:endParaRPr lang="en-US" b="0" i="0" u="none" strike="noStrike" kern="1200" cap="none" spc="0" normalizeH="0" baseline="0" noProof="0">
              <a:ln>
                <a:noFill/>
              </a:ln>
              <a:solidFill>
                <a:srgbClr val="404040"/>
              </a:solidFill>
              <a:effectLst/>
              <a:uLnTx/>
              <a:uFillTx/>
            </a:endParaRPr>
          </a:p>
          <a:p>
            <a:pPr indent="114300">
              <a:lnSpc>
                <a:spcPct val="100000"/>
              </a:lnSpc>
              <a:spcBef>
                <a:spcPts val="0"/>
              </a:spcBef>
              <a:spcAft>
                <a:spcPts val="600"/>
              </a:spcAft>
              <a:buClr>
                <a:srgbClr val="55A976"/>
              </a:buClr>
              <a:defRPr/>
            </a:pPr>
            <a:endParaRPr lang="en-US" sz="2200" b="0" i="0" u="none" strike="noStrike" kern="1200" cap="none" spc="0" normalizeH="0" baseline="0" noProof="0">
              <a:ln>
                <a:noFill/>
              </a:ln>
              <a:solidFill>
                <a:srgbClr val="404040"/>
              </a:solidFill>
              <a:effectLst/>
              <a:uLnTx/>
              <a:uFillTx/>
            </a:endParaRPr>
          </a:p>
          <a:p>
            <a:pPr marL="114300" marR="0" lvl="0" algn="l" defTabSz="914400" rtl="0" eaLnBrk="1" fontAlgn="auto" latinLnBrk="0" hangingPunct="1">
              <a:lnSpc>
                <a:spcPct val="100000"/>
              </a:lnSpc>
              <a:spcBef>
                <a:spcPts val="0"/>
              </a:spcBef>
              <a:spcAft>
                <a:spcPts val="600"/>
              </a:spcAft>
              <a:buClr>
                <a:srgbClr val="55A976"/>
              </a:buClr>
              <a:buSzTx/>
              <a:buFont typeface="Arial" panose="020B0604020202020204" pitchFamily="34" charset="0"/>
              <a:buNone/>
              <a:tabLst/>
              <a:defRPr/>
            </a:pPr>
            <a:endParaRPr lang="en-US" sz="1800" b="0" i="0" u="none" strike="noStrike" kern="1200" cap="none" spc="0" normalizeH="0" baseline="0" noProof="0">
              <a:ln>
                <a:noFill/>
              </a:ln>
              <a:solidFill>
                <a:prstClr val="black">
                  <a:lumMod val="75000"/>
                  <a:lumOff val="25000"/>
                </a:prstClr>
              </a:solidFill>
              <a:effectLst/>
              <a:uLnTx/>
              <a:uFillTx/>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pic>
        <p:nvPicPr>
          <p:cNvPr id="4" name="Picture 3" descr="A close up of a plant&#10;&#10;Description automatically generated">
            <a:extLst>
              <a:ext uri="{FF2B5EF4-FFF2-40B4-BE49-F238E27FC236}">
                <a16:creationId xmlns:a16="http://schemas.microsoft.com/office/drawing/2014/main" id="{F1C7166A-F32B-4BA6-A447-4C909EA25A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1528" y="1402620"/>
            <a:ext cx="3792748" cy="4930460"/>
          </a:xfrm>
          <a:prstGeom prst="rect">
            <a:avLst/>
          </a:prstGeom>
        </p:spPr>
      </p:pic>
      <p:sp>
        <p:nvSpPr>
          <p:cNvPr id="5" name="TextBox 2">
            <a:extLst>
              <a:ext uri="{FF2B5EF4-FFF2-40B4-BE49-F238E27FC236}">
                <a16:creationId xmlns:a16="http://schemas.microsoft.com/office/drawing/2014/main" id="{AC5293FC-AE5C-48D5-87CA-2C745E352D8C}"/>
              </a:ext>
            </a:extLst>
          </p:cNvPr>
          <p:cNvSpPr txBox="1"/>
          <p:nvPr/>
        </p:nvSpPr>
        <p:spPr>
          <a:xfrm>
            <a:off x="10078988" y="6609147"/>
            <a:ext cx="2254738"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Image Credit: Lukas Rodriguez</a:t>
            </a:r>
          </a:p>
        </p:txBody>
      </p:sp>
      <p:sp>
        <p:nvSpPr>
          <p:cNvPr id="3" name="Text Placeholder 1">
            <a:extLst>
              <a:ext uri="{FF2B5EF4-FFF2-40B4-BE49-F238E27FC236}">
                <a16:creationId xmlns:a16="http://schemas.microsoft.com/office/drawing/2014/main" id="{0EF78744-0652-46EA-9B05-0718CB21CB5E}"/>
              </a:ext>
            </a:extLst>
          </p:cNvPr>
          <p:cNvSpPr txBox="1">
            <a:spLocks/>
          </p:cNvSpPr>
          <p:nvPr/>
        </p:nvSpPr>
        <p:spPr>
          <a:xfrm>
            <a:off x="1038432" y="2046170"/>
            <a:ext cx="5820131" cy="36213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defRPr/>
            </a:pPr>
            <a:r>
              <a:rPr lang="en-US" sz="4400" b="1">
                <a:latin typeface="Century Gothic"/>
              </a:rPr>
              <a:t>Biomass</a:t>
            </a:r>
            <a:r>
              <a:rPr lang="en-US" sz="4400">
                <a:latin typeface="Century Gothic"/>
              </a:rPr>
              <a:t> = total mass of living matter, which functions as an estimation for carbon storage</a:t>
            </a:r>
            <a:endParaRPr lang="en-US" sz="4400"/>
          </a:p>
          <a:p>
            <a:pPr>
              <a:lnSpc>
                <a:spcPct val="100000"/>
              </a:lnSpc>
              <a:spcBef>
                <a:spcPts val="0"/>
              </a:spcBef>
              <a:spcAft>
                <a:spcPts val="600"/>
              </a:spcAft>
              <a:buClr>
                <a:srgbClr val="55A976"/>
              </a:buClr>
              <a:defRPr/>
            </a:pPr>
            <a:endParaRPr lang="en-US" sz="3000"/>
          </a:p>
          <a:p>
            <a:pPr>
              <a:lnSpc>
                <a:spcPct val="100000"/>
              </a:lnSpc>
              <a:spcBef>
                <a:spcPts val="0"/>
              </a:spcBef>
              <a:spcAft>
                <a:spcPts val="600"/>
              </a:spcAft>
              <a:buClr>
                <a:srgbClr val="55A976"/>
              </a:buClr>
              <a:defRPr/>
            </a:pPr>
            <a:endParaRPr lang="en-US" sz="3000"/>
          </a:p>
          <a:p>
            <a:pPr>
              <a:lnSpc>
                <a:spcPct val="100000"/>
              </a:lnSpc>
              <a:spcBef>
                <a:spcPts val="0"/>
              </a:spcBef>
              <a:spcAft>
                <a:spcPts val="600"/>
              </a:spcAft>
              <a:buClr>
                <a:srgbClr val="55A976"/>
              </a:buClr>
              <a:defRPr/>
            </a:pPr>
            <a:endParaRPr lang="en-US"/>
          </a:p>
          <a:p>
            <a:pPr indent="114300">
              <a:lnSpc>
                <a:spcPct val="100000"/>
              </a:lnSpc>
              <a:spcBef>
                <a:spcPts val="0"/>
              </a:spcBef>
              <a:spcAft>
                <a:spcPts val="600"/>
              </a:spcAft>
              <a:buClr>
                <a:srgbClr val="55A976"/>
              </a:buClr>
              <a:defRPr/>
            </a:pPr>
            <a:endParaRPr lang="en-US" sz="2200">
              <a:solidFill>
                <a:prstClr val="black">
                  <a:lumMod val="75000"/>
                  <a:lumOff val="25000"/>
                </a:prstClr>
              </a:solidFill>
            </a:endParaRPr>
          </a:p>
          <a:p>
            <a:pPr marL="114300">
              <a:lnSpc>
                <a:spcPct val="100000"/>
              </a:lnSpc>
              <a:spcBef>
                <a:spcPts val="0"/>
              </a:spcBef>
              <a:spcAft>
                <a:spcPts val="600"/>
              </a:spcAft>
              <a:buClr>
                <a:srgbClr val="55A976"/>
              </a:buClr>
              <a:defRPr/>
            </a:pPr>
            <a:endParaRPr lang="en-US" sz="18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spTree>
    <p:extLst>
      <p:ext uri="{BB962C8B-B14F-4D97-AF65-F5344CB8AC3E}">
        <p14:creationId xmlns:p14="http://schemas.microsoft.com/office/powerpoint/2010/main" val="1854649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0E45CC-118D-44A0-995F-07DCE9D54F70}"/>
              </a:ext>
            </a:extLst>
          </p:cNvPr>
          <p:cNvSpPr txBox="1"/>
          <p:nvPr/>
        </p:nvSpPr>
        <p:spPr>
          <a:xfrm>
            <a:off x="497580" y="191477"/>
            <a:ext cx="57521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Century Gothic"/>
              </a:rPr>
              <a:t>Study Area &amp; Period</a:t>
            </a:r>
          </a:p>
        </p:txBody>
      </p:sp>
      <p:sp>
        <p:nvSpPr>
          <p:cNvPr id="16" name="Text Placeholder 1">
            <a:extLst>
              <a:ext uri="{FF2B5EF4-FFF2-40B4-BE49-F238E27FC236}">
                <a16:creationId xmlns:a16="http://schemas.microsoft.com/office/drawing/2014/main" id="{F38C9E5B-51FE-42DD-8162-4E415A8F284B}"/>
              </a:ext>
            </a:extLst>
          </p:cNvPr>
          <p:cNvSpPr txBox="1">
            <a:spLocks/>
          </p:cNvSpPr>
          <p:nvPr/>
        </p:nvSpPr>
        <p:spPr>
          <a:xfrm>
            <a:off x="246329" y="794586"/>
            <a:ext cx="4953926" cy="52027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defRPr/>
            </a:pPr>
            <a:endParaRPr lang="en-US" sz="3000">
              <a:latin typeface="Century Gothic"/>
            </a:endParaRPr>
          </a:p>
          <a:p>
            <a:pPr marL="342900" indent="-342900">
              <a:lnSpc>
                <a:spcPct val="100000"/>
              </a:lnSpc>
              <a:spcBef>
                <a:spcPts val="0"/>
              </a:spcBef>
              <a:spcAft>
                <a:spcPts val="600"/>
              </a:spcAft>
              <a:buClr>
                <a:srgbClr val="55A976"/>
              </a:buClr>
              <a:buFont typeface="Webdings" panose="05030102010509060703" pitchFamily="18" charset="2"/>
              <a:buChar char="4"/>
              <a:defRPr/>
            </a:pPr>
            <a:r>
              <a:rPr lang="en-US" sz="3000">
                <a:latin typeface="Century Gothic"/>
              </a:rPr>
              <a:t>Fisher's Peak State Park</a:t>
            </a:r>
          </a:p>
          <a:p>
            <a:pPr marL="1028700" lvl="1" indent="-342900">
              <a:lnSpc>
                <a:spcPct val="100000"/>
              </a:lnSpc>
              <a:spcBef>
                <a:spcPts val="0"/>
              </a:spcBef>
              <a:spcAft>
                <a:spcPts val="600"/>
              </a:spcAft>
              <a:buClr>
                <a:srgbClr val="55A976"/>
              </a:buClr>
              <a:buFont typeface="Webdings" panose="05030102010509060703" pitchFamily="18" charset="2"/>
              <a:buChar char="4"/>
              <a:defRPr/>
            </a:pPr>
            <a:r>
              <a:rPr lang="en-US" sz="3000">
                <a:solidFill>
                  <a:schemeClr val="tx1">
                    <a:lumMod val="75000"/>
                    <a:lumOff val="25000"/>
                  </a:schemeClr>
                </a:solidFill>
                <a:latin typeface="Century Gothic"/>
              </a:rPr>
              <a:t>77.5 km</a:t>
            </a:r>
            <a:r>
              <a:rPr lang="en-US" sz="3000" baseline="30000">
                <a:solidFill>
                  <a:schemeClr val="tx1">
                    <a:lumMod val="75000"/>
                    <a:lumOff val="25000"/>
                  </a:schemeClr>
                </a:solidFill>
                <a:latin typeface="Century Gothic"/>
              </a:rPr>
              <a:t>2</a:t>
            </a:r>
          </a:p>
          <a:p>
            <a:pPr marL="1028700" lvl="1" indent="-342900">
              <a:lnSpc>
                <a:spcPct val="100000"/>
              </a:lnSpc>
              <a:spcBef>
                <a:spcPts val="0"/>
              </a:spcBef>
              <a:spcAft>
                <a:spcPts val="600"/>
              </a:spcAft>
              <a:buClr>
                <a:srgbClr val="55A976"/>
              </a:buClr>
              <a:buFont typeface="Webdings" panose="05030102010509060703" pitchFamily="18" charset="2"/>
              <a:buChar char="4"/>
              <a:defRPr/>
            </a:pPr>
            <a:r>
              <a:rPr lang="en-US" sz="3000">
                <a:solidFill>
                  <a:schemeClr val="tx1">
                    <a:lumMod val="75000"/>
                    <a:lumOff val="25000"/>
                  </a:schemeClr>
                </a:solidFill>
                <a:latin typeface="Century Gothic"/>
              </a:rPr>
              <a:t>Will be Colorado's 2nd largest state park</a:t>
            </a:r>
          </a:p>
          <a:p>
            <a:pPr marL="342900" indent="-342900">
              <a:lnSpc>
                <a:spcPct val="100000"/>
              </a:lnSpc>
              <a:spcBef>
                <a:spcPts val="0"/>
              </a:spcBef>
              <a:spcAft>
                <a:spcPts val="600"/>
              </a:spcAft>
              <a:buClr>
                <a:srgbClr val="55A976"/>
              </a:buClr>
              <a:buFont typeface="Webdings" panose="05030102010509060703" pitchFamily="18" charset="2"/>
              <a:buChar char="4"/>
              <a:defRPr/>
            </a:pPr>
            <a:r>
              <a:rPr lang="en-US" sz="3000">
                <a:latin typeface="Century Gothic"/>
              </a:rPr>
              <a:t>Study Period:</a:t>
            </a:r>
            <a:endParaRPr lang="en-US" sz="3000"/>
          </a:p>
          <a:p>
            <a:pPr marL="1028700" lvl="1" indent="-342900">
              <a:lnSpc>
                <a:spcPct val="100000"/>
              </a:lnSpc>
              <a:spcBef>
                <a:spcPts val="0"/>
              </a:spcBef>
              <a:spcAft>
                <a:spcPts val="600"/>
              </a:spcAft>
              <a:buClr>
                <a:srgbClr val="55A976"/>
              </a:buClr>
              <a:buFont typeface="Webdings" panose="05030102010509060703" pitchFamily="18" charset="2"/>
              <a:buChar char="4"/>
              <a:defRPr/>
            </a:pPr>
            <a:r>
              <a:rPr lang="en-US" sz="3000">
                <a:solidFill>
                  <a:schemeClr val="tx1">
                    <a:lumMod val="75000"/>
                    <a:lumOff val="25000"/>
                  </a:schemeClr>
                </a:solidFill>
                <a:latin typeface="Century Gothic"/>
              </a:rPr>
              <a:t>June 2019-August 2019</a:t>
            </a:r>
          </a:p>
          <a:p>
            <a:pPr marL="1028700" lvl="1" indent="-342900">
              <a:lnSpc>
                <a:spcPct val="100000"/>
              </a:lnSpc>
              <a:spcBef>
                <a:spcPts val="0"/>
              </a:spcBef>
              <a:spcAft>
                <a:spcPts val="600"/>
              </a:spcAft>
              <a:buClr>
                <a:srgbClr val="55A976"/>
              </a:buClr>
              <a:buFont typeface="Webdings" panose="05030102010509060703" pitchFamily="18" charset="2"/>
              <a:buChar char="4"/>
              <a:defRPr/>
            </a:pPr>
            <a:endParaRPr lang="en-US">
              <a:solidFill>
                <a:srgbClr val="000000"/>
              </a:solidFill>
            </a:endParaRPr>
          </a:p>
          <a:p>
            <a:pPr marR="0" algn="l" defTabSz="914400">
              <a:lnSpc>
                <a:spcPct val="100000"/>
              </a:lnSpc>
              <a:spcBef>
                <a:spcPts val="0"/>
              </a:spcBef>
              <a:spcAft>
                <a:spcPts val="600"/>
              </a:spcAft>
              <a:buClr>
                <a:srgbClr val="55A976"/>
              </a:buClr>
              <a:buSzTx/>
              <a:tabLst/>
              <a:defRPr/>
            </a:pPr>
            <a:endParaRPr lang="en-US" b="0" i="0" u="none" strike="noStrike" kern="1200" cap="none" spc="0" normalizeH="0" baseline="0" noProof="0">
              <a:ln>
                <a:noFill/>
              </a:ln>
              <a:solidFill>
                <a:srgbClr val="404040"/>
              </a:solidFill>
              <a:effectLst/>
              <a:uLnTx/>
              <a:uFillTx/>
            </a:endParaRPr>
          </a:p>
          <a:p>
            <a:pPr indent="114300">
              <a:lnSpc>
                <a:spcPct val="100000"/>
              </a:lnSpc>
              <a:spcBef>
                <a:spcPts val="0"/>
              </a:spcBef>
              <a:spcAft>
                <a:spcPts val="600"/>
              </a:spcAft>
              <a:buClr>
                <a:srgbClr val="55A976"/>
              </a:buClr>
              <a:defRPr/>
            </a:pPr>
            <a:endParaRPr lang="en-US" sz="2200" b="0" i="0" u="none" strike="noStrike" kern="1200" cap="none" spc="0" normalizeH="0" baseline="0" noProof="0">
              <a:ln>
                <a:noFill/>
              </a:ln>
              <a:solidFill>
                <a:srgbClr val="404040"/>
              </a:solidFill>
              <a:effectLst/>
              <a:uLnTx/>
              <a:uFillTx/>
            </a:endParaRPr>
          </a:p>
          <a:p>
            <a:pPr marL="114300" marR="0" lvl="0" algn="l" defTabSz="914400" rtl="0" eaLnBrk="1" fontAlgn="auto" latinLnBrk="0" hangingPunct="1">
              <a:lnSpc>
                <a:spcPct val="100000"/>
              </a:lnSpc>
              <a:spcBef>
                <a:spcPts val="0"/>
              </a:spcBef>
              <a:spcAft>
                <a:spcPts val="600"/>
              </a:spcAft>
              <a:buClr>
                <a:srgbClr val="55A976"/>
              </a:buClr>
              <a:buSzTx/>
              <a:buFont typeface="Arial" panose="020B0604020202020204" pitchFamily="34" charset="0"/>
              <a:buNone/>
              <a:tabLst/>
              <a:defRPr/>
            </a:pPr>
            <a:endParaRPr lang="en-US" sz="1800" b="0" i="0" u="none" strike="noStrike" kern="1200" cap="none" spc="0" normalizeH="0" baseline="0" noProof="0">
              <a:ln>
                <a:noFill/>
              </a:ln>
              <a:solidFill>
                <a:prstClr val="black">
                  <a:lumMod val="75000"/>
                  <a:lumOff val="25000"/>
                </a:prstClr>
              </a:solidFill>
              <a:effectLst/>
              <a:uLnTx/>
              <a:uFillTx/>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grpSp>
        <p:nvGrpSpPr>
          <p:cNvPr id="3" name="Group 2">
            <a:extLst>
              <a:ext uri="{FF2B5EF4-FFF2-40B4-BE49-F238E27FC236}">
                <a16:creationId xmlns:a16="http://schemas.microsoft.com/office/drawing/2014/main" id="{FF5A5903-F077-4E57-B615-5F524674E319}"/>
              </a:ext>
            </a:extLst>
          </p:cNvPr>
          <p:cNvGrpSpPr/>
          <p:nvPr/>
        </p:nvGrpSpPr>
        <p:grpSpPr>
          <a:xfrm>
            <a:off x="5029732" y="1276168"/>
            <a:ext cx="6989522" cy="5376449"/>
            <a:chOff x="4744529" y="1226428"/>
            <a:chExt cx="7427437" cy="5541103"/>
          </a:xfrm>
        </p:grpSpPr>
        <p:pic>
          <p:nvPicPr>
            <p:cNvPr id="15" name="Picture 17">
              <a:extLst>
                <a:ext uri="{FF2B5EF4-FFF2-40B4-BE49-F238E27FC236}">
                  <a16:creationId xmlns:a16="http://schemas.microsoft.com/office/drawing/2014/main" id="{EA1A9C71-C4B6-45A8-8F06-07250BB7B5BF}"/>
                </a:ext>
              </a:extLst>
            </p:cNvPr>
            <p:cNvPicPr>
              <a:picLocks noChangeAspect="1"/>
            </p:cNvPicPr>
            <p:nvPr/>
          </p:nvPicPr>
          <p:blipFill rotWithShape="1">
            <a:blip r:embed="rId3"/>
            <a:srcRect l="5401" t="7164" r="26681" b="5970"/>
            <a:stretch/>
          </p:blipFill>
          <p:spPr>
            <a:xfrm>
              <a:off x="4744529" y="1226428"/>
              <a:ext cx="7427437" cy="5541103"/>
            </a:xfrm>
            <a:prstGeom prst="rect">
              <a:avLst/>
            </a:prstGeom>
          </p:spPr>
        </p:pic>
        <p:sp>
          <p:nvSpPr>
            <p:cNvPr id="14" name="TextBox 13">
              <a:extLst>
                <a:ext uri="{FF2B5EF4-FFF2-40B4-BE49-F238E27FC236}">
                  <a16:creationId xmlns:a16="http://schemas.microsoft.com/office/drawing/2014/main" id="{F0538137-62FA-475A-B274-4DA736665203}"/>
                </a:ext>
              </a:extLst>
            </p:cNvPr>
            <p:cNvSpPr txBox="1"/>
            <p:nvPr/>
          </p:nvSpPr>
          <p:spPr>
            <a:xfrm>
              <a:off x="9915496" y="5366372"/>
              <a:ext cx="21655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Study Area </a:t>
              </a:r>
              <a:endParaRPr lang="en-US">
                <a:solidFill>
                  <a:schemeClr val="tx1">
                    <a:lumMod val="75000"/>
                    <a:lumOff val="25000"/>
                  </a:schemeClr>
                </a:solidFill>
              </a:endParaRPr>
            </a:p>
          </p:txBody>
        </p:sp>
        <p:sp>
          <p:nvSpPr>
            <p:cNvPr id="6" name="TextBox 5">
              <a:extLst>
                <a:ext uri="{FF2B5EF4-FFF2-40B4-BE49-F238E27FC236}">
                  <a16:creationId xmlns:a16="http://schemas.microsoft.com/office/drawing/2014/main" id="{06B7DCE7-A914-4658-AB3F-EE1DAA81A50C}"/>
                </a:ext>
              </a:extLst>
            </p:cNvPr>
            <p:cNvSpPr txBox="1"/>
            <p:nvPr/>
          </p:nvSpPr>
          <p:spPr>
            <a:xfrm>
              <a:off x="5272773" y="5934074"/>
              <a:ext cx="1563917" cy="3883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rPr>
                <a:t>Colorado</a:t>
              </a:r>
              <a:endParaRPr lang="en-US" sz="1600">
                <a:solidFill>
                  <a:schemeClr val="tx1">
                    <a:lumMod val="75000"/>
                    <a:lumOff val="25000"/>
                  </a:schemeClr>
                </a:solidFill>
                <a:cs typeface="Calibri"/>
              </a:endParaRPr>
            </a:p>
          </p:txBody>
        </p:sp>
        <p:sp>
          <p:nvSpPr>
            <p:cNvPr id="7" name="TextBox 6">
              <a:extLst>
                <a:ext uri="{FF2B5EF4-FFF2-40B4-BE49-F238E27FC236}">
                  <a16:creationId xmlns:a16="http://schemas.microsoft.com/office/drawing/2014/main" id="{86537E32-16A9-447E-BF9A-982AFEAD094C}"/>
                </a:ext>
              </a:extLst>
            </p:cNvPr>
            <p:cNvSpPr txBox="1"/>
            <p:nvPr/>
          </p:nvSpPr>
          <p:spPr>
            <a:xfrm>
              <a:off x="5203500" y="6322559"/>
              <a:ext cx="1817137" cy="3883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New Mexico</a:t>
              </a:r>
              <a:endParaRPr lang="en-US">
                <a:solidFill>
                  <a:schemeClr val="tx1">
                    <a:lumMod val="75000"/>
                    <a:lumOff val="25000"/>
                  </a:schemeClr>
                </a:solidFill>
              </a:endParaRPr>
            </a:p>
          </p:txBody>
        </p:sp>
        <p:sp>
          <p:nvSpPr>
            <p:cNvPr id="8" name="TextBox 7">
              <a:extLst>
                <a:ext uri="{FF2B5EF4-FFF2-40B4-BE49-F238E27FC236}">
                  <a16:creationId xmlns:a16="http://schemas.microsoft.com/office/drawing/2014/main" id="{942B8B3C-BD79-49BD-88B6-7F20D43BD967}"/>
                </a:ext>
              </a:extLst>
            </p:cNvPr>
            <p:cNvSpPr txBox="1"/>
            <p:nvPr/>
          </p:nvSpPr>
          <p:spPr>
            <a:xfrm>
              <a:off x="10661169" y="3823039"/>
              <a:ext cx="14158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Fisher's Peak</a:t>
              </a:r>
              <a:endParaRPr lang="en-US">
                <a:solidFill>
                  <a:schemeClr val="tx1">
                    <a:lumMod val="75000"/>
                    <a:lumOff val="25000"/>
                  </a:schemeClr>
                </a:solidFill>
              </a:endParaRPr>
            </a:p>
          </p:txBody>
        </p:sp>
        <p:sp>
          <p:nvSpPr>
            <p:cNvPr id="9" name="TextBox 8">
              <a:extLst>
                <a:ext uri="{FF2B5EF4-FFF2-40B4-BE49-F238E27FC236}">
                  <a16:creationId xmlns:a16="http://schemas.microsoft.com/office/drawing/2014/main" id="{7F2D9687-38F8-44A9-9957-590E56ABB4A8}"/>
                </a:ext>
              </a:extLst>
            </p:cNvPr>
            <p:cNvSpPr txBox="1"/>
            <p:nvPr/>
          </p:nvSpPr>
          <p:spPr>
            <a:xfrm>
              <a:off x="9812844" y="3366190"/>
              <a:ext cx="816157" cy="3883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rPr>
                <a:t>CO</a:t>
              </a:r>
              <a:endParaRPr lang="en-US">
                <a:solidFill>
                  <a:schemeClr val="tx1">
                    <a:lumMod val="75000"/>
                    <a:lumOff val="25000"/>
                  </a:schemeClr>
                </a:solidFill>
              </a:endParaRPr>
            </a:p>
          </p:txBody>
        </p:sp>
        <p:sp>
          <p:nvSpPr>
            <p:cNvPr id="10" name="TextBox 9">
              <a:extLst>
                <a:ext uri="{FF2B5EF4-FFF2-40B4-BE49-F238E27FC236}">
                  <a16:creationId xmlns:a16="http://schemas.microsoft.com/office/drawing/2014/main" id="{7F457B04-3215-45AD-8EEE-30C6EE0779C6}"/>
                </a:ext>
              </a:extLst>
            </p:cNvPr>
            <p:cNvSpPr txBox="1"/>
            <p:nvPr/>
          </p:nvSpPr>
          <p:spPr>
            <a:xfrm>
              <a:off x="8951152" y="4535796"/>
              <a:ext cx="863368" cy="3883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rPr>
                <a:t>NM</a:t>
              </a:r>
              <a:endParaRPr lang="en-US">
                <a:solidFill>
                  <a:schemeClr val="tx1">
                    <a:lumMod val="75000"/>
                    <a:lumOff val="25000"/>
                  </a:schemeClr>
                </a:solidFill>
              </a:endParaRPr>
            </a:p>
          </p:txBody>
        </p:sp>
        <p:sp>
          <p:nvSpPr>
            <p:cNvPr id="11" name="TextBox 10">
              <a:extLst>
                <a:ext uri="{FF2B5EF4-FFF2-40B4-BE49-F238E27FC236}">
                  <a16:creationId xmlns:a16="http://schemas.microsoft.com/office/drawing/2014/main" id="{B2E313A6-14A1-45F7-99FA-A96FCA2E9295}"/>
                </a:ext>
              </a:extLst>
            </p:cNvPr>
            <p:cNvSpPr txBox="1"/>
            <p:nvPr/>
          </p:nvSpPr>
          <p:spPr>
            <a:xfrm>
              <a:off x="8948023" y="2235970"/>
              <a:ext cx="5801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rPr>
                <a:t>WY</a:t>
              </a:r>
              <a:endParaRPr lang="en-US">
                <a:solidFill>
                  <a:schemeClr val="tx1">
                    <a:lumMod val="75000"/>
                    <a:lumOff val="25000"/>
                  </a:schemeClr>
                </a:solidFill>
              </a:endParaRPr>
            </a:p>
          </p:txBody>
        </p:sp>
        <p:sp>
          <p:nvSpPr>
            <p:cNvPr id="12" name="TextBox 11">
              <a:extLst>
                <a:ext uri="{FF2B5EF4-FFF2-40B4-BE49-F238E27FC236}">
                  <a16:creationId xmlns:a16="http://schemas.microsoft.com/office/drawing/2014/main" id="{8D0B6014-3CD4-4D39-A83C-AE0525916AD1}"/>
                </a:ext>
              </a:extLst>
            </p:cNvPr>
            <p:cNvSpPr txBox="1"/>
            <p:nvPr/>
          </p:nvSpPr>
          <p:spPr>
            <a:xfrm>
              <a:off x="11103969" y="2235969"/>
              <a:ext cx="5801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rPr>
                <a:t>NE</a:t>
              </a:r>
              <a:endParaRPr lang="en-US">
                <a:solidFill>
                  <a:schemeClr val="tx1">
                    <a:lumMod val="75000"/>
                    <a:lumOff val="25000"/>
                  </a:schemeClr>
                </a:solidFill>
              </a:endParaRPr>
            </a:p>
          </p:txBody>
        </p:sp>
        <p:pic>
          <p:nvPicPr>
            <p:cNvPr id="5" name="Picture 5" descr="A close up of a logo&#10;&#10;Description automatically generated">
              <a:extLst>
                <a:ext uri="{FF2B5EF4-FFF2-40B4-BE49-F238E27FC236}">
                  <a16:creationId xmlns:a16="http://schemas.microsoft.com/office/drawing/2014/main" id="{C9B2F099-9B40-4974-9820-0D5F02D00F51}"/>
                </a:ext>
              </a:extLst>
            </p:cNvPr>
            <p:cNvPicPr>
              <a:picLocks noChangeAspect="1"/>
            </p:cNvPicPr>
            <p:nvPr/>
          </p:nvPicPr>
          <p:blipFill rotWithShape="1">
            <a:blip r:embed="rId4"/>
            <a:srcRect l="13148" t="85582" r="7595" b="1786"/>
            <a:stretch/>
          </p:blipFill>
          <p:spPr>
            <a:xfrm>
              <a:off x="9341613" y="5410459"/>
              <a:ext cx="541939" cy="298840"/>
            </a:xfrm>
            <a:prstGeom prst="rect">
              <a:avLst/>
            </a:prstGeom>
          </p:spPr>
        </p:pic>
        <p:sp>
          <p:nvSpPr>
            <p:cNvPr id="17" name="TextBox 16">
              <a:extLst>
                <a:ext uri="{FF2B5EF4-FFF2-40B4-BE49-F238E27FC236}">
                  <a16:creationId xmlns:a16="http://schemas.microsoft.com/office/drawing/2014/main" id="{C156DFE1-5F45-4139-915A-768DFC07FDCF}"/>
                </a:ext>
              </a:extLst>
            </p:cNvPr>
            <p:cNvSpPr txBox="1"/>
            <p:nvPr/>
          </p:nvSpPr>
          <p:spPr>
            <a:xfrm>
              <a:off x="5776030" y="5233887"/>
              <a:ext cx="6944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3 Km</a:t>
              </a:r>
              <a:endParaRPr lang="en-US" sz="1200">
                <a:solidFill>
                  <a:schemeClr val="tx1">
                    <a:lumMod val="75000"/>
                    <a:lumOff val="25000"/>
                  </a:schemeClr>
                </a:solidFill>
                <a:cs typeface="Calibri"/>
              </a:endParaRPr>
            </a:p>
          </p:txBody>
        </p:sp>
        <p:sp>
          <p:nvSpPr>
            <p:cNvPr id="19" name="TextBox 18">
              <a:extLst>
                <a:ext uri="{FF2B5EF4-FFF2-40B4-BE49-F238E27FC236}">
                  <a16:creationId xmlns:a16="http://schemas.microsoft.com/office/drawing/2014/main" id="{A6D6276C-0171-4B9C-AF2C-6CC6A063CFE3}"/>
                </a:ext>
              </a:extLst>
            </p:cNvPr>
            <p:cNvSpPr txBox="1"/>
            <p:nvPr/>
          </p:nvSpPr>
          <p:spPr>
            <a:xfrm>
              <a:off x="5341777" y="5233886"/>
              <a:ext cx="513665" cy="304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1.5</a:t>
              </a:r>
              <a:endParaRPr lang="en-US"/>
            </a:p>
          </p:txBody>
        </p:sp>
        <p:sp>
          <p:nvSpPr>
            <p:cNvPr id="20" name="TextBox 19">
              <a:extLst>
                <a:ext uri="{FF2B5EF4-FFF2-40B4-BE49-F238E27FC236}">
                  <a16:creationId xmlns:a16="http://schemas.microsoft.com/office/drawing/2014/main" id="{6A78D377-824C-4899-A973-0286A18A3BE6}"/>
                </a:ext>
              </a:extLst>
            </p:cNvPr>
            <p:cNvSpPr txBox="1"/>
            <p:nvPr/>
          </p:nvSpPr>
          <p:spPr>
            <a:xfrm>
              <a:off x="5024449" y="5229859"/>
              <a:ext cx="275304" cy="281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0</a:t>
              </a:r>
              <a:endParaRPr lang="en-US"/>
            </a:p>
          </p:txBody>
        </p:sp>
        <p:sp>
          <p:nvSpPr>
            <p:cNvPr id="18" name="Oval 17">
              <a:extLst>
                <a:ext uri="{FF2B5EF4-FFF2-40B4-BE49-F238E27FC236}">
                  <a16:creationId xmlns:a16="http://schemas.microsoft.com/office/drawing/2014/main" id="{D763AF51-DA5B-4509-94A1-E81F6E82E183}"/>
                </a:ext>
              </a:extLst>
            </p:cNvPr>
            <p:cNvSpPr/>
            <p:nvPr/>
          </p:nvSpPr>
          <p:spPr>
            <a:xfrm>
              <a:off x="6287599" y="1500131"/>
              <a:ext cx="47163" cy="439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TextBox 20">
              <a:extLst>
                <a:ext uri="{FF2B5EF4-FFF2-40B4-BE49-F238E27FC236}">
                  <a16:creationId xmlns:a16="http://schemas.microsoft.com/office/drawing/2014/main" id="{7B0874A3-13D6-4A52-8D30-A4D5708CA81E}"/>
                </a:ext>
              </a:extLst>
            </p:cNvPr>
            <p:cNvSpPr txBox="1"/>
            <p:nvPr/>
          </p:nvSpPr>
          <p:spPr>
            <a:xfrm>
              <a:off x="6287421" y="1546762"/>
              <a:ext cx="12806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rPr>
                <a:t>Trinidad</a:t>
              </a:r>
              <a:endParaRPr lang="en-US" sz="1600">
                <a:solidFill>
                  <a:schemeClr val="tx1">
                    <a:lumMod val="75000"/>
                    <a:lumOff val="25000"/>
                  </a:schemeClr>
                </a:solidFill>
                <a:cs typeface="Calibri"/>
              </a:endParaRPr>
            </a:p>
          </p:txBody>
        </p:sp>
      </p:grpSp>
    </p:spTree>
    <p:extLst>
      <p:ext uri="{BB962C8B-B14F-4D97-AF65-F5344CB8AC3E}">
        <p14:creationId xmlns:p14="http://schemas.microsoft.com/office/powerpoint/2010/main" val="95399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6780BF-2F05-4318-87C8-9E10E6D0BC7B}"/>
              </a:ext>
            </a:extLst>
          </p:cNvPr>
          <p:cNvSpPr txBox="1"/>
          <p:nvPr/>
        </p:nvSpPr>
        <p:spPr>
          <a:xfrm>
            <a:off x="517118" y="204503"/>
            <a:ext cx="36289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a:solidFill>
                  <a:schemeClr val="bg1"/>
                </a:solidFill>
                <a:latin typeface="Century Gothic"/>
              </a:rPr>
              <a:t>Objectives</a:t>
            </a:r>
          </a:p>
        </p:txBody>
      </p:sp>
      <p:sp>
        <p:nvSpPr>
          <p:cNvPr id="6" name="TextBox 5">
            <a:extLst>
              <a:ext uri="{FF2B5EF4-FFF2-40B4-BE49-F238E27FC236}">
                <a16:creationId xmlns:a16="http://schemas.microsoft.com/office/drawing/2014/main" id="{7303FA55-A47C-4616-96FB-3810A08E9B87}"/>
              </a:ext>
            </a:extLst>
          </p:cNvPr>
          <p:cNvSpPr txBox="1"/>
          <p:nvPr/>
        </p:nvSpPr>
        <p:spPr>
          <a:xfrm>
            <a:off x="9564868" y="6445472"/>
            <a:ext cx="2745779" cy="41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Image Credits: </a:t>
            </a:r>
            <a:r>
              <a:rPr lang="en-US" sz="1000" err="1">
                <a:solidFill>
                  <a:schemeClr val="tx1">
                    <a:lumMod val="75000"/>
                    <a:lumOff val="25000"/>
                  </a:schemeClr>
                </a:solidFill>
                <a:latin typeface="Century Gothic"/>
              </a:rPr>
              <a:t>PNGKit</a:t>
            </a:r>
            <a:r>
              <a:rPr lang="en-US" sz="1000">
                <a:solidFill>
                  <a:schemeClr val="tx1">
                    <a:lumMod val="75000"/>
                    <a:lumOff val="25000"/>
                  </a:schemeClr>
                </a:solidFill>
                <a:latin typeface="Century Gothic"/>
              </a:rPr>
              <a:t>, Kiss Clipart, and Vectors Market from www.flaticon.com</a:t>
            </a:r>
          </a:p>
        </p:txBody>
      </p:sp>
      <p:pic>
        <p:nvPicPr>
          <p:cNvPr id="12" name="Picture 12" descr="A picture containing drawing&#10;&#10;Description automatically generated">
            <a:extLst>
              <a:ext uri="{FF2B5EF4-FFF2-40B4-BE49-F238E27FC236}">
                <a16:creationId xmlns:a16="http://schemas.microsoft.com/office/drawing/2014/main" id="{7A69C326-965F-45C3-97CA-F69C782E8A4F}"/>
              </a:ext>
            </a:extLst>
          </p:cNvPr>
          <p:cNvPicPr>
            <a:picLocks noChangeAspect="1"/>
          </p:cNvPicPr>
          <p:nvPr/>
        </p:nvPicPr>
        <p:blipFill>
          <a:blip r:embed="rId3"/>
          <a:stretch>
            <a:fillRect/>
          </a:stretch>
        </p:blipFill>
        <p:spPr>
          <a:xfrm>
            <a:off x="3613035" y="1890195"/>
            <a:ext cx="2107622" cy="2107622"/>
          </a:xfrm>
          <a:prstGeom prst="rect">
            <a:avLst/>
          </a:prstGeom>
        </p:spPr>
      </p:pic>
      <p:pic>
        <p:nvPicPr>
          <p:cNvPr id="9" name="Picture 9" descr="A close up of a logo&#10;&#10;Description automatically generated">
            <a:extLst>
              <a:ext uri="{FF2B5EF4-FFF2-40B4-BE49-F238E27FC236}">
                <a16:creationId xmlns:a16="http://schemas.microsoft.com/office/drawing/2014/main" id="{116E7148-9CDB-46B7-B4CC-3F53E4956A0A}"/>
              </a:ext>
            </a:extLst>
          </p:cNvPr>
          <p:cNvPicPr>
            <a:picLocks noChangeAspect="1"/>
          </p:cNvPicPr>
          <p:nvPr/>
        </p:nvPicPr>
        <p:blipFill rotWithShape="1">
          <a:blip r:embed="rId4"/>
          <a:srcRect l="16828" t="3555" r="17799" b="8444"/>
          <a:stretch/>
        </p:blipFill>
        <p:spPr>
          <a:xfrm>
            <a:off x="6457297" y="1891102"/>
            <a:ext cx="2197652" cy="2136448"/>
          </a:xfrm>
          <a:prstGeom prst="rect">
            <a:avLst/>
          </a:prstGeom>
        </p:spPr>
      </p:pic>
      <p:pic>
        <p:nvPicPr>
          <p:cNvPr id="5" name="Picture 6" descr="A picture containing drawing&#10;&#10;Description automatically generated">
            <a:extLst>
              <a:ext uri="{FF2B5EF4-FFF2-40B4-BE49-F238E27FC236}">
                <a16:creationId xmlns:a16="http://schemas.microsoft.com/office/drawing/2014/main" id="{E88DD5DA-2DFB-4B65-BD1F-BA04EFFABE3F}"/>
              </a:ext>
            </a:extLst>
          </p:cNvPr>
          <p:cNvPicPr>
            <a:picLocks noChangeAspect="1"/>
          </p:cNvPicPr>
          <p:nvPr/>
        </p:nvPicPr>
        <p:blipFill>
          <a:blip r:embed="rId5"/>
          <a:stretch>
            <a:fillRect/>
          </a:stretch>
        </p:blipFill>
        <p:spPr>
          <a:xfrm>
            <a:off x="9365674" y="1897452"/>
            <a:ext cx="2059049" cy="2130169"/>
          </a:xfrm>
          <a:prstGeom prst="rect">
            <a:avLst/>
          </a:prstGeom>
        </p:spPr>
      </p:pic>
      <p:sp>
        <p:nvSpPr>
          <p:cNvPr id="7" name="Text Placeholder 1">
            <a:extLst>
              <a:ext uri="{FF2B5EF4-FFF2-40B4-BE49-F238E27FC236}">
                <a16:creationId xmlns:a16="http://schemas.microsoft.com/office/drawing/2014/main" id="{3D9176FA-5E71-477B-8E1A-12D5D1496026}"/>
              </a:ext>
            </a:extLst>
          </p:cNvPr>
          <p:cNvSpPr txBox="1">
            <a:spLocks/>
          </p:cNvSpPr>
          <p:nvPr/>
        </p:nvSpPr>
        <p:spPr>
          <a:xfrm>
            <a:off x="3729716" y="4208390"/>
            <a:ext cx="1881334" cy="162669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55A976"/>
              </a:buClr>
              <a:defRPr/>
            </a:pPr>
            <a:r>
              <a:rPr lang="en-US" sz="2200" b="1">
                <a:solidFill>
                  <a:srgbClr val="55A976"/>
                </a:solidFill>
                <a:latin typeface="Century Gothic"/>
              </a:rPr>
              <a:t>Develop</a:t>
            </a:r>
            <a:r>
              <a:rPr lang="en-US" sz="2200">
                <a:latin typeface="Century Gothic"/>
              </a:rPr>
              <a:t> </a:t>
            </a:r>
            <a:endParaRPr lang="en-US"/>
          </a:p>
          <a:p>
            <a:pPr algn="ctr">
              <a:lnSpc>
                <a:spcPct val="100000"/>
              </a:lnSpc>
              <a:spcBef>
                <a:spcPts val="0"/>
              </a:spcBef>
              <a:spcAft>
                <a:spcPts val="600"/>
              </a:spcAft>
              <a:buClr>
                <a:srgbClr val="55A976"/>
              </a:buClr>
              <a:defRPr/>
            </a:pPr>
            <a:r>
              <a:rPr lang="en-US" sz="2200">
                <a:latin typeface="Century Gothic"/>
              </a:rPr>
              <a:t>a model for mapping biomass</a:t>
            </a:r>
            <a:endParaRPr lang="en-US"/>
          </a:p>
          <a:p>
            <a:pPr marL="114300">
              <a:lnSpc>
                <a:spcPct val="100000"/>
              </a:lnSpc>
              <a:spcBef>
                <a:spcPts val="0"/>
              </a:spcBef>
              <a:spcAft>
                <a:spcPts val="600"/>
              </a:spcAft>
              <a:buClr>
                <a:srgbClr val="55A976"/>
              </a:buClr>
              <a:defRPr/>
            </a:pPr>
            <a:endParaRPr lang="en-US" sz="1800" b="0" i="0" u="none" strike="noStrike" kern="1200" cap="none" spc="0" normalizeH="0" baseline="0" noProof="0">
              <a:ln>
                <a:noFill/>
              </a:ln>
              <a:solidFill>
                <a:prstClr val="black">
                  <a:lumMod val="75000"/>
                  <a:lumOff val="25000"/>
                </a:prstClr>
              </a:solidFill>
              <a:effectLst/>
              <a:uLnTx/>
              <a:uFillTx/>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sp>
        <p:nvSpPr>
          <p:cNvPr id="8" name="Text Placeholder 1">
            <a:extLst>
              <a:ext uri="{FF2B5EF4-FFF2-40B4-BE49-F238E27FC236}">
                <a16:creationId xmlns:a16="http://schemas.microsoft.com/office/drawing/2014/main" id="{FBA6BAED-B9D2-4EE5-8F28-AE976A8259D9}"/>
              </a:ext>
            </a:extLst>
          </p:cNvPr>
          <p:cNvSpPr txBox="1">
            <a:spLocks/>
          </p:cNvSpPr>
          <p:nvPr/>
        </p:nvSpPr>
        <p:spPr>
          <a:xfrm>
            <a:off x="6357193" y="4212528"/>
            <a:ext cx="2305874" cy="183677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55A976"/>
              </a:buClr>
              <a:defRPr/>
            </a:pPr>
            <a:r>
              <a:rPr lang="en-US" sz="2200" b="1">
                <a:solidFill>
                  <a:srgbClr val="55A976"/>
                </a:solidFill>
                <a:latin typeface="Century Gothic"/>
              </a:rPr>
              <a:t>Map</a:t>
            </a:r>
            <a:r>
              <a:rPr lang="en-US" sz="2200">
                <a:solidFill>
                  <a:srgbClr val="404040"/>
                </a:solidFill>
                <a:latin typeface="Century Gothic"/>
              </a:rPr>
              <a:t> </a:t>
            </a:r>
            <a:endParaRPr lang="en-US" sz="2200">
              <a:solidFill>
                <a:srgbClr val="404040"/>
              </a:solidFill>
            </a:endParaRPr>
          </a:p>
          <a:p>
            <a:pPr algn="ctr">
              <a:lnSpc>
                <a:spcPct val="100000"/>
              </a:lnSpc>
              <a:spcBef>
                <a:spcPts val="0"/>
              </a:spcBef>
              <a:spcAft>
                <a:spcPts val="600"/>
              </a:spcAft>
              <a:buClr>
                <a:srgbClr val="55A976"/>
              </a:buClr>
              <a:defRPr/>
            </a:pPr>
            <a:r>
              <a:rPr lang="en-US" sz="2200">
                <a:solidFill>
                  <a:srgbClr val="404040"/>
                </a:solidFill>
                <a:latin typeface="Century Gothic"/>
              </a:rPr>
              <a:t>biomass in the study area, pre-park development </a:t>
            </a:r>
            <a:endParaRPr lang="en-US" sz="2200" b="0" i="0" u="none" strike="noStrike" kern="1200" cap="none" spc="0" normalizeH="0" baseline="0" noProof="0">
              <a:ln>
                <a:noFill/>
              </a:ln>
              <a:effectLst/>
              <a:uLnTx/>
              <a:uFillTx/>
            </a:endParaRPr>
          </a:p>
          <a:p>
            <a:pPr marL="114300">
              <a:lnSpc>
                <a:spcPct val="100000"/>
              </a:lnSpc>
              <a:spcBef>
                <a:spcPts val="0"/>
              </a:spcBef>
              <a:spcAft>
                <a:spcPts val="600"/>
              </a:spcAft>
              <a:buClr>
                <a:srgbClr val="55A976"/>
              </a:buClr>
              <a:defRPr/>
            </a:pPr>
            <a:endParaRPr lang="en-US" sz="18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sp>
        <p:nvSpPr>
          <p:cNvPr id="11" name="Text Placeholder 1">
            <a:extLst>
              <a:ext uri="{FF2B5EF4-FFF2-40B4-BE49-F238E27FC236}">
                <a16:creationId xmlns:a16="http://schemas.microsoft.com/office/drawing/2014/main" id="{AA730DF7-8A5D-4677-8445-42144367D31B}"/>
              </a:ext>
            </a:extLst>
          </p:cNvPr>
          <p:cNvSpPr txBox="1">
            <a:spLocks/>
          </p:cNvSpPr>
          <p:nvPr/>
        </p:nvSpPr>
        <p:spPr>
          <a:xfrm>
            <a:off x="712532" y="4211194"/>
            <a:ext cx="2369926" cy="18318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55A976"/>
              </a:buClr>
              <a:defRPr/>
            </a:pPr>
            <a:r>
              <a:rPr lang="en-US" sz="2200" b="1">
                <a:solidFill>
                  <a:srgbClr val="00B050"/>
                </a:solidFill>
                <a:latin typeface="Century Gothic"/>
              </a:rPr>
              <a:t>Create</a:t>
            </a:r>
            <a:endParaRPr lang="en-US" sz="2200" b="1">
              <a:solidFill>
                <a:srgbClr val="95B823"/>
              </a:solidFill>
              <a:latin typeface="Century Gothic"/>
            </a:endParaRPr>
          </a:p>
          <a:p>
            <a:pPr algn="ctr">
              <a:lnSpc>
                <a:spcPct val="100000"/>
              </a:lnSpc>
              <a:spcBef>
                <a:spcPts val="0"/>
              </a:spcBef>
              <a:spcAft>
                <a:spcPts val="600"/>
              </a:spcAft>
              <a:buClr>
                <a:srgbClr val="55A976"/>
              </a:buClr>
              <a:defRPr/>
            </a:pPr>
            <a:r>
              <a:rPr lang="en-US" sz="2200">
                <a:latin typeface="Century Gothic"/>
              </a:rPr>
              <a:t>maps of Fisher's Peak canopy height, canopy complexity</a:t>
            </a:r>
            <a:endParaRPr lang="en-US" sz="2200"/>
          </a:p>
          <a:p>
            <a:pPr>
              <a:lnSpc>
                <a:spcPct val="100000"/>
              </a:lnSpc>
              <a:spcBef>
                <a:spcPts val="0"/>
              </a:spcBef>
              <a:spcAft>
                <a:spcPts val="600"/>
              </a:spcAft>
              <a:buClr>
                <a:srgbClr val="55A976"/>
              </a:buClr>
              <a:defRPr/>
            </a:pPr>
            <a:endParaRPr lang="en-US" sz="2200" b="0" i="0" u="none" strike="noStrike" kern="1200" cap="none" spc="0" normalizeH="0" baseline="0" noProof="0">
              <a:ln>
                <a:noFill/>
              </a:ln>
              <a:solidFill>
                <a:prstClr val="black">
                  <a:lumMod val="75000"/>
                  <a:lumOff val="25000"/>
                </a:prstClr>
              </a:solidFill>
              <a:effectLst/>
              <a:uLnTx/>
              <a:uFillTx/>
            </a:endParaRPr>
          </a:p>
        </p:txBody>
      </p:sp>
      <p:sp>
        <p:nvSpPr>
          <p:cNvPr id="19" name="Text Placeholder 1">
            <a:extLst>
              <a:ext uri="{FF2B5EF4-FFF2-40B4-BE49-F238E27FC236}">
                <a16:creationId xmlns:a16="http://schemas.microsoft.com/office/drawing/2014/main" id="{357149B5-D51B-4AFA-AAC6-FECB9E01157B}"/>
              </a:ext>
            </a:extLst>
          </p:cNvPr>
          <p:cNvSpPr txBox="1">
            <a:spLocks/>
          </p:cNvSpPr>
          <p:nvPr/>
        </p:nvSpPr>
        <p:spPr>
          <a:xfrm>
            <a:off x="9265540" y="4211193"/>
            <a:ext cx="2300291" cy="162669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55A976"/>
              </a:buClr>
              <a:defRPr/>
            </a:pPr>
            <a:r>
              <a:rPr lang="en-US" sz="2200" b="1">
                <a:solidFill>
                  <a:srgbClr val="55A976"/>
                </a:solidFill>
                <a:latin typeface="Century Gothic"/>
              </a:rPr>
              <a:t>Identify</a:t>
            </a:r>
            <a:endParaRPr lang="en-US" sz="2200" b="1">
              <a:solidFill>
                <a:srgbClr val="55A976"/>
              </a:solidFill>
            </a:endParaRPr>
          </a:p>
          <a:p>
            <a:pPr algn="ctr">
              <a:lnSpc>
                <a:spcPct val="100000"/>
              </a:lnSpc>
              <a:spcBef>
                <a:spcPts val="0"/>
              </a:spcBef>
              <a:spcAft>
                <a:spcPts val="600"/>
              </a:spcAft>
              <a:buClr>
                <a:srgbClr val="55A976"/>
              </a:buClr>
              <a:defRPr/>
            </a:pPr>
            <a:r>
              <a:rPr lang="en-US" sz="2200">
                <a:latin typeface="Century Gothic"/>
              </a:rPr>
              <a:t>areas of old growth forest and high carbon storage</a:t>
            </a:r>
            <a:endParaRPr lang="en-US" sz="2200"/>
          </a:p>
        </p:txBody>
      </p:sp>
      <p:pic>
        <p:nvPicPr>
          <p:cNvPr id="3" name="Picture 3" descr="A picture containing clock&#10;&#10;Description automatically generated">
            <a:extLst>
              <a:ext uri="{FF2B5EF4-FFF2-40B4-BE49-F238E27FC236}">
                <a16:creationId xmlns:a16="http://schemas.microsoft.com/office/drawing/2014/main" id="{8AF04DF9-5AB3-4165-8849-995411F8A0CA}"/>
              </a:ext>
            </a:extLst>
          </p:cNvPr>
          <p:cNvPicPr>
            <a:picLocks noChangeAspect="1"/>
          </p:cNvPicPr>
          <p:nvPr/>
        </p:nvPicPr>
        <p:blipFill>
          <a:blip r:embed="rId6"/>
          <a:stretch>
            <a:fillRect/>
          </a:stretch>
        </p:blipFill>
        <p:spPr>
          <a:xfrm>
            <a:off x="657102" y="1691244"/>
            <a:ext cx="2476005" cy="2505696"/>
          </a:xfrm>
          <a:prstGeom prst="rect">
            <a:avLst/>
          </a:prstGeom>
        </p:spPr>
      </p:pic>
    </p:spTree>
    <p:extLst>
      <p:ext uri="{BB962C8B-B14F-4D97-AF65-F5344CB8AC3E}">
        <p14:creationId xmlns:p14="http://schemas.microsoft.com/office/powerpoint/2010/main" val="587511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2426B9-C1DF-4F25-9918-28DDCDFEC993}"/>
              </a:ext>
            </a:extLst>
          </p:cNvPr>
          <p:cNvSpPr txBox="1"/>
          <p:nvPr/>
        </p:nvSpPr>
        <p:spPr>
          <a:xfrm>
            <a:off x="2605" y="135276"/>
            <a:ext cx="1000008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55A976"/>
                </a:solidFill>
                <a:latin typeface="Century Gothic"/>
              </a:rPr>
              <a:t>Remote Sensing for Biomass Estimation</a:t>
            </a:r>
            <a:endParaRPr lang="en-US" dirty="0"/>
          </a:p>
        </p:txBody>
      </p:sp>
      <p:pic>
        <p:nvPicPr>
          <p:cNvPr id="3" name="Picture 3" descr="A picture containing light, table, lit, sitting&#10;&#10;Description automatically generated">
            <a:extLst>
              <a:ext uri="{FF2B5EF4-FFF2-40B4-BE49-F238E27FC236}">
                <a16:creationId xmlns:a16="http://schemas.microsoft.com/office/drawing/2014/main" id="{CC9CA46B-F410-4966-A221-1792FB8454BB}"/>
              </a:ext>
            </a:extLst>
          </p:cNvPr>
          <p:cNvPicPr>
            <a:picLocks noChangeAspect="1"/>
          </p:cNvPicPr>
          <p:nvPr/>
        </p:nvPicPr>
        <p:blipFill>
          <a:blip r:embed="rId3"/>
          <a:stretch>
            <a:fillRect/>
          </a:stretch>
        </p:blipFill>
        <p:spPr>
          <a:xfrm>
            <a:off x="6286501" y="1820619"/>
            <a:ext cx="1905000" cy="1419225"/>
          </a:xfrm>
          <a:prstGeom prst="rect">
            <a:avLst/>
          </a:prstGeom>
        </p:spPr>
      </p:pic>
      <p:sp>
        <p:nvSpPr>
          <p:cNvPr id="4" name="TextBox 3">
            <a:extLst>
              <a:ext uri="{FF2B5EF4-FFF2-40B4-BE49-F238E27FC236}">
                <a16:creationId xmlns:a16="http://schemas.microsoft.com/office/drawing/2014/main" id="{FB00C6E5-9CA3-499A-ACB1-37059E6F542F}"/>
              </a:ext>
            </a:extLst>
          </p:cNvPr>
          <p:cNvSpPr txBox="1"/>
          <p:nvPr/>
        </p:nvSpPr>
        <p:spPr>
          <a:xfrm>
            <a:off x="6103125" y="113380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Sentinel-2 MSI</a:t>
            </a:r>
          </a:p>
        </p:txBody>
      </p:sp>
      <p:pic>
        <p:nvPicPr>
          <p:cNvPr id="5" name="Picture 5" descr="A picture containing transport, airplane&#10;&#10;Description automatically generated">
            <a:extLst>
              <a:ext uri="{FF2B5EF4-FFF2-40B4-BE49-F238E27FC236}">
                <a16:creationId xmlns:a16="http://schemas.microsoft.com/office/drawing/2014/main" id="{87DD4613-1258-4C31-B09E-31556BBFE636}"/>
              </a:ext>
            </a:extLst>
          </p:cNvPr>
          <p:cNvPicPr>
            <a:picLocks noChangeAspect="1"/>
          </p:cNvPicPr>
          <p:nvPr/>
        </p:nvPicPr>
        <p:blipFill>
          <a:blip r:embed="rId4"/>
          <a:stretch>
            <a:fillRect/>
          </a:stretch>
        </p:blipFill>
        <p:spPr>
          <a:xfrm>
            <a:off x="3046218" y="1137059"/>
            <a:ext cx="1905000" cy="2105025"/>
          </a:xfrm>
          <a:prstGeom prst="rect">
            <a:avLst/>
          </a:prstGeom>
        </p:spPr>
      </p:pic>
      <p:sp>
        <p:nvSpPr>
          <p:cNvPr id="6" name="TextBox 5">
            <a:extLst>
              <a:ext uri="{FF2B5EF4-FFF2-40B4-BE49-F238E27FC236}">
                <a16:creationId xmlns:a16="http://schemas.microsoft.com/office/drawing/2014/main" id="{AD64177A-AD4E-4D5C-980F-B3AAE766E383}"/>
              </a:ext>
            </a:extLst>
          </p:cNvPr>
          <p:cNvSpPr txBox="1"/>
          <p:nvPr/>
        </p:nvSpPr>
        <p:spPr>
          <a:xfrm>
            <a:off x="3126614" y="113380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tx1">
                    <a:lumMod val="75000"/>
                    <a:lumOff val="25000"/>
                  </a:schemeClr>
                </a:solidFill>
                <a:latin typeface="Century Gothic"/>
              </a:rPr>
              <a:t>SRTM</a:t>
            </a:r>
            <a:endParaRPr lang="en-US" b="1">
              <a:solidFill>
                <a:schemeClr val="tx1">
                  <a:lumMod val="75000"/>
                  <a:lumOff val="25000"/>
                </a:schemeClr>
              </a:solidFill>
              <a:cs typeface="Calibri"/>
            </a:endParaRPr>
          </a:p>
        </p:txBody>
      </p:sp>
      <p:pic>
        <p:nvPicPr>
          <p:cNvPr id="7" name="Picture 7" descr="A picture containing satellite, table&#10;&#10;Description automatically generated">
            <a:extLst>
              <a:ext uri="{FF2B5EF4-FFF2-40B4-BE49-F238E27FC236}">
                <a16:creationId xmlns:a16="http://schemas.microsoft.com/office/drawing/2014/main" id="{8112EF07-DEDF-459C-BD10-542A632A99B4}"/>
              </a:ext>
            </a:extLst>
          </p:cNvPr>
          <p:cNvPicPr>
            <a:picLocks noChangeAspect="1"/>
          </p:cNvPicPr>
          <p:nvPr/>
        </p:nvPicPr>
        <p:blipFill>
          <a:blip r:embed="rId5"/>
          <a:stretch>
            <a:fillRect/>
          </a:stretch>
        </p:blipFill>
        <p:spPr>
          <a:xfrm>
            <a:off x="222911" y="1633608"/>
            <a:ext cx="1905000" cy="1552575"/>
          </a:xfrm>
          <a:prstGeom prst="rect">
            <a:avLst/>
          </a:prstGeom>
        </p:spPr>
      </p:pic>
      <p:sp>
        <p:nvSpPr>
          <p:cNvPr id="8" name="TextBox 7">
            <a:extLst>
              <a:ext uri="{FF2B5EF4-FFF2-40B4-BE49-F238E27FC236}">
                <a16:creationId xmlns:a16="http://schemas.microsoft.com/office/drawing/2014/main" id="{3E89D9F1-116D-4D00-9B14-CDC56B7429C2}"/>
              </a:ext>
            </a:extLst>
          </p:cNvPr>
          <p:cNvSpPr txBox="1"/>
          <p:nvPr/>
        </p:nvSpPr>
        <p:spPr>
          <a:xfrm>
            <a:off x="225151" y="1133804"/>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Landsat 8 OLI</a:t>
            </a:r>
          </a:p>
        </p:txBody>
      </p:sp>
      <p:sp>
        <p:nvSpPr>
          <p:cNvPr id="9" name="TextBox 8">
            <a:extLst>
              <a:ext uri="{FF2B5EF4-FFF2-40B4-BE49-F238E27FC236}">
                <a16:creationId xmlns:a16="http://schemas.microsoft.com/office/drawing/2014/main" id="{B7A40941-B2B9-4134-B823-771CB51EA963}"/>
              </a:ext>
            </a:extLst>
          </p:cNvPr>
          <p:cNvSpPr txBox="1"/>
          <p:nvPr/>
        </p:nvSpPr>
        <p:spPr>
          <a:xfrm>
            <a:off x="7924723" y="6463724"/>
            <a:ext cx="487367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rPr>
              <a:t>Image Credit: NASA DEVELOP, Google Earth Engine, Celina Vargas</a:t>
            </a:r>
            <a:endParaRPr lang="en-US" sz="1000"/>
          </a:p>
        </p:txBody>
      </p:sp>
      <p:sp>
        <p:nvSpPr>
          <p:cNvPr id="16" name="TextBox 15">
            <a:extLst>
              <a:ext uri="{FF2B5EF4-FFF2-40B4-BE49-F238E27FC236}">
                <a16:creationId xmlns:a16="http://schemas.microsoft.com/office/drawing/2014/main" id="{9A7B9B65-EC80-4A5F-9359-A3CBFD060156}"/>
              </a:ext>
            </a:extLst>
          </p:cNvPr>
          <p:cNvSpPr txBox="1"/>
          <p:nvPr/>
        </p:nvSpPr>
        <p:spPr>
          <a:xfrm>
            <a:off x="9082740" y="113380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ALOS-2 PALSAR-2</a:t>
            </a:r>
            <a:endParaRPr lang="en-US" b="1">
              <a:solidFill>
                <a:schemeClr val="tx1">
                  <a:lumMod val="75000"/>
                  <a:lumOff val="25000"/>
                </a:schemeClr>
              </a:solidFill>
              <a:cs typeface="Calibri"/>
            </a:endParaRPr>
          </a:p>
        </p:txBody>
      </p:sp>
      <p:pic>
        <p:nvPicPr>
          <p:cNvPr id="11" name="Picture 14" descr="A picture containing large, sitting, table, light&#10;&#10;Description automatically generated">
            <a:extLst>
              <a:ext uri="{FF2B5EF4-FFF2-40B4-BE49-F238E27FC236}">
                <a16:creationId xmlns:a16="http://schemas.microsoft.com/office/drawing/2014/main" id="{53288F44-CD42-45DC-957E-FFB9908A31A2}"/>
              </a:ext>
            </a:extLst>
          </p:cNvPr>
          <p:cNvPicPr>
            <a:picLocks noChangeAspect="1"/>
          </p:cNvPicPr>
          <p:nvPr/>
        </p:nvPicPr>
        <p:blipFill>
          <a:blip r:embed="rId6"/>
          <a:stretch>
            <a:fillRect/>
          </a:stretch>
        </p:blipFill>
        <p:spPr>
          <a:xfrm>
            <a:off x="9075521" y="1943667"/>
            <a:ext cx="2743200" cy="926275"/>
          </a:xfrm>
          <a:prstGeom prst="rect">
            <a:avLst/>
          </a:prstGeom>
        </p:spPr>
      </p:pic>
      <p:pic>
        <p:nvPicPr>
          <p:cNvPr id="19" name="Picture 19" descr="A view of the earth from space&#10;&#10;Description automatically generated">
            <a:extLst>
              <a:ext uri="{FF2B5EF4-FFF2-40B4-BE49-F238E27FC236}">
                <a16:creationId xmlns:a16="http://schemas.microsoft.com/office/drawing/2014/main" id="{634AFD5D-E630-41A4-8BE2-E91D8F5C7CFB}"/>
              </a:ext>
            </a:extLst>
          </p:cNvPr>
          <p:cNvPicPr>
            <a:picLocks noChangeAspect="1"/>
          </p:cNvPicPr>
          <p:nvPr/>
        </p:nvPicPr>
        <p:blipFill>
          <a:blip r:embed="rId7"/>
          <a:stretch>
            <a:fillRect/>
          </a:stretch>
        </p:blipFill>
        <p:spPr>
          <a:xfrm>
            <a:off x="221323" y="3359221"/>
            <a:ext cx="2562546" cy="2553986"/>
          </a:xfrm>
          <a:prstGeom prst="rect">
            <a:avLst/>
          </a:prstGeom>
        </p:spPr>
      </p:pic>
      <p:pic>
        <p:nvPicPr>
          <p:cNvPr id="20" name="Picture 20" descr="A picture containing photo, view, looking, large&#10;&#10;Description automatically generated">
            <a:extLst>
              <a:ext uri="{FF2B5EF4-FFF2-40B4-BE49-F238E27FC236}">
                <a16:creationId xmlns:a16="http://schemas.microsoft.com/office/drawing/2014/main" id="{2CB9872A-32DC-4CAA-8AB9-05D9F5934DBF}"/>
              </a:ext>
            </a:extLst>
          </p:cNvPr>
          <p:cNvPicPr>
            <a:picLocks noChangeAspect="1"/>
          </p:cNvPicPr>
          <p:nvPr/>
        </p:nvPicPr>
        <p:blipFill>
          <a:blip r:embed="rId8"/>
          <a:stretch>
            <a:fillRect/>
          </a:stretch>
        </p:blipFill>
        <p:spPr>
          <a:xfrm>
            <a:off x="6197029" y="3427287"/>
            <a:ext cx="2563403" cy="2554843"/>
          </a:xfrm>
          <a:prstGeom prst="rect">
            <a:avLst/>
          </a:prstGeom>
        </p:spPr>
      </p:pic>
      <p:pic>
        <p:nvPicPr>
          <p:cNvPr id="21" name="Picture 21" descr="A picture containing mirror, photo, reflection, round&#10;&#10;Description automatically generated">
            <a:extLst>
              <a:ext uri="{FF2B5EF4-FFF2-40B4-BE49-F238E27FC236}">
                <a16:creationId xmlns:a16="http://schemas.microsoft.com/office/drawing/2014/main" id="{484CE379-45E7-4DD5-BAFB-0B866E31CCDC}"/>
              </a:ext>
            </a:extLst>
          </p:cNvPr>
          <p:cNvPicPr>
            <a:picLocks noChangeAspect="1"/>
          </p:cNvPicPr>
          <p:nvPr/>
        </p:nvPicPr>
        <p:blipFill>
          <a:blip r:embed="rId9"/>
          <a:stretch>
            <a:fillRect/>
          </a:stretch>
        </p:blipFill>
        <p:spPr>
          <a:xfrm>
            <a:off x="9253592" y="3358793"/>
            <a:ext cx="2563403" cy="2554843"/>
          </a:xfrm>
          <a:prstGeom prst="rect">
            <a:avLst/>
          </a:prstGeom>
        </p:spPr>
      </p:pic>
      <p:pic>
        <p:nvPicPr>
          <p:cNvPr id="23" name="Picture 23">
            <a:extLst>
              <a:ext uri="{FF2B5EF4-FFF2-40B4-BE49-F238E27FC236}">
                <a16:creationId xmlns:a16="http://schemas.microsoft.com/office/drawing/2014/main" id="{9C8D5A82-A6DC-4B53-B1A9-8E8301EE715A}"/>
              </a:ext>
            </a:extLst>
          </p:cNvPr>
          <p:cNvPicPr>
            <a:picLocks noChangeAspect="1"/>
          </p:cNvPicPr>
          <p:nvPr/>
        </p:nvPicPr>
        <p:blipFill>
          <a:blip r:embed="rId10"/>
          <a:stretch>
            <a:fillRect/>
          </a:stretch>
        </p:blipFill>
        <p:spPr>
          <a:xfrm>
            <a:off x="3126715" y="3430659"/>
            <a:ext cx="2556659" cy="2565221"/>
          </a:xfrm>
          <a:prstGeom prst="rect">
            <a:avLst/>
          </a:prstGeom>
        </p:spPr>
      </p:pic>
    </p:spTree>
    <p:extLst>
      <p:ext uri="{BB962C8B-B14F-4D97-AF65-F5344CB8AC3E}">
        <p14:creationId xmlns:p14="http://schemas.microsoft.com/office/powerpoint/2010/main" val="4186516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9A70B8-8C70-42BB-A9BC-3573768C4911}"/>
              </a:ext>
            </a:extLst>
          </p:cNvPr>
          <p:cNvSpPr txBox="1"/>
          <p:nvPr/>
        </p:nvSpPr>
        <p:spPr>
          <a:xfrm>
            <a:off x="2605" y="126349"/>
            <a:ext cx="109436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5A976"/>
                </a:solidFill>
                <a:latin typeface="Century Gothic"/>
              </a:rPr>
              <a:t>Methods: Ancillary Datasets – Model Data</a:t>
            </a:r>
            <a:endParaRPr lang="en-US">
              <a:solidFill>
                <a:srgbClr val="000000"/>
              </a:solidFill>
              <a:latin typeface="Calibri" panose="020F0502020204030204"/>
              <a:cs typeface="Calibri" panose="020F0502020204030204"/>
            </a:endParaRPr>
          </a:p>
        </p:txBody>
      </p:sp>
      <p:sp>
        <p:nvSpPr>
          <p:cNvPr id="2" name="Rectangle 1">
            <a:extLst>
              <a:ext uri="{FF2B5EF4-FFF2-40B4-BE49-F238E27FC236}">
                <a16:creationId xmlns:a16="http://schemas.microsoft.com/office/drawing/2014/main" id="{2585470E-4C88-4957-9C84-5CBB9D8F1EDA}"/>
              </a:ext>
            </a:extLst>
          </p:cNvPr>
          <p:cNvSpPr/>
          <p:nvPr/>
        </p:nvSpPr>
        <p:spPr>
          <a:xfrm>
            <a:off x="9606776" y="6205653"/>
            <a:ext cx="1440364" cy="213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9" descr="A close up of a logo&#10;&#10;Description automatically generated">
            <a:extLst>
              <a:ext uri="{FF2B5EF4-FFF2-40B4-BE49-F238E27FC236}">
                <a16:creationId xmlns:a16="http://schemas.microsoft.com/office/drawing/2014/main" id="{7D773F7F-CA3D-46E4-9FFB-E5B8779A181A}"/>
              </a:ext>
            </a:extLst>
          </p:cNvPr>
          <p:cNvPicPr>
            <a:picLocks noChangeAspect="1"/>
          </p:cNvPicPr>
          <p:nvPr/>
        </p:nvPicPr>
        <p:blipFill rotWithShape="1">
          <a:blip r:embed="rId3"/>
          <a:srcRect l="11787" t="14670" r="5323" b="16803"/>
          <a:stretch/>
        </p:blipFill>
        <p:spPr>
          <a:xfrm>
            <a:off x="1549657" y="2235027"/>
            <a:ext cx="2726840" cy="3502405"/>
          </a:xfrm>
          <a:prstGeom prst="rect">
            <a:avLst/>
          </a:prstGeom>
        </p:spPr>
      </p:pic>
      <p:pic>
        <p:nvPicPr>
          <p:cNvPr id="25" name="Picture 8" descr="A picture containing tree&#10;&#10;Description automatically generated">
            <a:extLst>
              <a:ext uri="{FF2B5EF4-FFF2-40B4-BE49-F238E27FC236}">
                <a16:creationId xmlns:a16="http://schemas.microsoft.com/office/drawing/2014/main" id="{FD9BE4D8-B84A-4C66-AFA2-3272E8D0D89E}"/>
              </a:ext>
            </a:extLst>
          </p:cNvPr>
          <p:cNvPicPr>
            <a:picLocks noChangeAspect="1"/>
          </p:cNvPicPr>
          <p:nvPr/>
        </p:nvPicPr>
        <p:blipFill rotWithShape="1">
          <a:blip r:embed="rId4"/>
          <a:srcRect l="5187" r="288" b="-341"/>
          <a:stretch/>
        </p:blipFill>
        <p:spPr>
          <a:xfrm>
            <a:off x="5907364" y="2451277"/>
            <a:ext cx="5184115" cy="2783895"/>
          </a:xfrm>
          <a:prstGeom prst="rect">
            <a:avLst/>
          </a:prstGeom>
        </p:spPr>
      </p:pic>
      <p:sp>
        <p:nvSpPr>
          <p:cNvPr id="27" name="Text Placeholder 1">
            <a:extLst>
              <a:ext uri="{FF2B5EF4-FFF2-40B4-BE49-F238E27FC236}">
                <a16:creationId xmlns:a16="http://schemas.microsoft.com/office/drawing/2014/main" id="{929992DE-7FAB-48EF-9A96-39114151CCBF}"/>
              </a:ext>
            </a:extLst>
          </p:cNvPr>
          <p:cNvSpPr txBox="1">
            <a:spLocks/>
          </p:cNvSpPr>
          <p:nvPr/>
        </p:nvSpPr>
        <p:spPr>
          <a:xfrm>
            <a:off x="1606974" y="1002778"/>
            <a:ext cx="2660458" cy="160957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55A976"/>
              </a:buClr>
              <a:defRPr/>
            </a:pPr>
            <a:r>
              <a:rPr lang="en-US" sz="2200" b="1">
                <a:solidFill>
                  <a:srgbClr val="55A976"/>
                </a:solidFill>
                <a:latin typeface="Century Gothic"/>
              </a:rPr>
              <a:t>Forest Inventory Timber Cruise</a:t>
            </a:r>
            <a:endParaRPr lang="en-US" sz="2200">
              <a:solidFill>
                <a:srgbClr val="404040"/>
              </a:solidFill>
            </a:endParaRPr>
          </a:p>
          <a:p>
            <a:pPr algn="ctr">
              <a:lnSpc>
                <a:spcPct val="100000"/>
              </a:lnSpc>
              <a:spcBef>
                <a:spcPts val="0"/>
              </a:spcBef>
              <a:spcAft>
                <a:spcPts val="600"/>
              </a:spcAft>
              <a:buClr>
                <a:srgbClr val="55A976"/>
              </a:buClr>
              <a:defRPr/>
            </a:pPr>
            <a:r>
              <a:rPr lang="en-US" sz="1800">
                <a:latin typeface="Century Gothic"/>
              </a:rPr>
              <a:t>June 11 – July 11, 2019</a:t>
            </a:r>
            <a:endParaRPr lang="en-US" sz="1800"/>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sp>
        <p:nvSpPr>
          <p:cNvPr id="28" name="Text Placeholder 1">
            <a:extLst>
              <a:ext uri="{FF2B5EF4-FFF2-40B4-BE49-F238E27FC236}">
                <a16:creationId xmlns:a16="http://schemas.microsoft.com/office/drawing/2014/main" id="{F74262DE-93DB-4FF0-8573-3CADBD88E6BF}"/>
              </a:ext>
            </a:extLst>
          </p:cNvPr>
          <p:cNvSpPr txBox="1">
            <a:spLocks/>
          </p:cNvSpPr>
          <p:nvPr/>
        </p:nvSpPr>
        <p:spPr>
          <a:xfrm>
            <a:off x="6823569" y="999041"/>
            <a:ext cx="3242660" cy="163525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55A976"/>
              </a:buClr>
              <a:defRPr/>
            </a:pPr>
            <a:r>
              <a:rPr lang="en-US" sz="2200" b="1">
                <a:solidFill>
                  <a:srgbClr val="55A976"/>
                </a:solidFill>
                <a:latin typeface="Century Gothic"/>
              </a:rPr>
              <a:t>High Resolution LiDAR Canopy Height</a:t>
            </a:r>
            <a:endParaRPr lang="en-US"/>
          </a:p>
          <a:p>
            <a:pPr algn="ctr">
              <a:lnSpc>
                <a:spcPct val="100000"/>
              </a:lnSpc>
              <a:spcBef>
                <a:spcPts val="0"/>
              </a:spcBef>
              <a:spcAft>
                <a:spcPts val="600"/>
              </a:spcAft>
              <a:buClr>
                <a:srgbClr val="55A976"/>
              </a:buClr>
              <a:defRPr/>
            </a:pPr>
            <a:r>
              <a:rPr lang="en-US" sz="1800">
                <a:latin typeface="Century Gothic"/>
              </a:rPr>
              <a:t>June 2019</a:t>
            </a:r>
            <a:endParaRPr lang="en-US" sz="1800"/>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grpSp>
        <p:nvGrpSpPr>
          <p:cNvPr id="23" name="Group 22">
            <a:extLst>
              <a:ext uri="{FF2B5EF4-FFF2-40B4-BE49-F238E27FC236}">
                <a16:creationId xmlns:a16="http://schemas.microsoft.com/office/drawing/2014/main" id="{C5F8F30E-50C6-4C2D-822E-BE76FC5B1919}"/>
              </a:ext>
            </a:extLst>
          </p:cNvPr>
          <p:cNvGrpSpPr/>
          <p:nvPr/>
        </p:nvGrpSpPr>
        <p:grpSpPr>
          <a:xfrm>
            <a:off x="2889257" y="5718982"/>
            <a:ext cx="1670469" cy="636415"/>
            <a:chOff x="10542521" y="4422410"/>
            <a:chExt cx="1670469" cy="636415"/>
          </a:xfrm>
        </p:grpSpPr>
        <p:pic>
          <p:nvPicPr>
            <p:cNvPr id="18" name="Picture 3" descr="A close up of a logo&#10;&#10;Description automatically generated">
              <a:extLst>
                <a:ext uri="{FF2B5EF4-FFF2-40B4-BE49-F238E27FC236}">
                  <a16:creationId xmlns:a16="http://schemas.microsoft.com/office/drawing/2014/main" id="{8D592ED8-4E05-4705-BED6-8717F2BE9711}"/>
                </a:ext>
              </a:extLst>
            </p:cNvPr>
            <p:cNvPicPr>
              <a:picLocks noChangeAspect="1"/>
            </p:cNvPicPr>
            <p:nvPr/>
          </p:nvPicPr>
          <p:blipFill rotWithShape="1">
            <a:blip r:embed="rId5"/>
            <a:srcRect l="20370" t="4372" r="12963" b="78689"/>
            <a:stretch/>
          </p:blipFill>
          <p:spPr>
            <a:xfrm>
              <a:off x="10542521" y="4482881"/>
              <a:ext cx="186971" cy="162650"/>
            </a:xfrm>
            <a:prstGeom prst="rect">
              <a:avLst/>
            </a:prstGeom>
          </p:spPr>
        </p:pic>
        <p:sp>
          <p:nvSpPr>
            <p:cNvPr id="20" name="TextBox 19">
              <a:extLst>
                <a:ext uri="{FF2B5EF4-FFF2-40B4-BE49-F238E27FC236}">
                  <a16:creationId xmlns:a16="http://schemas.microsoft.com/office/drawing/2014/main" id="{0AC4278B-AEE3-4B9D-8DB8-4A7CCD2E275E}"/>
                </a:ext>
              </a:extLst>
            </p:cNvPr>
            <p:cNvSpPr txBox="1"/>
            <p:nvPr/>
          </p:nvSpPr>
          <p:spPr>
            <a:xfrm>
              <a:off x="10691867" y="4422410"/>
              <a:ext cx="1521123"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chemeClr val="tx1">
                      <a:lumMod val="75000"/>
                      <a:lumOff val="25000"/>
                    </a:schemeClr>
                  </a:solidFill>
                  <a:latin typeface="Century Gothic"/>
                </a:rPr>
                <a:t>Inventory Plot</a:t>
              </a:r>
              <a:endParaRPr lang="en-US" sz="1300">
                <a:solidFill>
                  <a:schemeClr val="tx1">
                    <a:lumMod val="75000"/>
                    <a:lumOff val="25000"/>
                  </a:schemeClr>
                </a:solidFill>
                <a:cs typeface="Calibri"/>
              </a:endParaRPr>
            </a:p>
          </p:txBody>
        </p:sp>
        <p:sp>
          <p:nvSpPr>
            <p:cNvPr id="22" name="TextBox 21">
              <a:extLst>
                <a:ext uri="{FF2B5EF4-FFF2-40B4-BE49-F238E27FC236}">
                  <a16:creationId xmlns:a16="http://schemas.microsoft.com/office/drawing/2014/main" id="{FE62DDA6-ECA9-48EB-B785-D53ACC293AF1}"/>
                </a:ext>
              </a:extLst>
            </p:cNvPr>
            <p:cNvSpPr txBox="1"/>
            <p:nvPr/>
          </p:nvSpPr>
          <p:spPr>
            <a:xfrm>
              <a:off x="10700740" y="4658715"/>
              <a:ext cx="12163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tx1">
                      <a:lumMod val="75000"/>
                      <a:lumOff val="25000"/>
                    </a:schemeClr>
                  </a:solidFill>
                  <a:latin typeface="Century Gothic"/>
                </a:rPr>
                <a:t>*Plot size not to scale</a:t>
              </a:r>
              <a:endParaRPr lang="en-US" sz="1000">
                <a:solidFill>
                  <a:schemeClr val="tx1">
                    <a:lumMod val="75000"/>
                    <a:lumOff val="25000"/>
                  </a:schemeClr>
                </a:solidFill>
                <a:cs typeface="Calibri"/>
              </a:endParaRPr>
            </a:p>
          </p:txBody>
        </p:sp>
      </p:grpSp>
      <p:sp>
        <p:nvSpPr>
          <p:cNvPr id="13" name="Rectangle 12"/>
          <p:cNvSpPr/>
          <p:nvPr/>
        </p:nvSpPr>
        <p:spPr>
          <a:xfrm rot="9425279">
            <a:off x="9287150" y="4747056"/>
            <a:ext cx="2154773" cy="6686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922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0D8C55-1749-400D-9001-6F13B2423941}"/>
              </a:ext>
            </a:extLst>
          </p:cNvPr>
          <p:cNvSpPr/>
          <p:nvPr/>
        </p:nvSpPr>
        <p:spPr>
          <a:xfrm>
            <a:off x="-3778" y="229920"/>
            <a:ext cx="9462501" cy="658076"/>
          </a:xfrm>
          <a:prstGeom prst="rect">
            <a:avLst/>
          </a:prstGeom>
        </p:spPr>
        <p:txBody>
          <a:bodyPr wrap="none" anchor="ctr" anchorCtr="0">
            <a:noAutofit/>
          </a:bodyPr>
          <a:lstStyle/>
          <a:p>
            <a:pPr>
              <a:buClr>
                <a:srgbClr val="C41F48"/>
              </a:buClr>
            </a:pPr>
            <a:r>
              <a:rPr lang="en-US" sz="4000" b="1">
                <a:solidFill>
                  <a:srgbClr val="55A976"/>
                </a:solidFill>
                <a:latin typeface="Century Gothic" panose="020F0302020204030204"/>
              </a:rPr>
              <a:t>Methods: Training Data Processing</a:t>
            </a:r>
            <a:endParaRPr lang="en-US" sz="4000">
              <a:latin typeface="Century Gothic"/>
              <a:cs typeface="Calibri"/>
            </a:endParaRPr>
          </a:p>
        </p:txBody>
      </p:sp>
      <p:sp>
        <p:nvSpPr>
          <p:cNvPr id="5" name="TextBox 4">
            <a:extLst>
              <a:ext uri="{FF2B5EF4-FFF2-40B4-BE49-F238E27FC236}">
                <a16:creationId xmlns:a16="http://schemas.microsoft.com/office/drawing/2014/main" id="{3ED558E8-C2FE-4625-A4C7-2EEF80375C6C}"/>
              </a:ext>
            </a:extLst>
          </p:cNvPr>
          <p:cNvSpPr txBox="1"/>
          <p:nvPr/>
        </p:nvSpPr>
        <p:spPr>
          <a:xfrm>
            <a:off x="939143" y="1048287"/>
            <a:ext cx="10306656" cy="52322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75000"/>
                    <a:lumOff val="25000"/>
                  </a:schemeClr>
                </a:solidFill>
                <a:latin typeface="Century Gothic"/>
              </a:rPr>
              <a:t>Equation: </a:t>
            </a:r>
            <a:r>
              <a:rPr lang="en-US" sz="2800">
                <a:solidFill>
                  <a:schemeClr val="tx1">
                    <a:lumMod val="75000"/>
                    <a:lumOff val="25000"/>
                  </a:schemeClr>
                </a:solidFill>
                <a:latin typeface="Century Gothic"/>
                <a:ea typeface="+mn-lt"/>
                <a:cs typeface="+mn-lt"/>
              </a:rPr>
              <a:t>Y(kg)=exp^{B</a:t>
            </a:r>
            <a:r>
              <a:rPr lang="en-US" sz="2800" baseline="-25000">
                <a:solidFill>
                  <a:schemeClr val="tx1">
                    <a:lumMod val="75000"/>
                    <a:lumOff val="25000"/>
                  </a:schemeClr>
                </a:solidFill>
                <a:latin typeface="Century Gothic"/>
                <a:ea typeface="+mn-lt"/>
                <a:cs typeface="+mn-lt"/>
              </a:rPr>
              <a:t>0</a:t>
            </a:r>
            <a:r>
              <a:rPr lang="en-US" sz="2800">
                <a:solidFill>
                  <a:schemeClr val="tx1">
                    <a:lumMod val="75000"/>
                    <a:lumOff val="25000"/>
                  </a:schemeClr>
                </a:solidFill>
                <a:latin typeface="Century Gothic"/>
                <a:ea typeface="+mn-lt"/>
                <a:cs typeface="+mn-lt"/>
              </a:rPr>
              <a:t>+(B</a:t>
            </a:r>
            <a:r>
              <a:rPr lang="en-US" sz="2800" baseline="-25000">
                <a:solidFill>
                  <a:schemeClr val="tx1">
                    <a:lumMod val="75000"/>
                    <a:lumOff val="25000"/>
                  </a:schemeClr>
                </a:solidFill>
                <a:latin typeface="Century Gothic"/>
                <a:ea typeface="+mn-lt"/>
                <a:cs typeface="+mn-lt"/>
              </a:rPr>
              <a:t>1</a:t>
            </a:r>
            <a:r>
              <a:rPr lang="en-US" sz="2800">
                <a:solidFill>
                  <a:schemeClr val="tx1">
                    <a:lumMod val="75000"/>
                    <a:lumOff val="25000"/>
                  </a:schemeClr>
                </a:solidFill>
                <a:latin typeface="Century Gothic"/>
                <a:ea typeface="+mn-lt"/>
                <a:cs typeface="+mn-lt"/>
              </a:rPr>
              <a:t>*ln(DBH))} (Jenkins et al., 2003)</a:t>
            </a:r>
          </a:p>
        </p:txBody>
      </p:sp>
      <p:graphicFrame>
        <p:nvGraphicFramePr>
          <p:cNvPr id="6" name="Table 8">
            <a:extLst>
              <a:ext uri="{FF2B5EF4-FFF2-40B4-BE49-F238E27FC236}">
                <a16:creationId xmlns:a16="http://schemas.microsoft.com/office/drawing/2014/main" id="{49C8B65A-F16C-414C-93A3-C3A58C292EFA}"/>
              </a:ext>
            </a:extLst>
          </p:cNvPr>
          <p:cNvGraphicFramePr>
            <a:graphicFrameLocks noGrp="1"/>
          </p:cNvGraphicFramePr>
          <p:nvPr>
            <p:extLst>
              <p:ext uri="{D42A27DB-BD31-4B8C-83A1-F6EECF244321}">
                <p14:modId xmlns:p14="http://schemas.microsoft.com/office/powerpoint/2010/main" val="1191528955"/>
              </p:ext>
            </p:extLst>
          </p:nvPr>
        </p:nvGraphicFramePr>
        <p:xfrm>
          <a:off x="336581" y="1768154"/>
          <a:ext cx="8362749" cy="4675317"/>
        </p:xfrm>
        <a:graphic>
          <a:graphicData uri="http://schemas.openxmlformats.org/drawingml/2006/table">
            <a:tbl>
              <a:tblPr firstRow="1" bandRow="1">
                <a:tableStyleId>{93296810-A885-4BE3-A3E7-6D5BEEA58F35}</a:tableStyleId>
              </a:tblPr>
              <a:tblGrid>
                <a:gridCol w="949653">
                  <a:extLst>
                    <a:ext uri="{9D8B030D-6E8A-4147-A177-3AD203B41FA5}">
                      <a16:colId xmlns:a16="http://schemas.microsoft.com/office/drawing/2014/main" val="843605830"/>
                    </a:ext>
                  </a:extLst>
                </a:gridCol>
                <a:gridCol w="1106296">
                  <a:extLst>
                    <a:ext uri="{9D8B030D-6E8A-4147-A177-3AD203B41FA5}">
                      <a16:colId xmlns:a16="http://schemas.microsoft.com/office/drawing/2014/main" val="4014047677"/>
                    </a:ext>
                  </a:extLst>
                </a:gridCol>
                <a:gridCol w="1011689">
                  <a:extLst>
                    <a:ext uri="{9D8B030D-6E8A-4147-A177-3AD203B41FA5}">
                      <a16:colId xmlns:a16="http://schemas.microsoft.com/office/drawing/2014/main" val="1960737823"/>
                    </a:ext>
                  </a:extLst>
                </a:gridCol>
                <a:gridCol w="1465066">
                  <a:extLst>
                    <a:ext uri="{9D8B030D-6E8A-4147-A177-3AD203B41FA5}">
                      <a16:colId xmlns:a16="http://schemas.microsoft.com/office/drawing/2014/main" val="3097834654"/>
                    </a:ext>
                  </a:extLst>
                </a:gridCol>
                <a:gridCol w="1052642">
                  <a:extLst>
                    <a:ext uri="{9D8B030D-6E8A-4147-A177-3AD203B41FA5}">
                      <a16:colId xmlns:a16="http://schemas.microsoft.com/office/drawing/2014/main" val="3985852900"/>
                    </a:ext>
                  </a:extLst>
                </a:gridCol>
                <a:gridCol w="1398978">
                  <a:extLst>
                    <a:ext uri="{9D8B030D-6E8A-4147-A177-3AD203B41FA5}">
                      <a16:colId xmlns:a16="http://schemas.microsoft.com/office/drawing/2014/main" val="1874753784"/>
                    </a:ext>
                  </a:extLst>
                </a:gridCol>
                <a:gridCol w="1378425">
                  <a:extLst>
                    <a:ext uri="{9D8B030D-6E8A-4147-A177-3AD203B41FA5}">
                      <a16:colId xmlns:a16="http://schemas.microsoft.com/office/drawing/2014/main" val="2770290271"/>
                    </a:ext>
                  </a:extLst>
                </a:gridCol>
              </a:tblGrid>
              <a:tr h="731512">
                <a:tc gridSpan="7">
                  <a:txBody>
                    <a:bodyPr/>
                    <a:lstStyle/>
                    <a:p>
                      <a:pPr lvl="0" algn="ctr">
                        <a:buNone/>
                      </a:pPr>
                      <a:r>
                        <a:rPr lang="en-US" sz="2400" dirty="0">
                          <a:latin typeface="Century Gothic"/>
                        </a:rPr>
                        <a:t>Sample Values of Biomass by Plot</a:t>
                      </a:r>
                    </a:p>
                  </a:txBody>
                  <a:tcPr anchor="ctr">
                    <a:solidFill>
                      <a:srgbClr val="55A97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0011068"/>
                  </a:ext>
                </a:extLst>
              </a:tr>
              <a:tr h="1558439">
                <a:tc>
                  <a:txBody>
                    <a:bodyPr/>
                    <a:lstStyle/>
                    <a:p>
                      <a:pPr algn="ctr"/>
                      <a:r>
                        <a:rPr lang="en-US" sz="2300" b="1">
                          <a:solidFill>
                            <a:schemeClr val="tx1">
                              <a:lumMod val="75000"/>
                              <a:lumOff val="25000"/>
                            </a:schemeClr>
                          </a:solidFill>
                          <a:latin typeface="Century Gothic"/>
                        </a:rPr>
                        <a:t>Plot #</a:t>
                      </a:r>
                    </a:p>
                  </a:txBody>
                  <a:tcPr/>
                </a:tc>
                <a:tc>
                  <a:txBody>
                    <a:bodyPr/>
                    <a:lstStyle/>
                    <a:p>
                      <a:pPr algn="ctr"/>
                      <a:r>
                        <a:rPr lang="en-US" sz="2300" b="1">
                          <a:solidFill>
                            <a:schemeClr val="tx1">
                              <a:lumMod val="75000"/>
                              <a:lumOff val="25000"/>
                            </a:schemeClr>
                          </a:solidFill>
                          <a:latin typeface="Century Gothic"/>
                        </a:rPr>
                        <a:t># Trees</a:t>
                      </a:r>
                    </a:p>
                  </a:txBody>
                  <a:tcPr/>
                </a:tc>
                <a:tc>
                  <a:txBody>
                    <a:bodyPr/>
                    <a:lstStyle/>
                    <a:p>
                      <a:pPr lvl="0" algn="ctr">
                        <a:buNone/>
                      </a:pPr>
                      <a:r>
                        <a:rPr lang="en-US" sz="2300" b="1">
                          <a:solidFill>
                            <a:schemeClr val="tx1">
                              <a:lumMod val="75000"/>
                              <a:lumOff val="25000"/>
                            </a:schemeClr>
                          </a:solidFill>
                          <a:latin typeface="Century Gothic"/>
                        </a:rPr>
                        <a:t>Avg DBH (cm)</a:t>
                      </a:r>
                    </a:p>
                  </a:txBody>
                  <a:tcPr/>
                </a:tc>
                <a:tc>
                  <a:txBody>
                    <a:bodyPr/>
                    <a:lstStyle/>
                    <a:p>
                      <a:pPr algn="ctr"/>
                      <a:r>
                        <a:rPr lang="en-US" sz="2300" b="1">
                          <a:solidFill>
                            <a:schemeClr val="tx1">
                              <a:lumMod val="75000"/>
                              <a:lumOff val="25000"/>
                            </a:schemeClr>
                          </a:solidFill>
                          <a:latin typeface="Century Gothic"/>
                        </a:rPr>
                        <a:t>Biomass (kg)</a:t>
                      </a:r>
                    </a:p>
                  </a:txBody>
                  <a:tcPr/>
                </a:tc>
                <a:tc>
                  <a:txBody>
                    <a:bodyPr/>
                    <a:lstStyle/>
                    <a:p>
                      <a:pPr lvl="0" algn="ctr">
                        <a:buNone/>
                      </a:pPr>
                      <a:r>
                        <a:rPr lang="en-US" sz="2300" b="1">
                          <a:solidFill>
                            <a:schemeClr val="tx1">
                              <a:lumMod val="75000"/>
                              <a:lumOff val="25000"/>
                            </a:schemeClr>
                          </a:solidFill>
                          <a:latin typeface="Century Gothic"/>
                        </a:rPr>
                        <a:t>Plot Area (m</a:t>
                      </a:r>
                      <a:r>
                        <a:rPr lang="en-US" sz="2300" b="1" baseline="30000">
                          <a:solidFill>
                            <a:schemeClr val="tx1">
                              <a:lumMod val="75000"/>
                              <a:lumOff val="25000"/>
                            </a:schemeClr>
                          </a:solidFill>
                          <a:latin typeface="Century Gothic"/>
                        </a:rPr>
                        <a:t>2</a:t>
                      </a:r>
                      <a:r>
                        <a:rPr lang="en-US" sz="2300" b="1">
                          <a:solidFill>
                            <a:schemeClr val="tx1">
                              <a:lumMod val="75000"/>
                              <a:lumOff val="25000"/>
                            </a:schemeClr>
                          </a:solidFill>
                          <a:latin typeface="Century Gothic"/>
                        </a:rPr>
                        <a:t>)</a:t>
                      </a:r>
                    </a:p>
                  </a:txBody>
                  <a:tcPr/>
                </a:tc>
                <a:tc>
                  <a:txBody>
                    <a:bodyPr/>
                    <a:lstStyle/>
                    <a:p>
                      <a:pPr lvl="0" algn="ctr">
                        <a:buNone/>
                      </a:pPr>
                      <a:r>
                        <a:rPr lang="en-US" sz="2300" b="1">
                          <a:solidFill>
                            <a:schemeClr val="tx1">
                              <a:lumMod val="75000"/>
                              <a:lumOff val="25000"/>
                            </a:schemeClr>
                          </a:solidFill>
                          <a:latin typeface="Century Gothic"/>
                        </a:rPr>
                        <a:t>Biomass (kg/ 10 m pixel)</a:t>
                      </a:r>
                    </a:p>
                  </a:txBody>
                  <a:tcPr/>
                </a:tc>
                <a:tc>
                  <a:txBody>
                    <a:bodyPr/>
                    <a:lstStyle/>
                    <a:p>
                      <a:pPr lvl="0" algn="ctr">
                        <a:buNone/>
                      </a:pPr>
                      <a:r>
                        <a:rPr lang="en-US" sz="2300" b="1">
                          <a:solidFill>
                            <a:schemeClr val="tx1">
                              <a:lumMod val="75000"/>
                              <a:lumOff val="25000"/>
                            </a:schemeClr>
                          </a:solidFill>
                          <a:latin typeface="Century Gothic"/>
                        </a:rPr>
                        <a:t>Biomass (Mg/ ha)</a:t>
                      </a:r>
                    </a:p>
                  </a:txBody>
                  <a:tcPr/>
                </a:tc>
                <a:extLst>
                  <a:ext uri="{0D108BD9-81ED-4DB2-BD59-A6C34878D82A}">
                    <a16:rowId xmlns:a16="http://schemas.microsoft.com/office/drawing/2014/main" val="92699960"/>
                  </a:ext>
                </a:extLst>
              </a:tr>
              <a:tr h="795122">
                <a:tc>
                  <a:txBody>
                    <a:bodyPr/>
                    <a:lstStyle/>
                    <a:p>
                      <a:pPr algn="ctr"/>
                      <a:r>
                        <a:rPr lang="en-US" sz="2300">
                          <a:solidFill>
                            <a:schemeClr val="tx1">
                              <a:lumMod val="75000"/>
                              <a:lumOff val="25000"/>
                            </a:schemeClr>
                          </a:solidFill>
                          <a:latin typeface="Century Gothic"/>
                        </a:rPr>
                        <a:t>10</a:t>
                      </a:r>
                    </a:p>
                  </a:txBody>
                  <a:tcPr anchor="ctr"/>
                </a:tc>
                <a:tc>
                  <a:txBody>
                    <a:bodyPr/>
                    <a:lstStyle/>
                    <a:p>
                      <a:pPr algn="ctr"/>
                      <a:r>
                        <a:rPr lang="en-US" sz="2300">
                          <a:solidFill>
                            <a:schemeClr val="tx1">
                              <a:lumMod val="75000"/>
                              <a:lumOff val="25000"/>
                            </a:schemeClr>
                          </a:solidFill>
                          <a:latin typeface="Century Gothic"/>
                        </a:rPr>
                        <a:t>14</a:t>
                      </a:r>
                    </a:p>
                  </a:txBody>
                  <a:tcPr anchor="ctr"/>
                </a:tc>
                <a:tc>
                  <a:txBody>
                    <a:bodyPr/>
                    <a:lstStyle/>
                    <a:p>
                      <a:pPr lvl="0" algn="ctr">
                        <a:buNone/>
                      </a:pPr>
                      <a:r>
                        <a:rPr lang="en-US" sz="2300" b="0" i="0" u="none" strike="noStrike" noProof="0">
                          <a:latin typeface="Century Gothic"/>
                        </a:rPr>
                        <a:t>35.9</a:t>
                      </a:r>
                    </a:p>
                  </a:txBody>
                  <a:tcPr anchor="ctr"/>
                </a:tc>
                <a:tc>
                  <a:txBody>
                    <a:bodyPr/>
                    <a:lstStyle/>
                    <a:p>
                      <a:pPr lvl="0" algn="ctr">
                        <a:buNone/>
                      </a:pPr>
                      <a:r>
                        <a:rPr lang="en-US" sz="2300" b="0" i="0" u="none" strike="noStrike" noProof="0">
                          <a:latin typeface="Century Gothic"/>
                        </a:rPr>
                        <a:t>12,391</a:t>
                      </a:r>
                      <a:endParaRPr lang="en-US" sz="2300">
                        <a:latin typeface="Century Gothic"/>
                      </a:endParaRPr>
                    </a:p>
                  </a:txBody>
                  <a:tcPr anchor="ctr"/>
                </a:tc>
                <a:tc>
                  <a:txBody>
                    <a:bodyPr/>
                    <a:lstStyle/>
                    <a:p>
                      <a:pPr lvl="0" algn="ctr">
                        <a:buNone/>
                      </a:pPr>
                      <a:r>
                        <a:rPr lang="en-US" sz="2300" b="0" i="0" u="none" strike="noStrike" noProof="0">
                          <a:latin typeface="Century Gothic"/>
                        </a:rPr>
                        <a:t>1,067</a:t>
                      </a:r>
                    </a:p>
                  </a:txBody>
                  <a:tcPr anchor="ctr"/>
                </a:tc>
                <a:tc>
                  <a:txBody>
                    <a:bodyPr/>
                    <a:lstStyle/>
                    <a:p>
                      <a:pPr lvl="0" algn="ctr">
                        <a:buNone/>
                      </a:pPr>
                      <a:r>
                        <a:rPr lang="en-US" sz="2300" b="0" i="0" u="none" strike="noStrike" noProof="0">
                          <a:latin typeface="Century Gothic"/>
                        </a:rPr>
                        <a:t>1,764</a:t>
                      </a:r>
                    </a:p>
                  </a:txBody>
                  <a:tcPr anchor="ctr"/>
                </a:tc>
                <a:tc>
                  <a:txBody>
                    <a:bodyPr/>
                    <a:lstStyle/>
                    <a:p>
                      <a:pPr lvl="0" algn="ctr">
                        <a:buNone/>
                      </a:pPr>
                      <a:r>
                        <a:rPr lang="en-US" sz="2300" b="0" i="0" u="none" strike="noStrike" noProof="0">
                          <a:latin typeface="Century Gothic"/>
                        </a:rPr>
                        <a:t>176.4</a:t>
                      </a:r>
                    </a:p>
                  </a:txBody>
                  <a:tcPr anchor="ctr"/>
                </a:tc>
                <a:extLst>
                  <a:ext uri="{0D108BD9-81ED-4DB2-BD59-A6C34878D82A}">
                    <a16:rowId xmlns:a16="http://schemas.microsoft.com/office/drawing/2014/main" val="3125004054"/>
                  </a:ext>
                </a:extLst>
              </a:tr>
              <a:tr h="763317">
                <a:tc>
                  <a:txBody>
                    <a:bodyPr/>
                    <a:lstStyle/>
                    <a:p>
                      <a:pPr lvl="0" algn="ctr">
                        <a:lnSpc>
                          <a:spcPct val="100000"/>
                        </a:lnSpc>
                        <a:spcBef>
                          <a:spcPts val="0"/>
                        </a:spcBef>
                        <a:spcAft>
                          <a:spcPts val="0"/>
                        </a:spcAft>
                        <a:buNone/>
                      </a:pPr>
                      <a:r>
                        <a:rPr lang="en-US" sz="2300" b="0" i="0" u="none" strike="noStrike" noProof="0">
                          <a:solidFill>
                            <a:schemeClr val="tx1">
                              <a:lumMod val="75000"/>
                              <a:lumOff val="25000"/>
                            </a:schemeClr>
                          </a:solidFill>
                          <a:latin typeface="Century Gothic"/>
                        </a:rPr>
                        <a:t>270</a:t>
                      </a:r>
                    </a:p>
                  </a:txBody>
                  <a:tcPr anchor="ctr"/>
                </a:tc>
                <a:tc>
                  <a:txBody>
                    <a:bodyPr/>
                    <a:lstStyle/>
                    <a:p>
                      <a:pPr algn="ctr"/>
                      <a:r>
                        <a:rPr lang="en-US" sz="2300">
                          <a:solidFill>
                            <a:schemeClr val="tx1">
                              <a:lumMod val="75000"/>
                              <a:lumOff val="25000"/>
                            </a:schemeClr>
                          </a:solidFill>
                          <a:latin typeface="Century Gothic"/>
                        </a:rPr>
                        <a:t>9</a:t>
                      </a:r>
                    </a:p>
                  </a:txBody>
                  <a:tcPr anchor="ctr"/>
                </a:tc>
                <a:tc>
                  <a:txBody>
                    <a:bodyPr/>
                    <a:lstStyle/>
                    <a:p>
                      <a:pPr lvl="0" algn="ctr">
                        <a:buNone/>
                      </a:pPr>
                      <a:r>
                        <a:rPr lang="en-US" sz="2300">
                          <a:solidFill>
                            <a:schemeClr val="tx1">
                              <a:lumMod val="75000"/>
                              <a:lumOff val="25000"/>
                            </a:schemeClr>
                          </a:solidFill>
                          <a:latin typeface="Century Gothic"/>
                        </a:rPr>
                        <a:t>22.9</a:t>
                      </a:r>
                    </a:p>
                  </a:txBody>
                  <a:tcPr anchor="ctr"/>
                </a:tc>
                <a:tc>
                  <a:txBody>
                    <a:bodyPr/>
                    <a:lstStyle/>
                    <a:p>
                      <a:pPr lvl="0" algn="ctr">
                        <a:buNone/>
                      </a:pPr>
                      <a:r>
                        <a:rPr lang="en-US" sz="2300" b="0" i="0" u="none" strike="noStrike" noProof="0">
                          <a:latin typeface="Century Gothic"/>
                        </a:rPr>
                        <a:t>796.7</a:t>
                      </a:r>
                    </a:p>
                  </a:txBody>
                  <a:tcPr anchor="ctr"/>
                </a:tc>
                <a:tc>
                  <a:txBody>
                    <a:bodyPr/>
                    <a:lstStyle/>
                    <a:p>
                      <a:pPr lvl="0" algn="ctr">
                        <a:buNone/>
                      </a:pPr>
                      <a:r>
                        <a:rPr lang="en-US" sz="2300" b="0" i="0" u="none" strike="noStrike" noProof="0">
                          <a:latin typeface="Century Gothic"/>
                        </a:rPr>
                        <a:t>637</a:t>
                      </a:r>
                    </a:p>
                  </a:txBody>
                  <a:tcPr anchor="ctr"/>
                </a:tc>
                <a:tc>
                  <a:txBody>
                    <a:bodyPr/>
                    <a:lstStyle/>
                    <a:p>
                      <a:pPr lvl="0" algn="ctr">
                        <a:buNone/>
                      </a:pPr>
                      <a:r>
                        <a:rPr lang="en-US" sz="2300" b="0" i="0" u="none" strike="noStrike" noProof="0">
                          <a:latin typeface="Century Gothic"/>
                        </a:rPr>
                        <a:t>184.3</a:t>
                      </a:r>
                    </a:p>
                  </a:txBody>
                  <a:tcPr anchor="ctr"/>
                </a:tc>
                <a:tc>
                  <a:txBody>
                    <a:bodyPr/>
                    <a:lstStyle/>
                    <a:p>
                      <a:pPr lvl="0" algn="ctr">
                        <a:buNone/>
                      </a:pPr>
                      <a:r>
                        <a:rPr lang="en-US" sz="2300" b="0" i="0" u="none" strike="noStrike" noProof="0">
                          <a:latin typeface="Century Gothic"/>
                        </a:rPr>
                        <a:t>18.43</a:t>
                      </a:r>
                    </a:p>
                  </a:txBody>
                  <a:tcPr anchor="ctr"/>
                </a:tc>
                <a:extLst>
                  <a:ext uri="{0D108BD9-81ED-4DB2-BD59-A6C34878D82A}">
                    <a16:rowId xmlns:a16="http://schemas.microsoft.com/office/drawing/2014/main" val="2074581377"/>
                  </a:ext>
                </a:extLst>
              </a:tr>
              <a:tr h="826927">
                <a:tc>
                  <a:txBody>
                    <a:bodyPr/>
                    <a:lstStyle/>
                    <a:p>
                      <a:pPr lvl="0" algn="ctr">
                        <a:lnSpc>
                          <a:spcPct val="100000"/>
                        </a:lnSpc>
                        <a:spcBef>
                          <a:spcPts val="0"/>
                        </a:spcBef>
                        <a:spcAft>
                          <a:spcPts val="0"/>
                        </a:spcAft>
                        <a:buNone/>
                      </a:pPr>
                      <a:r>
                        <a:rPr lang="en-US" sz="2300" b="0" i="0" u="none" strike="noStrike" noProof="0">
                          <a:solidFill>
                            <a:schemeClr val="tx1">
                              <a:lumMod val="75000"/>
                              <a:lumOff val="25000"/>
                            </a:schemeClr>
                          </a:solidFill>
                          <a:latin typeface="Century Gothic"/>
                        </a:rPr>
                        <a:t>480</a:t>
                      </a:r>
                    </a:p>
                  </a:txBody>
                  <a:tcPr anchor="ctr"/>
                </a:tc>
                <a:tc>
                  <a:txBody>
                    <a:bodyPr/>
                    <a:lstStyle/>
                    <a:p>
                      <a:pPr lvl="0" algn="ctr">
                        <a:buNone/>
                      </a:pPr>
                      <a:r>
                        <a:rPr lang="en-US" sz="2300">
                          <a:solidFill>
                            <a:schemeClr val="tx1">
                              <a:lumMod val="75000"/>
                              <a:lumOff val="25000"/>
                            </a:schemeClr>
                          </a:solidFill>
                          <a:latin typeface="Century Gothic"/>
                        </a:rPr>
                        <a:t>7</a:t>
                      </a:r>
                    </a:p>
                  </a:txBody>
                  <a:tcPr anchor="ctr"/>
                </a:tc>
                <a:tc>
                  <a:txBody>
                    <a:bodyPr/>
                    <a:lstStyle/>
                    <a:p>
                      <a:pPr lvl="0" algn="ctr">
                        <a:buNone/>
                      </a:pPr>
                      <a:r>
                        <a:rPr lang="en-US" sz="2300">
                          <a:solidFill>
                            <a:schemeClr val="tx1">
                              <a:lumMod val="75000"/>
                              <a:lumOff val="25000"/>
                            </a:schemeClr>
                          </a:solidFill>
                          <a:latin typeface="Century Gothic"/>
                        </a:rPr>
                        <a:t>33.4</a:t>
                      </a:r>
                    </a:p>
                  </a:txBody>
                  <a:tcPr anchor="ctr"/>
                </a:tc>
                <a:tc>
                  <a:txBody>
                    <a:bodyPr/>
                    <a:lstStyle/>
                    <a:p>
                      <a:pPr lvl="0" algn="ctr">
                        <a:buNone/>
                      </a:pPr>
                      <a:r>
                        <a:rPr lang="en-US" sz="2300">
                          <a:solidFill>
                            <a:schemeClr val="tx1">
                              <a:lumMod val="75000"/>
                              <a:lumOff val="25000"/>
                            </a:schemeClr>
                          </a:solidFill>
                          <a:latin typeface="Century Gothic"/>
                        </a:rPr>
                        <a:t>1,799</a:t>
                      </a:r>
                    </a:p>
                  </a:txBody>
                  <a:tcPr anchor="ctr"/>
                </a:tc>
                <a:tc>
                  <a:txBody>
                    <a:bodyPr/>
                    <a:lstStyle/>
                    <a:p>
                      <a:pPr lvl="0" algn="ctr">
                        <a:buNone/>
                      </a:pPr>
                      <a:r>
                        <a:rPr lang="en-US" sz="2300">
                          <a:solidFill>
                            <a:schemeClr val="tx1">
                              <a:lumMod val="75000"/>
                              <a:lumOff val="25000"/>
                            </a:schemeClr>
                          </a:solidFill>
                          <a:latin typeface="Century Gothic"/>
                        </a:rPr>
                        <a:t>804</a:t>
                      </a:r>
                    </a:p>
                  </a:txBody>
                  <a:tcPr anchor="ctr"/>
                </a:tc>
                <a:tc>
                  <a:txBody>
                    <a:bodyPr/>
                    <a:lstStyle/>
                    <a:p>
                      <a:pPr lvl="0" algn="ctr">
                        <a:buNone/>
                      </a:pPr>
                      <a:r>
                        <a:rPr lang="en-US" sz="2300">
                          <a:solidFill>
                            <a:schemeClr val="tx1">
                              <a:lumMod val="75000"/>
                              <a:lumOff val="25000"/>
                            </a:schemeClr>
                          </a:solidFill>
                          <a:latin typeface="Century Gothic"/>
                        </a:rPr>
                        <a:t>376.9</a:t>
                      </a:r>
                    </a:p>
                  </a:txBody>
                  <a:tcPr anchor="ctr"/>
                </a:tc>
                <a:tc>
                  <a:txBody>
                    <a:bodyPr/>
                    <a:lstStyle/>
                    <a:p>
                      <a:pPr lvl="0" algn="ctr">
                        <a:buNone/>
                      </a:pPr>
                      <a:r>
                        <a:rPr lang="en-US" sz="2300" dirty="0">
                          <a:solidFill>
                            <a:schemeClr val="tx1">
                              <a:lumMod val="75000"/>
                              <a:lumOff val="25000"/>
                            </a:schemeClr>
                          </a:solidFill>
                          <a:latin typeface="Century Gothic"/>
                        </a:rPr>
                        <a:t>37.69</a:t>
                      </a:r>
                    </a:p>
                  </a:txBody>
                  <a:tcPr anchor="ctr"/>
                </a:tc>
                <a:extLst>
                  <a:ext uri="{0D108BD9-81ED-4DB2-BD59-A6C34878D82A}">
                    <a16:rowId xmlns:a16="http://schemas.microsoft.com/office/drawing/2014/main" val="2877093835"/>
                  </a:ext>
                </a:extLst>
              </a:tr>
            </a:tbl>
          </a:graphicData>
        </a:graphic>
      </p:graphicFrame>
      <p:graphicFrame>
        <p:nvGraphicFramePr>
          <p:cNvPr id="2" name="Table 8">
            <a:extLst>
              <a:ext uri="{FF2B5EF4-FFF2-40B4-BE49-F238E27FC236}">
                <a16:creationId xmlns:a16="http://schemas.microsoft.com/office/drawing/2014/main" id="{22F370B4-364F-453B-BBDD-68D6E3DF589C}"/>
              </a:ext>
            </a:extLst>
          </p:cNvPr>
          <p:cNvGraphicFramePr>
            <a:graphicFrameLocks noGrp="1"/>
          </p:cNvGraphicFramePr>
          <p:nvPr>
            <p:extLst>
              <p:ext uri="{D42A27DB-BD31-4B8C-83A1-F6EECF244321}">
                <p14:modId xmlns:p14="http://schemas.microsoft.com/office/powerpoint/2010/main" val="2977286875"/>
              </p:ext>
            </p:extLst>
          </p:nvPr>
        </p:nvGraphicFramePr>
        <p:xfrm>
          <a:off x="8821118" y="1795220"/>
          <a:ext cx="2888664" cy="3719589"/>
        </p:xfrm>
        <a:graphic>
          <a:graphicData uri="http://schemas.openxmlformats.org/drawingml/2006/table">
            <a:tbl>
              <a:tblPr firstRow="1" bandRow="1">
                <a:tableStyleId>{93296810-A885-4BE3-A3E7-6D5BEEA58F35}</a:tableStyleId>
              </a:tblPr>
              <a:tblGrid>
                <a:gridCol w="1689083">
                  <a:extLst>
                    <a:ext uri="{9D8B030D-6E8A-4147-A177-3AD203B41FA5}">
                      <a16:colId xmlns:a16="http://schemas.microsoft.com/office/drawing/2014/main" val="843605830"/>
                    </a:ext>
                  </a:extLst>
                </a:gridCol>
                <a:gridCol w="1199581">
                  <a:extLst>
                    <a:ext uri="{9D8B030D-6E8A-4147-A177-3AD203B41FA5}">
                      <a16:colId xmlns:a16="http://schemas.microsoft.com/office/drawing/2014/main" val="4014047677"/>
                    </a:ext>
                  </a:extLst>
                </a:gridCol>
              </a:tblGrid>
              <a:tr h="1093996">
                <a:tc gridSpan="2">
                  <a:txBody>
                    <a:bodyPr/>
                    <a:lstStyle/>
                    <a:p>
                      <a:pPr lvl="0" algn="ctr">
                        <a:buNone/>
                      </a:pPr>
                      <a:r>
                        <a:rPr lang="en-US" sz="2300" dirty="0">
                          <a:latin typeface="Century Gothic"/>
                        </a:rPr>
                        <a:t>Data Breakdown</a:t>
                      </a:r>
                    </a:p>
                    <a:p>
                      <a:pPr lvl="0" algn="ctr">
                        <a:buNone/>
                      </a:pPr>
                      <a:r>
                        <a:rPr lang="en-US" sz="2300" dirty="0">
                          <a:latin typeface="Century Gothic"/>
                        </a:rPr>
                        <a:t>(Mg/ha)</a:t>
                      </a:r>
                    </a:p>
                  </a:txBody>
                  <a:tcPr anchor="ctr">
                    <a:solidFill>
                      <a:srgbClr val="55A976"/>
                    </a:solidFill>
                  </a:tcPr>
                </a:tc>
                <a:tc hMerge="1">
                  <a:txBody>
                    <a:bodyPr/>
                    <a:lstStyle/>
                    <a:p>
                      <a:endParaRPr lang="en-US"/>
                    </a:p>
                  </a:txBody>
                  <a:tcPr/>
                </a:tc>
                <a:extLst>
                  <a:ext uri="{0D108BD9-81ED-4DB2-BD59-A6C34878D82A}">
                    <a16:rowId xmlns:a16="http://schemas.microsoft.com/office/drawing/2014/main" val="290011068"/>
                  </a:ext>
                </a:extLst>
              </a:tr>
              <a:tr h="546999">
                <a:tc>
                  <a:txBody>
                    <a:bodyPr/>
                    <a:lstStyle/>
                    <a:p>
                      <a:pPr algn="l"/>
                      <a:r>
                        <a:rPr lang="en-US" sz="2300" b="1">
                          <a:solidFill>
                            <a:schemeClr val="tx1">
                              <a:lumMod val="75000"/>
                              <a:lumOff val="25000"/>
                            </a:schemeClr>
                          </a:solidFill>
                          <a:latin typeface="Century Gothic"/>
                        </a:rPr>
                        <a:t>Average</a:t>
                      </a:r>
                    </a:p>
                  </a:txBody>
                  <a:tcPr anchor="ctr"/>
                </a:tc>
                <a:tc>
                  <a:txBody>
                    <a:bodyPr/>
                    <a:lstStyle/>
                    <a:p>
                      <a:pPr lvl="0" algn="r">
                        <a:buNone/>
                      </a:pPr>
                      <a:r>
                        <a:rPr lang="en-US" sz="2300" b="0">
                          <a:solidFill>
                            <a:schemeClr val="tx1">
                              <a:lumMod val="75000"/>
                              <a:lumOff val="25000"/>
                            </a:schemeClr>
                          </a:solidFill>
                          <a:latin typeface="Century Gothic"/>
                        </a:rPr>
                        <a:t>79.17</a:t>
                      </a:r>
                    </a:p>
                  </a:txBody>
                  <a:tcPr anchor="ctr"/>
                </a:tc>
                <a:extLst>
                  <a:ext uri="{0D108BD9-81ED-4DB2-BD59-A6C34878D82A}">
                    <a16:rowId xmlns:a16="http://schemas.microsoft.com/office/drawing/2014/main" val="92699960"/>
                  </a:ext>
                </a:extLst>
              </a:tr>
              <a:tr h="984596">
                <a:tc>
                  <a:txBody>
                    <a:bodyPr/>
                    <a:lstStyle/>
                    <a:p>
                      <a:pPr algn="l"/>
                      <a:r>
                        <a:rPr lang="en-US" sz="2300" b="1">
                          <a:solidFill>
                            <a:schemeClr val="tx1">
                              <a:lumMod val="75000"/>
                              <a:lumOff val="25000"/>
                            </a:schemeClr>
                          </a:solidFill>
                          <a:latin typeface="Century Gothic"/>
                        </a:rPr>
                        <a:t>Standard Deviation</a:t>
                      </a:r>
                    </a:p>
                  </a:txBody>
                  <a:tcPr anchor="ctr"/>
                </a:tc>
                <a:tc>
                  <a:txBody>
                    <a:bodyPr/>
                    <a:lstStyle/>
                    <a:p>
                      <a:pPr algn="r"/>
                      <a:r>
                        <a:rPr lang="en-US" sz="2300">
                          <a:solidFill>
                            <a:schemeClr val="tx1">
                              <a:lumMod val="75000"/>
                              <a:lumOff val="25000"/>
                            </a:schemeClr>
                          </a:solidFill>
                          <a:latin typeface="Century Gothic"/>
                        </a:rPr>
                        <a:t>57.67</a:t>
                      </a:r>
                    </a:p>
                  </a:txBody>
                  <a:tcPr anchor="ctr"/>
                </a:tc>
                <a:extLst>
                  <a:ext uri="{0D108BD9-81ED-4DB2-BD59-A6C34878D82A}">
                    <a16:rowId xmlns:a16="http://schemas.microsoft.com/office/drawing/2014/main" val="3125004054"/>
                  </a:ext>
                </a:extLst>
              </a:tr>
              <a:tr h="546999">
                <a:tc>
                  <a:txBody>
                    <a:bodyPr/>
                    <a:lstStyle/>
                    <a:p>
                      <a:pPr lvl="0" algn="l">
                        <a:lnSpc>
                          <a:spcPct val="100000"/>
                        </a:lnSpc>
                        <a:spcBef>
                          <a:spcPts val="0"/>
                        </a:spcBef>
                        <a:spcAft>
                          <a:spcPts val="0"/>
                        </a:spcAft>
                        <a:buNone/>
                      </a:pPr>
                      <a:r>
                        <a:rPr lang="en-US" sz="2300" b="1" i="0" u="none" strike="noStrike" noProof="0">
                          <a:solidFill>
                            <a:schemeClr val="tx1">
                              <a:lumMod val="75000"/>
                              <a:lumOff val="25000"/>
                            </a:schemeClr>
                          </a:solidFill>
                          <a:latin typeface="Century Gothic"/>
                        </a:rPr>
                        <a:t>Max</a:t>
                      </a:r>
                    </a:p>
                  </a:txBody>
                  <a:tcPr anchor="ctr"/>
                </a:tc>
                <a:tc>
                  <a:txBody>
                    <a:bodyPr/>
                    <a:lstStyle/>
                    <a:p>
                      <a:pPr algn="r"/>
                      <a:r>
                        <a:rPr lang="en-US" sz="2300">
                          <a:solidFill>
                            <a:schemeClr val="tx1">
                              <a:lumMod val="75000"/>
                              <a:lumOff val="25000"/>
                            </a:schemeClr>
                          </a:solidFill>
                          <a:latin typeface="Century Gothic"/>
                        </a:rPr>
                        <a:t>265.31</a:t>
                      </a:r>
                    </a:p>
                  </a:txBody>
                  <a:tcPr anchor="ctr"/>
                </a:tc>
                <a:extLst>
                  <a:ext uri="{0D108BD9-81ED-4DB2-BD59-A6C34878D82A}">
                    <a16:rowId xmlns:a16="http://schemas.microsoft.com/office/drawing/2014/main" val="2074581377"/>
                  </a:ext>
                </a:extLst>
              </a:tr>
              <a:tr h="546999">
                <a:tc>
                  <a:txBody>
                    <a:bodyPr/>
                    <a:lstStyle/>
                    <a:p>
                      <a:pPr lvl="0" algn="l">
                        <a:lnSpc>
                          <a:spcPct val="100000"/>
                        </a:lnSpc>
                        <a:spcBef>
                          <a:spcPts val="0"/>
                        </a:spcBef>
                        <a:spcAft>
                          <a:spcPts val="0"/>
                        </a:spcAft>
                        <a:buNone/>
                      </a:pPr>
                      <a:r>
                        <a:rPr lang="en-US" sz="2300" b="1" i="0" u="none" strike="noStrike" noProof="0">
                          <a:solidFill>
                            <a:schemeClr val="tx1">
                              <a:lumMod val="75000"/>
                              <a:lumOff val="25000"/>
                            </a:schemeClr>
                          </a:solidFill>
                          <a:latin typeface="Century Gothic"/>
                        </a:rPr>
                        <a:t>Min</a:t>
                      </a:r>
                    </a:p>
                  </a:txBody>
                  <a:tcPr anchor="ctr"/>
                </a:tc>
                <a:tc>
                  <a:txBody>
                    <a:bodyPr/>
                    <a:lstStyle/>
                    <a:p>
                      <a:pPr lvl="0" algn="r">
                        <a:buNone/>
                      </a:pPr>
                      <a:r>
                        <a:rPr lang="en-US" sz="2300" dirty="0">
                          <a:solidFill>
                            <a:schemeClr val="tx1">
                              <a:lumMod val="75000"/>
                              <a:lumOff val="25000"/>
                            </a:schemeClr>
                          </a:solidFill>
                          <a:latin typeface="Century Gothic"/>
                        </a:rPr>
                        <a:t>9.86</a:t>
                      </a:r>
                    </a:p>
                  </a:txBody>
                  <a:tcPr anchor="ctr"/>
                </a:tc>
                <a:extLst>
                  <a:ext uri="{0D108BD9-81ED-4DB2-BD59-A6C34878D82A}">
                    <a16:rowId xmlns:a16="http://schemas.microsoft.com/office/drawing/2014/main" val="2877093835"/>
                  </a:ext>
                </a:extLst>
              </a:tr>
            </a:tbl>
          </a:graphicData>
        </a:graphic>
      </p:graphicFrame>
    </p:spTree>
    <p:extLst>
      <p:ext uri="{BB962C8B-B14F-4D97-AF65-F5344CB8AC3E}">
        <p14:creationId xmlns:p14="http://schemas.microsoft.com/office/powerpoint/2010/main" val="2346459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9A70B8-8C70-42BB-A9BC-3573768C4911}"/>
              </a:ext>
            </a:extLst>
          </p:cNvPr>
          <p:cNvSpPr txBox="1"/>
          <p:nvPr/>
        </p:nvSpPr>
        <p:spPr>
          <a:xfrm>
            <a:off x="2605" y="126349"/>
            <a:ext cx="109436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5A976"/>
                </a:solidFill>
                <a:latin typeface="Century Gothic"/>
              </a:rPr>
              <a:t>Methods: Ancillary Datasets – Model Data</a:t>
            </a:r>
            <a:endParaRPr lang="en-US">
              <a:solidFill>
                <a:srgbClr val="000000"/>
              </a:solidFill>
              <a:latin typeface="Calibri" panose="020F0502020204030204"/>
              <a:cs typeface="Calibri" panose="020F0502020204030204"/>
            </a:endParaRPr>
          </a:p>
        </p:txBody>
      </p:sp>
      <p:sp>
        <p:nvSpPr>
          <p:cNvPr id="2" name="Rectangle 1">
            <a:extLst>
              <a:ext uri="{FF2B5EF4-FFF2-40B4-BE49-F238E27FC236}">
                <a16:creationId xmlns:a16="http://schemas.microsoft.com/office/drawing/2014/main" id="{2585470E-4C88-4957-9C84-5CBB9D8F1EDA}"/>
              </a:ext>
            </a:extLst>
          </p:cNvPr>
          <p:cNvSpPr/>
          <p:nvPr/>
        </p:nvSpPr>
        <p:spPr>
          <a:xfrm>
            <a:off x="9606776" y="6205653"/>
            <a:ext cx="1440364" cy="213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9" descr="A close up of a logo&#10;&#10;Description automatically generated">
            <a:extLst>
              <a:ext uri="{FF2B5EF4-FFF2-40B4-BE49-F238E27FC236}">
                <a16:creationId xmlns:a16="http://schemas.microsoft.com/office/drawing/2014/main" id="{7D773F7F-CA3D-46E4-9FFB-E5B8779A181A}"/>
              </a:ext>
            </a:extLst>
          </p:cNvPr>
          <p:cNvPicPr>
            <a:picLocks noChangeAspect="1"/>
          </p:cNvPicPr>
          <p:nvPr/>
        </p:nvPicPr>
        <p:blipFill rotWithShape="1">
          <a:blip r:embed="rId3"/>
          <a:srcRect l="11787" t="14670" r="5323" b="16803"/>
          <a:stretch/>
        </p:blipFill>
        <p:spPr>
          <a:xfrm>
            <a:off x="1549657" y="2235027"/>
            <a:ext cx="2726840" cy="3502405"/>
          </a:xfrm>
          <a:prstGeom prst="rect">
            <a:avLst/>
          </a:prstGeom>
        </p:spPr>
      </p:pic>
      <p:pic>
        <p:nvPicPr>
          <p:cNvPr id="25" name="Picture 8" descr="A picture containing tree&#10;&#10;Description automatically generated">
            <a:extLst>
              <a:ext uri="{FF2B5EF4-FFF2-40B4-BE49-F238E27FC236}">
                <a16:creationId xmlns:a16="http://schemas.microsoft.com/office/drawing/2014/main" id="{FD9BE4D8-B84A-4C66-AFA2-3272E8D0D89E}"/>
              </a:ext>
            </a:extLst>
          </p:cNvPr>
          <p:cNvPicPr>
            <a:picLocks noChangeAspect="1"/>
          </p:cNvPicPr>
          <p:nvPr/>
        </p:nvPicPr>
        <p:blipFill rotWithShape="1">
          <a:blip r:embed="rId4"/>
          <a:srcRect l="5187" r="288" b="-341"/>
          <a:stretch/>
        </p:blipFill>
        <p:spPr>
          <a:xfrm>
            <a:off x="5907364" y="2451277"/>
            <a:ext cx="5184115" cy="2783895"/>
          </a:xfrm>
          <a:prstGeom prst="rect">
            <a:avLst/>
          </a:prstGeom>
        </p:spPr>
      </p:pic>
      <p:sp>
        <p:nvSpPr>
          <p:cNvPr id="27" name="Text Placeholder 1">
            <a:extLst>
              <a:ext uri="{FF2B5EF4-FFF2-40B4-BE49-F238E27FC236}">
                <a16:creationId xmlns:a16="http://schemas.microsoft.com/office/drawing/2014/main" id="{929992DE-7FAB-48EF-9A96-39114151CCBF}"/>
              </a:ext>
            </a:extLst>
          </p:cNvPr>
          <p:cNvSpPr txBox="1">
            <a:spLocks/>
          </p:cNvSpPr>
          <p:nvPr/>
        </p:nvSpPr>
        <p:spPr>
          <a:xfrm>
            <a:off x="1606974" y="1002778"/>
            <a:ext cx="2660458" cy="160957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55A976"/>
              </a:buClr>
              <a:defRPr/>
            </a:pPr>
            <a:r>
              <a:rPr lang="en-US" sz="2200" b="1">
                <a:solidFill>
                  <a:srgbClr val="55A976"/>
                </a:solidFill>
                <a:latin typeface="Century Gothic"/>
              </a:rPr>
              <a:t>Forest Inventory Timber Cruise</a:t>
            </a:r>
            <a:endParaRPr lang="en-US" sz="2200">
              <a:solidFill>
                <a:srgbClr val="404040"/>
              </a:solidFill>
            </a:endParaRPr>
          </a:p>
          <a:p>
            <a:pPr algn="ctr">
              <a:lnSpc>
                <a:spcPct val="100000"/>
              </a:lnSpc>
              <a:spcBef>
                <a:spcPts val="0"/>
              </a:spcBef>
              <a:spcAft>
                <a:spcPts val="600"/>
              </a:spcAft>
              <a:buClr>
                <a:srgbClr val="55A976"/>
              </a:buClr>
              <a:defRPr/>
            </a:pPr>
            <a:r>
              <a:rPr lang="en-US" sz="1800">
                <a:latin typeface="Century Gothic"/>
              </a:rPr>
              <a:t>June 11 – July 11, 2019</a:t>
            </a:r>
            <a:endParaRPr lang="en-US" sz="1800"/>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sp>
        <p:nvSpPr>
          <p:cNvPr id="28" name="Text Placeholder 1">
            <a:extLst>
              <a:ext uri="{FF2B5EF4-FFF2-40B4-BE49-F238E27FC236}">
                <a16:creationId xmlns:a16="http://schemas.microsoft.com/office/drawing/2014/main" id="{F74262DE-93DB-4FF0-8573-3CADBD88E6BF}"/>
              </a:ext>
            </a:extLst>
          </p:cNvPr>
          <p:cNvSpPr txBox="1">
            <a:spLocks/>
          </p:cNvSpPr>
          <p:nvPr/>
        </p:nvSpPr>
        <p:spPr>
          <a:xfrm>
            <a:off x="6823569" y="999041"/>
            <a:ext cx="3242660" cy="163525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55A976"/>
              </a:buClr>
              <a:defRPr/>
            </a:pPr>
            <a:r>
              <a:rPr lang="en-US" sz="2200" b="1">
                <a:solidFill>
                  <a:srgbClr val="55A976"/>
                </a:solidFill>
                <a:latin typeface="Century Gothic"/>
              </a:rPr>
              <a:t>High Resolution LiDAR Canopy Height</a:t>
            </a:r>
            <a:endParaRPr lang="en-US"/>
          </a:p>
          <a:p>
            <a:pPr algn="ctr">
              <a:lnSpc>
                <a:spcPct val="100000"/>
              </a:lnSpc>
              <a:spcBef>
                <a:spcPts val="0"/>
              </a:spcBef>
              <a:spcAft>
                <a:spcPts val="600"/>
              </a:spcAft>
              <a:buClr>
                <a:srgbClr val="55A976"/>
              </a:buClr>
              <a:defRPr/>
            </a:pPr>
            <a:r>
              <a:rPr lang="en-US" sz="1800">
                <a:latin typeface="Century Gothic"/>
              </a:rPr>
              <a:t>June 2019</a:t>
            </a:r>
            <a:endParaRPr lang="en-US" sz="1800"/>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grpSp>
        <p:nvGrpSpPr>
          <p:cNvPr id="23" name="Group 22">
            <a:extLst>
              <a:ext uri="{FF2B5EF4-FFF2-40B4-BE49-F238E27FC236}">
                <a16:creationId xmlns:a16="http://schemas.microsoft.com/office/drawing/2014/main" id="{C5F8F30E-50C6-4C2D-822E-BE76FC5B1919}"/>
              </a:ext>
            </a:extLst>
          </p:cNvPr>
          <p:cNvGrpSpPr/>
          <p:nvPr/>
        </p:nvGrpSpPr>
        <p:grpSpPr>
          <a:xfrm>
            <a:off x="2889257" y="5718982"/>
            <a:ext cx="1670469" cy="636415"/>
            <a:chOff x="10542521" y="4422410"/>
            <a:chExt cx="1670469" cy="636415"/>
          </a:xfrm>
        </p:grpSpPr>
        <p:pic>
          <p:nvPicPr>
            <p:cNvPr id="18" name="Picture 3" descr="A close up of a logo&#10;&#10;Description automatically generated">
              <a:extLst>
                <a:ext uri="{FF2B5EF4-FFF2-40B4-BE49-F238E27FC236}">
                  <a16:creationId xmlns:a16="http://schemas.microsoft.com/office/drawing/2014/main" id="{8D592ED8-4E05-4705-BED6-8717F2BE9711}"/>
                </a:ext>
              </a:extLst>
            </p:cNvPr>
            <p:cNvPicPr>
              <a:picLocks noChangeAspect="1"/>
            </p:cNvPicPr>
            <p:nvPr/>
          </p:nvPicPr>
          <p:blipFill rotWithShape="1">
            <a:blip r:embed="rId5"/>
            <a:srcRect l="20370" t="4372" r="12963" b="78689"/>
            <a:stretch/>
          </p:blipFill>
          <p:spPr>
            <a:xfrm>
              <a:off x="10542521" y="4482881"/>
              <a:ext cx="186971" cy="162650"/>
            </a:xfrm>
            <a:prstGeom prst="rect">
              <a:avLst/>
            </a:prstGeom>
          </p:spPr>
        </p:pic>
        <p:sp>
          <p:nvSpPr>
            <p:cNvPr id="20" name="TextBox 19">
              <a:extLst>
                <a:ext uri="{FF2B5EF4-FFF2-40B4-BE49-F238E27FC236}">
                  <a16:creationId xmlns:a16="http://schemas.microsoft.com/office/drawing/2014/main" id="{0AC4278B-AEE3-4B9D-8DB8-4A7CCD2E275E}"/>
                </a:ext>
              </a:extLst>
            </p:cNvPr>
            <p:cNvSpPr txBox="1"/>
            <p:nvPr/>
          </p:nvSpPr>
          <p:spPr>
            <a:xfrm>
              <a:off x="10691867" y="4422410"/>
              <a:ext cx="1521123"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chemeClr val="tx1">
                      <a:lumMod val="75000"/>
                      <a:lumOff val="25000"/>
                    </a:schemeClr>
                  </a:solidFill>
                  <a:latin typeface="Century Gothic"/>
                </a:rPr>
                <a:t>Inventory Plot</a:t>
              </a:r>
              <a:endParaRPr lang="en-US" sz="1300">
                <a:solidFill>
                  <a:schemeClr val="tx1">
                    <a:lumMod val="75000"/>
                    <a:lumOff val="25000"/>
                  </a:schemeClr>
                </a:solidFill>
                <a:cs typeface="Calibri"/>
              </a:endParaRPr>
            </a:p>
          </p:txBody>
        </p:sp>
        <p:sp>
          <p:nvSpPr>
            <p:cNvPr id="22" name="TextBox 21">
              <a:extLst>
                <a:ext uri="{FF2B5EF4-FFF2-40B4-BE49-F238E27FC236}">
                  <a16:creationId xmlns:a16="http://schemas.microsoft.com/office/drawing/2014/main" id="{FE62DDA6-ECA9-48EB-B785-D53ACC293AF1}"/>
                </a:ext>
              </a:extLst>
            </p:cNvPr>
            <p:cNvSpPr txBox="1"/>
            <p:nvPr/>
          </p:nvSpPr>
          <p:spPr>
            <a:xfrm>
              <a:off x="10700740" y="4658715"/>
              <a:ext cx="12163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tx1">
                      <a:lumMod val="75000"/>
                      <a:lumOff val="25000"/>
                    </a:schemeClr>
                  </a:solidFill>
                  <a:latin typeface="Century Gothic"/>
                </a:rPr>
                <a:t>*Plot size not to scale</a:t>
              </a:r>
              <a:endParaRPr lang="en-US" sz="1000">
                <a:solidFill>
                  <a:schemeClr val="tx1">
                    <a:lumMod val="75000"/>
                    <a:lumOff val="25000"/>
                  </a:schemeClr>
                </a:solidFill>
                <a:cs typeface="Calibri"/>
              </a:endParaRPr>
            </a:p>
          </p:txBody>
        </p:sp>
      </p:grpSp>
      <p:sp>
        <p:nvSpPr>
          <p:cNvPr id="13" name="Rectangle 12"/>
          <p:cNvSpPr/>
          <p:nvPr/>
        </p:nvSpPr>
        <p:spPr>
          <a:xfrm rot="9425279">
            <a:off x="9287150" y="4747056"/>
            <a:ext cx="2154773" cy="6686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882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E50B64-F2E4-4023-B492-CC5871CBD394}"/>
              </a:ext>
            </a:extLst>
          </p:cNvPr>
          <p:cNvSpPr txBox="1"/>
          <p:nvPr/>
        </p:nvSpPr>
        <p:spPr>
          <a:xfrm>
            <a:off x="412912" y="217529"/>
            <a:ext cx="63773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Century Gothic"/>
              </a:rPr>
              <a:t>The Carbon Market</a:t>
            </a:r>
            <a:endParaRPr lang="en-US">
              <a:solidFill>
                <a:schemeClr val="bg1"/>
              </a:solidFill>
            </a:endParaRPr>
          </a:p>
        </p:txBody>
      </p:sp>
      <p:sp>
        <p:nvSpPr>
          <p:cNvPr id="3" name="TextBox 2">
            <a:extLst>
              <a:ext uri="{FF2B5EF4-FFF2-40B4-BE49-F238E27FC236}">
                <a16:creationId xmlns:a16="http://schemas.microsoft.com/office/drawing/2014/main" id="{8F1FCA75-9B1B-4065-BD76-A05ABB8C0EBB}"/>
              </a:ext>
            </a:extLst>
          </p:cNvPr>
          <p:cNvSpPr txBox="1"/>
          <p:nvPr/>
        </p:nvSpPr>
        <p:spPr>
          <a:xfrm>
            <a:off x="9191854" y="6633779"/>
            <a:ext cx="30175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rPr>
              <a:t>Image Credit: NASA DEVELOP Team, </a:t>
            </a:r>
            <a:r>
              <a:rPr lang="en-US" sz="1000" dirty="0" err="1">
                <a:solidFill>
                  <a:schemeClr val="tx1">
                    <a:lumMod val="75000"/>
                    <a:lumOff val="25000"/>
                  </a:schemeClr>
                </a:solidFill>
                <a:latin typeface="Century Gothic"/>
              </a:rPr>
              <a:t>Canva</a:t>
            </a:r>
            <a:r>
              <a:rPr lang="en-US" sz="1000" dirty="0">
                <a:solidFill>
                  <a:schemeClr val="tx1">
                    <a:lumMod val="75000"/>
                    <a:lumOff val="25000"/>
                  </a:schemeClr>
                </a:solidFill>
                <a:latin typeface="Century Gothic"/>
              </a:rPr>
              <a:t>.</a:t>
            </a:r>
            <a:endParaRPr lang="en-US" sz="1000" dirty="0">
              <a:solidFill>
                <a:schemeClr val="tx1">
                  <a:lumMod val="75000"/>
                  <a:lumOff val="25000"/>
                </a:schemeClr>
              </a:solidFill>
              <a:cs typeface="Calibri"/>
            </a:endParaRPr>
          </a:p>
        </p:txBody>
      </p:sp>
      <p:pic>
        <p:nvPicPr>
          <p:cNvPr id="5" name="Picture 5" descr="A picture containing graphics, text, toy&#10;&#10;Description automatically generated">
            <a:extLst>
              <a:ext uri="{FF2B5EF4-FFF2-40B4-BE49-F238E27FC236}">
                <a16:creationId xmlns:a16="http://schemas.microsoft.com/office/drawing/2014/main" id="{FB14E7D8-E4F4-4F9E-B093-D552DD1E9104}"/>
              </a:ext>
            </a:extLst>
          </p:cNvPr>
          <p:cNvPicPr>
            <a:picLocks noChangeAspect="1"/>
          </p:cNvPicPr>
          <p:nvPr/>
        </p:nvPicPr>
        <p:blipFill>
          <a:blip r:embed="rId3"/>
          <a:stretch>
            <a:fillRect/>
          </a:stretch>
        </p:blipFill>
        <p:spPr>
          <a:xfrm>
            <a:off x="1499705" y="1111388"/>
            <a:ext cx="9203634" cy="5132180"/>
          </a:xfrm>
          <a:prstGeom prst="rect">
            <a:avLst/>
          </a:prstGeom>
        </p:spPr>
      </p:pic>
      <p:sp>
        <p:nvSpPr>
          <p:cNvPr id="7" name="TextBox 6">
            <a:extLst>
              <a:ext uri="{FF2B5EF4-FFF2-40B4-BE49-F238E27FC236}">
                <a16:creationId xmlns:a16="http://schemas.microsoft.com/office/drawing/2014/main" id="{D0B95671-40ED-47D8-8880-FF76EF6796D3}"/>
              </a:ext>
            </a:extLst>
          </p:cNvPr>
          <p:cNvSpPr txBox="1"/>
          <p:nvPr/>
        </p:nvSpPr>
        <p:spPr>
          <a:xfrm>
            <a:off x="1500366" y="4511994"/>
            <a:ext cx="2505140" cy="13361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Management of healthy forests generates carbon credits.</a:t>
            </a:r>
            <a:endParaRPr lang="en-US">
              <a:solidFill>
                <a:schemeClr val="tx1">
                  <a:lumMod val="75000"/>
                  <a:lumOff val="25000"/>
                </a:schemeClr>
              </a:solidFill>
            </a:endParaRPr>
          </a:p>
        </p:txBody>
      </p:sp>
      <p:sp>
        <p:nvSpPr>
          <p:cNvPr id="8" name="TextBox 7">
            <a:extLst>
              <a:ext uri="{FF2B5EF4-FFF2-40B4-BE49-F238E27FC236}">
                <a16:creationId xmlns:a16="http://schemas.microsoft.com/office/drawing/2014/main" id="{2EB1A030-BECD-4034-96B9-241410F8A1BC}"/>
              </a:ext>
            </a:extLst>
          </p:cNvPr>
          <p:cNvSpPr txBox="1"/>
          <p:nvPr/>
        </p:nvSpPr>
        <p:spPr>
          <a:xfrm>
            <a:off x="7938714" y="1512047"/>
            <a:ext cx="27619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solidFill>
                  <a:schemeClr val="tx1">
                    <a:lumMod val="75000"/>
                    <a:lumOff val="25000"/>
                  </a:schemeClr>
                </a:solidFill>
                <a:latin typeface="Century Gothic"/>
              </a:rPr>
              <a:t>Industries buy carbon credit </a:t>
            </a:r>
            <a:endParaRPr lang="en-US">
              <a:solidFill>
                <a:schemeClr val="tx1">
                  <a:lumMod val="75000"/>
                  <a:lumOff val="25000"/>
                </a:schemeClr>
              </a:solidFill>
              <a:latin typeface="Calibri" panose="020F0502020204030204"/>
              <a:cs typeface="Calibri" panose="020F0502020204030204"/>
            </a:endParaRPr>
          </a:p>
          <a:p>
            <a:pPr algn="r"/>
            <a:r>
              <a:rPr lang="en-US" sz="2000">
                <a:solidFill>
                  <a:schemeClr val="tx1">
                    <a:lumMod val="75000"/>
                    <a:lumOff val="25000"/>
                  </a:schemeClr>
                </a:solidFill>
                <a:latin typeface="Century Gothic"/>
              </a:rPr>
              <a:t>to offset greenhouse gas emissions. </a:t>
            </a:r>
            <a:endParaRPr lang="en-US">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id="{925F6363-BC5C-41EC-AAC1-6ADEF92A299D}"/>
              </a:ext>
            </a:extLst>
          </p:cNvPr>
          <p:cNvSpPr txBox="1"/>
          <p:nvPr/>
        </p:nvSpPr>
        <p:spPr>
          <a:xfrm>
            <a:off x="1920017" y="2174806"/>
            <a:ext cx="25962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CO</a:t>
            </a:r>
            <a:r>
              <a:rPr lang="en-US" sz="1050">
                <a:solidFill>
                  <a:schemeClr val="tx1">
                    <a:lumMod val="75000"/>
                    <a:lumOff val="25000"/>
                  </a:schemeClr>
                </a:solidFill>
                <a:latin typeface="Century Gothic"/>
              </a:rPr>
              <a:t>2</a:t>
            </a:r>
            <a:r>
              <a:rPr lang="en-US" sz="2000">
                <a:solidFill>
                  <a:schemeClr val="tx1">
                    <a:lumMod val="75000"/>
                    <a:lumOff val="25000"/>
                  </a:schemeClr>
                </a:solidFill>
                <a:latin typeface="Century Gothic"/>
              </a:rPr>
              <a:t> sequestration</a:t>
            </a:r>
            <a:endParaRPr lang="en-US">
              <a:solidFill>
                <a:schemeClr val="tx1">
                  <a:lumMod val="75000"/>
                  <a:lumOff val="25000"/>
                </a:schemeClr>
              </a:solidFill>
            </a:endParaRPr>
          </a:p>
        </p:txBody>
      </p:sp>
    </p:spTree>
    <p:extLst>
      <p:ext uri="{BB962C8B-B14F-4D97-AF65-F5344CB8AC3E}">
        <p14:creationId xmlns:p14="http://schemas.microsoft.com/office/powerpoint/2010/main" val="10694655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851ED0-DE52-49C6-B5A4-858AECC461A0}"/>
              </a:ext>
            </a:extLst>
          </p:cNvPr>
          <p:cNvSpPr/>
          <p:nvPr/>
        </p:nvSpPr>
        <p:spPr>
          <a:xfrm>
            <a:off x="-3778" y="229920"/>
            <a:ext cx="9462501" cy="658076"/>
          </a:xfrm>
          <a:prstGeom prst="rect">
            <a:avLst/>
          </a:prstGeom>
        </p:spPr>
        <p:txBody>
          <a:bodyPr wrap="none" anchor="ctr" anchorCtr="0">
            <a:noAutofit/>
          </a:bodyPr>
          <a:lstStyle/>
          <a:p>
            <a:pPr>
              <a:spcAft>
                <a:spcPts val="600"/>
              </a:spcAft>
              <a:buClr>
                <a:srgbClr val="C41F48"/>
              </a:buClr>
            </a:pPr>
            <a:r>
              <a:rPr lang="en-US" sz="4000" b="1">
                <a:solidFill>
                  <a:srgbClr val="55A976"/>
                </a:solidFill>
                <a:latin typeface="Century Gothic" panose="020F0302020204030204"/>
              </a:rPr>
              <a:t>Methods: Training Data Processing</a:t>
            </a:r>
            <a:endParaRPr lang="en-US" sz="4000">
              <a:latin typeface="Century Gothic"/>
              <a:cs typeface="Calibri"/>
            </a:endParaRPr>
          </a:p>
        </p:txBody>
      </p:sp>
      <p:grpSp>
        <p:nvGrpSpPr>
          <p:cNvPr id="20" name="Group 19">
            <a:extLst>
              <a:ext uri="{FF2B5EF4-FFF2-40B4-BE49-F238E27FC236}">
                <a16:creationId xmlns:a16="http://schemas.microsoft.com/office/drawing/2014/main" id="{D62DDCBB-6DC6-42DA-926B-B6B22E2A2C85}"/>
              </a:ext>
            </a:extLst>
          </p:cNvPr>
          <p:cNvGrpSpPr/>
          <p:nvPr/>
        </p:nvGrpSpPr>
        <p:grpSpPr>
          <a:xfrm>
            <a:off x="1251485" y="964328"/>
            <a:ext cx="9061638" cy="5605703"/>
            <a:chOff x="907620" y="986884"/>
            <a:chExt cx="9061638" cy="5605703"/>
          </a:xfrm>
        </p:grpSpPr>
        <p:pic>
          <p:nvPicPr>
            <p:cNvPr id="5" name="Picture 5" descr="A picture containing lot, small, green, sitting&#10;&#10;Description automatically generated">
              <a:extLst>
                <a:ext uri="{FF2B5EF4-FFF2-40B4-BE49-F238E27FC236}">
                  <a16:creationId xmlns:a16="http://schemas.microsoft.com/office/drawing/2014/main" id="{4F1904A3-8B2D-434C-BBA2-DA94A9395FA9}"/>
                </a:ext>
              </a:extLst>
            </p:cNvPr>
            <p:cNvPicPr>
              <a:picLocks noChangeAspect="1"/>
            </p:cNvPicPr>
            <p:nvPr/>
          </p:nvPicPr>
          <p:blipFill>
            <a:blip r:embed="rId3"/>
            <a:stretch>
              <a:fillRect/>
            </a:stretch>
          </p:blipFill>
          <p:spPr>
            <a:xfrm>
              <a:off x="1848928" y="986884"/>
              <a:ext cx="8120330" cy="4754835"/>
            </a:xfrm>
            <a:prstGeom prst="rect">
              <a:avLst/>
            </a:prstGeom>
          </p:spPr>
        </p:pic>
        <p:sp>
          <p:nvSpPr>
            <p:cNvPr id="6" name="TextBox 5">
              <a:extLst>
                <a:ext uri="{FF2B5EF4-FFF2-40B4-BE49-F238E27FC236}">
                  <a16:creationId xmlns:a16="http://schemas.microsoft.com/office/drawing/2014/main" id="{39518510-AB85-47FA-A9BE-112EC4D23015}"/>
                </a:ext>
              </a:extLst>
            </p:cNvPr>
            <p:cNvSpPr txBox="1"/>
            <p:nvPr/>
          </p:nvSpPr>
          <p:spPr>
            <a:xfrm>
              <a:off x="2064588" y="5730814"/>
              <a:ext cx="10322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Pinon Pine</a:t>
              </a:r>
              <a:endParaRPr lang="en-US" sz="1400">
                <a:solidFill>
                  <a:schemeClr val="tx1">
                    <a:lumMod val="75000"/>
                    <a:lumOff val="25000"/>
                  </a:schemeClr>
                </a:solidFill>
                <a:cs typeface="Calibri" panose="020F0502020204030204"/>
              </a:endParaRPr>
            </a:p>
          </p:txBody>
        </p:sp>
        <p:sp>
          <p:nvSpPr>
            <p:cNvPr id="7" name="TextBox 6">
              <a:extLst>
                <a:ext uri="{FF2B5EF4-FFF2-40B4-BE49-F238E27FC236}">
                  <a16:creationId xmlns:a16="http://schemas.microsoft.com/office/drawing/2014/main" id="{DE265A81-D514-4419-9CA8-6C7A71935AAD}"/>
                </a:ext>
              </a:extLst>
            </p:cNvPr>
            <p:cNvSpPr txBox="1"/>
            <p:nvPr/>
          </p:nvSpPr>
          <p:spPr>
            <a:xfrm>
              <a:off x="3085380" y="5730813"/>
              <a:ext cx="12767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Rocky Mt Juniper</a:t>
              </a:r>
              <a:endParaRPr lang="en-US" sz="1400">
                <a:solidFill>
                  <a:schemeClr val="tx1">
                    <a:lumMod val="75000"/>
                    <a:lumOff val="25000"/>
                  </a:schemeClr>
                </a:solidFill>
                <a:cs typeface="Calibri"/>
              </a:endParaRPr>
            </a:p>
          </p:txBody>
        </p:sp>
        <p:sp>
          <p:nvSpPr>
            <p:cNvPr id="8" name="TextBox 7">
              <a:extLst>
                <a:ext uri="{FF2B5EF4-FFF2-40B4-BE49-F238E27FC236}">
                  <a16:creationId xmlns:a16="http://schemas.microsoft.com/office/drawing/2014/main" id="{42647275-6D12-4C85-A2A2-CAF9CC15CB5A}"/>
                </a:ext>
              </a:extLst>
            </p:cNvPr>
            <p:cNvSpPr txBox="1"/>
            <p:nvPr/>
          </p:nvSpPr>
          <p:spPr>
            <a:xfrm>
              <a:off x="4134928" y="5730815"/>
              <a:ext cx="12767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Ponderosa Pine</a:t>
              </a:r>
            </a:p>
          </p:txBody>
        </p:sp>
        <p:sp>
          <p:nvSpPr>
            <p:cNvPr id="9" name="TextBox 8">
              <a:extLst>
                <a:ext uri="{FF2B5EF4-FFF2-40B4-BE49-F238E27FC236}">
                  <a16:creationId xmlns:a16="http://schemas.microsoft.com/office/drawing/2014/main" id="{FCD2DC2F-8719-4907-9AB6-60ADA925F22E}"/>
                </a:ext>
              </a:extLst>
            </p:cNvPr>
            <p:cNvSpPr txBox="1"/>
            <p:nvPr/>
          </p:nvSpPr>
          <p:spPr>
            <a:xfrm>
              <a:off x="5313871" y="5802700"/>
              <a:ext cx="12767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Douglas Fir</a:t>
              </a:r>
              <a:endParaRPr lang="en-US">
                <a:solidFill>
                  <a:schemeClr val="tx1">
                    <a:lumMod val="75000"/>
                    <a:lumOff val="25000"/>
                  </a:schemeClr>
                </a:solidFill>
              </a:endParaRPr>
            </a:p>
          </p:txBody>
        </p:sp>
        <p:sp>
          <p:nvSpPr>
            <p:cNvPr id="10" name="TextBox 9">
              <a:extLst>
                <a:ext uri="{FF2B5EF4-FFF2-40B4-BE49-F238E27FC236}">
                  <a16:creationId xmlns:a16="http://schemas.microsoft.com/office/drawing/2014/main" id="{4C0595AD-2B3D-4E33-A836-C8363C4D71C9}"/>
                </a:ext>
              </a:extLst>
            </p:cNvPr>
            <p:cNvSpPr txBox="1"/>
            <p:nvPr/>
          </p:nvSpPr>
          <p:spPr>
            <a:xfrm>
              <a:off x="6392173" y="5730815"/>
              <a:ext cx="12767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Gambel Oak</a:t>
              </a:r>
              <a:endParaRPr lang="en-US">
                <a:solidFill>
                  <a:schemeClr val="tx1">
                    <a:lumMod val="75000"/>
                    <a:lumOff val="25000"/>
                  </a:schemeClr>
                </a:solidFill>
              </a:endParaRPr>
            </a:p>
          </p:txBody>
        </p:sp>
        <p:sp>
          <p:nvSpPr>
            <p:cNvPr id="11" name="TextBox 10">
              <a:extLst>
                <a:ext uri="{FF2B5EF4-FFF2-40B4-BE49-F238E27FC236}">
                  <a16:creationId xmlns:a16="http://schemas.microsoft.com/office/drawing/2014/main" id="{A8D26E55-7A74-409C-8C82-1BD87EC28AB4}"/>
                </a:ext>
              </a:extLst>
            </p:cNvPr>
            <p:cNvSpPr txBox="1"/>
            <p:nvPr/>
          </p:nvSpPr>
          <p:spPr>
            <a:xfrm>
              <a:off x="7542361" y="5802701"/>
              <a:ext cx="12767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NM Locust</a:t>
              </a:r>
              <a:endParaRPr lang="en-US">
                <a:solidFill>
                  <a:schemeClr val="tx1">
                    <a:lumMod val="75000"/>
                    <a:lumOff val="25000"/>
                  </a:schemeClr>
                </a:solidFill>
              </a:endParaRPr>
            </a:p>
          </p:txBody>
        </p:sp>
        <p:sp>
          <p:nvSpPr>
            <p:cNvPr id="12" name="TextBox 11">
              <a:extLst>
                <a:ext uri="{FF2B5EF4-FFF2-40B4-BE49-F238E27FC236}">
                  <a16:creationId xmlns:a16="http://schemas.microsoft.com/office/drawing/2014/main" id="{DC38AB23-9EE1-4B0E-8F2E-6E6E5BF02C6E}"/>
                </a:ext>
              </a:extLst>
            </p:cNvPr>
            <p:cNvSpPr txBox="1"/>
            <p:nvPr/>
          </p:nvSpPr>
          <p:spPr>
            <a:xfrm>
              <a:off x="8649417" y="5802700"/>
              <a:ext cx="12767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White Fir</a:t>
              </a:r>
            </a:p>
          </p:txBody>
        </p:sp>
        <p:sp>
          <p:nvSpPr>
            <p:cNvPr id="13" name="TextBox 12">
              <a:extLst>
                <a:ext uri="{FF2B5EF4-FFF2-40B4-BE49-F238E27FC236}">
                  <a16:creationId xmlns:a16="http://schemas.microsoft.com/office/drawing/2014/main" id="{28616258-889D-4C38-80C0-26D76004C6FF}"/>
                </a:ext>
              </a:extLst>
            </p:cNvPr>
            <p:cNvSpPr txBox="1"/>
            <p:nvPr/>
          </p:nvSpPr>
          <p:spPr>
            <a:xfrm>
              <a:off x="1417606" y="5500776"/>
              <a:ext cx="6584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cs typeface="Calibri" panose="020F0502020204030204"/>
                </a:rPr>
                <a:t>0</a:t>
              </a:r>
            </a:p>
          </p:txBody>
        </p:sp>
        <p:sp>
          <p:nvSpPr>
            <p:cNvPr id="14" name="TextBox 13">
              <a:extLst>
                <a:ext uri="{FF2B5EF4-FFF2-40B4-BE49-F238E27FC236}">
                  <a16:creationId xmlns:a16="http://schemas.microsoft.com/office/drawing/2014/main" id="{EADA9748-F293-4E69-843E-CC09CFB71D5E}"/>
                </a:ext>
              </a:extLst>
            </p:cNvPr>
            <p:cNvSpPr txBox="1"/>
            <p:nvPr/>
          </p:nvSpPr>
          <p:spPr>
            <a:xfrm>
              <a:off x="1345718" y="3833002"/>
              <a:ext cx="6584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cs typeface="Calibri" panose="020F0502020204030204"/>
                </a:rPr>
                <a:t>100</a:t>
              </a:r>
            </a:p>
          </p:txBody>
        </p:sp>
        <p:sp>
          <p:nvSpPr>
            <p:cNvPr id="15" name="TextBox 14">
              <a:extLst>
                <a:ext uri="{FF2B5EF4-FFF2-40B4-BE49-F238E27FC236}">
                  <a16:creationId xmlns:a16="http://schemas.microsoft.com/office/drawing/2014/main" id="{335886F4-E78D-4272-ADD1-7E418B62E601}"/>
                </a:ext>
              </a:extLst>
            </p:cNvPr>
            <p:cNvSpPr txBox="1"/>
            <p:nvPr/>
          </p:nvSpPr>
          <p:spPr>
            <a:xfrm>
              <a:off x="1345719" y="2179606"/>
              <a:ext cx="6584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cs typeface="Calibri" panose="020F0502020204030204"/>
                </a:rPr>
                <a:t>200</a:t>
              </a:r>
            </a:p>
          </p:txBody>
        </p:sp>
        <p:sp>
          <p:nvSpPr>
            <p:cNvPr id="16" name="TextBox 15">
              <a:extLst>
                <a:ext uri="{FF2B5EF4-FFF2-40B4-BE49-F238E27FC236}">
                  <a16:creationId xmlns:a16="http://schemas.microsoft.com/office/drawing/2014/main" id="{E4B9C6A4-22BA-450F-A451-A6D29804C2CD}"/>
                </a:ext>
              </a:extLst>
            </p:cNvPr>
            <p:cNvSpPr txBox="1"/>
            <p:nvPr/>
          </p:nvSpPr>
          <p:spPr>
            <a:xfrm rot="16200000">
              <a:off x="-129364" y="3228142"/>
              <a:ext cx="241252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tx1">
                      <a:lumMod val="75000"/>
                      <a:lumOff val="25000"/>
                    </a:schemeClr>
                  </a:solidFill>
                  <a:latin typeface="Century Gothic"/>
                </a:rPr>
                <a:t>Biomass (Mg/ha)</a:t>
              </a:r>
              <a:endParaRPr lang="en-US" sz="1600" b="1"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EBE30DF9-8629-431F-B7EE-4A39A6E18A92}"/>
                </a:ext>
              </a:extLst>
            </p:cNvPr>
            <p:cNvSpPr txBox="1"/>
            <p:nvPr/>
          </p:nvSpPr>
          <p:spPr>
            <a:xfrm>
              <a:off x="4574874" y="6254033"/>
              <a:ext cx="282946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tx1">
                      <a:lumMod val="75000"/>
                      <a:lumOff val="25000"/>
                    </a:schemeClr>
                  </a:solidFill>
                  <a:latin typeface="Century Gothic"/>
                </a:rPr>
                <a:t>Dominant Tree Species</a:t>
              </a:r>
              <a:endParaRPr lang="en-US" dirty="0">
                <a:solidFill>
                  <a:schemeClr val="tx1">
                    <a:lumMod val="75000"/>
                    <a:lumOff val="25000"/>
                  </a:schemeClr>
                </a:solidFill>
              </a:endParaRPr>
            </a:p>
          </p:txBody>
        </p:sp>
      </p:grpSp>
    </p:spTree>
    <p:extLst>
      <p:ext uri="{BB962C8B-B14F-4D97-AF65-F5344CB8AC3E}">
        <p14:creationId xmlns:p14="http://schemas.microsoft.com/office/powerpoint/2010/main" val="1948903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B77A84A-767A-450D-8827-EC735712EB1B}"/>
              </a:ext>
            </a:extLst>
          </p:cNvPr>
          <p:cNvGrpSpPr/>
          <p:nvPr/>
        </p:nvGrpSpPr>
        <p:grpSpPr>
          <a:xfrm>
            <a:off x="2972662" y="654309"/>
            <a:ext cx="7333606" cy="6282154"/>
            <a:chOff x="1930401" y="131508"/>
            <a:chExt cx="7694215" cy="6584078"/>
          </a:xfrm>
        </p:grpSpPr>
        <p:pic>
          <p:nvPicPr>
            <p:cNvPr id="14" name="Picture 13" descr="A picture containing photo, rug&#10;&#10;Description automatically generated">
              <a:extLst>
                <a:ext uri="{FF2B5EF4-FFF2-40B4-BE49-F238E27FC236}">
                  <a16:creationId xmlns:a16="http://schemas.microsoft.com/office/drawing/2014/main" id="{B952ABCC-23CC-40D7-83B1-D84FAA78E1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30401" y="131508"/>
              <a:ext cx="5344788" cy="6584078"/>
            </a:xfrm>
            <a:prstGeom prst="rect">
              <a:avLst/>
            </a:prstGeom>
          </p:spPr>
        </p:pic>
        <p:pic>
          <p:nvPicPr>
            <p:cNvPr id="15" name="Picture 14" descr="A picture containing window&#10;&#10;Description automatically generated">
              <a:extLst>
                <a:ext uri="{FF2B5EF4-FFF2-40B4-BE49-F238E27FC236}">
                  <a16:creationId xmlns:a16="http://schemas.microsoft.com/office/drawing/2014/main" id="{E324C287-D995-476B-B7A9-B099EABDC7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36644" y="2577912"/>
              <a:ext cx="215615" cy="1754091"/>
            </a:xfrm>
            <a:prstGeom prst="rect">
              <a:avLst/>
            </a:prstGeom>
          </p:spPr>
        </p:pic>
        <p:sp>
          <p:nvSpPr>
            <p:cNvPr id="16" name="TextBox 4">
              <a:extLst>
                <a:ext uri="{FF2B5EF4-FFF2-40B4-BE49-F238E27FC236}">
                  <a16:creationId xmlns:a16="http://schemas.microsoft.com/office/drawing/2014/main" id="{FBDDA74C-F086-4435-B171-60310B6708C8}"/>
                </a:ext>
              </a:extLst>
            </p:cNvPr>
            <p:cNvSpPr txBox="1"/>
            <p:nvPr/>
          </p:nvSpPr>
          <p:spPr>
            <a:xfrm>
              <a:off x="7459229" y="2498904"/>
              <a:ext cx="1722408" cy="3386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chemeClr val="tx1">
                      <a:lumMod val="75000"/>
                      <a:lumOff val="25000"/>
                    </a:schemeClr>
                  </a:solidFill>
                  <a:latin typeface="Century Gothic"/>
                </a:rPr>
                <a:t>Douglas Fir</a:t>
              </a:r>
            </a:p>
          </p:txBody>
        </p:sp>
        <p:sp>
          <p:nvSpPr>
            <p:cNvPr id="17" name="TextBox 5">
              <a:extLst>
                <a:ext uri="{FF2B5EF4-FFF2-40B4-BE49-F238E27FC236}">
                  <a16:creationId xmlns:a16="http://schemas.microsoft.com/office/drawing/2014/main" id="{6BEBD8F0-69F0-42C1-A2AD-A039ECAF4284}"/>
                </a:ext>
              </a:extLst>
            </p:cNvPr>
            <p:cNvSpPr txBox="1"/>
            <p:nvPr/>
          </p:nvSpPr>
          <p:spPr>
            <a:xfrm>
              <a:off x="7459229" y="2763354"/>
              <a:ext cx="2020980" cy="3386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err="1">
                  <a:solidFill>
                    <a:schemeClr val="tx1">
                      <a:lumMod val="75000"/>
                      <a:lumOff val="25000"/>
                    </a:schemeClr>
                  </a:solidFill>
                  <a:latin typeface="Century Gothic"/>
                </a:rPr>
                <a:t>Gambel</a:t>
              </a:r>
              <a:r>
                <a:rPr lang="en-US" sz="1500" dirty="0">
                  <a:solidFill>
                    <a:schemeClr val="tx1">
                      <a:lumMod val="75000"/>
                      <a:lumOff val="25000"/>
                    </a:schemeClr>
                  </a:solidFill>
                  <a:latin typeface="Century Gothic"/>
                </a:rPr>
                <a:t> Oak</a:t>
              </a:r>
            </a:p>
          </p:txBody>
        </p:sp>
        <p:sp>
          <p:nvSpPr>
            <p:cNvPr id="18" name="TextBox 6">
              <a:extLst>
                <a:ext uri="{FF2B5EF4-FFF2-40B4-BE49-F238E27FC236}">
                  <a16:creationId xmlns:a16="http://schemas.microsoft.com/office/drawing/2014/main" id="{4761C33B-A1E1-4969-8503-4EE99FF0FA95}"/>
                </a:ext>
              </a:extLst>
            </p:cNvPr>
            <p:cNvSpPr txBox="1"/>
            <p:nvPr/>
          </p:nvSpPr>
          <p:spPr>
            <a:xfrm>
              <a:off x="7452878" y="3487424"/>
              <a:ext cx="2166203" cy="34458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tx1">
                      <a:lumMod val="75000"/>
                      <a:lumOff val="25000"/>
                    </a:schemeClr>
                  </a:solidFill>
                  <a:latin typeface="Century Gothic"/>
                </a:rPr>
                <a:t>Ponderosa Pine</a:t>
              </a:r>
              <a:endParaRPr lang="en-US" sz="1500">
                <a:solidFill>
                  <a:schemeClr val="tx1">
                    <a:lumMod val="75000"/>
                    <a:lumOff val="25000"/>
                  </a:schemeClr>
                </a:solidFill>
              </a:endParaRPr>
            </a:p>
          </p:txBody>
        </p:sp>
        <p:sp>
          <p:nvSpPr>
            <p:cNvPr id="19" name="TextBox 7">
              <a:extLst>
                <a:ext uri="{FF2B5EF4-FFF2-40B4-BE49-F238E27FC236}">
                  <a16:creationId xmlns:a16="http://schemas.microsoft.com/office/drawing/2014/main" id="{BCE6DC81-66E8-4A93-9FED-BA40C2860346}"/>
                </a:ext>
              </a:extLst>
            </p:cNvPr>
            <p:cNvSpPr txBox="1"/>
            <p:nvPr/>
          </p:nvSpPr>
          <p:spPr>
            <a:xfrm>
              <a:off x="7452879" y="3741484"/>
              <a:ext cx="2171737" cy="3386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tx1">
                      <a:lumMod val="75000"/>
                      <a:lumOff val="25000"/>
                    </a:schemeClr>
                  </a:solidFill>
                  <a:latin typeface="Century Gothic"/>
                </a:rPr>
                <a:t>Rocky Mt Juniper</a:t>
              </a:r>
              <a:endParaRPr lang="en-US" sz="1500">
                <a:solidFill>
                  <a:schemeClr val="tx1">
                    <a:lumMod val="75000"/>
                    <a:lumOff val="25000"/>
                  </a:schemeClr>
                </a:solidFill>
              </a:endParaRPr>
            </a:p>
          </p:txBody>
        </p:sp>
        <p:sp>
          <p:nvSpPr>
            <p:cNvPr id="20" name="TextBox 8">
              <a:extLst>
                <a:ext uri="{FF2B5EF4-FFF2-40B4-BE49-F238E27FC236}">
                  <a16:creationId xmlns:a16="http://schemas.microsoft.com/office/drawing/2014/main" id="{3220C25A-35B2-4673-9A2F-DF6F68399FB5}"/>
                </a:ext>
              </a:extLst>
            </p:cNvPr>
            <p:cNvSpPr txBox="1"/>
            <p:nvPr/>
          </p:nvSpPr>
          <p:spPr>
            <a:xfrm>
              <a:off x="7459228" y="4004719"/>
              <a:ext cx="1722408" cy="3386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tx1">
                      <a:lumMod val="75000"/>
                      <a:lumOff val="25000"/>
                    </a:schemeClr>
                  </a:solidFill>
                  <a:latin typeface="Century Gothic"/>
                </a:rPr>
                <a:t>White Fir</a:t>
              </a:r>
              <a:endParaRPr lang="en-US" sz="1500">
                <a:solidFill>
                  <a:schemeClr val="tx1">
                    <a:lumMod val="75000"/>
                    <a:lumOff val="25000"/>
                  </a:schemeClr>
                </a:solidFill>
              </a:endParaRPr>
            </a:p>
          </p:txBody>
        </p:sp>
        <p:sp>
          <p:nvSpPr>
            <p:cNvPr id="21" name="TextBox 9">
              <a:extLst>
                <a:ext uri="{FF2B5EF4-FFF2-40B4-BE49-F238E27FC236}">
                  <a16:creationId xmlns:a16="http://schemas.microsoft.com/office/drawing/2014/main" id="{16B1AFBE-5391-403E-B4AC-1F62BA2D3F7E}"/>
                </a:ext>
              </a:extLst>
            </p:cNvPr>
            <p:cNvSpPr txBox="1"/>
            <p:nvPr/>
          </p:nvSpPr>
          <p:spPr>
            <a:xfrm>
              <a:off x="7459229" y="3272508"/>
              <a:ext cx="1626453" cy="3386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tx1">
                      <a:lumMod val="75000"/>
                      <a:lumOff val="25000"/>
                    </a:schemeClr>
                  </a:solidFill>
                  <a:latin typeface="Century Gothic"/>
                </a:rPr>
                <a:t>Pinon Pine</a:t>
              </a:r>
            </a:p>
          </p:txBody>
        </p:sp>
        <p:sp>
          <p:nvSpPr>
            <p:cNvPr id="22" name="TextBox 10">
              <a:extLst>
                <a:ext uri="{FF2B5EF4-FFF2-40B4-BE49-F238E27FC236}">
                  <a16:creationId xmlns:a16="http://schemas.microsoft.com/office/drawing/2014/main" id="{24FC7AD3-EB8D-4A3A-ADDF-AB5444EF09CA}"/>
                </a:ext>
              </a:extLst>
            </p:cNvPr>
            <p:cNvSpPr txBox="1"/>
            <p:nvPr/>
          </p:nvSpPr>
          <p:spPr>
            <a:xfrm>
              <a:off x="7459228" y="2997667"/>
              <a:ext cx="2099515" cy="3386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chemeClr val="tx1">
                      <a:lumMod val="75000"/>
                      <a:lumOff val="25000"/>
                    </a:schemeClr>
                  </a:solidFill>
                  <a:latin typeface="Century Gothic"/>
                </a:rPr>
                <a:t>NM Locust</a:t>
              </a:r>
              <a:endParaRPr lang="en-US" sz="1500">
                <a:solidFill>
                  <a:schemeClr val="tx1">
                    <a:lumMod val="75000"/>
                    <a:lumOff val="25000"/>
                  </a:schemeClr>
                </a:solidFill>
              </a:endParaRPr>
            </a:p>
          </p:txBody>
        </p:sp>
        <p:sp>
          <p:nvSpPr>
            <p:cNvPr id="23" name="TextBox 11">
              <a:extLst>
                <a:ext uri="{FF2B5EF4-FFF2-40B4-BE49-F238E27FC236}">
                  <a16:creationId xmlns:a16="http://schemas.microsoft.com/office/drawing/2014/main" id="{44F7D254-D9F1-4F47-96B7-334FE0504E21}"/>
                </a:ext>
              </a:extLst>
            </p:cNvPr>
            <p:cNvSpPr txBox="1"/>
            <p:nvPr/>
          </p:nvSpPr>
          <p:spPr>
            <a:xfrm>
              <a:off x="7192529" y="2060753"/>
              <a:ext cx="1827183" cy="58062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lumMod val="75000"/>
                      <a:lumOff val="25000"/>
                    </a:schemeClr>
                  </a:solidFill>
                  <a:latin typeface="Century Gothic"/>
                </a:rPr>
                <a:t>Dominant Species of Plot</a:t>
              </a:r>
            </a:p>
          </p:txBody>
        </p:sp>
      </p:grpSp>
      <p:sp>
        <p:nvSpPr>
          <p:cNvPr id="2" name="Rectangle 1">
            <a:extLst>
              <a:ext uri="{FF2B5EF4-FFF2-40B4-BE49-F238E27FC236}">
                <a16:creationId xmlns:a16="http://schemas.microsoft.com/office/drawing/2014/main" id="{BCE32D97-4BAC-4E25-839E-323C0FD071D9}"/>
              </a:ext>
            </a:extLst>
          </p:cNvPr>
          <p:cNvSpPr/>
          <p:nvPr/>
        </p:nvSpPr>
        <p:spPr>
          <a:xfrm>
            <a:off x="-3778" y="100767"/>
            <a:ext cx="9462501" cy="658076"/>
          </a:xfrm>
          <a:prstGeom prst="rect">
            <a:avLst/>
          </a:prstGeom>
        </p:spPr>
        <p:txBody>
          <a:bodyPr wrap="none" anchor="ctr" anchorCtr="0">
            <a:noAutofit/>
          </a:bodyPr>
          <a:lstStyle/>
          <a:p>
            <a:pPr>
              <a:spcAft>
                <a:spcPts val="600"/>
              </a:spcAft>
              <a:buClr>
                <a:srgbClr val="C41F48"/>
              </a:buClr>
            </a:pPr>
            <a:r>
              <a:rPr lang="en-US" sz="4000" b="1">
                <a:solidFill>
                  <a:srgbClr val="55A976"/>
                </a:solidFill>
                <a:latin typeface="Century Gothic" panose="020F0302020204030204"/>
              </a:rPr>
              <a:t>Methods: Training Data Processing</a:t>
            </a:r>
            <a:endParaRPr lang="en-US" sz="4000">
              <a:latin typeface="Century Gothic"/>
              <a:cs typeface="Calibri"/>
            </a:endParaRPr>
          </a:p>
        </p:txBody>
      </p:sp>
    </p:spTree>
    <p:extLst>
      <p:ext uri="{BB962C8B-B14F-4D97-AF65-F5344CB8AC3E}">
        <p14:creationId xmlns:p14="http://schemas.microsoft.com/office/powerpoint/2010/main" val="2800386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592065-EB33-4575-BA06-E8BF532F6935}"/>
              </a:ext>
            </a:extLst>
          </p:cNvPr>
          <p:cNvSpPr txBox="1"/>
          <p:nvPr/>
        </p:nvSpPr>
        <p:spPr>
          <a:xfrm>
            <a:off x="2605" y="126349"/>
            <a:ext cx="6807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5A976"/>
                </a:solidFill>
                <a:latin typeface="Century Gothic"/>
              </a:rPr>
              <a:t>Methods: Data Preparation</a:t>
            </a:r>
          </a:p>
        </p:txBody>
      </p:sp>
      <p:sp>
        <p:nvSpPr>
          <p:cNvPr id="10" name="Pentagon 95">
            <a:extLst>
              <a:ext uri="{FF2B5EF4-FFF2-40B4-BE49-F238E27FC236}">
                <a16:creationId xmlns:a16="http://schemas.microsoft.com/office/drawing/2014/main" id="{45595049-FDE4-487A-BEAF-BF19F296975B}"/>
              </a:ext>
            </a:extLst>
          </p:cNvPr>
          <p:cNvSpPr/>
          <p:nvPr/>
        </p:nvSpPr>
        <p:spPr>
          <a:xfrm>
            <a:off x="3833719" y="15321265"/>
            <a:ext cx="8744877" cy="927922"/>
          </a:xfrm>
          <a:prstGeom prst="homePlate">
            <a:avLst/>
          </a:prstGeom>
          <a:solidFill>
            <a:srgbClr val="3184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Image Processing</a:t>
            </a:r>
          </a:p>
        </p:txBody>
      </p:sp>
      <p:sp>
        <p:nvSpPr>
          <p:cNvPr id="11" name="Pentagon 95">
            <a:extLst>
              <a:ext uri="{FF2B5EF4-FFF2-40B4-BE49-F238E27FC236}">
                <a16:creationId xmlns:a16="http://schemas.microsoft.com/office/drawing/2014/main" id="{032DB93C-B160-4353-906E-A8C89F194E96}"/>
              </a:ext>
            </a:extLst>
          </p:cNvPr>
          <p:cNvSpPr/>
          <p:nvPr/>
        </p:nvSpPr>
        <p:spPr>
          <a:xfrm>
            <a:off x="3833719" y="15321265"/>
            <a:ext cx="8744877" cy="927922"/>
          </a:xfrm>
          <a:prstGeom prst="homePlate">
            <a:avLst/>
          </a:prstGeom>
          <a:solidFill>
            <a:srgbClr val="3184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Image Processing</a:t>
            </a:r>
          </a:p>
        </p:txBody>
      </p:sp>
      <p:sp>
        <p:nvSpPr>
          <p:cNvPr id="12" name="Pentagon 95">
            <a:extLst>
              <a:ext uri="{FF2B5EF4-FFF2-40B4-BE49-F238E27FC236}">
                <a16:creationId xmlns:a16="http://schemas.microsoft.com/office/drawing/2014/main" id="{032DB93C-B160-4353-906E-A8C89F194E96}"/>
              </a:ext>
            </a:extLst>
          </p:cNvPr>
          <p:cNvSpPr/>
          <p:nvPr/>
        </p:nvSpPr>
        <p:spPr>
          <a:xfrm>
            <a:off x="3976594" y="15464140"/>
            <a:ext cx="8744877" cy="927922"/>
          </a:xfrm>
          <a:prstGeom prst="homePlate">
            <a:avLst/>
          </a:prstGeom>
          <a:solidFill>
            <a:srgbClr val="3184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Image Processing</a:t>
            </a:r>
          </a:p>
        </p:txBody>
      </p:sp>
      <p:sp>
        <p:nvSpPr>
          <p:cNvPr id="13" name="Pentagon 95">
            <a:extLst>
              <a:ext uri="{FF2B5EF4-FFF2-40B4-BE49-F238E27FC236}">
                <a16:creationId xmlns:a16="http://schemas.microsoft.com/office/drawing/2014/main" id="{032DB93C-B160-4353-906E-A8C89F194E96}"/>
              </a:ext>
            </a:extLst>
          </p:cNvPr>
          <p:cNvSpPr/>
          <p:nvPr/>
        </p:nvSpPr>
        <p:spPr>
          <a:xfrm>
            <a:off x="4119469" y="15607015"/>
            <a:ext cx="8744877" cy="927922"/>
          </a:xfrm>
          <a:prstGeom prst="homePlate">
            <a:avLst/>
          </a:prstGeom>
          <a:solidFill>
            <a:srgbClr val="3184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Image Processing</a:t>
            </a:r>
          </a:p>
        </p:txBody>
      </p:sp>
      <p:sp>
        <p:nvSpPr>
          <p:cNvPr id="14" name="Pentagon 95">
            <a:extLst>
              <a:ext uri="{FF2B5EF4-FFF2-40B4-BE49-F238E27FC236}">
                <a16:creationId xmlns:a16="http://schemas.microsoft.com/office/drawing/2014/main" id="{14957414-9BAD-4271-BE27-D46755C8C870}"/>
              </a:ext>
            </a:extLst>
          </p:cNvPr>
          <p:cNvSpPr/>
          <p:nvPr/>
        </p:nvSpPr>
        <p:spPr>
          <a:xfrm>
            <a:off x="3833719" y="15321265"/>
            <a:ext cx="8744877" cy="927922"/>
          </a:xfrm>
          <a:prstGeom prst="homePlate">
            <a:avLst/>
          </a:prstGeom>
          <a:solidFill>
            <a:srgbClr val="3184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Image Processing</a:t>
            </a:r>
          </a:p>
        </p:txBody>
      </p:sp>
      <p:grpSp>
        <p:nvGrpSpPr>
          <p:cNvPr id="15" name="Group 14">
            <a:extLst>
              <a:ext uri="{FF2B5EF4-FFF2-40B4-BE49-F238E27FC236}">
                <a16:creationId xmlns:a16="http://schemas.microsoft.com/office/drawing/2014/main" id="{57FEFF39-DAD5-4BD8-B731-6567F4E514C9}"/>
              </a:ext>
            </a:extLst>
          </p:cNvPr>
          <p:cNvGrpSpPr/>
          <p:nvPr/>
        </p:nvGrpSpPr>
        <p:grpSpPr>
          <a:xfrm>
            <a:off x="870812" y="11197531"/>
            <a:ext cx="57361582" cy="17163814"/>
            <a:chOff x="870812" y="11197531"/>
            <a:chExt cx="58384206" cy="17163814"/>
          </a:xfrm>
        </p:grpSpPr>
        <p:sp>
          <p:nvSpPr>
            <p:cNvPr id="16" name="TextBox 2">
              <a:extLst>
                <a:ext uri="{FF2B5EF4-FFF2-40B4-BE49-F238E27FC236}">
                  <a16:creationId xmlns:a16="http://schemas.microsoft.com/office/drawing/2014/main" id="{B61178CC-C897-41D7-9EA5-B950E7E9CDC0}"/>
                </a:ext>
              </a:extLst>
            </p:cNvPr>
            <p:cNvSpPr txBox="1"/>
            <p:nvPr/>
          </p:nvSpPr>
          <p:spPr>
            <a:xfrm>
              <a:off x="870812" y="11197531"/>
              <a:ext cx="3849131" cy="769441"/>
            </a:xfrm>
            <a:prstGeom prst="rect">
              <a:avLst/>
            </a:prstGeom>
            <a:noFill/>
          </p:spPr>
          <p:txBody>
            <a:bodyPr wrap="non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b="1">
                  <a:solidFill>
                    <a:srgbClr val="55A976"/>
                  </a:solidFill>
                  <a:latin typeface="Century Gothic" panose="020B0502020202020204" pitchFamily="34" charset="0"/>
                </a:rPr>
                <a:t>Methodology</a:t>
              </a:r>
            </a:p>
          </p:txBody>
        </p:sp>
        <p:grpSp>
          <p:nvGrpSpPr>
            <p:cNvPr id="17" name="Group 16">
              <a:extLst>
                <a:ext uri="{FF2B5EF4-FFF2-40B4-BE49-F238E27FC236}">
                  <a16:creationId xmlns:a16="http://schemas.microsoft.com/office/drawing/2014/main" id="{4E368EF1-2FDA-401E-A9A3-EFC424D1A3A7}"/>
                </a:ext>
              </a:extLst>
            </p:cNvPr>
            <p:cNvGrpSpPr/>
            <p:nvPr/>
          </p:nvGrpSpPr>
          <p:grpSpPr>
            <a:xfrm>
              <a:off x="960346" y="11970512"/>
              <a:ext cx="58294672" cy="16390833"/>
              <a:chOff x="960346" y="11970497"/>
              <a:chExt cx="30161120" cy="9814476"/>
            </a:xfrm>
          </p:grpSpPr>
          <p:sp>
            <p:nvSpPr>
              <p:cNvPr id="18" name="Rectangle 17">
                <a:extLst>
                  <a:ext uri="{FF2B5EF4-FFF2-40B4-BE49-F238E27FC236}">
                    <a16:creationId xmlns:a16="http://schemas.microsoft.com/office/drawing/2014/main" id="{7E171E71-5153-421C-B839-0278236B44CB}"/>
                  </a:ext>
                </a:extLst>
              </p:cNvPr>
              <p:cNvSpPr/>
              <p:nvPr/>
            </p:nvSpPr>
            <p:spPr>
              <a:xfrm>
                <a:off x="960346" y="12828274"/>
                <a:ext cx="1513986" cy="32956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Optical</a:t>
                </a:r>
              </a:p>
            </p:txBody>
          </p:sp>
          <p:sp>
            <p:nvSpPr>
              <p:cNvPr id="19" name="Rectangle 18">
                <a:extLst>
                  <a:ext uri="{FF2B5EF4-FFF2-40B4-BE49-F238E27FC236}">
                    <a16:creationId xmlns:a16="http://schemas.microsoft.com/office/drawing/2014/main" id="{6E834C90-135F-4649-A549-025EFBB640A2}"/>
                  </a:ext>
                </a:extLst>
              </p:cNvPr>
              <p:cNvSpPr/>
              <p:nvPr/>
            </p:nvSpPr>
            <p:spPr>
              <a:xfrm>
                <a:off x="960346" y="13204265"/>
                <a:ext cx="1513986" cy="32956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Active</a:t>
                </a:r>
              </a:p>
            </p:txBody>
          </p:sp>
          <p:sp>
            <p:nvSpPr>
              <p:cNvPr id="20" name="Round Diagonal Corner Rectangle 79">
                <a:extLst>
                  <a:ext uri="{FF2B5EF4-FFF2-40B4-BE49-F238E27FC236}">
                    <a16:creationId xmlns:a16="http://schemas.microsoft.com/office/drawing/2014/main" id="{42F72E94-D0BF-44C0-A1CC-B521AC47C570}"/>
                  </a:ext>
                </a:extLst>
              </p:cNvPr>
              <p:cNvSpPr/>
              <p:nvPr/>
            </p:nvSpPr>
            <p:spPr>
              <a:xfrm>
                <a:off x="960346" y="12452283"/>
                <a:ext cx="1513986" cy="329564"/>
              </a:xfrm>
              <a:prstGeom prst="round2DiagRect">
                <a:avLst/>
              </a:prstGeom>
              <a:solidFill>
                <a:schemeClr val="accent6">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Field</a:t>
                </a:r>
              </a:p>
            </p:txBody>
          </p:sp>
          <p:sp>
            <p:nvSpPr>
              <p:cNvPr id="21" name="Rounded Rectangle 80">
                <a:extLst>
                  <a:ext uri="{FF2B5EF4-FFF2-40B4-BE49-F238E27FC236}">
                    <a16:creationId xmlns:a16="http://schemas.microsoft.com/office/drawing/2014/main" id="{047752DA-D036-4B79-81AE-E068AA64F049}"/>
                  </a:ext>
                </a:extLst>
              </p:cNvPr>
              <p:cNvSpPr/>
              <p:nvPr/>
            </p:nvSpPr>
            <p:spPr>
              <a:xfrm>
                <a:off x="960346" y="13580257"/>
                <a:ext cx="1513986" cy="329565"/>
              </a:xfrm>
              <a:prstGeom prst="roundRect">
                <a:avLst/>
              </a:prstGeom>
              <a:solidFill>
                <a:srgbClr val="81B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Derived</a:t>
                </a:r>
              </a:p>
            </p:txBody>
          </p:sp>
          <p:sp>
            <p:nvSpPr>
              <p:cNvPr id="22" name="Pentagon 81">
                <a:extLst>
                  <a:ext uri="{FF2B5EF4-FFF2-40B4-BE49-F238E27FC236}">
                    <a16:creationId xmlns:a16="http://schemas.microsoft.com/office/drawing/2014/main" id="{383D00A8-B72D-4656-9F09-BA6D7EA5FA98}"/>
                  </a:ext>
                </a:extLst>
              </p:cNvPr>
              <p:cNvSpPr/>
              <p:nvPr/>
            </p:nvSpPr>
            <p:spPr>
              <a:xfrm>
                <a:off x="960346" y="13974945"/>
                <a:ext cx="1513986" cy="555620"/>
              </a:xfrm>
              <a:prstGeom prst="homePlate">
                <a:avLst/>
              </a:prstGeom>
              <a:solidFill>
                <a:srgbClr val="31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Data</a:t>
                </a:r>
              </a:p>
            </p:txBody>
          </p:sp>
          <p:sp>
            <p:nvSpPr>
              <p:cNvPr id="23" name="Right Bracket 22">
                <a:extLst>
                  <a:ext uri="{FF2B5EF4-FFF2-40B4-BE49-F238E27FC236}">
                    <a16:creationId xmlns:a16="http://schemas.microsoft.com/office/drawing/2014/main" id="{49731378-3BB1-4870-9A6B-C7EBD76E3FD6}"/>
                  </a:ext>
                </a:extLst>
              </p:cNvPr>
              <p:cNvSpPr/>
              <p:nvPr/>
            </p:nvSpPr>
            <p:spPr>
              <a:xfrm>
                <a:off x="2474332" y="12763693"/>
                <a:ext cx="181275" cy="1174402"/>
              </a:xfrm>
              <a:prstGeom prst="rightBracket">
                <a:avLst/>
              </a:prstGeom>
              <a:ln w="63500">
                <a:solidFill>
                  <a:srgbClr val="31849B"/>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2400"/>
              </a:p>
            </p:txBody>
          </p:sp>
          <p:sp>
            <p:nvSpPr>
              <p:cNvPr id="24" name="Round Diagonal Corner Rectangle 83">
                <a:extLst>
                  <a:ext uri="{FF2B5EF4-FFF2-40B4-BE49-F238E27FC236}">
                    <a16:creationId xmlns:a16="http://schemas.microsoft.com/office/drawing/2014/main" id="{101947AF-A555-43B5-9DDE-E10B65D9A653}"/>
                  </a:ext>
                </a:extLst>
              </p:cNvPr>
              <p:cNvSpPr/>
              <p:nvPr/>
            </p:nvSpPr>
            <p:spPr>
              <a:xfrm>
                <a:off x="2800100" y="12367631"/>
                <a:ext cx="1314672" cy="498868"/>
              </a:xfrm>
              <a:prstGeom prst="round2DiagRect">
                <a:avLst/>
              </a:prstGeom>
              <a:noFill/>
              <a:ln>
                <a:solidFill>
                  <a:srgbClr val="31849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solidFill>
                      <a:schemeClr val="tx1"/>
                    </a:solidFill>
                    <a:latin typeface="Century Gothic" panose="020B0502020202020204" pitchFamily="34" charset="0"/>
                  </a:rPr>
                  <a:t>Allometric calculations</a:t>
                </a:r>
              </a:p>
            </p:txBody>
          </p:sp>
          <p:sp>
            <p:nvSpPr>
              <p:cNvPr id="25" name="Rounded Rectangle 84">
                <a:extLst>
                  <a:ext uri="{FF2B5EF4-FFF2-40B4-BE49-F238E27FC236}">
                    <a16:creationId xmlns:a16="http://schemas.microsoft.com/office/drawing/2014/main" id="{B1C4DF7C-22EE-4A6D-AB42-04C681C6A7C5}"/>
                  </a:ext>
                </a:extLst>
              </p:cNvPr>
              <p:cNvSpPr/>
              <p:nvPr/>
            </p:nvSpPr>
            <p:spPr>
              <a:xfrm>
                <a:off x="7079512" y="12261740"/>
                <a:ext cx="1686075" cy="729633"/>
              </a:xfrm>
              <a:prstGeom prst="roundRect">
                <a:avLst/>
              </a:prstGeom>
              <a:solidFill>
                <a:srgbClr val="31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Field Biomass Estimates by Plot</a:t>
                </a:r>
              </a:p>
            </p:txBody>
          </p:sp>
          <p:sp>
            <p:nvSpPr>
              <p:cNvPr id="26" name="Rounded Rectangle 85">
                <a:extLst>
                  <a:ext uri="{FF2B5EF4-FFF2-40B4-BE49-F238E27FC236}">
                    <a16:creationId xmlns:a16="http://schemas.microsoft.com/office/drawing/2014/main" id="{A06B4A87-8A9D-4B7B-8E88-E4A65BD7E9B4}"/>
                  </a:ext>
                </a:extLst>
              </p:cNvPr>
              <p:cNvSpPr/>
              <p:nvPr/>
            </p:nvSpPr>
            <p:spPr>
              <a:xfrm>
                <a:off x="7070102" y="13090599"/>
                <a:ext cx="1686075" cy="729633"/>
              </a:xfrm>
              <a:prstGeom prst="roundRect">
                <a:avLst/>
              </a:prstGeom>
              <a:solidFill>
                <a:srgbClr val="31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Biomass Predictors</a:t>
                </a:r>
              </a:p>
            </p:txBody>
          </p:sp>
          <p:sp>
            <p:nvSpPr>
              <p:cNvPr id="27" name="Alternate Process 86">
                <a:extLst>
                  <a:ext uri="{FF2B5EF4-FFF2-40B4-BE49-F238E27FC236}">
                    <a16:creationId xmlns:a16="http://schemas.microsoft.com/office/drawing/2014/main" id="{1A26A1F7-19FF-4D09-A3E1-288F563D5897}"/>
                  </a:ext>
                </a:extLst>
              </p:cNvPr>
              <p:cNvSpPr/>
              <p:nvPr/>
            </p:nvSpPr>
            <p:spPr>
              <a:xfrm>
                <a:off x="4372203" y="12267779"/>
                <a:ext cx="1139752" cy="698572"/>
              </a:xfrm>
              <a:prstGeom prst="flowChartAlternateProcess">
                <a:avLst/>
              </a:prstGeom>
              <a:ln>
                <a:prstDash val="dash"/>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400">
                    <a:solidFill>
                      <a:schemeClr val="tx1"/>
                    </a:solidFill>
                    <a:latin typeface="Century Gothic" panose="020B0502020202020204" pitchFamily="34" charset="0"/>
                  </a:rPr>
                  <a:t>Resampled to 10m</a:t>
                </a:r>
              </a:p>
            </p:txBody>
          </p:sp>
          <p:cxnSp>
            <p:nvCxnSpPr>
              <p:cNvPr id="28" name="Straight Arrow Connector 27">
                <a:extLst>
                  <a:ext uri="{FF2B5EF4-FFF2-40B4-BE49-F238E27FC236}">
                    <a16:creationId xmlns:a16="http://schemas.microsoft.com/office/drawing/2014/main" id="{8877C099-2AB3-4FA1-8CF1-FE6CEEE630FF}"/>
                  </a:ext>
                </a:extLst>
              </p:cNvPr>
              <p:cNvCxnSpPr>
                <a:cxnSpLocks/>
                <a:endCxn id="84" idx="2"/>
              </p:cNvCxnSpPr>
              <p:nvPr/>
            </p:nvCxnSpPr>
            <p:spPr>
              <a:xfrm>
                <a:off x="30795698" y="21784973"/>
                <a:ext cx="325768" cy="0"/>
              </a:xfrm>
              <a:prstGeom prst="straightConnector1">
                <a:avLst/>
              </a:prstGeom>
              <a:ln w="12700">
                <a:solidFill>
                  <a:srgbClr val="31849B"/>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CAD4A41-5C88-4915-8948-6A885B33056F}"/>
                  </a:ext>
                </a:extLst>
              </p:cNvPr>
              <p:cNvCxnSpPr>
                <a:cxnSpLocks/>
                <a:stCxn id="84" idx="0"/>
                <a:endCxn id="87" idx="1"/>
              </p:cNvCxnSpPr>
              <p:nvPr/>
            </p:nvCxnSpPr>
            <p:spPr>
              <a:xfrm>
                <a:off x="4114772" y="12617065"/>
                <a:ext cx="257431" cy="0"/>
              </a:xfrm>
              <a:prstGeom prst="straightConnector1">
                <a:avLst/>
              </a:prstGeom>
              <a:ln w="12700">
                <a:solidFill>
                  <a:srgbClr val="31849B"/>
                </a:solidFill>
                <a:tailEnd type="triangle"/>
              </a:ln>
            </p:spPr>
            <p:style>
              <a:lnRef idx="1">
                <a:schemeClr val="accent1"/>
              </a:lnRef>
              <a:fillRef idx="0">
                <a:schemeClr val="accent1"/>
              </a:fillRef>
              <a:effectRef idx="0">
                <a:schemeClr val="accent1"/>
              </a:effectRef>
              <a:fontRef idx="minor">
                <a:schemeClr val="tx1"/>
              </a:fontRef>
            </p:style>
          </p:cxnSp>
          <p:sp>
            <p:nvSpPr>
              <p:cNvPr id="30" name="Right Arrow 89">
                <a:extLst>
                  <a:ext uri="{FF2B5EF4-FFF2-40B4-BE49-F238E27FC236}">
                    <a16:creationId xmlns:a16="http://schemas.microsoft.com/office/drawing/2014/main" id="{360B7896-3A31-452A-8420-BECF5DB61DF1}"/>
                  </a:ext>
                </a:extLst>
              </p:cNvPr>
              <p:cNvSpPr/>
              <p:nvPr/>
            </p:nvSpPr>
            <p:spPr>
              <a:xfrm>
                <a:off x="2638270" y="13204264"/>
                <a:ext cx="1686085" cy="284701"/>
              </a:xfrm>
              <a:prstGeom prst="rightArrow">
                <a:avLst/>
              </a:prstGeom>
              <a:solidFill>
                <a:srgbClr val="31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latin typeface="Century Gothic" panose="020B0502020202020204" pitchFamily="34" charset="0"/>
                </a:endParaRPr>
              </a:p>
            </p:txBody>
          </p:sp>
          <p:sp>
            <p:nvSpPr>
              <p:cNvPr id="31" name="Alternate Process 90">
                <a:extLst>
                  <a:ext uri="{FF2B5EF4-FFF2-40B4-BE49-F238E27FC236}">
                    <a16:creationId xmlns:a16="http://schemas.microsoft.com/office/drawing/2014/main" id="{37E3CBE6-DE96-493F-9BE6-0992D3C9E9AA}"/>
                  </a:ext>
                </a:extLst>
              </p:cNvPr>
              <p:cNvSpPr/>
              <p:nvPr/>
            </p:nvSpPr>
            <p:spPr>
              <a:xfrm>
                <a:off x="4381225" y="13050339"/>
                <a:ext cx="1130730" cy="698572"/>
              </a:xfrm>
              <a:prstGeom prst="flowChartAlternateProcess">
                <a:avLst/>
              </a:prstGeom>
              <a:ln>
                <a:prstDash val="dash"/>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400">
                    <a:solidFill>
                      <a:schemeClr val="tx1"/>
                    </a:solidFill>
                    <a:latin typeface="Century Gothic" panose="020B0502020202020204" pitchFamily="34" charset="0"/>
                  </a:rPr>
                  <a:t>Resampled to 10m</a:t>
                </a:r>
              </a:p>
            </p:txBody>
          </p:sp>
          <p:cxnSp>
            <p:nvCxnSpPr>
              <p:cNvPr id="32" name="Straight Arrow Connector 31">
                <a:extLst>
                  <a:ext uri="{FF2B5EF4-FFF2-40B4-BE49-F238E27FC236}">
                    <a16:creationId xmlns:a16="http://schemas.microsoft.com/office/drawing/2014/main" id="{10A18CB1-9943-4A4E-985F-FF998705CD75}"/>
                  </a:ext>
                </a:extLst>
              </p:cNvPr>
              <p:cNvCxnSpPr>
                <a:cxnSpLocks/>
                <a:stCxn id="87" idx="3"/>
                <a:endCxn id="85" idx="1"/>
              </p:cNvCxnSpPr>
              <p:nvPr/>
            </p:nvCxnSpPr>
            <p:spPr>
              <a:xfrm>
                <a:off x="5511955" y="12617065"/>
                <a:ext cx="1567557" cy="9492"/>
              </a:xfrm>
              <a:prstGeom prst="straightConnector1">
                <a:avLst/>
              </a:prstGeom>
              <a:ln w="12700">
                <a:solidFill>
                  <a:srgbClr val="31849B"/>
                </a:solidFill>
                <a:tailEnd type="triangle"/>
              </a:ln>
            </p:spPr>
            <p:style>
              <a:lnRef idx="1">
                <a:schemeClr val="accent1"/>
              </a:lnRef>
              <a:fillRef idx="0">
                <a:schemeClr val="accent1"/>
              </a:fillRef>
              <a:effectRef idx="0">
                <a:schemeClr val="accent1"/>
              </a:effectRef>
              <a:fontRef idx="minor">
                <a:schemeClr val="tx1"/>
              </a:fontRef>
            </p:style>
          </p:cxnSp>
          <p:sp>
            <p:nvSpPr>
              <p:cNvPr id="33" name="Cube 32">
                <a:extLst>
                  <a:ext uri="{FF2B5EF4-FFF2-40B4-BE49-F238E27FC236}">
                    <a16:creationId xmlns:a16="http://schemas.microsoft.com/office/drawing/2014/main" id="{FB847A97-4A2C-4ADC-8235-7DC2ABD4901F}"/>
                  </a:ext>
                </a:extLst>
              </p:cNvPr>
              <p:cNvSpPr/>
              <p:nvPr/>
            </p:nvSpPr>
            <p:spPr>
              <a:xfrm>
                <a:off x="5755395" y="12854512"/>
                <a:ext cx="1131049" cy="965720"/>
              </a:xfrm>
              <a:prstGeom prst="cube">
                <a:avLst/>
              </a:prstGeom>
              <a:ln cmpd="sng">
                <a:solidFill>
                  <a:srgbClr val="31849B"/>
                </a:solidFill>
                <a:prstDash val="lgDash"/>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400">
                    <a:latin typeface="Century Gothic" panose="020B0502020202020204" pitchFamily="34" charset="0"/>
                  </a:rPr>
                  <a:t>Stack input </a:t>
                </a:r>
                <a:r>
                  <a:rPr lang="en-US" sz="2400" err="1">
                    <a:latin typeface="Century Gothic" panose="020B0502020202020204" pitchFamily="34" charset="0"/>
                  </a:rPr>
                  <a:t>rasters</a:t>
                </a:r>
                <a:endParaRPr lang="en-US" sz="2400">
                  <a:latin typeface="Century Gothic" panose="020B0502020202020204" pitchFamily="34" charset="0"/>
                </a:endParaRPr>
              </a:p>
            </p:txBody>
          </p:sp>
          <p:cxnSp>
            <p:nvCxnSpPr>
              <p:cNvPr id="34" name="Elbow Connector 93">
                <a:extLst>
                  <a:ext uri="{FF2B5EF4-FFF2-40B4-BE49-F238E27FC236}">
                    <a16:creationId xmlns:a16="http://schemas.microsoft.com/office/drawing/2014/main" id="{CD2B5D1B-BB99-414C-AB1E-E90EE3AE3772}"/>
                  </a:ext>
                </a:extLst>
              </p:cNvPr>
              <p:cNvCxnSpPr>
                <a:cxnSpLocks/>
                <a:stCxn id="91" idx="2"/>
                <a:endCxn id="93" idx="2"/>
              </p:cNvCxnSpPr>
              <p:nvPr/>
            </p:nvCxnSpPr>
            <p:spPr>
              <a:xfrm rot="5400000" flipH="1" flipV="1">
                <a:off x="5205580" y="13199097"/>
                <a:ext cx="290824" cy="808805"/>
              </a:xfrm>
              <a:prstGeom prst="bentConnector4">
                <a:avLst>
                  <a:gd name="adj1" fmla="val -47067"/>
                  <a:gd name="adj2" fmla="val 84951"/>
                </a:avLst>
              </a:prstGeom>
              <a:ln>
                <a:solidFill>
                  <a:srgbClr val="31849B"/>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2EF9F1E-2D5D-44D6-A17C-2292D3F9454A}"/>
                  </a:ext>
                </a:extLst>
              </p:cNvPr>
              <p:cNvCxnSpPr>
                <a:cxnSpLocks/>
                <a:stCxn id="93" idx="5"/>
                <a:endCxn id="86" idx="1"/>
              </p:cNvCxnSpPr>
              <p:nvPr/>
            </p:nvCxnSpPr>
            <p:spPr>
              <a:xfrm>
                <a:off x="6886444" y="13216657"/>
                <a:ext cx="183658" cy="238759"/>
              </a:xfrm>
              <a:prstGeom prst="straightConnector1">
                <a:avLst/>
              </a:prstGeom>
              <a:ln w="12700">
                <a:solidFill>
                  <a:srgbClr val="31849B"/>
                </a:solidFill>
                <a:tailEnd type="triangle"/>
              </a:ln>
            </p:spPr>
            <p:style>
              <a:lnRef idx="1">
                <a:schemeClr val="accent1"/>
              </a:lnRef>
              <a:fillRef idx="0">
                <a:schemeClr val="accent1"/>
              </a:fillRef>
              <a:effectRef idx="0">
                <a:schemeClr val="accent1"/>
              </a:effectRef>
              <a:fontRef idx="minor">
                <a:schemeClr val="tx1"/>
              </a:fontRef>
            </p:style>
          </p:cxnSp>
          <p:sp>
            <p:nvSpPr>
              <p:cNvPr id="36" name="Pentagon 95">
                <a:extLst>
                  <a:ext uri="{FF2B5EF4-FFF2-40B4-BE49-F238E27FC236}">
                    <a16:creationId xmlns:a16="http://schemas.microsoft.com/office/drawing/2014/main" id="{1E65F73B-FD9C-40F8-B924-0FE17ED6040F}"/>
                  </a:ext>
                </a:extLst>
              </p:cNvPr>
              <p:cNvSpPr/>
              <p:nvPr/>
            </p:nvSpPr>
            <p:spPr>
              <a:xfrm>
                <a:off x="2474332" y="13976866"/>
                <a:ext cx="4605180" cy="555620"/>
              </a:xfrm>
              <a:prstGeom prst="homePlate">
                <a:avLst/>
              </a:prstGeom>
              <a:solidFill>
                <a:srgbClr val="3184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Image Processing</a:t>
                </a:r>
              </a:p>
            </p:txBody>
          </p:sp>
          <p:sp>
            <p:nvSpPr>
              <p:cNvPr id="37" name="Pentagon 96">
                <a:extLst>
                  <a:ext uri="{FF2B5EF4-FFF2-40B4-BE49-F238E27FC236}">
                    <a16:creationId xmlns:a16="http://schemas.microsoft.com/office/drawing/2014/main" id="{5F36E7E1-362D-4234-9748-1F7F27409B82}"/>
                  </a:ext>
                </a:extLst>
              </p:cNvPr>
              <p:cNvSpPr/>
              <p:nvPr/>
            </p:nvSpPr>
            <p:spPr>
              <a:xfrm>
                <a:off x="7079512" y="13980360"/>
                <a:ext cx="1976704" cy="555620"/>
              </a:xfrm>
              <a:prstGeom prst="homePlate">
                <a:avLst/>
              </a:prstGeom>
              <a:solidFill>
                <a:srgbClr val="31849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Data Products</a:t>
                </a:r>
              </a:p>
            </p:txBody>
          </p:sp>
          <p:sp>
            <p:nvSpPr>
              <p:cNvPr id="38" name="Alternate Process 97">
                <a:extLst>
                  <a:ext uri="{FF2B5EF4-FFF2-40B4-BE49-F238E27FC236}">
                    <a16:creationId xmlns:a16="http://schemas.microsoft.com/office/drawing/2014/main" id="{6DCE1534-751D-4680-BD63-55EF76D48AC2}"/>
                  </a:ext>
                </a:extLst>
              </p:cNvPr>
              <p:cNvSpPr/>
              <p:nvPr/>
            </p:nvSpPr>
            <p:spPr>
              <a:xfrm>
                <a:off x="9493777" y="12261740"/>
                <a:ext cx="1983671" cy="993207"/>
              </a:xfrm>
              <a:prstGeom prst="flowChartAlternateProcess">
                <a:avLst/>
              </a:prstGeom>
              <a:ln>
                <a:prstDash val="dash"/>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400">
                    <a:solidFill>
                      <a:schemeClr val="tx1"/>
                    </a:solidFill>
                    <a:latin typeface="Century Gothic" panose="020B0502020202020204" pitchFamily="34" charset="0"/>
                  </a:rPr>
                  <a:t>Random Forest Model Development, Predictor Selection </a:t>
                </a:r>
              </a:p>
            </p:txBody>
          </p:sp>
          <p:cxnSp>
            <p:nvCxnSpPr>
              <p:cNvPr id="39" name="Straight Arrow Connector 38">
                <a:extLst>
                  <a:ext uri="{FF2B5EF4-FFF2-40B4-BE49-F238E27FC236}">
                    <a16:creationId xmlns:a16="http://schemas.microsoft.com/office/drawing/2014/main" id="{7C29A646-7F4C-4477-A2C7-3CD5AFCCD797}"/>
                  </a:ext>
                </a:extLst>
              </p:cNvPr>
              <p:cNvCxnSpPr>
                <a:cxnSpLocks/>
                <a:stCxn id="85" idx="3"/>
                <a:endCxn id="98" idx="1"/>
              </p:cNvCxnSpPr>
              <p:nvPr/>
            </p:nvCxnSpPr>
            <p:spPr>
              <a:xfrm>
                <a:off x="8765587" y="12626557"/>
                <a:ext cx="728190" cy="131787"/>
              </a:xfrm>
              <a:prstGeom prst="straightConnector1">
                <a:avLst/>
              </a:prstGeom>
              <a:ln w="12700">
                <a:solidFill>
                  <a:srgbClr val="31849B"/>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210F413-772C-42BD-BF08-7BEFA4DD30E0}"/>
                  </a:ext>
                </a:extLst>
              </p:cNvPr>
              <p:cNvCxnSpPr>
                <a:cxnSpLocks/>
                <a:stCxn id="86" idx="3"/>
                <a:endCxn id="98" idx="1"/>
              </p:cNvCxnSpPr>
              <p:nvPr/>
            </p:nvCxnSpPr>
            <p:spPr>
              <a:xfrm flipV="1">
                <a:off x="8756177" y="12758344"/>
                <a:ext cx="737600" cy="697072"/>
              </a:xfrm>
              <a:prstGeom prst="straightConnector1">
                <a:avLst/>
              </a:prstGeom>
              <a:ln w="12700">
                <a:solidFill>
                  <a:srgbClr val="31849B"/>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FC2C1CC-C044-466C-919E-1640E136D99B}"/>
                  </a:ext>
                </a:extLst>
              </p:cNvPr>
              <p:cNvCxnSpPr>
                <a:cxnSpLocks/>
                <a:stCxn id="98" idx="2"/>
                <a:endCxn id="102" idx="0"/>
              </p:cNvCxnSpPr>
              <p:nvPr/>
            </p:nvCxnSpPr>
            <p:spPr>
              <a:xfrm flipH="1">
                <a:off x="10413367" y="13254947"/>
                <a:ext cx="72246" cy="247628"/>
              </a:xfrm>
              <a:prstGeom prst="straightConnector1">
                <a:avLst/>
              </a:prstGeom>
              <a:ln w="12700">
                <a:solidFill>
                  <a:srgbClr val="31849B"/>
                </a:solidFill>
                <a:tailEnd type="triangle"/>
              </a:ln>
            </p:spPr>
            <p:style>
              <a:lnRef idx="1">
                <a:schemeClr val="accent1"/>
              </a:lnRef>
              <a:fillRef idx="0">
                <a:schemeClr val="accent1"/>
              </a:fillRef>
              <a:effectRef idx="0">
                <a:schemeClr val="accent1"/>
              </a:effectRef>
              <a:fontRef idx="minor">
                <a:schemeClr val="tx1"/>
              </a:fontRef>
            </p:style>
          </p:cxnSp>
          <p:sp>
            <p:nvSpPr>
              <p:cNvPr id="42" name="Curved Up Arrow 102">
                <a:extLst>
                  <a:ext uri="{FF2B5EF4-FFF2-40B4-BE49-F238E27FC236}">
                    <a16:creationId xmlns:a16="http://schemas.microsoft.com/office/drawing/2014/main" id="{6B032205-D30E-49D8-A6D9-FAE3788FA8BB}"/>
                  </a:ext>
                </a:extLst>
              </p:cNvPr>
              <p:cNvSpPr/>
              <p:nvPr/>
            </p:nvSpPr>
            <p:spPr>
              <a:xfrm rot="14379325" flipV="1">
                <a:off x="9050337" y="13233217"/>
                <a:ext cx="805048" cy="387705"/>
              </a:xfrm>
              <a:prstGeom prst="curvedUpArrow">
                <a:avLst/>
              </a:prstGeom>
              <a:solidFill>
                <a:srgbClr val="31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solidFill>
                    <a:schemeClr val="tx1"/>
                  </a:solidFill>
                  <a:latin typeface="Century Gothic" panose="020B0502020202020204" pitchFamily="34" charset="0"/>
                </a:endParaRPr>
              </a:p>
            </p:txBody>
          </p:sp>
          <p:sp>
            <p:nvSpPr>
              <p:cNvPr id="43" name="Pentagon 103">
                <a:extLst>
                  <a:ext uri="{FF2B5EF4-FFF2-40B4-BE49-F238E27FC236}">
                    <a16:creationId xmlns:a16="http://schemas.microsoft.com/office/drawing/2014/main" id="{F64D9449-80D2-4162-8F12-6324EB4EF537}"/>
                  </a:ext>
                </a:extLst>
              </p:cNvPr>
              <p:cNvSpPr/>
              <p:nvPr/>
            </p:nvSpPr>
            <p:spPr>
              <a:xfrm>
                <a:off x="9056216" y="13976866"/>
                <a:ext cx="2689498" cy="555620"/>
              </a:xfrm>
              <a:prstGeom prst="homePlate">
                <a:avLst/>
              </a:prstGeom>
              <a:solidFill>
                <a:srgbClr val="31849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Modeling</a:t>
                </a:r>
              </a:p>
            </p:txBody>
          </p:sp>
          <p:cxnSp>
            <p:nvCxnSpPr>
              <p:cNvPr id="44" name="Straight Arrow Connector 43">
                <a:extLst>
                  <a:ext uri="{FF2B5EF4-FFF2-40B4-BE49-F238E27FC236}">
                    <a16:creationId xmlns:a16="http://schemas.microsoft.com/office/drawing/2014/main" id="{221790FE-660D-4A2B-958D-53E82A8FA1E9}"/>
                  </a:ext>
                </a:extLst>
              </p:cNvPr>
              <p:cNvCxnSpPr>
                <a:cxnSpLocks/>
                <a:stCxn id="98" idx="3"/>
                <a:endCxn id="106" idx="1"/>
              </p:cNvCxnSpPr>
              <p:nvPr/>
            </p:nvCxnSpPr>
            <p:spPr>
              <a:xfrm flipV="1">
                <a:off x="11477448" y="12758343"/>
                <a:ext cx="274263" cy="1"/>
              </a:xfrm>
              <a:prstGeom prst="straightConnector1">
                <a:avLst/>
              </a:prstGeom>
              <a:ln w="12700">
                <a:solidFill>
                  <a:srgbClr val="31849B"/>
                </a:solidFill>
                <a:tailEnd type="triangle"/>
              </a:ln>
            </p:spPr>
            <p:style>
              <a:lnRef idx="1">
                <a:schemeClr val="accent1"/>
              </a:lnRef>
              <a:fillRef idx="0">
                <a:schemeClr val="accent1"/>
              </a:fillRef>
              <a:effectRef idx="0">
                <a:schemeClr val="accent1"/>
              </a:effectRef>
              <a:fontRef idx="minor">
                <a:schemeClr val="tx1"/>
              </a:fontRef>
            </p:style>
          </p:cxnSp>
          <p:sp>
            <p:nvSpPr>
              <p:cNvPr id="45" name="Alternate Process 105">
                <a:extLst>
                  <a:ext uri="{FF2B5EF4-FFF2-40B4-BE49-F238E27FC236}">
                    <a16:creationId xmlns:a16="http://schemas.microsoft.com/office/drawing/2014/main" id="{2D2489A1-85E6-447A-A30B-D38EEC503470}"/>
                  </a:ext>
                </a:extLst>
              </p:cNvPr>
              <p:cNvSpPr/>
              <p:nvPr/>
            </p:nvSpPr>
            <p:spPr>
              <a:xfrm>
                <a:off x="11751711" y="11970497"/>
                <a:ext cx="1513985" cy="1575692"/>
              </a:xfrm>
              <a:prstGeom prst="flowChartAlternateProcess">
                <a:avLst/>
              </a:prstGeom>
              <a:solidFill>
                <a:schemeClr val="accent6">
                  <a:lumMod val="50000"/>
                </a:schemeClr>
              </a:solidFill>
              <a:ln>
                <a:solidFill>
                  <a:srgbClr val="81B946"/>
                </a:solidFill>
                <a:prstDash val="dash"/>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400">
                    <a:solidFill>
                      <a:schemeClr val="bg1"/>
                    </a:solidFill>
                    <a:latin typeface="Century Gothic" panose="020B0502020202020204" pitchFamily="34" charset="0"/>
                  </a:rPr>
                  <a:t>Model Application for Biomass Estimation</a:t>
                </a:r>
              </a:p>
            </p:txBody>
          </p:sp>
          <p:sp>
            <p:nvSpPr>
              <p:cNvPr id="46" name="Pentagon 106">
                <a:extLst>
                  <a:ext uri="{FF2B5EF4-FFF2-40B4-BE49-F238E27FC236}">
                    <a16:creationId xmlns:a16="http://schemas.microsoft.com/office/drawing/2014/main" id="{76DCE2A4-45F1-4C26-949C-D8571CCB458B}"/>
                  </a:ext>
                </a:extLst>
              </p:cNvPr>
              <p:cNvSpPr/>
              <p:nvPr/>
            </p:nvSpPr>
            <p:spPr>
              <a:xfrm>
                <a:off x="11745713" y="13976866"/>
                <a:ext cx="1513984" cy="555620"/>
              </a:xfrm>
              <a:prstGeom prst="homePlate">
                <a:avLst/>
              </a:prstGeom>
              <a:solidFill>
                <a:srgbClr val="31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Garamond" panose="02020404030301010803" pitchFamily="18" charset="0"/>
                  </a:rPr>
                  <a:t>Output</a:t>
                </a:r>
              </a:p>
            </p:txBody>
          </p:sp>
          <p:sp>
            <p:nvSpPr>
              <p:cNvPr id="47" name="Rounded Rectangle 101">
                <a:extLst>
                  <a:ext uri="{FF2B5EF4-FFF2-40B4-BE49-F238E27FC236}">
                    <a16:creationId xmlns:a16="http://schemas.microsoft.com/office/drawing/2014/main" id="{B365D647-3E31-47AF-BB07-9A6D35BA9F4E}"/>
                  </a:ext>
                </a:extLst>
              </p:cNvPr>
              <p:cNvSpPr/>
              <p:nvPr/>
            </p:nvSpPr>
            <p:spPr>
              <a:xfrm>
                <a:off x="9656374" y="13502575"/>
                <a:ext cx="1513986" cy="329565"/>
              </a:xfrm>
              <a:prstGeom prst="roundRect">
                <a:avLst/>
              </a:prstGeom>
              <a:solidFill>
                <a:schemeClr val="accent2">
                  <a:lumMod val="60000"/>
                  <a:lumOff val="40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Error Analysis</a:t>
                </a:r>
              </a:p>
            </p:txBody>
          </p:sp>
        </p:grpSp>
      </p:grpSp>
      <p:sp>
        <p:nvSpPr>
          <p:cNvPr id="48" name="Round Diagonal Corner Rectangle 79">
            <a:extLst>
              <a:ext uri="{FF2B5EF4-FFF2-40B4-BE49-F238E27FC236}">
                <a16:creationId xmlns:a16="http://schemas.microsoft.com/office/drawing/2014/main" id="{18FD1B5F-B4AD-4BA7-9EE2-623A3B654969}"/>
              </a:ext>
            </a:extLst>
          </p:cNvPr>
          <p:cNvSpPr/>
          <p:nvPr/>
        </p:nvSpPr>
        <p:spPr>
          <a:xfrm>
            <a:off x="958778" y="12775111"/>
            <a:ext cx="2874941" cy="550394"/>
          </a:xfrm>
          <a:prstGeom prst="round2DiagRect">
            <a:avLst/>
          </a:prstGeom>
          <a:solidFill>
            <a:schemeClr val="accent6">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Field</a:t>
            </a:r>
          </a:p>
        </p:txBody>
      </p:sp>
      <p:sp>
        <p:nvSpPr>
          <p:cNvPr id="49" name="Round Diagonal Corner Rectangle 79">
            <a:extLst>
              <a:ext uri="{FF2B5EF4-FFF2-40B4-BE49-F238E27FC236}">
                <a16:creationId xmlns:a16="http://schemas.microsoft.com/office/drawing/2014/main" id="{18FD1B5F-B4AD-4BA7-9EE2-623A3B654969}"/>
              </a:ext>
            </a:extLst>
          </p:cNvPr>
          <p:cNvSpPr/>
          <p:nvPr/>
        </p:nvSpPr>
        <p:spPr>
          <a:xfrm>
            <a:off x="1101653" y="12917986"/>
            <a:ext cx="2874941" cy="550394"/>
          </a:xfrm>
          <a:prstGeom prst="round2DiagRect">
            <a:avLst/>
          </a:prstGeom>
          <a:solidFill>
            <a:schemeClr val="accent6">
              <a:lumMod val="5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panose="020B0502020202020204" pitchFamily="34" charset="0"/>
              </a:rPr>
              <a:t>Field</a:t>
            </a:r>
          </a:p>
        </p:txBody>
      </p:sp>
      <p:grpSp>
        <p:nvGrpSpPr>
          <p:cNvPr id="52" name="Group 51">
            <a:extLst>
              <a:ext uri="{FF2B5EF4-FFF2-40B4-BE49-F238E27FC236}">
                <a16:creationId xmlns:a16="http://schemas.microsoft.com/office/drawing/2014/main" id="{18166E35-F1B9-4E4E-848E-135BB374B214}"/>
              </a:ext>
            </a:extLst>
          </p:cNvPr>
          <p:cNvGrpSpPr/>
          <p:nvPr/>
        </p:nvGrpSpPr>
        <p:grpSpPr>
          <a:xfrm>
            <a:off x="980400" y="1179952"/>
            <a:ext cx="10233294" cy="5440707"/>
            <a:chOff x="804554" y="1048713"/>
            <a:chExt cx="10233294" cy="5440707"/>
          </a:xfrm>
        </p:grpSpPr>
        <p:grpSp>
          <p:nvGrpSpPr>
            <p:cNvPr id="3" name="Group 2">
              <a:extLst>
                <a:ext uri="{FF2B5EF4-FFF2-40B4-BE49-F238E27FC236}">
                  <a16:creationId xmlns:a16="http://schemas.microsoft.com/office/drawing/2014/main" id="{EC2B0A4C-794C-40AF-96D9-5757524E7D49}"/>
                </a:ext>
              </a:extLst>
            </p:cNvPr>
            <p:cNvGrpSpPr/>
            <p:nvPr/>
          </p:nvGrpSpPr>
          <p:grpSpPr>
            <a:xfrm>
              <a:off x="804554" y="1219946"/>
              <a:ext cx="2996316" cy="3256685"/>
              <a:chOff x="757610" y="2041880"/>
              <a:chExt cx="2400731" cy="2575375"/>
            </a:xfrm>
          </p:grpSpPr>
          <p:sp>
            <p:nvSpPr>
              <p:cNvPr id="5" name="TextBox 4">
                <a:extLst>
                  <a:ext uri="{FF2B5EF4-FFF2-40B4-BE49-F238E27FC236}">
                    <a16:creationId xmlns:a16="http://schemas.microsoft.com/office/drawing/2014/main" id="{501BBB82-82A3-4619-A582-F884FF4BEFBE}"/>
                  </a:ext>
                </a:extLst>
              </p:cNvPr>
              <p:cNvSpPr txBox="1"/>
              <p:nvPr/>
            </p:nvSpPr>
            <p:spPr>
              <a:xfrm>
                <a:off x="757613" y="3231971"/>
                <a:ext cx="2400728" cy="340744"/>
              </a:xfrm>
              <a:prstGeom prst="rect">
                <a:avLst/>
              </a:prstGeom>
              <a:solidFill>
                <a:schemeClr val="accent6">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rgbClr val="FFFFFF"/>
                    </a:solidFill>
                    <a:latin typeface="Century Gothic"/>
                    <a:cs typeface="Calibri"/>
                  </a:rPr>
                  <a:t>Optical</a:t>
                </a:r>
              </a:p>
            </p:txBody>
          </p:sp>
          <p:sp>
            <p:nvSpPr>
              <p:cNvPr id="56" name="TextBox 55">
                <a:extLst>
                  <a:ext uri="{FF2B5EF4-FFF2-40B4-BE49-F238E27FC236}">
                    <a16:creationId xmlns:a16="http://schemas.microsoft.com/office/drawing/2014/main" id="{0A0E3506-FFF7-4727-AF3C-DF764702EA11}"/>
                  </a:ext>
                </a:extLst>
              </p:cNvPr>
              <p:cNvSpPr txBox="1"/>
              <p:nvPr/>
            </p:nvSpPr>
            <p:spPr>
              <a:xfrm>
                <a:off x="757613" y="3754239"/>
                <a:ext cx="2400726" cy="340744"/>
              </a:xfrm>
              <a:prstGeom prst="rect">
                <a:avLst/>
              </a:prstGeom>
              <a:solidFill>
                <a:srgbClr val="00B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rgbClr val="FFFFFF"/>
                    </a:solidFill>
                    <a:latin typeface="Century Gothic"/>
                    <a:cs typeface="Calibri"/>
                  </a:rPr>
                  <a:t>Active</a:t>
                </a:r>
              </a:p>
            </p:txBody>
          </p:sp>
          <p:sp>
            <p:nvSpPr>
              <p:cNvPr id="59" name="TextBox 58">
                <a:extLst>
                  <a:ext uri="{FF2B5EF4-FFF2-40B4-BE49-F238E27FC236}">
                    <a16:creationId xmlns:a16="http://schemas.microsoft.com/office/drawing/2014/main" id="{625775A2-D09B-48D0-AF08-04DD14832C57}"/>
                  </a:ext>
                </a:extLst>
              </p:cNvPr>
              <p:cNvSpPr txBox="1"/>
              <p:nvPr/>
            </p:nvSpPr>
            <p:spPr>
              <a:xfrm>
                <a:off x="757610" y="4276511"/>
                <a:ext cx="2400727" cy="340744"/>
              </a:xfrm>
              <a:prstGeom prst="rect">
                <a:avLst/>
              </a:prstGeom>
              <a:solidFill>
                <a:schemeClr val="accent6">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rgbClr val="FFFFFF"/>
                    </a:solidFill>
                    <a:latin typeface="Century Gothic"/>
                    <a:cs typeface="Calibri"/>
                  </a:rPr>
                  <a:t>Topographic</a:t>
                </a:r>
              </a:p>
            </p:txBody>
          </p:sp>
          <p:sp>
            <p:nvSpPr>
              <p:cNvPr id="61" name="TextBox 60">
                <a:extLst>
                  <a:ext uri="{FF2B5EF4-FFF2-40B4-BE49-F238E27FC236}">
                    <a16:creationId xmlns:a16="http://schemas.microsoft.com/office/drawing/2014/main" id="{214BB871-D528-497E-863C-237FAAD9889F}"/>
                  </a:ext>
                </a:extLst>
              </p:cNvPr>
              <p:cNvSpPr txBox="1"/>
              <p:nvPr/>
            </p:nvSpPr>
            <p:spPr>
              <a:xfrm>
                <a:off x="757612" y="2041880"/>
                <a:ext cx="2400728" cy="340744"/>
              </a:xfrm>
              <a:prstGeom prst="rect">
                <a:avLst/>
              </a:prstGeom>
              <a:solidFill>
                <a:schemeClr val="accent6">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rgbClr val="FFFFFF"/>
                    </a:solidFill>
                    <a:latin typeface="Century Gothic"/>
                    <a:cs typeface="Calibri"/>
                  </a:rPr>
                  <a:t>Field</a:t>
                </a:r>
              </a:p>
            </p:txBody>
          </p:sp>
        </p:grpSp>
        <p:cxnSp>
          <p:nvCxnSpPr>
            <p:cNvPr id="4" name="Straight Arrow Connector 3">
              <a:extLst>
                <a:ext uri="{FF2B5EF4-FFF2-40B4-BE49-F238E27FC236}">
                  <a16:creationId xmlns:a16="http://schemas.microsoft.com/office/drawing/2014/main" id="{7152E8E1-DCA8-4EBB-9D4A-74BBD6DB9625}"/>
                </a:ext>
              </a:extLst>
            </p:cNvPr>
            <p:cNvCxnSpPr/>
            <p:nvPr/>
          </p:nvCxnSpPr>
          <p:spPr>
            <a:xfrm flipV="1">
              <a:off x="3806577" y="1377592"/>
              <a:ext cx="452061" cy="10274"/>
            </a:xfrm>
            <a:prstGeom prst="straightConnector1">
              <a:avLst/>
            </a:prstGeom>
            <a:ln w="28575">
              <a:solidFill>
                <a:srgbClr val="8CAD9B"/>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FE41671-18F8-4CE6-A8FC-7E1B9CFCB8A9}"/>
                </a:ext>
              </a:extLst>
            </p:cNvPr>
            <p:cNvSpPr txBox="1"/>
            <p:nvPr/>
          </p:nvSpPr>
          <p:spPr>
            <a:xfrm>
              <a:off x="4320107" y="1053732"/>
              <a:ext cx="2229492" cy="646331"/>
            </a:xfrm>
            <a:prstGeom prst="rect">
              <a:avLst/>
            </a:prstGeom>
            <a:noFill/>
            <a:ln w="28575">
              <a:solidFill>
                <a:srgbClr val="466152"/>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err="1">
                  <a:solidFill>
                    <a:schemeClr val="tx1">
                      <a:lumMod val="75000"/>
                      <a:lumOff val="25000"/>
                    </a:schemeClr>
                  </a:solidFill>
                  <a:latin typeface="Century Gothic"/>
                </a:rPr>
                <a:t>Allometric</a:t>
              </a:r>
              <a:r>
                <a:rPr lang="en-US" dirty="0">
                  <a:solidFill>
                    <a:schemeClr val="tx1">
                      <a:lumMod val="75000"/>
                      <a:lumOff val="25000"/>
                    </a:schemeClr>
                  </a:solidFill>
                  <a:latin typeface="Century Gothic"/>
                </a:rPr>
                <a:t> Equations</a:t>
              </a:r>
            </a:p>
          </p:txBody>
        </p:sp>
        <p:sp>
          <p:nvSpPr>
            <p:cNvPr id="8" name="TextBox 7">
              <a:extLst>
                <a:ext uri="{FF2B5EF4-FFF2-40B4-BE49-F238E27FC236}">
                  <a16:creationId xmlns:a16="http://schemas.microsoft.com/office/drawing/2014/main" id="{A913ED00-A85B-45A4-A79C-9E5A4502D5B1}"/>
                </a:ext>
              </a:extLst>
            </p:cNvPr>
            <p:cNvSpPr txBox="1"/>
            <p:nvPr/>
          </p:nvSpPr>
          <p:spPr>
            <a:xfrm>
              <a:off x="7035377" y="1048713"/>
              <a:ext cx="1419861" cy="646331"/>
            </a:xfrm>
            <a:prstGeom prst="rect">
              <a:avLst/>
            </a:prstGeom>
            <a:noFill/>
            <a:ln w="28575">
              <a:solidFill>
                <a:srgbClr val="45966A"/>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Resample to 10m</a:t>
              </a:r>
              <a:endParaRPr lang="en-US">
                <a:solidFill>
                  <a:schemeClr val="tx1">
                    <a:lumMod val="75000"/>
                    <a:lumOff val="25000"/>
                  </a:schemeClr>
                </a:solidFill>
              </a:endParaRPr>
            </a:p>
          </p:txBody>
        </p:sp>
        <p:sp>
          <p:nvSpPr>
            <p:cNvPr id="50" name="Right Brace 49">
              <a:extLst>
                <a:ext uri="{FF2B5EF4-FFF2-40B4-BE49-F238E27FC236}">
                  <a16:creationId xmlns:a16="http://schemas.microsoft.com/office/drawing/2014/main" id="{7DADFEBE-15D9-4F7A-87B2-7E2C9AB4ACFA}"/>
                </a:ext>
              </a:extLst>
            </p:cNvPr>
            <p:cNvSpPr/>
            <p:nvPr/>
          </p:nvSpPr>
          <p:spPr>
            <a:xfrm>
              <a:off x="3824177" y="2753602"/>
              <a:ext cx="369135" cy="1736372"/>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98C8663F-F686-4392-8E63-A88568287A1C}"/>
                </a:ext>
              </a:extLst>
            </p:cNvPr>
            <p:cNvCxnSpPr>
              <a:cxnSpLocks/>
            </p:cNvCxnSpPr>
            <p:nvPr/>
          </p:nvCxnSpPr>
          <p:spPr>
            <a:xfrm flipV="1">
              <a:off x="4252184" y="3605726"/>
              <a:ext cx="2609635" cy="10274"/>
            </a:xfrm>
            <a:prstGeom prst="straightConnector1">
              <a:avLst/>
            </a:prstGeom>
            <a:ln w="28575">
              <a:solidFill>
                <a:srgbClr val="8CAD9B"/>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FB6F033-29F3-492B-82EE-D72CC78C21C5}"/>
                </a:ext>
              </a:extLst>
            </p:cNvPr>
            <p:cNvSpPr txBox="1"/>
            <p:nvPr/>
          </p:nvSpPr>
          <p:spPr>
            <a:xfrm>
              <a:off x="7035376" y="3284425"/>
              <a:ext cx="1419860" cy="655089"/>
            </a:xfrm>
            <a:prstGeom prst="rect">
              <a:avLst/>
            </a:prstGeom>
            <a:noFill/>
            <a:ln w="28575">
              <a:solidFill>
                <a:srgbClr val="45966A"/>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Resample to 10m</a:t>
              </a:r>
              <a:endParaRPr lang="en-US">
                <a:solidFill>
                  <a:schemeClr val="tx1">
                    <a:lumMod val="75000"/>
                    <a:lumOff val="25000"/>
                  </a:schemeClr>
                </a:solidFill>
              </a:endParaRPr>
            </a:p>
          </p:txBody>
        </p:sp>
        <p:cxnSp>
          <p:nvCxnSpPr>
            <p:cNvPr id="51" name="Straight Arrow Connector 50">
              <a:extLst>
                <a:ext uri="{FF2B5EF4-FFF2-40B4-BE49-F238E27FC236}">
                  <a16:creationId xmlns:a16="http://schemas.microsoft.com/office/drawing/2014/main" id="{FCD277FE-DC32-4791-A0BF-E22511414F06}"/>
                </a:ext>
              </a:extLst>
            </p:cNvPr>
            <p:cNvCxnSpPr>
              <a:cxnSpLocks/>
            </p:cNvCxnSpPr>
            <p:nvPr/>
          </p:nvCxnSpPr>
          <p:spPr>
            <a:xfrm flipV="1">
              <a:off x="8590751" y="3579252"/>
              <a:ext cx="452060" cy="1713"/>
            </a:xfrm>
            <a:prstGeom prst="straightConnector1">
              <a:avLst/>
            </a:prstGeom>
            <a:ln w="28575">
              <a:solidFill>
                <a:srgbClr val="8CAD9B"/>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361206D-F5C8-442A-A79D-21D6D467E23F}"/>
                </a:ext>
              </a:extLst>
            </p:cNvPr>
            <p:cNvCxnSpPr>
              <a:cxnSpLocks/>
            </p:cNvCxnSpPr>
            <p:nvPr/>
          </p:nvCxnSpPr>
          <p:spPr>
            <a:xfrm>
              <a:off x="9993901" y="1327932"/>
              <a:ext cx="6256" cy="2939314"/>
            </a:xfrm>
            <a:prstGeom prst="straightConnector1">
              <a:avLst/>
            </a:prstGeom>
            <a:ln w="28575">
              <a:solidFill>
                <a:srgbClr val="8CAD9B"/>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8CC673E4-BC6B-4CC0-8B7C-574FA04CF6E8}"/>
                </a:ext>
              </a:extLst>
            </p:cNvPr>
            <p:cNvCxnSpPr/>
            <p:nvPr/>
          </p:nvCxnSpPr>
          <p:spPr>
            <a:xfrm flipV="1">
              <a:off x="8553039" y="1348508"/>
              <a:ext cx="1429821" cy="7653"/>
            </a:xfrm>
            <a:prstGeom prst="straightConnector1">
              <a:avLst/>
            </a:prstGeom>
            <a:ln w="28575">
              <a:solidFill>
                <a:srgbClr val="8CAD9B"/>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0FE4A474-5523-43C7-94A4-A9BC65922F8B}"/>
                </a:ext>
              </a:extLst>
            </p:cNvPr>
            <p:cNvGrpSpPr/>
            <p:nvPr/>
          </p:nvGrpSpPr>
          <p:grpSpPr>
            <a:xfrm>
              <a:off x="9168831" y="2762894"/>
              <a:ext cx="1669548" cy="1138717"/>
              <a:chOff x="8134724" y="3478149"/>
              <a:chExt cx="1669548" cy="1138717"/>
            </a:xfrm>
          </p:grpSpPr>
          <p:sp>
            <p:nvSpPr>
              <p:cNvPr id="71" name="Flowchart: Multidocument 70">
                <a:extLst>
                  <a:ext uri="{FF2B5EF4-FFF2-40B4-BE49-F238E27FC236}">
                    <a16:creationId xmlns:a16="http://schemas.microsoft.com/office/drawing/2014/main" id="{40273D82-10E9-49C2-9056-21364BFACE54}"/>
                  </a:ext>
                </a:extLst>
              </p:cNvPr>
              <p:cNvSpPr/>
              <p:nvPr/>
            </p:nvSpPr>
            <p:spPr>
              <a:xfrm>
                <a:off x="8134724" y="3478149"/>
                <a:ext cx="1669548" cy="1138717"/>
              </a:xfrm>
              <a:prstGeom prst="flowChartMultidocument">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D550F751-FA28-4E05-A323-F8854BF532D9}"/>
                  </a:ext>
                </a:extLst>
              </p:cNvPr>
              <p:cNvSpPr txBox="1"/>
              <p:nvPr/>
            </p:nvSpPr>
            <p:spPr>
              <a:xfrm>
                <a:off x="8143830" y="3822287"/>
                <a:ext cx="14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Stack input rasters</a:t>
                </a:r>
              </a:p>
            </p:txBody>
          </p:sp>
        </p:grpSp>
        <p:cxnSp>
          <p:nvCxnSpPr>
            <p:cNvPr id="66" name="Straight Arrow Connector 65">
              <a:extLst>
                <a:ext uri="{FF2B5EF4-FFF2-40B4-BE49-F238E27FC236}">
                  <a16:creationId xmlns:a16="http://schemas.microsoft.com/office/drawing/2014/main" id="{00645129-D013-4D25-8875-1B22D336C334}"/>
                </a:ext>
              </a:extLst>
            </p:cNvPr>
            <p:cNvCxnSpPr>
              <a:cxnSpLocks/>
            </p:cNvCxnSpPr>
            <p:nvPr/>
          </p:nvCxnSpPr>
          <p:spPr>
            <a:xfrm flipV="1">
              <a:off x="6607464" y="1343344"/>
              <a:ext cx="340757" cy="1713"/>
            </a:xfrm>
            <a:prstGeom prst="straightConnector1">
              <a:avLst/>
            </a:prstGeom>
            <a:ln w="28575">
              <a:solidFill>
                <a:srgbClr val="8CAD9B"/>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A5871F2F-C9BF-49E1-A0D9-EFD6F27A8DC1}"/>
                </a:ext>
              </a:extLst>
            </p:cNvPr>
            <p:cNvSpPr txBox="1"/>
            <p:nvPr/>
          </p:nvSpPr>
          <p:spPr>
            <a:xfrm>
              <a:off x="9084993" y="4271492"/>
              <a:ext cx="1835650" cy="923330"/>
            </a:xfrm>
            <a:prstGeom prst="rect">
              <a:avLst/>
            </a:prstGeom>
            <a:noFill/>
            <a:ln w="28575">
              <a:solidFill>
                <a:srgbClr val="45966A"/>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Extract values at training points</a:t>
              </a:r>
            </a:p>
          </p:txBody>
        </p:sp>
        <p:cxnSp>
          <p:nvCxnSpPr>
            <p:cNvPr id="58" name="Straight Arrow Connector 57">
              <a:extLst>
                <a:ext uri="{FF2B5EF4-FFF2-40B4-BE49-F238E27FC236}">
                  <a16:creationId xmlns:a16="http://schemas.microsoft.com/office/drawing/2014/main" id="{E622D48A-3A5C-4E81-A1E1-FB7EEBB0C702}"/>
                </a:ext>
              </a:extLst>
            </p:cNvPr>
            <p:cNvCxnSpPr>
              <a:cxnSpLocks/>
            </p:cNvCxnSpPr>
            <p:nvPr/>
          </p:nvCxnSpPr>
          <p:spPr>
            <a:xfrm>
              <a:off x="10000556" y="5215344"/>
              <a:ext cx="7239" cy="311137"/>
            </a:xfrm>
            <a:prstGeom prst="straightConnector1">
              <a:avLst/>
            </a:prstGeom>
            <a:ln w="28575">
              <a:solidFill>
                <a:srgbClr val="8CAD9B"/>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BA0B7BA-71F7-493F-BAF4-82317CE7F507}"/>
                </a:ext>
              </a:extLst>
            </p:cNvPr>
            <p:cNvGrpSpPr/>
            <p:nvPr/>
          </p:nvGrpSpPr>
          <p:grpSpPr>
            <a:xfrm>
              <a:off x="8923085" y="5573308"/>
              <a:ext cx="2114763" cy="916112"/>
              <a:chOff x="8695361" y="5249239"/>
              <a:chExt cx="2114763" cy="916112"/>
            </a:xfrm>
          </p:grpSpPr>
          <p:sp>
            <p:nvSpPr>
              <p:cNvPr id="60" name="Rectangle: Rounded Corners 59">
                <a:extLst>
                  <a:ext uri="{FF2B5EF4-FFF2-40B4-BE49-F238E27FC236}">
                    <a16:creationId xmlns:a16="http://schemas.microsoft.com/office/drawing/2014/main" id="{F528B824-3E51-488D-B05B-DBD4F04F8737}"/>
                  </a:ext>
                </a:extLst>
              </p:cNvPr>
              <p:cNvSpPr/>
              <p:nvPr/>
            </p:nvSpPr>
            <p:spPr>
              <a:xfrm>
                <a:off x="8695361" y="5249239"/>
                <a:ext cx="2114763" cy="916112"/>
              </a:xfrm>
              <a:prstGeom prst="roundRect">
                <a:avLst/>
              </a:prstGeom>
              <a:noFill/>
              <a:ln w="57150">
                <a:solidFill>
                  <a:srgbClr val="95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973EA80E-A8D7-4245-9356-432EC4C27CC7}"/>
                  </a:ext>
                </a:extLst>
              </p:cNvPr>
              <p:cNvSpPr txBox="1"/>
              <p:nvPr/>
            </p:nvSpPr>
            <p:spPr>
              <a:xfrm>
                <a:off x="8805702" y="5380982"/>
                <a:ext cx="1912705"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Predictor Variables</a:t>
                </a:r>
                <a:endParaRPr lang="en-US" sz="2000">
                  <a:solidFill>
                    <a:schemeClr val="tx1">
                      <a:lumMod val="75000"/>
                      <a:lumOff val="25000"/>
                    </a:schemeClr>
                  </a:solidFill>
                  <a:cs typeface="Calibri"/>
                </a:endParaRPr>
              </a:p>
            </p:txBody>
          </p:sp>
        </p:grpSp>
      </p:grpSp>
    </p:spTree>
    <p:extLst>
      <p:ext uri="{BB962C8B-B14F-4D97-AF65-F5344CB8AC3E}">
        <p14:creationId xmlns:p14="http://schemas.microsoft.com/office/powerpoint/2010/main" val="380003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7F1A82-BBDC-4E16-B5C9-24CF666A5C5D}"/>
              </a:ext>
            </a:extLst>
          </p:cNvPr>
          <p:cNvSpPr txBox="1"/>
          <p:nvPr/>
        </p:nvSpPr>
        <p:spPr>
          <a:xfrm>
            <a:off x="2605" y="126349"/>
            <a:ext cx="818791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5A976"/>
                </a:solidFill>
                <a:latin typeface="Century Gothic"/>
              </a:rPr>
              <a:t>Methods: Predictor Variables</a:t>
            </a:r>
          </a:p>
        </p:txBody>
      </p:sp>
      <p:sp>
        <p:nvSpPr>
          <p:cNvPr id="2" name="Text Placeholder 1">
            <a:extLst>
              <a:ext uri="{FF2B5EF4-FFF2-40B4-BE49-F238E27FC236}">
                <a16:creationId xmlns:a16="http://schemas.microsoft.com/office/drawing/2014/main" id="{BF564D0D-F255-4BFD-A38D-4750F39CFF5B}"/>
              </a:ext>
            </a:extLst>
          </p:cNvPr>
          <p:cNvSpPr txBox="1">
            <a:spLocks/>
          </p:cNvSpPr>
          <p:nvPr/>
        </p:nvSpPr>
        <p:spPr>
          <a:xfrm>
            <a:off x="142370" y="835138"/>
            <a:ext cx="5946855" cy="590615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5A976"/>
              </a:buClr>
              <a:buFont typeface="Webdings" panose="05030102010509060703" pitchFamily="18" charset="2"/>
              <a:buChar char="4"/>
              <a:defRPr/>
            </a:pPr>
            <a:endParaRPr lang="en-US" sz="2400" b="1">
              <a:solidFill>
                <a:prstClr val="black">
                  <a:lumMod val="75000"/>
                  <a:lumOff val="25000"/>
                </a:prstClr>
              </a:solidFill>
            </a:endParaRPr>
          </a:p>
          <a:p>
            <a:pPr>
              <a:lnSpc>
                <a:spcPct val="100000"/>
              </a:lnSpc>
              <a:spcBef>
                <a:spcPts val="0"/>
              </a:spcBef>
              <a:spcAft>
                <a:spcPts val="600"/>
              </a:spcAft>
              <a:buClr>
                <a:srgbClr val="55A976"/>
              </a:buClr>
              <a:defRPr/>
            </a:pPr>
            <a:endParaRPr lang="en-US" b="1">
              <a:solidFill>
                <a:prstClr val="black">
                  <a:lumMod val="75000"/>
                  <a:lumOff val="25000"/>
                </a:prstClr>
              </a:solidFill>
            </a:endParaRPr>
          </a:p>
          <a:p>
            <a:pPr indent="114300">
              <a:lnSpc>
                <a:spcPct val="100000"/>
              </a:lnSpc>
              <a:spcBef>
                <a:spcPts val="0"/>
              </a:spcBef>
              <a:spcAft>
                <a:spcPts val="600"/>
              </a:spcAft>
              <a:buClr>
                <a:srgbClr val="55A976"/>
              </a:buClr>
              <a:defRPr/>
            </a:pPr>
            <a:endParaRPr lang="en-US" sz="2200" b="1">
              <a:solidFill>
                <a:prstClr val="black">
                  <a:lumMod val="75000"/>
                  <a:lumOff val="25000"/>
                </a:prstClr>
              </a:solidFill>
            </a:endParaRPr>
          </a:p>
          <a:p>
            <a:pPr marL="114300">
              <a:lnSpc>
                <a:spcPct val="100000"/>
              </a:lnSpc>
              <a:spcBef>
                <a:spcPts val="0"/>
              </a:spcBef>
              <a:spcAft>
                <a:spcPts val="600"/>
              </a:spcAft>
              <a:buClr>
                <a:srgbClr val="55A976"/>
              </a:buClr>
              <a:defRPr/>
            </a:pPr>
            <a:endParaRPr lang="en-US" sz="1800" b="1">
              <a:solidFill>
                <a:prstClr val="black">
                  <a:lumMod val="75000"/>
                  <a:lumOff val="25000"/>
                </a:prstClr>
              </a:solidFill>
            </a:endParaRPr>
          </a:p>
          <a:p>
            <a:pPr>
              <a:lnSpc>
                <a:spcPct val="100000"/>
              </a:lnSpc>
              <a:spcBef>
                <a:spcPts val="0"/>
              </a:spcBef>
              <a:spcAft>
                <a:spcPts val="600"/>
              </a:spcAft>
              <a:buClr>
                <a:srgbClr val="55A976"/>
              </a:buClr>
              <a:defRPr/>
            </a:pPr>
            <a:endParaRPr lang="en-US" sz="2200" b="1">
              <a:solidFill>
                <a:prstClr val="black">
                  <a:lumMod val="75000"/>
                  <a:lumOff val="25000"/>
                </a:prstClr>
              </a:solidFill>
            </a:endParaRPr>
          </a:p>
          <a:p>
            <a:pPr>
              <a:lnSpc>
                <a:spcPct val="100000"/>
              </a:lnSpc>
              <a:spcBef>
                <a:spcPts val="0"/>
              </a:spcBef>
              <a:spcAft>
                <a:spcPts val="600"/>
              </a:spcAft>
              <a:buClr>
                <a:srgbClr val="55A976"/>
              </a:buClr>
              <a:defRPr/>
            </a:pPr>
            <a:endParaRPr lang="en-US" sz="2200" b="1">
              <a:solidFill>
                <a:prstClr val="black">
                  <a:lumMod val="75000"/>
                  <a:lumOff val="25000"/>
                </a:prstClr>
              </a:solidFill>
            </a:endParaRPr>
          </a:p>
        </p:txBody>
      </p:sp>
      <p:sp>
        <p:nvSpPr>
          <p:cNvPr id="25" name="TextBox 24">
            <a:extLst>
              <a:ext uri="{FF2B5EF4-FFF2-40B4-BE49-F238E27FC236}">
                <a16:creationId xmlns:a16="http://schemas.microsoft.com/office/drawing/2014/main" id="{46AA8824-5BCD-4A11-94F1-1F2A9ABC6C0C}"/>
              </a:ext>
            </a:extLst>
          </p:cNvPr>
          <p:cNvSpPr txBox="1"/>
          <p:nvPr/>
        </p:nvSpPr>
        <p:spPr>
          <a:xfrm>
            <a:off x="9335191" y="1976171"/>
            <a:ext cx="2860429" cy="36291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
              </a:spcAft>
            </a:pPr>
            <a:r>
              <a:rPr lang="en-US" sz="2800" b="1">
                <a:solidFill>
                  <a:schemeClr val="tx1">
                    <a:lumMod val="75000"/>
                    <a:lumOff val="25000"/>
                  </a:schemeClr>
                </a:solidFill>
                <a:latin typeface="Century Gothic"/>
              </a:rPr>
              <a:t>1. Wetness</a:t>
            </a:r>
            <a:endParaRPr lang="en-US" sz="2800" b="1">
              <a:solidFill>
                <a:schemeClr val="tx1">
                  <a:lumMod val="75000"/>
                  <a:lumOff val="25000"/>
                </a:schemeClr>
              </a:solidFill>
              <a:latin typeface="Century Gothic"/>
              <a:cs typeface="Calibri" panose="020F0502020204030204"/>
            </a:endParaRPr>
          </a:p>
          <a:p>
            <a:pPr>
              <a:spcAft>
                <a:spcPts val="50"/>
              </a:spcAft>
            </a:pPr>
            <a:r>
              <a:rPr lang="en-US" sz="2800" b="1">
                <a:solidFill>
                  <a:schemeClr val="tx1">
                    <a:lumMod val="75000"/>
                    <a:lumOff val="25000"/>
                  </a:schemeClr>
                </a:solidFill>
                <a:latin typeface="Century Gothic"/>
              </a:rPr>
              <a:t>2. Northness</a:t>
            </a:r>
          </a:p>
          <a:p>
            <a:pPr>
              <a:spcAft>
                <a:spcPts val="50"/>
              </a:spcAft>
            </a:pPr>
            <a:r>
              <a:rPr lang="en-US" sz="2800" b="1">
                <a:solidFill>
                  <a:schemeClr val="tx1">
                    <a:lumMod val="75000"/>
                    <a:lumOff val="25000"/>
                  </a:schemeClr>
                </a:solidFill>
                <a:latin typeface="Century Gothic"/>
              </a:rPr>
              <a:t>3. Greenness</a:t>
            </a:r>
          </a:p>
          <a:p>
            <a:pPr>
              <a:spcAft>
                <a:spcPts val="50"/>
              </a:spcAft>
            </a:pPr>
            <a:r>
              <a:rPr lang="en-US" sz="2800" b="1">
                <a:solidFill>
                  <a:schemeClr val="tx1">
                    <a:lumMod val="75000"/>
                    <a:lumOff val="25000"/>
                  </a:schemeClr>
                </a:solidFill>
                <a:latin typeface="Century Gothic"/>
              </a:rPr>
              <a:t>4. Elevation</a:t>
            </a:r>
          </a:p>
          <a:p>
            <a:pPr>
              <a:spcAft>
                <a:spcPts val="50"/>
              </a:spcAft>
            </a:pPr>
            <a:r>
              <a:rPr lang="en-US" sz="2800" b="1">
                <a:solidFill>
                  <a:schemeClr val="tx1">
                    <a:lumMod val="75000"/>
                    <a:lumOff val="25000"/>
                  </a:schemeClr>
                </a:solidFill>
                <a:latin typeface="Century Gothic"/>
              </a:rPr>
              <a:t>5. Brightness</a:t>
            </a:r>
          </a:p>
          <a:p>
            <a:pPr>
              <a:spcAft>
                <a:spcPts val="50"/>
              </a:spcAft>
            </a:pPr>
            <a:r>
              <a:rPr lang="en-US" sz="2800" b="1">
                <a:solidFill>
                  <a:schemeClr val="tx1">
                    <a:lumMod val="75000"/>
                    <a:lumOff val="25000"/>
                  </a:schemeClr>
                </a:solidFill>
                <a:latin typeface="Century Gothic"/>
              </a:rPr>
              <a:t>6. Sentinel VH</a:t>
            </a:r>
          </a:p>
          <a:p>
            <a:pPr>
              <a:spcAft>
                <a:spcPts val="50"/>
              </a:spcAft>
            </a:pPr>
            <a:r>
              <a:rPr lang="en-US" sz="2800" b="1">
                <a:solidFill>
                  <a:schemeClr val="tx1">
                    <a:lumMod val="75000"/>
                    <a:lumOff val="25000"/>
                  </a:schemeClr>
                </a:solidFill>
                <a:latin typeface="Century Gothic"/>
              </a:rPr>
              <a:t>7. Eastness</a:t>
            </a:r>
          </a:p>
          <a:p>
            <a:pPr>
              <a:spcAft>
                <a:spcPts val="50"/>
              </a:spcAft>
            </a:pPr>
            <a:r>
              <a:rPr lang="en-US" sz="2800" b="1">
                <a:solidFill>
                  <a:schemeClr val="tx1">
                    <a:lumMod val="75000"/>
                    <a:lumOff val="25000"/>
                  </a:schemeClr>
                </a:solidFill>
                <a:latin typeface="Century Gothic"/>
              </a:rPr>
              <a:t>8. ALOS HH</a:t>
            </a:r>
          </a:p>
        </p:txBody>
      </p:sp>
      <p:grpSp>
        <p:nvGrpSpPr>
          <p:cNvPr id="48" name="Group 47">
            <a:extLst>
              <a:ext uri="{FF2B5EF4-FFF2-40B4-BE49-F238E27FC236}">
                <a16:creationId xmlns:a16="http://schemas.microsoft.com/office/drawing/2014/main" id="{BD9AADE3-D067-453B-BA68-EEED7DC912C8}"/>
              </a:ext>
            </a:extLst>
          </p:cNvPr>
          <p:cNvGrpSpPr/>
          <p:nvPr/>
        </p:nvGrpSpPr>
        <p:grpSpPr>
          <a:xfrm>
            <a:off x="385512" y="1083560"/>
            <a:ext cx="3832571" cy="5095521"/>
            <a:chOff x="385512" y="1083560"/>
            <a:chExt cx="3832571" cy="5095521"/>
          </a:xfrm>
        </p:grpSpPr>
        <p:pic>
          <p:nvPicPr>
            <p:cNvPr id="12" name="Picture 12" descr="A picture containing text, map&#10;&#10;Description automatically generated">
              <a:extLst>
                <a:ext uri="{FF2B5EF4-FFF2-40B4-BE49-F238E27FC236}">
                  <a16:creationId xmlns:a16="http://schemas.microsoft.com/office/drawing/2014/main" id="{B604F226-CC3C-4CB4-BB02-8E452AC18EAF}"/>
                </a:ext>
              </a:extLst>
            </p:cNvPr>
            <p:cNvPicPr>
              <a:picLocks noChangeAspect="1"/>
            </p:cNvPicPr>
            <p:nvPr/>
          </p:nvPicPr>
          <p:blipFill rotWithShape="1">
            <a:blip r:embed="rId3"/>
            <a:srcRect l="10774" t="3357" r="5724" b="2273"/>
            <a:stretch/>
          </p:blipFill>
          <p:spPr>
            <a:xfrm>
              <a:off x="753979" y="1083560"/>
              <a:ext cx="2311079" cy="3672930"/>
            </a:xfrm>
            <a:prstGeom prst="rect">
              <a:avLst/>
            </a:prstGeom>
          </p:spPr>
        </p:pic>
        <p:pic>
          <p:nvPicPr>
            <p:cNvPr id="13" name="Picture 21" descr="A close up of a map&#10;&#10;Description automatically generated">
              <a:extLst>
                <a:ext uri="{FF2B5EF4-FFF2-40B4-BE49-F238E27FC236}">
                  <a16:creationId xmlns:a16="http://schemas.microsoft.com/office/drawing/2014/main" id="{D264C7EC-FEFF-499C-9B1A-FA2758322937}"/>
                </a:ext>
              </a:extLst>
            </p:cNvPr>
            <p:cNvPicPr>
              <a:picLocks noChangeAspect="1"/>
            </p:cNvPicPr>
            <p:nvPr/>
          </p:nvPicPr>
          <p:blipFill rotWithShape="1">
            <a:blip r:embed="rId4"/>
            <a:srcRect l="8791" t="4199" r="6227" b="775"/>
            <a:stretch/>
          </p:blipFill>
          <p:spPr>
            <a:xfrm>
              <a:off x="1145007" y="1477806"/>
              <a:ext cx="2311167" cy="3653889"/>
            </a:xfrm>
            <a:prstGeom prst="rect">
              <a:avLst/>
            </a:prstGeom>
          </p:spPr>
        </p:pic>
        <p:pic>
          <p:nvPicPr>
            <p:cNvPr id="22" name="Picture 25" descr="A close up of a map&#10;&#10;Description automatically generated">
              <a:extLst>
                <a:ext uri="{FF2B5EF4-FFF2-40B4-BE49-F238E27FC236}">
                  <a16:creationId xmlns:a16="http://schemas.microsoft.com/office/drawing/2014/main" id="{15B4A1EE-C195-40AF-92AC-C85A72D62B0F}"/>
                </a:ext>
              </a:extLst>
            </p:cNvPr>
            <p:cNvPicPr>
              <a:picLocks noChangeAspect="1"/>
            </p:cNvPicPr>
            <p:nvPr/>
          </p:nvPicPr>
          <p:blipFill rotWithShape="1">
            <a:blip r:embed="rId5"/>
            <a:srcRect l="8791" t="5868" r="8425" b="3378"/>
            <a:stretch/>
          </p:blipFill>
          <p:spPr>
            <a:xfrm>
              <a:off x="1526008" y="2000089"/>
              <a:ext cx="2311034" cy="3651699"/>
            </a:xfrm>
            <a:prstGeom prst="rect">
              <a:avLst/>
            </a:prstGeom>
          </p:spPr>
        </p:pic>
        <p:pic>
          <p:nvPicPr>
            <p:cNvPr id="26" name="Picture 26" descr="A close up of a map&#10;&#10;Description automatically generated">
              <a:extLst>
                <a:ext uri="{FF2B5EF4-FFF2-40B4-BE49-F238E27FC236}">
                  <a16:creationId xmlns:a16="http://schemas.microsoft.com/office/drawing/2014/main" id="{FD8B1649-7CAA-4EC2-B785-E8808AFA69A3}"/>
                </a:ext>
              </a:extLst>
            </p:cNvPr>
            <p:cNvPicPr>
              <a:picLocks noChangeAspect="1"/>
            </p:cNvPicPr>
            <p:nvPr/>
          </p:nvPicPr>
          <p:blipFill rotWithShape="1">
            <a:blip r:embed="rId6"/>
            <a:srcRect l="10256" t="5719" r="6227" b="256"/>
            <a:stretch/>
          </p:blipFill>
          <p:spPr>
            <a:xfrm>
              <a:off x="1907005" y="2523028"/>
              <a:ext cx="2311078" cy="3650106"/>
            </a:xfrm>
            <a:prstGeom prst="rect">
              <a:avLst/>
            </a:prstGeom>
          </p:spPr>
        </p:pic>
        <p:sp>
          <p:nvSpPr>
            <p:cNvPr id="39" name="TextBox 38">
              <a:extLst>
                <a:ext uri="{FF2B5EF4-FFF2-40B4-BE49-F238E27FC236}">
                  <a16:creationId xmlns:a16="http://schemas.microsoft.com/office/drawing/2014/main" id="{1CB194B8-F74B-4CEB-B1BD-83C27F6C97E4}"/>
                </a:ext>
              </a:extLst>
            </p:cNvPr>
            <p:cNvSpPr txBox="1"/>
            <p:nvPr/>
          </p:nvSpPr>
          <p:spPr>
            <a:xfrm>
              <a:off x="385512" y="4386012"/>
              <a:ext cx="427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latin typeface="Century Gothic"/>
                </a:rPr>
                <a:t>4.</a:t>
              </a:r>
              <a:endParaRPr lang="en-US" b="1">
                <a:solidFill>
                  <a:schemeClr val="tx1">
                    <a:lumMod val="75000"/>
                    <a:lumOff val="25000"/>
                  </a:schemeClr>
                </a:solidFill>
                <a:cs typeface="Calibri"/>
              </a:endParaRPr>
            </a:p>
          </p:txBody>
        </p:sp>
        <p:sp>
          <p:nvSpPr>
            <p:cNvPr id="41" name="TextBox 40">
              <a:extLst>
                <a:ext uri="{FF2B5EF4-FFF2-40B4-BE49-F238E27FC236}">
                  <a16:creationId xmlns:a16="http://schemas.microsoft.com/office/drawing/2014/main" id="{265993B1-27A1-424F-A355-ED96BC871D1F}"/>
                </a:ext>
              </a:extLst>
            </p:cNvPr>
            <p:cNvSpPr txBox="1"/>
            <p:nvPr/>
          </p:nvSpPr>
          <p:spPr>
            <a:xfrm>
              <a:off x="756485" y="4827169"/>
              <a:ext cx="427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latin typeface="Century Gothic"/>
                </a:rPr>
                <a:t>3.</a:t>
              </a:r>
              <a:endParaRPr lang="en-US" b="1">
                <a:solidFill>
                  <a:schemeClr val="tx1">
                    <a:lumMod val="75000"/>
                    <a:lumOff val="25000"/>
                  </a:schemeClr>
                </a:solidFill>
                <a:cs typeface="Calibri"/>
              </a:endParaRPr>
            </a:p>
          </p:txBody>
        </p:sp>
        <p:sp>
          <p:nvSpPr>
            <p:cNvPr id="42" name="TextBox 41">
              <a:extLst>
                <a:ext uri="{FF2B5EF4-FFF2-40B4-BE49-F238E27FC236}">
                  <a16:creationId xmlns:a16="http://schemas.microsoft.com/office/drawing/2014/main" id="{BF0F9957-CE57-493E-9AC7-B706697AD6EA}"/>
                </a:ext>
              </a:extLst>
            </p:cNvPr>
            <p:cNvSpPr txBox="1"/>
            <p:nvPr/>
          </p:nvSpPr>
          <p:spPr>
            <a:xfrm>
              <a:off x="1187616" y="5238248"/>
              <a:ext cx="427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latin typeface="Century Gothic"/>
                </a:rPr>
                <a:t>2.</a:t>
              </a:r>
              <a:endParaRPr lang="en-US" b="1">
                <a:solidFill>
                  <a:schemeClr val="tx1">
                    <a:lumMod val="75000"/>
                    <a:lumOff val="25000"/>
                  </a:schemeClr>
                </a:solidFill>
                <a:cs typeface="Calibri"/>
              </a:endParaRPr>
            </a:p>
          </p:txBody>
        </p:sp>
        <p:sp>
          <p:nvSpPr>
            <p:cNvPr id="43" name="TextBox 42">
              <a:extLst>
                <a:ext uri="{FF2B5EF4-FFF2-40B4-BE49-F238E27FC236}">
                  <a16:creationId xmlns:a16="http://schemas.microsoft.com/office/drawing/2014/main" id="{5B1EEA55-51D5-428F-A048-10C4C0E947AE}"/>
                </a:ext>
              </a:extLst>
            </p:cNvPr>
            <p:cNvSpPr txBox="1"/>
            <p:nvPr/>
          </p:nvSpPr>
          <p:spPr>
            <a:xfrm>
              <a:off x="1548564" y="5809749"/>
              <a:ext cx="427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latin typeface="Century Gothic"/>
                </a:rPr>
                <a:t>1.</a:t>
              </a:r>
              <a:endParaRPr lang="en-US" b="1">
                <a:solidFill>
                  <a:schemeClr val="tx1">
                    <a:lumMod val="75000"/>
                    <a:lumOff val="25000"/>
                  </a:schemeClr>
                </a:solidFill>
                <a:cs typeface="Calibri"/>
              </a:endParaRPr>
            </a:p>
          </p:txBody>
        </p:sp>
      </p:grpSp>
      <p:grpSp>
        <p:nvGrpSpPr>
          <p:cNvPr id="49" name="Group 48">
            <a:extLst>
              <a:ext uri="{FF2B5EF4-FFF2-40B4-BE49-F238E27FC236}">
                <a16:creationId xmlns:a16="http://schemas.microsoft.com/office/drawing/2014/main" id="{F2F1217B-774A-4E7E-8176-E1D5FA019504}"/>
              </a:ext>
            </a:extLst>
          </p:cNvPr>
          <p:cNvGrpSpPr/>
          <p:nvPr/>
        </p:nvGrpSpPr>
        <p:grpSpPr>
          <a:xfrm>
            <a:off x="4656722" y="1083153"/>
            <a:ext cx="3917916" cy="5101636"/>
            <a:chOff x="4656722" y="1083153"/>
            <a:chExt cx="3917916" cy="5101636"/>
          </a:xfrm>
        </p:grpSpPr>
        <p:pic>
          <p:nvPicPr>
            <p:cNvPr id="28" name="Picture 28" descr="A close up of a map&#10;&#10;Description automatically generated">
              <a:extLst>
                <a:ext uri="{FF2B5EF4-FFF2-40B4-BE49-F238E27FC236}">
                  <a16:creationId xmlns:a16="http://schemas.microsoft.com/office/drawing/2014/main" id="{5DA9E6B8-433B-4C24-B1C4-A85A04D5CF8F}"/>
                </a:ext>
              </a:extLst>
            </p:cNvPr>
            <p:cNvPicPr>
              <a:picLocks noChangeAspect="1"/>
            </p:cNvPicPr>
            <p:nvPr/>
          </p:nvPicPr>
          <p:blipFill rotWithShape="1">
            <a:blip r:embed="rId7"/>
            <a:srcRect l="7326" t="3990" r="6116" b="1247"/>
            <a:stretch/>
          </p:blipFill>
          <p:spPr>
            <a:xfrm>
              <a:off x="4985083" y="1083153"/>
              <a:ext cx="2314295" cy="3638447"/>
            </a:xfrm>
            <a:prstGeom prst="rect">
              <a:avLst/>
            </a:prstGeom>
          </p:spPr>
        </p:pic>
        <p:pic>
          <p:nvPicPr>
            <p:cNvPr id="29" name="Picture 29" descr="A close up of a map&#10;&#10;Description automatically generated">
              <a:extLst>
                <a:ext uri="{FF2B5EF4-FFF2-40B4-BE49-F238E27FC236}">
                  <a16:creationId xmlns:a16="http://schemas.microsoft.com/office/drawing/2014/main" id="{771E22A5-ADBA-4D56-BBE1-722490EFDD02}"/>
                </a:ext>
              </a:extLst>
            </p:cNvPr>
            <p:cNvPicPr>
              <a:picLocks noChangeAspect="1"/>
            </p:cNvPicPr>
            <p:nvPr/>
          </p:nvPicPr>
          <p:blipFill rotWithShape="1">
            <a:blip r:embed="rId8"/>
            <a:srcRect l="10989" t="4865" r="7692" b="2413"/>
            <a:stretch/>
          </p:blipFill>
          <p:spPr>
            <a:xfrm>
              <a:off x="5366083" y="1479890"/>
              <a:ext cx="2310946" cy="3648966"/>
            </a:xfrm>
            <a:prstGeom prst="rect">
              <a:avLst/>
            </a:prstGeom>
          </p:spPr>
        </p:pic>
        <p:pic>
          <p:nvPicPr>
            <p:cNvPr id="30" name="Picture 30" descr="A close up of a map&#10;&#10;Description automatically generated">
              <a:extLst>
                <a:ext uri="{FF2B5EF4-FFF2-40B4-BE49-F238E27FC236}">
                  <a16:creationId xmlns:a16="http://schemas.microsoft.com/office/drawing/2014/main" id="{F1995B13-B66E-4966-9246-E4D82E093E1B}"/>
                </a:ext>
              </a:extLst>
            </p:cNvPr>
            <p:cNvPicPr>
              <a:picLocks noChangeAspect="1"/>
            </p:cNvPicPr>
            <p:nvPr/>
          </p:nvPicPr>
          <p:blipFill rotWithShape="1">
            <a:blip r:embed="rId9"/>
            <a:srcRect l="11630" t="5012" r="3114" b="251"/>
            <a:stretch/>
          </p:blipFill>
          <p:spPr>
            <a:xfrm>
              <a:off x="5734550" y="2002888"/>
              <a:ext cx="2328731" cy="3664639"/>
            </a:xfrm>
            <a:prstGeom prst="rect">
              <a:avLst/>
            </a:prstGeom>
          </p:spPr>
        </p:pic>
        <p:pic>
          <p:nvPicPr>
            <p:cNvPr id="31" name="Picture 31" descr="A close up of a map&#10;&#10;Description automatically generated">
              <a:extLst>
                <a:ext uri="{FF2B5EF4-FFF2-40B4-BE49-F238E27FC236}">
                  <a16:creationId xmlns:a16="http://schemas.microsoft.com/office/drawing/2014/main" id="{46024498-9A30-4756-B855-2E8A630F333D}"/>
                </a:ext>
              </a:extLst>
            </p:cNvPr>
            <p:cNvPicPr>
              <a:picLocks noChangeAspect="1"/>
            </p:cNvPicPr>
            <p:nvPr/>
          </p:nvPicPr>
          <p:blipFill rotWithShape="1">
            <a:blip r:embed="rId10"/>
            <a:srcRect l="9982" t="4092" r="4579" b="2941"/>
            <a:stretch/>
          </p:blipFill>
          <p:spPr>
            <a:xfrm>
              <a:off x="6240880" y="2523309"/>
              <a:ext cx="2333758" cy="3661480"/>
            </a:xfrm>
            <a:prstGeom prst="rect">
              <a:avLst/>
            </a:prstGeom>
          </p:spPr>
        </p:pic>
        <p:sp>
          <p:nvSpPr>
            <p:cNvPr id="44" name="TextBox 43">
              <a:extLst>
                <a:ext uri="{FF2B5EF4-FFF2-40B4-BE49-F238E27FC236}">
                  <a16:creationId xmlns:a16="http://schemas.microsoft.com/office/drawing/2014/main" id="{425CF070-9E12-4EF2-A6BA-79DE6B93891B}"/>
                </a:ext>
              </a:extLst>
            </p:cNvPr>
            <p:cNvSpPr txBox="1"/>
            <p:nvPr/>
          </p:nvSpPr>
          <p:spPr>
            <a:xfrm>
              <a:off x="5869906" y="5809748"/>
              <a:ext cx="427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latin typeface="Century Gothic"/>
                </a:rPr>
                <a:t>5.</a:t>
              </a:r>
              <a:endParaRPr lang="en-US" b="1">
                <a:solidFill>
                  <a:schemeClr val="tx1">
                    <a:lumMod val="75000"/>
                    <a:lumOff val="25000"/>
                  </a:schemeClr>
                </a:solidFill>
                <a:cs typeface="Calibri"/>
              </a:endParaRPr>
            </a:p>
          </p:txBody>
        </p:sp>
        <p:sp>
          <p:nvSpPr>
            <p:cNvPr id="45" name="TextBox 44">
              <a:extLst>
                <a:ext uri="{FF2B5EF4-FFF2-40B4-BE49-F238E27FC236}">
                  <a16:creationId xmlns:a16="http://schemas.microsoft.com/office/drawing/2014/main" id="{15A41BF6-9184-4360-AD31-F33959AE97E3}"/>
                </a:ext>
              </a:extLst>
            </p:cNvPr>
            <p:cNvSpPr txBox="1"/>
            <p:nvPr/>
          </p:nvSpPr>
          <p:spPr>
            <a:xfrm>
              <a:off x="5358565" y="5238249"/>
              <a:ext cx="427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latin typeface="Century Gothic"/>
                </a:rPr>
                <a:t>6.</a:t>
              </a:r>
              <a:endParaRPr lang="en-US" b="1">
                <a:solidFill>
                  <a:schemeClr val="tx1">
                    <a:lumMod val="75000"/>
                    <a:lumOff val="25000"/>
                  </a:schemeClr>
                </a:solidFill>
                <a:cs typeface="Calibri"/>
              </a:endParaRPr>
            </a:p>
          </p:txBody>
        </p:sp>
        <p:sp>
          <p:nvSpPr>
            <p:cNvPr id="46" name="TextBox 45">
              <a:extLst>
                <a:ext uri="{FF2B5EF4-FFF2-40B4-BE49-F238E27FC236}">
                  <a16:creationId xmlns:a16="http://schemas.microsoft.com/office/drawing/2014/main" id="{26C181FF-AFA6-47D6-A915-741548E7EC7B}"/>
                </a:ext>
              </a:extLst>
            </p:cNvPr>
            <p:cNvSpPr txBox="1"/>
            <p:nvPr/>
          </p:nvSpPr>
          <p:spPr>
            <a:xfrm>
              <a:off x="4987590" y="4756985"/>
              <a:ext cx="427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latin typeface="Century Gothic"/>
                </a:rPr>
                <a:t>7.</a:t>
              </a:r>
              <a:endParaRPr lang="en-US" b="1">
                <a:solidFill>
                  <a:schemeClr val="tx1">
                    <a:lumMod val="75000"/>
                    <a:lumOff val="25000"/>
                  </a:schemeClr>
                </a:solidFill>
                <a:cs typeface="Calibri"/>
              </a:endParaRPr>
            </a:p>
          </p:txBody>
        </p:sp>
        <p:sp>
          <p:nvSpPr>
            <p:cNvPr id="47" name="TextBox 46">
              <a:extLst>
                <a:ext uri="{FF2B5EF4-FFF2-40B4-BE49-F238E27FC236}">
                  <a16:creationId xmlns:a16="http://schemas.microsoft.com/office/drawing/2014/main" id="{A426F9AD-A855-4536-AF43-0B5D893A7F41}"/>
                </a:ext>
              </a:extLst>
            </p:cNvPr>
            <p:cNvSpPr txBox="1"/>
            <p:nvPr/>
          </p:nvSpPr>
          <p:spPr>
            <a:xfrm>
              <a:off x="4656722" y="4386011"/>
              <a:ext cx="427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latin typeface="Century Gothic"/>
                  <a:cs typeface="Calibri"/>
                </a:rPr>
                <a:t>8.</a:t>
              </a:r>
            </a:p>
          </p:txBody>
        </p:sp>
      </p:grpSp>
    </p:spTree>
    <p:extLst>
      <p:ext uri="{BB962C8B-B14F-4D97-AF65-F5344CB8AC3E}">
        <p14:creationId xmlns:p14="http://schemas.microsoft.com/office/powerpoint/2010/main" val="2157998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043B519-1FB5-4F9F-8BFD-4A30558C4B2D}"/>
              </a:ext>
            </a:extLst>
          </p:cNvPr>
          <p:cNvGrpSpPr/>
          <p:nvPr/>
        </p:nvGrpSpPr>
        <p:grpSpPr>
          <a:xfrm>
            <a:off x="6358898" y="380208"/>
            <a:ext cx="5472159" cy="6212501"/>
            <a:chOff x="1761067" y="69512"/>
            <a:chExt cx="5500913" cy="6600689"/>
          </a:xfrm>
        </p:grpSpPr>
        <p:pic>
          <p:nvPicPr>
            <p:cNvPr id="5" name="Picture 4" descr="A close up of a map&#10;&#10;Description automatically generated">
              <a:extLst>
                <a:ext uri="{FF2B5EF4-FFF2-40B4-BE49-F238E27FC236}">
                  <a16:creationId xmlns:a16="http://schemas.microsoft.com/office/drawing/2014/main" id="{E95F6E70-AC84-418E-A7EC-F3D1DB4FB277}"/>
                </a:ext>
              </a:extLst>
            </p:cNvPr>
            <p:cNvPicPr>
              <a:picLocks noChangeAspect="1"/>
            </p:cNvPicPr>
            <p:nvPr/>
          </p:nvPicPr>
          <p:blipFill rotWithShape="1">
            <a:blip r:embed="rId3"/>
            <a:srcRect l="4846" t="14286" r="35683" b="30272"/>
            <a:stretch/>
          </p:blipFill>
          <p:spPr>
            <a:xfrm>
              <a:off x="1761067" y="69512"/>
              <a:ext cx="5465610" cy="6600689"/>
            </a:xfrm>
            <a:prstGeom prst="rect">
              <a:avLst/>
            </a:prstGeom>
          </p:spPr>
        </p:pic>
        <p:sp>
          <p:nvSpPr>
            <p:cNvPr id="6" name="TextBox 5">
              <a:extLst>
                <a:ext uri="{FF2B5EF4-FFF2-40B4-BE49-F238E27FC236}">
                  <a16:creationId xmlns:a16="http://schemas.microsoft.com/office/drawing/2014/main" id="{742E6617-41D5-44E1-94F2-292D23C6088F}"/>
                </a:ext>
              </a:extLst>
            </p:cNvPr>
            <p:cNvSpPr txBox="1"/>
            <p:nvPr/>
          </p:nvSpPr>
          <p:spPr>
            <a:xfrm>
              <a:off x="3060172" y="5835121"/>
              <a:ext cx="802481" cy="35970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3 Km</a:t>
              </a:r>
              <a:endParaRPr lang="en-US" sz="1600">
                <a:solidFill>
                  <a:schemeClr val="tx1">
                    <a:lumMod val="75000"/>
                    <a:lumOff val="25000"/>
                  </a:schemeClr>
                </a:solidFill>
                <a:cs typeface="Calibri"/>
              </a:endParaRPr>
            </a:p>
          </p:txBody>
        </p:sp>
        <p:sp>
          <p:nvSpPr>
            <p:cNvPr id="7" name="TextBox 6">
              <a:extLst>
                <a:ext uri="{FF2B5EF4-FFF2-40B4-BE49-F238E27FC236}">
                  <a16:creationId xmlns:a16="http://schemas.microsoft.com/office/drawing/2014/main" id="{DFDC26A3-5DE8-4BF7-9FC3-3D49EFC8AC99}"/>
                </a:ext>
              </a:extLst>
            </p:cNvPr>
            <p:cNvSpPr txBox="1"/>
            <p:nvPr/>
          </p:nvSpPr>
          <p:spPr>
            <a:xfrm>
              <a:off x="2549861" y="5839090"/>
              <a:ext cx="492919" cy="35970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1.5</a:t>
              </a:r>
              <a:endParaRPr lang="en-US" sz="1600">
                <a:solidFill>
                  <a:schemeClr val="tx1">
                    <a:lumMod val="75000"/>
                    <a:lumOff val="25000"/>
                  </a:schemeClr>
                </a:solidFill>
              </a:endParaRPr>
            </a:p>
          </p:txBody>
        </p:sp>
        <p:sp>
          <p:nvSpPr>
            <p:cNvPr id="8" name="TextBox 7">
              <a:extLst>
                <a:ext uri="{FF2B5EF4-FFF2-40B4-BE49-F238E27FC236}">
                  <a16:creationId xmlns:a16="http://schemas.microsoft.com/office/drawing/2014/main" id="{54F747C3-6B26-4B38-9F41-471F3008D844}"/>
                </a:ext>
              </a:extLst>
            </p:cNvPr>
            <p:cNvSpPr txBox="1"/>
            <p:nvPr/>
          </p:nvSpPr>
          <p:spPr>
            <a:xfrm>
              <a:off x="2095836" y="5839883"/>
              <a:ext cx="290512" cy="35970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0</a:t>
              </a:r>
              <a:endParaRPr lang="en-US" sz="1600">
                <a:solidFill>
                  <a:schemeClr val="tx1">
                    <a:lumMod val="75000"/>
                    <a:lumOff val="25000"/>
                  </a:schemeClr>
                </a:solidFill>
                <a:cs typeface="Calibri"/>
              </a:endParaRPr>
            </a:p>
          </p:txBody>
        </p:sp>
        <p:sp>
          <p:nvSpPr>
            <p:cNvPr id="9" name="Rectangle: Rounded Corners 8">
              <a:extLst>
                <a:ext uri="{FF2B5EF4-FFF2-40B4-BE49-F238E27FC236}">
                  <a16:creationId xmlns:a16="http://schemas.microsoft.com/office/drawing/2014/main" id="{918B6AC1-0126-4EAC-BCBA-0026ED835331}"/>
                </a:ext>
              </a:extLst>
            </p:cNvPr>
            <p:cNvSpPr/>
            <p:nvPr/>
          </p:nvSpPr>
          <p:spPr>
            <a:xfrm>
              <a:off x="4937275" y="806752"/>
              <a:ext cx="2080382" cy="2080380"/>
            </a:xfrm>
            <a:prstGeom prst="roundRect">
              <a:avLst/>
            </a:prstGeom>
            <a:solidFill>
              <a:srgbClr val="FFF2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pic>
          <p:nvPicPr>
            <p:cNvPr id="10" name="Picture 9">
              <a:extLst>
                <a:ext uri="{FF2B5EF4-FFF2-40B4-BE49-F238E27FC236}">
                  <a16:creationId xmlns:a16="http://schemas.microsoft.com/office/drawing/2014/main" id="{3F6A3215-875E-4FA2-81D0-4CFA2D3EA25E}"/>
                </a:ext>
              </a:extLst>
            </p:cNvPr>
            <p:cNvPicPr>
              <a:picLocks noChangeAspect="1"/>
            </p:cNvPicPr>
            <p:nvPr/>
          </p:nvPicPr>
          <p:blipFill rotWithShape="1">
            <a:blip r:embed="rId4"/>
            <a:srcRect l="9677" t="5622" r="11290" b="5589"/>
            <a:stretch/>
          </p:blipFill>
          <p:spPr>
            <a:xfrm>
              <a:off x="5177517" y="1766358"/>
              <a:ext cx="449524" cy="1024124"/>
            </a:xfrm>
            <a:prstGeom prst="rect">
              <a:avLst/>
            </a:prstGeom>
          </p:spPr>
        </p:pic>
        <p:sp>
          <p:nvSpPr>
            <p:cNvPr id="11" name="TextBox 10">
              <a:extLst>
                <a:ext uri="{FF2B5EF4-FFF2-40B4-BE49-F238E27FC236}">
                  <a16:creationId xmlns:a16="http://schemas.microsoft.com/office/drawing/2014/main" id="{1AF799AE-C616-4D61-90BE-93C7DAE2D465}"/>
                </a:ext>
              </a:extLst>
            </p:cNvPr>
            <p:cNvSpPr txBox="1"/>
            <p:nvPr/>
          </p:nvSpPr>
          <p:spPr>
            <a:xfrm>
              <a:off x="4940905" y="896256"/>
              <a:ext cx="2104282" cy="6213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err="1">
                  <a:solidFill>
                    <a:schemeClr val="tx1">
                      <a:lumMod val="75000"/>
                      <a:lumOff val="25000"/>
                    </a:schemeClr>
                  </a:solidFill>
                  <a:latin typeface="Century Gothic"/>
                  <a:cs typeface="Calibri"/>
                </a:rPr>
                <a:t>Std</a:t>
              </a:r>
              <a:r>
                <a:rPr lang="en-US" sz="1600" dirty="0">
                  <a:solidFill>
                    <a:schemeClr val="tx1">
                      <a:lumMod val="75000"/>
                      <a:lumOff val="25000"/>
                    </a:schemeClr>
                  </a:solidFill>
                  <a:latin typeface="Century Gothic"/>
                  <a:cs typeface="Calibri"/>
                </a:rPr>
                <a:t> Dev of Canopy Height (feet)</a:t>
              </a:r>
              <a:endParaRPr lang="en-US" sz="1600" dirty="0">
                <a:solidFill>
                  <a:schemeClr val="tx1">
                    <a:lumMod val="75000"/>
                    <a:lumOff val="25000"/>
                  </a:schemeClr>
                </a:solidFill>
                <a:cs typeface="Calibri"/>
              </a:endParaRPr>
            </a:p>
          </p:txBody>
        </p:sp>
        <p:sp>
          <p:nvSpPr>
            <p:cNvPr id="12" name="TextBox 11">
              <a:extLst>
                <a:ext uri="{FF2B5EF4-FFF2-40B4-BE49-F238E27FC236}">
                  <a16:creationId xmlns:a16="http://schemas.microsoft.com/office/drawing/2014/main" id="{09D07DDA-6E3D-429D-BF3C-153F4FC85AA5}"/>
                </a:ext>
              </a:extLst>
            </p:cNvPr>
            <p:cNvSpPr txBox="1"/>
            <p:nvPr/>
          </p:nvSpPr>
          <p:spPr>
            <a:xfrm>
              <a:off x="4940904" y="1428445"/>
              <a:ext cx="2321076" cy="31065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a:solidFill>
                    <a:schemeClr val="tx1">
                      <a:lumMod val="75000"/>
                      <a:lumOff val="25000"/>
                    </a:schemeClr>
                  </a:solidFill>
                  <a:latin typeface="Century Gothic"/>
                  <a:cs typeface="Calibri"/>
                </a:rPr>
                <a:t>Within 10,000 m</a:t>
              </a:r>
              <a:r>
                <a:rPr lang="en-US" sz="1300" baseline="30000">
                  <a:solidFill>
                    <a:schemeClr val="tx1">
                      <a:lumMod val="75000"/>
                      <a:lumOff val="25000"/>
                    </a:schemeClr>
                  </a:solidFill>
                  <a:latin typeface="Century Gothic"/>
                  <a:cs typeface="Calibri"/>
                </a:rPr>
                <a:t>2</a:t>
              </a:r>
              <a:r>
                <a:rPr lang="en-US" sz="1300">
                  <a:solidFill>
                    <a:schemeClr val="tx1">
                      <a:lumMod val="75000"/>
                      <a:lumOff val="25000"/>
                    </a:schemeClr>
                  </a:solidFill>
                  <a:latin typeface="Century Gothic"/>
                  <a:cs typeface="Calibri"/>
                </a:rPr>
                <a:t> pixels</a:t>
              </a:r>
            </a:p>
          </p:txBody>
        </p:sp>
        <p:sp>
          <p:nvSpPr>
            <p:cNvPr id="13" name="TextBox 12">
              <a:extLst>
                <a:ext uri="{FF2B5EF4-FFF2-40B4-BE49-F238E27FC236}">
                  <a16:creationId xmlns:a16="http://schemas.microsoft.com/office/drawing/2014/main" id="{85F10132-ED0A-48C8-9BFD-32631C8BCA02}"/>
                </a:ext>
              </a:extLst>
            </p:cNvPr>
            <p:cNvSpPr txBox="1"/>
            <p:nvPr/>
          </p:nvSpPr>
          <p:spPr>
            <a:xfrm>
              <a:off x="5630333" y="1682447"/>
              <a:ext cx="639838" cy="35970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tx1">
                      <a:lumMod val="75000"/>
                      <a:lumOff val="25000"/>
                    </a:schemeClr>
                  </a:solidFill>
                  <a:latin typeface="Century Gothic"/>
                  <a:cs typeface="Calibri"/>
                </a:rPr>
                <a:t>28.2</a:t>
              </a:r>
            </a:p>
          </p:txBody>
        </p:sp>
        <p:sp>
          <p:nvSpPr>
            <p:cNvPr id="14" name="TextBox 13">
              <a:extLst>
                <a:ext uri="{FF2B5EF4-FFF2-40B4-BE49-F238E27FC236}">
                  <a16:creationId xmlns:a16="http://schemas.microsoft.com/office/drawing/2014/main" id="{E154D498-7E8E-463E-AE4C-ED01D792DF6D}"/>
                </a:ext>
              </a:extLst>
            </p:cNvPr>
            <p:cNvSpPr txBox="1"/>
            <p:nvPr/>
          </p:nvSpPr>
          <p:spPr>
            <a:xfrm>
              <a:off x="5630332" y="2553303"/>
              <a:ext cx="530981" cy="35970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tx1">
                      <a:lumMod val="75000"/>
                      <a:lumOff val="25000"/>
                    </a:schemeClr>
                  </a:solidFill>
                  <a:latin typeface="Century Gothic"/>
                  <a:cs typeface="Calibri"/>
                </a:rPr>
                <a:t>0</a:t>
              </a:r>
            </a:p>
          </p:txBody>
        </p:sp>
      </p:grpSp>
      <p:grpSp>
        <p:nvGrpSpPr>
          <p:cNvPr id="31" name="Group 30">
            <a:extLst>
              <a:ext uri="{FF2B5EF4-FFF2-40B4-BE49-F238E27FC236}">
                <a16:creationId xmlns:a16="http://schemas.microsoft.com/office/drawing/2014/main" id="{076E3290-C1EE-455C-B22B-52DAEB4D1FBE}"/>
              </a:ext>
            </a:extLst>
          </p:cNvPr>
          <p:cNvGrpSpPr/>
          <p:nvPr/>
        </p:nvGrpSpPr>
        <p:grpSpPr>
          <a:xfrm>
            <a:off x="462376" y="266244"/>
            <a:ext cx="5172895" cy="6432797"/>
            <a:chOff x="1335741" y="63500"/>
            <a:chExt cx="6359382" cy="6578607"/>
          </a:xfrm>
        </p:grpSpPr>
        <p:pic>
          <p:nvPicPr>
            <p:cNvPr id="19" name="Picture 18" descr="A close up of a map&#10;&#10;Description automatically generated">
              <a:extLst>
                <a:ext uri="{FF2B5EF4-FFF2-40B4-BE49-F238E27FC236}">
                  <a16:creationId xmlns:a16="http://schemas.microsoft.com/office/drawing/2014/main" id="{84E69D5E-E18A-413A-AA8D-525EBB89108D}"/>
                </a:ext>
              </a:extLst>
            </p:cNvPr>
            <p:cNvPicPr>
              <a:picLocks noChangeAspect="1"/>
            </p:cNvPicPr>
            <p:nvPr/>
          </p:nvPicPr>
          <p:blipFill rotWithShape="1">
            <a:blip r:embed="rId5"/>
            <a:srcRect r="-282" b="32787"/>
            <a:stretch/>
          </p:blipFill>
          <p:spPr>
            <a:xfrm>
              <a:off x="1335741" y="63500"/>
              <a:ext cx="6358241" cy="6578607"/>
            </a:xfrm>
            <a:prstGeom prst="rect">
              <a:avLst/>
            </a:prstGeom>
          </p:spPr>
        </p:pic>
        <p:sp>
          <p:nvSpPr>
            <p:cNvPr id="20" name="Rectangle: Rounded Corners 19">
              <a:extLst>
                <a:ext uri="{FF2B5EF4-FFF2-40B4-BE49-F238E27FC236}">
                  <a16:creationId xmlns:a16="http://schemas.microsoft.com/office/drawing/2014/main" id="{59439AA7-33CA-4249-B423-AEE06EBFD97A}"/>
                </a:ext>
              </a:extLst>
            </p:cNvPr>
            <p:cNvSpPr/>
            <p:nvPr/>
          </p:nvSpPr>
          <p:spPr>
            <a:xfrm>
              <a:off x="5185229" y="917121"/>
              <a:ext cx="2228832" cy="1967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pic>
          <p:nvPicPr>
            <p:cNvPr id="21" name="Picture 20" descr="A close up of a map&#10;&#10;Description automatically generated">
              <a:extLst>
                <a:ext uri="{FF2B5EF4-FFF2-40B4-BE49-F238E27FC236}">
                  <a16:creationId xmlns:a16="http://schemas.microsoft.com/office/drawing/2014/main" id="{891FB719-8A14-4599-B17A-3F4CB14E54F9}"/>
                </a:ext>
              </a:extLst>
            </p:cNvPr>
            <p:cNvPicPr>
              <a:picLocks noChangeAspect="1"/>
            </p:cNvPicPr>
            <p:nvPr/>
          </p:nvPicPr>
          <p:blipFill rotWithShape="1">
            <a:blip r:embed="rId5"/>
            <a:srcRect l="31056" t="73881" r="64182" b="13494"/>
            <a:stretch/>
          </p:blipFill>
          <p:spPr>
            <a:xfrm>
              <a:off x="5302677" y="1330779"/>
              <a:ext cx="343032" cy="1410391"/>
            </a:xfrm>
            <a:prstGeom prst="rect">
              <a:avLst/>
            </a:prstGeom>
          </p:spPr>
        </p:pic>
        <p:sp>
          <p:nvSpPr>
            <p:cNvPr id="22" name="TextBox 21">
              <a:extLst>
                <a:ext uri="{FF2B5EF4-FFF2-40B4-BE49-F238E27FC236}">
                  <a16:creationId xmlns:a16="http://schemas.microsoft.com/office/drawing/2014/main" id="{A09CBB91-568C-4181-947E-DF46FE7E537A}"/>
                </a:ext>
              </a:extLst>
            </p:cNvPr>
            <p:cNvSpPr txBox="1"/>
            <p:nvPr/>
          </p:nvSpPr>
          <p:spPr>
            <a:xfrm>
              <a:off x="2987675" y="5908675"/>
              <a:ext cx="850900" cy="6609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rPr>
                <a:t>4 Km</a:t>
              </a:r>
            </a:p>
          </p:txBody>
        </p:sp>
        <p:sp>
          <p:nvSpPr>
            <p:cNvPr id="23" name="TextBox 22">
              <a:extLst>
                <a:ext uri="{FF2B5EF4-FFF2-40B4-BE49-F238E27FC236}">
                  <a16:creationId xmlns:a16="http://schemas.microsoft.com/office/drawing/2014/main" id="{B9F60D50-D0B5-4474-A747-DBD5E15F54F3}"/>
                </a:ext>
              </a:extLst>
            </p:cNvPr>
            <p:cNvSpPr txBox="1"/>
            <p:nvPr/>
          </p:nvSpPr>
          <p:spPr>
            <a:xfrm>
              <a:off x="2327274" y="5908675"/>
              <a:ext cx="330200" cy="3777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rPr>
                <a:t>2</a:t>
              </a:r>
            </a:p>
          </p:txBody>
        </p:sp>
        <p:sp>
          <p:nvSpPr>
            <p:cNvPr id="24" name="TextBox 23">
              <a:extLst>
                <a:ext uri="{FF2B5EF4-FFF2-40B4-BE49-F238E27FC236}">
                  <a16:creationId xmlns:a16="http://schemas.microsoft.com/office/drawing/2014/main" id="{F20994BE-AA8A-42BE-ACF8-24E2DA493898}"/>
                </a:ext>
              </a:extLst>
            </p:cNvPr>
            <p:cNvSpPr txBox="1"/>
            <p:nvPr/>
          </p:nvSpPr>
          <p:spPr>
            <a:xfrm>
              <a:off x="1654173" y="5908674"/>
              <a:ext cx="330200" cy="3777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rPr>
                <a:t>0</a:t>
              </a:r>
            </a:p>
          </p:txBody>
        </p:sp>
        <p:sp>
          <p:nvSpPr>
            <p:cNvPr id="25" name="TextBox 24">
              <a:extLst>
                <a:ext uri="{FF2B5EF4-FFF2-40B4-BE49-F238E27FC236}">
                  <a16:creationId xmlns:a16="http://schemas.microsoft.com/office/drawing/2014/main" id="{13101415-7560-44D9-82DD-4319D3FE957B}"/>
                </a:ext>
              </a:extLst>
            </p:cNvPr>
            <p:cNvSpPr txBox="1"/>
            <p:nvPr/>
          </p:nvSpPr>
          <p:spPr>
            <a:xfrm>
              <a:off x="5187043" y="996042"/>
              <a:ext cx="2508080" cy="353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Canopy Height(ft)</a:t>
              </a:r>
            </a:p>
          </p:txBody>
        </p:sp>
        <p:sp>
          <p:nvSpPr>
            <p:cNvPr id="26" name="TextBox 25">
              <a:extLst>
                <a:ext uri="{FF2B5EF4-FFF2-40B4-BE49-F238E27FC236}">
                  <a16:creationId xmlns:a16="http://schemas.microsoft.com/office/drawing/2014/main" id="{978297AF-1679-4C8D-8BF4-5163CF5CAEAE}"/>
                </a:ext>
              </a:extLst>
            </p:cNvPr>
            <p:cNvSpPr txBox="1"/>
            <p:nvPr/>
          </p:nvSpPr>
          <p:spPr>
            <a:xfrm>
              <a:off x="5595257" y="1253184"/>
              <a:ext cx="870360" cy="353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0 - 6</a:t>
              </a:r>
            </a:p>
          </p:txBody>
        </p:sp>
        <p:sp>
          <p:nvSpPr>
            <p:cNvPr id="27" name="TextBox 26">
              <a:extLst>
                <a:ext uri="{FF2B5EF4-FFF2-40B4-BE49-F238E27FC236}">
                  <a16:creationId xmlns:a16="http://schemas.microsoft.com/office/drawing/2014/main" id="{2A3DA57B-D048-4424-A3C1-F7851F53CB0D}"/>
                </a:ext>
              </a:extLst>
            </p:cNvPr>
            <p:cNvSpPr txBox="1"/>
            <p:nvPr/>
          </p:nvSpPr>
          <p:spPr>
            <a:xfrm>
              <a:off x="5595256" y="1587076"/>
              <a:ext cx="932355" cy="353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6-13</a:t>
              </a:r>
            </a:p>
          </p:txBody>
        </p:sp>
        <p:sp>
          <p:nvSpPr>
            <p:cNvPr id="28" name="TextBox 27">
              <a:extLst>
                <a:ext uri="{FF2B5EF4-FFF2-40B4-BE49-F238E27FC236}">
                  <a16:creationId xmlns:a16="http://schemas.microsoft.com/office/drawing/2014/main" id="{7CA95EF4-575E-4254-B82F-F80F7BD7C8A8}"/>
                </a:ext>
              </a:extLst>
            </p:cNvPr>
            <p:cNvSpPr txBox="1"/>
            <p:nvPr/>
          </p:nvSpPr>
          <p:spPr>
            <a:xfrm>
              <a:off x="5595256" y="1870525"/>
              <a:ext cx="1159004" cy="353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13 - 20</a:t>
              </a:r>
            </a:p>
          </p:txBody>
        </p:sp>
        <p:sp>
          <p:nvSpPr>
            <p:cNvPr id="29" name="TextBox 28">
              <a:extLst>
                <a:ext uri="{FF2B5EF4-FFF2-40B4-BE49-F238E27FC236}">
                  <a16:creationId xmlns:a16="http://schemas.microsoft.com/office/drawing/2014/main" id="{ECAAD223-CB3F-40E9-B1E7-53956A721F7A}"/>
                </a:ext>
              </a:extLst>
            </p:cNvPr>
            <p:cNvSpPr txBox="1"/>
            <p:nvPr/>
          </p:nvSpPr>
          <p:spPr>
            <a:xfrm>
              <a:off x="5595256" y="2137225"/>
              <a:ext cx="1191507" cy="353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20 - 32</a:t>
              </a:r>
            </a:p>
          </p:txBody>
        </p:sp>
        <p:sp>
          <p:nvSpPr>
            <p:cNvPr id="30" name="TextBox 29">
              <a:extLst>
                <a:ext uri="{FF2B5EF4-FFF2-40B4-BE49-F238E27FC236}">
                  <a16:creationId xmlns:a16="http://schemas.microsoft.com/office/drawing/2014/main" id="{9149235F-A736-4A19-AD41-9796B762A2D9}"/>
                </a:ext>
              </a:extLst>
            </p:cNvPr>
            <p:cNvSpPr txBox="1"/>
            <p:nvPr/>
          </p:nvSpPr>
          <p:spPr>
            <a:xfrm>
              <a:off x="5595256" y="2435675"/>
              <a:ext cx="898980" cy="3462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32+</a:t>
              </a:r>
            </a:p>
          </p:txBody>
        </p:sp>
      </p:grpSp>
    </p:spTree>
    <p:extLst>
      <p:ext uri="{BB962C8B-B14F-4D97-AF65-F5344CB8AC3E}">
        <p14:creationId xmlns:p14="http://schemas.microsoft.com/office/powerpoint/2010/main" val="351634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A9E29B-7A80-42E9-9912-2ACF088B6530}"/>
              </a:ext>
            </a:extLst>
          </p:cNvPr>
          <p:cNvSpPr txBox="1"/>
          <p:nvPr/>
        </p:nvSpPr>
        <p:spPr>
          <a:xfrm>
            <a:off x="2605" y="126349"/>
            <a:ext cx="6807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5A976"/>
                </a:solidFill>
                <a:latin typeface="Century Gothic"/>
              </a:rPr>
              <a:t>Results:</a:t>
            </a:r>
            <a:endParaRPr lang="en-US">
              <a:solidFill>
                <a:srgbClr val="55A976"/>
              </a:solidFill>
            </a:endParaRPr>
          </a:p>
        </p:txBody>
      </p:sp>
      <p:grpSp>
        <p:nvGrpSpPr>
          <p:cNvPr id="4" name="Group 3">
            <a:extLst>
              <a:ext uri="{FF2B5EF4-FFF2-40B4-BE49-F238E27FC236}">
                <a16:creationId xmlns:a16="http://schemas.microsoft.com/office/drawing/2014/main" id="{BFE04AA2-690D-4C3A-A581-1F9E2CD7E2D4}"/>
              </a:ext>
            </a:extLst>
          </p:cNvPr>
          <p:cNvGrpSpPr/>
          <p:nvPr/>
        </p:nvGrpSpPr>
        <p:grpSpPr>
          <a:xfrm>
            <a:off x="3213502" y="292365"/>
            <a:ext cx="6838694" cy="6273521"/>
            <a:chOff x="2897200" y="292365"/>
            <a:chExt cx="6838694" cy="6273521"/>
          </a:xfrm>
        </p:grpSpPr>
        <p:pic>
          <p:nvPicPr>
            <p:cNvPr id="5" name="Picture 4" descr="A close up of text on a white background&#10;&#10;Description automatically generated">
              <a:extLst>
                <a:ext uri="{FF2B5EF4-FFF2-40B4-BE49-F238E27FC236}">
                  <a16:creationId xmlns:a16="http://schemas.microsoft.com/office/drawing/2014/main" id="{164E555C-EDA5-4FCF-85FE-DDDE917FD881}"/>
                </a:ext>
              </a:extLst>
            </p:cNvPr>
            <p:cNvPicPr>
              <a:picLocks noChangeAspect="1"/>
            </p:cNvPicPr>
            <p:nvPr/>
          </p:nvPicPr>
          <p:blipFill rotWithShape="1">
            <a:blip r:embed="rId3"/>
            <a:srcRect l="20683" t="2079" r="15976" b="1323"/>
            <a:stretch/>
          </p:blipFill>
          <p:spPr>
            <a:xfrm>
              <a:off x="2897200" y="292365"/>
              <a:ext cx="6385156" cy="6273521"/>
            </a:xfrm>
            <a:prstGeom prst="rect">
              <a:avLst/>
            </a:prstGeom>
          </p:spPr>
        </p:pic>
        <p:sp>
          <p:nvSpPr>
            <p:cNvPr id="6" name="Rectangle: Rounded Corners 5">
              <a:extLst>
                <a:ext uri="{FF2B5EF4-FFF2-40B4-BE49-F238E27FC236}">
                  <a16:creationId xmlns:a16="http://schemas.microsoft.com/office/drawing/2014/main" id="{B929FF96-6B58-4246-961B-C80F5650FE59}"/>
                </a:ext>
              </a:extLst>
            </p:cNvPr>
            <p:cNvSpPr/>
            <p:nvPr/>
          </p:nvSpPr>
          <p:spPr>
            <a:xfrm>
              <a:off x="6492684" y="1226378"/>
              <a:ext cx="2438946" cy="3320729"/>
            </a:xfrm>
            <a:prstGeom prst="roundRect">
              <a:avLst/>
            </a:prstGeom>
            <a:solidFill>
              <a:srgbClr val="FFF2C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pic>
          <p:nvPicPr>
            <p:cNvPr id="7" name="Picture 6">
              <a:extLst>
                <a:ext uri="{FF2B5EF4-FFF2-40B4-BE49-F238E27FC236}">
                  <a16:creationId xmlns:a16="http://schemas.microsoft.com/office/drawing/2014/main" id="{A6A29B98-0F2B-4B98-A8BD-111906817C7D}"/>
                </a:ext>
              </a:extLst>
            </p:cNvPr>
            <p:cNvPicPr>
              <a:picLocks noChangeAspect="1"/>
            </p:cNvPicPr>
            <p:nvPr/>
          </p:nvPicPr>
          <p:blipFill rotWithShape="1">
            <a:blip r:embed="rId4"/>
            <a:srcRect l="13333" t="5556" r="15000" b="4630"/>
            <a:stretch/>
          </p:blipFill>
          <p:spPr>
            <a:xfrm>
              <a:off x="6639686" y="2245581"/>
              <a:ext cx="499038" cy="1185031"/>
            </a:xfrm>
            <a:prstGeom prst="rect">
              <a:avLst/>
            </a:prstGeom>
          </p:spPr>
        </p:pic>
        <p:sp>
          <p:nvSpPr>
            <p:cNvPr id="8" name="TextBox 2">
              <a:extLst>
                <a:ext uri="{FF2B5EF4-FFF2-40B4-BE49-F238E27FC236}">
                  <a16:creationId xmlns:a16="http://schemas.microsoft.com/office/drawing/2014/main" id="{788A561A-AE02-4A91-8D7A-763630B258A8}"/>
                </a:ext>
              </a:extLst>
            </p:cNvPr>
            <p:cNvSpPr txBox="1"/>
            <p:nvPr/>
          </p:nvSpPr>
          <p:spPr>
            <a:xfrm>
              <a:off x="6554118" y="1367751"/>
              <a:ext cx="2596147"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a:solidFill>
                    <a:schemeClr val="tx1">
                      <a:lumMod val="75000"/>
                      <a:lumOff val="25000"/>
                    </a:schemeClr>
                  </a:solidFill>
                  <a:latin typeface="Century Gothic"/>
                  <a:cs typeface="Calibri"/>
                </a:rPr>
                <a:t>AGB Biomass</a:t>
              </a:r>
            </a:p>
          </p:txBody>
        </p:sp>
        <p:sp>
          <p:nvSpPr>
            <p:cNvPr id="9" name="TextBox 3">
              <a:extLst>
                <a:ext uri="{FF2B5EF4-FFF2-40B4-BE49-F238E27FC236}">
                  <a16:creationId xmlns:a16="http://schemas.microsoft.com/office/drawing/2014/main" id="{B27385CD-9F46-4FC2-9A87-AC9A9DEA3D51}"/>
                </a:ext>
              </a:extLst>
            </p:cNvPr>
            <p:cNvSpPr txBox="1"/>
            <p:nvPr/>
          </p:nvSpPr>
          <p:spPr>
            <a:xfrm>
              <a:off x="6554118" y="1708740"/>
              <a:ext cx="186088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a:solidFill>
                    <a:schemeClr val="tx1">
                      <a:lumMod val="75000"/>
                      <a:lumOff val="25000"/>
                    </a:schemeClr>
                  </a:solidFill>
                  <a:latin typeface="Century Gothic"/>
                  <a:cs typeface="Calibri"/>
                </a:rPr>
                <a:t>Mg/ha</a:t>
              </a:r>
            </a:p>
          </p:txBody>
        </p:sp>
        <p:sp>
          <p:nvSpPr>
            <p:cNvPr id="10" name="TextBox 4">
              <a:extLst>
                <a:ext uri="{FF2B5EF4-FFF2-40B4-BE49-F238E27FC236}">
                  <a16:creationId xmlns:a16="http://schemas.microsoft.com/office/drawing/2014/main" id="{3B7FCECE-8050-4CE8-B1DA-18D8595E85F5}"/>
                </a:ext>
              </a:extLst>
            </p:cNvPr>
            <p:cNvSpPr txBox="1"/>
            <p:nvPr/>
          </p:nvSpPr>
          <p:spPr>
            <a:xfrm>
              <a:off x="7080188" y="2110051"/>
              <a:ext cx="101867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a:solidFill>
                    <a:schemeClr val="tx1">
                      <a:lumMod val="75000"/>
                      <a:lumOff val="25000"/>
                    </a:schemeClr>
                  </a:solidFill>
                  <a:latin typeface="Century Gothic"/>
                  <a:cs typeface="Calibri"/>
                </a:rPr>
                <a:t>169</a:t>
              </a:r>
            </a:p>
          </p:txBody>
        </p:sp>
        <p:sp>
          <p:nvSpPr>
            <p:cNvPr id="11" name="TextBox 5">
              <a:extLst>
                <a:ext uri="{FF2B5EF4-FFF2-40B4-BE49-F238E27FC236}">
                  <a16:creationId xmlns:a16="http://schemas.microsoft.com/office/drawing/2014/main" id="{475C8A4C-3B6A-4DE4-81B9-BDFF3A9B55C3}"/>
                </a:ext>
              </a:extLst>
            </p:cNvPr>
            <p:cNvSpPr txBox="1"/>
            <p:nvPr/>
          </p:nvSpPr>
          <p:spPr>
            <a:xfrm>
              <a:off x="7137286" y="3031343"/>
              <a:ext cx="75130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a:solidFill>
                    <a:schemeClr val="tx1">
                      <a:lumMod val="75000"/>
                      <a:lumOff val="25000"/>
                    </a:schemeClr>
                  </a:solidFill>
                  <a:latin typeface="Century Gothic"/>
                  <a:cs typeface="Calibri"/>
                </a:rPr>
                <a:t>0</a:t>
              </a:r>
            </a:p>
          </p:txBody>
        </p:sp>
        <p:pic>
          <p:nvPicPr>
            <p:cNvPr id="12" name="Picture 11" descr="A screenshot of a cell phone&#10;&#10;Description automatically generated">
              <a:extLst>
                <a:ext uri="{FF2B5EF4-FFF2-40B4-BE49-F238E27FC236}">
                  <a16:creationId xmlns:a16="http://schemas.microsoft.com/office/drawing/2014/main" id="{AE765A6C-7B56-4AE3-A911-CB5B8887D274}"/>
                </a:ext>
              </a:extLst>
            </p:cNvPr>
            <p:cNvPicPr>
              <a:picLocks noChangeAspect="1"/>
            </p:cNvPicPr>
            <p:nvPr/>
          </p:nvPicPr>
          <p:blipFill rotWithShape="1">
            <a:blip r:embed="rId5"/>
            <a:srcRect l="77902" t="51674" r="19086" b="46315"/>
            <a:stretch/>
          </p:blipFill>
          <p:spPr>
            <a:xfrm>
              <a:off x="6674480" y="3950081"/>
              <a:ext cx="440773" cy="241277"/>
            </a:xfrm>
            <a:prstGeom prst="rect">
              <a:avLst/>
            </a:prstGeom>
          </p:spPr>
        </p:pic>
        <p:sp>
          <p:nvSpPr>
            <p:cNvPr id="13" name="TextBox 10">
              <a:extLst>
                <a:ext uri="{FF2B5EF4-FFF2-40B4-BE49-F238E27FC236}">
                  <a16:creationId xmlns:a16="http://schemas.microsoft.com/office/drawing/2014/main" id="{D76F325F-5448-4C3B-9DA1-D82059A2EDC5}"/>
                </a:ext>
              </a:extLst>
            </p:cNvPr>
            <p:cNvSpPr txBox="1"/>
            <p:nvPr/>
          </p:nvSpPr>
          <p:spPr>
            <a:xfrm>
              <a:off x="4105275" y="5629274"/>
              <a:ext cx="101358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rPr>
                <a:t>3 Km</a:t>
              </a:r>
              <a:endParaRPr lang="en-US">
                <a:solidFill>
                  <a:schemeClr val="tx1">
                    <a:lumMod val="75000"/>
                    <a:lumOff val="25000"/>
                  </a:schemeClr>
                </a:solidFill>
                <a:latin typeface="Century Gothic"/>
                <a:cs typeface="Calibri"/>
              </a:endParaRPr>
            </a:p>
          </p:txBody>
        </p:sp>
        <p:sp>
          <p:nvSpPr>
            <p:cNvPr id="14" name="TextBox 11">
              <a:extLst>
                <a:ext uri="{FF2B5EF4-FFF2-40B4-BE49-F238E27FC236}">
                  <a16:creationId xmlns:a16="http://schemas.microsoft.com/office/drawing/2014/main" id="{A668E297-38E2-4FEA-B5FF-67D307C73A16}"/>
                </a:ext>
              </a:extLst>
            </p:cNvPr>
            <p:cNvSpPr txBox="1"/>
            <p:nvPr/>
          </p:nvSpPr>
          <p:spPr>
            <a:xfrm>
              <a:off x="3476322" y="5629272"/>
              <a:ext cx="101358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rPr>
                <a:t>1.5</a:t>
              </a:r>
              <a:endParaRPr lang="en-US">
                <a:solidFill>
                  <a:schemeClr val="tx1">
                    <a:lumMod val="75000"/>
                    <a:lumOff val="25000"/>
                  </a:schemeClr>
                </a:solidFill>
              </a:endParaRPr>
            </a:p>
          </p:txBody>
        </p:sp>
        <p:sp>
          <p:nvSpPr>
            <p:cNvPr id="15" name="TextBox 12">
              <a:extLst>
                <a:ext uri="{FF2B5EF4-FFF2-40B4-BE49-F238E27FC236}">
                  <a16:creationId xmlns:a16="http://schemas.microsoft.com/office/drawing/2014/main" id="{72B47068-577A-4109-AD68-616F842D48A9}"/>
                </a:ext>
              </a:extLst>
            </p:cNvPr>
            <p:cNvSpPr txBox="1"/>
            <p:nvPr/>
          </p:nvSpPr>
          <p:spPr>
            <a:xfrm>
              <a:off x="3040892" y="5629272"/>
              <a:ext cx="32415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rPr>
                <a:t>0</a:t>
              </a:r>
              <a:endParaRPr lang="en-US">
                <a:solidFill>
                  <a:schemeClr val="tx1">
                    <a:lumMod val="75000"/>
                    <a:lumOff val="25000"/>
                  </a:schemeClr>
                </a:solidFill>
              </a:endParaRPr>
            </a:p>
          </p:txBody>
        </p:sp>
        <p:pic>
          <p:nvPicPr>
            <p:cNvPr id="16" name="Picture 15">
              <a:extLst>
                <a:ext uri="{FF2B5EF4-FFF2-40B4-BE49-F238E27FC236}">
                  <a16:creationId xmlns:a16="http://schemas.microsoft.com/office/drawing/2014/main" id="{2A23FB41-4948-4ED4-8A57-586FEBBFC9A8}"/>
                </a:ext>
              </a:extLst>
            </p:cNvPr>
            <p:cNvPicPr>
              <a:picLocks noChangeAspect="1"/>
            </p:cNvPicPr>
            <p:nvPr/>
          </p:nvPicPr>
          <p:blipFill rotWithShape="1">
            <a:blip r:embed="rId6"/>
            <a:srcRect t="18750"/>
            <a:stretch/>
          </p:blipFill>
          <p:spPr>
            <a:xfrm>
              <a:off x="6722156" y="4011536"/>
              <a:ext cx="342899" cy="123826"/>
            </a:xfrm>
            <a:prstGeom prst="rect">
              <a:avLst/>
            </a:prstGeom>
          </p:spPr>
        </p:pic>
        <p:sp>
          <p:nvSpPr>
            <p:cNvPr id="17" name="TextBox 7">
              <a:extLst>
                <a:ext uri="{FF2B5EF4-FFF2-40B4-BE49-F238E27FC236}">
                  <a16:creationId xmlns:a16="http://schemas.microsoft.com/office/drawing/2014/main" id="{2372B892-7B4A-4CC7-8299-2B7D76880C57}"/>
                </a:ext>
              </a:extLst>
            </p:cNvPr>
            <p:cNvSpPr txBox="1"/>
            <p:nvPr/>
          </p:nvSpPr>
          <p:spPr>
            <a:xfrm>
              <a:off x="7139747" y="3721621"/>
              <a:ext cx="2596147"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tx1">
                      <a:lumMod val="75000"/>
                      <a:lumOff val="25000"/>
                    </a:schemeClr>
                  </a:solidFill>
                  <a:latin typeface="Century Gothic"/>
                  <a:cs typeface="Calibri"/>
                </a:rPr>
                <a:t>Fisher's Peak </a:t>
              </a:r>
            </a:p>
            <a:p>
              <a:r>
                <a:rPr lang="en-US" sz="2000" b="1">
                  <a:solidFill>
                    <a:schemeClr val="tx1">
                      <a:lumMod val="75000"/>
                      <a:lumOff val="25000"/>
                    </a:schemeClr>
                  </a:solidFill>
                  <a:latin typeface="Century Gothic"/>
                  <a:cs typeface="Calibri"/>
                </a:rPr>
                <a:t>Boundary</a:t>
              </a:r>
            </a:p>
          </p:txBody>
        </p:sp>
      </p:grpSp>
      <p:sp>
        <p:nvSpPr>
          <p:cNvPr id="18" name="TextBox 17">
            <a:extLst>
              <a:ext uri="{FF2B5EF4-FFF2-40B4-BE49-F238E27FC236}">
                <a16:creationId xmlns:a16="http://schemas.microsoft.com/office/drawing/2014/main" id="{84ED5B29-51A2-4437-A7E0-C8D96A8CF872}"/>
              </a:ext>
            </a:extLst>
          </p:cNvPr>
          <p:cNvSpPr txBox="1"/>
          <p:nvPr/>
        </p:nvSpPr>
        <p:spPr>
          <a:xfrm>
            <a:off x="152400" y="2554636"/>
            <a:ext cx="306608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tx1">
                    <a:lumMod val="75000"/>
                    <a:lumOff val="25000"/>
                  </a:schemeClr>
                </a:solidFill>
                <a:latin typeface="Century Gothic"/>
              </a:rPr>
              <a:t>Total biomass = 6,554 Mg</a:t>
            </a:r>
            <a:endParaRPr lang="en-US" sz="3600">
              <a:solidFill>
                <a:schemeClr val="tx1">
                  <a:lumMod val="75000"/>
                  <a:lumOff val="25000"/>
                </a:schemeClr>
              </a:solidFill>
              <a:cs typeface="Calibri"/>
            </a:endParaRPr>
          </a:p>
        </p:txBody>
      </p:sp>
    </p:spTree>
    <p:extLst>
      <p:ext uri="{BB962C8B-B14F-4D97-AF65-F5344CB8AC3E}">
        <p14:creationId xmlns:p14="http://schemas.microsoft.com/office/powerpoint/2010/main" val="1432596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A106EB-3AE6-4AD6-9F40-9977FBEE70EF}"/>
              </a:ext>
            </a:extLst>
          </p:cNvPr>
          <p:cNvSpPr txBox="1"/>
          <p:nvPr/>
        </p:nvSpPr>
        <p:spPr>
          <a:xfrm>
            <a:off x="2605" y="126349"/>
            <a:ext cx="6807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5A976"/>
                </a:solidFill>
                <a:latin typeface="Century Gothic"/>
              </a:rPr>
              <a:t>Conclusions:</a:t>
            </a:r>
            <a:endParaRPr lang="en-US">
              <a:solidFill>
                <a:srgbClr val="55A976"/>
              </a:solidFill>
            </a:endParaRPr>
          </a:p>
        </p:txBody>
      </p:sp>
      <p:sp>
        <p:nvSpPr>
          <p:cNvPr id="2" name="Text Placeholder 1">
            <a:extLst>
              <a:ext uri="{FF2B5EF4-FFF2-40B4-BE49-F238E27FC236}">
                <a16:creationId xmlns:a16="http://schemas.microsoft.com/office/drawing/2014/main" id="{6A615B08-0E8E-4072-B278-9B8034715EAA}"/>
              </a:ext>
            </a:extLst>
          </p:cNvPr>
          <p:cNvSpPr txBox="1">
            <a:spLocks/>
          </p:cNvSpPr>
          <p:nvPr/>
        </p:nvSpPr>
        <p:spPr>
          <a:xfrm>
            <a:off x="-553044" y="834235"/>
            <a:ext cx="12592644" cy="442637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defRPr/>
            </a:pPr>
            <a:endParaRPr lang="en-US" sz="3300" b="1" dirty="0">
              <a:solidFill>
                <a:srgbClr val="55A976"/>
              </a:solidFill>
            </a:endParaRPr>
          </a:p>
          <a:p>
            <a:pPr marL="1028700" lvl="1" indent="-342900">
              <a:lnSpc>
                <a:spcPct val="100000"/>
              </a:lnSpc>
              <a:spcBef>
                <a:spcPts val="0"/>
              </a:spcBef>
              <a:spcAft>
                <a:spcPts val="600"/>
              </a:spcAft>
              <a:buClr>
                <a:srgbClr val="55A976"/>
              </a:buClr>
              <a:buFont typeface="Webdings,Sans-Serif" panose="05030102010509060703" pitchFamily="18" charset="2"/>
              <a:buChar char="4"/>
              <a:defRPr/>
            </a:pPr>
            <a:r>
              <a:rPr lang="en-US" sz="3300" dirty="0">
                <a:solidFill>
                  <a:schemeClr val="tx1">
                    <a:lumMod val="75000"/>
                    <a:lumOff val="25000"/>
                  </a:schemeClr>
                </a:solidFill>
                <a:latin typeface="Century Gothic"/>
              </a:rPr>
              <a:t>Predictive biomass maps from </a:t>
            </a:r>
            <a:r>
              <a:rPr lang="en-US" sz="3300" i="1" dirty="0">
                <a:solidFill>
                  <a:schemeClr val="tx1">
                    <a:lumMod val="75000"/>
                    <a:lumOff val="25000"/>
                  </a:schemeClr>
                </a:solidFill>
                <a:latin typeface="Century Gothic"/>
              </a:rPr>
              <a:t>in situ </a:t>
            </a:r>
            <a:r>
              <a:rPr lang="en-US" sz="3300" dirty="0">
                <a:solidFill>
                  <a:schemeClr val="tx1">
                    <a:lumMod val="75000"/>
                    <a:lumOff val="25000"/>
                  </a:schemeClr>
                </a:solidFill>
                <a:latin typeface="Century Gothic"/>
              </a:rPr>
              <a:t>and remotely sensed data are feasible</a:t>
            </a:r>
            <a:endParaRPr lang="en-US" sz="3300" dirty="0">
              <a:solidFill>
                <a:schemeClr val="tx1">
                  <a:lumMod val="75000"/>
                  <a:lumOff val="25000"/>
                </a:schemeClr>
              </a:solidFill>
            </a:endParaRPr>
          </a:p>
          <a:p>
            <a:pPr marL="1028700" lvl="1" indent="-342900">
              <a:lnSpc>
                <a:spcPct val="100000"/>
              </a:lnSpc>
              <a:spcBef>
                <a:spcPts val="0"/>
              </a:spcBef>
              <a:spcAft>
                <a:spcPts val="600"/>
              </a:spcAft>
              <a:buClr>
                <a:srgbClr val="55A976"/>
              </a:buClr>
              <a:buFont typeface="Webdings,Sans-Serif" panose="05030102010509060703" pitchFamily="18" charset="2"/>
              <a:buChar char="4"/>
              <a:defRPr/>
            </a:pPr>
            <a:r>
              <a:rPr lang="en-US" sz="3300" dirty="0">
                <a:solidFill>
                  <a:schemeClr val="tx1">
                    <a:lumMod val="75000"/>
                    <a:lumOff val="25000"/>
                  </a:schemeClr>
                </a:solidFill>
                <a:latin typeface="Century Gothic"/>
              </a:rPr>
              <a:t>More </a:t>
            </a:r>
            <a:r>
              <a:rPr lang="en-US" sz="3300" i="1" dirty="0">
                <a:solidFill>
                  <a:schemeClr val="tx1">
                    <a:lumMod val="75000"/>
                    <a:lumOff val="25000"/>
                  </a:schemeClr>
                </a:solidFill>
                <a:latin typeface="Century Gothic"/>
              </a:rPr>
              <a:t>in situ</a:t>
            </a:r>
            <a:r>
              <a:rPr lang="en-US" sz="3300" dirty="0">
                <a:solidFill>
                  <a:schemeClr val="tx1">
                    <a:lumMod val="75000"/>
                    <a:lumOff val="25000"/>
                  </a:schemeClr>
                </a:solidFill>
                <a:latin typeface="Century Gothic"/>
              </a:rPr>
              <a:t> data would </a:t>
            </a:r>
            <a:r>
              <a:rPr lang="en-US" sz="3300" dirty="0" smtClean="0">
                <a:solidFill>
                  <a:schemeClr val="tx1">
                    <a:lumMod val="75000"/>
                    <a:lumOff val="25000"/>
                  </a:schemeClr>
                </a:solidFill>
                <a:latin typeface="Century Gothic"/>
              </a:rPr>
              <a:t>make                                        </a:t>
            </a:r>
            <a:r>
              <a:rPr lang="en-US" sz="3300" dirty="0">
                <a:solidFill>
                  <a:schemeClr val="tx1">
                    <a:lumMod val="75000"/>
                    <a:lumOff val="25000"/>
                  </a:schemeClr>
                </a:solidFill>
                <a:latin typeface="Century Gothic"/>
              </a:rPr>
              <a:t>this model more robust</a:t>
            </a:r>
            <a:endParaRPr lang="en-US" sz="3300" dirty="0">
              <a:solidFill>
                <a:schemeClr val="tx1">
                  <a:lumMod val="75000"/>
                  <a:lumOff val="25000"/>
                </a:schemeClr>
              </a:solidFill>
            </a:endParaRPr>
          </a:p>
          <a:p>
            <a:pPr marL="1028700" lvl="1" indent="-342900">
              <a:lnSpc>
                <a:spcPct val="100000"/>
              </a:lnSpc>
              <a:spcBef>
                <a:spcPts val="0"/>
              </a:spcBef>
              <a:spcAft>
                <a:spcPts val="600"/>
              </a:spcAft>
              <a:buClr>
                <a:srgbClr val="55A976"/>
              </a:buClr>
              <a:buFont typeface="Webdings,Sans-Serif" panose="05030102010509060703" pitchFamily="18" charset="2"/>
              <a:buChar char="4"/>
              <a:defRPr/>
            </a:pPr>
            <a:r>
              <a:rPr lang="en-US" sz="3300" dirty="0">
                <a:solidFill>
                  <a:schemeClr val="tx1">
                    <a:lumMod val="75000"/>
                    <a:lumOff val="25000"/>
                  </a:schemeClr>
                </a:solidFill>
                <a:latin typeface="Century Gothic"/>
              </a:rPr>
              <a:t>Radar data contributed more </a:t>
            </a:r>
            <a:r>
              <a:rPr lang="en-US" sz="3300" dirty="0" smtClean="0">
                <a:solidFill>
                  <a:schemeClr val="tx1">
                    <a:lumMod val="75000"/>
                    <a:lumOff val="25000"/>
                  </a:schemeClr>
                </a:solidFill>
                <a:latin typeface="Century Gothic"/>
              </a:rPr>
              <a:t>                          significantly </a:t>
            </a:r>
            <a:r>
              <a:rPr lang="en-US" sz="3300" dirty="0">
                <a:solidFill>
                  <a:schemeClr val="tx1">
                    <a:lumMod val="75000"/>
                    <a:lumOff val="25000"/>
                  </a:schemeClr>
                </a:solidFill>
                <a:latin typeface="Century Gothic"/>
              </a:rPr>
              <a:t>to the biomass </a:t>
            </a:r>
            <a:r>
              <a:rPr lang="en-US" sz="3300" dirty="0" smtClean="0">
                <a:solidFill>
                  <a:schemeClr val="tx1">
                    <a:lumMod val="75000"/>
                    <a:lumOff val="25000"/>
                  </a:schemeClr>
                </a:solidFill>
                <a:latin typeface="Century Gothic"/>
              </a:rPr>
              <a:t>                                        model </a:t>
            </a:r>
            <a:r>
              <a:rPr lang="en-US" sz="3300" dirty="0">
                <a:solidFill>
                  <a:schemeClr val="tx1">
                    <a:lumMod val="75000"/>
                    <a:lumOff val="25000"/>
                  </a:schemeClr>
                </a:solidFill>
                <a:latin typeface="Century Gothic"/>
              </a:rPr>
              <a:t>than LiDAR data</a:t>
            </a:r>
          </a:p>
          <a:p>
            <a:pPr marL="1028700" lvl="1" indent="-342900">
              <a:lnSpc>
                <a:spcPct val="100000"/>
              </a:lnSpc>
              <a:spcBef>
                <a:spcPts val="0"/>
              </a:spcBef>
              <a:spcAft>
                <a:spcPts val="600"/>
              </a:spcAft>
              <a:buClr>
                <a:srgbClr val="55A976"/>
              </a:buClr>
              <a:buFont typeface="Webdings,Sans-Serif" panose="05030102010509060703" pitchFamily="18" charset="2"/>
              <a:buChar char="4"/>
              <a:defRPr/>
            </a:pPr>
            <a:endParaRPr lang="en-US" sz="3300" dirty="0">
              <a:solidFill>
                <a:schemeClr val="tx1">
                  <a:lumMod val="75000"/>
                  <a:lumOff val="25000"/>
                </a:schemeClr>
              </a:solidFill>
              <a:latin typeface="Century Gothic"/>
            </a:endParaRPr>
          </a:p>
          <a:p>
            <a:pPr lvl="1" indent="0">
              <a:lnSpc>
                <a:spcPct val="100000"/>
              </a:lnSpc>
              <a:spcBef>
                <a:spcPts val="0"/>
              </a:spcBef>
              <a:spcAft>
                <a:spcPts val="600"/>
              </a:spcAft>
              <a:buClr>
                <a:srgbClr val="55A976"/>
              </a:buClr>
              <a:buNone/>
              <a:defRPr/>
            </a:pPr>
            <a:endParaRPr lang="en-US" sz="3000" dirty="0">
              <a:solidFill>
                <a:schemeClr val="tx1">
                  <a:lumMod val="75000"/>
                  <a:lumOff val="25000"/>
                </a:schemeClr>
              </a:solidFill>
            </a:endParaRPr>
          </a:p>
          <a:p>
            <a:pPr marL="342900" indent="-342900">
              <a:lnSpc>
                <a:spcPct val="100000"/>
              </a:lnSpc>
              <a:spcBef>
                <a:spcPts val="0"/>
              </a:spcBef>
              <a:spcAft>
                <a:spcPts val="600"/>
              </a:spcAft>
              <a:buClr>
                <a:srgbClr val="55A976"/>
              </a:buClr>
              <a:buFont typeface="Webdings" panose="05030102010509060703" pitchFamily="18" charset="2"/>
              <a:buChar char="4"/>
              <a:defRPr/>
            </a:pPr>
            <a:endParaRPr lang="en-US" sz="2400" dirty="0">
              <a:solidFill>
                <a:prstClr val="black">
                  <a:lumMod val="75000"/>
                  <a:lumOff val="25000"/>
                </a:prstClr>
              </a:solidFill>
            </a:endParaRPr>
          </a:p>
          <a:p>
            <a:pPr>
              <a:lnSpc>
                <a:spcPct val="100000"/>
              </a:lnSpc>
              <a:spcBef>
                <a:spcPts val="0"/>
              </a:spcBef>
              <a:spcAft>
                <a:spcPts val="600"/>
              </a:spcAft>
              <a:buClr>
                <a:srgbClr val="55A976"/>
              </a:buClr>
              <a:defRPr/>
            </a:pPr>
            <a:endParaRPr lang="en-US" dirty="0">
              <a:solidFill>
                <a:prstClr val="black">
                  <a:lumMod val="75000"/>
                  <a:lumOff val="25000"/>
                </a:prstClr>
              </a:solidFill>
            </a:endParaRPr>
          </a:p>
          <a:p>
            <a:pPr indent="114300">
              <a:lnSpc>
                <a:spcPct val="100000"/>
              </a:lnSpc>
              <a:spcBef>
                <a:spcPts val="0"/>
              </a:spcBef>
              <a:spcAft>
                <a:spcPts val="600"/>
              </a:spcAft>
              <a:buClr>
                <a:srgbClr val="55A976"/>
              </a:buClr>
              <a:defRPr/>
            </a:pPr>
            <a:endParaRPr lang="en-US" sz="2200" dirty="0">
              <a:solidFill>
                <a:prstClr val="black">
                  <a:lumMod val="75000"/>
                  <a:lumOff val="25000"/>
                </a:prstClr>
              </a:solidFill>
            </a:endParaRPr>
          </a:p>
          <a:p>
            <a:pPr marL="114300">
              <a:lnSpc>
                <a:spcPct val="100000"/>
              </a:lnSpc>
              <a:spcBef>
                <a:spcPts val="0"/>
              </a:spcBef>
              <a:spcAft>
                <a:spcPts val="600"/>
              </a:spcAft>
              <a:buClr>
                <a:srgbClr val="55A976"/>
              </a:buClr>
              <a:defRPr/>
            </a:pPr>
            <a:endParaRPr lang="en-US" sz="1800" dirty="0">
              <a:solidFill>
                <a:prstClr val="black">
                  <a:lumMod val="75000"/>
                  <a:lumOff val="25000"/>
                </a:prstClr>
              </a:solidFill>
            </a:endParaRPr>
          </a:p>
          <a:p>
            <a:pPr>
              <a:lnSpc>
                <a:spcPct val="100000"/>
              </a:lnSpc>
              <a:spcBef>
                <a:spcPts val="0"/>
              </a:spcBef>
              <a:spcAft>
                <a:spcPts val="600"/>
              </a:spcAft>
              <a:buClr>
                <a:srgbClr val="55A976"/>
              </a:buClr>
              <a:defRPr/>
            </a:pPr>
            <a:endParaRPr lang="en-US" sz="2200" dirty="0">
              <a:solidFill>
                <a:prstClr val="black">
                  <a:lumMod val="75000"/>
                  <a:lumOff val="25000"/>
                </a:prstClr>
              </a:solidFill>
            </a:endParaRPr>
          </a:p>
          <a:p>
            <a:pPr>
              <a:lnSpc>
                <a:spcPct val="100000"/>
              </a:lnSpc>
              <a:spcBef>
                <a:spcPts val="0"/>
              </a:spcBef>
              <a:spcAft>
                <a:spcPts val="600"/>
              </a:spcAft>
              <a:buClr>
                <a:srgbClr val="55A976"/>
              </a:buClr>
              <a:defRPr/>
            </a:pPr>
            <a:endParaRPr lang="en-US" sz="2200" dirty="0">
              <a:solidFill>
                <a:prstClr val="black">
                  <a:lumMod val="75000"/>
                  <a:lumOff val="25000"/>
                </a:prstClr>
              </a:solidFill>
            </a:endParaRPr>
          </a:p>
        </p:txBody>
      </p:sp>
      <p:pic>
        <p:nvPicPr>
          <p:cNvPr id="5" name="Picture 5" descr="A large mountain in the background&#10;&#10;Description automatically generated">
            <a:extLst>
              <a:ext uri="{FF2B5EF4-FFF2-40B4-BE49-F238E27FC236}">
                <a16:creationId xmlns:a16="http://schemas.microsoft.com/office/drawing/2014/main" id="{7EB4A775-5D36-4DD7-AB61-FBDBE714CB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54"/>
          <a:stretch/>
        </p:blipFill>
        <p:spPr>
          <a:xfrm>
            <a:off x="7066623" y="2389693"/>
            <a:ext cx="4859971" cy="2910101"/>
          </a:xfrm>
          <a:prstGeom prst="rect">
            <a:avLst/>
          </a:prstGeom>
        </p:spPr>
      </p:pic>
      <p:sp>
        <p:nvSpPr>
          <p:cNvPr id="6" name="TextBox 5">
            <a:extLst>
              <a:ext uri="{FF2B5EF4-FFF2-40B4-BE49-F238E27FC236}">
                <a16:creationId xmlns:a16="http://schemas.microsoft.com/office/drawing/2014/main" id="{D2090C41-C9A5-41CD-8FCF-3F5AC69AD399}"/>
              </a:ext>
            </a:extLst>
          </p:cNvPr>
          <p:cNvSpPr txBox="1"/>
          <p:nvPr/>
        </p:nvSpPr>
        <p:spPr>
          <a:xfrm>
            <a:off x="10208525" y="5299794"/>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rPr>
              <a:t>Image Credit</a:t>
            </a:r>
            <a:r>
              <a:rPr lang="en-US" sz="1000" dirty="0" smtClean="0">
                <a:solidFill>
                  <a:schemeClr val="tx1">
                    <a:lumMod val="75000"/>
                    <a:lumOff val="25000"/>
                  </a:schemeClr>
                </a:solidFill>
                <a:latin typeface="Century Gothic"/>
              </a:rPr>
              <a:t>: Tony Vorster</a:t>
            </a:r>
            <a:endParaRPr lang="en-US" sz="10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688169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A106EB-3AE6-4AD6-9F40-9977FBEE70EF}"/>
              </a:ext>
            </a:extLst>
          </p:cNvPr>
          <p:cNvSpPr txBox="1"/>
          <p:nvPr/>
        </p:nvSpPr>
        <p:spPr>
          <a:xfrm>
            <a:off x="2605" y="126349"/>
            <a:ext cx="6807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5A976"/>
                </a:solidFill>
                <a:latin typeface="Century Gothic"/>
              </a:rPr>
              <a:t>Conclusions:</a:t>
            </a:r>
            <a:endParaRPr lang="en-US">
              <a:solidFill>
                <a:srgbClr val="55A976"/>
              </a:solidFill>
            </a:endParaRPr>
          </a:p>
        </p:txBody>
      </p:sp>
      <p:sp>
        <p:nvSpPr>
          <p:cNvPr id="2" name="Text Placeholder 1">
            <a:extLst>
              <a:ext uri="{FF2B5EF4-FFF2-40B4-BE49-F238E27FC236}">
                <a16:creationId xmlns:a16="http://schemas.microsoft.com/office/drawing/2014/main" id="{6A615B08-0E8E-4072-B278-9B8034715EAA}"/>
              </a:ext>
            </a:extLst>
          </p:cNvPr>
          <p:cNvSpPr txBox="1">
            <a:spLocks/>
          </p:cNvSpPr>
          <p:nvPr/>
        </p:nvSpPr>
        <p:spPr>
          <a:xfrm>
            <a:off x="-698050" y="467526"/>
            <a:ext cx="5733913" cy="297954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defRPr/>
            </a:pPr>
            <a:endParaRPr lang="en-US" sz="3300" b="1">
              <a:solidFill>
                <a:srgbClr val="55A976"/>
              </a:solidFill>
            </a:endParaRPr>
          </a:p>
          <a:p>
            <a:pPr marL="1028700" lvl="1" indent="-342900">
              <a:lnSpc>
                <a:spcPct val="100000"/>
              </a:lnSpc>
              <a:spcBef>
                <a:spcPts val="0"/>
              </a:spcBef>
              <a:spcAft>
                <a:spcPts val="600"/>
              </a:spcAft>
              <a:buClr>
                <a:srgbClr val="55A976"/>
              </a:buClr>
              <a:buFont typeface="Webdings,Sans-Serif" panose="05030102010509060703" pitchFamily="18" charset="2"/>
              <a:buChar char="4"/>
              <a:defRPr/>
            </a:pPr>
            <a:r>
              <a:rPr lang="en-US" sz="3600">
                <a:solidFill>
                  <a:schemeClr val="tx1">
                    <a:lumMod val="75000"/>
                    <a:lumOff val="25000"/>
                  </a:schemeClr>
                </a:solidFill>
                <a:latin typeface="Century Gothic"/>
              </a:rPr>
              <a:t>Fisher's Peak contains 3,277 Metric tons of carbon</a:t>
            </a:r>
          </a:p>
          <a:p>
            <a:pPr lvl="1" indent="0">
              <a:lnSpc>
                <a:spcPct val="100000"/>
              </a:lnSpc>
              <a:spcBef>
                <a:spcPts val="0"/>
              </a:spcBef>
              <a:spcAft>
                <a:spcPts val="600"/>
              </a:spcAft>
              <a:buClr>
                <a:srgbClr val="55A976"/>
              </a:buClr>
              <a:buNone/>
              <a:defRPr/>
            </a:pPr>
            <a:endParaRPr lang="en-US" sz="3000">
              <a:solidFill>
                <a:schemeClr val="tx1">
                  <a:lumMod val="75000"/>
                  <a:lumOff val="25000"/>
                </a:schemeClr>
              </a:solidFill>
            </a:endParaRPr>
          </a:p>
          <a:p>
            <a:pPr marL="342900" indent="-342900">
              <a:lnSpc>
                <a:spcPct val="100000"/>
              </a:lnSpc>
              <a:spcBef>
                <a:spcPts val="0"/>
              </a:spcBef>
              <a:spcAft>
                <a:spcPts val="600"/>
              </a:spcAft>
              <a:buClr>
                <a:srgbClr val="55A976"/>
              </a:buClr>
              <a:buFont typeface="Webdings" panose="05030102010509060703" pitchFamily="18" charset="2"/>
              <a:buChar char="4"/>
              <a:defRPr/>
            </a:pPr>
            <a:endParaRPr lang="en-US" sz="2400">
              <a:solidFill>
                <a:prstClr val="black">
                  <a:lumMod val="75000"/>
                  <a:lumOff val="25000"/>
                </a:prstClr>
              </a:solidFill>
            </a:endParaRPr>
          </a:p>
          <a:p>
            <a:pPr>
              <a:lnSpc>
                <a:spcPct val="100000"/>
              </a:lnSpc>
              <a:spcBef>
                <a:spcPts val="0"/>
              </a:spcBef>
              <a:spcAft>
                <a:spcPts val="600"/>
              </a:spcAft>
              <a:buClr>
                <a:srgbClr val="55A976"/>
              </a:buClr>
              <a:defRPr/>
            </a:pPr>
            <a:endParaRPr lang="en-US">
              <a:solidFill>
                <a:prstClr val="black">
                  <a:lumMod val="75000"/>
                  <a:lumOff val="25000"/>
                </a:prstClr>
              </a:solidFill>
            </a:endParaRPr>
          </a:p>
          <a:p>
            <a:pPr indent="114300">
              <a:lnSpc>
                <a:spcPct val="100000"/>
              </a:lnSpc>
              <a:spcBef>
                <a:spcPts val="0"/>
              </a:spcBef>
              <a:spcAft>
                <a:spcPts val="600"/>
              </a:spcAft>
              <a:buClr>
                <a:srgbClr val="55A976"/>
              </a:buClr>
              <a:defRPr/>
            </a:pPr>
            <a:endParaRPr lang="en-US" sz="2200">
              <a:solidFill>
                <a:prstClr val="black">
                  <a:lumMod val="75000"/>
                  <a:lumOff val="25000"/>
                </a:prstClr>
              </a:solidFill>
            </a:endParaRPr>
          </a:p>
          <a:p>
            <a:pPr marL="114300">
              <a:lnSpc>
                <a:spcPct val="100000"/>
              </a:lnSpc>
              <a:spcBef>
                <a:spcPts val="0"/>
              </a:spcBef>
              <a:spcAft>
                <a:spcPts val="600"/>
              </a:spcAft>
              <a:buClr>
                <a:srgbClr val="55A976"/>
              </a:buClr>
              <a:defRPr/>
            </a:pPr>
            <a:endParaRPr lang="en-US" sz="18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sp>
        <p:nvSpPr>
          <p:cNvPr id="4" name="TextBox 3">
            <a:extLst>
              <a:ext uri="{FF2B5EF4-FFF2-40B4-BE49-F238E27FC236}">
                <a16:creationId xmlns:a16="http://schemas.microsoft.com/office/drawing/2014/main" id="{076AA273-48B0-49F4-99B3-0645A41B82AC}"/>
              </a:ext>
            </a:extLst>
          </p:cNvPr>
          <p:cNvSpPr txBox="1"/>
          <p:nvPr/>
        </p:nvSpPr>
        <p:spPr>
          <a:xfrm>
            <a:off x="178230" y="3600772"/>
            <a:ext cx="545540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a:cs typeface="Calibri"/>
              </a:rPr>
              <a:t>1 Metric ton = 1 carbon offset</a:t>
            </a:r>
            <a:endParaRPr lang="en-US" dirty="0">
              <a:solidFill>
                <a:schemeClr val="tx1">
                  <a:lumMod val="75000"/>
                  <a:lumOff val="25000"/>
                </a:schemeClr>
              </a:solidFill>
              <a:cs typeface="Calibri"/>
            </a:endParaRPr>
          </a:p>
        </p:txBody>
      </p:sp>
      <p:grpSp>
        <p:nvGrpSpPr>
          <p:cNvPr id="34" name="Group 33">
            <a:extLst>
              <a:ext uri="{FF2B5EF4-FFF2-40B4-BE49-F238E27FC236}">
                <a16:creationId xmlns:a16="http://schemas.microsoft.com/office/drawing/2014/main" id="{A04F6A0A-FD06-42A1-8969-6429812BCCC4}"/>
              </a:ext>
            </a:extLst>
          </p:cNvPr>
          <p:cNvGrpSpPr/>
          <p:nvPr/>
        </p:nvGrpSpPr>
        <p:grpSpPr>
          <a:xfrm>
            <a:off x="5447867" y="244236"/>
            <a:ext cx="6855873" cy="6378565"/>
            <a:chOff x="2051155" y="55625"/>
            <a:chExt cx="7200929" cy="6709244"/>
          </a:xfrm>
        </p:grpSpPr>
        <p:pic>
          <p:nvPicPr>
            <p:cNvPr id="21" name="Picture 20" descr="A picture containing text&#10;&#10;Description automatically generated">
              <a:extLst>
                <a:ext uri="{FF2B5EF4-FFF2-40B4-BE49-F238E27FC236}">
                  <a16:creationId xmlns:a16="http://schemas.microsoft.com/office/drawing/2014/main" id="{3885279B-9228-43AB-880E-C7B8C8FB2B93}"/>
                </a:ext>
              </a:extLst>
            </p:cNvPr>
            <p:cNvPicPr>
              <a:picLocks noChangeAspect="1"/>
            </p:cNvPicPr>
            <p:nvPr/>
          </p:nvPicPr>
          <p:blipFill rotWithShape="1">
            <a:blip r:embed="rId3"/>
            <a:srcRect l="20486" t="1775" r="15621" b="1381"/>
            <a:stretch/>
          </p:blipFill>
          <p:spPr>
            <a:xfrm>
              <a:off x="2051155" y="55625"/>
              <a:ext cx="6825328" cy="6709244"/>
            </a:xfrm>
            <a:prstGeom prst="rect">
              <a:avLst/>
            </a:prstGeom>
          </p:spPr>
        </p:pic>
        <p:sp>
          <p:nvSpPr>
            <p:cNvPr id="22" name="Rectangle: Rounded Corners 21">
              <a:extLst>
                <a:ext uri="{FF2B5EF4-FFF2-40B4-BE49-F238E27FC236}">
                  <a16:creationId xmlns:a16="http://schemas.microsoft.com/office/drawing/2014/main" id="{18F6045A-25B6-466E-997F-CC8061163A83}"/>
                </a:ext>
              </a:extLst>
            </p:cNvPr>
            <p:cNvSpPr/>
            <p:nvPr/>
          </p:nvSpPr>
          <p:spPr>
            <a:xfrm>
              <a:off x="5937437" y="1237717"/>
              <a:ext cx="2438946" cy="3320729"/>
            </a:xfrm>
            <a:prstGeom prst="roundRect">
              <a:avLst/>
            </a:prstGeom>
            <a:solidFill>
              <a:srgbClr val="FFF2C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23" name="TextBox 2">
              <a:extLst>
                <a:ext uri="{FF2B5EF4-FFF2-40B4-BE49-F238E27FC236}">
                  <a16:creationId xmlns:a16="http://schemas.microsoft.com/office/drawing/2014/main" id="{337C19C7-BAA3-43F6-9BCD-57B8590ABDD9}"/>
                </a:ext>
              </a:extLst>
            </p:cNvPr>
            <p:cNvSpPr txBox="1"/>
            <p:nvPr/>
          </p:nvSpPr>
          <p:spPr>
            <a:xfrm>
              <a:off x="6070309" y="1331465"/>
              <a:ext cx="2596147" cy="4532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a:solidFill>
                    <a:schemeClr val="tx1">
                      <a:lumMod val="75000"/>
                      <a:lumOff val="25000"/>
                    </a:schemeClr>
                  </a:solidFill>
                  <a:latin typeface="Century Gothic"/>
                  <a:cs typeface="Calibri"/>
                </a:rPr>
                <a:t>Stored Carbon</a:t>
              </a:r>
            </a:p>
          </p:txBody>
        </p:sp>
        <p:sp>
          <p:nvSpPr>
            <p:cNvPr id="24" name="TextBox 3">
              <a:extLst>
                <a:ext uri="{FF2B5EF4-FFF2-40B4-BE49-F238E27FC236}">
                  <a16:creationId xmlns:a16="http://schemas.microsoft.com/office/drawing/2014/main" id="{3A962759-20E2-4E58-86CE-3AA6585B9A5F}"/>
                </a:ext>
              </a:extLst>
            </p:cNvPr>
            <p:cNvSpPr txBox="1"/>
            <p:nvPr/>
          </p:nvSpPr>
          <p:spPr>
            <a:xfrm>
              <a:off x="6070309" y="1672454"/>
              <a:ext cx="1860884" cy="42085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err="1">
                  <a:solidFill>
                    <a:schemeClr val="tx1">
                      <a:lumMod val="75000"/>
                      <a:lumOff val="25000"/>
                    </a:schemeClr>
                  </a:solidFill>
                  <a:latin typeface="Century Gothic"/>
                  <a:cs typeface="Calibri"/>
                </a:rPr>
                <a:t>tC</a:t>
              </a:r>
              <a:r>
                <a:rPr lang="en-US" sz="2000">
                  <a:solidFill>
                    <a:schemeClr val="tx1">
                      <a:lumMod val="75000"/>
                      <a:lumOff val="25000"/>
                    </a:schemeClr>
                  </a:solidFill>
                  <a:latin typeface="Century Gothic"/>
                  <a:cs typeface="Calibri"/>
                </a:rPr>
                <a:t>/ha</a:t>
              </a:r>
            </a:p>
          </p:txBody>
        </p:sp>
        <p:sp>
          <p:nvSpPr>
            <p:cNvPr id="25" name="TextBox 4">
              <a:extLst>
                <a:ext uri="{FF2B5EF4-FFF2-40B4-BE49-F238E27FC236}">
                  <a16:creationId xmlns:a16="http://schemas.microsoft.com/office/drawing/2014/main" id="{685EC2E1-1F09-4B20-AAD1-B6CD32560296}"/>
                </a:ext>
              </a:extLst>
            </p:cNvPr>
            <p:cNvSpPr txBox="1"/>
            <p:nvPr/>
          </p:nvSpPr>
          <p:spPr>
            <a:xfrm>
              <a:off x="6653528" y="2073765"/>
              <a:ext cx="1018674" cy="4855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a:solidFill>
                    <a:schemeClr val="tx1">
                      <a:lumMod val="75000"/>
                      <a:lumOff val="25000"/>
                    </a:schemeClr>
                  </a:solidFill>
                  <a:latin typeface="Century Gothic"/>
                  <a:cs typeface="Calibri"/>
                </a:rPr>
                <a:t>85</a:t>
              </a:r>
            </a:p>
          </p:txBody>
        </p:sp>
        <p:sp>
          <p:nvSpPr>
            <p:cNvPr id="26" name="TextBox 5">
              <a:extLst>
                <a:ext uri="{FF2B5EF4-FFF2-40B4-BE49-F238E27FC236}">
                  <a16:creationId xmlns:a16="http://schemas.microsoft.com/office/drawing/2014/main" id="{4D5FB4C5-8ECD-4707-92ED-81196223EB16}"/>
                </a:ext>
              </a:extLst>
            </p:cNvPr>
            <p:cNvSpPr txBox="1"/>
            <p:nvPr/>
          </p:nvSpPr>
          <p:spPr>
            <a:xfrm>
              <a:off x="6653476" y="2995057"/>
              <a:ext cx="751306" cy="4855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a:solidFill>
                    <a:schemeClr val="tx1">
                      <a:lumMod val="75000"/>
                      <a:lumOff val="25000"/>
                    </a:schemeClr>
                  </a:solidFill>
                  <a:latin typeface="Century Gothic"/>
                  <a:cs typeface="Calibri"/>
                </a:rPr>
                <a:t>11</a:t>
              </a:r>
            </a:p>
          </p:txBody>
        </p:sp>
        <p:pic>
          <p:nvPicPr>
            <p:cNvPr id="27" name="Picture 26" descr="A screenshot of a cell phone&#10;&#10;Description automatically generated">
              <a:extLst>
                <a:ext uri="{FF2B5EF4-FFF2-40B4-BE49-F238E27FC236}">
                  <a16:creationId xmlns:a16="http://schemas.microsoft.com/office/drawing/2014/main" id="{03D45FCC-2BBB-4DC2-97A8-9BBE71BC0229}"/>
                </a:ext>
              </a:extLst>
            </p:cNvPr>
            <p:cNvPicPr>
              <a:picLocks noChangeAspect="1"/>
            </p:cNvPicPr>
            <p:nvPr/>
          </p:nvPicPr>
          <p:blipFill rotWithShape="1">
            <a:blip r:embed="rId4"/>
            <a:srcRect l="77902" t="51674" r="19086" b="46315"/>
            <a:stretch/>
          </p:blipFill>
          <p:spPr>
            <a:xfrm>
              <a:off x="6190671" y="3913795"/>
              <a:ext cx="440773" cy="241277"/>
            </a:xfrm>
            <a:prstGeom prst="rect">
              <a:avLst/>
            </a:prstGeom>
          </p:spPr>
        </p:pic>
        <p:pic>
          <p:nvPicPr>
            <p:cNvPr id="28" name="Picture 27">
              <a:extLst>
                <a:ext uri="{FF2B5EF4-FFF2-40B4-BE49-F238E27FC236}">
                  <a16:creationId xmlns:a16="http://schemas.microsoft.com/office/drawing/2014/main" id="{43DDB8BD-6002-46D2-86BC-7E4BF3EBE7D9}"/>
                </a:ext>
              </a:extLst>
            </p:cNvPr>
            <p:cNvPicPr>
              <a:picLocks noChangeAspect="1"/>
            </p:cNvPicPr>
            <p:nvPr/>
          </p:nvPicPr>
          <p:blipFill rotWithShape="1">
            <a:blip r:embed="rId5"/>
            <a:srcRect t="18750"/>
            <a:stretch/>
          </p:blipFill>
          <p:spPr>
            <a:xfrm>
              <a:off x="6238346" y="3975250"/>
              <a:ext cx="342899" cy="123826"/>
            </a:xfrm>
            <a:prstGeom prst="rect">
              <a:avLst/>
            </a:prstGeom>
          </p:spPr>
        </p:pic>
        <p:sp>
          <p:nvSpPr>
            <p:cNvPr id="29" name="TextBox 7">
              <a:extLst>
                <a:ext uri="{FF2B5EF4-FFF2-40B4-BE49-F238E27FC236}">
                  <a16:creationId xmlns:a16="http://schemas.microsoft.com/office/drawing/2014/main" id="{BAF5A9B4-66A4-4425-A0E7-4A80771434D1}"/>
                </a:ext>
              </a:extLst>
            </p:cNvPr>
            <p:cNvSpPr txBox="1"/>
            <p:nvPr/>
          </p:nvSpPr>
          <p:spPr>
            <a:xfrm>
              <a:off x="6655937" y="3685335"/>
              <a:ext cx="2596147" cy="74458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tx1">
                      <a:lumMod val="75000"/>
                      <a:lumOff val="25000"/>
                    </a:schemeClr>
                  </a:solidFill>
                  <a:latin typeface="Century Gothic"/>
                  <a:cs typeface="Calibri"/>
                </a:rPr>
                <a:t>Fisher's Peak </a:t>
              </a:r>
            </a:p>
            <a:p>
              <a:r>
                <a:rPr lang="en-US" sz="2000" b="1">
                  <a:solidFill>
                    <a:schemeClr val="tx1">
                      <a:lumMod val="75000"/>
                      <a:lumOff val="25000"/>
                    </a:schemeClr>
                  </a:solidFill>
                  <a:latin typeface="Century Gothic"/>
                  <a:cs typeface="Calibri"/>
                </a:rPr>
                <a:t>Boundary</a:t>
              </a:r>
            </a:p>
          </p:txBody>
        </p:sp>
        <p:pic>
          <p:nvPicPr>
            <p:cNvPr id="30" name="Picture 29">
              <a:extLst>
                <a:ext uri="{FF2B5EF4-FFF2-40B4-BE49-F238E27FC236}">
                  <a16:creationId xmlns:a16="http://schemas.microsoft.com/office/drawing/2014/main" id="{0CBE5ECF-AC69-40C2-B615-2555EF6E807F}"/>
                </a:ext>
              </a:extLst>
            </p:cNvPr>
            <p:cNvPicPr>
              <a:picLocks noChangeAspect="1"/>
            </p:cNvPicPr>
            <p:nvPr/>
          </p:nvPicPr>
          <p:blipFill rotWithShape="1">
            <a:blip r:embed="rId6"/>
            <a:srcRect l="9375" t="2885" r="15000" b="5128"/>
            <a:stretch/>
          </p:blipFill>
          <p:spPr>
            <a:xfrm>
              <a:off x="6188428" y="2198336"/>
              <a:ext cx="448489" cy="1065213"/>
            </a:xfrm>
            <a:prstGeom prst="rect">
              <a:avLst/>
            </a:prstGeom>
          </p:spPr>
        </p:pic>
        <p:sp>
          <p:nvSpPr>
            <p:cNvPr id="31" name="TextBox 30">
              <a:extLst>
                <a:ext uri="{FF2B5EF4-FFF2-40B4-BE49-F238E27FC236}">
                  <a16:creationId xmlns:a16="http://schemas.microsoft.com/office/drawing/2014/main" id="{A2986E42-D715-4193-B9FB-6AE4DAF0F916}"/>
                </a:ext>
              </a:extLst>
            </p:cNvPr>
            <p:cNvSpPr txBox="1"/>
            <p:nvPr/>
          </p:nvSpPr>
          <p:spPr>
            <a:xfrm>
              <a:off x="2695272" y="5838822"/>
              <a:ext cx="527806" cy="3884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rPr>
                <a:t>1.5</a:t>
              </a:r>
              <a:endParaRPr lang="en-US">
                <a:solidFill>
                  <a:schemeClr val="tx1">
                    <a:lumMod val="75000"/>
                    <a:lumOff val="25000"/>
                  </a:schemeClr>
                </a:solidFill>
              </a:endParaRPr>
            </a:p>
          </p:txBody>
        </p:sp>
        <p:sp>
          <p:nvSpPr>
            <p:cNvPr id="32" name="TextBox 31">
              <a:extLst>
                <a:ext uri="{FF2B5EF4-FFF2-40B4-BE49-F238E27FC236}">
                  <a16:creationId xmlns:a16="http://schemas.microsoft.com/office/drawing/2014/main" id="{C41729CD-0164-4F61-B14A-F871EF45F4FC}"/>
                </a:ext>
              </a:extLst>
            </p:cNvPr>
            <p:cNvSpPr txBox="1"/>
            <p:nvPr/>
          </p:nvSpPr>
          <p:spPr>
            <a:xfrm>
              <a:off x="2231267" y="5838822"/>
              <a:ext cx="171753" cy="3884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rPr>
                <a:t>0</a:t>
              </a:r>
              <a:endParaRPr lang="en-US">
                <a:solidFill>
                  <a:schemeClr val="tx1">
                    <a:lumMod val="75000"/>
                    <a:lumOff val="25000"/>
                  </a:schemeClr>
                </a:solidFill>
              </a:endParaRPr>
            </a:p>
          </p:txBody>
        </p:sp>
        <p:sp>
          <p:nvSpPr>
            <p:cNvPr id="33" name="TextBox 32">
              <a:extLst>
                <a:ext uri="{FF2B5EF4-FFF2-40B4-BE49-F238E27FC236}">
                  <a16:creationId xmlns:a16="http://schemas.microsoft.com/office/drawing/2014/main" id="{17E2174A-1DAC-43D2-B886-BE544A7554F1}"/>
                </a:ext>
              </a:extLst>
            </p:cNvPr>
            <p:cNvSpPr txBox="1"/>
            <p:nvPr/>
          </p:nvSpPr>
          <p:spPr>
            <a:xfrm>
              <a:off x="3343275" y="5838824"/>
              <a:ext cx="1013581" cy="3884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rPr>
                <a:t>3 Km</a:t>
              </a:r>
              <a:endParaRPr lang="en-US">
                <a:solidFill>
                  <a:schemeClr val="tx1">
                    <a:lumMod val="75000"/>
                    <a:lumOff val="25000"/>
                  </a:schemeClr>
                </a:solidFill>
                <a:latin typeface="Century Gothic"/>
                <a:cs typeface="Calibri"/>
              </a:endParaRPr>
            </a:p>
          </p:txBody>
        </p:sp>
      </p:grpSp>
    </p:spTree>
    <p:extLst>
      <p:ext uri="{BB962C8B-B14F-4D97-AF65-F5344CB8AC3E}">
        <p14:creationId xmlns:p14="http://schemas.microsoft.com/office/powerpoint/2010/main" val="3488543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C80B9E-5946-4C5F-990E-073BE5C9B1AA}"/>
              </a:ext>
            </a:extLst>
          </p:cNvPr>
          <p:cNvSpPr txBox="1"/>
          <p:nvPr/>
        </p:nvSpPr>
        <p:spPr>
          <a:xfrm>
            <a:off x="2605" y="126349"/>
            <a:ext cx="991707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5A976"/>
                </a:solidFill>
                <a:latin typeface="Century Gothic"/>
              </a:rPr>
              <a:t>Limitations, Uncertainties, &amp; Future Work</a:t>
            </a:r>
          </a:p>
        </p:txBody>
      </p:sp>
      <p:pic>
        <p:nvPicPr>
          <p:cNvPr id="6" name="Graphic 6" descr="Satellite">
            <a:extLst>
              <a:ext uri="{FF2B5EF4-FFF2-40B4-BE49-F238E27FC236}">
                <a16:creationId xmlns:a16="http://schemas.microsoft.com/office/drawing/2014/main" id="{0410C84C-F0AD-4E71-B885-59F16989559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547527" y="2381694"/>
            <a:ext cx="1558290" cy="1651262"/>
          </a:xfrm>
          <a:prstGeom prst="rect">
            <a:avLst/>
          </a:prstGeom>
        </p:spPr>
      </p:pic>
      <p:sp>
        <p:nvSpPr>
          <p:cNvPr id="7" name="TextBox 6">
            <a:extLst>
              <a:ext uri="{FF2B5EF4-FFF2-40B4-BE49-F238E27FC236}">
                <a16:creationId xmlns:a16="http://schemas.microsoft.com/office/drawing/2014/main" id="{7272C687-2761-4E0A-89D8-3B7894ACAE5B}"/>
              </a:ext>
            </a:extLst>
          </p:cNvPr>
          <p:cNvSpPr txBox="1"/>
          <p:nvPr/>
        </p:nvSpPr>
        <p:spPr>
          <a:xfrm>
            <a:off x="645911" y="4134844"/>
            <a:ext cx="17577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Number of Training Points</a:t>
            </a:r>
            <a:endParaRPr lang="en-US" b="1">
              <a:solidFill>
                <a:schemeClr val="tx1">
                  <a:lumMod val="75000"/>
                  <a:lumOff val="25000"/>
                </a:schemeClr>
              </a:solidFill>
            </a:endParaRPr>
          </a:p>
        </p:txBody>
      </p:sp>
      <p:pic>
        <p:nvPicPr>
          <p:cNvPr id="8" name="Graphic 8" descr="Route (Two Pins With A Path)">
            <a:extLst>
              <a:ext uri="{FF2B5EF4-FFF2-40B4-BE49-F238E27FC236}">
                <a16:creationId xmlns:a16="http://schemas.microsoft.com/office/drawing/2014/main" id="{E522A253-1F1E-407C-85D1-2066A0B22B0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54294" y="2356009"/>
            <a:ext cx="1552362" cy="1526676"/>
          </a:xfrm>
          <a:prstGeom prst="rect">
            <a:avLst/>
          </a:prstGeom>
        </p:spPr>
      </p:pic>
      <p:sp>
        <p:nvSpPr>
          <p:cNvPr id="9" name="TextBox 8">
            <a:extLst>
              <a:ext uri="{FF2B5EF4-FFF2-40B4-BE49-F238E27FC236}">
                <a16:creationId xmlns:a16="http://schemas.microsoft.com/office/drawing/2014/main" id="{29FCF3F2-3E7F-42C4-9C38-D06038B24D83}"/>
              </a:ext>
            </a:extLst>
          </p:cNvPr>
          <p:cNvSpPr txBox="1"/>
          <p:nvPr/>
        </p:nvSpPr>
        <p:spPr>
          <a:xfrm>
            <a:off x="3346278" y="4134842"/>
            <a:ext cx="19616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Access to Additional Data</a:t>
            </a:r>
            <a:endParaRPr lang="en-US" b="1">
              <a:solidFill>
                <a:schemeClr val="tx1">
                  <a:lumMod val="75000"/>
                  <a:lumOff val="25000"/>
                </a:schemeClr>
              </a:solidFill>
              <a:cs typeface="Calibri"/>
            </a:endParaRPr>
          </a:p>
        </p:txBody>
      </p:sp>
      <p:pic>
        <p:nvPicPr>
          <p:cNvPr id="10" name="Graphic 10" descr="Forest scene">
            <a:extLst>
              <a:ext uri="{FF2B5EF4-FFF2-40B4-BE49-F238E27FC236}">
                <a16:creationId xmlns:a16="http://schemas.microsoft.com/office/drawing/2014/main" id="{3FDAD684-BAE6-4894-AEB7-54017D18FB8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45257" y="2382794"/>
            <a:ext cx="1669594" cy="1650054"/>
          </a:xfrm>
          <a:prstGeom prst="rect">
            <a:avLst/>
          </a:prstGeom>
        </p:spPr>
      </p:pic>
      <p:sp>
        <p:nvSpPr>
          <p:cNvPr id="11" name="TextBox 10">
            <a:extLst>
              <a:ext uri="{FF2B5EF4-FFF2-40B4-BE49-F238E27FC236}">
                <a16:creationId xmlns:a16="http://schemas.microsoft.com/office/drawing/2014/main" id="{45A27726-6240-47F4-9A93-C7CD0F32AE49}"/>
              </a:ext>
            </a:extLst>
          </p:cNvPr>
          <p:cNvSpPr txBox="1"/>
          <p:nvPr/>
        </p:nvSpPr>
        <p:spPr>
          <a:xfrm>
            <a:off x="6093627" y="4135940"/>
            <a:ext cx="2184266" cy="9404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Forest Inventory Sampling Assumptions</a:t>
            </a:r>
            <a:endParaRPr lang="en-US" b="1">
              <a:solidFill>
                <a:schemeClr val="tx1">
                  <a:lumMod val="75000"/>
                  <a:lumOff val="25000"/>
                </a:schemeClr>
              </a:solidFill>
              <a:cs typeface="Calibri"/>
            </a:endParaRPr>
          </a:p>
        </p:txBody>
      </p:sp>
      <p:pic>
        <p:nvPicPr>
          <p:cNvPr id="2" name="Graphic 4" descr="Images">
            <a:extLst>
              <a:ext uri="{FF2B5EF4-FFF2-40B4-BE49-F238E27FC236}">
                <a16:creationId xmlns:a16="http://schemas.microsoft.com/office/drawing/2014/main" id="{60147754-E8D5-4DDC-AD8C-A18A43A63FB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256380" y="2352277"/>
            <a:ext cx="1770360" cy="1778922"/>
          </a:xfrm>
          <a:prstGeom prst="rect">
            <a:avLst/>
          </a:prstGeom>
        </p:spPr>
      </p:pic>
      <p:sp>
        <p:nvSpPr>
          <p:cNvPr id="14" name="TextBox 13">
            <a:extLst>
              <a:ext uri="{FF2B5EF4-FFF2-40B4-BE49-F238E27FC236}">
                <a16:creationId xmlns:a16="http://schemas.microsoft.com/office/drawing/2014/main" id="{B91173B9-1A21-4CE6-BA49-2D2E599D725D}"/>
              </a:ext>
            </a:extLst>
          </p:cNvPr>
          <p:cNvSpPr txBox="1"/>
          <p:nvPr/>
        </p:nvSpPr>
        <p:spPr>
          <a:xfrm>
            <a:off x="9304193" y="4139233"/>
            <a:ext cx="16685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Resampling Assumptions</a:t>
            </a:r>
            <a:endParaRPr lang="en-US">
              <a:solidFill>
                <a:schemeClr val="tx1">
                  <a:lumMod val="75000"/>
                  <a:lumOff val="25000"/>
                </a:schemeClr>
              </a:solidFill>
              <a:latin typeface="Century Gothic"/>
            </a:endParaRPr>
          </a:p>
        </p:txBody>
      </p:sp>
    </p:spTree>
    <p:extLst>
      <p:ext uri="{BB962C8B-B14F-4D97-AF65-F5344CB8AC3E}">
        <p14:creationId xmlns:p14="http://schemas.microsoft.com/office/powerpoint/2010/main" val="2585726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0E45CC-118D-44A0-995F-07DCE9D54F70}"/>
              </a:ext>
            </a:extLst>
          </p:cNvPr>
          <p:cNvSpPr txBox="1"/>
          <p:nvPr/>
        </p:nvSpPr>
        <p:spPr>
          <a:xfrm>
            <a:off x="497580" y="191477"/>
            <a:ext cx="57521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Century Gothic"/>
              </a:rPr>
              <a:t>Study Area &amp; Period</a:t>
            </a:r>
          </a:p>
        </p:txBody>
      </p:sp>
      <p:sp>
        <p:nvSpPr>
          <p:cNvPr id="16" name="Text Placeholder 1">
            <a:extLst>
              <a:ext uri="{FF2B5EF4-FFF2-40B4-BE49-F238E27FC236}">
                <a16:creationId xmlns:a16="http://schemas.microsoft.com/office/drawing/2014/main" id="{F38C9E5B-51FE-42DD-8162-4E415A8F284B}"/>
              </a:ext>
            </a:extLst>
          </p:cNvPr>
          <p:cNvSpPr txBox="1">
            <a:spLocks/>
          </p:cNvSpPr>
          <p:nvPr/>
        </p:nvSpPr>
        <p:spPr>
          <a:xfrm>
            <a:off x="246329" y="794586"/>
            <a:ext cx="4953926" cy="52027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defRPr/>
            </a:pPr>
            <a:endParaRPr lang="en-US" sz="3000" dirty="0">
              <a:latin typeface="Century Gothic"/>
            </a:endParaRPr>
          </a:p>
          <a:p>
            <a:pPr marL="342900" indent="-342900">
              <a:lnSpc>
                <a:spcPct val="100000"/>
              </a:lnSpc>
              <a:spcBef>
                <a:spcPts val="0"/>
              </a:spcBef>
              <a:spcAft>
                <a:spcPts val="600"/>
              </a:spcAft>
              <a:buClr>
                <a:srgbClr val="55A976"/>
              </a:buClr>
              <a:buFont typeface="Webdings" panose="05030102010509060703" pitchFamily="18" charset="2"/>
              <a:buChar char="4"/>
              <a:defRPr/>
            </a:pPr>
            <a:r>
              <a:rPr lang="en-US" sz="3000" dirty="0">
                <a:latin typeface="Century Gothic"/>
              </a:rPr>
              <a:t>Fisher's Peak State Park</a:t>
            </a:r>
          </a:p>
          <a:p>
            <a:pPr marL="1028700" lvl="1" indent="-342900">
              <a:lnSpc>
                <a:spcPct val="100000"/>
              </a:lnSpc>
              <a:spcBef>
                <a:spcPts val="0"/>
              </a:spcBef>
              <a:spcAft>
                <a:spcPts val="600"/>
              </a:spcAft>
              <a:buClr>
                <a:srgbClr val="55A976"/>
              </a:buClr>
              <a:buFont typeface="Webdings" panose="05030102010509060703" pitchFamily="18" charset="2"/>
              <a:buChar char="4"/>
              <a:defRPr/>
            </a:pPr>
            <a:r>
              <a:rPr lang="en-US" sz="3000" dirty="0">
                <a:solidFill>
                  <a:schemeClr val="tx1">
                    <a:lumMod val="75000"/>
                    <a:lumOff val="25000"/>
                  </a:schemeClr>
                </a:solidFill>
                <a:latin typeface="Century Gothic"/>
              </a:rPr>
              <a:t>77.5 km</a:t>
            </a:r>
            <a:r>
              <a:rPr lang="en-US" sz="3000" baseline="30000" dirty="0">
                <a:solidFill>
                  <a:schemeClr val="tx1">
                    <a:lumMod val="75000"/>
                    <a:lumOff val="25000"/>
                  </a:schemeClr>
                </a:solidFill>
                <a:latin typeface="Century Gothic"/>
              </a:rPr>
              <a:t>2</a:t>
            </a:r>
          </a:p>
          <a:p>
            <a:pPr marL="1028700" lvl="1" indent="-342900">
              <a:lnSpc>
                <a:spcPct val="100000"/>
              </a:lnSpc>
              <a:spcBef>
                <a:spcPts val="0"/>
              </a:spcBef>
              <a:spcAft>
                <a:spcPts val="600"/>
              </a:spcAft>
              <a:buClr>
                <a:srgbClr val="55A976"/>
              </a:buClr>
              <a:buFont typeface="Webdings" panose="05030102010509060703" pitchFamily="18" charset="2"/>
              <a:buChar char="4"/>
              <a:defRPr/>
            </a:pPr>
            <a:r>
              <a:rPr lang="en-US" sz="3000" dirty="0">
                <a:solidFill>
                  <a:schemeClr val="tx1">
                    <a:lumMod val="75000"/>
                    <a:lumOff val="25000"/>
                  </a:schemeClr>
                </a:solidFill>
                <a:latin typeface="Century Gothic"/>
              </a:rPr>
              <a:t>Will be Colorado's 2nd largest state park</a:t>
            </a:r>
          </a:p>
          <a:p>
            <a:pPr marL="342900" indent="-342900">
              <a:lnSpc>
                <a:spcPct val="100000"/>
              </a:lnSpc>
              <a:spcBef>
                <a:spcPts val="0"/>
              </a:spcBef>
              <a:spcAft>
                <a:spcPts val="600"/>
              </a:spcAft>
              <a:buClr>
                <a:srgbClr val="55A976"/>
              </a:buClr>
              <a:buFont typeface="Webdings" panose="05030102010509060703" pitchFamily="18" charset="2"/>
              <a:buChar char="4"/>
              <a:defRPr/>
            </a:pPr>
            <a:r>
              <a:rPr lang="en-US" sz="3000" dirty="0">
                <a:latin typeface="Century Gothic"/>
              </a:rPr>
              <a:t>Study Period:</a:t>
            </a:r>
            <a:endParaRPr lang="en-US" sz="3000" dirty="0"/>
          </a:p>
          <a:p>
            <a:pPr marL="1028700" lvl="1" indent="-342900">
              <a:lnSpc>
                <a:spcPct val="100000"/>
              </a:lnSpc>
              <a:spcBef>
                <a:spcPts val="0"/>
              </a:spcBef>
              <a:spcAft>
                <a:spcPts val="600"/>
              </a:spcAft>
              <a:buClr>
                <a:srgbClr val="55A976"/>
              </a:buClr>
              <a:buFont typeface="Webdings" panose="05030102010509060703" pitchFamily="18" charset="2"/>
              <a:buChar char="4"/>
              <a:defRPr/>
            </a:pPr>
            <a:r>
              <a:rPr lang="en-US" sz="3000" dirty="0">
                <a:solidFill>
                  <a:schemeClr val="tx1">
                    <a:lumMod val="75000"/>
                    <a:lumOff val="25000"/>
                  </a:schemeClr>
                </a:solidFill>
                <a:latin typeface="Century Gothic"/>
              </a:rPr>
              <a:t>June 2019-August 2019</a:t>
            </a:r>
          </a:p>
          <a:p>
            <a:pPr marL="1028700" lvl="1" indent="-342900">
              <a:lnSpc>
                <a:spcPct val="100000"/>
              </a:lnSpc>
              <a:spcBef>
                <a:spcPts val="0"/>
              </a:spcBef>
              <a:spcAft>
                <a:spcPts val="600"/>
              </a:spcAft>
              <a:buClr>
                <a:srgbClr val="55A976"/>
              </a:buClr>
              <a:buFont typeface="Webdings" panose="05030102010509060703" pitchFamily="18" charset="2"/>
              <a:buChar char="4"/>
              <a:defRPr/>
            </a:pPr>
            <a:endParaRPr lang="en-US" dirty="0">
              <a:solidFill>
                <a:srgbClr val="000000"/>
              </a:solidFill>
            </a:endParaRPr>
          </a:p>
          <a:p>
            <a:pPr marR="0" algn="l" defTabSz="914400">
              <a:lnSpc>
                <a:spcPct val="100000"/>
              </a:lnSpc>
              <a:spcBef>
                <a:spcPts val="0"/>
              </a:spcBef>
              <a:spcAft>
                <a:spcPts val="600"/>
              </a:spcAft>
              <a:buClr>
                <a:srgbClr val="55A976"/>
              </a:buClr>
              <a:buSzTx/>
              <a:tabLst/>
              <a:defRPr/>
            </a:pPr>
            <a:endParaRPr lang="en-US" b="0" i="0" u="none" strike="noStrike" kern="1200" cap="none" spc="0" normalizeH="0" baseline="0" noProof="0" dirty="0">
              <a:ln>
                <a:noFill/>
              </a:ln>
              <a:solidFill>
                <a:srgbClr val="404040"/>
              </a:solidFill>
              <a:effectLst/>
              <a:uLnTx/>
              <a:uFillTx/>
            </a:endParaRPr>
          </a:p>
          <a:p>
            <a:pPr indent="114300">
              <a:lnSpc>
                <a:spcPct val="100000"/>
              </a:lnSpc>
              <a:spcBef>
                <a:spcPts val="0"/>
              </a:spcBef>
              <a:spcAft>
                <a:spcPts val="600"/>
              </a:spcAft>
              <a:buClr>
                <a:srgbClr val="55A976"/>
              </a:buClr>
              <a:defRPr/>
            </a:pPr>
            <a:endParaRPr lang="en-US" sz="2200" b="0" i="0" u="none" strike="noStrike" kern="1200" cap="none" spc="0" normalizeH="0" baseline="0" noProof="0" dirty="0">
              <a:ln>
                <a:noFill/>
              </a:ln>
              <a:solidFill>
                <a:srgbClr val="404040"/>
              </a:solidFill>
              <a:effectLst/>
              <a:uLnTx/>
              <a:uFillTx/>
            </a:endParaRPr>
          </a:p>
          <a:p>
            <a:pPr marL="114300" marR="0" lvl="0" algn="l" defTabSz="914400" rtl="0" eaLnBrk="1" fontAlgn="auto" latinLnBrk="0" hangingPunct="1">
              <a:lnSpc>
                <a:spcPct val="100000"/>
              </a:lnSpc>
              <a:spcBef>
                <a:spcPts val="0"/>
              </a:spcBef>
              <a:spcAft>
                <a:spcPts val="600"/>
              </a:spcAft>
              <a:buClr>
                <a:srgbClr val="55A976"/>
              </a:buClr>
              <a:buSzTx/>
              <a:buFont typeface="Arial" panose="020B0604020202020204" pitchFamily="34" charset="0"/>
              <a:buNone/>
              <a:tabLst/>
              <a:defRPr/>
            </a:pPr>
            <a:endParaRPr lang="en-US" sz="1800" b="0" i="0" u="none" strike="noStrike" kern="1200" cap="none" spc="0" normalizeH="0" baseline="0" noProof="0" dirty="0">
              <a:ln>
                <a:noFill/>
              </a:ln>
              <a:solidFill>
                <a:prstClr val="black">
                  <a:lumMod val="75000"/>
                  <a:lumOff val="25000"/>
                </a:prstClr>
              </a:solidFill>
              <a:effectLst/>
              <a:uLnTx/>
              <a:uFillTx/>
            </a:endParaRPr>
          </a:p>
          <a:p>
            <a:pPr>
              <a:lnSpc>
                <a:spcPct val="100000"/>
              </a:lnSpc>
              <a:spcBef>
                <a:spcPts val="0"/>
              </a:spcBef>
              <a:spcAft>
                <a:spcPts val="600"/>
              </a:spcAft>
              <a:buClr>
                <a:srgbClr val="55A976"/>
              </a:buClr>
              <a:defRPr/>
            </a:pPr>
            <a:endParaRPr lang="en-US" sz="2200" dirty="0">
              <a:solidFill>
                <a:prstClr val="black">
                  <a:lumMod val="75000"/>
                  <a:lumOff val="25000"/>
                </a:prstClr>
              </a:solidFill>
            </a:endParaRPr>
          </a:p>
          <a:p>
            <a:pPr>
              <a:lnSpc>
                <a:spcPct val="100000"/>
              </a:lnSpc>
              <a:spcBef>
                <a:spcPts val="0"/>
              </a:spcBef>
              <a:spcAft>
                <a:spcPts val="600"/>
              </a:spcAft>
              <a:buClr>
                <a:srgbClr val="55A976"/>
              </a:buClr>
              <a:defRPr/>
            </a:pPr>
            <a:endParaRPr lang="en-US" sz="2200" dirty="0">
              <a:solidFill>
                <a:prstClr val="black">
                  <a:lumMod val="75000"/>
                  <a:lumOff val="25000"/>
                </a:prstClr>
              </a:solidFill>
            </a:endParaRPr>
          </a:p>
        </p:txBody>
      </p:sp>
      <p:grpSp>
        <p:nvGrpSpPr>
          <p:cNvPr id="3" name="Group 2">
            <a:extLst>
              <a:ext uri="{FF2B5EF4-FFF2-40B4-BE49-F238E27FC236}">
                <a16:creationId xmlns:a16="http://schemas.microsoft.com/office/drawing/2014/main" id="{FF5A5903-F077-4E57-B615-5F524674E319}"/>
              </a:ext>
            </a:extLst>
          </p:cNvPr>
          <p:cNvGrpSpPr/>
          <p:nvPr/>
        </p:nvGrpSpPr>
        <p:grpSpPr>
          <a:xfrm>
            <a:off x="5309132" y="1276168"/>
            <a:ext cx="6710122" cy="5046249"/>
            <a:chOff x="4744529" y="1226428"/>
            <a:chExt cx="7427437" cy="5541103"/>
          </a:xfrm>
        </p:grpSpPr>
        <p:pic>
          <p:nvPicPr>
            <p:cNvPr id="15" name="Picture 17">
              <a:extLst>
                <a:ext uri="{FF2B5EF4-FFF2-40B4-BE49-F238E27FC236}">
                  <a16:creationId xmlns:a16="http://schemas.microsoft.com/office/drawing/2014/main" id="{EA1A9C71-C4B6-45A8-8F06-07250BB7B5BF}"/>
                </a:ext>
              </a:extLst>
            </p:cNvPr>
            <p:cNvPicPr>
              <a:picLocks noChangeAspect="1"/>
            </p:cNvPicPr>
            <p:nvPr/>
          </p:nvPicPr>
          <p:blipFill rotWithShape="1">
            <a:blip r:embed="rId3"/>
            <a:srcRect l="5401" t="7164" r="26681" b="5970"/>
            <a:stretch/>
          </p:blipFill>
          <p:spPr>
            <a:xfrm>
              <a:off x="4744529" y="1226428"/>
              <a:ext cx="7427437" cy="5541103"/>
            </a:xfrm>
            <a:prstGeom prst="rect">
              <a:avLst/>
            </a:prstGeom>
          </p:spPr>
        </p:pic>
        <p:sp>
          <p:nvSpPr>
            <p:cNvPr id="14" name="TextBox 13">
              <a:extLst>
                <a:ext uri="{FF2B5EF4-FFF2-40B4-BE49-F238E27FC236}">
                  <a16:creationId xmlns:a16="http://schemas.microsoft.com/office/drawing/2014/main" id="{F0538137-62FA-475A-B274-4DA736665203}"/>
                </a:ext>
              </a:extLst>
            </p:cNvPr>
            <p:cNvSpPr txBox="1"/>
            <p:nvPr/>
          </p:nvSpPr>
          <p:spPr>
            <a:xfrm>
              <a:off x="9915496" y="5366372"/>
              <a:ext cx="21655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Study Area </a:t>
              </a:r>
              <a:endParaRPr lang="en-US">
                <a:solidFill>
                  <a:schemeClr val="tx1">
                    <a:lumMod val="75000"/>
                    <a:lumOff val="25000"/>
                  </a:schemeClr>
                </a:solidFill>
              </a:endParaRPr>
            </a:p>
          </p:txBody>
        </p:sp>
        <p:sp>
          <p:nvSpPr>
            <p:cNvPr id="6" name="TextBox 5">
              <a:extLst>
                <a:ext uri="{FF2B5EF4-FFF2-40B4-BE49-F238E27FC236}">
                  <a16:creationId xmlns:a16="http://schemas.microsoft.com/office/drawing/2014/main" id="{06B7DCE7-A914-4658-AB3F-EE1DAA81A50C}"/>
                </a:ext>
              </a:extLst>
            </p:cNvPr>
            <p:cNvSpPr txBox="1"/>
            <p:nvPr/>
          </p:nvSpPr>
          <p:spPr>
            <a:xfrm>
              <a:off x="5272773" y="5934074"/>
              <a:ext cx="1563917" cy="3883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rPr>
                <a:t>Colorado</a:t>
              </a:r>
              <a:endParaRPr lang="en-US" sz="1600">
                <a:solidFill>
                  <a:schemeClr val="tx1">
                    <a:lumMod val="75000"/>
                    <a:lumOff val="25000"/>
                  </a:schemeClr>
                </a:solidFill>
                <a:cs typeface="Calibri"/>
              </a:endParaRPr>
            </a:p>
          </p:txBody>
        </p:sp>
        <p:sp>
          <p:nvSpPr>
            <p:cNvPr id="7" name="TextBox 6">
              <a:extLst>
                <a:ext uri="{FF2B5EF4-FFF2-40B4-BE49-F238E27FC236}">
                  <a16:creationId xmlns:a16="http://schemas.microsoft.com/office/drawing/2014/main" id="{86537E32-16A9-447E-BF9A-982AFEAD094C}"/>
                </a:ext>
              </a:extLst>
            </p:cNvPr>
            <p:cNvSpPr txBox="1"/>
            <p:nvPr/>
          </p:nvSpPr>
          <p:spPr>
            <a:xfrm>
              <a:off x="5203500" y="6322559"/>
              <a:ext cx="1817137" cy="3883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New Mexico</a:t>
              </a:r>
              <a:endParaRPr lang="en-US">
                <a:solidFill>
                  <a:schemeClr val="tx1">
                    <a:lumMod val="75000"/>
                    <a:lumOff val="25000"/>
                  </a:schemeClr>
                </a:solidFill>
              </a:endParaRPr>
            </a:p>
          </p:txBody>
        </p:sp>
        <p:sp>
          <p:nvSpPr>
            <p:cNvPr id="8" name="TextBox 7">
              <a:extLst>
                <a:ext uri="{FF2B5EF4-FFF2-40B4-BE49-F238E27FC236}">
                  <a16:creationId xmlns:a16="http://schemas.microsoft.com/office/drawing/2014/main" id="{942B8B3C-BD79-49BD-88B6-7F20D43BD967}"/>
                </a:ext>
              </a:extLst>
            </p:cNvPr>
            <p:cNvSpPr txBox="1"/>
            <p:nvPr/>
          </p:nvSpPr>
          <p:spPr>
            <a:xfrm>
              <a:off x="10661169" y="3823039"/>
              <a:ext cx="14158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Fisher's Peak</a:t>
              </a:r>
              <a:endParaRPr lang="en-US">
                <a:solidFill>
                  <a:schemeClr val="tx1">
                    <a:lumMod val="75000"/>
                    <a:lumOff val="25000"/>
                  </a:schemeClr>
                </a:solidFill>
              </a:endParaRPr>
            </a:p>
          </p:txBody>
        </p:sp>
        <p:sp>
          <p:nvSpPr>
            <p:cNvPr id="9" name="TextBox 8">
              <a:extLst>
                <a:ext uri="{FF2B5EF4-FFF2-40B4-BE49-F238E27FC236}">
                  <a16:creationId xmlns:a16="http://schemas.microsoft.com/office/drawing/2014/main" id="{7F2D9687-38F8-44A9-9957-590E56ABB4A8}"/>
                </a:ext>
              </a:extLst>
            </p:cNvPr>
            <p:cNvSpPr txBox="1"/>
            <p:nvPr/>
          </p:nvSpPr>
          <p:spPr>
            <a:xfrm>
              <a:off x="9812844" y="3366190"/>
              <a:ext cx="816157" cy="3883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rPr>
                <a:t>CO</a:t>
              </a:r>
              <a:endParaRPr lang="en-US">
                <a:solidFill>
                  <a:schemeClr val="tx1">
                    <a:lumMod val="75000"/>
                    <a:lumOff val="25000"/>
                  </a:schemeClr>
                </a:solidFill>
              </a:endParaRPr>
            </a:p>
          </p:txBody>
        </p:sp>
        <p:sp>
          <p:nvSpPr>
            <p:cNvPr id="10" name="TextBox 9">
              <a:extLst>
                <a:ext uri="{FF2B5EF4-FFF2-40B4-BE49-F238E27FC236}">
                  <a16:creationId xmlns:a16="http://schemas.microsoft.com/office/drawing/2014/main" id="{7F457B04-3215-45AD-8EEE-30C6EE0779C6}"/>
                </a:ext>
              </a:extLst>
            </p:cNvPr>
            <p:cNvSpPr txBox="1"/>
            <p:nvPr/>
          </p:nvSpPr>
          <p:spPr>
            <a:xfrm>
              <a:off x="8951152" y="4535796"/>
              <a:ext cx="863368" cy="3883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rPr>
                <a:t>NM</a:t>
              </a:r>
              <a:endParaRPr lang="en-US">
                <a:solidFill>
                  <a:schemeClr val="tx1">
                    <a:lumMod val="75000"/>
                    <a:lumOff val="25000"/>
                  </a:schemeClr>
                </a:solidFill>
              </a:endParaRPr>
            </a:p>
          </p:txBody>
        </p:sp>
        <p:sp>
          <p:nvSpPr>
            <p:cNvPr id="11" name="TextBox 10">
              <a:extLst>
                <a:ext uri="{FF2B5EF4-FFF2-40B4-BE49-F238E27FC236}">
                  <a16:creationId xmlns:a16="http://schemas.microsoft.com/office/drawing/2014/main" id="{B2E313A6-14A1-45F7-99FA-A96FCA2E9295}"/>
                </a:ext>
              </a:extLst>
            </p:cNvPr>
            <p:cNvSpPr txBox="1"/>
            <p:nvPr/>
          </p:nvSpPr>
          <p:spPr>
            <a:xfrm>
              <a:off x="8948023" y="2235970"/>
              <a:ext cx="5801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rPr>
                <a:t>WY</a:t>
              </a:r>
              <a:endParaRPr lang="en-US">
                <a:solidFill>
                  <a:schemeClr val="tx1">
                    <a:lumMod val="75000"/>
                    <a:lumOff val="25000"/>
                  </a:schemeClr>
                </a:solidFill>
              </a:endParaRPr>
            </a:p>
          </p:txBody>
        </p:sp>
        <p:sp>
          <p:nvSpPr>
            <p:cNvPr id="12" name="TextBox 11">
              <a:extLst>
                <a:ext uri="{FF2B5EF4-FFF2-40B4-BE49-F238E27FC236}">
                  <a16:creationId xmlns:a16="http://schemas.microsoft.com/office/drawing/2014/main" id="{8D0B6014-3CD4-4D39-A83C-AE0525916AD1}"/>
                </a:ext>
              </a:extLst>
            </p:cNvPr>
            <p:cNvSpPr txBox="1"/>
            <p:nvPr/>
          </p:nvSpPr>
          <p:spPr>
            <a:xfrm>
              <a:off x="11103969" y="2235969"/>
              <a:ext cx="5801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rPr>
                <a:t>NE</a:t>
              </a:r>
              <a:endParaRPr lang="en-US">
                <a:solidFill>
                  <a:schemeClr val="tx1">
                    <a:lumMod val="75000"/>
                    <a:lumOff val="25000"/>
                  </a:schemeClr>
                </a:solidFill>
              </a:endParaRPr>
            </a:p>
          </p:txBody>
        </p:sp>
        <p:pic>
          <p:nvPicPr>
            <p:cNvPr id="5" name="Picture 5" descr="A close up of a logo&#10;&#10;Description automatically generated">
              <a:extLst>
                <a:ext uri="{FF2B5EF4-FFF2-40B4-BE49-F238E27FC236}">
                  <a16:creationId xmlns:a16="http://schemas.microsoft.com/office/drawing/2014/main" id="{C9B2F099-9B40-4974-9820-0D5F02D00F51}"/>
                </a:ext>
              </a:extLst>
            </p:cNvPr>
            <p:cNvPicPr>
              <a:picLocks noChangeAspect="1"/>
            </p:cNvPicPr>
            <p:nvPr/>
          </p:nvPicPr>
          <p:blipFill rotWithShape="1">
            <a:blip r:embed="rId4"/>
            <a:srcRect l="13148" t="85582" r="7595" b="1786"/>
            <a:stretch/>
          </p:blipFill>
          <p:spPr>
            <a:xfrm>
              <a:off x="9341613" y="5410459"/>
              <a:ext cx="541939" cy="298840"/>
            </a:xfrm>
            <a:prstGeom prst="rect">
              <a:avLst/>
            </a:prstGeom>
          </p:spPr>
        </p:pic>
        <p:sp>
          <p:nvSpPr>
            <p:cNvPr id="17" name="TextBox 16">
              <a:extLst>
                <a:ext uri="{FF2B5EF4-FFF2-40B4-BE49-F238E27FC236}">
                  <a16:creationId xmlns:a16="http://schemas.microsoft.com/office/drawing/2014/main" id="{C156DFE1-5F45-4139-915A-768DFC07FDCF}"/>
                </a:ext>
              </a:extLst>
            </p:cNvPr>
            <p:cNvSpPr txBox="1"/>
            <p:nvPr/>
          </p:nvSpPr>
          <p:spPr>
            <a:xfrm>
              <a:off x="5776030" y="5233887"/>
              <a:ext cx="6944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3 Km</a:t>
              </a:r>
              <a:endParaRPr lang="en-US" sz="1200">
                <a:solidFill>
                  <a:schemeClr val="tx1">
                    <a:lumMod val="75000"/>
                    <a:lumOff val="25000"/>
                  </a:schemeClr>
                </a:solidFill>
                <a:cs typeface="Calibri"/>
              </a:endParaRPr>
            </a:p>
          </p:txBody>
        </p:sp>
        <p:sp>
          <p:nvSpPr>
            <p:cNvPr id="19" name="TextBox 18">
              <a:extLst>
                <a:ext uri="{FF2B5EF4-FFF2-40B4-BE49-F238E27FC236}">
                  <a16:creationId xmlns:a16="http://schemas.microsoft.com/office/drawing/2014/main" id="{A6D6276C-0171-4B9C-AF2C-6CC6A063CFE3}"/>
                </a:ext>
              </a:extLst>
            </p:cNvPr>
            <p:cNvSpPr txBox="1"/>
            <p:nvPr/>
          </p:nvSpPr>
          <p:spPr>
            <a:xfrm>
              <a:off x="5341777" y="5233886"/>
              <a:ext cx="513665" cy="304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1.5</a:t>
              </a:r>
              <a:endParaRPr lang="en-US"/>
            </a:p>
          </p:txBody>
        </p:sp>
        <p:sp>
          <p:nvSpPr>
            <p:cNvPr id="20" name="TextBox 19">
              <a:extLst>
                <a:ext uri="{FF2B5EF4-FFF2-40B4-BE49-F238E27FC236}">
                  <a16:creationId xmlns:a16="http://schemas.microsoft.com/office/drawing/2014/main" id="{6A78D377-824C-4899-A973-0286A18A3BE6}"/>
                </a:ext>
              </a:extLst>
            </p:cNvPr>
            <p:cNvSpPr txBox="1"/>
            <p:nvPr/>
          </p:nvSpPr>
          <p:spPr>
            <a:xfrm>
              <a:off x="5024449" y="5229859"/>
              <a:ext cx="275304" cy="281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0</a:t>
              </a:r>
              <a:endParaRPr lang="en-US"/>
            </a:p>
          </p:txBody>
        </p:sp>
        <p:sp>
          <p:nvSpPr>
            <p:cNvPr id="18" name="Oval 17">
              <a:extLst>
                <a:ext uri="{FF2B5EF4-FFF2-40B4-BE49-F238E27FC236}">
                  <a16:creationId xmlns:a16="http://schemas.microsoft.com/office/drawing/2014/main" id="{D763AF51-DA5B-4509-94A1-E81F6E82E183}"/>
                </a:ext>
              </a:extLst>
            </p:cNvPr>
            <p:cNvSpPr/>
            <p:nvPr/>
          </p:nvSpPr>
          <p:spPr>
            <a:xfrm>
              <a:off x="6287599" y="1500131"/>
              <a:ext cx="47163" cy="439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TextBox 20">
              <a:extLst>
                <a:ext uri="{FF2B5EF4-FFF2-40B4-BE49-F238E27FC236}">
                  <a16:creationId xmlns:a16="http://schemas.microsoft.com/office/drawing/2014/main" id="{7B0874A3-13D6-4A52-8D30-A4D5708CA81E}"/>
                </a:ext>
              </a:extLst>
            </p:cNvPr>
            <p:cNvSpPr txBox="1"/>
            <p:nvPr/>
          </p:nvSpPr>
          <p:spPr>
            <a:xfrm>
              <a:off x="6287421" y="1546762"/>
              <a:ext cx="12806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rPr>
                <a:t>Trinidad</a:t>
              </a:r>
              <a:endParaRPr lang="en-US" sz="1600">
                <a:solidFill>
                  <a:schemeClr val="tx1">
                    <a:lumMod val="75000"/>
                    <a:lumOff val="25000"/>
                  </a:schemeClr>
                </a:solidFill>
                <a:cs typeface="Calibri"/>
              </a:endParaRPr>
            </a:p>
          </p:txBody>
        </p:sp>
      </p:grpSp>
    </p:spTree>
    <p:extLst>
      <p:ext uri="{BB962C8B-B14F-4D97-AF65-F5344CB8AC3E}">
        <p14:creationId xmlns:p14="http://schemas.microsoft.com/office/powerpoint/2010/main" val="3177254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1B72E-7CC4-46C7-BC3E-7E357248F5BA}"/>
              </a:ext>
            </a:extLst>
          </p:cNvPr>
          <p:cNvSpPr txBox="1"/>
          <p:nvPr/>
        </p:nvSpPr>
        <p:spPr>
          <a:xfrm>
            <a:off x="412912" y="217529"/>
            <a:ext cx="63773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Century Gothic"/>
              </a:rPr>
              <a:t>Community Concerns</a:t>
            </a:r>
          </a:p>
        </p:txBody>
      </p:sp>
      <p:sp>
        <p:nvSpPr>
          <p:cNvPr id="4" name="Text Placeholder 1">
            <a:extLst>
              <a:ext uri="{FF2B5EF4-FFF2-40B4-BE49-F238E27FC236}">
                <a16:creationId xmlns:a16="http://schemas.microsoft.com/office/drawing/2014/main" id="{DD8CDBAB-E354-49A3-A142-FE3DD24F8501}"/>
              </a:ext>
            </a:extLst>
          </p:cNvPr>
          <p:cNvSpPr txBox="1">
            <a:spLocks/>
          </p:cNvSpPr>
          <p:nvPr/>
        </p:nvSpPr>
        <p:spPr>
          <a:xfrm>
            <a:off x="412406" y="833664"/>
            <a:ext cx="4600914" cy="512461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defRPr/>
            </a:pPr>
            <a:endParaRPr lang="en-US">
              <a:solidFill>
                <a:srgbClr val="404040"/>
              </a:solidFill>
              <a:latin typeface="Century Gothic"/>
            </a:endParaRPr>
          </a:p>
          <a:p>
            <a:pPr marL="342900" indent="-342900">
              <a:lnSpc>
                <a:spcPct val="100000"/>
              </a:lnSpc>
              <a:spcBef>
                <a:spcPts val="0"/>
              </a:spcBef>
              <a:spcAft>
                <a:spcPts val="600"/>
              </a:spcAft>
              <a:buClr>
                <a:srgbClr val="55A976"/>
              </a:buClr>
              <a:buFont typeface="Webdings" panose="05030102010509060703" pitchFamily="18" charset="2"/>
              <a:buChar char="4"/>
              <a:defRPr/>
            </a:pPr>
            <a:endParaRPr lang="en-US">
              <a:solidFill>
                <a:srgbClr val="404040"/>
              </a:solidFill>
            </a:endParaRPr>
          </a:p>
          <a:p>
            <a:pPr marL="342900" indent="-342900">
              <a:lnSpc>
                <a:spcPct val="100000"/>
              </a:lnSpc>
              <a:spcBef>
                <a:spcPts val="0"/>
              </a:spcBef>
              <a:spcAft>
                <a:spcPts val="600"/>
              </a:spcAft>
              <a:buClr>
                <a:srgbClr val="55A976"/>
              </a:buClr>
              <a:buFont typeface="Webdings" panose="05030102010509060703" pitchFamily="18" charset="2"/>
              <a:buChar char="4"/>
              <a:defRPr/>
            </a:pPr>
            <a:endParaRPr lang="en-US">
              <a:solidFill>
                <a:srgbClr val="404040"/>
              </a:solidFill>
            </a:endParaRPr>
          </a:p>
          <a:p>
            <a:pPr marL="1028700" marR="0" lvl="1" indent="-342900" algn="l" defTabSz="914400">
              <a:lnSpc>
                <a:spcPct val="100000"/>
              </a:lnSpc>
              <a:spcBef>
                <a:spcPts val="0"/>
              </a:spcBef>
              <a:spcAft>
                <a:spcPts val="600"/>
              </a:spcAft>
              <a:buClr>
                <a:srgbClr val="55A976"/>
              </a:buClr>
              <a:buSzTx/>
              <a:buFont typeface="Webdings" panose="05030102010509060703" pitchFamily="18" charset="2"/>
              <a:buChar char="4"/>
              <a:tabLst/>
              <a:defRPr/>
            </a:pPr>
            <a:endParaRPr lang="en-US" b="0" i="0" u="none" strike="noStrike" kern="1200" cap="none" spc="0" normalizeH="0" baseline="0" noProof="0">
              <a:ln>
                <a:noFill/>
              </a:ln>
              <a:solidFill>
                <a:srgbClr val="000000"/>
              </a:solidFill>
              <a:effectLst/>
              <a:uLnTx/>
              <a:uFillTx/>
            </a:endParaRPr>
          </a:p>
          <a:p>
            <a:pPr>
              <a:lnSpc>
                <a:spcPct val="100000"/>
              </a:lnSpc>
              <a:spcBef>
                <a:spcPts val="0"/>
              </a:spcBef>
              <a:spcAft>
                <a:spcPts val="600"/>
              </a:spcAft>
              <a:buClr>
                <a:srgbClr val="55A976"/>
              </a:buClr>
              <a:defRPr/>
            </a:pPr>
            <a:endParaRPr lang="en-US" b="0" i="0" u="none" strike="noStrike" kern="1200" cap="none" spc="0" normalizeH="0" baseline="0" noProof="0">
              <a:ln>
                <a:noFill/>
              </a:ln>
              <a:solidFill>
                <a:srgbClr val="404040"/>
              </a:solidFill>
              <a:effectLst/>
              <a:uLnTx/>
              <a:uFillTx/>
            </a:endParaRPr>
          </a:p>
          <a:p>
            <a:pPr marR="0" lvl="0" indent="114300" algn="l" defTabSz="914400" rtl="0" eaLnBrk="1" fontAlgn="auto" latinLnBrk="0" hangingPunct="1">
              <a:lnSpc>
                <a:spcPct val="100000"/>
              </a:lnSpc>
              <a:spcBef>
                <a:spcPts val="0"/>
              </a:spcBef>
              <a:spcAft>
                <a:spcPts val="600"/>
              </a:spcAft>
              <a:buClr>
                <a:srgbClr val="55A976"/>
              </a:buClr>
              <a:buSzTx/>
              <a:buFont typeface="Arial" panose="020B0604020202020204" pitchFamily="34" charset="0"/>
              <a:buNone/>
              <a:tabLst/>
              <a:defRPr/>
            </a:pPr>
            <a:endParaRPr lang="en-US" sz="2200" b="0" i="0" u="none" strike="noStrike" kern="1200" cap="none" spc="0" normalizeH="0" baseline="0" noProof="0">
              <a:ln>
                <a:noFill/>
              </a:ln>
              <a:solidFill>
                <a:prstClr val="black">
                  <a:lumMod val="75000"/>
                  <a:lumOff val="25000"/>
                </a:prstClr>
              </a:solidFill>
              <a:effectLst/>
              <a:uLnTx/>
              <a:uFillTx/>
            </a:endParaRPr>
          </a:p>
          <a:p>
            <a:pPr marL="114300">
              <a:lnSpc>
                <a:spcPct val="100000"/>
              </a:lnSpc>
              <a:spcBef>
                <a:spcPts val="0"/>
              </a:spcBef>
              <a:spcAft>
                <a:spcPts val="600"/>
              </a:spcAft>
              <a:buClr>
                <a:srgbClr val="55A976"/>
              </a:buClr>
              <a:defRPr/>
            </a:pPr>
            <a:endParaRPr lang="en-US" sz="18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sp>
        <p:nvSpPr>
          <p:cNvPr id="3" name="Text Placeholder 1">
            <a:extLst>
              <a:ext uri="{FF2B5EF4-FFF2-40B4-BE49-F238E27FC236}">
                <a16:creationId xmlns:a16="http://schemas.microsoft.com/office/drawing/2014/main" id="{5CB879CE-A01C-4855-B78A-C488CDD24F17}"/>
              </a:ext>
            </a:extLst>
          </p:cNvPr>
          <p:cNvSpPr txBox="1">
            <a:spLocks/>
          </p:cNvSpPr>
          <p:nvPr/>
        </p:nvSpPr>
        <p:spPr>
          <a:xfrm>
            <a:off x="268872" y="1610742"/>
            <a:ext cx="5699180" cy="545676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defRPr/>
            </a:pPr>
            <a:r>
              <a:rPr lang="en-US" sz="3200" b="1">
                <a:solidFill>
                  <a:srgbClr val="55A976"/>
                </a:solidFill>
                <a:latin typeface="Century Gothic"/>
              </a:rPr>
              <a:t>The park will balance:</a:t>
            </a:r>
            <a:endParaRPr lang="en-US" sz="3200" b="1">
              <a:solidFill>
                <a:srgbClr val="55A976"/>
              </a:solidFill>
            </a:endParaRPr>
          </a:p>
          <a:p>
            <a:pPr marL="1028700" lvl="1" indent="-342900">
              <a:lnSpc>
                <a:spcPct val="100000"/>
              </a:lnSpc>
              <a:spcBef>
                <a:spcPts val="0"/>
              </a:spcBef>
              <a:spcAft>
                <a:spcPts val="600"/>
              </a:spcAft>
              <a:buClr>
                <a:srgbClr val="55A976"/>
              </a:buClr>
              <a:buFont typeface="Webdings,Sans-Serif" panose="05030102010509060703" pitchFamily="18" charset="2"/>
              <a:buChar char="4"/>
              <a:defRPr/>
            </a:pPr>
            <a:r>
              <a:rPr lang="en-US" sz="3000">
                <a:solidFill>
                  <a:schemeClr val="tx1">
                    <a:lumMod val="75000"/>
                    <a:lumOff val="25000"/>
                  </a:schemeClr>
                </a:solidFill>
                <a:latin typeface="Century Gothic"/>
              </a:rPr>
              <a:t>A growing recreation-based economy for the city of Trinidad</a:t>
            </a:r>
            <a:endParaRPr lang="en-US" sz="3000">
              <a:solidFill>
                <a:schemeClr val="tx1">
                  <a:lumMod val="75000"/>
                  <a:lumOff val="25000"/>
                </a:schemeClr>
              </a:solidFill>
            </a:endParaRPr>
          </a:p>
          <a:p>
            <a:pPr marL="1028700" lvl="1" indent="-342900">
              <a:lnSpc>
                <a:spcPct val="100000"/>
              </a:lnSpc>
              <a:spcBef>
                <a:spcPts val="0"/>
              </a:spcBef>
              <a:spcAft>
                <a:spcPts val="600"/>
              </a:spcAft>
              <a:buClr>
                <a:srgbClr val="55A976"/>
              </a:buClr>
              <a:buFont typeface="Webdings,Sans-Serif" panose="05030102010509060703" pitchFamily="18" charset="2"/>
              <a:buChar char="4"/>
              <a:defRPr/>
            </a:pPr>
            <a:r>
              <a:rPr lang="en-US" sz="3000">
                <a:solidFill>
                  <a:schemeClr val="tx1">
                    <a:lumMod val="75000"/>
                    <a:lumOff val="25000"/>
                  </a:schemeClr>
                </a:solidFill>
                <a:latin typeface="Century Gothic"/>
              </a:rPr>
              <a:t>Ecological diversity</a:t>
            </a:r>
            <a:endParaRPr lang="en-US" sz="3000">
              <a:solidFill>
                <a:schemeClr val="tx1">
                  <a:lumMod val="75000"/>
                  <a:lumOff val="25000"/>
                </a:schemeClr>
              </a:solidFill>
            </a:endParaRPr>
          </a:p>
          <a:p>
            <a:pPr marL="1028700" lvl="1" indent="-342900">
              <a:lnSpc>
                <a:spcPct val="100000"/>
              </a:lnSpc>
              <a:spcBef>
                <a:spcPts val="0"/>
              </a:spcBef>
              <a:spcAft>
                <a:spcPts val="600"/>
              </a:spcAft>
              <a:buClr>
                <a:srgbClr val="55A976"/>
              </a:buClr>
              <a:buFont typeface="Webdings,Sans-Serif" panose="05030102010509060703" pitchFamily="18" charset="2"/>
              <a:buChar char="4"/>
              <a:defRPr/>
            </a:pPr>
            <a:r>
              <a:rPr lang="en-US" sz="3000">
                <a:solidFill>
                  <a:schemeClr val="tx1">
                    <a:lumMod val="75000"/>
                    <a:lumOff val="25000"/>
                  </a:schemeClr>
                </a:solidFill>
                <a:latin typeface="Century Gothic"/>
              </a:rPr>
              <a:t>Preservation of major carbon sinks</a:t>
            </a:r>
          </a:p>
          <a:p>
            <a:pPr marL="1028700" lvl="1" indent="-342900">
              <a:lnSpc>
                <a:spcPct val="100000"/>
              </a:lnSpc>
              <a:spcBef>
                <a:spcPts val="0"/>
              </a:spcBef>
              <a:spcAft>
                <a:spcPts val="600"/>
              </a:spcAft>
              <a:buClr>
                <a:srgbClr val="55A976"/>
              </a:buClr>
              <a:buFont typeface="Webdings,Sans-Serif" panose="05030102010509060703" pitchFamily="18" charset="2"/>
              <a:buChar char="4"/>
              <a:defRPr/>
            </a:pPr>
            <a:r>
              <a:rPr lang="en-US" sz="3000">
                <a:solidFill>
                  <a:schemeClr val="tx1">
                    <a:lumMod val="75000"/>
                    <a:lumOff val="25000"/>
                  </a:schemeClr>
                </a:solidFill>
                <a:latin typeface="Century Gothic"/>
              </a:rPr>
              <a:t>Carbon market potential for partners</a:t>
            </a:r>
            <a:endParaRPr lang="en-US" sz="3000">
              <a:solidFill>
                <a:schemeClr val="tx1">
                  <a:lumMod val="75000"/>
                  <a:lumOff val="25000"/>
                </a:schemeClr>
              </a:solidFill>
            </a:endParaRPr>
          </a:p>
          <a:p>
            <a:pPr marL="342900" indent="-342900">
              <a:lnSpc>
                <a:spcPct val="100000"/>
              </a:lnSpc>
              <a:spcBef>
                <a:spcPts val="0"/>
              </a:spcBef>
              <a:spcAft>
                <a:spcPts val="600"/>
              </a:spcAft>
              <a:buClr>
                <a:srgbClr val="55A976"/>
              </a:buClr>
              <a:buFont typeface="Webdings" panose="05030102010509060703" pitchFamily="18" charset="2"/>
              <a:buChar char="4"/>
              <a:defRPr/>
            </a:pPr>
            <a:endParaRPr lang="en-US" sz="2400">
              <a:solidFill>
                <a:prstClr val="black">
                  <a:lumMod val="75000"/>
                  <a:lumOff val="25000"/>
                </a:prstClr>
              </a:solidFill>
            </a:endParaRPr>
          </a:p>
          <a:p>
            <a:pPr>
              <a:lnSpc>
                <a:spcPct val="100000"/>
              </a:lnSpc>
              <a:spcBef>
                <a:spcPts val="0"/>
              </a:spcBef>
              <a:spcAft>
                <a:spcPts val="600"/>
              </a:spcAft>
              <a:buClr>
                <a:srgbClr val="55A976"/>
              </a:buClr>
              <a:defRPr/>
            </a:pPr>
            <a:endParaRPr lang="en-US">
              <a:solidFill>
                <a:prstClr val="black">
                  <a:lumMod val="75000"/>
                  <a:lumOff val="25000"/>
                </a:prstClr>
              </a:solidFill>
            </a:endParaRPr>
          </a:p>
          <a:p>
            <a:pPr indent="114300">
              <a:lnSpc>
                <a:spcPct val="100000"/>
              </a:lnSpc>
              <a:spcBef>
                <a:spcPts val="0"/>
              </a:spcBef>
              <a:spcAft>
                <a:spcPts val="600"/>
              </a:spcAft>
              <a:buClr>
                <a:srgbClr val="55A976"/>
              </a:buClr>
              <a:defRPr/>
            </a:pPr>
            <a:endParaRPr lang="en-US" sz="2200">
              <a:solidFill>
                <a:prstClr val="black">
                  <a:lumMod val="75000"/>
                  <a:lumOff val="25000"/>
                </a:prstClr>
              </a:solidFill>
            </a:endParaRPr>
          </a:p>
          <a:p>
            <a:pPr marL="114300">
              <a:lnSpc>
                <a:spcPct val="100000"/>
              </a:lnSpc>
              <a:spcBef>
                <a:spcPts val="0"/>
              </a:spcBef>
              <a:spcAft>
                <a:spcPts val="600"/>
              </a:spcAft>
              <a:buClr>
                <a:srgbClr val="55A976"/>
              </a:buClr>
              <a:defRPr/>
            </a:pPr>
            <a:endParaRPr lang="en-US" sz="18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pic>
        <p:nvPicPr>
          <p:cNvPr id="5" name="Picture 5">
            <a:extLst>
              <a:ext uri="{FF2B5EF4-FFF2-40B4-BE49-F238E27FC236}">
                <a16:creationId xmlns:a16="http://schemas.microsoft.com/office/drawing/2014/main" id="{7DBE06B9-A60E-46AA-B834-29E9042819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5880" y="1612895"/>
            <a:ext cx="5924865" cy="4262427"/>
          </a:xfrm>
          <a:prstGeom prst="ellipse">
            <a:avLst/>
          </a:prstGeom>
          <a:ln>
            <a:noFill/>
          </a:ln>
          <a:effectLst>
            <a:softEdge rad="112500"/>
          </a:effectLst>
        </p:spPr>
      </p:pic>
      <p:sp>
        <p:nvSpPr>
          <p:cNvPr id="6" name="TextBox 5">
            <a:extLst>
              <a:ext uri="{FF2B5EF4-FFF2-40B4-BE49-F238E27FC236}">
                <a16:creationId xmlns:a16="http://schemas.microsoft.com/office/drawing/2014/main" id="{D2090C41-C9A5-41CD-8FCF-3F5AC69AD399}"/>
              </a:ext>
            </a:extLst>
          </p:cNvPr>
          <p:cNvSpPr txBox="1"/>
          <p:nvPr/>
        </p:nvSpPr>
        <p:spPr>
          <a:xfrm>
            <a:off x="10064830" y="6577834"/>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rPr>
              <a:t>Image Credit: Michelle Goodall</a:t>
            </a:r>
          </a:p>
        </p:txBody>
      </p:sp>
    </p:spTree>
    <p:extLst>
      <p:ext uri="{BB962C8B-B14F-4D97-AF65-F5344CB8AC3E}">
        <p14:creationId xmlns:p14="http://schemas.microsoft.com/office/powerpoint/2010/main" val="6298920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27C3FF-495C-49BB-9762-E936E9304E1D}"/>
              </a:ext>
            </a:extLst>
          </p:cNvPr>
          <p:cNvSpPr txBox="1"/>
          <p:nvPr/>
        </p:nvSpPr>
        <p:spPr>
          <a:xfrm>
            <a:off x="504093" y="204502"/>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a:solidFill>
                  <a:schemeClr val="bg1"/>
                </a:solidFill>
                <a:latin typeface="Century Gothic"/>
              </a:rPr>
              <a:t>Partners</a:t>
            </a:r>
          </a:p>
        </p:txBody>
      </p:sp>
      <p:sp>
        <p:nvSpPr>
          <p:cNvPr id="5" name="Text Placeholder 1">
            <a:extLst>
              <a:ext uri="{FF2B5EF4-FFF2-40B4-BE49-F238E27FC236}">
                <a16:creationId xmlns:a16="http://schemas.microsoft.com/office/drawing/2014/main" id="{CF1C5E31-77DB-4A21-A6D5-D3E90CC5F28E}"/>
              </a:ext>
            </a:extLst>
          </p:cNvPr>
          <p:cNvSpPr txBox="1">
            <a:spLocks/>
          </p:cNvSpPr>
          <p:nvPr/>
        </p:nvSpPr>
        <p:spPr>
          <a:xfrm>
            <a:off x="549535" y="907461"/>
            <a:ext cx="8786023" cy="408290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defRPr/>
            </a:pPr>
            <a:endParaRPr lang="en-US" sz="3000">
              <a:solidFill>
                <a:srgbClr val="404040"/>
              </a:solidFill>
              <a:latin typeface="Century Gothic"/>
            </a:endParaRPr>
          </a:p>
          <a:p>
            <a:pPr marL="342900" indent="-342900">
              <a:lnSpc>
                <a:spcPct val="100000"/>
              </a:lnSpc>
              <a:spcBef>
                <a:spcPts val="0"/>
              </a:spcBef>
              <a:spcAft>
                <a:spcPts val="600"/>
              </a:spcAft>
              <a:buClr>
                <a:srgbClr val="55A976"/>
              </a:buClr>
              <a:buFont typeface="Webdings" panose="05030102010509060703" pitchFamily="18" charset="2"/>
              <a:buChar char="4"/>
              <a:defRPr/>
            </a:pPr>
            <a:r>
              <a:rPr lang="en-US" sz="3000">
                <a:latin typeface="Century Gothic"/>
              </a:rPr>
              <a:t>The Nature Conservancy </a:t>
            </a:r>
            <a:endParaRPr lang="en-US" sz="3000"/>
          </a:p>
          <a:p>
            <a:pPr marL="342900" indent="-342900">
              <a:lnSpc>
                <a:spcPct val="100000"/>
              </a:lnSpc>
              <a:spcBef>
                <a:spcPts val="0"/>
              </a:spcBef>
              <a:spcAft>
                <a:spcPts val="600"/>
              </a:spcAft>
              <a:buClr>
                <a:srgbClr val="55A976"/>
              </a:buClr>
              <a:buFont typeface="Webdings" panose="05030102010509060703" pitchFamily="18" charset="2"/>
              <a:buChar char="4"/>
              <a:defRPr/>
            </a:pPr>
            <a:r>
              <a:rPr lang="en-US" sz="3000">
                <a:latin typeface="Century Gothic"/>
              </a:rPr>
              <a:t>Colorado State Forest Service </a:t>
            </a:r>
            <a:endParaRPr lang="en-US" sz="3000" b="0" i="0" u="none" strike="noStrike" kern="1200" cap="none" spc="0" normalizeH="0" baseline="0" noProof="0">
              <a:ln>
                <a:noFill/>
              </a:ln>
              <a:effectLst/>
              <a:uLnTx/>
              <a:uFillTx/>
            </a:endParaRPr>
          </a:p>
          <a:p>
            <a:pPr marL="342900" indent="-342900">
              <a:lnSpc>
                <a:spcPct val="100000"/>
              </a:lnSpc>
              <a:spcBef>
                <a:spcPts val="0"/>
              </a:spcBef>
              <a:spcAft>
                <a:spcPts val="600"/>
              </a:spcAft>
              <a:buClr>
                <a:srgbClr val="55A976"/>
              </a:buClr>
              <a:buFont typeface="Webdings" panose="05030102010509060703" pitchFamily="18" charset="2"/>
              <a:buChar char="4"/>
              <a:defRPr/>
            </a:pPr>
            <a:endParaRPr lang="en-US" sz="2400">
              <a:solidFill>
                <a:prstClr val="black">
                  <a:lumMod val="75000"/>
                  <a:lumOff val="25000"/>
                </a:prstClr>
              </a:solidFill>
            </a:endParaRPr>
          </a:p>
          <a:p>
            <a:pPr>
              <a:lnSpc>
                <a:spcPct val="100000"/>
              </a:lnSpc>
              <a:spcBef>
                <a:spcPts val="0"/>
              </a:spcBef>
              <a:spcAft>
                <a:spcPts val="600"/>
              </a:spcAft>
              <a:buClr>
                <a:srgbClr val="55A976"/>
              </a:buClr>
              <a:defRPr/>
            </a:pPr>
            <a:endParaRPr lang="en-US">
              <a:solidFill>
                <a:prstClr val="black">
                  <a:lumMod val="75000"/>
                  <a:lumOff val="25000"/>
                </a:prstClr>
              </a:solidFill>
            </a:endParaRPr>
          </a:p>
          <a:p>
            <a:pPr indent="114300">
              <a:lnSpc>
                <a:spcPct val="100000"/>
              </a:lnSpc>
              <a:spcBef>
                <a:spcPts val="0"/>
              </a:spcBef>
              <a:spcAft>
                <a:spcPts val="600"/>
              </a:spcAft>
              <a:buClr>
                <a:srgbClr val="55A976"/>
              </a:buClr>
              <a:defRPr/>
            </a:pPr>
            <a:endParaRPr lang="en-US" sz="2200">
              <a:solidFill>
                <a:prstClr val="black">
                  <a:lumMod val="75000"/>
                  <a:lumOff val="25000"/>
                </a:prstClr>
              </a:solidFill>
            </a:endParaRPr>
          </a:p>
          <a:p>
            <a:pPr marL="114300">
              <a:lnSpc>
                <a:spcPct val="100000"/>
              </a:lnSpc>
              <a:spcBef>
                <a:spcPts val="0"/>
              </a:spcBef>
              <a:spcAft>
                <a:spcPts val="600"/>
              </a:spcAft>
              <a:buClr>
                <a:srgbClr val="55A976"/>
              </a:buClr>
              <a:defRPr/>
            </a:pPr>
            <a:endParaRPr lang="en-US" sz="18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sp>
        <p:nvSpPr>
          <p:cNvPr id="12" name="TextBox 11">
            <a:extLst>
              <a:ext uri="{FF2B5EF4-FFF2-40B4-BE49-F238E27FC236}">
                <a16:creationId xmlns:a16="http://schemas.microsoft.com/office/drawing/2014/main" id="{9F3943C7-E498-4CAB-8461-2C3A0EBCBE84}"/>
              </a:ext>
            </a:extLst>
          </p:cNvPr>
          <p:cNvSpPr txBox="1"/>
          <p:nvPr/>
        </p:nvSpPr>
        <p:spPr>
          <a:xfrm>
            <a:off x="10561666" y="6611623"/>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rPr>
              <a:t>I</a:t>
            </a:r>
            <a:r>
              <a:rPr lang="en-US" sz="1000">
                <a:solidFill>
                  <a:schemeClr val="tx1">
                    <a:lumMod val="75000"/>
                    <a:lumOff val="25000"/>
                  </a:schemeClr>
                </a:solidFill>
                <a:latin typeface="Century Gothic"/>
              </a:rPr>
              <a:t>mage Credits: </a:t>
            </a:r>
            <a:r>
              <a:rPr lang="en-US" sz="1000" err="1">
                <a:solidFill>
                  <a:schemeClr val="tx1">
                    <a:lumMod val="75000"/>
                    <a:lumOff val="25000"/>
                  </a:schemeClr>
                </a:solidFill>
                <a:latin typeface="Century Gothic"/>
              </a:rPr>
              <a:t>Pixabay</a:t>
            </a:r>
            <a:endParaRPr lang="en-US" sz="1000">
              <a:solidFill>
                <a:schemeClr val="tx1">
                  <a:lumMod val="75000"/>
                  <a:lumOff val="25000"/>
                </a:schemeClr>
              </a:solidFill>
              <a:latin typeface="Century Gothic"/>
            </a:endParaRPr>
          </a:p>
        </p:txBody>
      </p:sp>
      <p:pic>
        <p:nvPicPr>
          <p:cNvPr id="14" name="Picture 14" descr="A large tree in a forest&#10;&#10;Description automatically generated">
            <a:extLst>
              <a:ext uri="{FF2B5EF4-FFF2-40B4-BE49-F238E27FC236}">
                <a16:creationId xmlns:a16="http://schemas.microsoft.com/office/drawing/2014/main" id="{8E4FBE1D-660F-4B64-A235-0CBE492D8D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65"/>
          <a:stretch/>
        </p:blipFill>
        <p:spPr>
          <a:xfrm>
            <a:off x="975990" y="3162529"/>
            <a:ext cx="10233823" cy="2869341"/>
          </a:xfrm>
          <a:prstGeom prst="rect">
            <a:avLst/>
          </a:prstGeom>
        </p:spPr>
      </p:pic>
    </p:spTree>
    <p:extLst>
      <p:ext uri="{BB962C8B-B14F-4D97-AF65-F5344CB8AC3E}">
        <p14:creationId xmlns:p14="http://schemas.microsoft.com/office/powerpoint/2010/main" val="15930189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6780BF-2F05-4318-87C8-9E10E6D0BC7B}"/>
              </a:ext>
            </a:extLst>
          </p:cNvPr>
          <p:cNvSpPr txBox="1"/>
          <p:nvPr/>
        </p:nvSpPr>
        <p:spPr>
          <a:xfrm>
            <a:off x="517118" y="204503"/>
            <a:ext cx="36289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a:solidFill>
                  <a:schemeClr val="bg1"/>
                </a:solidFill>
                <a:latin typeface="Century Gothic"/>
              </a:rPr>
              <a:t>Objectives</a:t>
            </a:r>
          </a:p>
        </p:txBody>
      </p:sp>
      <p:sp>
        <p:nvSpPr>
          <p:cNvPr id="6" name="TextBox 5">
            <a:extLst>
              <a:ext uri="{FF2B5EF4-FFF2-40B4-BE49-F238E27FC236}">
                <a16:creationId xmlns:a16="http://schemas.microsoft.com/office/drawing/2014/main" id="{7303FA55-A47C-4616-96FB-3810A08E9B87}"/>
              </a:ext>
            </a:extLst>
          </p:cNvPr>
          <p:cNvSpPr txBox="1"/>
          <p:nvPr/>
        </p:nvSpPr>
        <p:spPr>
          <a:xfrm>
            <a:off x="9564868" y="6445472"/>
            <a:ext cx="2745779" cy="41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Image Credits: </a:t>
            </a:r>
            <a:r>
              <a:rPr lang="en-US" sz="1000" err="1">
                <a:solidFill>
                  <a:schemeClr val="tx1">
                    <a:lumMod val="75000"/>
                    <a:lumOff val="25000"/>
                  </a:schemeClr>
                </a:solidFill>
                <a:latin typeface="Century Gothic"/>
              </a:rPr>
              <a:t>PNGKit</a:t>
            </a:r>
            <a:r>
              <a:rPr lang="en-US" sz="1000">
                <a:solidFill>
                  <a:schemeClr val="tx1">
                    <a:lumMod val="75000"/>
                    <a:lumOff val="25000"/>
                  </a:schemeClr>
                </a:solidFill>
                <a:latin typeface="Century Gothic"/>
              </a:rPr>
              <a:t>, Kiss Clipart, and Vectors Market from www.flaticon.com</a:t>
            </a:r>
          </a:p>
        </p:txBody>
      </p:sp>
      <p:pic>
        <p:nvPicPr>
          <p:cNvPr id="12" name="Picture 12" descr="A picture containing drawing&#10;&#10;Description automatically generated">
            <a:extLst>
              <a:ext uri="{FF2B5EF4-FFF2-40B4-BE49-F238E27FC236}">
                <a16:creationId xmlns:a16="http://schemas.microsoft.com/office/drawing/2014/main" id="{7A69C326-965F-45C3-97CA-F69C782E8A4F}"/>
              </a:ext>
            </a:extLst>
          </p:cNvPr>
          <p:cNvPicPr>
            <a:picLocks noChangeAspect="1"/>
          </p:cNvPicPr>
          <p:nvPr/>
        </p:nvPicPr>
        <p:blipFill>
          <a:blip r:embed="rId3"/>
          <a:stretch>
            <a:fillRect/>
          </a:stretch>
        </p:blipFill>
        <p:spPr>
          <a:xfrm>
            <a:off x="659708" y="1910152"/>
            <a:ext cx="2038350" cy="2038350"/>
          </a:xfrm>
          <a:prstGeom prst="rect">
            <a:avLst/>
          </a:prstGeom>
        </p:spPr>
      </p:pic>
      <p:pic>
        <p:nvPicPr>
          <p:cNvPr id="3" name="Picture 4" descr="A picture containing drawing&#10;&#10;Description automatically generated">
            <a:extLst>
              <a:ext uri="{FF2B5EF4-FFF2-40B4-BE49-F238E27FC236}">
                <a16:creationId xmlns:a16="http://schemas.microsoft.com/office/drawing/2014/main" id="{0723F3B1-6F75-4AA8-9FC5-773EDF366325}"/>
              </a:ext>
            </a:extLst>
          </p:cNvPr>
          <p:cNvPicPr>
            <a:picLocks noChangeAspect="1"/>
          </p:cNvPicPr>
          <p:nvPr/>
        </p:nvPicPr>
        <p:blipFill>
          <a:blip r:embed="rId4"/>
          <a:stretch>
            <a:fillRect/>
          </a:stretch>
        </p:blipFill>
        <p:spPr>
          <a:xfrm>
            <a:off x="6527185" y="1910152"/>
            <a:ext cx="2030680" cy="2030680"/>
          </a:xfrm>
          <a:prstGeom prst="rect">
            <a:avLst/>
          </a:prstGeom>
        </p:spPr>
      </p:pic>
      <p:pic>
        <p:nvPicPr>
          <p:cNvPr id="9" name="Picture 9" descr="A close up of a logo&#10;&#10;Description automatically generated">
            <a:extLst>
              <a:ext uri="{FF2B5EF4-FFF2-40B4-BE49-F238E27FC236}">
                <a16:creationId xmlns:a16="http://schemas.microsoft.com/office/drawing/2014/main" id="{116E7148-9CDB-46B7-B4CC-3F53E4956A0A}"/>
              </a:ext>
            </a:extLst>
          </p:cNvPr>
          <p:cNvPicPr>
            <a:picLocks noChangeAspect="1"/>
          </p:cNvPicPr>
          <p:nvPr/>
        </p:nvPicPr>
        <p:blipFill rotWithShape="1">
          <a:blip r:embed="rId5"/>
          <a:srcRect l="16828" t="3555" r="17799" b="8444"/>
          <a:stretch/>
        </p:blipFill>
        <p:spPr>
          <a:xfrm>
            <a:off x="3510897" y="1853002"/>
            <a:ext cx="2197652" cy="2136448"/>
          </a:xfrm>
          <a:prstGeom prst="rect">
            <a:avLst/>
          </a:prstGeom>
        </p:spPr>
      </p:pic>
      <p:pic>
        <p:nvPicPr>
          <p:cNvPr id="5" name="Picture 6" descr="A picture containing drawing&#10;&#10;Description automatically generated">
            <a:extLst>
              <a:ext uri="{FF2B5EF4-FFF2-40B4-BE49-F238E27FC236}">
                <a16:creationId xmlns:a16="http://schemas.microsoft.com/office/drawing/2014/main" id="{E88DD5DA-2DFB-4B65-BD1F-BA04EFFABE3F}"/>
              </a:ext>
            </a:extLst>
          </p:cNvPr>
          <p:cNvPicPr>
            <a:picLocks noChangeAspect="1"/>
          </p:cNvPicPr>
          <p:nvPr/>
        </p:nvPicPr>
        <p:blipFill>
          <a:blip r:embed="rId6"/>
          <a:stretch>
            <a:fillRect/>
          </a:stretch>
        </p:blipFill>
        <p:spPr>
          <a:xfrm>
            <a:off x="9365674" y="1833952"/>
            <a:ext cx="2109849" cy="2193669"/>
          </a:xfrm>
          <a:prstGeom prst="rect">
            <a:avLst/>
          </a:prstGeom>
        </p:spPr>
      </p:pic>
      <p:sp>
        <p:nvSpPr>
          <p:cNvPr id="7" name="Text Placeholder 1">
            <a:extLst>
              <a:ext uri="{FF2B5EF4-FFF2-40B4-BE49-F238E27FC236}">
                <a16:creationId xmlns:a16="http://schemas.microsoft.com/office/drawing/2014/main" id="{3D9176FA-5E71-477B-8E1A-12D5D1496026}"/>
              </a:ext>
            </a:extLst>
          </p:cNvPr>
          <p:cNvSpPr txBox="1">
            <a:spLocks/>
          </p:cNvSpPr>
          <p:nvPr/>
        </p:nvSpPr>
        <p:spPr>
          <a:xfrm>
            <a:off x="739773" y="4033064"/>
            <a:ext cx="1881334" cy="162669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55A976"/>
              </a:buClr>
              <a:defRPr/>
            </a:pPr>
            <a:r>
              <a:rPr lang="en-US" sz="2200" b="1">
                <a:solidFill>
                  <a:srgbClr val="55A976"/>
                </a:solidFill>
                <a:latin typeface="Century Gothic"/>
              </a:rPr>
              <a:t>Develop</a:t>
            </a:r>
            <a:r>
              <a:rPr lang="en-US" sz="2200">
                <a:latin typeface="Century Gothic"/>
              </a:rPr>
              <a:t> </a:t>
            </a:r>
            <a:endParaRPr lang="en-US"/>
          </a:p>
          <a:p>
            <a:pPr algn="ctr">
              <a:lnSpc>
                <a:spcPct val="100000"/>
              </a:lnSpc>
              <a:spcBef>
                <a:spcPts val="0"/>
              </a:spcBef>
              <a:spcAft>
                <a:spcPts val="600"/>
              </a:spcAft>
              <a:buClr>
                <a:srgbClr val="55A976"/>
              </a:buClr>
              <a:defRPr/>
            </a:pPr>
            <a:r>
              <a:rPr lang="en-US" sz="2200">
                <a:latin typeface="Century Gothic"/>
              </a:rPr>
              <a:t>a model for mapping biomass</a:t>
            </a:r>
            <a:endParaRPr lang="en-US"/>
          </a:p>
          <a:p>
            <a:pPr marL="114300">
              <a:lnSpc>
                <a:spcPct val="100000"/>
              </a:lnSpc>
              <a:spcBef>
                <a:spcPts val="0"/>
              </a:spcBef>
              <a:spcAft>
                <a:spcPts val="600"/>
              </a:spcAft>
              <a:buClr>
                <a:srgbClr val="55A976"/>
              </a:buClr>
              <a:defRPr/>
            </a:pPr>
            <a:endParaRPr lang="en-US" sz="1800" b="0" i="0" u="none" strike="noStrike" kern="1200" cap="none" spc="0" normalizeH="0" baseline="0" noProof="0">
              <a:ln>
                <a:noFill/>
              </a:ln>
              <a:solidFill>
                <a:prstClr val="black">
                  <a:lumMod val="75000"/>
                  <a:lumOff val="25000"/>
                </a:prstClr>
              </a:solidFill>
              <a:effectLst/>
              <a:uLnTx/>
              <a:uFillTx/>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sp>
        <p:nvSpPr>
          <p:cNvPr id="8" name="Text Placeholder 1">
            <a:extLst>
              <a:ext uri="{FF2B5EF4-FFF2-40B4-BE49-F238E27FC236}">
                <a16:creationId xmlns:a16="http://schemas.microsoft.com/office/drawing/2014/main" id="{FBA6BAED-B9D2-4EE5-8F28-AE976A8259D9}"/>
              </a:ext>
            </a:extLst>
          </p:cNvPr>
          <p:cNvSpPr txBox="1">
            <a:spLocks/>
          </p:cNvSpPr>
          <p:nvPr/>
        </p:nvSpPr>
        <p:spPr>
          <a:xfrm>
            <a:off x="3245364" y="4024502"/>
            <a:ext cx="2731405" cy="181697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55A976"/>
              </a:buClr>
              <a:defRPr/>
            </a:pPr>
            <a:r>
              <a:rPr lang="en-US" sz="2200" b="1">
                <a:solidFill>
                  <a:srgbClr val="55A976"/>
                </a:solidFill>
                <a:latin typeface="Century Gothic"/>
              </a:rPr>
              <a:t>Create</a:t>
            </a:r>
            <a:r>
              <a:rPr lang="en-US" sz="2200">
                <a:latin typeface="Century Gothic"/>
              </a:rPr>
              <a:t> </a:t>
            </a:r>
            <a:endParaRPr lang="en-US" sz="2200">
              <a:solidFill>
                <a:srgbClr val="404040"/>
              </a:solidFill>
            </a:endParaRPr>
          </a:p>
          <a:p>
            <a:pPr algn="ctr">
              <a:lnSpc>
                <a:spcPct val="100000"/>
              </a:lnSpc>
              <a:spcBef>
                <a:spcPts val="0"/>
              </a:spcBef>
              <a:spcAft>
                <a:spcPts val="600"/>
              </a:spcAft>
              <a:buClr>
                <a:srgbClr val="55A976"/>
              </a:buClr>
              <a:defRPr/>
            </a:pPr>
            <a:r>
              <a:rPr lang="en-US" sz="2200">
                <a:solidFill>
                  <a:srgbClr val="404040"/>
                </a:solidFill>
                <a:latin typeface="Century Gothic"/>
              </a:rPr>
              <a:t>a biomass map of the area, pre-park development </a:t>
            </a:r>
            <a:endParaRPr lang="en-US" sz="2200" b="0" i="0" u="none" strike="noStrike" kern="1200" cap="none" spc="0" normalizeH="0" baseline="0" noProof="0">
              <a:ln>
                <a:noFill/>
              </a:ln>
              <a:effectLst/>
              <a:uLnTx/>
              <a:uFillTx/>
            </a:endParaRPr>
          </a:p>
          <a:p>
            <a:pPr marL="114300">
              <a:lnSpc>
                <a:spcPct val="100000"/>
              </a:lnSpc>
              <a:spcBef>
                <a:spcPts val="0"/>
              </a:spcBef>
              <a:spcAft>
                <a:spcPts val="600"/>
              </a:spcAft>
              <a:buClr>
                <a:srgbClr val="55A976"/>
              </a:buClr>
              <a:defRPr/>
            </a:pPr>
            <a:endParaRPr lang="en-US" sz="18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sp>
        <p:nvSpPr>
          <p:cNvPr id="11" name="Text Placeholder 1">
            <a:extLst>
              <a:ext uri="{FF2B5EF4-FFF2-40B4-BE49-F238E27FC236}">
                <a16:creationId xmlns:a16="http://schemas.microsoft.com/office/drawing/2014/main" id="{AA730DF7-8A5D-4677-8445-42144367D31B}"/>
              </a:ext>
            </a:extLst>
          </p:cNvPr>
          <p:cNvSpPr txBox="1">
            <a:spLocks/>
          </p:cNvSpPr>
          <p:nvPr/>
        </p:nvSpPr>
        <p:spPr>
          <a:xfrm>
            <a:off x="6424893" y="4023168"/>
            <a:ext cx="2226102" cy="181639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55A976"/>
              </a:buClr>
              <a:defRPr/>
            </a:pPr>
            <a:r>
              <a:rPr lang="en-US" sz="2200" b="1">
                <a:solidFill>
                  <a:srgbClr val="55A976"/>
                </a:solidFill>
                <a:latin typeface="Century Gothic"/>
              </a:rPr>
              <a:t>Estimate</a:t>
            </a:r>
            <a:r>
              <a:rPr lang="en-US" sz="2200">
                <a:latin typeface="Century Gothic"/>
              </a:rPr>
              <a:t> </a:t>
            </a:r>
            <a:endParaRPr lang="en-US" sz="2200"/>
          </a:p>
          <a:p>
            <a:pPr algn="ctr">
              <a:lnSpc>
                <a:spcPct val="100000"/>
              </a:lnSpc>
              <a:spcBef>
                <a:spcPts val="0"/>
              </a:spcBef>
              <a:spcAft>
                <a:spcPts val="600"/>
              </a:spcAft>
              <a:buClr>
                <a:srgbClr val="55A976"/>
              </a:buClr>
              <a:defRPr/>
            </a:pPr>
            <a:r>
              <a:rPr lang="en-US" sz="2200">
                <a:latin typeface="Century Gothic"/>
              </a:rPr>
              <a:t>the property's potential for entering the carbon market</a:t>
            </a:r>
            <a:endParaRPr lang="en-US" sz="2200"/>
          </a:p>
          <a:p>
            <a:pPr>
              <a:lnSpc>
                <a:spcPct val="100000"/>
              </a:lnSpc>
              <a:spcBef>
                <a:spcPts val="0"/>
              </a:spcBef>
              <a:spcAft>
                <a:spcPts val="600"/>
              </a:spcAft>
              <a:buClr>
                <a:srgbClr val="55A976"/>
              </a:buClr>
              <a:defRPr/>
            </a:pPr>
            <a:endParaRPr lang="en-US" sz="2200" b="0" i="0" u="none" strike="noStrike" kern="1200" cap="none" spc="0" normalizeH="0" baseline="0" noProof="0">
              <a:ln>
                <a:noFill/>
              </a:ln>
              <a:solidFill>
                <a:prstClr val="black">
                  <a:lumMod val="75000"/>
                  <a:lumOff val="25000"/>
                </a:prstClr>
              </a:solidFill>
              <a:effectLst/>
              <a:uLnTx/>
              <a:uFillTx/>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sp>
        <p:nvSpPr>
          <p:cNvPr id="19" name="Text Placeholder 1">
            <a:extLst>
              <a:ext uri="{FF2B5EF4-FFF2-40B4-BE49-F238E27FC236}">
                <a16:creationId xmlns:a16="http://schemas.microsoft.com/office/drawing/2014/main" id="{357149B5-D51B-4AFA-AAC6-FECB9E01157B}"/>
              </a:ext>
            </a:extLst>
          </p:cNvPr>
          <p:cNvSpPr txBox="1">
            <a:spLocks/>
          </p:cNvSpPr>
          <p:nvPr/>
        </p:nvSpPr>
        <p:spPr>
          <a:xfrm>
            <a:off x="9364501" y="4033063"/>
            <a:ext cx="2300291" cy="162669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55A976"/>
              </a:buClr>
              <a:defRPr/>
            </a:pPr>
            <a:r>
              <a:rPr lang="en-US" sz="2200" b="1">
                <a:solidFill>
                  <a:srgbClr val="55A976"/>
                </a:solidFill>
                <a:latin typeface="Century Gothic"/>
              </a:rPr>
              <a:t>Forecast </a:t>
            </a:r>
            <a:endParaRPr lang="en-US" sz="2200"/>
          </a:p>
          <a:p>
            <a:pPr algn="ctr">
              <a:lnSpc>
                <a:spcPct val="100000"/>
              </a:lnSpc>
              <a:spcBef>
                <a:spcPts val="0"/>
              </a:spcBef>
              <a:spcAft>
                <a:spcPts val="600"/>
              </a:spcAft>
              <a:buClr>
                <a:srgbClr val="55A976"/>
              </a:buClr>
              <a:defRPr/>
            </a:pPr>
            <a:r>
              <a:rPr lang="en-US" sz="2200">
                <a:latin typeface="Century Gothic"/>
              </a:rPr>
              <a:t>high priority preservation areas</a:t>
            </a:r>
            <a:endParaRPr lang="en-US" sz="2200"/>
          </a:p>
        </p:txBody>
      </p:sp>
    </p:spTree>
    <p:extLst>
      <p:ext uri="{BB962C8B-B14F-4D97-AF65-F5344CB8AC3E}">
        <p14:creationId xmlns:p14="http://schemas.microsoft.com/office/powerpoint/2010/main" val="2519803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2426B9-C1DF-4F25-9918-28DDCDFEC993}"/>
              </a:ext>
            </a:extLst>
          </p:cNvPr>
          <p:cNvSpPr txBox="1"/>
          <p:nvPr/>
        </p:nvSpPr>
        <p:spPr>
          <a:xfrm>
            <a:off x="2605" y="135276"/>
            <a:ext cx="1000008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55A976"/>
                </a:solidFill>
                <a:latin typeface="Century Gothic" panose="020B0502020202020204" pitchFamily="34" charset="0"/>
                <a:ea typeface="+mn-lt"/>
                <a:cs typeface="+mn-lt"/>
              </a:rPr>
              <a:t>Methods: Satellites and Sensors</a:t>
            </a:r>
            <a:endParaRPr lang="en-US" sz="4000" dirty="0">
              <a:latin typeface="Century Gothic" panose="020B0502020202020204" pitchFamily="34" charset="0"/>
              <a:ea typeface="+mn-lt"/>
              <a:cs typeface="+mn-lt"/>
            </a:endParaRPr>
          </a:p>
          <a:p>
            <a:endParaRPr lang="en-US" sz="4000" b="1" dirty="0">
              <a:solidFill>
                <a:srgbClr val="55A976"/>
              </a:solidFill>
              <a:latin typeface="Century Gothic" panose="020B0502020202020204" pitchFamily="34" charset="0"/>
            </a:endParaRPr>
          </a:p>
        </p:txBody>
      </p:sp>
      <p:pic>
        <p:nvPicPr>
          <p:cNvPr id="3" name="Picture 3" descr="A picture containing light, table, lit, sitting&#10;&#10;Description automatically generated">
            <a:extLst>
              <a:ext uri="{FF2B5EF4-FFF2-40B4-BE49-F238E27FC236}">
                <a16:creationId xmlns:a16="http://schemas.microsoft.com/office/drawing/2014/main" id="{CC9CA46B-F410-4966-A221-1792FB8454BB}"/>
              </a:ext>
            </a:extLst>
          </p:cNvPr>
          <p:cNvPicPr>
            <a:picLocks noChangeAspect="1"/>
          </p:cNvPicPr>
          <p:nvPr/>
        </p:nvPicPr>
        <p:blipFill>
          <a:blip r:embed="rId3"/>
          <a:stretch>
            <a:fillRect/>
          </a:stretch>
        </p:blipFill>
        <p:spPr>
          <a:xfrm>
            <a:off x="6286501" y="1820619"/>
            <a:ext cx="1905000" cy="1419225"/>
          </a:xfrm>
          <a:prstGeom prst="rect">
            <a:avLst/>
          </a:prstGeom>
        </p:spPr>
      </p:pic>
      <p:sp>
        <p:nvSpPr>
          <p:cNvPr id="4" name="TextBox 3">
            <a:extLst>
              <a:ext uri="{FF2B5EF4-FFF2-40B4-BE49-F238E27FC236}">
                <a16:creationId xmlns:a16="http://schemas.microsoft.com/office/drawing/2014/main" id="{FB00C6E5-9CA3-499A-ACB1-37059E6F542F}"/>
              </a:ext>
            </a:extLst>
          </p:cNvPr>
          <p:cNvSpPr txBox="1"/>
          <p:nvPr/>
        </p:nvSpPr>
        <p:spPr>
          <a:xfrm>
            <a:off x="6103125" y="113380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Sentinel-2 MSI</a:t>
            </a:r>
          </a:p>
        </p:txBody>
      </p:sp>
      <p:pic>
        <p:nvPicPr>
          <p:cNvPr id="5" name="Picture 5" descr="A picture containing transport, airplane&#10;&#10;Description automatically generated">
            <a:extLst>
              <a:ext uri="{FF2B5EF4-FFF2-40B4-BE49-F238E27FC236}">
                <a16:creationId xmlns:a16="http://schemas.microsoft.com/office/drawing/2014/main" id="{87DD4613-1258-4C31-B09E-31556BBFE636}"/>
              </a:ext>
            </a:extLst>
          </p:cNvPr>
          <p:cNvPicPr>
            <a:picLocks noChangeAspect="1"/>
          </p:cNvPicPr>
          <p:nvPr/>
        </p:nvPicPr>
        <p:blipFill>
          <a:blip r:embed="rId4"/>
          <a:stretch>
            <a:fillRect/>
          </a:stretch>
        </p:blipFill>
        <p:spPr>
          <a:xfrm>
            <a:off x="3046218" y="1137059"/>
            <a:ext cx="1905000" cy="2105025"/>
          </a:xfrm>
          <a:prstGeom prst="rect">
            <a:avLst/>
          </a:prstGeom>
        </p:spPr>
      </p:pic>
      <p:sp>
        <p:nvSpPr>
          <p:cNvPr id="6" name="TextBox 5">
            <a:extLst>
              <a:ext uri="{FF2B5EF4-FFF2-40B4-BE49-F238E27FC236}">
                <a16:creationId xmlns:a16="http://schemas.microsoft.com/office/drawing/2014/main" id="{AD64177A-AD4E-4D5C-980F-B3AAE766E383}"/>
              </a:ext>
            </a:extLst>
          </p:cNvPr>
          <p:cNvSpPr txBox="1"/>
          <p:nvPr/>
        </p:nvSpPr>
        <p:spPr>
          <a:xfrm>
            <a:off x="3126614" y="113380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tx1">
                    <a:lumMod val="75000"/>
                    <a:lumOff val="25000"/>
                  </a:schemeClr>
                </a:solidFill>
                <a:latin typeface="Century Gothic"/>
              </a:rPr>
              <a:t>SRTM</a:t>
            </a:r>
            <a:endParaRPr lang="en-US" b="1">
              <a:solidFill>
                <a:schemeClr val="tx1">
                  <a:lumMod val="75000"/>
                  <a:lumOff val="25000"/>
                </a:schemeClr>
              </a:solidFill>
              <a:cs typeface="Calibri"/>
            </a:endParaRPr>
          </a:p>
        </p:txBody>
      </p:sp>
      <p:pic>
        <p:nvPicPr>
          <p:cNvPr id="7" name="Picture 7" descr="A picture containing satellite, table&#10;&#10;Description automatically generated">
            <a:extLst>
              <a:ext uri="{FF2B5EF4-FFF2-40B4-BE49-F238E27FC236}">
                <a16:creationId xmlns:a16="http://schemas.microsoft.com/office/drawing/2014/main" id="{8112EF07-DEDF-459C-BD10-542A632A99B4}"/>
              </a:ext>
            </a:extLst>
          </p:cNvPr>
          <p:cNvPicPr>
            <a:picLocks noChangeAspect="1"/>
          </p:cNvPicPr>
          <p:nvPr/>
        </p:nvPicPr>
        <p:blipFill>
          <a:blip r:embed="rId5"/>
          <a:stretch>
            <a:fillRect/>
          </a:stretch>
        </p:blipFill>
        <p:spPr>
          <a:xfrm>
            <a:off x="222911" y="1633608"/>
            <a:ext cx="1905000" cy="1552575"/>
          </a:xfrm>
          <a:prstGeom prst="rect">
            <a:avLst/>
          </a:prstGeom>
        </p:spPr>
      </p:pic>
      <p:sp>
        <p:nvSpPr>
          <p:cNvPr id="8" name="TextBox 7">
            <a:extLst>
              <a:ext uri="{FF2B5EF4-FFF2-40B4-BE49-F238E27FC236}">
                <a16:creationId xmlns:a16="http://schemas.microsoft.com/office/drawing/2014/main" id="{3E89D9F1-116D-4D00-9B14-CDC56B7429C2}"/>
              </a:ext>
            </a:extLst>
          </p:cNvPr>
          <p:cNvSpPr txBox="1"/>
          <p:nvPr/>
        </p:nvSpPr>
        <p:spPr>
          <a:xfrm>
            <a:off x="225151" y="1133804"/>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Landsat 8 OLI</a:t>
            </a:r>
          </a:p>
        </p:txBody>
      </p:sp>
      <p:sp>
        <p:nvSpPr>
          <p:cNvPr id="9" name="TextBox 8">
            <a:extLst>
              <a:ext uri="{FF2B5EF4-FFF2-40B4-BE49-F238E27FC236}">
                <a16:creationId xmlns:a16="http://schemas.microsoft.com/office/drawing/2014/main" id="{B7A40941-B2B9-4134-B823-771CB51EA963}"/>
              </a:ext>
            </a:extLst>
          </p:cNvPr>
          <p:cNvSpPr txBox="1"/>
          <p:nvPr/>
        </p:nvSpPr>
        <p:spPr>
          <a:xfrm>
            <a:off x="8825286" y="6463724"/>
            <a:ext cx="487367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smtClean="0">
                <a:solidFill>
                  <a:schemeClr val="tx1">
                    <a:lumMod val="75000"/>
                    <a:lumOff val="25000"/>
                  </a:schemeClr>
                </a:solidFill>
                <a:latin typeface="Century Gothic"/>
              </a:rPr>
              <a:t>Satellite Image Credits: NASA,</a:t>
            </a:r>
            <a:r>
              <a:rPr lang="en-US" sz="1000" dirty="0">
                <a:solidFill>
                  <a:schemeClr val="tx1">
                    <a:lumMod val="75000"/>
                    <a:lumOff val="25000"/>
                  </a:schemeClr>
                </a:solidFill>
                <a:latin typeface="Century Gothic"/>
              </a:rPr>
              <a:t> Celina Vargas</a:t>
            </a:r>
            <a:endParaRPr lang="en-US" sz="1000" dirty="0">
              <a:solidFill>
                <a:schemeClr val="tx1">
                  <a:lumMod val="75000"/>
                  <a:lumOff val="25000"/>
                </a:schemeClr>
              </a:solidFill>
            </a:endParaRPr>
          </a:p>
        </p:txBody>
      </p:sp>
      <p:sp>
        <p:nvSpPr>
          <p:cNvPr id="16" name="TextBox 15">
            <a:extLst>
              <a:ext uri="{FF2B5EF4-FFF2-40B4-BE49-F238E27FC236}">
                <a16:creationId xmlns:a16="http://schemas.microsoft.com/office/drawing/2014/main" id="{9A7B9B65-EC80-4A5F-9359-A3CBFD060156}"/>
              </a:ext>
            </a:extLst>
          </p:cNvPr>
          <p:cNvSpPr txBox="1"/>
          <p:nvPr/>
        </p:nvSpPr>
        <p:spPr>
          <a:xfrm>
            <a:off x="9082740" y="113380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ALOS-2 PALSAR-2</a:t>
            </a:r>
            <a:endParaRPr lang="en-US" b="1">
              <a:solidFill>
                <a:schemeClr val="tx1">
                  <a:lumMod val="75000"/>
                  <a:lumOff val="25000"/>
                </a:schemeClr>
              </a:solidFill>
              <a:cs typeface="Calibri"/>
            </a:endParaRPr>
          </a:p>
        </p:txBody>
      </p:sp>
      <p:pic>
        <p:nvPicPr>
          <p:cNvPr id="11" name="Picture 14" descr="A picture containing large, sitting, table, light&#10;&#10;Description automatically generated">
            <a:extLst>
              <a:ext uri="{FF2B5EF4-FFF2-40B4-BE49-F238E27FC236}">
                <a16:creationId xmlns:a16="http://schemas.microsoft.com/office/drawing/2014/main" id="{53288F44-CD42-45DC-957E-FFB9908A31A2}"/>
              </a:ext>
            </a:extLst>
          </p:cNvPr>
          <p:cNvPicPr>
            <a:picLocks noChangeAspect="1"/>
          </p:cNvPicPr>
          <p:nvPr/>
        </p:nvPicPr>
        <p:blipFill>
          <a:blip r:embed="rId6"/>
          <a:stretch>
            <a:fillRect/>
          </a:stretch>
        </p:blipFill>
        <p:spPr>
          <a:xfrm>
            <a:off x="9075521" y="1943667"/>
            <a:ext cx="2743200" cy="926275"/>
          </a:xfrm>
          <a:prstGeom prst="rect">
            <a:avLst/>
          </a:prstGeom>
        </p:spPr>
      </p:pic>
      <p:pic>
        <p:nvPicPr>
          <p:cNvPr id="19" name="Picture 19" descr="A view of the earth from space&#10;&#10;Description automatically generated">
            <a:extLst>
              <a:ext uri="{FF2B5EF4-FFF2-40B4-BE49-F238E27FC236}">
                <a16:creationId xmlns:a16="http://schemas.microsoft.com/office/drawing/2014/main" id="{634AFD5D-E630-41A4-8BE2-E91D8F5C7CFB}"/>
              </a:ext>
            </a:extLst>
          </p:cNvPr>
          <p:cNvPicPr>
            <a:picLocks noChangeAspect="1"/>
          </p:cNvPicPr>
          <p:nvPr/>
        </p:nvPicPr>
        <p:blipFill>
          <a:blip r:embed="rId7"/>
          <a:stretch>
            <a:fillRect/>
          </a:stretch>
        </p:blipFill>
        <p:spPr>
          <a:xfrm>
            <a:off x="221323" y="3359221"/>
            <a:ext cx="2562546" cy="2553986"/>
          </a:xfrm>
          <a:prstGeom prst="rect">
            <a:avLst/>
          </a:prstGeom>
        </p:spPr>
      </p:pic>
      <p:pic>
        <p:nvPicPr>
          <p:cNvPr id="20" name="Picture 20" descr="A picture containing photo, view, looking, large&#10;&#10;Description automatically generated">
            <a:extLst>
              <a:ext uri="{FF2B5EF4-FFF2-40B4-BE49-F238E27FC236}">
                <a16:creationId xmlns:a16="http://schemas.microsoft.com/office/drawing/2014/main" id="{2CB9872A-32DC-4CAA-8AB9-05D9F5934DBF}"/>
              </a:ext>
            </a:extLst>
          </p:cNvPr>
          <p:cNvPicPr>
            <a:picLocks noChangeAspect="1"/>
          </p:cNvPicPr>
          <p:nvPr/>
        </p:nvPicPr>
        <p:blipFill>
          <a:blip r:embed="rId8"/>
          <a:stretch>
            <a:fillRect/>
          </a:stretch>
        </p:blipFill>
        <p:spPr>
          <a:xfrm>
            <a:off x="6282647" y="3427287"/>
            <a:ext cx="2563403" cy="2554843"/>
          </a:xfrm>
          <a:prstGeom prst="rect">
            <a:avLst/>
          </a:prstGeom>
        </p:spPr>
      </p:pic>
      <p:pic>
        <p:nvPicPr>
          <p:cNvPr id="21" name="Picture 21" descr="A picture containing mirror, photo, reflection, round&#10;&#10;Description automatically generated">
            <a:extLst>
              <a:ext uri="{FF2B5EF4-FFF2-40B4-BE49-F238E27FC236}">
                <a16:creationId xmlns:a16="http://schemas.microsoft.com/office/drawing/2014/main" id="{484CE379-45E7-4DD5-BAFB-0B866E31CCDC}"/>
              </a:ext>
            </a:extLst>
          </p:cNvPr>
          <p:cNvPicPr>
            <a:picLocks noChangeAspect="1"/>
          </p:cNvPicPr>
          <p:nvPr/>
        </p:nvPicPr>
        <p:blipFill>
          <a:blip r:embed="rId9"/>
          <a:stretch>
            <a:fillRect/>
          </a:stretch>
        </p:blipFill>
        <p:spPr>
          <a:xfrm>
            <a:off x="9322086" y="3358793"/>
            <a:ext cx="2563403" cy="2554843"/>
          </a:xfrm>
          <a:prstGeom prst="rect">
            <a:avLst/>
          </a:prstGeom>
        </p:spPr>
      </p:pic>
      <p:pic>
        <p:nvPicPr>
          <p:cNvPr id="23" name="Picture 23">
            <a:extLst>
              <a:ext uri="{FF2B5EF4-FFF2-40B4-BE49-F238E27FC236}">
                <a16:creationId xmlns:a16="http://schemas.microsoft.com/office/drawing/2014/main" id="{9C8D5A82-A6DC-4B53-B1A9-8E8301EE715A}"/>
              </a:ext>
            </a:extLst>
          </p:cNvPr>
          <p:cNvPicPr>
            <a:picLocks noChangeAspect="1"/>
          </p:cNvPicPr>
          <p:nvPr/>
        </p:nvPicPr>
        <p:blipFill>
          <a:blip r:embed="rId10"/>
          <a:stretch>
            <a:fillRect/>
          </a:stretch>
        </p:blipFill>
        <p:spPr>
          <a:xfrm>
            <a:off x="3220895" y="3430659"/>
            <a:ext cx="2556659" cy="2565221"/>
          </a:xfrm>
          <a:prstGeom prst="rect">
            <a:avLst/>
          </a:prstGeom>
        </p:spPr>
      </p:pic>
    </p:spTree>
    <p:extLst>
      <p:ext uri="{BB962C8B-B14F-4D97-AF65-F5344CB8AC3E}">
        <p14:creationId xmlns:p14="http://schemas.microsoft.com/office/powerpoint/2010/main" val="2572029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9A70B8-8C70-42BB-A9BC-3573768C4911}"/>
              </a:ext>
            </a:extLst>
          </p:cNvPr>
          <p:cNvSpPr txBox="1"/>
          <p:nvPr/>
        </p:nvSpPr>
        <p:spPr>
          <a:xfrm>
            <a:off x="2605" y="126349"/>
            <a:ext cx="109436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5A976"/>
                </a:solidFill>
                <a:latin typeface="Century Gothic"/>
              </a:rPr>
              <a:t>Methods: Ancillary Datasets – Model Data</a:t>
            </a:r>
            <a:endParaRPr lang="en-US">
              <a:solidFill>
                <a:srgbClr val="000000"/>
              </a:solidFill>
              <a:latin typeface="Calibri" panose="020F0502020204030204"/>
              <a:cs typeface="Calibri" panose="020F0502020204030204"/>
            </a:endParaRPr>
          </a:p>
        </p:txBody>
      </p:sp>
      <p:sp>
        <p:nvSpPr>
          <p:cNvPr id="2" name="Rectangle 1">
            <a:extLst>
              <a:ext uri="{FF2B5EF4-FFF2-40B4-BE49-F238E27FC236}">
                <a16:creationId xmlns:a16="http://schemas.microsoft.com/office/drawing/2014/main" id="{2585470E-4C88-4957-9C84-5CBB9D8F1EDA}"/>
              </a:ext>
            </a:extLst>
          </p:cNvPr>
          <p:cNvSpPr/>
          <p:nvPr/>
        </p:nvSpPr>
        <p:spPr>
          <a:xfrm>
            <a:off x="9606776" y="6205653"/>
            <a:ext cx="1440364" cy="213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9" descr="A close up of a logo&#10;&#10;Description automatically generated">
            <a:extLst>
              <a:ext uri="{FF2B5EF4-FFF2-40B4-BE49-F238E27FC236}">
                <a16:creationId xmlns:a16="http://schemas.microsoft.com/office/drawing/2014/main" id="{7D773F7F-CA3D-46E4-9FFB-E5B8779A181A}"/>
              </a:ext>
            </a:extLst>
          </p:cNvPr>
          <p:cNvPicPr>
            <a:picLocks noChangeAspect="1"/>
          </p:cNvPicPr>
          <p:nvPr/>
        </p:nvPicPr>
        <p:blipFill rotWithShape="1">
          <a:blip r:embed="rId3"/>
          <a:srcRect l="11787" t="14670" r="5323" b="16803"/>
          <a:stretch/>
        </p:blipFill>
        <p:spPr>
          <a:xfrm>
            <a:off x="1549657" y="2235027"/>
            <a:ext cx="2726840" cy="3502405"/>
          </a:xfrm>
          <a:prstGeom prst="rect">
            <a:avLst/>
          </a:prstGeom>
        </p:spPr>
      </p:pic>
      <p:pic>
        <p:nvPicPr>
          <p:cNvPr id="25" name="Picture 8" descr="A picture containing tree&#10;&#10;Description automatically generated">
            <a:extLst>
              <a:ext uri="{FF2B5EF4-FFF2-40B4-BE49-F238E27FC236}">
                <a16:creationId xmlns:a16="http://schemas.microsoft.com/office/drawing/2014/main" id="{FD9BE4D8-B84A-4C66-AFA2-3272E8D0D89E}"/>
              </a:ext>
            </a:extLst>
          </p:cNvPr>
          <p:cNvPicPr>
            <a:picLocks noChangeAspect="1"/>
          </p:cNvPicPr>
          <p:nvPr/>
        </p:nvPicPr>
        <p:blipFill rotWithShape="1">
          <a:blip r:embed="rId4"/>
          <a:srcRect l="5187" r="288" b="-341"/>
          <a:stretch/>
        </p:blipFill>
        <p:spPr>
          <a:xfrm>
            <a:off x="5907364" y="2451277"/>
            <a:ext cx="5184115" cy="2783895"/>
          </a:xfrm>
          <a:prstGeom prst="rect">
            <a:avLst/>
          </a:prstGeom>
        </p:spPr>
      </p:pic>
      <p:sp>
        <p:nvSpPr>
          <p:cNvPr id="27" name="Text Placeholder 1">
            <a:extLst>
              <a:ext uri="{FF2B5EF4-FFF2-40B4-BE49-F238E27FC236}">
                <a16:creationId xmlns:a16="http://schemas.microsoft.com/office/drawing/2014/main" id="{929992DE-7FAB-48EF-9A96-39114151CCBF}"/>
              </a:ext>
            </a:extLst>
          </p:cNvPr>
          <p:cNvSpPr txBox="1">
            <a:spLocks/>
          </p:cNvSpPr>
          <p:nvPr/>
        </p:nvSpPr>
        <p:spPr>
          <a:xfrm>
            <a:off x="1606974" y="1002778"/>
            <a:ext cx="2660458" cy="160957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55A976"/>
              </a:buClr>
              <a:defRPr/>
            </a:pPr>
            <a:r>
              <a:rPr lang="en-US" sz="2200" b="1">
                <a:solidFill>
                  <a:srgbClr val="55A976"/>
                </a:solidFill>
                <a:latin typeface="Century Gothic"/>
              </a:rPr>
              <a:t>Forest Inventory Timber Cruise</a:t>
            </a:r>
            <a:endParaRPr lang="en-US" sz="2200">
              <a:solidFill>
                <a:srgbClr val="404040"/>
              </a:solidFill>
            </a:endParaRPr>
          </a:p>
          <a:p>
            <a:pPr algn="ctr">
              <a:lnSpc>
                <a:spcPct val="100000"/>
              </a:lnSpc>
              <a:spcBef>
                <a:spcPts val="0"/>
              </a:spcBef>
              <a:spcAft>
                <a:spcPts val="600"/>
              </a:spcAft>
              <a:buClr>
                <a:srgbClr val="55A976"/>
              </a:buClr>
              <a:defRPr/>
            </a:pPr>
            <a:r>
              <a:rPr lang="en-US" sz="1800">
                <a:latin typeface="Century Gothic"/>
              </a:rPr>
              <a:t>June 11 – July 11, 2019</a:t>
            </a:r>
            <a:endParaRPr lang="en-US" sz="1800"/>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sp>
        <p:nvSpPr>
          <p:cNvPr id="28" name="Text Placeholder 1">
            <a:extLst>
              <a:ext uri="{FF2B5EF4-FFF2-40B4-BE49-F238E27FC236}">
                <a16:creationId xmlns:a16="http://schemas.microsoft.com/office/drawing/2014/main" id="{F74262DE-93DB-4FF0-8573-3CADBD88E6BF}"/>
              </a:ext>
            </a:extLst>
          </p:cNvPr>
          <p:cNvSpPr txBox="1">
            <a:spLocks/>
          </p:cNvSpPr>
          <p:nvPr/>
        </p:nvSpPr>
        <p:spPr>
          <a:xfrm>
            <a:off x="6823569" y="999041"/>
            <a:ext cx="3242660" cy="163525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55A976"/>
              </a:buClr>
              <a:defRPr/>
            </a:pPr>
            <a:r>
              <a:rPr lang="en-US" sz="2200" b="1">
                <a:solidFill>
                  <a:srgbClr val="55A976"/>
                </a:solidFill>
                <a:latin typeface="Century Gothic"/>
              </a:rPr>
              <a:t>High Resolution LiDAR Canopy Height</a:t>
            </a:r>
            <a:endParaRPr lang="en-US"/>
          </a:p>
          <a:p>
            <a:pPr algn="ctr">
              <a:lnSpc>
                <a:spcPct val="100000"/>
              </a:lnSpc>
              <a:spcBef>
                <a:spcPts val="0"/>
              </a:spcBef>
              <a:spcAft>
                <a:spcPts val="600"/>
              </a:spcAft>
              <a:buClr>
                <a:srgbClr val="55A976"/>
              </a:buClr>
              <a:defRPr/>
            </a:pPr>
            <a:r>
              <a:rPr lang="en-US" sz="1800">
                <a:latin typeface="Century Gothic"/>
              </a:rPr>
              <a:t>June 2019</a:t>
            </a:r>
            <a:endParaRPr lang="en-US" sz="1800"/>
          </a:p>
          <a:p>
            <a:pPr>
              <a:lnSpc>
                <a:spcPct val="100000"/>
              </a:lnSpc>
              <a:spcBef>
                <a:spcPts val="0"/>
              </a:spcBef>
              <a:spcAft>
                <a:spcPts val="600"/>
              </a:spcAft>
              <a:buClr>
                <a:srgbClr val="55A976"/>
              </a:buClr>
              <a:defRPr/>
            </a:pPr>
            <a:endParaRPr lang="en-US" sz="2200">
              <a:solidFill>
                <a:prstClr val="black">
                  <a:lumMod val="75000"/>
                  <a:lumOff val="25000"/>
                </a:prstClr>
              </a:solidFill>
            </a:endParaRPr>
          </a:p>
          <a:p>
            <a:pPr>
              <a:lnSpc>
                <a:spcPct val="100000"/>
              </a:lnSpc>
              <a:spcBef>
                <a:spcPts val="0"/>
              </a:spcBef>
              <a:spcAft>
                <a:spcPts val="600"/>
              </a:spcAft>
              <a:buClr>
                <a:srgbClr val="55A976"/>
              </a:buClr>
              <a:defRPr/>
            </a:pPr>
            <a:endParaRPr lang="en-US" sz="2200">
              <a:solidFill>
                <a:prstClr val="black">
                  <a:lumMod val="75000"/>
                  <a:lumOff val="25000"/>
                </a:prstClr>
              </a:solidFill>
            </a:endParaRPr>
          </a:p>
        </p:txBody>
      </p:sp>
      <p:grpSp>
        <p:nvGrpSpPr>
          <p:cNvPr id="23" name="Group 22">
            <a:extLst>
              <a:ext uri="{FF2B5EF4-FFF2-40B4-BE49-F238E27FC236}">
                <a16:creationId xmlns:a16="http://schemas.microsoft.com/office/drawing/2014/main" id="{C5F8F30E-50C6-4C2D-822E-BE76FC5B1919}"/>
              </a:ext>
            </a:extLst>
          </p:cNvPr>
          <p:cNvGrpSpPr/>
          <p:nvPr/>
        </p:nvGrpSpPr>
        <p:grpSpPr>
          <a:xfrm>
            <a:off x="2889257" y="5718982"/>
            <a:ext cx="1670469" cy="636415"/>
            <a:chOff x="10542521" y="4422410"/>
            <a:chExt cx="1670469" cy="636415"/>
          </a:xfrm>
        </p:grpSpPr>
        <p:pic>
          <p:nvPicPr>
            <p:cNvPr id="18" name="Picture 3" descr="A close up of a logo&#10;&#10;Description automatically generated">
              <a:extLst>
                <a:ext uri="{FF2B5EF4-FFF2-40B4-BE49-F238E27FC236}">
                  <a16:creationId xmlns:a16="http://schemas.microsoft.com/office/drawing/2014/main" id="{8D592ED8-4E05-4705-BED6-8717F2BE9711}"/>
                </a:ext>
              </a:extLst>
            </p:cNvPr>
            <p:cNvPicPr>
              <a:picLocks noChangeAspect="1"/>
            </p:cNvPicPr>
            <p:nvPr/>
          </p:nvPicPr>
          <p:blipFill rotWithShape="1">
            <a:blip r:embed="rId5"/>
            <a:srcRect l="20370" t="4372" r="12963" b="78689"/>
            <a:stretch/>
          </p:blipFill>
          <p:spPr>
            <a:xfrm>
              <a:off x="10542521" y="4482881"/>
              <a:ext cx="186971" cy="162650"/>
            </a:xfrm>
            <a:prstGeom prst="rect">
              <a:avLst/>
            </a:prstGeom>
          </p:spPr>
        </p:pic>
        <p:sp>
          <p:nvSpPr>
            <p:cNvPr id="20" name="TextBox 19">
              <a:extLst>
                <a:ext uri="{FF2B5EF4-FFF2-40B4-BE49-F238E27FC236}">
                  <a16:creationId xmlns:a16="http://schemas.microsoft.com/office/drawing/2014/main" id="{0AC4278B-AEE3-4B9D-8DB8-4A7CCD2E275E}"/>
                </a:ext>
              </a:extLst>
            </p:cNvPr>
            <p:cNvSpPr txBox="1"/>
            <p:nvPr/>
          </p:nvSpPr>
          <p:spPr>
            <a:xfrm>
              <a:off x="10691867" y="4422410"/>
              <a:ext cx="1521123"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chemeClr val="tx1">
                      <a:lumMod val="75000"/>
                      <a:lumOff val="25000"/>
                    </a:schemeClr>
                  </a:solidFill>
                  <a:latin typeface="Century Gothic"/>
                </a:rPr>
                <a:t>Inventory Plot</a:t>
              </a:r>
              <a:endParaRPr lang="en-US" sz="1300">
                <a:solidFill>
                  <a:schemeClr val="tx1">
                    <a:lumMod val="75000"/>
                    <a:lumOff val="25000"/>
                  </a:schemeClr>
                </a:solidFill>
                <a:cs typeface="Calibri"/>
              </a:endParaRPr>
            </a:p>
          </p:txBody>
        </p:sp>
        <p:sp>
          <p:nvSpPr>
            <p:cNvPr id="22" name="TextBox 21">
              <a:extLst>
                <a:ext uri="{FF2B5EF4-FFF2-40B4-BE49-F238E27FC236}">
                  <a16:creationId xmlns:a16="http://schemas.microsoft.com/office/drawing/2014/main" id="{FE62DDA6-ECA9-48EB-B785-D53ACC293AF1}"/>
                </a:ext>
              </a:extLst>
            </p:cNvPr>
            <p:cNvSpPr txBox="1"/>
            <p:nvPr/>
          </p:nvSpPr>
          <p:spPr>
            <a:xfrm>
              <a:off x="10700740" y="4658715"/>
              <a:ext cx="12163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tx1">
                      <a:lumMod val="75000"/>
                      <a:lumOff val="25000"/>
                    </a:schemeClr>
                  </a:solidFill>
                  <a:latin typeface="Century Gothic"/>
                </a:rPr>
                <a:t>*Plot size not to scale</a:t>
              </a:r>
              <a:endParaRPr lang="en-US" sz="1000">
                <a:solidFill>
                  <a:schemeClr val="tx1">
                    <a:lumMod val="75000"/>
                    <a:lumOff val="25000"/>
                  </a:schemeClr>
                </a:solidFill>
                <a:cs typeface="Calibri"/>
              </a:endParaRPr>
            </a:p>
          </p:txBody>
        </p:sp>
      </p:grpSp>
      <p:sp>
        <p:nvSpPr>
          <p:cNvPr id="5" name="Rectangle 4"/>
          <p:cNvSpPr/>
          <p:nvPr/>
        </p:nvSpPr>
        <p:spPr>
          <a:xfrm rot="9425279">
            <a:off x="9287150" y="4747056"/>
            <a:ext cx="2154773" cy="6686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947145"/>
      </p:ext>
    </p:extLst>
  </p:cSld>
  <p:clrMapOvr>
    <a:masterClrMapping/>
  </p:clrMapOvr>
  <p:timing>
    <p:tnLst>
      <p:par>
        <p:cT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6" ma:contentTypeDescription="Create a new document." ma:contentTypeScope="" ma:versionID="f95cfc2186e0be21c799f8e439d1a7f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f1aa41512894eb57343a57dd41b73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Lauren Lad</DisplayName>
        <AccountId>27</AccountId>
        <AccountType/>
      </UserInfo>
      <UserInfo>
        <DisplayName>Scott Cunningham</DisplayName>
        <AccountId>28</AccountId>
        <AccountType/>
      </UserInfo>
      <UserInfo>
        <DisplayName>Laura Krauser</DisplayName>
        <AccountId>29</AccountId>
        <AccountType/>
      </UserInfo>
      <UserInfo>
        <DisplayName>Darby Levin</DisplayName>
        <AccountId>30</AccountId>
        <AccountType/>
      </UserInfo>
      <UserInfo>
        <DisplayName>Kaitlyn Bretz</DisplayName>
        <AccountId>18</AccountId>
        <AccountType/>
      </UserInfo>
      <UserInfo>
        <DisplayName>Kristen Dennis</DisplayName>
        <AccountId>94</AccountId>
        <AccountType/>
      </UserInfo>
    </SharedWithUsers>
  </documentManagement>
</p:properties>
</file>

<file path=customXml/itemProps1.xml><?xml version="1.0" encoding="utf-8"?>
<ds:datastoreItem xmlns:ds="http://schemas.openxmlformats.org/officeDocument/2006/customXml" ds:itemID="{6808CB18-249B-4BC6-9D87-4665B685C5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9FF4F6-DB6B-4E84-967C-BED2F99A8EA6}">
  <ds:schemaRefs>
    <ds:schemaRef ds:uri="http://schemas.microsoft.com/sharepoint/v3/contenttype/forms"/>
  </ds:schemaRefs>
</ds:datastoreItem>
</file>

<file path=customXml/itemProps3.xml><?xml version="1.0" encoding="utf-8"?>
<ds:datastoreItem xmlns:ds="http://schemas.openxmlformats.org/officeDocument/2006/customXml" ds:itemID="{D3588770-70BE-4C19-ABAC-39463F6B4A37}">
  <ds:schemaRefs>
    <ds:schemaRef ds:uri="http://purl.org/dc/elements/1.1/"/>
    <ds:schemaRef ds:uri="http://schemas.microsoft.com/office/2006/metadata/properties"/>
    <ds:schemaRef ds:uri="21e6a8e8-1dff-48a6-ab9b-8d556c6946c0"/>
    <ds:schemaRef ds:uri="http://schemas.microsoft.com/office/infopath/2007/PartnerControls"/>
    <ds:schemaRef ds:uri="http://purl.org/dc/terms/"/>
    <ds:schemaRef ds:uri="7df78d0b-135a-4de7-9166-7c181cd87fb4"/>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46</TotalTime>
  <Words>6765</Words>
  <Application>Microsoft Office PowerPoint</Application>
  <PresentationFormat>Widescreen</PresentationFormat>
  <Paragraphs>811</Paragraphs>
  <Slides>38</Slides>
  <Notes>38</Notes>
  <HiddenSlides>16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Century Gothic</vt:lpstr>
      <vt:lpstr>Garamond</vt:lpstr>
      <vt:lpstr>Webdings</vt:lpstr>
      <vt:lpstr>Webdings,Sans-Serif</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14</cp:revision>
  <dcterms:created xsi:type="dcterms:W3CDTF">2019-11-12T17:46:59Z</dcterms:created>
  <dcterms:modified xsi:type="dcterms:W3CDTF">2020-07-29T13:54:09Z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