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71"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15:guide id="1" pos="5400" userDrawn="1">
          <p15:clr>
            <a:srgbClr val="A4A3A4"/>
          </p15:clr>
        </p15:guide>
        <p15:guide id="2" orient="horz" pos="115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very, Ryan B. (LARC-E3)[SSAI DEVELOP]" initials="ARB(D" lastIdx="29" clrIdx="0">
    <p:extLst>
      <p:ext uri="{19B8F6BF-5375-455C-9EA6-DF929625EA0E}">
        <p15:presenceInfo xmlns:p15="http://schemas.microsoft.com/office/powerpoint/2012/main" userId="S-1-5-21-330711430-3775241029-4075259233-721664" providerId="AD"/>
      </p:ext>
    </p:extLst>
  </p:cmAuthor>
  <p:cmAuthor id="2" name="Clayton, Amanda L. (LARC)[SSAI DEVELOP]" initials="CAL(D" lastIdx="25" clrIdx="1">
    <p:extLst>
      <p:ext uri="{19B8F6BF-5375-455C-9EA6-DF929625EA0E}">
        <p15:presenceInfo xmlns:p15="http://schemas.microsoft.com/office/powerpoint/2012/main" userId="S-1-5-21-330711430-3775241029-4075259233-6824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B37B"/>
    <a:srgbClr val="218754"/>
    <a:srgbClr val="93F7CA"/>
    <a:srgbClr val="73A9DB"/>
    <a:srgbClr val="7DB862"/>
    <a:srgbClr val="E9A149"/>
    <a:srgbClr val="EA7845"/>
    <a:srgbClr val="586991"/>
    <a:srgbClr val="C15442"/>
    <a:srgbClr val="2F8A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4441" autoAdjust="0"/>
    <p:restoredTop sz="94346" autoAdjust="0"/>
  </p:normalViewPr>
  <p:slideViewPr>
    <p:cSldViewPr snapToGrid="0">
      <p:cViewPr varScale="1">
        <p:scale>
          <a:sx n="20" d="100"/>
          <a:sy n="20" d="100"/>
        </p:scale>
        <p:origin x="3786" y="102"/>
      </p:cViewPr>
      <p:guideLst>
        <p:guide pos="5400"/>
        <p:guide orient="horz" pos="11520"/>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05647376260043"/>
          <c:y val="5.8683502260933232E-2"/>
          <c:w val="0.84920131366884"/>
          <c:h val="0.83424768311809572"/>
        </c:manualLayout>
      </c:layout>
      <c:lineChart>
        <c:grouping val="standard"/>
        <c:varyColors val="0"/>
        <c:ser>
          <c:idx val="0"/>
          <c:order val="0"/>
          <c:tx>
            <c:strRef>
              <c:f>Tables!$A$103</c:f>
              <c:strCache>
                <c:ptCount val="1"/>
                <c:pt idx="0">
                  <c:v>Mississippi Sound</c:v>
                </c:pt>
              </c:strCache>
            </c:strRef>
          </c:tx>
          <c:spPr>
            <a:ln w="28575" cap="rnd">
              <a:solidFill>
                <a:srgbClr val="218754"/>
              </a:solidFill>
              <a:round/>
            </a:ln>
            <a:effectLst/>
          </c:spPr>
          <c:marker>
            <c:symbol val="none"/>
          </c:marker>
          <c:cat>
            <c:strRef>
              <c:f>Tables!$B$102:$M$102</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Tables!$B$103:$M$103</c:f>
              <c:numCache>
                <c:formatCode>General</c:formatCode>
                <c:ptCount val="12"/>
                <c:pt idx="0">
                  <c:v>15.003429072157966</c:v>
                </c:pt>
                <c:pt idx="1">
                  <c:v>15.681779677444279</c:v>
                </c:pt>
                <c:pt idx="2">
                  <c:v>19.563163027102028</c:v>
                </c:pt>
                <c:pt idx="3">
                  <c:v>23.256531162631045</c:v>
                </c:pt>
                <c:pt idx="4">
                  <c:v>27.306404175601017</c:v>
                </c:pt>
                <c:pt idx="5">
                  <c:v>29.543411134273249</c:v>
                </c:pt>
                <c:pt idx="6">
                  <c:v>30.021670025788541</c:v>
                </c:pt>
                <c:pt idx="7">
                  <c:v>29.365100307242095</c:v>
                </c:pt>
                <c:pt idx="8">
                  <c:v>27.325245324711009</c:v>
                </c:pt>
                <c:pt idx="9">
                  <c:v>22.832025226544697</c:v>
                </c:pt>
                <c:pt idx="10">
                  <c:v>18.858968161044263</c:v>
                </c:pt>
                <c:pt idx="11">
                  <c:v>16.247345168258544</c:v>
                </c:pt>
              </c:numCache>
            </c:numRef>
          </c:val>
          <c:smooth val="0"/>
        </c:ser>
        <c:ser>
          <c:idx val="1"/>
          <c:order val="1"/>
          <c:tx>
            <c:strRef>
              <c:f>Tables!$A$104</c:f>
              <c:strCache>
                <c:ptCount val="1"/>
                <c:pt idx="0">
                  <c:v>Lake Borgne</c:v>
                </c:pt>
              </c:strCache>
            </c:strRef>
          </c:tx>
          <c:spPr>
            <a:ln w="28575" cap="rnd">
              <a:solidFill>
                <a:srgbClr val="00B0F0"/>
              </a:solidFill>
              <a:round/>
            </a:ln>
            <a:effectLst/>
          </c:spPr>
          <c:marker>
            <c:symbol val="none"/>
          </c:marker>
          <c:cat>
            <c:strRef>
              <c:f>Tables!$B$102:$M$102</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Tables!$B$104:$M$104</c:f>
              <c:numCache>
                <c:formatCode>General</c:formatCode>
                <c:ptCount val="12"/>
                <c:pt idx="0">
                  <c:v>13.985695891910138</c:v>
                </c:pt>
                <c:pt idx="1">
                  <c:v>15.15366851337372</c:v>
                </c:pt>
                <c:pt idx="2">
                  <c:v>19.525044157391505</c:v>
                </c:pt>
                <c:pt idx="3">
                  <c:v>23.220172575541902</c:v>
                </c:pt>
                <c:pt idx="4">
                  <c:v>27.454225525023421</c:v>
                </c:pt>
                <c:pt idx="5">
                  <c:v>29.713086559658962</c:v>
                </c:pt>
                <c:pt idx="6">
                  <c:v>30.094899907944701</c:v>
                </c:pt>
                <c:pt idx="7">
                  <c:v>29.351073677577681</c:v>
                </c:pt>
                <c:pt idx="8">
                  <c:v>27.025911936731006</c:v>
                </c:pt>
                <c:pt idx="9">
                  <c:v>21.842984104913381</c:v>
                </c:pt>
                <c:pt idx="10">
                  <c:v>17.532342293905828</c:v>
                </c:pt>
                <c:pt idx="11">
                  <c:v>15.215627412947399</c:v>
                </c:pt>
              </c:numCache>
            </c:numRef>
          </c:val>
          <c:smooth val="0"/>
        </c:ser>
        <c:ser>
          <c:idx val="2"/>
          <c:order val="2"/>
          <c:tx>
            <c:strRef>
              <c:f>Tables!$A$105</c:f>
              <c:strCache>
                <c:ptCount val="1"/>
                <c:pt idx="0">
                  <c:v>Western  Sound</c:v>
                </c:pt>
              </c:strCache>
            </c:strRef>
          </c:tx>
          <c:spPr>
            <a:ln w="28575" cap="rnd">
              <a:solidFill>
                <a:srgbClr val="FFC000"/>
              </a:solidFill>
              <a:round/>
            </a:ln>
            <a:effectLst/>
          </c:spPr>
          <c:marker>
            <c:symbol val="none"/>
          </c:marker>
          <c:cat>
            <c:strRef>
              <c:f>Tables!$B$102:$M$102</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Tables!$B$105:$M$105</c:f>
              <c:numCache>
                <c:formatCode>General</c:formatCode>
                <c:ptCount val="12"/>
                <c:pt idx="0">
                  <c:v>13.809876084233963</c:v>
                </c:pt>
                <c:pt idx="1">
                  <c:v>14.89255935048995</c:v>
                </c:pt>
                <c:pt idx="2">
                  <c:v>19.409112000871612</c:v>
                </c:pt>
                <c:pt idx="3">
                  <c:v>23.28827366660181</c:v>
                </c:pt>
                <c:pt idx="4">
                  <c:v>27.296460052930193</c:v>
                </c:pt>
                <c:pt idx="5">
                  <c:v>29.569779070332981</c:v>
                </c:pt>
                <c:pt idx="6">
                  <c:v>29.967282888429967</c:v>
                </c:pt>
                <c:pt idx="7">
                  <c:v>29.263631046240171</c:v>
                </c:pt>
                <c:pt idx="8">
                  <c:v>27.035808134243435</c:v>
                </c:pt>
                <c:pt idx="9">
                  <c:v>22.000028461741291</c:v>
                </c:pt>
                <c:pt idx="10">
                  <c:v>17.630071033562778</c:v>
                </c:pt>
                <c:pt idx="11">
                  <c:v>15.099459146922099</c:v>
                </c:pt>
              </c:numCache>
            </c:numRef>
          </c:val>
          <c:smooth val="0"/>
        </c:ser>
        <c:ser>
          <c:idx val="3"/>
          <c:order val="3"/>
          <c:tx>
            <c:strRef>
              <c:f>Tables!$A$106</c:f>
              <c:strCache>
                <c:ptCount val="1"/>
                <c:pt idx="0">
                  <c:v>Chandeleur Gulf</c:v>
                </c:pt>
              </c:strCache>
            </c:strRef>
          </c:tx>
          <c:spPr>
            <a:ln w="28575" cap="rnd">
              <a:solidFill>
                <a:srgbClr val="FF0000"/>
              </a:solidFill>
              <a:round/>
            </a:ln>
            <a:effectLst/>
          </c:spPr>
          <c:marker>
            <c:symbol val="none"/>
          </c:marker>
          <c:cat>
            <c:strRef>
              <c:f>Tables!$B$102:$M$102</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Tables!$B$106:$M$106</c:f>
              <c:numCache>
                <c:formatCode>General</c:formatCode>
                <c:ptCount val="12"/>
                <c:pt idx="0">
                  <c:v>15.270241038004556</c:v>
                </c:pt>
                <c:pt idx="1">
                  <c:v>15.779173129450077</c:v>
                </c:pt>
                <c:pt idx="2">
                  <c:v>19.701732546690288</c:v>
                </c:pt>
                <c:pt idx="3">
                  <c:v>23.356657724531878</c:v>
                </c:pt>
                <c:pt idx="4">
                  <c:v>27.351281730207813</c:v>
                </c:pt>
                <c:pt idx="5">
                  <c:v>29.655425230157441</c:v>
                </c:pt>
                <c:pt idx="6">
                  <c:v>30.113467165023565</c:v>
                </c:pt>
                <c:pt idx="7">
                  <c:v>29.433310521847364</c:v>
                </c:pt>
                <c:pt idx="8">
                  <c:v>27.296281732356004</c:v>
                </c:pt>
                <c:pt idx="9">
                  <c:v>22.832727498856805</c:v>
                </c:pt>
                <c:pt idx="10">
                  <c:v>18.998939643335099</c:v>
                </c:pt>
                <c:pt idx="11">
                  <c:v>16.512763690443897</c:v>
                </c:pt>
              </c:numCache>
            </c:numRef>
          </c:val>
          <c:smooth val="0"/>
        </c:ser>
        <c:ser>
          <c:idx val="4"/>
          <c:order val="4"/>
          <c:tx>
            <c:strRef>
              <c:f>Tables!$A$107</c:f>
              <c:strCache>
                <c:ptCount val="1"/>
                <c:pt idx="0">
                  <c:v>Eastern Sound</c:v>
                </c:pt>
              </c:strCache>
            </c:strRef>
          </c:tx>
          <c:spPr>
            <a:ln w="28575" cap="rnd">
              <a:solidFill>
                <a:schemeClr val="tx1">
                  <a:lumMod val="50000"/>
                </a:schemeClr>
              </a:solidFill>
              <a:round/>
            </a:ln>
            <a:effectLst/>
          </c:spPr>
          <c:marker>
            <c:symbol val="none"/>
          </c:marker>
          <c:dPt>
            <c:idx val="11"/>
            <c:marker>
              <c:symbol val="none"/>
            </c:marker>
            <c:bubble3D val="0"/>
            <c:spPr>
              <a:ln w="28575" cap="rnd">
                <a:solidFill>
                  <a:schemeClr val="tx1">
                    <a:lumMod val="50000"/>
                  </a:schemeClr>
                </a:solidFill>
                <a:round/>
              </a:ln>
              <a:effectLst/>
            </c:spPr>
          </c:dPt>
          <c:cat>
            <c:strRef>
              <c:f>Tables!$B$102:$M$102</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Tables!$B$107:$M$107</c:f>
              <c:numCache>
                <c:formatCode>General</c:formatCode>
                <c:ptCount val="12"/>
                <c:pt idx="0">
                  <c:v>14.669762936305824</c:v>
                </c:pt>
                <c:pt idx="1">
                  <c:v>15.287643809972137</c:v>
                </c:pt>
                <c:pt idx="2">
                  <c:v>19.311380925789479</c:v>
                </c:pt>
                <c:pt idx="3">
                  <c:v>23.268265127790688</c:v>
                </c:pt>
                <c:pt idx="4">
                  <c:v>27.371788661187036</c:v>
                </c:pt>
                <c:pt idx="5">
                  <c:v>29.357685076064477</c:v>
                </c:pt>
                <c:pt idx="6">
                  <c:v>29.913888342660904</c:v>
                </c:pt>
                <c:pt idx="7">
                  <c:v>29.301436695479246</c:v>
                </c:pt>
                <c:pt idx="8">
                  <c:v>27.280798114475431</c:v>
                </c:pt>
                <c:pt idx="9">
                  <c:v>22.695159875979648</c:v>
                </c:pt>
                <c:pt idx="10">
                  <c:v>18.867798100456188</c:v>
                </c:pt>
                <c:pt idx="11">
                  <c:v>15.956753986441951</c:v>
                </c:pt>
              </c:numCache>
            </c:numRef>
          </c:val>
          <c:smooth val="0"/>
        </c:ser>
        <c:dLbls>
          <c:showLegendKey val="0"/>
          <c:showVal val="0"/>
          <c:showCatName val="0"/>
          <c:showSerName val="0"/>
          <c:showPercent val="0"/>
          <c:showBubbleSize val="0"/>
        </c:dLbls>
        <c:smooth val="0"/>
        <c:axId val="148994208"/>
        <c:axId val="148970184"/>
      </c:lineChart>
      <c:catAx>
        <c:axId val="1489942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148970184"/>
        <c:crosses val="autoZero"/>
        <c:auto val="1"/>
        <c:lblAlgn val="ctr"/>
        <c:lblOffset val="100"/>
        <c:noMultiLvlLbl val="0"/>
      </c:catAx>
      <c:valAx>
        <c:axId val="148970184"/>
        <c:scaling>
          <c:orientation val="minMax"/>
          <c:max val="32"/>
          <c:min val="9"/>
        </c:scaling>
        <c:delete val="0"/>
        <c:axPos val="l"/>
        <c:title>
          <c:tx>
            <c:rich>
              <a:bodyPr rot="-5400000" spcFirstLastPara="1" vertOverflow="ellipsis" vert="horz" wrap="square" anchor="ctr" anchorCtr="1"/>
              <a:lstStyle/>
              <a:p>
                <a:pPr>
                  <a:defRPr sz="1400" b="0" i="0" u="none" strike="noStrike" kern="1200" baseline="0">
                    <a:solidFill>
                      <a:schemeClr val="tx1">
                        <a:lumMod val="50000"/>
                      </a:schemeClr>
                    </a:solidFill>
                    <a:latin typeface="Garamond" panose="02020404030301010803" pitchFamily="18" charset="0"/>
                    <a:ea typeface="+mn-ea"/>
                    <a:cs typeface="+mn-cs"/>
                  </a:defRPr>
                </a:pPr>
                <a:r>
                  <a:rPr lang="en-US" sz="1400" baseline="0" dirty="0">
                    <a:solidFill>
                      <a:schemeClr val="tx1">
                        <a:lumMod val="50000"/>
                      </a:schemeClr>
                    </a:solidFill>
                    <a:latin typeface="Garamond" panose="02020404030301010803" pitchFamily="18" charset="0"/>
                  </a:rPr>
                  <a:t>Sea Surface Temperature (C)</a:t>
                </a:r>
              </a:p>
            </c:rich>
          </c:tx>
          <c:layout>
            <c:manualLayout>
              <c:xMode val="edge"/>
              <c:yMode val="edge"/>
              <c:x val="2.5909342950863952E-2"/>
              <c:y val="0.19371639223080811"/>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50000"/>
                    </a:schemeClr>
                  </a:solidFill>
                  <a:latin typeface="Garamond" panose="02020404030301010803" pitchFamily="18" charset="0"/>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50000"/>
                  </a:schemeClr>
                </a:solidFill>
                <a:latin typeface="+mn-lt"/>
                <a:ea typeface="+mn-ea"/>
                <a:cs typeface="+mn-cs"/>
              </a:defRPr>
            </a:pPr>
            <a:endParaRPr lang="en-US"/>
          </a:p>
        </c:txPr>
        <c:crossAx val="148994208"/>
        <c:crosses val="autoZero"/>
        <c:crossBetween val="between"/>
        <c:majorUnit val="2"/>
        <c:minorUnit val="0.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80418263639295"/>
          <c:y val="9.7254690359268009E-2"/>
          <c:w val="0.86857406379180824"/>
          <c:h val="0.7949472329980275"/>
        </c:manualLayout>
      </c:layout>
      <c:lineChart>
        <c:grouping val="standard"/>
        <c:varyColors val="0"/>
        <c:ser>
          <c:idx val="0"/>
          <c:order val="0"/>
          <c:tx>
            <c:strRef>
              <c:f>Graphs!$B$210</c:f>
              <c:strCache>
                <c:ptCount val="1"/>
                <c:pt idx="0">
                  <c:v>Mississippi Sound</c:v>
                </c:pt>
              </c:strCache>
            </c:strRef>
          </c:tx>
          <c:spPr>
            <a:ln w="28575" cap="rnd">
              <a:solidFill>
                <a:srgbClr val="00B0F0"/>
              </a:solidFill>
              <a:round/>
            </a:ln>
            <a:effectLst/>
          </c:spPr>
          <c:marker>
            <c:symbol val="none"/>
          </c:marker>
          <c:cat>
            <c:strRef>
              <c:f>Graphs!$A$211:$A$222</c:f>
              <c:strCache>
                <c:ptCount val="12"/>
                <c:pt idx="0">
                  <c:v>Jan</c:v>
                </c:pt>
                <c:pt idx="1">
                  <c:v>Feb</c:v>
                </c:pt>
                <c:pt idx="2">
                  <c:v>Mar</c:v>
                </c:pt>
                <c:pt idx="3">
                  <c:v>April</c:v>
                </c:pt>
                <c:pt idx="4">
                  <c:v>May</c:v>
                </c:pt>
                <c:pt idx="5">
                  <c:v>June</c:v>
                </c:pt>
                <c:pt idx="6">
                  <c:v>July</c:v>
                </c:pt>
                <c:pt idx="7">
                  <c:v>Aug</c:v>
                </c:pt>
                <c:pt idx="8">
                  <c:v>Sep</c:v>
                </c:pt>
                <c:pt idx="9">
                  <c:v>Oct</c:v>
                </c:pt>
                <c:pt idx="10">
                  <c:v>Nov</c:v>
                </c:pt>
                <c:pt idx="11">
                  <c:v>Dec</c:v>
                </c:pt>
              </c:strCache>
            </c:strRef>
          </c:cat>
          <c:val>
            <c:numRef>
              <c:f>Graphs!$B$211:$B$222</c:f>
              <c:numCache>
                <c:formatCode>General</c:formatCode>
                <c:ptCount val="12"/>
                <c:pt idx="0">
                  <c:v>17.049433170439489</c:v>
                </c:pt>
                <c:pt idx="1">
                  <c:v>17.288125929031406</c:v>
                </c:pt>
                <c:pt idx="2">
                  <c:v>16.917761302605907</c:v>
                </c:pt>
                <c:pt idx="3">
                  <c:v>17.344635574696866</c:v>
                </c:pt>
                <c:pt idx="4">
                  <c:v>17.923766872380028</c:v>
                </c:pt>
                <c:pt idx="5">
                  <c:v>17.737295305400639</c:v>
                </c:pt>
                <c:pt idx="6">
                  <c:v>16.981091664641838</c:v>
                </c:pt>
                <c:pt idx="7">
                  <c:v>13.237772985828999</c:v>
                </c:pt>
                <c:pt idx="8">
                  <c:v>11.508033202802967</c:v>
                </c:pt>
                <c:pt idx="9">
                  <c:v>12.115649518177522</c:v>
                </c:pt>
                <c:pt idx="10">
                  <c:v>14.138618819018667</c:v>
                </c:pt>
                <c:pt idx="11">
                  <c:v>17.710864463283922</c:v>
                </c:pt>
              </c:numCache>
            </c:numRef>
          </c:val>
          <c:smooth val="0"/>
        </c:ser>
        <c:ser>
          <c:idx val="1"/>
          <c:order val="1"/>
          <c:tx>
            <c:strRef>
              <c:f>Graphs!$C$210</c:f>
              <c:strCache>
                <c:ptCount val="1"/>
                <c:pt idx="0">
                  <c:v>Lake Borgne</c:v>
                </c:pt>
              </c:strCache>
            </c:strRef>
          </c:tx>
          <c:spPr>
            <a:ln w="28575" cap="rnd">
              <a:solidFill>
                <a:srgbClr val="00B050"/>
              </a:solidFill>
              <a:round/>
            </a:ln>
            <a:effectLst/>
          </c:spPr>
          <c:marker>
            <c:symbol val="none"/>
          </c:marker>
          <c:cat>
            <c:strRef>
              <c:f>Graphs!$A$211:$A$222</c:f>
              <c:strCache>
                <c:ptCount val="12"/>
                <c:pt idx="0">
                  <c:v>Jan</c:v>
                </c:pt>
                <c:pt idx="1">
                  <c:v>Feb</c:v>
                </c:pt>
                <c:pt idx="2">
                  <c:v>Mar</c:v>
                </c:pt>
                <c:pt idx="3">
                  <c:v>April</c:v>
                </c:pt>
                <c:pt idx="4">
                  <c:v>May</c:v>
                </c:pt>
                <c:pt idx="5">
                  <c:v>June</c:v>
                </c:pt>
                <c:pt idx="6">
                  <c:v>July</c:v>
                </c:pt>
                <c:pt idx="7">
                  <c:v>Aug</c:v>
                </c:pt>
                <c:pt idx="8">
                  <c:v>Sep</c:v>
                </c:pt>
                <c:pt idx="9">
                  <c:v>Oct</c:v>
                </c:pt>
                <c:pt idx="10">
                  <c:v>Nov</c:v>
                </c:pt>
                <c:pt idx="11">
                  <c:v>Dec</c:v>
                </c:pt>
              </c:strCache>
            </c:strRef>
          </c:cat>
          <c:val>
            <c:numRef>
              <c:f>Graphs!$C$211:$C$222</c:f>
              <c:numCache>
                <c:formatCode>General</c:formatCode>
                <c:ptCount val="12"/>
                <c:pt idx="0">
                  <c:v>33.227748833015191</c:v>
                </c:pt>
                <c:pt idx="1">
                  <c:v>41.267982352896695</c:v>
                </c:pt>
                <c:pt idx="2">
                  <c:v>44.31645684772387</c:v>
                </c:pt>
                <c:pt idx="3">
                  <c:v>51.009376424124035</c:v>
                </c:pt>
                <c:pt idx="4">
                  <c:v>44.597121993592978</c:v>
                </c:pt>
                <c:pt idx="5">
                  <c:v>39.237413630952922</c:v>
                </c:pt>
                <c:pt idx="6">
                  <c:v>32.307919067411476</c:v>
                </c:pt>
                <c:pt idx="7">
                  <c:v>28.205903736710635</c:v>
                </c:pt>
                <c:pt idx="8">
                  <c:v>23.197334102634343</c:v>
                </c:pt>
                <c:pt idx="9">
                  <c:v>26.018341755030292</c:v>
                </c:pt>
                <c:pt idx="10">
                  <c:v>25.715646490013857</c:v>
                </c:pt>
                <c:pt idx="11">
                  <c:v>32.121541437082421</c:v>
                </c:pt>
              </c:numCache>
            </c:numRef>
          </c:val>
          <c:smooth val="0"/>
        </c:ser>
        <c:ser>
          <c:idx val="2"/>
          <c:order val="2"/>
          <c:tx>
            <c:strRef>
              <c:f>Graphs!$D$210</c:f>
              <c:strCache>
                <c:ptCount val="1"/>
                <c:pt idx="0">
                  <c:v>Western  Sound</c:v>
                </c:pt>
              </c:strCache>
            </c:strRef>
          </c:tx>
          <c:spPr>
            <a:ln w="28575" cap="rnd">
              <a:solidFill>
                <a:srgbClr val="FFC000"/>
              </a:solidFill>
              <a:round/>
            </a:ln>
            <a:effectLst/>
          </c:spPr>
          <c:marker>
            <c:symbol val="none"/>
          </c:marker>
          <c:cat>
            <c:strRef>
              <c:f>Graphs!$A$211:$A$222</c:f>
              <c:strCache>
                <c:ptCount val="12"/>
                <c:pt idx="0">
                  <c:v>Jan</c:v>
                </c:pt>
                <c:pt idx="1">
                  <c:v>Feb</c:v>
                </c:pt>
                <c:pt idx="2">
                  <c:v>Mar</c:v>
                </c:pt>
                <c:pt idx="3">
                  <c:v>April</c:v>
                </c:pt>
                <c:pt idx="4">
                  <c:v>May</c:v>
                </c:pt>
                <c:pt idx="5">
                  <c:v>June</c:v>
                </c:pt>
                <c:pt idx="6">
                  <c:v>July</c:v>
                </c:pt>
                <c:pt idx="7">
                  <c:v>Aug</c:v>
                </c:pt>
                <c:pt idx="8">
                  <c:v>Sep</c:v>
                </c:pt>
                <c:pt idx="9">
                  <c:v>Oct</c:v>
                </c:pt>
                <c:pt idx="10">
                  <c:v>Nov</c:v>
                </c:pt>
                <c:pt idx="11">
                  <c:v>Dec</c:v>
                </c:pt>
              </c:strCache>
            </c:strRef>
          </c:cat>
          <c:val>
            <c:numRef>
              <c:f>Graphs!$D$211:$D$222</c:f>
              <c:numCache>
                <c:formatCode>General</c:formatCode>
                <c:ptCount val="12"/>
                <c:pt idx="0">
                  <c:v>24.851359225422851</c:v>
                </c:pt>
                <c:pt idx="1">
                  <c:v>30.262215733245956</c:v>
                </c:pt>
                <c:pt idx="2">
                  <c:v>32.33916629833864</c:v>
                </c:pt>
                <c:pt idx="3">
                  <c:v>33.532745088583241</c:v>
                </c:pt>
                <c:pt idx="4">
                  <c:v>32.901799378135564</c:v>
                </c:pt>
                <c:pt idx="5">
                  <c:v>26.015260926025974</c:v>
                </c:pt>
                <c:pt idx="6">
                  <c:v>21.596527785435196</c:v>
                </c:pt>
                <c:pt idx="7">
                  <c:v>23.803634293169257</c:v>
                </c:pt>
                <c:pt idx="8">
                  <c:v>17.774926265744231</c:v>
                </c:pt>
                <c:pt idx="9">
                  <c:v>18.329038897938762</c:v>
                </c:pt>
                <c:pt idx="10">
                  <c:v>16.589996135954223</c:v>
                </c:pt>
                <c:pt idx="11">
                  <c:v>23.437117981601215</c:v>
                </c:pt>
              </c:numCache>
            </c:numRef>
          </c:val>
          <c:smooth val="0"/>
        </c:ser>
        <c:ser>
          <c:idx val="3"/>
          <c:order val="3"/>
          <c:tx>
            <c:strRef>
              <c:f>Graphs!$E$210</c:f>
              <c:strCache>
                <c:ptCount val="1"/>
                <c:pt idx="0">
                  <c:v>Chandeleur Gulf</c:v>
                </c:pt>
              </c:strCache>
            </c:strRef>
          </c:tx>
          <c:spPr>
            <a:ln w="28575" cap="rnd">
              <a:solidFill>
                <a:srgbClr val="FF0000"/>
              </a:solidFill>
              <a:round/>
            </a:ln>
            <a:effectLst/>
          </c:spPr>
          <c:marker>
            <c:symbol val="none"/>
          </c:marker>
          <c:cat>
            <c:strRef>
              <c:f>Graphs!$A$211:$A$222</c:f>
              <c:strCache>
                <c:ptCount val="12"/>
                <c:pt idx="0">
                  <c:v>Jan</c:v>
                </c:pt>
                <c:pt idx="1">
                  <c:v>Feb</c:v>
                </c:pt>
                <c:pt idx="2">
                  <c:v>Mar</c:v>
                </c:pt>
                <c:pt idx="3">
                  <c:v>April</c:v>
                </c:pt>
                <c:pt idx="4">
                  <c:v>May</c:v>
                </c:pt>
                <c:pt idx="5">
                  <c:v>June</c:v>
                </c:pt>
                <c:pt idx="6">
                  <c:v>July</c:v>
                </c:pt>
                <c:pt idx="7">
                  <c:v>Aug</c:v>
                </c:pt>
                <c:pt idx="8">
                  <c:v>Sep</c:v>
                </c:pt>
                <c:pt idx="9">
                  <c:v>Oct</c:v>
                </c:pt>
                <c:pt idx="10">
                  <c:v>Nov</c:v>
                </c:pt>
                <c:pt idx="11">
                  <c:v>Dec</c:v>
                </c:pt>
              </c:strCache>
            </c:strRef>
          </c:cat>
          <c:val>
            <c:numRef>
              <c:f>Graphs!$E$211:$E$222</c:f>
              <c:numCache>
                <c:formatCode>General</c:formatCode>
                <c:ptCount val="12"/>
                <c:pt idx="0">
                  <c:v>18.77499637811103</c:v>
                </c:pt>
                <c:pt idx="1">
                  <c:v>17.155571678918665</c:v>
                </c:pt>
                <c:pt idx="2">
                  <c:v>16.131036686083636</c:v>
                </c:pt>
                <c:pt idx="3">
                  <c:v>19.519257863711442</c:v>
                </c:pt>
                <c:pt idx="4">
                  <c:v>17.95572446894937</c:v>
                </c:pt>
                <c:pt idx="5">
                  <c:v>18.051454933357117</c:v>
                </c:pt>
                <c:pt idx="6">
                  <c:v>17.239271518763086</c:v>
                </c:pt>
                <c:pt idx="7">
                  <c:v>12.694184663668763</c:v>
                </c:pt>
                <c:pt idx="8">
                  <c:v>12.457025633975062</c:v>
                </c:pt>
                <c:pt idx="9">
                  <c:v>14.027919243597909</c:v>
                </c:pt>
                <c:pt idx="10">
                  <c:v>16.782740257031477</c:v>
                </c:pt>
                <c:pt idx="11">
                  <c:v>20.656127473462295</c:v>
                </c:pt>
              </c:numCache>
            </c:numRef>
          </c:val>
          <c:smooth val="0"/>
        </c:ser>
        <c:ser>
          <c:idx val="4"/>
          <c:order val="4"/>
          <c:tx>
            <c:strRef>
              <c:f>Graphs!$F$210</c:f>
              <c:strCache>
                <c:ptCount val="1"/>
                <c:pt idx="0">
                  <c:v>Eastern Sound</c:v>
                </c:pt>
              </c:strCache>
            </c:strRef>
          </c:tx>
          <c:spPr>
            <a:ln w="28575" cap="rnd">
              <a:solidFill>
                <a:schemeClr val="tx1">
                  <a:lumMod val="50000"/>
                </a:schemeClr>
              </a:solidFill>
              <a:round/>
            </a:ln>
            <a:effectLst/>
          </c:spPr>
          <c:marker>
            <c:symbol val="none"/>
          </c:marker>
          <c:cat>
            <c:strRef>
              <c:f>Graphs!$A$211:$A$222</c:f>
              <c:strCache>
                <c:ptCount val="12"/>
                <c:pt idx="0">
                  <c:v>Jan</c:v>
                </c:pt>
                <c:pt idx="1">
                  <c:v>Feb</c:v>
                </c:pt>
                <c:pt idx="2">
                  <c:v>Mar</c:v>
                </c:pt>
                <c:pt idx="3">
                  <c:v>April</c:v>
                </c:pt>
                <c:pt idx="4">
                  <c:v>May</c:v>
                </c:pt>
                <c:pt idx="5">
                  <c:v>June</c:v>
                </c:pt>
                <c:pt idx="6">
                  <c:v>July</c:v>
                </c:pt>
                <c:pt idx="7">
                  <c:v>Aug</c:v>
                </c:pt>
                <c:pt idx="8">
                  <c:v>Sep</c:v>
                </c:pt>
                <c:pt idx="9">
                  <c:v>Oct</c:v>
                </c:pt>
                <c:pt idx="10">
                  <c:v>Nov</c:v>
                </c:pt>
                <c:pt idx="11">
                  <c:v>Dec</c:v>
                </c:pt>
              </c:strCache>
            </c:strRef>
          </c:cat>
          <c:val>
            <c:numRef>
              <c:f>Graphs!$F$211:$F$222</c:f>
              <c:numCache>
                <c:formatCode>General</c:formatCode>
                <c:ptCount val="12"/>
                <c:pt idx="0">
                  <c:v>20.383507833956862</c:v>
                </c:pt>
                <c:pt idx="1">
                  <c:v>21.086758016716612</c:v>
                </c:pt>
                <c:pt idx="2">
                  <c:v>20.149389939168181</c:v>
                </c:pt>
                <c:pt idx="3">
                  <c:v>19.9363191514236</c:v>
                </c:pt>
                <c:pt idx="4">
                  <c:v>20.656214784175425</c:v>
                </c:pt>
                <c:pt idx="5">
                  <c:v>20.761495165685091</c:v>
                </c:pt>
                <c:pt idx="6">
                  <c:v>19.817838820893641</c:v>
                </c:pt>
                <c:pt idx="7">
                  <c:v>15.71964645387763</c:v>
                </c:pt>
                <c:pt idx="8">
                  <c:v>13.655282617868599</c:v>
                </c:pt>
                <c:pt idx="9">
                  <c:v>14.358248239996589</c:v>
                </c:pt>
                <c:pt idx="10">
                  <c:v>16.708470757875936</c:v>
                </c:pt>
                <c:pt idx="11">
                  <c:v>21.044192957349644</c:v>
                </c:pt>
              </c:numCache>
            </c:numRef>
          </c:val>
          <c:smooth val="0"/>
        </c:ser>
        <c:dLbls>
          <c:showLegendKey val="0"/>
          <c:showVal val="0"/>
          <c:showCatName val="0"/>
          <c:showSerName val="0"/>
          <c:showPercent val="0"/>
          <c:showBubbleSize val="0"/>
        </c:dLbls>
        <c:smooth val="0"/>
        <c:axId val="148486544"/>
        <c:axId val="148952632"/>
      </c:lineChart>
      <c:catAx>
        <c:axId val="148486544"/>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148952632"/>
        <c:crosses val="autoZero"/>
        <c:auto val="1"/>
        <c:lblAlgn val="ctr"/>
        <c:lblOffset val="100"/>
        <c:noMultiLvlLbl val="0"/>
      </c:catAx>
      <c:valAx>
        <c:axId val="148952632"/>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aseline="0" dirty="0" smtClean="0">
                    <a:solidFill>
                      <a:schemeClr val="tx1">
                        <a:lumMod val="50000"/>
                      </a:schemeClr>
                    </a:solidFill>
                  </a:rPr>
                  <a:t>Total Suspended Matter (mg/L)</a:t>
                </a:r>
                <a:endParaRPr lang="en-US" sz="1400" baseline="0" dirty="0">
                  <a:solidFill>
                    <a:schemeClr val="tx1">
                      <a:lumMod val="50000"/>
                    </a:schemeClr>
                  </a:solidFill>
                </a:endParaRPr>
              </a:p>
            </c:rich>
          </c:tx>
          <c:layout>
            <c:manualLayout>
              <c:xMode val="edge"/>
              <c:yMode val="edge"/>
              <c:x val="1.797188854823295E-2"/>
              <c:y val="0.16359464174370414"/>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1484865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385965332146379"/>
          <c:y val="4.4537198527008277E-2"/>
          <c:w val="0.85814449933157477"/>
          <c:h val="0.85400375334017564"/>
        </c:manualLayout>
      </c:layout>
      <c:lineChart>
        <c:grouping val="standard"/>
        <c:varyColors val="0"/>
        <c:ser>
          <c:idx val="0"/>
          <c:order val="0"/>
          <c:tx>
            <c:v>2016 large box</c:v>
          </c:tx>
          <c:spPr>
            <a:ln w="28575" cap="rnd">
              <a:solidFill>
                <a:schemeClr val="accent5">
                  <a:lumMod val="75000"/>
                </a:schemeClr>
              </a:solidFill>
              <a:round/>
            </a:ln>
            <a:effectLst/>
          </c:spPr>
          <c:marker>
            <c:symbol val="none"/>
          </c:marker>
          <c:cat>
            <c:strRef>
              <c:f>smap_mean!$B$39:$B$50</c:f>
              <c:strCache>
                <c:ptCount val="12"/>
                <c:pt idx="0">
                  <c:v>Jan</c:v>
                </c:pt>
                <c:pt idx="1">
                  <c:v>Feb</c:v>
                </c:pt>
                <c:pt idx="2">
                  <c:v>Mar</c:v>
                </c:pt>
                <c:pt idx="3">
                  <c:v>Apr</c:v>
                </c:pt>
                <c:pt idx="4">
                  <c:v>May</c:v>
                </c:pt>
                <c:pt idx="5">
                  <c:v>Jun</c:v>
                </c:pt>
                <c:pt idx="6">
                  <c:v>Jul</c:v>
                </c:pt>
                <c:pt idx="7">
                  <c:v>Aug</c:v>
                </c:pt>
                <c:pt idx="8">
                  <c:v>Sept</c:v>
                </c:pt>
                <c:pt idx="9">
                  <c:v>Oct</c:v>
                </c:pt>
                <c:pt idx="10">
                  <c:v>Nov</c:v>
                </c:pt>
                <c:pt idx="11">
                  <c:v>Dec</c:v>
                </c:pt>
              </c:strCache>
            </c:strRef>
          </c:cat>
          <c:val>
            <c:numRef>
              <c:f>smap_mean!$C$39:$C$50</c:f>
              <c:numCache>
                <c:formatCode>General</c:formatCode>
                <c:ptCount val="12"/>
                <c:pt idx="0">
                  <c:v>35.742604890000003</c:v>
                </c:pt>
                <c:pt idx="1">
                  <c:v>35.879450220000003</c:v>
                </c:pt>
                <c:pt idx="2">
                  <c:v>35.925070810000001</c:v>
                </c:pt>
                <c:pt idx="3">
                  <c:v>35.918066240000002</c:v>
                </c:pt>
                <c:pt idx="4">
                  <c:v>35.897030710000003</c:v>
                </c:pt>
                <c:pt idx="5">
                  <c:v>35.694266730000002</c:v>
                </c:pt>
                <c:pt idx="6">
                  <c:v>35.122138169999999</c:v>
                </c:pt>
                <c:pt idx="7">
                  <c:v>34.550144490000001</c:v>
                </c:pt>
                <c:pt idx="8">
                  <c:v>34.967123460000003</c:v>
                </c:pt>
                <c:pt idx="9">
                  <c:v>35.339357880000001</c:v>
                </c:pt>
                <c:pt idx="10">
                  <c:v>35.855427349999999</c:v>
                </c:pt>
                <c:pt idx="11">
                  <c:v>36.117623379999998</c:v>
                </c:pt>
              </c:numCache>
            </c:numRef>
          </c:val>
          <c:smooth val="0"/>
        </c:ser>
        <c:ser>
          <c:idx val="1"/>
          <c:order val="1"/>
          <c:tx>
            <c:v>2015 large box</c:v>
          </c:tx>
          <c:spPr>
            <a:ln w="28575" cap="rnd">
              <a:solidFill>
                <a:schemeClr val="accent1">
                  <a:lumMod val="60000"/>
                  <a:lumOff val="40000"/>
                </a:schemeClr>
              </a:solidFill>
              <a:round/>
            </a:ln>
            <a:effectLst/>
          </c:spPr>
          <c:marker>
            <c:symbol val="none"/>
          </c:marker>
          <c:val>
            <c:numRef>
              <c:f>smap_mean!$C$26:$C$37</c:f>
              <c:numCache>
                <c:formatCode>General</c:formatCode>
                <c:ptCount val="12"/>
                <c:pt idx="3">
                  <c:v>35.957171539999997</c:v>
                </c:pt>
                <c:pt idx="4">
                  <c:v>36.101348819999998</c:v>
                </c:pt>
                <c:pt idx="5">
                  <c:v>35.877296450000003</c:v>
                </c:pt>
                <c:pt idx="6">
                  <c:v>35.041403109999997</c:v>
                </c:pt>
                <c:pt idx="7">
                  <c:v>34.603181800000002</c:v>
                </c:pt>
                <c:pt idx="8">
                  <c:v>35.078240530000002</c:v>
                </c:pt>
                <c:pt idx="9">
                  <c:v>35.806500560000003</c:v>
                </c:pt>
                <c:pt idx="10">
                  <c:v>35.915588589999999</c:v>
                </c:pt>
                <c:pt idx="11">
                  <c:v>36.00473393</c:v>
                </c:pt>
              </c:numCache>
            </c:numRef>
          </c:val>
          <c:smooth val="0"/>
        </c:ser>
        <c:ser>
          <c:idx val="2"/>
          <c:order val="2"/>
          <c:tx>
            <c:v>2015 small box</c:v>
          </c:tx>
          <c:spPr>
            <a:ln w="28575" cap="rnd">
              <a:solidFill>
                <a:schemeClr val="accent6">
                  <a:lumMod val="60000"/>
                  <a:lumOff val="40000"/>
                </a:schemeClr>
              </a:solidFill>
              <a:round/>
            </a:ln>
            <a:effectLst/>
          </c:spPr>
          <c:marker>
            <c:symbol val="none"/>
          </c:marker>
          <c:val>
            <c:numRef>
              <c:f>smap_mean!$G$26:$G$37</c:f>
              <c:numCache>
                <c:formatCode>General</c:formatCode>
                <c:ptCount val="12"/>
                <c:pt idx="3">
                  <c:v>34.430111849749501</c:v>
                </c:pt>
                <c:pt idx="4">
                  <c:v>34.880326188640801</c:v>
                </c:pt>
                <c:pt idx="5">
                  <c:v>32.519144175965103</c:v>
                </c:pt>
                <c:pt idx="6">
                  <c:v>30.363397739551701</c:v>
                </c:pt>
                <c:pt idx="7">
                  <c:v>31.539625662344498</c:v>
                </c:pt>
                <c:pt idx="8">
                  <c:v>33.518234818069999</c:v>
                </c:pt>
                <c:pt idx="9">
                  <c:v>35.184586984139898</c:v>
                </c:pt>
                <c:pt idx="10">
                  <c:v>35.449870403901997</c:v>
                </c:pt>
                <c:pt idx="11">
                  <c:v>35.598545074462898</c:v>
                </c:pt>
              </c:numCache>
            </c:numRef>
          </c:val>
          <c:smooth val="0"/>
        </c:ser>
        <c:ser>
          <c:idx val="3"/>
          <c:order val="3"/>
          <c:tx>
            <c:v>2016 small box</c:v>
          </c:tx>
          <c:spPr>
            <a:ln w="28575" cap="rnd">
              <a:solidFill>
                <a:schemeClr val="accent6">
                  <a:lumMod val="75000"/>
                </a:schemeClr>
              </a:solidFill>
              <a:round/>
            </a:ln>
            <a:effectLst/>
          </c:spPr>
          <c:marker>
            <c:symbol val="none"/>
          </c:marker>
          <c:val>
            <c:numRef>
              <c:f>smap_mean!$G$40:$G$51</c:f>
              <c:numCache>
                <c:formatCode>General</c:formatCode>
                <c:ptCount val="12"/>
                <c:pt idx="0">
                  <c:v>35.112097893232203</c:v>
                </c:pt>
                <c:pt idx="1">
                  <c:v>34.412682121182698</c:v>
                </c:pt>
                <c:pt idx="2">
                  <c:v>34.459684772255997</c:v>
                </c:pt>
                <c:pt idx="3">
                  <c:v>34.550302670325799</c:v>
                </c:pt>
                <c:pt idx="4">
                  <c:v>34.104901961338399</c:v>
                </c:pt>
                <c:pt idx="5">
                  <c:v>32.291319105360202</c:v>
                </c:pt>
                <c:pt idx="6">
                  <c:v>31.8917378790585</c:v>
                </c:pt>
                <c:pt idx="7">
                  <c:v>31.543964527271399</c:v>
                </c:pt>
                <c:pt idx="8">
                  <c:v>33.2431844781946</c:v>
                </c:pt>
                <c:pt idx="9">
                  <c:v>34.523451863983503</c:v>
                </c:pt>
                <c:pt idx="10">
                  <c:v>35.270537906222899</c:v>
                </c:pt>
                <c:pt idx="11">
                  <c:v>35.798912519290099</c:v>
                </c:pt>
              </c:numCache>
            </c:numRef>
          </c:val>
          <c:smooth val="0"/>
        </c:ser>
        <c:dLbls>
          <c:showLegendKey val="0"/>
          <c:showVal val="0"/>
          <c:showCatName val="0"/>
          <c:showSerName val="0"/>
          <c:showPercent val="0"/>
          <c:showBubbleSize val="0"/>
        </c:dLbls>
        <c:smooth val="0"/>
        <c:axId val="149581216"/>
        <c:axId val="149565832"/>
      </c:lineChart>
      <c:catAx>
        <c:axId val="14958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Garamond" panose="02020404030301010803" pitchFamily="18" charset="0"/>
                <a:ea typeface="+mn-ea"/>
                <a:cs typeface="+mn-cs"/>
              </a:defRPr>
            </a:pPr>
            <a:endParaRPr lang="en-US"/>
          </a:p>
        </c:txPr>
        <c:crossAx val="149565832"/>
        <c:crosses val="autoZero"/>
        <c:auto val="1"/>
        <c:lblAlgn val="ctr"/>
        <c:lblOffset val="100"/>
        <c:noMultiLvlLbl val="0"/>
      </c:catAx>
      <c:valAx>
        <c:axId val="149565832"/>
        <c:scaling>
          <c:orientation val="minMax"/>
          <c:min val="30"/>
        </c:scaling>
        <c:delete val="0"/>
        <c:axPos val="l"/>
        <c:title>
          <c:tx>
            <c:rich>
              <a:bodyPr rot="-5400000" spcFirstLastPara="1" vertOverflow="ellipsis" vert="horz" wrap="square" anchor="ctr" anchorCtr="1"/>
              <a:lstStyle/>
              <a:p>
                <a:pPr>
                  <a:defRPr sz="1400" b="0" i="0" u="none" strike="noStrike" kern="1200" baseline="0">
                    <a:solidFill>
                      <a:schemeClr val="tx1">
                        <a:lumMod val="50000"/>
                      </a:schemeClr>
                    </a:solidFill>
                    <a:latin typeface="Garamond" panose="02020404030301010803" pitchFamily="18" charset="0"/>
                    <a:ea typeface="+mn-ea"/>
                    <a:cs typeface="+mn-cs"/>
                  </a:defRPr>
                </a:pPr>
                <a:r>
                  <a:rPr lang="en-US" dirty="0" smtClean="0"/>
                  <a:t>Sea Surface Salinity (</a:t>
                </a:r>
                <a:r>
                  <a:rPr lang="en-US" dirty="0" err="1" smtClean="0"/>
                  <a:t>psu</a:t>
                </a:r>
                <a:r>
                  <a:rPr lang="en-US" dirty="0"/>
                  <a:t>)</a:t>
                </a:r>
              </a:p>
            </c:rich>
          </c:tx>
          <c:layout>
            <c:manualLayout>
              <c:xMode val="edge"/>
              <c:yMode val="edge"/>
              <c:x val="1.7445498722231952E-2"/>
              <c:y val="0.33847065102851126"/>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50000"/>
                    </a:schemeClr>
                  </a:solidFill>
                  <a:latin typeface="Garamond" panose="02020404030301010803" pitchFamily="18"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Garamond" panose="02020404030301010803" pitchFamily="18" charset="0"/>
                <a:ea typeface="+mn-ea"/>
                <a:cs typeface="+mn-cs"/>
              </a:defRPr>
            </a:pPr>
            <a:endParaRPr lang="en-US"/>
          </a:p>
        </c:txPr>
        <c:crossAx val="149581216"/>
        <c:crosses val="autoZero"/>
        <c:crossBetween val="between"/>
      </c:valAx>
      <c:spPr>
        <a:noFill/>
        <a:ln>
          <a:noFill/>
        </a:ln>
        <a:effectLst/>
      </c:spPr>
    </c:plotArea>
    <c:plotVisOnly val="1"/>
    <c:dispBlanksAs val="gap"/>
    <c:showDLblsOverMax val="0"/>
  </c:chart>
  <c:spPr>
    <a:noFill/>
    <a:ln>
      <a:noFill/>
    </a:ln>
    <a:effectLst/>
  </c:spPr>
  <c:txPr>
    <a:bodyPr/>
    <a:lstStyle/>
    <a:p>
      <a:pPr>
        <a:defRPr sz="1400" baseline="0">
          <a:solidFill>
            <a:schemeClr val="tx1">
              <a:lumMod val="50000"/>
            </a:schemeClr>
          </a:solidFill>
          <a:latin typeface="Garamond" panose="02020404030301010803" pitchFamily="18"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225439805750541"/>
          <c:y val="3.1321933214033156E-2"/>
          <c:w val="0.84835061040844606"/>
          <c:h val="0.89105014268285077"/>
        </c:manualLayout>
      </c:layout>
      <c:lineChart>
        <c:grouping val="standard"/>
        <c:varyColors val="0"/>
        <c:ser>
          <c:idx val="0"/>
          <c:order val="0"/>
          <c:tx>
            <c:v>Lake Borgne</c:v>
          </c:tx>
          <c:spPr>
            <a:ln w="25400" cap="rnd">
              <a:solidFill>
                <a:srgbClr val="00B0F0"/>
              </a:solidFill>
              <a:round/>
            </a:ln>
            <a:effectLst/>
          </c:spPr>
          <c:marker>
            <c:symbol val="circle"/>
            <c:size val="5"/>
            <c:spPr>
              <a:solidFill>
                <a:srgbClr val="00B0F0"/>
              </a:solidFill>
              <a:ln w="9525">
                <a:solidFill>
                  <a:srgbClr val="00B0F0"/>
                </a:solidFill>
              </a:ln>
              <a:effectLst/>
            </c:spPr>
          </c:marker>
          <c:cat>
            <c:strRef>
              <c:f>left!$A$2:$A$58</c:f>
              <c:strCache>
                <c:ptCount val="50"/>
                <c:pt idx="0">
                  <c:v>Jan</c:v>
                </c:pt>
                <c:pt idx="2">
                  <c:v>Feb</c:v>
                </c:pt>
                <c:pt idx="6">
                  <c:v>Mar</c:v>
                </c:pt>
                <c:pt idx="9">
                  <c:v>Apr</c:v>
                </c:pt>
                <c:pt idx="12">
                  <c:v>May</c:v>
                </c:pt>
                <c:pt idx="16">
                  <c:v>Jun</c:v>
                </c:pt>
                <c:pt idx="22">
                  <c:v>Jul</c:v>
                </c:pt>
                <c:pt idx="26">
                  <c:v>Aug</c:v>
                </c:pt>
                <c:pt idx="31">
                  <c:v>Sept</c:v>
                </c:pt>
                <c:pt idx="36">
                  <c:v>Oct</c:v>
                </c:pt>
                <c:pt idx="44">
                  <c:v>Nov</c:v>
                </c:pt>
                <c:pt idx="49">
                  <c:v>Dec</c:v>
                </c:pt>
              </c:strCache>
            </c:strRef>
          </c:cat>
          <c:val>
            <c:numRef>
              <c:f>left!$B$2:$B$57</c:f>
              <c:numCache>
                <c:formatCode>General</c:formatCode>
                <c:ptCount val="56"/>
                <c:pt idx="0">
                  <c:v>2.6233681998333398</c:v>
                </c:pt>
                <c:pt idx="1">
                  <c:v>2.7423870453769501</c:v>
                </c:pt>
                <c:pt idx="2">
                  <c:v>2.93355908453993</c:v>
                </c:pt>
                <c:pt idx="3">
                  <c:v>1.31067779131902</c:v>
                </c:pt>
                <c:pt idx="4">
                  <c:v>3.0345667292651202</c:v>
                </c:pt>
                <c:pt idx="5">
                  <c:v>2.8761504611548001</c:v>
                </c:pt>
                <c:pt idx="6">
                  <c:v>3.4737256312237301</c:v>
                </c:pt>
                <c:pt idx="7">
                  <c:v>127.860806811915</c:v>
                </c:pt>
                <c:pt idx="8">
                  <c:v>3.4853541364543199</c:v>
                </c:pt>
                <c:pt idx="9">
                  <c:v>127.976813974897</c:v>
                </c:pt>
                <c:pt idx="10">
                  <c:v>3.6780195524457602</c:v>
                </c:pt>
                <c:pt idx="11">
                  <c:v>2.25</c:v>
                </c:pt>
                <c:pt idx="13">
                  <c:v>5.3333333333333304</c:v>
                </c:pt>
                <c:pt idx="14">
                  <c:v>4.1640559236438097</c:v>
                </c:pt>
                <c:pt idx="16">
                  <c:v>5.2715025572352801</c:v>
                </c:pt>
                <c:pt idx="18">
                  <c:v>1.65451430246834</c:v>
                </c:pt>
                <c:pt idx="19">
                  <c:v>1.1310344827586201</c:v>
                </c:pt>
                <c:pt idx="20">
                  <c:v>2.75043528637344</c:v>
                </c:pt>
                <c:pt idx="22">
                  <c:v>2.4466796438390399</c:v>
                </c:pt>
                <c:pt idx="23">
                  <c:v>1</c:v>
                </c:pt>
                <c:pt idx="24">
                  <c:v>3.1348778862362301</c:v>
                </c:pt>
                <c:pt idx="26">
                  <c:v>1.9457386940888599</c:v>
                </c:pt>
                <c:pt idx="29">
                  <c:v>1.9457386940888599</c:v>
                </c:pt>
                <c:pt idx="30">
                  <c:v>2</c:v>
                </c:pt>
                <c:pt idx="31">
                  <c:v>2.0396475770925102</c:v>
                </c:pt>
                <c:pt idx="32">
                  <c:v>2.23442387282376</c:v>
                </c:pt>
                <c:pt idx="33">
                  <c:v>24.884615384615401</c:v>
                </c:pt>
                <c:pt idx="34">
                  <c:v>2.51447830575691</c:v>
                </c:pt>
                <c:pt idx="35">
                  <c:v>2.8804631933646001</c:v>
                </c:pt>
                <c:pt idx="36">
                  <c:v>3.5677331372532302</c:v>
                </c:pt>
                <c:pt idx="37">
                  <c:v>2.6380437400187602</c:v>
                </c:pt>
                <c:pt idx="38">
                  <c:v>3.0375865831672799</c:v>
                </c:pt>
                <c:pt idx="39">
                  <c:v>2.2846030788473</c:v>
                </c:pt>
                <c:pt idx="40">
                  <c:v>2.7203703970806701</c:v>
                </c:pt>
                <c:pt idx="41">
                  <c:v>3.0501575439391502</c:v>
                </c:pt>
                <c:pt idx="42">
                  <c:v>1.81618522930316</c:v>
                </c:pt>
                <c:pt idx="43">
                  <c:v>2.22839548817816</c:v>
                </c:pt>
                <c:pt idx="45">
                  <c:v>3.6425175458456001</c:v>
                </c:pt>
                <c:pt idx="46">
                  <c:v>2.95452786431153</c:v>
                </c:pt>
                <c:pt idx="47">
                  <c:v>126.75543489690099</c:v>
                </c:pt>
                <c:pt idx="48">
                  <c:v>2.1850230264568902</c:v>
                </c:pt>
                <c:pt idx="50">
                  <c:v>2.4350670795690399</c:v>
                </c:pt>
                <c:pt idx="51">
                  <c:v>1.86899833731926</c:v>
                </c:pt>
                <c:pt idx="52">
                  <c:v>2.6885015251106199</c:v>
                </c:pt>
                <c:pt idx="53">
                  <c:v>1.8184926674120501</c:v>
                </c:pt>
              </c:numCache>
            </c:numRef>
          </c:val>
          <c:smooth val="0"/>
          <c:extLst xmlns:c16r2="http://schemas.microsoft.com/office/drawing/2015/06/chart">
            <c:ext xmlns:c16="http://schemas.microsoft.com/office/drawing/2014/chart" uri="{C3380CC4-5D6E-409C-BE32-E72D297353CC}">
              <c16:uniqueId val="{00000000-80E4-445D-AB45-007499EA4428}"/>
            </c:ext>
          </c:extLst>
        </c:ser>
        <c:ser>
          <c:idx val="1"/>
          <c:order val="1"/>
          <c:tx>
            <c:v>Eastern Sound</c:v>
          </c:tx>
          <c:spPr>
            <a:ln w="25400" cap="rnd">
              <a:solidFill>
                <a:srgbClr val="767171">
                  <a:lumMod val="50000"/>
                </a:srgbClr>
              </a:solidFill>
              <a:round/>
            </a:ln>
            <a:effectLst/>
          </c:spPr>
          <c:marker>
            <c:symbol val="circle"/>
            <c:size val="5"/>
            <c:spPr>
              <a:solidFill>
                <a:srgbClr val="767171">
                  <a:lumMod val="50000"/>
                </a:srgbClr>
              </a:solidFill>
              <a:ln w="9525">
                <a:solidFill>
                  <a:srgbClr val="767171">
                    <a:lumMod val="50000"/>
                  </a:srgbClr>
                </a:solidFill>
              </a:ln>
              <a:effectLst/>
            </c:spPr>
          </c:marker>
          <c:cat>
            <c:strRef>
              <c:f>left!$A$2:$A$58</c:f>
              <c:strCache>
                <c:ptCount val="50"/>
                <c:pt idx="0">
                  <c:v>Jan</c:v>
                </c:pt>
                <c:pt idx="2">
                  <c:v>Feb</c:v>
                </c:pt>
                <c:pt idx="6">
                  <c:v>Mar</c:v>
                </c:pt>
                <c:pt idx="9">
                  <c:v>Apr</c:v>
                </c:pt>
                <c:pt idx="12">
                  <c:v>May</c:v>
                </c:pt>
                <c:pt idx="16">
                  <c:v>Jun</c:v>
                </c:pt>
                <c:pt idx="22">
                  <c:v>Jul</c:v>
                </c:pt>
                <c:pt idx="26">
                  <c:v>Aug</c:v>
                </c:pt>
                <c:pt idx="31">
                  <c:v>Sept</c:v>
                </c:pt>
                <c:pt idx="36">
                  <c:v>Oct</c:v>
                </c:pt>
                <c:pt idx="44">
                  <c:v>Nov</c:v>
                </c:pt>
                <c:pt idx="49">
                  <c:v>Dec</c:v>
                </c:pt>
              </c:strCache>
            </c:strRef>
          </c:cat>
          <c:val>
            <c:numRef>
              <c:f>left!$C$2:$C$57</c:f>
              <c:numCache>
                <c:formatCode>General</c:formatCode>
                <c:ptCount val="56"/>
                <c:pt idx="0">
                  <c:v>1.63905494798898</c:v>
                </c:pt>
                <c:pt idx="5">
                  <c:v>2.56712481670173</c:v>
                </c:pt>
                <c:pt idx="6">
                  <c:v>2.4924752332040199</c:v>
                </c:pt>
                <c:pt idx="8">
                  <c:v>2.91108793829215</c:v>
                </c:pt>
                <c:pt idx="10">
                  <c:v>7.78062639722173</c:v>
                </c:pt>
                <c:pt idx="12">
                  <c:v>1.0027881040892199</c:v>
                </c:pt>
                <c:pt idx="14">
                  <c:v>16.291872668921901</c:v>
                </c:pt>
                <c:pt idx="16">
                  <c:v>5.1400862068965498</c:v>
                </c:pt>
                <c:pt idx="18">
                  <c:v>1.76471936903888</c:v>
                </c:pt>
                <c:pt idx="20">
                  <c:v>5.3439830791495</c:v>
                </c:pt>
                <c:pt idx="22">
                  <c:v>5.2709143968871599</c:v>
                </c:pt>
                <c:pt idx="26">
                  <c:v>1.0027881040892199</c:v>
                </c:pt>
                <c:pt idx="29">
                  <c:v>2.8990517119061598</c:v>
                </c:pt>
                <c:pt idx="32">
                  <c:v>3.4268376932488098</c:v>
                </c:pt>
                <c:pt idx="35">
                  <c:v>3.1558693100802802</c:v>
                </c:pt>
                <c:pt idx="37">
                  <c:v>2.5771824477283101</c:v>
                </c:pt>
                <c:pt idx="39">
                  <c:v>2.2543928114402898</c:v>
                </c:pt>
                <c:pt idx="43">
                  <c:v>2.1739504159479099</c:v>
                </c:pt>
                <c:pt idx="46">
                  <c:v>2.7251319168286301</c:v>
                </c:pt>
                <c:pt idx="48">
                  <c:v>1.71264423986708</c:v>
                </c:pt>
                <c:pt idx="50">
                  <c:v>2.3061508985521302</c:v>
                </c:pt>
                <c:pt idx="51">
                  <c:v>2.0568954685619198</c:v>
                </c:pt>
                <c:pt idx="53">
                  <c:v>1.50680272108844</c:v>
                </c:pt>
              </c:numCache>
            </c:numRef>
          </c:val>
          <c:smooth val="0"/>
          <c:extLst xmlns:c16r2="http://schemas.microsoft.com/office/drawing/2015/06/chart">
            <c:ext xmlns:c16="http://schemas.microsoft.com/office/drawing/2014/chart" uri="{C3380CC4-5D6E-409C-BE32-E72D297353CC}">
              <c16:uniqueId val="{00000002-80E4-445D-AB45-007499EA4428}"/>
            </c:ext>
          </c:extLst>
        </c:ser>
        <c:ser>
          <c:idx val="2"/>
          <c:order val="2"/>
          <c:tx>
            <c:v>Western Sound</c:v>
          </c:tx>
          <c:spPr>
            <a:ln w="25400" cap="rnd">
              <a:solidFill>
                <a:srgbClr val="FFC000"/>
              </a:solidFill>
              <a:round/>
            </a:ln>
            <a:effectLst/>
          </c:spPr>
          <c:marker>
            <c:symbol val="circle"/>
            <c:size val="5"/>
            <c:spPr>
              <a:solidFill>
                <a:srgbClr val="FFC000"/>
              </a:solidFill>
              <a:ln w="9525">
                <a:solidFill>
                  <a:srgbClr val="FFC000"/>
                </a:solidFill>
              </a:ln>
              <a:effectLst/>
            </c:spPr>
          </c:marker>
          <c:cat>
            <c:strRef>
              <c:f>left!$A$2:$A$58</c:f>
              <c:strCache>
                <c:ptCount val="50"/>
                <c:pt idx="0">
                  <c:v>Jan</c:v>
                </c:pt>
                <c:pt idx="2">
                  <c:v>Feb</c:v>
                </c:pt>
                <c:pt idx="6">
                  <c:v>Mar</c:v>
                </c:pt>
                <c:pt idx="9">
                  <c:v>Apr</c:v>
                </c:pt>
                <c:pt idx="12">
                  <c:v>May</c:v>
                </c:pt>
                <c:pt idx="16">
                  <c:v>Jun</c:v>
                </c:pt>
                <c:pt idx="22">
                  <c:v>Jul</c:v>
                </c:pt>
                <c:pt idx="26">
                  <c:v>Aug</c:v>
                </c:pt>
                <c:pt idx="31">
                  <c:v>Sept</c:v>
                </c:pt>
                <c:pt idx="36">
                  <c:v>Oct</c:v>
                </c:pt>
                <c:pt idx="44">
                  <c:v>Nov</c:v>
                </c:pt>
                <c:pt idx="49">
                  <c:v>Dec</c:v>
                </c:pt>
              </c:strCache>
            </c:strRef>
          </c:cat>
          <c:val>
            <c:numRef>
              <c:f>left!$D$2:$D$56</c:f>
              <c:numCache>
                <c:formatCode>General</c:formatCode>
                <c:ptCount val="55"/>
                <c:pt idx="0">
                  <c:v>2.08190347334686</c:v>
                </c:pt>
                <c:pt idx="3">
                  <c:v>1.2898271672855599</c:v>
                </c:pt>
                <c:pt idx="5">
                  <c:v>2.67886140201818</c:v>
                </c:pt>
                <c:pt idx="6">
                  <c:v>2.71214161592787</c:v>
                </c:pt>
                <c:pt idx="8">
                  <c:v>3.6705235436984598</c:v>
                </c:pt>
                <c:pt idx="10">
                  <c:v>5.3614686841207799</c:v>
                </c:pt>
                <c:pt idx="12">
                  <c:v>1.04</c:v>
                </c:pt>
                <c:pt idx="14">
                  <c:v>12.023746869827299</c:v>
                </c:pt>
                <c:pt idx="16">
                  <c:v>2.3141134350857402</c:v>
                </c:pt>
                <c:pt idx="18">
                  <c:v>1.8373354944885201</c:v>
                </c:pt>
                <c:pt idx="20">
                  <c:v>2.5728012739739801</c:v>
                </c:pt>
                <c:pt idx="22">
                  <c:v>2.07801906842549</c:v>
                </c:pt>
                <c:pt idx="26">
                  <c:v>1.7567209101489401</c:v>
                </c:pt>
                <c:pt idx="29">
                  <c:v>1.7567209101489401</c:v>
                </c:pt>
                <c:pt idx="32">
                  <c:v>3.0170974658761698</c:v>
                </c:pt>
                <c:pt idx="35">
                  <c:v>2.52699891989527</c:v>
                </c:pt>
                <c:pt idx="37">
                  <c:v>2.4292849959209999</c:v>
                </c:pt>
                <c:pt idx="39">
                  <c:v>2.31071540554102</c:v>
                </c:pt>
                <c:pt idx="43">
                  <c:v>2.0446193951280001</c:v>
                </c:pt>
                <c:pt idx="46">
                  <c:v>2.91670919034661</c:v>
                </c:pt>
                <c:pt idx="48">
                  <c:v>1.7277790394618699</c:v>
                </c:pt>
                <c:pt idx="50">
                  <c:v>2.3377750793532601</c:v>
                </c:pt>
                <c:pt idx="51">
                  <c:v>2.0253967134403101</c:v>
                </c:pt>
                <c:pt idx="53">
                  <c:v>1.68986912891009</c:v>
                </c:pt>
              </c:numCache>
            </c:numRef>
          </c:val>
          <c:smooth val="0"/>
          <c:extLst xmlns:c16r2="http://schemas.microsoft.com/office/drawing/2015/06/chart">
            <c:ext xmlns:c16="http://schemas.microsoft.com/office/drawing/2014/chart" uri="{C3380CC4-5D6E-409C-BE32-E72D297353CC}">
              <c16:uniqueId val="{00000003-80E4-445D-AB45-007499EA4428}"/>
            </c:ext>
          </c:extLst>
        </c:ser>
        <c:ser>
          <c:idx val="3"/>
          <c:order val="3"/>
          <c:tx>
            <c:v>Chandeleur Gulf</c:v>
          </c:tx>
          <c:spPr>
            <a:ln w="25400" cap="rnd">
              <a:solidFill>
                <a:srgbClr val="FF0000"/>
              </a:solidFill>
              <a:round/>
            </a:ln>
            <a:effectLst/>
          </c:spPr>
          <c:marker>
            <c:symbol val="circle"/>
            <c:size val="5"/>
            <c:spPr>
              <a:solidFill>
                <a:srgbClr val="FF0000"/>
              </a:solidFill>
              <a:ln w="9525">
                <a:solidFill>
                  <a:srgbClr val="FF0000"/>
                </a:solidFill>
              </a:ln>
              <a:effectLst/>
            </c:spPr>
          </c:marker>
          <c:cat>
            <c:strRef>
              <c:f>left!$A$2:$A$58</c:f>
              <c:strCache>
                <c:ptCount val="50"/>
                <c:pt idx="0">
                  <c:v>Jan</c:v>
                </c:pt>
                <c:pt idx="2">
                  <c:v>Feb</c:v>
                </c:pt>
                <c:pt idx="6">
                  <c:v>Mar</c:v>
                </c:pt>
                <c:pt idx="9">
                  <c:v>Apr</c:v>
                </c:pt>
                <c:pt idx="12">
                  <c:v>May</c:v>
                </c:pt>
                <c:pt idx="16">
                  <c:v>Jun</c:v>
                </c:pt>
                <c:pt idx="22">
                  <c:v>Jul</c:v>
                </c:pt>
                <c:pt idx="26">
                  <c:v>Aug</c:v>
                </c:pt>
                <c:pt idx="31">
                  <c:v>Sept</c:v>
                </c:pt>
                <c:pt idx="36">
                  <c:v>Oct</c:v>
                </c:pt>
                <c:pt idx="44">
                  <c:v>Nov</c:v>
                </c:pt>
                <c:pt idx="49">
                  <c:v>Dec</c:v>
                </c:pt>
              </c:strCache>
            </c:strRef>
          </c:cat>
          <c:val>
            <c:numRef>
              <c:f>left!$E$2:$E$56</c:f>
              <c:numCache>
                <c:formatCode>General</c:formatCode>
                <c:ptCount val="55"/>
                <c:pt idx="0">
                  <c:v>2.0116386634786698</c:v>
                </c:pt>
                <c:pt idx="5">
                  <c:v>2.3246677339094601</c:v>
                </c:pt>
                <c:pt idx="6">
                  <c:v>1.78613704975609</c:v>
                </c:pt>
                <c:pt idx="8">
                  <c:v>2.5422264428199601</c:v>
                </c:pt>
                <c:pt idx="10">
                  <c:v>8.7455355013119203</c:v>
                </c:pt>
                <c:pt idx="12">
                  <c:v>1.12017640573319</c:v>
                </c:pt>
                <c:pt idx="14">
                  <c:v>10.6225165562914</c:v>
                </c:pt>
                <c:pt idx="16">
                  <c:v>1.77250024013063</c:v>
                </c:pt>
                <c:pt idx="18">
                  <c:v>1.3023535568939</c:v>
                </c:pt>
                <c:pt idx="20">
                  <c:v>2.4225632940740098</c:v>
                </c:pt>
                <c:pt idx="22">
                  <c:v>3.9867069486404798</c:v>
                </c:pt>
                <c:pt idx="26">
                  <c:v>1.21439951004144</c:v>
                </c:pt>
                <c:pt idx="29">
                  <c:v>1.24783560429454</c:v>
                </c:pt>
                <c:pt idx="32">
                  <c:v>119.036547210189</c:v>
                </c:pt>
                <c:pt idx="35">
                  <c:v>2.3323996733371599</c:v>
                </c:pt>
                <c:pt idx="37">
                  <c:v>2.3388678242209502</c:v>
                </c:pt>
                <c:pt idx="39">
                  <c:v>1.7143420186573599</c:v>
                </c:pt>
                <c:pt idx="43">
                  <c:v>29.114329541918998</c:v>
                </c:pt>
                <c:pt idx="46">
                  <c:v>2.4563509642592201</c:v>
                </c:pt>
                <c:pt idx="48">
                  <c:v>1.6505809049061599</c:v>
                </c:pt>
                <c:pt idx="50">
                  <c:v>2.0553265847130602</c:v>
                </c:pt>
                <c:pt idx="51">
                  <c:v>64.437525927610096</c:v>
                </c:pt>
                <c:pt idx="53">
                  <c:v>120.238381189718</c:v>
                </c:pt>
              </c:numCache>
            </c:numRef>
          </c:val>
          <c:smooth val="0"/>
          <c:extLst xmlns:c16r2="http://schemas.microsoft.com/office/drawing/2015/06/chart">
            <c:ext xmlns:c16="http://schemas.microsoft.com/office/drawing/2014/chart" uri="{C3380CC4-5D6E-409C-BE32-E72D297353CC}">
              <c16:uniqueId val="{00000005-80E4-445D-AB45-007499EA4428}"/>
            </c:ext>
          </c:extLst>
        </c:ser>
        <c:ser>
          <c:idx val="4"/>
          <c:order val="4"/>
          <c:tx>
            <c:v>Mississippi Sound</c:v>
          </c:tx>
          <c:spPr>
            <a:ln w="25400" cap="rnd">
              <a:solidFill>
                <a:srgbClr val="00B050"/>
              </a:solidFill>
              <a:round/>
            </a:ln>
            <a:effectLst/>
          </c:spPr>
          <c:marker>
            <c:symbol val="circle"/>
            <c:size val="5"/>
            <c:spPr>
              <a:solidFill>
                <a:srgbClr val="00B050"/>
              </a:solidFill>
              <a:ln w="9525">
                <a:solidFill>
                  <a:srgbClr val="00B050"/>
                </a:solidFill>
              </a:ln>
              <a:effectLst/>
            </c:spPr>
          </c:marker>
          <c:cat>
            <c:strRef>
              <c:f>left!$A$2:$A$58</c:f>
              <c:strCache>
                <c:ptCount val="50"/>
                <c:pt idx="0">
                  <c:v>Jan</c:v>
                </c:pt>
                <c:pt idx="2">
                  <c:v>Feb</c:v>
                </c:pt>
                <c:pt idx="6">
                  <c:v>Mar</c:v>
                </c:pt>
                <c:pt idx="9">
                  <c:v>Apr</c:v>
                </c:pt>
                <c:pt idx="12">
                  <c:v>May</c:v>
                </c:pt>
                <c:pt idx="16">
                  <c:v>Jun</c:v>
                </c:pt>
                <c:pt idx="22">
                  <c:v>Jul</c:v>
                </c:pt>
                <c:pt idx="26">
                  <c:v>Aug</c:v>
                </c:pt>
                <c:pt idx="31">
                  <c:v>Sept</c:v>
                </c:pt>
                <c:pt idx="36">
                  <c:v>Oct</c:v>
                </c:pt>
                <c:pt idx="44">
                  <c:v>Nov</c:v>
                </c:pt>
                <c:pt idx="49">
                  <c:v>Dec</c:v>
                </c:pt>
              </c:strCache>
            </c:strRef>
          </c:cat>
          <c:val>
            <c:numRef>
              <c:f>left!$F$2:$F$58</c:f>
              <c:numCache>
                <c:formatCode>General</c:formatCode>
                <c:ptCount val="57"/>
                <c:pt idx="0">
                  <c:v>2.3609507679999999</c:v>
                </c:pt>
                <c:pt idx="1">
                  <c:v>3.0710150129999998</c:v>
                </c:pt>
                <c:pt idx="2">
                  <c:v>3.2575729409999998</c:v>
                </c:pt>
                <c:pt idx="3">
                  <c:v>1.7224161170000001</c:v>
                </c:pt>
                <c:pt idx="4">
                  <c:v>2.71153662</c:v>
                </c:pt>
                <c:pt idx="5">
                  <c:v>2.6751160939999998</c:v>
                </c:pt>
                <c:pt idx="6">
                  <c:v>2.835801434</c:v>
                </c:pt>
                <c:pt idx="7">
                  <c:v>2.1238986350000002</c:v>
                </c:pt>
                <c:pt idx="8">
                  <c:v>3.2123090990000001</c:v>
                </c:pt>
                <c:pt idx="9">
                  <c:v>6.1669795519999999</c:v>
                </c:pt>
                <c:pt idx="10">
                  <c:v>4.3170046959999997</c:v>
                </c:pt>
                <c:pt idx="11">
                  <c:v>2.1378446119999999</c:v>
                </c:pt>
                <c:pt idx="12">
                  <c:v>3.4331734749999998</c:v>
                </c:pt>
                <c:pt idx="13">
                  <c:v>25.219736839999999</c:v>
                </c:pt>
                <c:pt idx="14">
                  <c:v>4.0338448089999996</c:v>
                </c:pt>
                <c:pt idx="15">
                  <c:v>1.236486486</c:v>
                </c:pt>
                <c:pt idx="16">
                  <c:v>4.9583903229999997</c:v>
                </c:pt>
                <c:pt idx="17">
                  <c:v>1</c:v>
                </c:pt>
                <c:pt idx="18">
                  <c:v>1.6546595959999999</c:v>
                </c:pt>
                <c:pt idx="19">
                  <c:v>1.1397928989999999</c:v>
                </c:pt>
                <c:pt idx="20">
                  <c:v>3.374462576</c:v>
                </c:pt>
                <c:pt idx="21">
                  <c:v>2.6784067089999999</c:v>
                </c:pt>
                <c:pt idx="22">
                  <c:v>2.3730773589999998</c:v>
                </c:pt>
                <c:pt idx="23">
                  <c:v>2.5209205020000001</c:v>
                </c:pt>
                <c:pt idx="24">
                  <c:v>3.4502412520000001</c:v>
                </c:pt>
                <c:pt idx="25">
                  <c:v>1.356611869</c:v>
                </c:pt>
                <c:pt idx="26">
                  <c:v>2.1295979960000002</c:v>
                </c:pt>
                <c:pt idx="27">
                  <c:v>1.8151144779999999</c:v>
                </c:pt>
                <c:pt idx="28">
                  <c:v>12.389705879999999</c:v>
                </c:pt>
                <c:pt idx="29">
                  <c:v>2.1626327170000001</c:v>
                </c:pt>
                <c:pt idx="30">
                  <c:v>1.6238896410000001</c:v>
                </c:pt>
                <c:pt idx="31">
                  <c:v>8.1966324749999995</c:v>
                </c:pt>
                <c:pt idx="32">
                  <c:v>2.9453464660000002</c:v>
                </c:pt>
                <c:pt idx="33">
                  <c:v>19.324955750000001</c:v>
                </c:pt>
                <c:pt idx="34">
                  <c:v>2.3962531070000002</c:v>
                </c:pt>
                <c:pt idx="35">
                  <c:v>3.0891772670000002</c:v>
                </c:pt>
                <c:pt idx="36">
                  <c:v>3.353261072</c:v>
                </c:pt>
                <c:pt idx="37">
                  <c:v>2.973856869</c:v>
                </c:pt>
                <c:pt idx="38">
                  <c:v>3.096368193</c:v>
                </c:pt>
                <c:pt idx="39">
                  <c:v>2.2505249159999998</c:v>
                </c:pt>
                <c:pt idx="40">
                  <c:v>3.3609521299999998</c:v>
                </c:pt>
                <c:pt idx="41">
                  <c:v>3.1883585249999999</c:v>
                </c:pt>
                <c:pt idx="42">
                  <c:v>2.004334316</c:v>
                </c:pt>
                <c:pt idx="43">
                  <c:v>2.1726067069999999</c:v>
                </c:pt>
                <c:pt idx="44">
                  <c:v>1.8589144580000001</c:v>
                </c:pt>
                <c:pt idx="45">
                  <c:v>2.2858521669999998</c:v>
                </c:pt>
                <c:pt idx="46">
                  <c:v>2.7683156960000002</c:v>
                </c:pt>
                <c:pt idx="47">
                  <c:v>3.295180781</c:v>
                </c:pt>
                <c:pt idx="48">
                  <c:v>1.9470986509999999</c:v>
                </c:pt>
                <c:pt idx="49">
                  <c:v>5.8973434200000003</c:v>
                </c:pt>
                <c:pt idx="50">
                  <c:v>2.2723121540000002</c:v>
                </c:pt>
                <c:pt idx="51">
                  <c:v>2.0603549989999999</c:v>
                </c:pt>
                <c:pt idx="52">
                  <c:v>3.0023964369999998</c:v>
                </c:pt>
                <c:pt idx="53">
                  <c:v>1.632500442</c:v>
                </c:pt>
              </c:numCache>
            </c:numRef>
          </c:val>
          <c:smooth val="0"/>
          <c:extLst xmlns:c16r2="http://schemas.microsoft.com/office/drawing/2015/06/chart">
            <c:ext xmlns:c16="http://schemas.microsoft.com/office/drawing/2014/chart" uri="{C3380CC4-5D6E-409C-BE32-E72D297353CC}">
              <c16:uniqueId val="{00000008-80E4-445D-AB45-007499EA4428}"/>
            </c:ext>
          </c:extLst>
        </c:ser>
        <c:dLbls>
          <c:showLegendKey val="0"/>
          <c:showVal val="0"/>
          <c:showCatName val="0"/>
          <c:showSerName val="0"/>
          <c:showPercent val="0"/>
          <c:showBubbleSize val="0"/>
        </c:dLbls>
        <c:marker val="1"/>
        <c:smooth val="0"/>
        <c:axId val="149779800"/>
        <c:axId val="149900560"/>
      </c:lineChart>
      <c:catAx>
        <c:axId val="149779800"/>
        <c:scaling>
          <c:orientation val="minMax"/>
        </c:scaling>
        <c:delete val="1"/>
        <c:axPos val="b"/>
        <c:numFmt formatCode="General" sourceLinked="1"/>
        <c:majorTickMark val="none"/>
        <c:minorTickMark val="none"/>
        <c:tickLblPos val="nextTo"/>
        <c:crossAx val="149900560"/>
        <c:crosses val="autoZero"/>
        <c:auto val="1"/>
        <c:lblAlgn val="ctr"/>
        <c:lblOffset val="100"/>
        <c:noMultiLvlLbl val="1"/>
      </c:catAx>
      <c:valAx>
        <c:axId val="149900560"/>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Century Gothic" panose="020B0502020202020204" pitchFamily="34" charset="0"/>
                    <a:ea typeface="+mn-ea"/>
                    <a:cs typeface="+mn-cs"/>
                  </a:defRPr>
                </a:pPr>
                <a:r>
                  <a:rPr lang="en-US" sz="1400" dirty="0">
                    <a:solidFill>
                      <a:schemeClr val="tx1">
                        <a:lumMod val="50000"/>
                      </a:schemeClr>
                    </a:solidFill>
                    <a:latin typeface="Garamond" panose="02020404030301010803" pitchFamily="18" charset="0"/>
                  </a:rPr>
                  <a:t>Chlorophyll-a </a:t>
                </a:r>
                <a:r>
                  <a:rPr lang="en-US" sz="1400" dirty="0" smtClean="0">
                    <a:solidFill>
                      <a:schemeClr val="tx1">
                        <a:lumMod val="50000"/>
                      </a:schemeClr>
                    </a:solidFill>
                    <a:latin typeface="Garamond" panose="02020404030301010803" pitchFamily="18" charset="0"/>
                  </a:rPr>
                  <a:t>(mg/m</a:t>
                </a:r>
                <a:r>
                  <a:rPr lang="en-US" sz="1400" baseline="30000" dirty="0" smtClean="0">
                    <a:solidFill>
                      <a:schemeClr val="tx1">
                        <a:lumMod val="50000"/>
                      </a:schemeClr>
                    </a:solidFill>
                    <a:latin typeface="Garamond" panose="02020404030301010803" pitchFamily="18" charset="0"/>
                  </a:rPr>
                  <a:t>-3</a:t>
                </a:r>
                <a:r>
                  <a:rPr lang="en-US" sz="1400" dirty="0">
                    <a:solidFill>
                      <a:schemeClr val="tx1">
                        <a:lumMod val="50000"/>
                      </a:schemeClr>
                    </a:solidFill>
                    <a:latin typeface="Garamond" panose="02020404030301010803" pitchFamily="18" charset="0"/>
                  </a:rPr>
                  <a:t>)</a:t>
                </a:r>
              </a:p>
            </c:rich>
          </c:tx>
          <c:layout>
            <c:manualLayout>
              <c:xMode val="edge"/>
              <c:yMode val="edge"/>
              <c:x val="5.9156685721448339E-3"/>
              <c:y val="0.18136330410959248"/>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Garamond" panose="02020404030301010803" pitchFamily="18" charset="0"/>
                <a:ea typeface="+mn-ea"/>
                <a:cs typeface="+mn-cs"/>
              </a:defRPr>
            </a:pPr>
            <a:endParaRPr lang="en-US"/>
          </a:p>
        </c:txPr>
        <c:crossAx val="149779800"/>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E6C584-DA24-4F05-B314-F19916C1DAC4}" type="datetimeFigureOut">
              <a:rPr lang="en-US" smtClean="0"/>
              <a:t>3/22/2017</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688BC5-8596-418B-8E31-005AD85D8474}" type="slidenum">
              <a:rPr lang="en-US" smtClean="0"/>
              <a:t>‹#›</a:t>
            </a:fld>
            <a:endParaRPr lang="en-US"/>
          </a:p>
        </p:txBody>
      </p:sp>
    </p:spTree>
    <p:extLst>
      <p:ext uri="{BB962C8B-B14F-4D97-AF65-F5344CB8AC3E}">
        <p14:creationId xmlns:p14="http://schemas.microsoft.com/office/powerpoint/2010/main" val="3299518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688BC5-8596-418B-8E31-005AD85D8474}" type="slidenum">
              <a:rPr lang="en-US" smtClean="0"/>
              <a:t>1</a:t>
            </a:fld>
            <a:endParaRPr lang="en-US"/>
          </a:p>
        </p:txBody>
      </p:sp>
    </p:spTree>
    <p:extLst>
      <p:ext uri="{BB962C8B-B14F-4D97-AF65-F5344CB8AC3E}">
        <p14:creationId xmlns:p14="http://schemas.microsoft.com/office/powerpoint/2010/main" val="15029280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riculture">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7DB862"/>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4927847" y="21990384"/>
            <a:ext cx="21373432" cy="2314074"/>
          </a:xfrm>
          <a:prstGeom prst="rect">
            <a:avLst/>
          </a:prstGeom>
        </p:spPr>
        <p:txBody>
          <a:bodyPr/>
          <a:lstStyle>
            <a:lvl1pPr marL="0" indent="0" algn="l">
              <a:buNone/>
              <a:defRPr sz="16000" b="0" baseline="0">
                <a:solidFill>
                  <a:srgbClr val="7EB761"/>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3771900"/>
            <a:ext cx="27432001"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28729"/>
            <a:ext cx="27432000" cy="1878944"/>
          </a:xfrm>
          <a:prstGeom prst="rect">
            <a:avLst/>
          </a:prstGeom>
        </p:spPr>
      </p:pic>
      <p:sp>
        <p:nvSpPr>
          <p:cNvPr id="6" name="TextBox 5"/>
          <p:cNvSpPr txBox="1"/>
          <p:nvPr userDrawn="1"/>
        </p:nvSpPr>
        <p:spPr>
          <a:xfrm>
            <a:off x="914400" y="35645627"/>
            <a:ext cx="22898100"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1100" i="1" dirty="0" smtClean="0"/>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177245"/>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eather">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94A3D3"/>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94A3D4"/>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sp>
        <p:nvSpPr>
          <p:cNvPr id="6" name="TextBox 5"/>
          <p:cNvSpPr txBox="1"/>
          <p:nvPr userDrawn="1"/>
        </p:nvSpPr>
        <p:spPr>
          <a:xfrm>
            <a:off x="914400" y="35645627"/>
            <a:ext cx="22898100"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1100" i="1" dirty="0" smtClean="0"/>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321680"/>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imate">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E9A149"/>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120352" y="22182889"/>
            <a:ext cx="20988422" cy="2314074"/>
          </a:xfrm>
          <a:prstGeom prst="rect">
            <a:avLst/>
          </a:prstGeom>
        </p:spPr>
        <p:txBody>
          <a:bodyPr/>
          <a:lstStyle>
            <a:lvl1pPr marL="0" indent="0" algn="l">
              <a:buNone/>
              <a:defRPr sz="16000" b="0" baseline="0">
                <a:solidFill>
                  <a:srgbClr val="E9A149"/>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sp>
        <p:nvSpPr>
          <p:cNvPr id="6" name="TextBox 5"/>
          <p:cNvSpPr txBox="1"/>
          <p:nvPr userDrawn="1"/>
        </p:nvSpPr>
        <p:spPr>
          <a:xfrm>
            <a:off x="914400" y="35645627"/>
            <a:ext cx="22898100"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1100" i="1" dirty="0" smtClean="0"/>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2560518"/>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ross Cutting">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EA7845"/>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4903784" y="21966321"/>
            <a:ext cx="21421558" cy="2314074"/>
          </a:xfrm>
          <a:prstGeom prst="rect">
            <a:avLst/>
          </a:prstGeom>
        </p:spPr>
        <p:txBody>
          <a:bodyPr/>
          <a:lstStyle>
            <a:lvl1pPr marL="0" indent="0" algn="l">
              <a:buNone/>
              <a:defRPr sz="16000" b="0" baseline="0">
                <a:solidFill>
                  <a:srgbClr val="E97845"/>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
        <p:nvSpPr>
          <p:cNvPr id="6" name="TextBox 5"/>
          <p:cNvSpPr txBox="1"/>
          <p:nvPr userDrawn="1"/>
        </p:nvSpPr>
        <p:spPr>
          <a:xfrm>
            <a:off x="914400" y="35645627"/>
            <a:ext cx="22898100"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1100" i="1" dirty="0" smtClean="0"/>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6971387"/>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aster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586991"/>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57688F"/>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sp>
        <p:nvSpPr>
          <p:cNvPr id="6" name="TextBox 5"/>
          <p:cNvSpPr txBox="1"/>
          <p:nvPr userDrawn="1"/>
        </p:nvSpPr>
        <p:spPr>
          <a:xfrm>
            <a:off x="914400" y="35645627"/>
            <a:ext cx="22898100"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1100" i="1" dirty="0" smtClean="0"/>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7413801"/>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coForecasting">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218754"/>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144415" y="22206952"/>
            <a:ext cx="20940296" cy="2314074"/>
          </a:xfrm>
          <a:prstGeom prst="rect">
            <a:avLst/>
          </a:prstGeom>
        </p:spPr>
        <p:txBody>
          <a:bodyPr/>
          <a:lstStyle>
            <a:lvl1pPr marL="0" indent="0" algn="l">
              <a:buNone/>
              <a:defRPr sz="16000" b="0" baseline="0">
                <a:solidFill>
                  <a:srgbClr val="2E8652"/>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
        <p:nvSpPr>
          <p:cNvPr id="6" name="TextBox 5"/>
          <p:cNvSpPr txBox="1"/>
          <p:nvPr userDrawn="1"/>
        </p:nvSpPr>
        <p:spPr>
          <a:xfrm>
            <a:off x="914400" y="35645627"/>
            <a:ext cx="22898100"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1100" i="1" dirty="0" smtClean="0"/>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5088460"/>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ergy">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52B37B"/>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072225" y="22134763"/>
            <a:ext cx="21084675" cy="2314074"/>
          </a:xfrm>
          <a:prstGeom prst="rect">
            <a:avLst/>
          </a:prstGeom>
        </p:spPr>
        <p:txBody>
          <a:bodyPr/>
          <a:lstStyle>
            <a:lvl1pPr marL="0" indent="0" algn="l">
              <a:buNone/>
              <a:defRPr sz="16000" b="0" baseline="0">
                <a:solidFill>
                  <a:srgbClr val="56B27B"/>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771901"/>
            <a:ext cx="27432000" cy="335280"/>
          </a:xfrm>
          <a:prstGeom prst="rect">
            <a:avLst/>
          </a:prstGeom>
        </p:spPr>
      </p:pic>
      <p:sp>
        <p:nvSpPr>
          <p:cNvPr id="6" name="TextBox 5"/>
          <p:cNvSpPr txBox="1"/>
          <p:nvPr userDrawn="1"/>
        </p:nvSpPr>
        <p:spPr>
          <a:xfrm>
            <a:off x="914400" y="35645627"/>
            <a:ext cx="22898100"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1100" i="1" dirty="0" smtClean="0"/>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1174045"/>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lth &amp; Air Quality">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C15442"/>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BE5341"/>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0" y="3771900"/>
            <a:ext cx="27432000" cy="335281"/>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
        <p:nvSpPr>
          <p:cNvPr id="6" name="TextBox 5"/>
          <p:cNvSpPr txBox="1"/>
          <p:nvPr userDrawn="1"/>
        </p:nvSpPr>
        <p:spPr>
          <a:xfrm>
            <a:off x="914400" y="35645627"/>
            <a:ext cx="22898100"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1100" i="1" dirty="0" smtClean="0"/>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227128"/>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cean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2F8AB4"/>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3289B4"/>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80615"/>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1" y="3771900"/>
            <a:ext cx="27432000" cy="335280"/>
          </a:xfrm>
          <a:prstGeom prst="rect">
            <a:avLst/>
          </a:prstGeom>
        </p:spPr>
      </p:pic>
      <p:sp>
        <p:nvSpPr>
          <p:cNvPr id="6" name="TextBox 5"/>
          <p:cNvSpPr txBox="1"/>
          <p:nvPr userDrawn="1"/>
        </p:nvSpPr>
        <p:spPr>
          <a:xfrm>
            <a:off x="914400" y="35645627"/>
            <a:ext cx="22898100"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1100" i="1" dirty="0" smtClean="0"/>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2765254"/>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ater Resource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73A9DB"/>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75AADB"/>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
        <p:nvSpPr>
          <p:cNvPr id="6" name="TextBox 5"/>
          <p:cNvSpPr txBox="1"/>
          <p:nvPr userDrawn="1"/>
        </p:nvSpPr>
        <p:spPr>
          <a:xfrm>
            <a:off x="914400" y="35645627"/>
            <a:ext cx="22898100"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1100" i="1" dirty="0" smtClean="0"/>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2809566"/>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3827528" y="549033"/>
            <a:ext cx="3300448" cy="2811330"/>
          </a:xfrm>
          <a:prstGeom prst="rect">
            <a:avLst/>
          </a:prstGeom>
        </p:spPr>
      </p:pic>
      <p:pic>
        <p:nvPicPr>
          <p:cNvPr id="5" name="Picture 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23028" y="698499"/>
            <a:ext cx="2482776" cy="2512397"/>
          </a:xfrm>
          <a:prstGeom prst="rect">
            <a:avLst/>
          </a:prstGeom>
        </p:spPr>
      </p:pic>
    </p:spTree>
    <p:extLst>
      <p:ext uri="{BB962C8B-B14F-4D97-AF65-F5344CB8AC3E}">
        <p14:creationId xmlns:p14="http://schemas.microsoft.com/office/powerpoint/2010/main" val="5577217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8088" userDrawn="1">
          <p15:clr>
            <a:srgbClr val="F26B43"/>
          </p15:clr>
        </p15:guide>
        <p15:guide id="2" orient="horz" pos="2376" userDrawn="1">
          <p15:clr>
            <a:srgbClr val="F26B43"/>
          </p15:clr>
        </p15:guide>
        <p15:guide id="3" pos="576" userDrawn="1">
          <p15:clr>
            <a:srgbClr val="F26B43"/>
          </p15:clr>
        </p15:guide>
        <p15:guide id="4" pos="15000" userDrawn="1">
          <p15:clr>
            <a:srgbClr val="F26B43"/>
          </p15:clr>
        </p15:guide>
        <p15:guide id="5" orient="horz" pos="21624" userDrawn="1">
          <p15:clr>
            <a:srgbClr val="F26B43"/>
          </p15:clr>
        </p15:guide>
        <p15:guide id="6" orient="horz" pos="2784" userDrawn="1">
          <p15:clr>
            <a:srgbClr val="F26B43"/>
          </p15:clr>
        </p15:guide>
        <p15:guide id="7" pos="4224" userDrawn="1">
          <p15:clr>
            <a:srgbClr val="A4A3A4"/>
          </p15:clr>
        </p15:guide>
        <p15:guide id="8" pos="4512" userDrawn="1">
          <p15:clr>
            <a:srgbClr val="A4A3A4"/>
          </p15:clr>
        </p15:guide>
        <p15:guide id="9" pos="11736" userDrawn="1">
          <p15:clr>
            <a:srgbClr val="A4A3A4"/>
          </p15:clr>
        </p15:guide>
        <p15:guide id="10" pos="11424" userDrawn="1">
          <p15:clr>
            <a:srgbClr val="A4A3A4"/>
          </p15:clr>
        </p15:guide>
        <p15:guide id="11" orient="horz" pos="22416" userDrawn="1">
          <p15:clr>
            <a:srgbClr val="F26B43"/>
          </p15:clr>
        </p15:guide>
        <p15:guide id="12" orient="horz" pos="1152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chart" Target="../charts/chart1.xml"/><Relationship Id="rId18" Type="http://schemas.openxmlformats.org/officeDocument/2006/relationships/chart" Target="../charts/chart2.xml"/><Relationship Id="rId26" Type="http://schemas.openxmlformats.org/officeDocument/2006/relationships/image" Target="../media/image42.png"/><Relationship Id="rId3" Type="http://schemas.openxmlformats.org/officeDocument/2006/relationships/image" Target="../media/image23.JPG"/><Relationship Id="rId21" Type="http://schemas.openxmlformats.org/officeDocument/2006/relationships/image" Target="../media/image37.JPG"/><Relationship Id="rId34" Type="http://schemas.openxmlformats.org/officeDocument/2006/relationships/image" Target="../media/image50.jp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6.png"/><Relationship Id="rId25" Type="http://schemas.openxmlformats.org/officeDocument/2006/relationships/image" Target="../media/image41.jpg"/><Relationship Id="rId33" Type="http://schemas.openxmlformats.org/officeDocument/2006/relationships/image" Target="../media/image49.jpeg"/><Relationship Id="rId2" Type="http://schemas.openxmlformats.org/officeDocument/2006/relationships/notesSlide" Target="../notesSlides/notesSlide1.xml"/><Relationship Id="rId16" Type="http://schemas.openxmlformats.org/officeDocument/2006/relationships/image" Target="../media/image35.png"/><Relationship Id="rId20" Type="http://schemas.openxmlformats.org/officeDocument/2006/relationships/chart" Target="../charts/chart4.xml"/><Relationship Id="rId29" Type="http://schemas.openxmlformats.org/officeDocument/2006/relationships/image" Target="../media/image45.jpg"/><Relationship Id="rId1" Type="http://schemas.openxmlformats.org/officeDocument/2006/relationships/slideLayout" Target="../slideLayouts/slideLayout9.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0.png"/><Relationship Id="rId32" Type="http://schemas.openxmlformats.org/officeDocument/2006/relationships/image" Target="../media/image48.png"/><Relationship Id="rId5" Type="http://schemas.openxmlformats.org/officeDocument/2006/relationships/image" Target="../media/image25.jpeg"/><Relationship Id="rId15" Type="http://schemas.openxmlformats.org/officeDocument/2006/relationships/image" Target="../media/image34.png"/><Relationship Id="rId23" Type="http://schemas.openxmlformats.org/officeDocument/2006/relationships/image" Target="../media/image39.png"/><Relationship Id="rId28" Type="http://schemas.openxmlformats.org/officeDocument/2006/relationships/image" Target="../media/image44.png"/><Relationship Id="rId10" Type="http://schemas.openxmlformats.org/officeDocument/2006/relationships/image" Target="../media/image30.png"/><Relationship Id="rId19" Type="http://schemas.openxmlformats.org/officeDocument/2006/relationships/chart" Target="../charts/chart3.xml"/><Relationship Id="rId31" Type="http://schemas.openxmlformats.org/officeDocument/2006/relationships/image" Target="../media/image47.JPG"/><Relationship Id="rId4" Type="http://schemas.openxmlformats.org/officeDocument/2006/relationships/image" Target="../media/image24.jpeg"/><Relationship Id="rId9" Type="http://schemas.openxmlformats.org/officeDocument/2006/relationships/image" Target="../media/image29.png"/><Relationship Id="rId14" Type="http://schemas.openxmlformats.org/officeDocument/2006/relationships/image" Target="../media/image33.png"/><Relationship Id="rId22" Type="http://schemas.openxmlformats.org/officeDocument/2006/relationships/image" Target="../media/image38.png"/><Relationship Id="rId27" Type="http://schemas.openxmlformats.org/officeDocument/2006/relationships/image" Target="../media/image43.png"/><Relationship Id="rId30" Type="http://schemas.openxmlformats.org/officeDocument/2006/relationships/image" Target="../media/image46.JPG"/><Relationship Id="rId35" Type="http://schemas.openxmlformats.org/officeDocument/2006/relationships/image" Target="../media/image5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106" t="6247" r="14478" b="16680"/>
          <a:stretch/>
        </p:blipFill>
        <p:spPr>
          <a:xfrm>
            <a:off x="18341978" y="8829826"/>
            <a:ext cx="5470522" cy="3285974"/>
          </a:xfrm>
          <a:prstGeom prst="rect">
            <a:avLst/>
          </a:prstGeom>
        </p:spPr>
      </p:pic>
      <p:sp>
        <p:nvSpPr>
          <p:cNvPr id="17" name="Text Placeholder 16"/>
          <p:cNvSpPr>
            <a:spLocks noGrp="1"/>
          </p:cNvSpPr>
          <p:nvPr>
            <p:ph type="body" sz="quarter" idx="11"/>
          </p:nvPr>
        </p:nvSpPr>
        <p:spPr>
          <a:xfrm>
            <a:off x="3957735" y="959689"/>
            <a:ext cx="19412712" cy="3138094"/>
          </a:xfrm>
        </p:spPr>
        <p:txBody>
          <a:bodyPr anchor="ctr"/>
          <a:lstStyle/>
          <a:p>
            <a:pPr lvl="0">
              <a:lnSpc>
                <a:spcPct val="100000"/>
              </a:lnSpc>
            </a:pPr>
            <a:r>
              <a:rPr lang="en-US" dirty="0">
                <a:solidFill>
                  <a:srgbClr val="75AADB"/>
                </a:solidFill>
                <a:ea typeface="Century Gothic"/>
                <a:cs typeface="Century Gothic"/>
                <a:sym typeface="Century Gothic"/>
              </a:rPr>
              <a:t>Synthesizing Trends in Water Quality Parameters Affecting Oyster Reef Health in the Mississippi Sound U</a:t>
            </a:r>
            <a:r>
              <a:rPr lang="en-US" dirty="0" smtClean="0">
                <a:solidFill>
                  <a:srgbClr val="75AADB"/>
                </a:solidFill>
                <a:ea typeface="Century Gothic"/>
                <a:cs typeface="Century Gothic"/>
                <a:sym typeface="Century Gothic"/>
              </a:rPr>
              <a:t>sing </a:t>
            </a:r>
            <a:r>
              <a:rPr lang="en-US" dirty="0">
                <a:solidFill>
                  <a:srgbClr val="75AADB"/>
                </a:solidFill>
                <a:ea typeface="Century Gothic"/>
                <a:cs typeface="Century Gothic"/>
                <a:sym typeface="Century Gothic"/>
              </a:rPr>
              <a:t>NASA Earth Observations</a:t>
            </a:r>
          </a:p>
          <a:p>
            <a:endParaRPr lang="en-US" dirty="0"/>
          </a:p>
        </p:txBody>
      </p:sp>
      <p:sp>
        <p:nvSpPr>
          <p:cNvPr id="5" name="Text Placeholder 4"/>
          <p:cNvSpPr>
            <a:spLocks noGrp="1"/>
          </p:cNvSpPr>
          <p:nvPr>
            <p:ph type="body" sz="quarter" idx="10"/>
          </p:nvPr>
        </p:nvSpPr>
        <p:spPr>
          <a:xfrm rot="16200000">
            <a:off x="10773944" y="17455482"/>
            <a:ext cx="29681237" cy="2314074"/>
          </a:xfrm>
        </p:spPr>
        <p:txBody>
          <a:bodyPr/>
          <a:lstStyle/>
          <a:p>
            <a:r>
              <a:rPr lang="en-US" sz="13300" b="1" dirty="0" smtClean="0"/>
              <a:t>Mississippi Sound </a:t>
            </a:r>
            <a:r>
              <a:rPr lang="en-US" sz="13300" dirty="0" smtClean="0"/>
              <a:t>Water Resources</a:t>
            </a:r>
            <a:endParaRPr lang="en-US" sz="13300" b="1" dirty="0"/>
          </a:p>
        </p:txBody>
      </p:sp>
      <p:sp>
        <p:nvSpPr>
          <p:cNvPr id="10" name="Text Placeholder 16"/>
          <p:cNvSpPr txBox="1">
            <a:spLocks/>
          </p:cNvSpPr>
          <p:nvPr/>
        </p:nvSpPr>
        <p:spPr>
          <a:xfrm>
            <a:off x="12743617" y="31226499"/>
            <a:ext cx="10921333" cy="86820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solidFill>
                  <a:schemeClr val="tx1">
                    <a:lumMod val="75000"/>
                  </a:schemeClr>
                </a:solidFill>
              </a:rPr>
              <a:t>Mississippi Department of Marine Resources</a:t>
            </a:r>
          </a:p>
        </p:txBody>
      </p:sp>
      <p:sp>
        <p:nvSpPr>
          <p:cNvPr id="11" name="Text Placeholder 16"/>
          <p:cNvSpPr txBox="1">
            <a:spLocks/>
          </p:cNvSpPr>
          <p:nvPr/>
        </p:nvSpPr>
        <p:spPr>
          <a:xfrm>
            <a:off x="12743617" y="32732955"/>
            <a:ext cx="10765208" cy="170706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dirty="0" smtClean="0">
                <a:solidFill>
                  <a:schemeClr val="tx1">
                    <a:lumMod val="75000"/>
                  </a:schemeClr>
                </a:solidFill>
                <a:ea typeface="Garamond"/>
                <a:cs typeface="Garamond"/>
                <a:sym typeface="Garamond"/>
              </a:rPr>
              <a:t>Thank </a:t>
            </a:r>
            <a:r>
              <a:rPr lang="en-US" dirty="0">
                <a:solidFill>
                  <a:schemeClr val="tx1">
                    <a:lumMod val="75000"/>
                  </a:schemeClr>
                </a:solidFill>
                <a:ea typeface="Garamond"/>
                <a:cs typeface="Garamond"/>
                <a:sym typeface="Garamond"/>
              </a:rPr>
              <a:t>you to the Mississippi Department of Marine Resources: Scott Gordon, Charlie Robertson, Karen Clark, Robert </a:t>
            </a:r>
            <a:r>
              <a:rPr lang="en-US" dirty="0" err="1">
                <a:solidFill>
                  <a:schemeClr val="tx1">
                    <a:lumMod val="75000"/>
                  </a:schemeClr>
                </a:solidFill>
                <a:ea typeface="Garamond"/>
                <a:cs typeface="Garamond"/>
                <a:sym typeface="Garamond"/>
              </a:rPr>
              <a:t>Gruba</a:t>
            </a:r>
            <a:r>
              <a:rPr lang="en-US" dirty="0">
                <a:solidFill>
                  <a:schemeClr val="tx1">
                    <a:lumMod val="75000"/>
                  </a:schemeClr>
                </a:solidFill>
                <a:ea typeface="Garamond"/>
                <a:cs typeface="Garamond"/>
                <a:sym typeface="Garamond"/>
              </a:rPr>
              <a:t>, and Amber Jones. Thank you to our science advisors, Dr. Kenton Ross at NASA Langley Research </a:t>
            </a:r>
            <a:r>
              <a:rPr lang="en-US" dirty="0" smtClean="0">
                <a:solidFill>
                  <a:schemeClr val="tx1">
                    <a:lumMod val="75000"/>
                  </a:schemeClr>
                </a:solidFill>
                <a:ea typeface="Garamond"/>
                <a:cs typeface="Garamond"/>
                <a:sym typeface="Garamond"/>
              </a:rPr>
              <a:t>Center, </a:t>
            </a:r>
            <a:r>
              <a:rPr lang="en-US" dirty="0">
                <a:solidFill>
                  <a:schemeClr val="tx1">
                    <a:lumMod val="75000"/>
                  </a:schemeClr>
                </a:solidFill>
                <a:ea typeface="Garamond"/>
                <a:cs typeface="Garamond"/>
                <a:sym typeface="Garamond"/>
              </a:rPr>
              <a:t>and Ben </a:t>
            </a:r>
            <a:r>
              <a:rPr lang="en-US" dirty="0" smtClean="0">
                <a:solidFill>
                  <a:schemeClr val="tx1">
                    <a:lumMod val="75000"/>
                  </a:schemeClr>
                </a:solidFill>
                <a:ea typeface="Garamond"/>
                <a:cs typeface="Garamond"/>
                <a:sym typeface="Garamond"/>
              </a:rPr>
              <a:t>Holt </a:t>
            </a:r>
            <a:r>
              <a:rPr lang="en-US" dirty="0">
                <a:solidFill>
                  <a:schemeClr val="tx1">
                    <a:lumMod val="75000"/>
                  </a:schemeClr>
                </a:solidFill>
                <a:ea typeface="Garamond"/>
                <a:cs typeface="Garamond"/>
                <a:sym typeface="Garamond"/>
              </a:rPr>
              <a:t>and Dr. </a:t>
            </a:r>
            <a:r>
              <a:rPr lang="en-US" dirty="0" err="1">
                <a:solidFill>
                  <a:schemeClr val="tx1">
                    <a:lumMod val="75000"/>
                  </a:schemeClr>
                </a:solidFill>
                <a:ea typeface="Garamond"/>
                <a:cs typeface="Garamond"/>
                <a:sym typeface="Garamond"/>
              </a:rPr>
              <a:t>Severine</a:t>
            </a:r>
            <a:r>
              <a:rPr lang="en-US" dirty="0">
                <a:solidFill>
                  <a:schemeClr val="tx1">
                    <a:lumMod val="75000"/>
                  </a:schemeClr>
                </a:solidFill>
                <a:ea typeface="Garamond"/>
                <a:cs typeface="Garamond"/>
                <a:sym typeface="Garamond"/>
              </a:rPr>
              <a:t> </a:t>
            </a:r>
            <a:r>
              <a:rPr lang="en-US" dirty="0" smtClean="0">
                <a:solidFill>
                  <a:schemeClr val="tx1">
                    <a:lumMod val="75000"/>
                  </a:schemeClr>
                </a:solidFill>
                <a:ea typeface="Garamond"/>
                <a:cs typeface="Garamond"/>
                <a:sym typeface="Garamond"/>
              </a:rPr>
              <a:t>Fournier </a:t>
            </a:r>
            <a:r>
              <a:rPr lang="en-US" dirty="0">
                <a:solidFill>
                  <a:schemeClr val="tx1">
                    <a:lumMod val="75000"/>
                  </a:schemeClr>
                </a:solidFill>
                <a:ea typeface="Garamond"/>
                <a:cs typeface="Garamond"/>
                <a:sym typeface="Garamond"/>
              </a:rPr>
              <a:t>at NASA Jet Propulsion Laboratory</a:t>
            </a:r>
            <a:r>
              <a:rPr lang="en-US" dirty="0" smtClean="0">
                <a:solidFill>
                  <a:schemeClr val="tx1">
                    <a:lumMod val="75000"/>
                  </a:schemeClr>
                </a:solidFill>
              </a:rPr>
              <a:t>.</a:t>
            </a:r>
          </a:p>
          <a:p>
            <a:endParaRPr lang="en-US" dirty="0" smtClean="0"/>
          </a:p>
        </p:txBody>
      </p:sp>
      <p:sp>
        <p:nvSpPr>
          <p:cNvPr id="12" name="Text Placeholder 16"/>
          <p:cNvSpPr txBox="1">
            <a:spLocks/>
          </p:cNvSpPr>
          <p:nvPr/>
        </p:nvSpPr>
        <p:spPr>
          <a:xfrm>
            <a:off x="12743617" y="28201361"/>
            <a:ext cx="10972800" cy="208999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5AADB"/>
              </a:buClr>
            </a:pPr>
            <a:r>
              <a:rPr lang="en-US" dirty="0" smtClean="0">
                <a:solidFill>
                  <a:schemeClr val="tx1">
                    <a:lumMod val="75000"/>
                  </a:schemeClr>
                </a:solidFill>
              </a:rPr>
              <a:t>There are severe limitations in remotely sensed data near coastal areas, including large differences in data quality at smaller geographic scales.</a:t>
            </a:r>
          </a:p>
          <a:p>
            <a:pPr marL="347663" indent="-347663">
              <a:buClr>
                <a:srgbClr val="75AADB"/>
              </a:buClr>
            </a:pPr>
            <a:r>
              <a:rPr lang="en-US" dirty="0" smtClean="0">
                <a:solidFill>
                  <a:schemeClr val="tx1">
                    <a:lumMod val="75000"/>
                  </a:schemeClr>
                </a:solidFill>
              </a:rPr>
              <a:t>Higher resolution data from Aqua MODIS, Landsat 8, and Sentinel-2 are more likely to detect large ecological disturbances than SMOS, SMAP, and MUR data.</a:t>
            </a:r>
          </a:p>
        </p:txBody>
      </p:sp>
      <p:sp>
        <p:nvSpPr>
          <p:cNvPr id="6" name="Text Placeholder 16"/>
          <p:cNvSpPr txBox="1">
            <a:spLocks/>
          </p:cNvSpPr>
          <p:nvPr/>
        </p:nvSpPr>
        <p:spPr>
          <a:xfrm>
            <a:off x="933450" y="5257374"/>
            <a:ext cx="11117761" cy="701503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2500" dirty="0"/>
              <a:t>Commercially-harvested oysters are a significant ecological and economic driver in multiple coastal regions throughout the world. In the last decade, the Mississippi Sound has seen a rapid decline in oyster reef production, especially in the years following large ecological disturbances such as Hurricane Katrina in 2005 and the flooding of the Mississippi River in 2011. In partnership with the Mississippi Department of Marine Resources, the NASA DEVELOP team utilized remotely-sensed products in order to create a climatology and time series of specific water quality parameters that can have impact on oyster reef productivity. These parameters included salinity, sea surface temperature, chlorophyll-a, </a:t>
            </a:r>
            <a:r>
              <a:rPr lang="en-US" sz="2500" dirty="0" err="1"/>
              <a:t>a</a:t>
            </a:r>
            <a:r>
              <a:rPr lang="en-US" sz="2500" baseline="-25000" dirty="0" err="1"/>
              <a:t>DG</a:t>
            </a:r>
            <a:r>
              <a:rPr lang="en-US" sz="2500" baseline="-25000" dirty="0"/>
              <a:t> </a:t>
            </a:r>
            <a:r>
              <a:rPr lang="en-US" sz="2500" dirty="0"/>
              <a:t>(absorption due to </a:t>
            </a:r>
            <a:r>
              <a:rPr lang="en-US" sz="2500" dirty="0" err="1"/>
              <a:t>gelbstoff</a:t>
            </a:r>
            <a:r>
              <a:rPr lang="en-US" sz="2500" dirty="0"/>
              <a:t> and detrital material), total suspended matter, and turbidity. The project utilized data from several Earth observing satellites including Aqua </a:t>
            </a:r>
            <a:r>
              <a:rPr lang="en-US" sz="2500" dirty="0" smtClean="0"/>
              <a:t>MODIS</a:t>
            </a:r>
            <a:r>
              <a:rPr lang="en-US" sz="2500" dirty="0"/>
              <a:t>, SMAP, Landsat 5 TM, Landsat 7 ETM+, Landsat 8 OLI and TIRS, and MUR, as well as data from ESA’s Sentinel-2 MSI and SMOS. The results from this project could potentially assist the Mississippi Department of Marine Resources by providing products for additional mapping and assessment of future oyster reef health in the Mississippi Sound. These products will also allow the project partners to improve future management practices for species recovery and the creation of additional oyster reefs.</a:t>
            </a:r>
          </a:p>
          <a:p>
            <a:pPr algn="just"/>
            <a:endParaRPr lang="en-US" dirty="0">
              <a:solidFill>
                <a:schemeClr val="tx1">
                  <a:lumMod val="75000"/>
                </a:schemeClr>
              </a:solidFill>
            </a:endParaRPr>
          </a:p>
          <a:p>
            <a:pPr algn="just"/>
            <a:endParaRPr lang="en-US" dirty="0" smtClean="0">
              <a:solidFill>
                <a:schemeClr val="tx1">
                  <a:lumMod val="75000"/>
                </a:schemeClr>
              </a:solidFill>
            </a:endParaRPr>
          </a:p>
          <a:p>
            <a:pPr algn="just"/>
            <a:endParaRPr lang="en-US" dirty="0">
              <a:solidFill>
                <a:schemeClr val="tx1">
                  <a:lumMod val="75000"/>
                </a:schemeClr>
              </a:solidFill>
            </a:endParaRPr>
          </a:p>
          <a:p>
            <a:pPr algn="just"/>
            <a:endParaRPr lang="en-US" dirty="0" smtClean="0">
              <a:solidFill>
                <a:schemeClr val="tx1">
                  <a:lumMod val="75000"/>
                </a:schemeClr>
              </a:solidFill>
            </a:endParaRPr>
          </a:p>
          <a:p>
            <a:pPr algn="just"/>
            <a:r>
              <a:rPr lang="en-US" dirty="0"/>
              <a:t> </a:t>
            </a:r>
            <a:endParaRPr lang="en-US" dirty="0" smtClean="0">
              <a:solidFill>
                <a:schemeClr val="tx1">
                  <a:lumMod val="75000"/>
                </a:schemeClr>
              </a:solidFill>
            </a:endParaRPr>
          </a:p>
        </p:txBody>
      </p:sp>
      <p:sp>
        <p:nvSpPr>
          <p:cNvPr id="15" name="Text Placeholder 16"/>
          <p:cNvSpPr txBox="1">
            <a:spLocks/>
          </p:cNvSpPr>
          <p:nvPr/>
        </p:nvSpPr>
        <p:spPr>
          <a:xfrm>
            <a:off x="914399" y="17933031"/>
            <a:ext cx="10582656" cy="2126971"/>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3A9DB"/>
              </a:buClr>
            </a:pPr>
            <a:r>
              <a:rPr lang="en-US" b="1" dirty="0" smtClean="0">
                <a:solidFill>
                  <a:srgbClr val="73A9DB"/>
                </a:solidFill>
              </a:rPr>
              <a:t>Develop</a:t>
            </a:r>
            <a:r>
              <a:rPr lang="en-US" dirty="0" smtClean="0">
                <a:solidFill>
                  <a:srgbClr val="73A9DB"/>
                </a:solidFill>
              </a:rPr>
              <a:t> </a:t>
            </a:r>
            <a:r>
              <a:rPr lang="en-US" dirty="0" smtClean="0">
                <a:solidFill>
                  <a:schemeClr val="tx1">
                    <a:lumMod val="75000"/>
                  </a:schemeClr>
                </a:solidFill>
              </a:rPr>
              <a:t>a climatology and time series of water quality variables potentially affecting oyster reef production in the Mississippi Sound</a:t>
            </a:r>
            <a:endParaRPr lang="en-US" dirty="0">
              <a:solidFill>
                <a:schemeClr val="tx1">
                  <a:lumMod val="75000"/>
                </a:schemeClr>
              </a:solidFill>
            </a:endParaRPr>
          </a:p>
          <a:p>
            <a:pPr marL="347663" indent="-347663">
              <a:buClr>
                <a:srgbClr val="73A9DB"/>
              </a:buClr>
            </a:pPr>
            <a:r>
              <a:rPr lang="en-US" b="1" dirty="0" smtClean="0">
                <a:solidFill>
                  <a:srgbClr val="73A9DB"/>
                </a:solidFill>
              </a:rPr>
              <a:t>Distinguish</a:t>
            </a:r>
            <a:r>
              <a:rPr lang="en-US" dirty="0" smtClean="0">
                <a:solidFill>
                  <a:srgbClr val="73A9DB"/>
                </a:solidFill>
              </a:rPr>
              <a:t> </a:t>
            </a:r>
            <a:r>
              <a:rPr lang="en-US" dirty="0" smtClean="0">
                <a:solidFill>
                  <a:schemeClr val="tx1">
                    <a:lumMod val="75000"/>
                  </a:schemeClr>
                </a:solidFill>
              </a:rPr>
              <a:t>between large episodic and subtle events</a:t>
            </a:r>
            <a:r>
              <a:rPr lang="en-US" dirty="0"/>
              <a:t> </a:t>
            </a:r>
            <a:endParaRPr lang="en-US" dirty="0">
              <a:solidFill>
                <a:schemeClr val="tx1">
                  <a:lumMod val="75000"/>
                </a:schemeClr>
              </a:solidFill>
            </a:endParaRPr>
          </a:p>
          <a:p>
            <a:pPr marL="347663" indent="-347663">
              <a:buClr>
                <a:srgbClr val="73A9DB"/>
              </a:buClr>
            </a:pPr>
            <a:endParaRPr lang="en-US" b="1" dirty="0">
              <a:solidFill>
                <a:srgbClr val="73A9DB"/>
              </a:solidFill>
            </a:endParaRPr>
          </a:p>
        </p:txBody>
      </p:sp>
      <p:sp>
        <p:nvSpPr>
          <p:cNvPr id="16" name="TextBox 15"/>
          <p:cNvSpPr txBox="1"/>
          <p:nvPr/>
        </p:nvSpPr>
        <p:spPr>
          <a:xfrm>
            <a:off x="914400" y="4429568"/>
            <a:ext cx="11516347"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Abstract</a:t>
            </a:r>
          </a:p>
        </p:txBody>
      </p:sp>
      <p:sp>
        <p:nvSpPr>
          <p:cNvPr id="23" name="TextBox 22"/>
          <p:cNvSpPr txBox="1"/>
          <p:nvPr/>
        </p:nvSpPr>
        <p:spPr>
          <a:xfrm>
            <a:off x="914400" y="17083417"/>
            <a:ext cx="8229600"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Objectives</a:t>
            </a:r>
          </a:p>
        </p:txBody>
      </p:sp>
      <p:sp>
        <p:nvSpPr>
          <p:cNvPr id="24" name="TextBox 23"/>
          <p:cNvSpPr txBox="1"/>
          <p:nvPr/>
        </p:nvSpPr>
        <p:spPr>
          <a:xfrm>
            <a:off x="914400" y="19804100"/>
            <a:ext cx="11407715"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Methodology</a:t>
            </a:r>
          </a:p>
        </p:txBody>
      </p:sp>
      <p:sp>
        <p:nvSpPr>
          <p:cNvPr id="25" name="TextBox 24"/>
          <p:cNvSpPr txBox="1"/>
          <p:nvPr/>
        </p:nvSpPr>
        <p:spPr>
          <a:xfrm>
            <a:off x="914400" y="11301245"/>
            <a:ext cx="8229600"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Study Area</a:t>
            </a:r>
          </a:p>
        </p:txBody>
      </p:sp>
      <p:sp>
        <p:nvSpPr>
          <p:cNvPr id="26" name="TextBox 25"/>
          <p:cNvSpPr txBox="1"/>
          <p:nvPr/>
        </p:nvSpPr>
        <p:spPr>
          <a:xfrm>
            <a:off x="12842936" y="4432913"/>
            <a:ext cx="8229600"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Earth Observations</a:t>
            </a:r>
          </a:p>
        </p:txBody>
      </p:sp>
      <p:sp>
        <p:nvSpPr>
          <p:cNvPr id="27" name="TextBox 26"/>
          <p:cNvSpPr txBox="1"/>
          <p:nvPr/>
        </p:nvSpPr>
        <p:spPr>
          <a:xfrm>
            <a:off x="12842936" y="7492085"/>
            <a:ext cx="11550315"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Results</a:t>
            </a:r>
          </a:p>
        </p:txBody>
      </p:sp>
      <p:sp>
        <p:nvSpPr>
          <p:cNvPr id="28" name="TextBox 27"/>
          <p:cNvSpPr txBox="1"/>
          <p:nvPr/>
        </p:nvSpPr>
        <p:spPr>
          <a:xfrm>
            <a:off x="12743617" y="27339430"/>
            <a:ext cx="8229600"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Conclusions</a:t>
            </a:r>
          </a:p>
        </p:txBody>
      </p:sp>
      <p:sp>
        <p:nvSpPr>
          <p:cNvPr id="29" name="TextBox 28"/>
          <p:cNvSpPr txBox="1"/>
          <p:nvPr/>
        </p:nvSpPr>
        <p:spPr>
          <a:xfrm>
            <a:off x="12743617" y="31946945"/>
            <a:ext cx="8229600"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Acknowledgements</a:t>
            </a:r>
          </a:p>
        </p:txBody>
      </p:sp>
      <p:sp>
        <p:nvSpPr>
          <p:cNvPr id="30" name="TextBox 29"/>
          <p:cNvSpPr txBox="1"/>
          <p:nvPr/>
        </p:nvSpPr>
        <p:spPr>
          <a:xfrm>
            <a:off x="12743617" y="30424811"/>
            <a:ext cx="8229600"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Project Partners</a:t>
            </a:r>
          </a:p>
        </p:txBody>
      </p:sp>
      <p:sp>
        <p:nvSpPr>
          <p:cNvPr id="31" name="TextBox 30"/>
          <p:cNvSpPr txBox="1"/>
          <p:nvPr/>
        </p:nvSpPr>
        <p:spPr>
          <a:xfrm>
            <a:off x="914400" y="27837170"/>
            <a:ext cx="4542503"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Team Members</a:t>
            </a:r>
          </a:p>
        </p:txBody>
      </p:sp>
      <p:sp>
        <p:nvSpPr>
          <p:cNvPr id="38" name="TextBox 37"/>
          <p:cNvSpPr txBox="1"/>
          <p:nvPr/>
        </p:nvSpPr>
        <p:spPr>
          <a:xfrm>
            <a:off x="895653" y="34700696"/>
            <a:ext cx="23304875" cy="956309"/>
          </a:xfrm>
          <a:prstGeom prst="rect">
            <a:avLst/>
          </a:prstGeom>
          <a:noFill/>
        </p:spPr>
        <p:txBody>
          <a:bodyPr wrap="square" rtlCol="0">
            <a:noAutofit/>
          </a:bodyPr>
          <a:lstStyle/>
          <a:p>
            <a:pPr lvl="0"/>
            <a:r>
              <a:rPr lang="en-US" sz="4600" dirty="0" smtClean="0">
                <a:solidFill>
                  <a:schemeClr val="bg1"/>
                </a:solidFill>
                <a:latin typeface="+mj-lt"/>
              </a:rPr>
              <a:t>NASA Langley Research Center &amp; NASA Jet Propulsion Laboratory – Spring 2017</a:t>
            </a:r>
            <a:endParaRPr lang="en-US" sz="4600" dirty="0">
              <a:solidFill>
                <a:srgbClr val="FFFFFF"/>
              </a:solidFill>
              <a:latin typeface="Century Gothic"/>
            </a:endParaRPr>
          </a:p>
        </p:txBody>
      </p:sp>
      <p:pic>
        <p:nvPicPr>
          <p:cNvPr id="1029" name="Picture 5" descr="us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1947" y="12985397"/>
            <a:ext cx="2815846" cy="16665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183366" y="14207932"/>
            <a:ext cx="194608" cy="12527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3" name="Picture 9" descr="gggggggggggggggggg.JPG"/>
          <p:cNvPicPr>
            <a:picLocks noChangeAspect="1" noChangeArrowheads="1"/>
          </p:cNvPicPr>
          <p:nvPr/>
        </p:nvPicPr>
        <p:blipFill rotWithShape="1">
          <a:blip r:embed="rId5">
            <a:extLst>
              <a:ext uri="{28A0092B-C50C-407E-A947-70E740481C1C}">
                <a14:useLocalDpi xmlns:a14="http://schemas.microsoft.com/office/drawing/2010/main" val="0"/>
              </a:ext>
            </a:extLst>
          </a:blip>
          <a:srcRect t="-1" b="1914"/>
          <a:stretch/>
        </p:blipFill>
        <p:spPr bwMode="auto">
          <a:xfrm>
            <a:off x="5032818" y="12538934"/>
            <a:ext cx="6643294" cy="425390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5983699" y="15200202"/>
            <a:ext cx="1095375" cy="707132"/>
          </a:xfrm>
          <a:prstGeom prst="rect">
            <a:avLst/>
          </a:prstGeom>
        </p:spPr>
        <p:txBody>
          <a:bodyPr wrap="square">
            <a:spAutoFit/>
          </a:bodyPr>
          <a:lstStyle/>
          <a:p>
            <a:r>
              <a:rPr lang="en-US" sz="2000" dirty="0">
                <a:solidFill>
                  <a:srgbClr val="FFFFFF"/>
                </a:solidFill>
                <a:latin typeface="Garamond" panose="02020404030301010803" pitchFamily="18" charset="0"/>
              </a:rPr>
              <a:t>Lake</a:t>
            </a:r>
            <a:endParaRPr lang="en-US" sz="2000" dirty="0"/>
          </a:p>
          <a:p>
            <a:r>
              <a:rPr lang="en-US" sz="2000" dirty="0" smtClean="0">
                <a:solidFill>
                  <a:srgbClr val="FFFFFF"/>
                </a:solidFill>
                <a:latin typeface="Garamond" panose="02020404030301010803" pitchFamily="18" charset="0"/>
              </a:rPr>
              <a:t>Borgne</a:t>
            </a:r>
            <a:endParaRPr lang="en-US" sz="2000" dirty="0"/>
          </a:p>
        </p:txBody>
      </p:sp>
      <p:sp>
        <p:nvSpPr>
          <p:cNvPr id="33" name="Rectangle 32"/>
          <p:cNvSpPr/>
          <p:nvPr/>
        </p:nvSpPr>
        <p:spPr>
          <a:xfrm>
            <a:off x="7505863" y="14398991"/>
            <a:ext cx="1159958" cy="707886"/>
          </a:xfrm>
          <a:prstGeom prst="rect">
            <a:avLst/>
          </a:prstGeom>
        </p:spPr>
        <p:txBody>
          <a:bodyPr wrap="square">
            <a:spAutoFit/>
          </a:bodyPr>
          <a:lstStyle/>
          <a:p>
            <a:r>
              <a:rPr lang="en-US" sz="2000" dirty="0" smtClean="0">
                <a:solidFill>
                  <a:srgbClr val="FFFFFF"/>
                </a:solidFill>
                <a:latin typeface="Garamond" panose="02020404030301010803" pitchFamily="18" charset="0"/>
              </a:rPr>
              <a:t>Western </a:t>
            </a:r>
          </a:p>
          <a:p>
            <a:r>
              <a:rPr lang="en-US" sz="2000" dirty="0" smtClean="0">
                <a:solidFill>
                  <a:srgbClr val="FFFFFF"/>
                </a:solidFill>
                <a:latin typeface="Garamond" panose="02020404030301010803" pitchFamily="18" charset="0"/>
              </a:rPr>
              <a:t>Sound</a:t>
            </a:r>
            <a:endParaRPr lang="en-US" sz="2000" dirty="0"/>
          </a:p>
        </p:txBody>
      </p:sp>
      <p:sp>
        <p:nvSpPr>
          <p:cNvPr id="44" name="Rectangle 43"/>
          <p:cNvSpPr/>
          <p:nvPr/>
        </p:nvSpPr>
        <p:spPr>
          <a:xfrm>
            <a:off x="7956360" y="15449419"/>
            <a:ext cx="1354654" cy="707886"/>
          </a:xfrm>
          <a:prstGeom prst="rect">
            <a:avLst/>
          </a:prstGeom>
        </p:spPr>
        <p:txBody>
          <a:bodyPr wrap="square">
            <a:spAutoFit/>
          </a:bodyPr>
          <a:lstStyle/>
          <a:p>
            <a:r>
              <a:rPr lang="en-US" sz="2000" dirty="0" smtClean="0">
                <a:solidFill>
                  <a:srgbClr val="FFFFFF"/>
                </a:solidFill>
                <a:latin typeface="Garamond" panose="02020404030301010803" pitchFamily="18" charset="0"/>
              </a:rPr>
              <a:t>Chandeleur Gulf</a:t>
            </a:r>
            <a:endParaRPr lang="en-US" sz="2000" dirty="0"/>
          </a:p>
        </p:txBody>
      </p:sp>
      <p:sp>
        <p:nvSpPr>
          <p:cNvPr id="45" name="Rectangle 44"/>
          <p:cNvSpPr/>
          <p:nvPr/>
        </p:nvSpPr>
        <p:spPr>
          <a:xfrm>
            <a:off x="9427649" y="14298050"/>
            <a:ext cx="1159958" cy="707886"/>
          </a:xfrm>
          <a:prstGeom prst="rect">
            <a:avLst/>
          </a:prstGeom>
        </p:spPr>
        <p:txBody>
          <a:bodyPr wrap="square">
            <a:spAutoFit/>
          </a:bodyPr>
          <a:lstStyle/>
          <a:p>
            <a:r>
              <a:rPr lang="en-US" sz="2000" dirty="0" smtClean="0">
                <a:solidFill>
                  <a:srgbClr val="FFFFFF"/>
                </a:solidFill>
                <a:latin typeface="Garamond" panose="02020404030301010803" pitchFamily="18" charset="0"/>
              </a:rPr>
              <a:t>Eastern </a:t>
            </a:r>
          </a:p>
          <a:p>
            <a:r>
              <a:rPr lang="en-US" sz="2000" dirty="0" smtClean="0">
                <a:solidFill>
                  <a:srgbClr val="FFFFFF"/>
                </a:solidFill>
                <a:latin typeface="Garamond" panose="02020404030301010803" pitchFamily="18" charset="0"/>
              </a:rPr>
              <a:t>Sound</a:t>
            </a:r>
            <a:endParaRPr lang="en-US" sz="2000" dirty="0"/>
          </a:p>
        </p:txBody>
      </p:sp>
      <p:sp>
        <p:nvSpPr>
          <p:cNvPr id="87" name="Shape 75"/>
          <p:cNvSpPr txBox="1"/>
          <p:nvPr/>
        </p:nvSpPr>
        <p:spPr>
          <a:xfrm>
            <a:off x="2222527" y="33869924"/>
            <a:ext cx="2718000" cy="31085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585454"/>
              </a:buClr>
              <a:buSzPct val="25000"/>
              <a:buFont typeface="Arial"/>
              <a:buNone/>
            </a:pPr>
            <a:r>
              <a:rPr lang="en-US" sz="2500" b="0" i="0" u="none" strike="noStrike" cap="none" dirty="0">
                <a:solidFill>
                  <a:srgbClr val="585454"/>
                </a:solidFill>
                <a:latin typeface="Garamond"/>
                <a:ea typeface="Garamond"/>
                <a:cs typeface="Garamond"/>
                <a:sym typeface="Garamond"/>
              </a:rPr>
              <a:t>Jessica Gregory</a:t>
            </a:r>
          </a:p>
        </p:txBody>
      </p:sp>
      <p:sp>
        <p:nvSpPr>
          <p:cNvPr id="88" name="Shape 89"/>
          <p:cNvSpPr txBox="1"/>
          <p:nvPr/>
        </p:nvSpPr>
        <p:spPr>
          <a:xfrm>
            <a:off x="5112254" y="33884438"/>
            <a:ext cx="2960700" cy="42474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585454"/>
              </a:buClr>
              <a:buSzPct val="25000"/>
              <a:buFont typeface="Arial"/>
              <a:buNone/>
            </a:pPr>
            <a:r>
              <a:rPr lang="en-US" sz="2500" b="0" i="0" u="none" strike="noStrike" cap="none" dirty="0">
                <a:solidFill>
                  <a:srgbClr val="585454"/>
                </a:solidFill>
                <a:latin typeface="Garamond"/>
                <a:ea typeface="Garamond"/>
                <a:cs typeface="Garamond"/>
                <a:sym typeface="Garamond"/>
              </a:rPr>
              <a:t>Erika</a:t>
            </a:r>
            <a:r>
              <a:rPr lang="en-US" sz="1400" b="0" i="0" u="none" strike="noStrike" cap="none" dirty="0">
                <a:solidFill>
                  <a:srgbClr val="000000"/>
                </a:solidFill>
                <a:latin typeface="Arial"/>
                <a:ea typeface="Arial"/>
                <a:cs typeface="Arial"/>
                <a:sym typeface="Arial"/>
              </a:rPr>
              <a:t> </a:t>
            </a:r>
            <a:r>
              <a:rPr lang="en-US" sz="2500" b="0" i="0" u="none" strike="noStrike" cap="none" dirty="0">
                <a:solidFill>
                  <a:srgbClr val="585454"/>
                </a:solidFill>
                <a:latin typeface="Garamond"/>
                <a:ea typeface="Garamond"/>
                <a:cs typeface="Garamond"/>
                <a:sym typeface="Garamond"/>
              </a:rPr>
              <a:t>Higa</a:t>
            </a:r>
          </a:p>
        </p:txBody>
      </p:sp>
      <p:sp>
        <p:nvSpPr>
          <p:cNvPr id="89" name="Shape 90"/>
          <p:cNvSpPr txBox="1"/>
          <p:nvPr/>
        </p:nvSpPr>
        <p:spPr>
          <a:xfrm>
            <a:off x="8197870" y="33869924"/>
            <a:ext cx="3094800" cy="46161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585454"/>
              </a:buClr>
              <a:buSzPct val="25000"/>
              <a:buFont typeface="Arial"/>
              <a:buNone/>
            </a:pPr>
            <a:r>
              <a:rPr lang="en-US" sz="2500" b="0" i="0" u="none" strike="noStrike" cap="none" dirty="0">
                <a:solidFill>
                  <a:srgbClr val="585454"/>
                </a:solidFill>
                <a:latin typeface="Garamond"/>
                <a:ea typeface="Garamond"/>
                <a:cs typeface="Garamond"/>
                <a:sym typeface="Garamond"/>
              </a:rPr>
              <a:t>Catherine Stolfi</a:t>
            </a:r>
          </a:p>
        </p:txBody>
      </p:sp>
      <p:sp>
        <p:nvSpPr>
          <p:cNvPr id="90" name="Shape 106"/>
          <p:cNvSpPr txBox="1"/>
          <p:nvPr/>
        </p:nvSpPr>
        <p:spPr>
          <a:xfrm>
            <a:off x="2101177" y="30834306"/>
            <a:ext cx="2960700" cy="1147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585454"/>
              </a:buClr>
              <a:buSzPct val="25000"/>
              <a:buFont typeface="Arial"/>
              <a:buNone/>
            </a:pPr>
            <a:r>
              <a:rPr lang="en-US" sz="2500" b="0" i="0" u="none" strike="noStrike" cap="none" dirty="0">
                <a:solidFill>
                  <a:srgbClr val="585454"/>
                </a:solidFill>
                <a:latin typeface="Garamond"/>
                <a:ea typeface="Garamond"/>
                <a:cs typeface="Garamond"/>
                <a:sym typeface="Garamond"/>
              </a:rPr>
              <a:t>Emily Gotschalk</a:t>
            </a:r>
          </a:p>
          <a:p>
            <a:pPr marL="0" marR="0" lvl="0" indent="0" algn="ctr" rtl="0">
              <a:lnSpc>
                <a:spcPct val="100000"/>
              </a:lnSpc>
              <a:spcBef>
                <a:spcPts val="0"/>
              </a:spcBef>
              <a:spcAft>
                <a:spcPts val="0"/>
              </a:spcAft>
              <a:buClr>
                <a:srgbClr val="585454"/>
              </a:buClr>
              <a:buSzPct val="25000"/>
              <a:buFont typeface="Arial"/>
              <a:buNone/>
            </a:pPr>
            <a:r>
              <a:rPr lang="en-US" sz="2500" b="0" i="0" u="none" strike="noStrike" cap="none" dirty="0">
                <a:solidFill>
                  <a:srgbClr val="585454"/>
                </a:solidFill>
                <a:latin typeface="Garamond"/>
                <a:ea typeface="Garamond"/>
                <a:cs typeface="Garamond"/>
                <a:sym typeface="Garamond"/>
              </a:rPr>
              <a:t>Project Co-Lead </a:t>
            </a:r>
          </a:p>
        </p:txBody>
      </p:sp>
      <p:sp>
        <p:nvSpPr>
          <p:cNvPr id="91" name="Shape 107"/>
          <p:cNvSpPr txBox="1"/>
          <p:nvPr/>
        </p:nvSpPr>
        <p:spPr>
          <a:xfrm>
            <a:off x="5112254" y="30848820"/>
            <a:ext cx="2960700" cy="1147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585454"/>
              </a:buClr>
              <a:buSzPct val="25000"/>
              <a:buFont typeface="Arial"/>
              <a:buNone/>
            </a:pPr>
            <a:r>
              <a:rPr lang="en-US" sz="2500" b="0" i="0" u="none" strike="noStrike" cap="none" dirty="0">
                <a:solidFill>
                  <a:srgbClr val="585454"/>
                </a:solidFill>
                <a:latin typeface="Garamond"/>
                <a:ea typeface="Garamond"/>
                <a:cs typeface="Garamond"/>
                <a:sym typeface="Garamond"/>
              </a:rPr>
              <a:t>Brigitte Moneymaker</a:t>
            </a:r>
          </a:p>
          <a:p>
            <a:pPr marL="0" marR="0" lvl="0" indent="0" algn="ctr" rtl="0">
              <a:lnSpc>
                <a:spcPct val="100000"/>
              </a:lnSpc>
              <a:spcBef>
                <a:spcPts val="0"/>
              </a:spcBef>
              <a:spcAft>
                <a:spcPts val="0"/>
              </a:spcAft>
              <a:buClr>
                <a:srgbClr val="585454"/>
              </a:buClr>
              <a:buSzPct val="25000"/>
              <a:buFont typeface="Arial"/>
              <a:buNone/>
            </a:pPr>
            <a:r>
              <a:rPr lang="en-US" sz="2500" b="0" i="0" u="none" strike="noStrike" cap="none" dirty="0">
                <a:solidFill>
                  <a:srgbClr val="585454"/>
                </a:solidFill>
                <a:latin typeface="Garamond"/>
                <a:ea typeface="Garamond"/>
                <a:cs typeface="Garamond"/>
                <a:sym typeface="Garamond"/>
              </a:rPr>
              <a:t>Project Co-Lead</a:t>
            </a:r>
          </a:p>
        </p:txBody>
      </p:sp>
      <p:sp>
        <p:nvSpPr>
          <p:cNvPr id="92" name="Shape 108"/>
          <p:cNvSpPr txBox="1"/>
          <p:nvPr/>
        </p:nvSpPr>
        <p:spPr>
          <a:xfrm>
            <a:off x="7937920" y="30834306"/>
            <a:ext cx="3614700" cy="5994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585454"/>
              </a:buClr>
              <a:buSzPct val="25000"/>
              <a:buFont typeface="Arial"/>
              <a:buNone/>
            </a:pPr>
            <a:r>
              <a:rPr lang="en-US" sz="2500" b="0" i="0" u="none" strike="noStrike" cap="none" dirty="0">
                <a:solidFill>
                  <a:srgbClr val="585454"/>
                </a:solidFill>
                <a:latin typeface="Garamond"/>
                <a:ea typeface="Garamond"/>
                <a:cs typeface="Garamond"/>
                <a:sym typeface="Garamond"/>
              </a:rPr>
              <a:t>Katherine Cavanaugh</a:t>
            </a:r>
          </a:p>
        </p:txBody>
      </p:sp>
      <p:pic>
        <p:nvPicPr>
          <p:cNvPr id="95" name="Shape 94"/>
          <p:cNvPicPr preferRelativeResize="0"/>
          <p:nvPr/>
        </p:nvPicPr>
        <p:blipFill rotWithShape="1">
          <a:blip r:embed="rId6">
            <a:alphaModFix/>
          </a:blip>
          <a:srcRect/>
          <a:stretch/>
        </p:blipFill>
        <p:spPr>
          <a:xfrm>
            <a:off x="19499166" y="5691417"/>
            <a:ext cx="1467000" cy="1417200"/>
          </a:xfrm>
          <a:prstGeom prst="rect">
            <a:avLst/>
          </a:prstGeom>
          <a:noFill/>
          <a:ln>
            <a:noFill/>
          </a:ln>
        </p:spPr>
      </p:pic>
      <p:pic>
        <p:nvPicPr>
          <p:cNvPr id="96" name="Shape 95"/>
          <p:cNvPicPr preferRelativeResize="0"/>
          <p:nvPr/>
        </p:nvPicPr>
        <p:blipFill rotWithShape="1">
          <a:blip r:embed="rId7">
            <a:alphaModFix/>
          </a:blip>
          <a:srcRect/>
          <a:stretch/>
        </p:blipFill>
        <p:spPr>
          <a:xfrm>
            <a:off x="17674597" y="5374736"/>
            <a:ext cx="1892100" cy="769500"/>
          </a:xfrm>
          <a:prstGeom prst="rect">
            <a:avLst/>
          </a:prstGeom>
          <a:noFill/>
          <a:ln>
            <a:noFill/>
          </a:ln>
        </p:spPr>
      </p:pic>
      <p:pic>
        <p:nvPicPr>
          <p:cNvPr id="97" name="Shape 96"/>
          <p:cNvPicPr preferRelativeResize="0"/>
          <p:nvPr/>
        </p:nvPicPr>
        <p:blipFill rotWithShape="1">
          <a:blip r:embed="rId8">
            <a:alphaModFix/>
          </a:blip>
          <a:srcRect/>
          <a:stretch/>
        </p:blipFill>
        <p:spPr>
          <a:xfrm>
            <a:off x="15931531" y="5918040"/>
            <a:ext cx="1416300" cy="1157400"/>
          </a:xfrm>
          <a:prstGeom prst="rect">
            <a:avLst/>
          </a:prstGeom>
          <a:noFill/>
          <a:ln>
            <a:noFill/>
          </a:ln>
        </p:spPr>
      </p:pic>
      <p:pic>
        <p:nvPicPr>
          <p:cNvPr id="98" name="Shape 97"/>
          <p:cNvPicPr preferRelativeResize="0"/>
          <p:nvPr/>
        </p:nvPicPr>
        <p:blipFill rotWithShape="1">
          <a:blip r:embed="rId9">
            <a:alphaModFix/>
          </a:blip>
          <a:srcRect/>
          <a:stretch/>
        </p:blipFill>
        <p:spPr>
          <a:xfrm>
            <a:off x="14521698" y="5325943"/>
            <a:ext cx="1547400" cy="810600"/>
          </a:xfrm>
          <a:prstGeom prst="rect">
            <a:avLst/>
          </a:prstGeom>
          <a:noFill/>
          <a:ln>
            <a:noFill/>
          </a:ln>
        </p:spPr>
      </p:pic>
      <p:pic>
        <p:nvPicPr>
          <p:cNvPr id="99" name="Shape 98"/>
          <p:cNvPicPr preferRelativeResize="0"/>
          <p:nvPr/>
        </p:nvPicPr>
        <p:blipFill rotWithShape="1">
          <a:blip r:embed="rId10">
            <a:alphaModFix/>
          </a:blip>
          <a:srcRect/>
          <a:stretch/>
        </p:blipFill>
        <p:spPr>
          <a:xfrm>
            <a:off x="13021035" y="5275426"/>
            <a:ext cx="1153799" cy="1609800"/>
          </a:xfrm>
          <a:prstGeom prst="rect">
            <a:avLst/>
          </a:prstGeom>
          <a:noFill/>
          <a:ln>
            <a:noFill/>
          </a:ln>
        </p:spPr>
      </p:pic>
      <p:sp>
        <p:nvSpPr>
          <p:cNvPr id="100" name="Shape 99"/>
          <p:cNvSpPr txBox="1"/>
          <p:nvPr/>
        </p:nvSpPr>
        <p:spPr>
          <a:xfrm>
            <a:off x="14482240" y="6101989"/>
            <a:ext cx="1620000" cy="442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Garamond"/>
              <a:buNone/>
            </a:pPr>
            <a:r>
              <a:rPr lang="en-US" sz="2400" b="0" i="0" u="none" strike="noStrike" cap="none" dirty="0">
                <a:solidFill>
                  <a:schemeClr val="dk2"/>
                </a:solidFill>
                <a:latin typeface="Garamond"/>
                <a:ea typeface="Garamond"/>
                <a:cs typeface="Garamond"/>
                <a:sym typeface="Garamond"/>
              </a:rPr>
              <a:t>Aqua</a:t>
            </a:r>
          </a:p>
        </p:txBody>
      </p:sp>
      <p:sp>
        <p:nvSpPr>
          <p:cNvPr id="101" name="Shape 100"/>
          <p:cNvSpPr txBox="1"/>
          <p:nvPr/>
        </p:nvSpPr>
        <p:spPr>
          <a:xfrm>
            <a:off x="13021035" y="7034520"/>
            <a:ext cx="1416300" cy="599638"/>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Garamond"/>
              <a:buNone/>
            </a:pPr>
            <a:r>
              <a:rPr lang="en-US" sz="2400" b="0" i="0" u="none" strike="noStrike" cap="none" dirty="0">
                <a:solidFill>
                  <a:schemeClr val="dk2"/>
                </a:solidFill>
                <a:latin typeface="Garamond"/>
                <a:ea typeface="Garamond"/>
                <a:cs typeface="Garamond"/>
                <a:sym typeface="Garamond"/>
              </a:rPr>
              <a:t>SMAP</a:t>
            </a:r>
          </a:p>
        </p:txBody>
      </p:sp>
      <p:sp>
        <p:nvSpPr>
          <p:cNvPr id="102" name="Shape 101"/>
          <p:cNvSpPr txBox="1"/>
          <p:nvPr/>
        </p:nvSpPr>
        <p:spPr>
          <a:xfrm>
            <a:off x="15837430" y="7152703"/>
            <a:ext cx="1426459" cy="476011"/>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Garamond"/>
              <a:buNone/>
            </a:pPr>
            <a:r>
              <a:rPr lang="en-US" sz="2400" b="0" i="0" u="none" strike="noStrike" cap="none" dirty="0">
                <a:solidFill>
                  <a:schemeClr val="dk2"/>
                </a:solidFill>
                <a:latin typeface="Garamond"/>
                <a:ea typeface="Garamond"/>
                <a:cs typeface="Garamond"/>
                <a:sym typeface="Garamond"/>
              </a:rPr>
              <a:t>Landsat 8</a:t>
            </a:r>
          </a:p>
        </p:txBody>
      </p:sp>
      <p:sp>
        <p:nvSpPr>
          <p:cNvPr id="103" name="Shape 102"/>
          <p:cNvSpPr txBox="1"/>
          <p:nvPr/>
        </p:nvSpPr>
        <p:spPr>
          <a:xfrm>
            <a:off x="19373503" y="7156955"/>
            <a:ext cx="1747354" cy="34487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Garamond"/>
              <a:buNone/>
            </a:pPr>
            <a:r>
              <a:rPr lang="en-US" sz="2400" b="0" i="0" u="none" strike="noStrike" cap="none" dirty="0">
                <a:solidFill>
                  <a:schemeClr val="dk2"/>
                </a:solidFill>
                <a:latin typeface="Garamond"/>
                <a:ea typeface="Garamond"/>
                <a:cs typeface="Garamond"/>
                <a:sym typeface="Garamond"/>
              </a:rPr>
              <a:t>Landsat 5</a:t>
            </a:r>
          </a:p>
        </p:txBody>
      </p:sp>
      <p:sp>
        <p:nvSpPr>
          <p:cNvPr id="104" name="Shape 103"/>
          <p:cNvSpPr txBox="1"/>
          <p:nvPr/>
        </p:nvSpPr>
        <p:spPr>
          <a:xfrm>
            <a:off x="17878671" y="6125928"/>
            <a:ext cx="1547400" cy="3846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Garamond"/>
              <a:buNone/>
            </a:pPr>
            <a:r>
              <a:rPr lang="en-US" sz="2400" b="0" i="0" u="none" strike="noStrike" cap="none" dirty="0">
                <a:solidFill>
                  <a:schemeClr val="dk2"/>
                </a:solidFill>
                <a:latin typeface="Garamond"/>
                <a:ea typeface="Garamond"/>
                <a:cs typeface="Garamond"/>
                <a:sym typeface="Garamond"/>
              </a:rPr>
              <a:t>Landsat 7</a:t>
            </a:r>
          </a:p>
        </p:txBody>
      </p:sp>
      <p:pic>
        <p:nvPicPr>
          <p:cNvPr id="105" name="Shape 104"/>
          <p:cNvPicPr preferRelativeResize="0"/>
          <p:nvPr/>
        </p:nvPicPr>
        <p:blipFill rotWithShape="1">
          <a:blip r:embed="rId11">
            <a:alphaModFix/>
          </a:blip>
          <a:srcRect/>
          <a:stretch/>
        </p:blipFill>
        <p:spPr>
          <a:xfrm>
            <a:off x="21081927" y="5263188"/>
            <a:ext cx="1416300" cy="1058700"/>
          </a:xfrm>
          <a:prstGeom prst="rect">
            <a:avLst/>
          </a:prstGeom>
          <a:noFill/>
          <a:ln>
            <a:noFill/>
          </a:ln>
        </p:spPr>
      </p:pic>
      <p:sp>
        <p:nvSpPr>
          <p:cNvPr id="106" name="Shape 105"/>
          <p:cNvSpPr txBox="1"/>
          <p:nvPr/>
        </p:nvSpPr>
        <p:spPr>
          <a:xfrm>
            <a:off x="21068289" y="6279403"/>
            <a:ext cx="1705559" cy="39961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Garamond"/>
              <a:buNone/>
            </a:pPr>
            <a:r>
              <a:rPr lang="en-US" sz="2400" b="0" i="0" u="none" strike="noStrike" cap="none" dirty="0">
                <a:solidFill>
                  <a:schemeClr val="dk2"/>
                </a:solidFill>
                <a:latin typeface="Garamond"/>
                <a:ea typeface="Garamond"/>
                <a:cs typeface="Garamond"/>
                <a:sym typeface="Garamond"/>
              </a:rPr>
              <a:t>Sentinel 2</a:t>
            </a:r>
          </a:p>
        </p:txBody>
      </p:sp>
      <p:sp>
        <p:nvSpPr>
          <p:cNvPr id="107" name="Shape 112"/>
          <p:cNvSpPr txBox="1"/>
          <p:nvPr/>
        </p:nvSpPr>
        <p:spPr>
          <a:xfrm>
            <a:off x="22378579" y="7183722"/>
            <a:ext cx="1153800" cy="325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Garamond"/>
              <a:buNone/>
            </a:pPr>
            <a:r>
              <a:rPr lang="en-US" sz="2400" b="0" i="0" u="none" strike="noStrike" cap="none" dirty="0">
                <a:solidFill>
                  <a:schemeClr val="dk2"/>
                </a:solidFill>
                <a:latin typeface="Garamond"/>
                <a:ea typeface="Garamond"/>
                <a:cs typeface="Garamond"/>
                <a:sym typeface="Garamond"/>
              </a:rPr>
              <a:t>SMOS</a:t>
            </a:r>
            <a:endParaRPr lang="en-US" sz="1800" b="0" i="0" u="none" strike="noStrike" cap="none" dirty="0">
              <a:solidFill>
                <a:schemeClr val="dk2"/>
              </a:solidFill>
              <a:latin typeface="Garamond"/>
              <a:ea typeface="Garamond"/>
              <a:cs typeface="Garamond"/>
              <a:sym typeface="Garamond"/>
            </a:endParaRPr>
          </a:p>
        </p:txBody>
      </p:sp>
      <p:pic>
        <p:nvPicPr>
          <p:cNvPr id="108" name="Shape 130"/>
          <p:cNvPicPr preferRelativeResize="0"/>
          <p:nvPr/>
        </p:nvPicPr>
        <p:blipFill rotWithShape="1">
          <a:blip r:embed="rId12">
            <a:alphaModFix/>
          </a:blip>
          <a:srcRect/>
          <a:stretch/>
        </p:blipFill>
        <p:spPr>
          <a:xfrm>
            <a:off x="22526645" y="5988573"/>
            <a:ext cx="1197600" cy="1197600"/>
          </a:xfrm>
          <a:prstGeom prst="rect">
            <a:avLst/>
          </a:prstGeom>
          <a:noFill/>
          <a:ln>
            <a:noFill/>
          </a:ln>
        </p:spPr>
      </p:pic>
      <p:sp>
        <p:nvSpPr>
          <p:cNvPr id="60" name="Rectangle 59"/>
          <p:cNvSpPr/>
          <p:nvPr/>
        </p:nvSpPr>
        <p:spPr>
          <a:xfrm>
            <a:off x="13517084" y="8223916"/>
            <a:ext cx="4112503" cy="461665"/>
          </a:xfrm>
          <a:prstGeom prst="rect">
            <a:avLst/>
          </a:prstGeom>
        </p:spPr>
        <p:txBody>
          <a:bodyPr wrap="square">
            <a:spAutoFit/>
          </a:bodyPr>
          <a:lstStyle/>
          <a:p>
            <a:pPr algn="ctr"/>
            <a:r>
              <a:rPr lang="en-US" sz="2400" dirty="0" smtClean="0"/>
              <a:t>Average January SST 2003-2016</a:t>
            </a:r>
            <a:endParaRPr lang="en-US" sz="2400" dirty="0"/>
          </a:p>
        </p:txBody>
      </p:sp>
      <p:graphicFrame>
        <p:nvGraphicFramePr>
          <p:cNvPr id="111" name="Chart 110"/>
          <p:cNvGraphicFramePr>
            <a:graphicFrameLocks/>
          </p:cNvGraphicFramePr>
          <p:nvPr>
            <p:extLst>
              <p:ext uri="{D42A27DB-BD31-4B8C-83A1-F6EECF244321}">
                <p14:modId xmlns:p14="http://schemas.microsoft.com/office/powerpoint/2010/main" val="1485657306"/>
              </p:ext>
            </p:extLst>
          </p:nvPr>
        </p:nvGraphicFramePr>
        <p:xfrm>
          <a:off x="12169566" y="9003126"/>
          <a:ext cx="6101081" cy="3737789"/>
        </p:xfrm>
        <a:graphic>
          <a:graphicData uri="http://schemas.openxmlformats.org/drawingml/2006/chart">
            <c:chart xmlns:c="http://schemas.openxmlformats.org/drawingml/2006/chart" xmlns:r="http://schemas.openxmlformats.org/officeDocument/2006/relationships" r:id="rId13"/>
          </a:graphicData>
        </a:graphic>
      </p:graphicFrame>
      <p:sp>
        <p:nvSpPr>
          <p:cNvPr id="65" name="Rectangle 64"/>
          <p:cNvSpPr/>
          <p:nvPr/>
        </p:nvSpPr>
        <p:spPr>
          <a:xfrm>
            <a:off x="18367443" y="8223916"/>
            <a:ext cx="5321512" cy="461665"/>
          </a:xfrm>
          <a:prstGeom prst="rect">
            <a:avLst/>
          </a:prstGeom>
        </p:spPr>
        <p:txBody>
          <a:bodyPr wrap="square">
            <a:spAutoFit/>
          </a:bodyPr>
          <a:lstStyle/>
          <a:p>
            <a:pPr algn="ctr"/>
            <a:r>
              <a:rPr lang="en-US" sz="2400" dirty="0"/>
              <a:t>Average </a:t>
            </a:r>
            <a:r>
              <a:rPr lang="en-US" sz="2400" dirty="0" smtClean="0"/>
              <a:t>January Monthly SST 2003-2016</a:t>
            </a:r>
            <a:endParaRPr lang="en-US" sz="2400" dirty="0"/>
          </a:p>
        </p:txBody>
      </p:sp>
      <p:grpSp>
        <p:nvGrpSpPr>
          <p:cNvPr id="13" name="Group 12"/>
          <p:cNvGrpSpPr/>
          <p:nvPr/>
        </p:nvGrpSpPr>
        <p:grpSpPr>
          <a:xfrm>
            <a:off x="12866705" y="9086822"/>
            <a:ext cx="1845063" cy="1200487"/>
            <a:chOff x="14976507" y="10210132"/>
            <a:chExt cx="1845063" cy="1200487"/>
          </a:xfrm>
        </p:grpSpPr>
        <p:sp>
          <p:nvSpPr>
            <p:cNvPr id="67" name="Rectangle 12"/>
            <p:cNvSpPr>
              <a:spLocks noChangeArrowheads="1"/>
            </p:cNvSpPr>
            <p:nvPr/>
          </p:nvSpPr>
          <p:spPr bwMode="auto">
            <a:xfrm>
              <a:off x="15285267" y="10210132"/>
              <a:ext cx="1536303"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rPr>
                <a:t>Mississippi Sound</a:t>
              </a:r>
              <a:endParaRPr kumimoji="0" lang="en-US" altLang="en-US" sz="1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rPr>
                <a:t>Lake Borgne</a:t>
              </a:r>
              <a:endParaRPr kumimoji="0" lang="en-US" altLang="en-US" sz="1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rPr>
                <a:t>Western Sound</a:t>
              </a:r>
              <a:endParaRPr kumimoji="0" lang="en-US" altLang="en-US" sz="1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rPr>
                <a:t>Chandeleur Gulf</a:t>
              </a:r>
              <a:endParaRPr kumimoji="0" lang="en-US" altLang="en-US" sz="1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rPr>
                <a:t>Eastern Sound</a:t>
              </a:r>
              <a:endParaRPr kumimoji="0" lang="en-US" altLang="en-US" sz="1400" b="0" i="0" u="none" strike="noStrike" cap="none" normalizeH="0" baseline="0" dirty="0" smtClean="0">
                <a:ln>
                  <a:noFill/>
                </a:ln>
                <a:solidFill>
                  <a:schemeClr val="tx1"/>
                </a:solidFill>
                <a:effectLst/>
              </a:endParaRPr>
            </a:p>
          </p:txBody>
        </p:sp>
        <p:pic>
          <p:nvPicPr>
            <p:cNvPr id="1039" name="Picture 15" descr="https://lh4.googleusercontent.com/BP16riZ0dA69VDBYKmIzyMvs3_g5tOjQLVz7Buck9-2FtoaYC11O-wnKKwVHIKil_zWPRYEA8gEOsIgQ5y91DZtAPrgrG6oIYqGlv3nsOWE_9DVYdJv1R-0mIGNUki2IRpN36-lNZKA"/>
            <p:cNvPicPr>
              <a:picLocks noChangeAspect="1" noChangeArrowheads="1"/>
            </p:cNvPicPr>
            <p:nvPr/>
          </p:nvPicPr>
          <p:blipFill rotWithShape="1">
            <a:blip r:embed="rId14">
              <a:extLst>
                <a:ext uri="{28A0092B-C50C-407E-A947-70E740481C1C}">
                  <a14:useLocalDpi xmlns:a14="http://schemas.microsoft.com/office/drawing/2010/main" val="0"/>
                </a:ext>
              </a:extLst>
            </a:blip>
            <a:srcRect r="72781"/>
            <a:stretch/>
          </p:blipFill>
          <p:spPr bwMode="auto">
            <a:xfrm>
              <a:off x="14976507" y="10253192"/>
              <a:ext cx="342220" cy="1157427"/>
            </a:xfrm>
            <a:prstGeom prst="rect">
              <a:avLst/>
            </a:prstGeom>
            <a:noFill/>
            <a:extLst>
              <a:ext uri="{909E8E84-426E-40DD-AFC4-6F175D3DCCD1}">
                <a14:hiddenFill xmlns:a14="http://schemas.microsoft.com/office/drawing/2010/main">
                  <a:solidFill>
                    <a:srgbClr val="FFFFFF"/>
                  </a:solidFill>
                </a14:hiddenFill>
              </a:ext>
            </a:extLst>
          </p:spPr>
        </p:pic>
      </p:grpSp>
      <p:sp>
        <p:nvSpPr>
          <p:cNvPr id="109" name="AutoShape 21" descr="https://files.slack.com/files-tmb/T3VQUAN9Z-F4KGLETRR-94b4517632/kate-whitebg_360.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 name="Rectangle 123"/>
          <p:cNvSpPr/>
          <p:nvPr/>
        </p:nvSpPr>
        <p:spPr>
          <a:xfrm>
            <a:off x="18511447" y="13056640"/>
            <a:ext cx="5000536" cy="461665"/>
          </a:xfrm>
          <a:prstGeom prst="rect">
            <a:avLst/>
          </a:prstGeom>
        </p:spPr>
        <p:txBody>
          <a:bodyPr wrap="square">
            <a:spAutoFit/>
          </a:bodyPr>
          <a:lstStyle/>
          <a:p>
            <a:pPr algn="ctr"/>
            <a:r>
              <a:rPr lang="en-US" sz="2400" dirty="0" smtClean="0"/>
              <a:t>Average April 2016 Chlorophyll-a </a:t>
            </a:r>
            <a:endParaRPr lang="en-US" sz="2400" dirty="0"/>
          </a:p>
        </p:txBody>
      </p:sp>
      <p:sp>
        <p:nvSpPr>
          <p:cNvPr id="113" name="Rectangle 112"/>
          <p:cNvSpPr/>
          <p:nvPr/>
        </p:nvSpPr>
        <p:spPr>
          <a:xfrm>
            <a:off x="18495348" y="16666704"/>
            <a:ext cx="1279893" cy="1015663"/>
          </a:xfrm>
          <a:prstGeom prst="rect">
            <a:avLst/>
          </a:prstGeom>
        </p:spPr>
        <p:txBody>
          <a:bodyPr wrap="square">
            <a:spAutoFit/>
          </a:bodyPr>
          <a:lstStyle/>
          <a:p>
            <a:r>
              <a:rPr lang="en-US" sz="1200" dirty="0">
                <a:solidFill>
                  <a:srgbClr val="000000"/>
                </a:solidFill>
              </a:rPr>
              <a:t>&lt; </a:t>
            </a:r>
            <a:r>
              <a:rPr lang="en-US" sz="1200" dirty="0" smtClean="0">
                <a:solidFill>
                  <a:srgbClr val="000000"/>
                </a:solidFill>
              </a:rPr>
              <a:t>1 </a:t>
            </a:r>
            <a:r>
              <a:rPr lang="en-US" sz="1200" dirty="0">
                <a:solidFill>
                  <a:srgbClr val="000000"/>
                </a:solidFill>
              </a:rPr>
              <a:t>mg/m</a:t>
            </a:r>
            <a:r>
              <a:rPr lang="en-US" sz="1200" baseline="30000" dirty="0">
                <a:solidFill>
                  <a:srgbClr val="000000"/>
                </a:solidFill>
              </a:rPr>
              <a:t>3</a:t>
            </a:r>
            <a:endParaRPr lang="en-US" sz="1200" dirty="0"/>
          </a:p>
          <a:p>
            <a:r>
              <a:rPr lang="en-US" sz="1200" dirty="0" smtClean="0">
                <a:solidFill>
                  <a:srgbClr val="000000"/>
                </a:solidFill>
              </a:rPr>
              <a:t>1-3 </a:t>
            </a:r>
            <a:r>
              <a:rPr lang="en-US" sz="1200" dirty="0">
                <a:solidFill>
                  <a:srgbClr val="000000"/>
                </a:solidFill>
              </a:rPr>
              <a:t>mg/m</a:t>
            </a:r>
            <a:r>
              <a:rPr lang="en-US" sz="1200" baseline="30000" dirty="0">
                <a:solidFill>
                  <a:srgbClr val="000000"/>
                </a:solidFill>
              </a:rPr>
              <a:t>3</a:t>
            </a:r>
            <a:endParaRPr lang="en-US" sz="1200" dirty="0"/>
          </a:p>
          <a:p>
            <a:r>
              <a:rPr lang="en-US" sz="1200" dirty="0" smtClean="0">
                <a:solidFill>
                  <a:srgbClr val="000000"/>
                </a:solidFill>
              </a:rPr>
              <a:t>3-5 </a:t>
            </a:r>
            <a:r>
              <a:rPr lang="en-US" sz="1200" dirty="0">
                <a:solidFill>
                  <a:srgbClr val="000000"/>
                </a:solidFill>
              </a:rPr>
              <a:t>mg/m</a:t>
            </a:r>
            <a:r>
              <a:rPr lang="en-US" sz="1200" baseline="30000" dirty="0">
                <a:solidFill>
                  <a:srgbClr val="000000"/>
                </a:solidFill>
              </a:rPr>
              <a:t>3</a:t>
            </a:r>
            <a:endParaRPr lang="en-US" sz="1200" dirty="0"/>
          </a:p>
          <a:p>
            <a:r>
              <a:rPr lang="en-US" sz="1200" dirty="0" smtClean="0">
                <a:solidFill>
                  <a:srgbClr val="000000"/>
                </a:solidFill>
              </a:rPr>
              <a:t>5-10 </a:t>
            </a:r>
            <a:r>
              <a:rPr lang="en-US" sz="1200" dirty="0">
                <a:solidFill>
                  <a:srgbClr val="000000"/>
                </a:solidFill>
              </a:rPr>
              <a:t>mg/m</a:t>
            </a:r>
            <a:r>
              <a:rPr lang="en-US" sz="1200" baseline="30000" dirty="0">
                <a:solidFill>
                  <a:srgbClr val="000000"/>
                </a:solidFill>
              </a:rPr>
              <a:t>3</a:t>
            </a:r>
            <a:endParaRPr lang="en-US" sz="1200" dirty="0"/>
          </a:p>
          <a:p>
            <a:r>
              <a:rPr lang="en-US" sz="1200" dirty="0" smtClean="0">
                <a:solidFill>
                  <a:srgbClr val="000000"/>
                </a:solidFill>
              </a:rPr>
              <a:t>&gt;10 </a:t>
            </a:r>
            <a:r>
              <a:rPr lang="en-US" sz="1200" dirty="0">
                <a:solidFill>
                  <a:srgbClr val="000000"/>
                </a:solidFill>
              </a:rPr>
              <a:t>mg/m</a:t>
            </a:r>
            <a:r>
              <a:rPr lang="en-US" sz="1200" baseline="30000" dirty="0">
                <a:solidFill>
                  <a:srgbClr val="000000"/>
                </a:solidFill>
              </a:rPr>
              <a:t>3</a:t>
            </a:r>
            <a:endParaRPr lang="en-US" sz="1200" dirty="0"/>
          </a:p>
        </p:txBody>
      </p:sp>
      <p:pic>
        <p:nvPicPr>
          <p:cNvPr id="1047" name="Picture 23" descr="https://lh4.googleusercontent.com/2NYnji0WKW-n8_F_gd_8COtxcT2tPS32nq45vtkUil8QDODQPzRCA646gryy4NaNfrnXgQDPuYdAcfTeNm1fdO5n03ULAOTiC8sGwLlaepYTxLDtgQG__RxcblaMne8bvZLP0kh-84A"/>
          <p:cNvPicPr>
            <a:picLocks noChangeAspect="1" noChangeArrowheads="1"/>
          </p:cNvPicPr>
          <p:nvPr/>
        </p:nvPicPr>
        <p:blipFill rotWithShape="1">
          <a:blip r:embed="rId15">
            <a:extLst>
              <a:ext uri="{28A0092B-C50C-407E-A947-70E740481C1C}">
                <a14:useLocalDpi xmlns:a14="http://schemas.microsoft.com/office/drawing/2010/main" val="0"/>
              </a:ext>
            </a:extLst>
          </a:blip>
          <a:srcRect l="1" r="51393"/>
          <a:stretch/>
        </p:blipFill>
        <p:spPr bwMode="auto">
          <a:xfrm>
            <a:off x="18316673" y="16754133"/>
            <a:ext cx="224588" cy="862711"/>
          </a:xfrm>
          <a:prstGeom prst="rect">
            <a:avLst/>
          </a:prstGeom>
          <a:noFill/>
          <a:extLst>
            <a:ext uri="{909E8E84-426E-40DD-AFC4-6F175D3DCCD1}">
              <a14:hiddenFill xmlns:a14="http://schemas.microsoft.com/office/drawing/2010/main">
                <a:solidFill>
                  <a:srgbClr val="FFFFFF"/>
                </a:solidFill>
              </a14:hiddenFill>
            </a:ext>
          </a:extLst>
        </p:spPr>
      </p:pic>
      <p:sp>
        <p:nvSpPr>
          <p:cNvPr id="114" name="Rectangle 113"/>
          <p:cNvSpPr/>
          <p:nvPr/>
        </p:nvSpPr>
        <p:spPr>
          <a:xfrm>
            <a:off x="18501790" y="12196408"/>
            <a:ext cx="1212660" cy="600164"/>
          </a:xfrm>
          <a:prstGeom prst="rect">
            <a:avLst/>
          </a:prstGeom>
        </p:spPr>
        <p:txBody>
          <a:bodyPr wrap="square">
            <a:spAutoFit/>
          </a:bodyPr>
          <a:lstStyle/>
          <a:p>
            <a:r>
              <a:rPr lang="en-US" sz="1100" dirty="0" smtClean="0">
                <a:solidFill>
                  <a:srgbClr val="000000"/>
                </a:solidFill>
              </a:rPr>
              <a:t>32 C</a:t>
            </a:r>
            <a:endParaRPr lang="en-US" sz="1100" dirty="0" smtClean="0"/>
          </a:p>
          <a:p>
            <a:endParaRPr lang="en-US" sz="1100" dirty="0">
              <a:solidFill>
                <a:srgbClr val="000000"/>
              </a:solidFill>
            </a:endParaRPr>
          </a:p>
          <a:p>
            <a:r>
              <a:rPr lang="en-US" sz="1100" dirty="0" smtClean="0">
                <a:solidFill>
                  <a:srgbClr val="000000"/>
                </a:solidFill>
              </a:rPr>
              <a:t>9 </a:t>
            </a:r>
            <a:r>
              <a:rPr lang="en-US" sz="1100" dirty="0">
                <a:solidFill>
                  <a:srgbClr val="000000"/>
                </a:solidFill>
              </a:rPr>
              <a:t>C</a:t>
            </a:r>
            <a:endParaRPr lang="en-US" sz="1100" dirty="0"/>
          </a:p>
        </p:txBody>
      </p:sp>
      <p:pic>
        <p:nvPicPr>
          <p:cNvPr id="1049" name="Picture 25" descr="leg.PNG"/>
          <p:cNvPicPr>
            <a:picLocks noChangeAspect="1" noChangeArrowheads="1"/>
          </p:cNvPicPr>
          <p:nvPr/>
        </p:nvPicPr>
        <p:blipFill rotWithShape="1">
          <a:blip r:embed="rId16">
            <a:extLst>
              <a:ext uri="{28A0092B-C50C-407E-A947-70E740481C1C}">
                <a14:useLocalDpi xmlns:a14="http://schemas.microsoft.com/office/drawing/2010/main" val="0"/>
              </a:ext>
            </a:extLst>
          </a:blip>
          <a:srcRect l="6829" t="5747" r="79053" b="31841"/>
          <a:stretch/>
        </p:blipFill>
        <p:spPr bwMode="auto">
          <a:xfrm>
            <a:off x="18344402" y="12230045"/>
            <a:ext cx="157388" cy="5380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8501005" y="21574193"/>
            <a:ext cx="185013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rPr>
              <a:t>40 mg/L</a:t>
            </a:r>
            <a:endParaRPr kumimoji="0" lang="en-US" altLang="en-US" sz="1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400" dirty="0">
              <a:solidFill>
                <a:srgbClr val="000000"/>
              </a:solidFil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rPr>
              <a:t>0 mg/L</a:t>
            </a:r>
            <a:endParaRPr kumimoji="0" lang="en-US" altLang="en-US" sz="1400" b="0" i="0" u="none" strike="noStrike" cap="none" normalizeH="0" baseline="0" dirty="0" smtClean="0">
              <a:ln>
                <a:noFill/>
              </a:ln>
              <a:solidFill>
                <a:schemeClr val="tx1"/>
              </a:solidFill>
              <a:effectLst/>
            </a:endParaRPr>
          </a:p>
        </p:txBody>
      </p:sp>
      <p:pic>
        <p:nvPicPr>
          <p:cNvPr id="1028" name="Picture 4" descr="Picture1.png"/>
          <p:cNvPicPr>
            <a:picLocks noChangeAspect="1" noChangeArrowheads="1"/>
          </p:cNvPicPr>
          <p:nvPr/>
        </p:nvPicPr>
        <p:blipFill rotWithShape="1">
          <a:blip r:embed="rId17">
            <a:extLst>
              <a:ext uri="{28A0092B-C50C-407E-A947-70E740481C1C}">
                <a14:useLocalDpi xmlns:a14="http://schemas.microsoft.com/office/drawing/2010/main" val="0"/>
              </a:ext>
            </a:extLst>
          </a:blip>
          <a:srcRect l="1" t="16093" r="85367" b="20654"/>
          <a:stretch/>
        </p:blipFill>
        <p:spPr bwMode="auto">
          <a:xfrm>
            <a:off x="18341978" y="21609721"/>
            <a:ext cx="214371" cy="654596"/>
          </a:xfrm>
          <a:prstGeom prst="rect">
            <a:avLst/>
          </a:prstGeom>
          <a:noFill/>
          <a:extLst>
            <a:ext uri="{909E8E84-426E-40DD-AFC4-6F175D3DCCD1}">
              <a14:hiddenFill xmlns:a14="http://schemas.microsoft.com/office/drawing/2010/main">
                <a:solidFill>
                  <a:srgbClr val="FFFFFF"/>
                </a:solidFill>
              </a14:hiddenFill>
            </a:ext>
          </a:extLst>
        </p:spPr>
      </p:pic>
      <p:sp>
        <p:nvSpPr>
          <p:cNvPr id="115" name="Rectangle 114"/>
          <p:cNvSpPr/>
          <p:nvPr/>
        </p:nvSpPr>
        <p:spPr>
          <a:xfrm>
            <a:off x="18381349" y="17933939"/>
            <a:ext cx="5000536" cy="461665"/>
          </a:xfrm>
          <a:prstGeom prst="rect">
            <a:avLst/>
          </a:prstGeom>
        </p:spPr>
        <p:txBody>
          <a:bodyPr wrap="square">
            <a:spAutoFit/>
          </a:bodyPr>
          <a:lstStyle/>
          <a:p>
            <a:pPr algn="ctr"/>
            <a:r>
              <a:rPr lang="en-US" sz="2400" dirty="0" smtClean="0"/>
              <a:t>Average TSM May 2016</a:t>
            </a:r>
            <a:endParaRPr lang="en-US" sz="2400" dirty="0"/>
          </a:p>
        </p:txBody>
      </p:sp>
      <p:graphicFrame>
        <p:nvGraphicFramePr>
          <p:cNvPr id="116" name="Chart 115"/>
          <p:cNvGraphicFramePr>
            <a:graphicFrameLocks/>
          </p:cNvGraphicFramePr>
          <p:nvPr>
            <p:extLst>
              <p:ext uri="{D42A27DB-BD31-4B8C-83A1-F6EECF244321}">
                <p14:modId xmlns:p14="http://schemas.microsoft.com/office/powerpoint/2010/main" val="3709970137"/>
              </p:ext>
            </p:extLst>
          </p:nvPr>
        </p:nvGraphicFramePr>
        <p:xfrm>
          <a:off x="12230334" y="18409320"/>
          <a:ext cx="5905265" cy="3395209"/>
        </p:xfrm>
        <a:graphic>
          <a:graphicData uri="http://schemas.openxmlformats.org/drawingml/2006/chart">
            <c:chart xmlns:c="http://schemas.openxmlformats.org/drawingml/2006/chart" xmlns:r="http://schemas.openxmlformats.org/officeDocument/2006/relationships" r:id="rId18"/>
          </a:graphicData>
        </a:graphic>
      </p:graphicFrame>
      <p:graphicFrame>
        <p:nvGraphicFramePr>
          <p:cNvPr id="119" name="Chart 118"/>
          <p:cNvGraphicFramePr>
            <a:graphicFrameLocks/>
          </p:cNvGraphicFramePr>
          <p:nvPr>
            <p:extLst>
              <p:ext uri="{D42A27DB-BD31-4B8C-83A1-F6EECF244321}">
                <p14:modId xmlns:p14="http://schemas.microsoft.com/office/powerpoint/2010/main" val="1328613232"/>
              </p:ext>
            </p:extLst>
          </p:nvPr>
        </p:nvGraphicFramePr>
        <p:xfrm>
          <a:off x="12179990" y="23109671"/>
          <a:ext cx="6026104" cy="3983562"/>
        </p:xfrm>
        <a:graphic>
          <a:graphicData uri="http://schemas.openxmlformats.org/drawingml/2006/chart">
            <c:chart xmlns:c="http://schemas.openxmlformats.org/drawingml/2006/chart" xmlns:r="http://schemas.openxmlformats.org/officeDocument/2006/relationships" r:id="rId19"/>
          </a:graphicData>
        </a:graphic>
      </p:graphicFrame>
      <p:sp>
        <p:nvSpPr>
          <p:cNvPr id="120" name="Rectangle 119"/>
          <p:cNvSpPr/>
          <p:nvPr/>
        </p:nvSpPr>
        <p:spPr>
          <a:xfrm>
            <a:off x="12839700" y="13052286"/>
            <a:ext cx="5000536" cy="461665"/>
          </a:xfrm>
          <a:prstGeom prst="rect">
            <a:avLst/>
          </a:prstGeom>
        </p:spPr>
        <p:txBody>
          <a:bodyPr wrap="square">
            <a:spAutoFit/>
          </a:bodyPr>
          <a:lstStyle/>
          <a:p>
            <a:pPr algn="ctr"/>
            <a:r>
              <a:rPr lang="en-US" sz="2400" dirty="0" smtClean="0"/>
              <a:t>2016 Average Monthly Chlorophyll-a</a:t>
            </a:r>
            <a:endParaRPr lang="en-US" sz="2400" dirty="0"/>
          </a:p>
        </p:txBody>
      </p:sp>
      <p:cxnSp>
        <p:nvCxnSpPr>
          <p:cNvPr id="21" name="Straight Connector 20"/>
          <p:cNvCxnSpPr/>
          <p:nvPr/>
        </p:nvCxnSpPr>
        <p:spPr>
          <a:xfrm flipV="1">
            <a:off x="3377974" y="12538935"/>
            <a:ext cx="1654844" cy="166899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378468" y="14331649"/>
            <a:ext cx="1668387" cy="246119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13331228" y="17933939"/>
            <a:ext cx="4231158" cy="461665"/>
          </a:xfrm>
          <a:prstGeom prst="rect">
            <a:avLst/>
          </a:prstGeom>
        </p:spPr>
        <p:txBody>
          <a:bodyPr wrap="none">
            <a:spAutoFit/>
          </a:bodyPr>
          <a:lstStyle/>
          <a:p>
            <a:pPr lvl="0" algn="ctr"/>
            <a:r>
              <a:rPr lang="en-US" sz="2400" dirty="0" smtClean="0">
                <a:solidFill>
                  <a:srgbClr val="767171"/>
                </a:solidFill>
              </a:rPr>
              <a:t>Average Monthly TSM 2003-2016</a:t>
            </a:r>
            <a:endParaRPr lang="en-US" sz="2400" dirty="0">
              <a:solidFill>
                <a:srgbClr val="767171"/>
              </a:solidFill>
            </a:endParaRPr>
          </a:p>
        </p:txBody>
      </p:sp>
      <p:graphicFrame>
        <p:nvGraphicFramePr>
          <p:cNvPr id="122" name="Chart 121"/>
          <p:cNvGraphicFramePr>
            <a:graphicFrameLocks/>
          </p:cNvGraphicFramePr>
          <p:nvPr>
            <p:extLst>
              <p:ext uri="{D42A27DB-BD31-4B8C-83A1-F6EECF244321}">
                <p14:modId xmlns:p14="http://schemas.microsoft.com/office/powerpoint/2010/main" val="553093054"/>
              </p:ext>
            </p:extLst>
          </p:nvPr>
        </p:nvGraphicFramePr>
        <p:xfrm>
          <a:off x="12301122" y="13798865"/>
          <a:ext cx="6407431" cy="3193066"/>
        </p:xfrm>
        <a:graphic>
          <a:graphicData uri="http://schemas.openxmlformats.org/drawingml/2006/chart">
            <c:chart xmlns:c="http://schemas.openxmlformats.org/drawingml/2006/chart" xmlns:r="http://schemas.openxmlformats.org/officeDocument/2006/relationships" r:id="rId20"/>
          </a:graphicData>
        </a:graphic>
      </p:graphicFrame>
      <p:grpSp>
        <p:nvGrpSpPr>
          <p:cNvPr id="77" name="Group 76"/>
          <p:cNvGrpSpPr/>
          <p:nvPr/>
        </p:nvGrpSpPr>
        <p:grpSpPr>
          <a:xfrm>
            <a:off x="12850595" y="16743376"/>
            <a:ext cx="5047456" cy="493935"/>
            <a:chOff x="12850595" y="16743376"/>
            <a:chExt cx="5047456" cy="493935"/>
          </a:xfrm>
        </p:grpSpPr>
        <p:pic>
          <p:nvPicPr>
            <p:cNvPr id="55" name="Picture 54"/>
            <p:cNvPicPr>
              <a:picLocks noChangeAspect="1"/>
            </p:cNvPicPr>
            <p:nvPr/>
          </p:nvPicPr>
          <p:blipFill rotWithShape="1">
            <a:blip r:embed="rId21">
              <a:extLst>
                <a:ext uri="{28A0092B-C50C-407E-A947-70E740481C1C}">
                  <a14:useLocalDpi xmlns:a14="http://schemas.microsoft.com/office/drawing/2010/main" val="0"/>
                </a:ext>
              </a:extLst>
            </a:blip>
            <a:srcRect r="92682"/>
            <a:stretch/>
          </p:blipFill>
          <p:spPr>
            <a:xfrm>
              <a:off x="12850595" y="16755888"/>
              <a:ext cx="340879" cy="330868"/>
            </a:xfrm>
            <a:prstGeom prst="rect">
              <a:avLst/>
            </a:prstGeom>
          </p:spPr>
        </p:pic>
        <p:pic>
          <p:nvPicPr>
            <p:cNvPr id="61" name="Picture 60"/>
            <p:cNvPicPr>
              <a:picLocks noChangeAspect="1"/>
            </p:cNvPicPr>
            <p:nvPr/>
          </p:nvPicPr>
          <p:blipFill rotWithShape="1">
            <a:blip r:embed="rId22"/>
            <a:srcRect l="8561" t="-1" r="84710" b="1669"/>
            <a:stretch/>
          </p:blipFill>
          <p:spPr>
            <a:xfrm>
              <a:off x="13204013" y="16748268"/>
              <a:ext cx="342900" cy="355910"/>
            </a:xfrm>
            <a:prstGeom prst="rect">
              <a:avLst/>
            </a:prstGeom>
          </p:spPr>
        </p:pic>
        <p:pic>
          <p:nvPicPr>
            <p:cNvPr id="71" name="Picture 70"/>
            <p:cNvPicPr>
              <a:picLocks noChangeAspect="1"/>
            </p:cNvPicPr>
            <p:nvPr/>
          </p:nvPicPr>
          <p:blipFill rotWithShape="1">
            <a:blip r:embed="rId22"/>
            <a:srcRect l="24707" r="67368" b="-29938"/>
            <a:stretch/>
          </p:blipFill>
          <p:spPr>
            <a:xfrm>
              <a:off x="13701526" y="16751536"/>
              <a:ext cx="403860" cy="470308"/>
            </a:xfrm>
            <a:prstGeom prst="rect">
              <a:avLst/>
            </a:prstGeom>
          </p:spPr>
        </p:pic>
        <p:pic>
          <p:nvPicPr>
            <p:cNvPr id="72" name="Picture 71"/>
            <p:cNvPicPr>
              <a:picLocks noChangeAspect="1"/>
            </p:cNvPicPr>
            <p:nvPr/>
          </p:nvPicPr>
          <p:blipFill rotWithShape="1">
            <a:blip r:embed="rId22"/>
            <a:srcRect l="33402" r="58973" b="1579"/>
            <a:stretch/>
          </p:blipFill>
          <p:spPr>
            <a:xfrm>
              <a:off x="14323149" y="16743376"/>
              <a:ext cx="388619" cy="356235"/>
            </a:xfrm>
            <a:prstGeom prst="rect">
              <a:avLst/>
            </a:prstGeom>
          </p:spPr>
        </p:pic>
        <p:pic>
          <p:nvPicPr>
            <p:cNvPr id="73" name="Picture 72"/>
            <p:cNvPicPr>
              <a:picLocks noChangeAspect="1"/>
            </p:cNvPicPr>
            <p:nvPr/>
          </p:nvPicPr>
          <p:blipFill rotWithShape="1">
            <a:blip r:embed="rId22"/>
            <a:srcRect l="50052" r="42771" b="-4893"/>
            <a:stretch/>
          </p:blipFill>
          <p:spPr>
            <a:xfrm>
              <a:off x="15095899" y="16748688"/>
              <a:ext cx="365761" cy="379660"/>
            </a:xfrm>
            <a:prstGeom prst="rect">
              <a:avLst/>
            </a:prstGeom>
          </p:spPr>
        </p:pic>
        <p:pic>
          <p:nvPicPr>
            <p:cNvPr id="74" name="Picture 73"/>
            <p:cNvPicPr>
              <a:picLocks noChangeAspect="1"/>
            </p:cNvPicPr>
            <p:nvPr/>
          </p:nvPicPr>
          <p:blipFill rotWithShape="1">
            <a:blip r:embed="rId22"/>
            <a:srcRect l="67495" t="-1" r="25178" b="-27896"/>
            <a:stretch/>
          </p:blipFill>
          <p:spPr>
            <a:xfrm>
              <a:off x="15790560" y="16758928"/>
              <a:ext cx="373381" cy="462916"/>
            </a:xfrm>
            <a:prstGeom prst="rect">
              <a:avLst/>
            </a:prstGeom>
          </p:spPr>
        </p:pic>
        <p:pic>
          <p:nvPicPr>
            <p:cNvPr id="75" name="Picture 74"/>
            <p:cNvPicPr>
              <a:picLocks noChangeAspect="1"/>
            </p:cNvPicPr>
            <p:nvPr/>
          </p:nvPicPr>
          <p:blipFill rotWithShape="1">
            <a:blip r:embed="rId22"/>
            <a:srcRect l="75563" r="17409" b="-17316"/>
            <a:stretch/>
          </p:blipFill>
          <p:spPr>
            <a:xfrm>
              <a:off x="16558142" y="16771966"/>
              <a:ext cx="358140" cy="424620"/>
            </a:xfrm>
            <a:prstGeom prst="rect">
              <a:avLst/>
            </a:prstGeom>
          </p:spPr>
        </p:pic>
        <p:pic>
          <p:nvPicPr>
            <p:cNvPr id="76" name="Picture 75"/>
            <p:cNvPicPr>
              <a:picLocks noChangeAspect="1"/>
            </p:cNvPicPr>
            <p:nvPr/>
          </p:nvPicPr>
          <p:blipFill rotWithShape="1">
            <a:blip r:embed="rId22"/>
            <a:srcRect l="92168" b="-34210"/>
            <a:stretch/>
          </p:blipFill>
          <p:spPr>
            <a:xfrm>
              <a:off x="17498954" y="16751536"/>
              <a:ext cx="399097" cy="485775"/>
            </a:xfrm>
            <a:prstGeom prst="rect">
              <a:avLst/>
            </a:prstGeom>
          </p:spPr>
        </p:pic>
      </p:grpSp>
      <p:pic>
        <p:nvPicPr>
          <p:cNvPr id="78" name="Picture 77"/>
          <p:cNvPicPr>
            <a:picLocks noChangeAspect="1"/>
          </p:cNvPicPr>
          <p:nvPr/>
        </p:nvPicPr>
        <p:blipFill rotWithShape="1">
          <a:blip r:embed="rId23">
            <a:extLst>
              <a:ext uri="{28A0092B-C50C-407E-A947-70E740481C1C}">
                <a14:useLocalDpi xmlns:a14="http://schemas.microsoft.com/office/drawing/2010/main" val="0"/>
              </a:ext>
            </a:extLst>
          </a:blip>
          <a:srcRect l="8273" t="26202" r="47033" b="44788"/>
          <a:stretch/>
        </p:blipFill>
        <p:spPr>
          <a:xfrm>
            <a:off x="18330634" y="18477690"/>
            <a:ext cx="5472796" cy="3045657"/>
          </a:xfrm>
          <a:prstGeom prst="rect">
            <a:avLst/>
          </a:prstGeom>
        </p:spPr>
      </p:pic>
      <p:sp>
        <p:nvSpPr>
          <p:cNvPr id="132" name="Rectangle 131"/>
          <p:cNvSpPr/>
          <p:nvPr/>
        </p:nvSpPr>
        <p:spPr>
          <a:xfrm>
            <a:off x="13192297" y="22453140"/>
            <a:ext cx="4439550" cy="461665"/>
          </a:xfrm>
          <a:prstGeom prst="rect">
            <a:avLst/>
          </a:prstGeom>
        </p:spPr>
        <p:txBody>
          <a:bodyPr wrap="none">
            <a:spAutoFit/>
          </a:bodyPr>
          <a:lstStyle/>
          <a:p>
            <a:pPr lvl="0" algn="ctr"/>
            <a:r>
              <a:rPr lang="en-US" sz="2400" dirty="0" smtClean="0">
                <a:solidFill>
                  <a:srgbClr val="767171"/>
                </a:solidFill>
              </a:rPr>
              <a:t>Average Monthly SSS 2015 &amp; 2016 </a:t>
            </a:r>
            <a:endParaRPr lang="en-US" sz="2400" dirty="0">
              <a:solidFill>
                <a:srgbClr val="767171"/>
              </a:solidFill>
            </a:endParaRPr>
          </a:p>
        </p:txBody>
      </p:sp>
      <p:pic>
        <p:nvPicPr>
          <p:cNvPr id="133" name="Shape 169"/>
          <p:cNvPicPr preferRelativeResize="0"/>
          <p:nvPr/>
        </p:nvPicPr>
        <p:blipFill rotWithShape="1">
          <a:blip r:embed="rId24">
            <a:alphaModFix/>
          </a:blip>
          <a:srcRect/>
          <a:stretch/>
        </p:blipFill>
        <p:spPr>
          <a:xfrm>
            <a:off x="5563904" y="28753740"/>
            <a:ext cx="2057400" cy="2084832"/>
          </a:xfrm>
          <a:prstGeom prst="rect">
            <a:avLst/>
          </a:prstGeom>
          <a:noFill/>
          <a:ln>
            <a:noFill/>
          </a:ln>
        </p:spPr>
      </p:pic>
      <p:pic>
        <p:nvPicPr>
          <p:cNvPr id="134" name="Shape 170" descr="Copy of DSC_0315.jpg"/>
          <p:cNvPicPr preferRelativeResize="0"/>
          <p:nvPr/>
        </p:nvPicPr>
        <p:blipFill rotWithShape="1">
          <a:blip r:embed="rId25">
            <a:alphaModFix/>
          </a:blip>
          <a:srcRect l="13385" t="11322" r="13392" b="40824"/>
          <a:stretch/>
        </p:blipFill>
        <p:spPr>
          <a:xfrm>
            <a:off x="5769644" y="28973196"/>
            <a:ext cx="1645920" cy="1645920"/>
          </a:xfrm>
          <a:prstGeom prst="ellipse">
            <a:avLst/>
          </a:prstGeom>
          <a:noFill/>
          <a:ln>
            <a:noFill/>
          </a:ln>
        </p:spPr>
      </p:pic>
      <p:pic>
        <p:nvPicPr>
          <p:cNvPr id="135" name="Picture 134"/>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706376" y="28831570"/>
            <a:ext cx="2077789" cy="2081788"/>
          </a:xfrm>
          <a:prstGeom prst="rect">
            <a:avLst/>
          </a:prstGeom>
        </p:spPr>
      </p:pic>
      <p:pic>
        <p:nvPicPr>
          <p:cNvPr id="136" name="Picture 135"/>
          <p:cNvPicPr>
            <a:picLocks/>
          </p:cNvPicPr>
          <p:nvPr/>
        </p:nvPicPr>
        <p:blipFill rotWithShape="1">
          <a:blip r:embed="rId27">
            <a:extLst>
              <a:ext uri="{28A0092B-C50C-407E-A947-70E740481C1C}">
                <a14:useLocalDpi xmlns:a14="http://schemas.microsoft.com/office/drawing/2010/main" val="0"/>
              </a:ext>
            </a:extLst>
          </a:blip>
          <a:srcRect b="22779"/>
          <a:stretch/>
        </p:blipFill>
        <p:spPr>
          <a:xfrm>
            <a:off x="8922310" y="29057996"/>
            <a:ext cx="1645920" cy="1645920"/>
          </a:xfrm>
          <a:prstGeom prst="flowChartConnector">
            <a:avLst/>
          </a:prstGeom>
        </p:spPr>
      </p:pic>
      <p:pic>
        <p:nvPicPr>
          <p:cNvPr id="137" name="Picture 136"/>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542633" y="31821867"/>
            <a:ext cx="2077789" cy="2081788"/>
          </a:xfrm>
          <a:prstGeom prst="rect">
            <a:avLst/>
          </a:prstGeom>
        </p:spPr>
      </p:pic>
      <p:pic>
        <p:nvPicPr>
          <p:cNvPr id="139" name="Picture 138"/>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553710" y="31796116"/>
            <a:ext cx="2077789" cy="2081788"/>
          </a:xfrm>
          <a:prstGeom prst="rect">
            <a:avLst/>
          </a:prstGeom>
        </p:spPr>
      </p:pic>
      <p:pic>
        <p:nvPicPr>
          <p:cNvPr id="140" name="Picture 139"/>
          <p:cNvPicPr>
            <a:picLocks/>
          </p:cNvPicPr>
          <p:nvPr/>
        </p:nvPicPr>
        <p:blipFill rotWithShape="1">
          <a:blip r:embed="rId28">
            <a:extLst>
              <a:ext uri="{28A0092B-C50C-407E-A947-70E740481C1C}">
                <a14:useLocalDpi xmlns:a14="http://schemas.microsoft.com/office/drawing/2010/main" val="0"/>
              </a:ext>
            </a:extLst>
          </a:blip>
          <a:srcRect l="-4675" r="-5278" b="214"/>
          <a:stretch/>
        </p:blipFill>
        <p:spPr>
          <a:xfrm>
            <a:off x="5769644" y="32014050"/>
            <a:ext cx="1645920" cy="1645920"/>
          </a:xfrm>
          <a:prstGeom prst="flowChartConnector">
            <a:avLst/>
          </a:prstGeom>
        </p:spPr>
      </p:pic>
      <p:pic>
        <p:nvPicPr>
          <p:cNvPr id="141" name="Picture 14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706376" y="31774018"/>
            <a:ext cx="2077789" cy="2081788"/>
          </a:xfrm>
          <a:prstGeom prst="rect">
            <a:avLst/>
          </a:prstGeom>
        </p:spPr>
      </p:pic>
      <p:pic>
        <p:nvPicPr>
          <p:cNvPr id="142" name="Shape 175"/>
          <p:cNvPicPr preferRelativeResize="0"/>
          <p:nvPr/>
        </p:nvPicPr>
        <p:blipFill rotWithShape="1">
          <a:blip r:embed="rId29">
            <a:alphaModFix/>
          </a:blip>
          <a:srcRect l="17930" t="8857" r="16795" b="47012"/>
          <a:stretch/>
        </p:blipFill>
        <p:spPr>
          <a:xfrm>
            <a:off x="8922310" y="31991952"/>
            <a:ext cx="1645920" cy="1645920"/>
          </a:xfrm>
          <a:prstGeom prst="ellipse">
            <a:avLst/>
          </a:prstGeom>
          <a:noFill/>
          <a:ln>
            <a:noFill/>
          </a:ln>
        </p:spPr>
      </p:pic>
      <p:sp>
        <p:nvSpPr>
          <p:cNvPr id="145" name="Down Arrow 144"/>
          <p:cNvSpPr/>
          <p:nvPr/>
        </p:nvSpPr>
        <p:spPr>
          <a:xfrm>
            <a:off x="6280375" y="23306909"/>
            <a:ext cx="1360815" cy="1056484"/>
          </a:xfrm>
          <a:prstGeom prst="downArrow">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ounded Rectangle 145"/>
          <p:cNvSpPr/>
          <p:nvPr/>
        </p:nvSpPr>
        <p:spPr>
          <a:xfrm>
            <a:off x="3662271" y="21146585"/>
            <a:ext cx="6601842" cy="2234634"/>
          </a:xfrm>
          <a:prstGeom prst="round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lnSpc>
                <a:spcPct val="150000"/>
              </a:lnSpc>
            </a:pPr>
            <a:endParaRPr lang="en-US" sz="2400" dirty="0" smtClean="0"/>
          </a:p>
          <a:p>
            <a:pPr algn="ctr">
              <a:lnSpc>
                <a:spcPct val="150000"/>
              </a:lnSpc>
            </a:pPr>
            <a:r>
              <a:rPr lang="en-US" sz="2400" dirty="0" smtClean="0"/>
              <a:t>Total </a:t>
            </a:r>
            <a:r>
              <a:rPr lang="en-US" sz="2400" dirty="0"/>
              <a:t>Suspended </a:t>
            </a:r>
            <a:r>
              <a:rPr lang="en-US" sz="2400" dirty="0" smtClean="0"/>
              <a:t>Matter</a:t>
            </a:r>
          </a:p>
          <a:p>
            <a:pPr algn="ctr">
              <a:lnSpc>
                <a:spcPct val="150000"/>
              </a:lnSpc>
            </a:pPr>
            <a:r>
              <a:rPr lang="en-US" sz="2400" dirty="0" smtClean="0"/>
              <a:t>Sea </a:t>
            </a:r>
            <a:r>
              <a:rPr lang="en-US" sz="2400" dirty="0"/>
              <a:t>Surface </a:t>
            </a:r>
            <a:r>
              <a:rPr lang="en-US" sz="2400" dirty="0" smtClean="0"/>
              <a:t>Temperature</a:t>
            </a:r>
          </a:p>
          <a:p>
            <a:pPr algn="ctr">
              <a:lnSpc>
                <a:spcPct val="150000"/>
              </a:lnSpc>
            </a:pPr>
            <a:r>
              <a:rPr lang="en-US" sz="2400" dirty="0" smtClean="0"/>
              <a:t>Chlorophyll-a</a:t>
            </a:r>
          </a:p>
          <a:p>
            <a:pPr algn="ctr">
              <a:lnSpc>
                <a:spcPct val="150000"/>
              </a:lnSpc>
            </a:pPr>
            <a:endParaRPr lang="en-US" sz="2400" dirty="0" smtClean="0"/>
          </a:p>
          <a:p>
            <a:pPr algn="ctr">
              <a:lnSpc>
                <a:spcPct val="150000"/>
              </a:lnSpc>
            </a:pPr>
            <a:endParaRPr lang="en-US" sz="2400" dirty="0" smtClean="0"/>
          </a:p>
          <a:p>
            <a:pPr algn="ctr">
              <a:lnSpc>
                <a:spcPct val="150000"/>
              </a:lnSpc>
            </a:pPr>
            <a:r>
              <a:rPr lang="en-US" sz="2400" dirty="0" smtClean="0"/>
              <a:t>Turbidity</a:t>
            </a:r>
          </a:p>
          <a:p>
            <a:pPr algn="ctr">
              <a:lnSpc>
                <a:spcPct val="150000"/>
              </a:lnSpc>
            </a:pPr>
            <a:r>
              <a:rPr lang="en-US" sz="2400" dirty="0" smtClean="0"/>
              <a:t>ADG</a:t>
            </a:r>
          </a:p>
          <a:p>
            <a:pPr algn="ctr">
              <a:lnSpc>
                <a:spcPct val="150000"/>
              </a:lnSpc>
            </a:pPr>
            <a:r>
              <a:rPr lang="en-US" sz="2400" dirty="0" smtClean="0"/>
              <a:t>Sea Surface Salinity</a:t>
            </a:r>
            <a:endParaRPr lang="en-US" sz="2400" dirty="0"/>
          </a:p>
          <a:p>
            <a:pPr algn="ctr">
              <a:lnSpc>
                <a:spcPct val="150000"/>
              </a:lnSpc>
            </a:pPr>
            <a:endParaRPr lang="en-US" sz="2400" dirty="0"/>
          </a:p>
        </p:txBody>
      </p:sp>
      <p:sp>
        <p:nvSpPr>
          <p:cNvPr id="147" name="Rectangle 146"/>
          <p:cNvSpPr/>
          <p:nvPr/>
        </p:nvSpPr>
        <p:spPr>
          <a:xfrm>
            <a:off x="5720700" y="20542697"/>
            <a:ext cx="2480166" cy="584775"/>
          </a:xfrm>
          <a:prstGeom prst="rect">
            <a:avLst/>
          </a:prstGeom>
        </p:spPr>
        <p:txBody>
          <a:bodyPr wrap="none">
            <a:spAutoFit/>
          </a:bodyPr>
          <a:lstStyle/>
          <a:p>
            <a:r>
              <a:rPr lang="en-US" sz="3200" dirty="0" smtClean="0"/>
              <a:t>Data Products</a:t>
            </a:r>
            <a:endParaRPr lang="en-US" sz="3200" dirty="0"/>
          </a:p>
        </p:txBody>
      </p:sp>
      <p:sp>
        <p:nvSpPr>
          <p:cNvPr id="148" name="Rectangle 147"/>
          <p:cNvSpPr/>
          <p:nvPr/>
        </p:nvSpPr>
        <p:spPr>
          <a:xfrm>
            <a:off x="5995799" y="24190387"/>
            <a:ext cx="1891865" cy="584775"/>
          </a:xfrm>
          <a:prstGeom prst="rect">
            <a:avLst/>
          </a:prstGeom>
        </p:spPr>
        <p:txBody>
          <a:bodyPr wrap="none">
            <a:spAutoFit/>
          </a:bodyPr>
          <a:lstStyle/>
          <a:p>
            <a:r>
              <a:rPr lang="en-US" sz="3200" dirty="0" smtClean="0"/>
              <a:t>Processing</a:t>
            </a:r>
            <a:endParaRPr lang="en-US" sz="3200" dirty="0"/>
          </a:p>
        </p:txBody>
      </p:sp>
      <p:sp>
        <p:nvSpPr>
          <p:cNvPr id="149" name="Rectangle 148"/>
          <p:cNvSpPr/>
          <p:nvPr/>
        </p:nvSpPr>
        <p:spPr>
          <a:xfrm>
            <a:off x="6202940" y="25984625"/>
            <a:ext cx="1497526" cy="584775"/>
          </a:xfrm>
          <a:prstGeom prst="rect">
            <a:avLst/>
          </a:prstGeom>
        </p:spPr>
        <p:txBody>
          <a:bodyPr wrap="none">
            <a:spAutoFit/>
          </a:bodyPr>
          <a:lstStyle/>
          <a:p>
            <a:r>
              <a:rPr lang="en-US" sz="3200" dirty="0" smtClean="0"/>
              <a:t>Analysis</a:t>
            </a:r>
            <a:endParaRPr lang="en-US" sz="2400" dirty="0"/>
          </a:p>
        </p:txBody>
      </p:sp>
      <p:sp>
        <p:nvSpPr>
          <p:cNvPr id="150" name="Rounded Rectangle 149"/>
          <p:cNvSpPr/>
          <p:nvPr/>
        </p:nvSpPr>
        <p:spPr>
          <a:xfrm>
            <a:off x="6999928" y="24799770"/>
            <a:ext cx="2126127" cy="854628"/>
          </a:xfrm>
          <a:prstGeom prst="round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en-US" sz="2400" dirty="0" smtClean="0"/>
              <a:t>Cell Statistics</a:t>
            </a:r>
            <a:endParaRPr lang="en-US" sz="2400" dirty="0"/>
          </a:p>
        </p:txBody>
      </p:sp>
      <p:sp>
        <p:nvSpPr>
          <p:cNvPr id="151" name="Rounded Rectangle 150"/>
          <p:cNvSpPr/>
          <p:nvPr/>
        </p:nvSpPr>
        <p:spPr>
          <a:xfrm>
            <a:off x="4768563" y="24794212"/>
            <a:ext cx="2126127" cy="860186"/>
          </a:xfrm>
          <a:prstGeom prst="round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en-US" sz="2400" dirty="0" smtClean="0"/>
              <a:t>Zonal Averages</a:t>
            </a:r>
            <a:endParaRPr lang="en-US" sz="2400" dirty="0"/>
          </a:p>
        </p:txBody>
      </p:sp>
      <p:sp>
        <p:nvSpPr>
          <p:cNvPr id="152" name="Rounded Rectangle 151"/>
          <p:cNvSpPr/>
          <p:nvPr/>
        </p:nvSpPr>
        <p:spPr>
          <a:xfrm>
            <a:off x="4768563" y="26686350"/>
            <a:ext cx="2126127" cy="860186"/>
          </a:xfrm>
          <a:prstGeom prst="round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en-US" sz="2400" dirty="0" smtClean="0"/>
              <a:t>Time Series</a:t>
            </a:r>
            <a:endParaRPr lang="en-US" sz="2400" dirty="0"/>
          </a:p>
        </p:txBody>
      </p:sp>
      <p:sp>
        <p:nvSpPr>
          <p:cNvPr id="153" name="Rounded Rectangle 152"/>
          <p:cNvSpPr/>
          <p:nvPr/>
        </p:nvSpPr>
        <p:spPr>
          <a:xfrm>
            <a:off x="6999928" y="26686350"/>
            <a:ext cx="2126127" cy="860186"/>
          </a:xfrm>
          <a:prstGeom prst="round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en-US" sz="2400" dirty="0" smtClean="0"/>
              <a:t>Climatology</a:t>
            </a:r>
            <a:endParaRPr lang="en-US" sz="2400" dirty="0"/>
          </a:p>
        </p:txBody>
      </p:sp>
      <p:sp>
        <p:nvSpPr>
          <p:cNvPr id="154" name="Down Arrow 153"/>
          <p:cNvSpPr/>
          <p:nvPr/>
        </p:nvSpPr>
        <p:spPr>
          <a:xfrm>
            <a:off x="7623714" y="25612027"/>
            <a:ext cx="878554" cy="588371"/>
          </a:xfrm>
          <a:prstGeom prst="downArrow">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Down Arrow 154"/>
          <p:cNvSpPr/>
          <p:nvPr/>
        </p:nvSpPr>
        <p:spPr>
          <a:xfrm>
            <a:off x="5369749" y="25632791"/>
            <a:ext cx="878554" cy="588371"/>
          </a:xfrm>
          <a:prstGeom prst="downArrow">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p:cNvGrpSpPr/>
          <p:nvPr/>
        </p:nvGrpSpPr>
        <p:grpSpPr>
          <a:xfrm>
            <a:off x="12921717" y="25681196"/>
            <a:ext cx="1971223" cy="1006417"/>
            <a:chOff x="17321060" y="24711970"/>
            <a:chExt cx="1971223" cy="1006417"/>
          </a:xfrm>
        </p:grpSpPr>
        <p:pic>
          <p:nvPicPr>
            <p:cNvPr id="157" name="Picture 156"/>
            <p:cNvPicPr>
              <a:picLocks noChangeAspect="1"/>
            </p:cNvPicPr>
            <p:nvPr/>
          </p:nvPicPr>
          <p:blipFill rotWithShape="1">
            <a:blip r:embed="rId30">
              <a:extLst>
                <a:ext uri="{28A0092B-C50C-407E-A947-70E740481C1C}">
                  <a14:useLocalDpi xmlns:a14="http://schemas.microsoft.com/office/drawing/2010/main" val="0"/>
                </a:ext>
              </a:extLst>
            </a:blip>
            <a:srcRect r="76775"/>
            <a:stretch/>
          </p:blipFill>
          <p:spPr>
            <a:xfrm>
              <a:off x="17321060" y="24711970"/>
              <a:ext cx="504381" cy="1006417"/>
            </a:xfrm>
            <a:prstGeom prst="rect">
              <a:avLst/>
            </a:prstGeom>
          </p:spPr>
        </p:pic>
        <p:sp>
          <p:nvSpPr>
            <p:cNvPr id="158" name="Rectangle 12"/>
            <p:cNvSpPr>
              <a:spLocks noChangeArrowheads="1"/>
            </p:cNvSpPr>
            <p:nvPr/>
          </p:nvSpPr>
          <p:spPr bwMode="auto">
            <a:xfrm>
              <a:off x="17755980" y="24741165"/>
              <a:ext cx="153630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rPr>
                <a:t>2016 Large</a:t>
              </a:r>
              <a:r>
                <a:rPr kumimoji="0" lang="en-US" altLang="en-US" sz="1400" b="0" i="0" u="none" strike="noStrike" cap="none" normalizeH="0" dirty="0" smtClean="0">
                  <a:ln>
                    <a:noFill/>
                  </a:ln>
                  <a:solidFill>
                    <a:srgbClr val="000000"/>
                  </a:solidFill>
                  <a:effectLst/>
                </a:rPr>
                <a:t> box</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400" baseline="0" dirty="0" smtClean="0">
                  <a:solidFill>
                    <a:srgbClr val="000000"/>
                  </a:solidFill>
                </a:rPr>
                <a:t>2015</a:t>
              </a:r>
              <a:r>
                <a:rPr lang="en-US" altLang="en-US" sz="1400" dirty="0" smtClean="0">
                  <a:solidFill>
                    <a:srgbClr val="000000"/>
                  </a:solidFill>
                </a:rPr>
                <a:t> Large box</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rPr>
                <a:t>2015</a:t>
              </a:r>
              <a:r>
                <a:rPr kumimoji="0" lang="en-US" altLang="en-US" sz="1400" b="0" i="0" u="none" strike="noStrike" cap="none" normalizeH="0" dirty="0" smtClean="0">
                  <a:ln>
                    <a:noFill/>
                  </a:ln>
                  <a:solidFill>
                    <a:srgbClr val="000000"/>
                  </a:solidFill>
                  <a:effectLst/>
                </a:rPr>
                <a:t> Small box</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400" baseline="0" dirty="0" smtClean="0">
                  <a:solidFill>
                    <a:srgbClr val="000000"/>
                  </a:solidFill>
                </a:rPr>
                <a:t>2016</a:t>
              </a:r>
              <a:r>
                <a:rPr lang="en-US" altLang="en-US" sz="1400" dirty="0" smtClean="0">
                  <a:solidFill>
                    <a:srgbClr val="000000"/>
                  </a:solidFill>
                </a:rPr>
                <a:t> Small box</a:t>
              </a:r>
              <a:endParaRPr kumimoji="0" lang="en-US" altLang="en-US" sz="1400" b="0" i="0" u="none" strike="noStrike" cap="none" normalizeH="0" baseline="0" dirty="0" smtClean="0">
                <a:ln>
                  <a:noFill/>
                </a:ln>
                <a:solidFill>
                  <a:schemeClr val="tx1"/>
                </a:solidFill>
                <a:effectLst/>
              </a:endParaRPr>
            </a:p>
          </p:txBody>
        </p:sp>
      </p:grpSp>
      <p:grpSp>
        <p:nvGrpSpPr>
          <p:cNvPr id="127" name="Group 126"/>
          <p:cNvGrpSpPr/>
          <p:nvPr/>
        </p:nvGrpSpPr>
        <p:grpSpPr>
          <a:xfrm>
            <a:off x="18975233" y="23207356"/>
            <a:ext cx="4402609" cy="3507815"/>
            <a:chOff x="18835107" y="22601604"/>
            <a:chExt cx="4402609" cy="3507815"/>
          </a:xfrm>
        </p:grpSpPr>
        <p:pic>
          <p:nvPicPr>
            <p:cNvPr id="86" name="Picture 85"/>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8835107" y="22601604"/>
              <a:ext cx="4402609" cy="3507815"/>
            </a:xfrm>
            <a:prstGeom prst="rect">
              <a:avLst/>
            </a:prstGeom>
          </p:spPr>
        </p:pic>
        <p:sp>
          <p:nvSpPr>
            <p:cNvPr id="125" name="Rectangle 124"/>
            <p:cNvSpPr/>
            <p:nvPr/>
          </p:nvSpPr>
          <p:spPr>
            <a:xfrm>
              <a:off x="19460803" y="22746716"/>
              <a:ext cx="1105577" cy="844804"/>
            </a:xfrm>
            <a:prstGeom prst="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p:cNvSpPr/>
            <p:nvPr/>
          </p:nvSpPr>
          <p:spPr>
            <a:xfrm>
              <a:off x="18895802" y="22670900"/>
              <a:ext cx="4248812" cy="3367461"/>
            </a:xfrm>
            <a:prstGeom prst="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5" name="Rectangle 13"/>
          <p:cNvSpPr>
            <a:spLocks noChangeArrowheads="1"/>
          </p:cNvSpPr>
          <p:nvPr/>
        </p:nvSpPr>
        <p:spPr bwMode="auto">
          <a:xfrm>
            <a:off x="19164120" y="26734896"/>
            <a:ext cx="77938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rPr>
              <a:t>37 </a:t>
            </a:r>
            <a:r>
              <a:rPr kumimoji="0" lang="en-US" altLang="en-US" sz="1400" b="0" i="0" u="none" strike="noStrike" cap="none" normalizeH="0" baseline="0" dirty="0" err="1" smtClean="0">
                <a:ln>
                  <a:noFill/>
                </a:ln>
                <a:solidFill>
                  <a:srgbClr val="000000"/>
                </a:solidFill>
                <a:effectLst/>
              </a:rPr>
              <a:t>psu</a:t>
            </a:r>
            <a:endParaRPr kumimoji="0" lang="en-US" altLang="en-US" sz="1400" b="0" i="0" u="none" strike="noStrike" cap="none" normalizeH="0" baseline="0" dirty="0" smtClean="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rPr>
              <a:t>32 </a:t>
            </a:r>
            <a:r>
              <a:rPr kumimoji="0" lang="en-US" altLang="en-US" sz="1400" b="0" i="0" u="none" strike="noStrike" cap="none" normalizeH="0" baseline="0" dirty="0" err="1" smtClean="0">
                <a:ln>
                  <a:noFill/>
                </a:ln>
                <a:solidFill>
                  <a:srgbClr val="000000"/>
                </a:solidFill>
                <a:effectLst/>
              </a:rPr>
              <a:t>psu</a:t>
            </a:r>
            <a:r>
              <a:rPr kumimoji="0" lang="en-US" altLang="en-US" sz="1400" b="0" i="0" u="none" strike="noStrike" cap="none" normalizeH="0" baseline="0" dirty="0" smtClean="0">
                <a:ln>
                  <a:noFill/>
                </a:ln>
                <a:solidFill>
                  <a:schemeClr val="tx1"/>
                </a:solidFill>
                <a:effectLst/>
              </a:rPr>
              <a:t>   </a:t>
            </a:r>
          </a:p>
        </p:txBody>
      </p:sp>
      <p:pic>
        <p:nvPicPr>
          <p:cNvPr id="1038" name="Picture 14" descr="https://lh4.googleusercontent.com/EvvZd-vcyCNNni22t-uZIvMnJy8WzqbJeaaodr6V9Y9TqubasVnCKmeVMx4gzkQDp8pKTABEpD3mOAbGRO4zoeFH26_CFsKVS_LlkGPHfi6BM9bxA8yD4n1FySsXx9nHQYUQoz_jLcc"/>
          <p:cNvPicPr>
            <a:picLocks noChangeAspect="1" noChangeArrowheads="1"/>
          </p:cNvPicPr>
          <p:nvPr/>
        </p:nvPicPr>
        <p:blipFill rotWithShape="1">
          <a:blip r:embed="rId32">
            <a:extLst>
              <a:ext uri="{28A0092B-C50C-407E-A947-70E740481C1C}">
                <a14:useLocalDpi xmlns:a14="http://schemas.microsoft.com/office/drawing/2010/main" val="0"/>
              </a:ext>
            </a:extLst>
          </a:blip>
          <a:srcRect r="47691"/>
          <a:stretch/>
        </p:blipFill>
        <p:spPr bwMode="auto">
          <a:xfrm>
            <a:off x="18972524" y="26815171"/>
            <a:ext cx="219230" cy="546266"/>
          </a:xfrm>
          <a:prstGeom prst="rect">
            <a:avLst/>
          </a:prstGeom>
          <a:noFill/>
          <a:extLst>
            <a:ext uri="{909E8E84-426E-40DD-AFC4-6F175D3DCCD1}">
              <a14:hiddenFill xmlns:a14="http://schemas.microsoft.com/office/drawing/2010/main">
                <a:solidFill>
                  <a:srgbClr val="FFFFFF"/>
                </a:solidFill>
              </a14:hiddenFill>
            </a:ext>
          </a:extLst>
        </p:spPr>
      </p:pic>
      <p:sp>
        <p:nvSpPr>
          <p:cNvPr id="174" name="Rectangle 173"/>
          <p:cNvSpPr/>
          <p:nvPr/>
        </p:nvSpPr>
        <p:spPr>
          <a:xfrm>
            <a:off x="19583193" y="22453140"/>
            <a:ext cx="2921826" cy="461665"/>
          </a:xfrm>
          <a:prstGeom prst="rect">
            <a:avLst/>
          </a:prstGeom>
        </p:spPr>
        <p:txBody>
          <a:bodyPr wrap="none">
            <a:spAutoFit/>
          </a:bodyPr>
          <a:lstStyle/>
          <a:p>
            <a:pPr lvl="0" algn="ctr"/>
            <a:r>
              <a:rPr lang="en-US" sz="2400" dirty="0" smtClean="0">
                <a:solidFill>
                  <a:srgbClr val="767171"/>
                </a:solidFill>
              </a:rPr>
              <a:t>Average SSS June 2016</a:t>
            </a:r>
            <a:endParaRPr lang="en-US" sz="2400" dirty="0">
              <a:solidFill>
                <a:srgbClr val="767171"/>
              </a:solidFill>
            </a:endParaRPr>
          </a:p>
        </p:txBody>
      </p:sp>
      <p:pic>
        <p:nvPicPr>
          <p:cNvPr id="1027" name="Picture 1026"/>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8330633" y="13582270"/>
            <a:ext cx="5496887" cy="3091999"/>
          </a:xfrm>
          <a:prstGeom prst="rect">
            <a:avLst/>
          </a:prstGeom>
        </p:spPr>
      </p:pic>
      <p:pic>
        <p:nvPicPr>
          <p:cNvPr id="117" name="Picture 116"/>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552825" y="28707408"/>
            <a:ext cx="2057404" cy="2081788"/>
          </a:xfrm>
          <a:prstGeom prst="rect">
            <a:avLst/>
          </a:prstGeom>
        </p:spPr>
      </p:pic>
      <p:pic>
        <p:nvPicPr>
          <p:cNvPr id="118" name="Shape 179"/>
          <p:cNvPicPr preferRelativeResize="0"/>
          <p:nvPr/>
        </p:nvPicPr>
        <p:blipFill rotWithShape="1">
          <a:blip r:embed="rId34">
            <a:alphaModFix/>
          </a:blip>
          <a:srcRect t="5735" b="26633"/>
          <a:stretch/>
        </p:blipFill>
        <p:spPr>
          <a:xfrm>
            <a:off x="2758567" y="28925342"/>
            <a:ext cx="1645920" cy="1645920"/>
          </a:xfrm>
          <a:prstGeom prst="ellipse">
            <a:avLst/>
          </a:prstGeom>
          <a:noFill/>
          <a:ln>
            <a:noFill/>
          </a:ln>
        </p:spPr>
      </p:pic>
      <p:pic>
        <p:nvPicPr>
          <p:cNvPr id="123" name="Shape 172" descr="Copy of DSC_0301.jpg"/>
          <p:cNvPicPr preferRelativeResize="0"/>
          <p:nvPr/>
        </p:nvPicPr>
        <p:blipFill rotWithShape="1">
          <a:blip r:embed="rId35">
            <a:alphaModFix/>
          </a:blip>
          <a:srcRect l="13713" t="14629" r="20579" b="39939"/>
          <a:stretch/>
        </p:blipFill>
        <p:spPr>
          <a:xfrm>
            <a:off x="2758567" y="32073798"/>
            <a:ext cx="1645920" cy="1645920"/>
          </a:xfrm>
          <a:prstGeom prst="ellipse">
            <a:avLst/>
          </a:prstGeom>
          <a:noFill/>
          <a:ln>
            <a:noFill/>
          </a:ln>
        </p:spPr>
      </p:pic>
    </p:spTree>
    <p:extLst>
      <p:ext uri="{BB962C8B-B14F-4D97-AF65-F5344CB8AC3E}">
        <p14:creationId xmlns:p14="http://schemas.microsoft.com/office/powerpoint/2010/main" val="28013792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EVELOPv2 15">
      <a:dk1>
        <a:srgbClr val="767171"/>
      </a:dk1>
      <a:lt1>
        <a:srgbClr val="FFFFFF"/>
      </a:lt1>
      <a:dk2>
        <a:srgbClr val="767171"/>
      </a:dk2>
      <a:lt2>
        <a:srgbClr val="FFFFFF"/>
      </a:lt2>
      <a:accent1>
        <a:srgbClr val="2A5F7F"/>
      </a:accent1>
      <a:accent2>
        <a:srgbClr val="5D6A98"/>
      </a:accent2>
      <a:accent3>
        <a:srgbClr val="8577B7"/>
      </a:accent3>
      <a:accent4>
        <a:srgbClr val="E6CD61"/>
      </a:accent4>
      <a:accent5>
        <a:srgbClr val="D5A949"/>
      </a:accent5>
      <a:accent6>
        <a:srgbClr val="C78837"/>
      </a:accent6>
      <a:hlink>
        <a:srgbClr val="2A5F7F"/>
      </a:hlink>
      <a:folHlink>
        <a:srgbClr val="2A5F7F"/>
      </a:folHlink>
    </a:clrScheme>
    <a:fontScheme name="DEVELOP_poster">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2577</TotalTime>
  <Words>576</Words>
  <Application>Microsoft Office PowerPoint</Application>
  <PresentationFormat>Custom</PresentationFormat>
  <Paragraphs>99</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Century Gothic</vt:lpstr>
      <vt:lpstr>Garamond</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Miller, Tiffani N. (LARC-E3)[SSAI DEVELOP]</cp:lastModifiedBy>
  <cp:revision>198</cp:revision>
  <dcterms:created xsi:type="dcterms:W3CDTF">2015-06-02T14:58:58Z</dcterms:created>
  <dcterms:modified xsi:type="dcterms:W3CDTF">2017-03-22T15:11:32Z</dcterms:modified>
</cp:coreProperties>
</file>