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rcedes Bartkovich" initials="MB" lastIdx="17" clrIdx="6">
    <p:extLst>
      <p:ext uri="{19B8F6BF-5375-455C-9EA6-DF929625EA0E}">
        <p15:presenceInfo xmlns:p15="http://schemas.microsoft.com/office/powerpoint/2012/main" userId="Mercedes Bartkovich" providerId="None"/>
      </p:ext>
    </p:extLst>
  </p:cmAuthor>
  <p:cmAuthor id="1" name="Margaret Klug" initials="MK" lastIdx="7" clrIdx="0">
    <p:extLst/>
  </p:cmAuthor>
  <p:cmAuthor id="2" name="Sara" initials="S" lastIdx="6" clrIdx="1">
    <p:extLst/>
  </p:cmAuthor>
  <p:cmAuthor id="3" name="Rousseau, Nick J (329D-Affiliate)" initials="RNJ(" lastIdx="1" clrIdx="2">
    <p:extLst/>
  </p:cmAuthor>
  <p:cmAuthor id="4" name="Clayton, Amanda L. (LARC-E3)[SSAI DEVELOP]" initials="CAL(D" lastIdx="1" clrIdx="3">
    <p:extLst/>
  </p:cmAuthor>
  <p:cmAuthor id="5" name="Helen Baldwin" initials="HB" lastIdx="9" clrIdx="4">
    <p:extLst/>
  </p:cmAuthor>
  <p:cmAuthor id="6" name="Maggi Klug" initials="MK"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29A"/>
    <a:srgbClr val="F9EFE8"/>
    <a:srgbClr val="EBE9EB"/>
    <a:srgbClr val="FFFFFF"/>
    <a:srgbClr val="331E36"/>
    <a:srgbClr val="769FBD"/>
    <a:srgbClr val="555B85"/>
    <a:srgbClr val="086375"/>
    <a:srgbClr val="DBD56E"/>
    <a:srgbClr val="759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86" autoAdjust="0"/>
    <p:restoredTop sz="94660"/>
  </p:normalViewPr>
  <p:slideViewPr>
    <p:cSldViewPr snapToGrid="0">
      <p:cViewPr>
        <p:scale>
          <a:sx n="57" d="100"/>
          <a:sy n="57" d="100"/>
        </p:scale>
        <p:origin x="636" y="-7950"/>
      </p:cViewPr>
      <p:guideLst>
        <p:guide orient="horz" pos="11520"/>
        <p:guide pos="8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0"/>
          <c:order val="0"/>
          <c:tx>
            <c:v>Available Land for Development</c:v>
          </c:tx>
          <c:spPr>
            <a:ln w="9525" cap="rnd">
              <a:solidFill>
                <a:schemeClr val="accent2"/>
              </a:solidFill>
              <a:round/>
            </a:ln>
            <a:effectLst>
              <a:outerShdw blurRad="57150" dist="19050" dir="5400000" algn="ctr" rotWithShape="0">
                <a:srgbClr val="000000">
                  <a:alpha val="63000"/>
                </a:srgbClr>
              </a:outerShdw>
            </a:effectLst>
          </c:spPr>
          <c:marker>
            <c:symbol val="circle"/>
            <c:size val="6"/>
            <c:spPr>
              <a:solidFill>
                <a:schemeClr val="accent2"/>
              </a:solidFill>
              <a:ln w="9525" cap="rnd">
                <a:solidFill>
                  <a:schemeClr val="accent3">
                    <a:lumMod val="80000"/>
                  </a:schemeClr>
                </a:solidFill>
                <a:round/>
              </a:ln>
              <a:effectLst>
                <a:outerShdw blurRad="57150" dist="19050" dir="5400000" algn="ctr" rotWithShape="0">
                  <a:srgbClr val="000000">
                    <a:alpha val="63000"/>
                  </a:srgbClr>
                </a:outerShdw>
              </a:effectLst>
            </c:spPr>
          </c:marker>
          <c:xVal>
            <c:numRef>
              <c:f>Sheet1!$A$2:$A$86</c:f>
              <c:numCache>
                <c:formatCode>General</c:formatCode>
                <c:ptCount val="8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pt idx="34">
                  <c:v>2051</c:v>
                </c:pt>
                <c:pt idx="35">
                  <c:v>2052</c:v>
                </c:pt>
                <c:pt idx="36">
                  <c:v>2053</c:v>
                </c:pt>
                <c:pt idx="37">
                  <c:v>2054</c:v>
                </c:pt>
                <c:pt idx="38">
                  <c:v>2055</c:v>
                </c:pt>
                <c:pt idx="39">
                  <c:v>2056</c:v>
                </c:pt>
                <c:pt idx="40">
                  <c:v>2057</c:v>
                </c:pt>
                <c:pt idx="41">
                  <c:v>2058</c:v>
                </c:pt>
                <c:pt idx="42">
                  <c:v>2059</c:v>
                </c:pt>
                <c:pt idx="43">
                  <c:v>2060</c:v>
                </c:pt>
                <c:pt idx="44">
                  <c:v>2061</c:v>
                </c:pt>
                <c:pt idx="45">
                  <c:v>2062</c:v>
                </c:pt>
                <c:pt idx="46">
                  <c:v>2063</c:v>
                </c:pt>
                <c:pt idx="47">
                  <c:v>2064</c:v>
                </c:pt>
                <c:pt idx="48">
                  <c:v>2065</c:v>
                </c:pt>
                <c:pt idx="49">
                  <c:v>2066</c:v>
                </c:pt>
                <c:pt idx="50">
                  <c:v>2067</c:v>
                </c:pt>
                <c:pt idx="51">
                  <c:v>2068</c:v>
                </c:pt>
                <c:pt idx="52">
                  <c:v>2069</c:v>
                </c:pt>
                <c:pt idx="53">
                  <c:v>2070</c:v>
                </c:pt>
                <c:pt idx="54">
                  <c:v>2071</c:v>
                </c:pt>
                <c:pt idx="55">
                  <c:v>2072</c:v>
                </c:pt>
                <c:pt idx="56">
                  <c:v>2073</c:v>
                </c:pt>
                <c:pt idx="57">
                  <c:v>2074</c:v>
                </c:pt>
                <c:pt idx="58">
                  <c:v>2075</c:v>
                </c:pt>
                <c:pt idx="59">
                  <c:v>2076</c:v>
                </c:pt>
                <c:pt idx="60">
                  <c:v>2077</c:v>
                </c:pt>
                <c:pt idx="61">
                  <c:v>2078</c:v>
                </c:pt>
                <c:pt idx="62">
                  <c:v>2079</c:v>
                </c:pt>
                <c:pt idx="63">
                  <c:v>2080</c:v>
                </c:pt>
                <c:pt idx="64">
                  <c:v>2081</c:v>
                </c:pt>
                <c:pt idx="65">
                  <c:v>2082</c:v>
                </c:pt>
                <c:pt idx="66">
                  <c:v>2083</c:v>
                </c:pt>
                <c:pt idx="67">
                  <c:v>2084</c:v>
                </c:pt>
                <c:pt idx="68">
                  <c:v>2085</c:v>
                </c:pt>
                <c:pt idx="69">
                  <c:v>2086</c:v>
                </c:pt>
                <c:pt idx="70">
                  <c:v>2087</c:v>
                </c:pt>
                <c:pt idx="71">
                  <c:v>2088</c:v>
                </c:pt>
                <c:pt idx="72">
                  <c:v>2089</c:v>
                </c:pt>
                <c:pt idx="73">
                  <c:v>2090</c:v>
                </c:pt>
                <c:pt idx="74">
                  <c:v>2091</c:v>
                </c:pt>
                <c:pt idx="75">
                  <c:v>2092</c:v>
                </c:pt>
                <c:pt idx="76">
                  <c:v>2093</c:v>
                </c:pt>
                <c:pt idx="77">
                  <c:v>2094</c:v>
                </c:pt>
                <c:pt idx="78">
                  <c:v>2095</c:v>
                </c:pt>
                <c:pt idx="79">
                  <c:v>2096</c:v>
                </c:pt>
                <c:pt idx="80">
                  <c:v>2097</c:v>
                </c:pt>
                <c:pt idx="81">
                  <c:v>2098</c:v>
                </c:pt>
                <c:pt idx="82">
                  <c:v>2099</c:v>
                </c:pt>
                <c:pt idx="83">
                  <c:v>2100</c:v>
                </c:pt>
                <c:pt idx="84">
                  <c:v>2101</c:v>
                </c:pt>
              </c:numCache>
            </c:numRef>
          </c:xVal>
          <c:yVal>
            <c:numRef>
              <c:f>Sheet1!$G$2:$G$86</c:f>
              <c:numCache>
                <c:formatCode>#,##0</c:formatCode>
                <c:ptCount val="85"/>
                <c:pt idx="0">
                  <c:v>764231</c:v>
                </c:pt>
                <c:pt idx="1">
                  <c:v>758408</c:v>
                </c:pt>
                <c:pt idx="2">
                  <c:v>752528</c:v>
                </c:pt>
                <c:pt idx="3">
                  <c:v>746588</c:v>
                </c:pt>
                <c:pt idx="4">
                  <c:v>740589</c:v>
                </c:pt>
                <c:pt idx="5">
                  <c:v>734531</c:v>
                </c:pt>
                <c:pt idx="6">
                  <c:v>728411</c:v>
                </c:pt>
                <c:pt idx="7">
                  <c:v>722231</c:v>
                </c:pt>
                <c:pt idx="8">
                  <c:v>715988</c:v>
                </c:pt>
                <c:pt idx="9">
                  <c:v>709683</c:v>
                </c:pt>
                <c:pt idx="10">
                  <c:v>703316</c:v>
                </c:pt>
                <c:pt idx="11">
                  <c:v>696884</c:v>
                </c:pt>
                <c:pt idx="12">
                  <c:v>690388</c:v>
                </c:pt>
                <c:pt idx="13">
                  <c:v>683827</c:v>
                </c:pt>
                <c:pt idx="14">
                  <c:v>677201</c:v>
                </c:pt>
                <c:pt idx="15">
                  <c:v>670508</c:v>
                </c:pt>
                <c:pt idx="16">
                  <c:v>663749</c:v>
                </c:pt>
                <c:pt idx="17">
                  <c:v>656922</c:v>
                </c:pt>
                <c:pt idx="18">
                  <c:v>650026</c:v>
                </c:pt>
                <c:pt idx="19">
                  <c:v>643062</c:v>
                </c:pt>
                <c:pt idx="20">
                  <c:v>636028</c:v>
                </c:pt>
                <c:pt idx="21">
                  <c:v>628923</c:v>
                </c:pt>
                <c:pt idx="22">
                  <c:v>621748</c:v>
                </c:pt>
                <c:pt idx="23">
                  <c:v>614501</c:v>
                </c:pt>
                <c:pt idx="24">
                  <c:v>607181</c:v>
                </c:pt>
                <c:pt idx="25">
                  <c:v>599788</c:v>
                </c:pt>
                <c:pt idx="26">
                  <c:v>592321</c:v>
                </c:pt>
                <c:pt idx="27">
                  <c:v>584780</c:v>
                </c:pt>
                <c:pt idx="28">
                  <c:v>577163</c:v>
                </c:pt>
                <c:pt idx="29">
                  <c:v>569470</c:v>
                </c:pt>
                <c:pt idx="30">
                  <c:v>561700</c:v>
                </c:pt>
                <c:pt idx="31">
                  <c:v>553852</c:v>
                </c:pt>
                <c:pt idx="32">
                  <c:v>545926</c:v>
                </c:pt>
                <c:pt idx="33">
                  <c:v>537920</c:v>
                </c:pt>
                <c:pt idx="34">
                  <c:v>529835</c:v>
                </c:pt>
                <c:pt idx="35">
                  <c:v>521669</c:v>
                </c:pt>
                <c:pt idx="36">
                  <c:v>513421</c:v>
                </c:pt>
                <c:pt idx="37">
                  <c:v>505090</c:v>
                </c:pt>
                <c:pt idx="38">
                  <c:v>496676</c:v>
                </c:pt>
                <c:pt idx="39">
                  <c:v>488179</c:v>
                </c:pt>
                <c:pt idx="40">
                  <c:v>479596</c:v>
                </c:pt>
                <c:pt idx="41">
                  <c:v>470927</c:v>
                </c:pt>
                <c:pt idx="42">
                  <c:v>462171</c:v>
                </c:pt>
                <c:pt idx="43">
                  <c:v>453329</c:v>
                </c:pt>
                <c:pt idx="44">
                  <c:v>444397</c:v>
                </c:pt>
                <c:pt idx="45">
                  <c:v>435376</c:v>
                </c:pt>
                <c:pt idx="46">
                  <c:v>426266</c:v>
                </c:pt>
                <c:pt idx="47">
                  <c:v>417063</c:v>
                </c:pt>
                <c:pt idx="48">
                  <c:v>407769</c:v>
                </c:pt>
                <c:pt idx="49">
                  <c:v>398382</c:v>
                </c:pt>
                <c:pt idx="50">
                  <c:v>388902</c:v>
                </c:pt>
                <c:pt idx="51">
                  <c:v>379326</c:v>
                </c:pt>
                <c:pt idx="52">
                  <c:v>369654</c:v>
                </c:pt>
                <c:pt idx="53">
                  <c:v>359886</c:v>
                </c:pt>
                <c:pt idx="54">
                  <c:v>350021</c:v>
                </c:pt>
                <c:pt idx="55">
                  <c:v>340056</c:v>
                </c:pt>
                <c:pt idx="56">
                  <c:v>329992</c:v>
                </c:pt>
                <c:pt idx="57">
                  <c:v>319827</c:v>
                </c:pt>
                <c:pt idx="58">
                  <c:v>309561</c:v>
                </c:pt>
                <c:pt idx="59">
                  <c:v>299192</c:v>
                </c:pt>
                <c:pt idx="60">
                  <c:v>288719</c:v>
                </c:pt>
                <c:pt idx="61">
                  <c:v>278141</c:v>
                </c:pt>
                <c:pt idx="62">
                  <c:v>267458</c:v>
                </c:pt>
                <c:pt idx="63">
                  <c:v>256668</c:v>
                </c:pt>
                <c:pt idx="64">
                  <c:v>245770</c:v>
                </c:pt>
                <c:pt idx="65">
                  <c:v>234763</c:v>
                </c:pt>
                <c:pt idx="66">
                  <c:v>223646</c:v>
                </c:pt>
                <c:pt idx="67">
                  <c:v>212418</c:v>
                </c:pt>
                <c:pt idx="68">
                  <c:v>201077</c:v>
                </c:pt>
                <c:pt idx="69">
                  <c:v>189623</c:v>
                </c:pt>
                <c:pt idx="70">
                  <c:v>178055</c:v>
                </c:pt>
                <c:pt idx="71">
                  <c:v>166371</c:v>
                </c:pt>
                <c:pt idx="72">
                  <c:v>154570</c:v>
                </c:pt>
                <c:pt idx="73">
                  <c:v>142651</c:v>
                </c:pt>
                <c:pt idx="74">
                  <c:v>130613</c:v>
                </c:pt>
                <c:pt idx="75">
                  <c:v>118454</c:v>
                </c:pt>
                <c:pt idx="76">
                  <c:v>106174</c:v>
                </c:pt>
                <c:pt idx="77">
                  <c:v>93771</c:v>
                </c:pt>
                <c:pt idx="78">
                  <c:v>81244</c:v>
                </c:pt>
                <c:pt idx="79">
                  <c:v>68592</c:v>
                </c:pt>
                <c:pt idx="80">
                  <c:v>55813</c:v>
                </c:pt>
                <c:pt idx="81">
                  <c:v>42907</c:v>
                </c:pt>
                <c:pt idx="82">
                  <c:v>29871</c:v>
                </c:pt>
                <c:pt idx="83">
                  <c:v>16705</c:v>
                </c:pt>
                <c:pt idx="84">
                  <c:v>3407</c:v>
                </c:pt>
              </c:numCache>
            </c:numRef>
          </c:yVal>
          <c:smooth val="1"/>
          <c:extLst xmlns:c16r2="http://schemas.microsoft.com/office/drawing/2015/06/chart">
            <c:ext xmlns:c16="http://schemas.microsoft.com/office/drawing/2014/chart" uri="{C3380CC4-5D6E-409C-BE32-E72D297353CC}">
              <c16:uniqueId val="{00000000-6F13-45E0-9A5F-91DDF8D91DDA}"/>
            </c:ext>
          </c:extLst>
        </c:ser>
        <c:dLbls>
          <c:showLegendKey val="0"/>
          <c:showVal val="0"/>
          <c:showCatName val="0"/>
          <c:showSerName val="0"/>
          <c:showPercent val="0"/>
          <c:showBubbleSize val="0"/>
        </c:dLbls>
        <c:axId val="186024160"/>
        <c:axId val="186024552"/>
      </c:scatterChart>
      <c:valAx>
        <c:axId val="186024160"/>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600" b="1" i="0" u="none" strike="noStrike" kern="1200" cap="all" baseline="0">
                    <a:solidFill>
                      <a:schemeClr val="lt1">
                        <a:lumMod val="75000"/>
                      </a:schemeClr>
                    </a:solidFill>
                    <a:latin typeface="+mn-lt"/>
                    <a:ea typeface="+mn-ea"/>
                    <a:cs typeface="+mn-cs"/>
                  </a:defRPr>
                </a:pPr>
                <a:r>
                  <a:rPr lang="en-US" sz="1600"/>
                  <a:t>Year</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186024552"/>
        <c:crosses val="autoZero"/>
        <c:crossBetween val="midCat"/>
      </c:valAx>
      <c:valAx>
        <c:axId val="18602455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2000" b="1" i="0" u="none" strike="noStrike" kern="1200" cap="all" baseline="0">
                    <a:solidFill>
                      <a:schemeClr val="lt1">
                        <a:lumMod val="75000"/>
                      </a:schemeClr>
                    </a:solidFill>
                    <a:latin typeface="+mn-lt"/>
                    <a:ea typeface="+mn-ea"/>
                    <a:cs typeface="+mn-cs"/>
                  </a:defRPr>
                </a:pPr>
                <a:r>
                  <a:rPr lang="en-US" sz="2000" dirty="0">
                    <a:latin typeface="+mn-lt"/>
                  </a:rPr>
                  <a:t>Land (</a:t>
                </a:r>
                <a:r>
                  <a:rPr lang="en-US" sz="2000" baseline="0" dirty="0">
                    <a:latin typeface="+mn-lt"/>
                  </a:rPr>
                  <a:t>     </a:t>
                </a:r>
                <a:r>
                  <a:rPr lang="en-US" sz="2000" baseline="30000" dirty="0">
                    <a:latin typeface="+mn-lt"/>
                  </a:rPr>
                  <a:t>2</a:t>
                </a:r>
                <a:r>
                  <a:rPr lang="en-US" sz="2000" dirty="0">
                    <a:latin typeface="+mn-lt"/>
                  </a:rPr>
                  <a:t>)</a:t>
                </a:r>
              </a:p>
            </c:rich>
          </c:tx>
          <c:layout/>
          <c:overlay val="0"/>
          <c:spPr>
            <a:noFill/>
            <a:ln>
              <a:noFill/>
            </a:ln>
            <a:effectLst/>
          </c:spPr>
          <c:txPr>
            <a:bodyPr rot="-5400000" spcFirstLastPara="1" vertOverflow="ellipsis" vert="horz" wrap="square" anchor="ctr" anchorCtr="1"/>
            <a:lstStyle/>
            <a:p>
              <a:pPr>
                <a:defRPr sz="2000" b="1" i="0" u="none" strike="noStrike" kern="1200" cap="all" baseline="0">
                  <a:solidFill>
                    <a:schemeClr val="lt1">
                      <a:lumMod val="7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186024160"/>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Suitability</a:t>
            </a:r>
            <a:r>
              <a:rPr lang="en-US" sz="2800" baseline="0"/>
              <a:t> for Development of Species Habitat</a:t>
            </a:r>
            <a:endParaRPr lang="en-US" sz="28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Word]Sheet1'!$A$95</c:f>
              <c:strCache>
                <c:ptCount val="1"/>
                <c:pt idx="0">
                  <c:v>Green Salamander</c:v>
                </c:pt>
              </c:strCache>
            </c:strRef>
          </c:tx>
          <c:spPr>
            <a:solidFill>
              <a:schemeClr val="accent6"/>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Word]Sheet1'!$D$95:$F$95</c:f>
              <c:numCache>
                <c:formatCode>General</c:formatCode>
                <c:ptCount val="3"/>
                <c:pt idx="0">
                  <c:v>6.2E-2</c:v>
                </c:pt>
                <c:pt idx="1">
                  <c:v>0.3</c:v>
                </c:pt>
                <c:pt idx="2">
                  <c:v>7.4</c:v>
                </c:pt>
              </c:numCache>
            </c:numRef>
          </c:val>
          <c:extLst xmlns:c16r2="http://schemas.microsoft.com/office/drawing/2015/06/chart">
            <c:ext xmlns:c16="http://schemas.microsoft.com/office/drawing/2014/chart" uri="{C3380CC4-5D6E-409C-BE32-E72D297353CC}">
              <c16:uniqueId val="{00000000-26AF-4A88-B11E-A6521B21B583}"/>
            </c:ext>
          </c:extLst>
        </c:ser>
        <c:ser>
          <c:idx val="1"/>
          <c:order val="1"/>
          <c:tx>
            <c:strRef>
              <c:f>'[Chart in Microsoft Word]Sheet1'!$A$96</c:f>
              <c:strCache>
                <c:ptCount val="1"/>
                <c:pt idx="0">
                  <c:v>Morefield's Leather Flower</c:v>
                </c:pt>
              </c:strCache>
            </c:strRef>
          </c:tx>
          <c:spPr>
            <a:solidFill>
              <a:schemeClr val="accent2"/>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Word]Sheet1'!$D$96:$F$96</c:f>
              <c:numCache>
                <c:formatCode>General</c:formatCode>
                <c:ptCount val="3"/>
                <c:pt idx="0">
                  <c:v>1.0999999999999999E-2</c:v>
                </c:pt>
                <c:pt idx="1">
                  <c:v>4.9000000000000002E-2</c:v>
                </c:pt>
                <c:pt idx="2">
                  <c:v>1.7</c:v>
                </c:pt>
              </c:numCache>
            </c:numRef>
          </c:val>
          <c:extLst xmlns:c16r2="http://schemas.microsoft.com/office/drawing/2015/06/chart">
            <c:ext xmlns:c16="http://schemas.microsoft.com/office/drawing/2014/chart" uri="{C3380CC4-5D6E-409C-BE32-E72D297353CC}">
              <c16:uniqueId val="{00000001-26AF-4A88-B11E-A6521B21B583}"/>
            </c:ext>
          </c:extLst>
        </c:ser>
        <c:ser>
          <c:idx val="2"/>
          <c:order val="2"/>
          <c:tx>
            <c:strRef>
              <c:f>'[Chart in Microsoft Word]Sheet1'!$A$97</c:f>
              <c:strCache>
                <c:ptCount val="1"/>
                <c:pt idx="0">
                  <c:v>American Black Duck</c:v>
                </c:pt>
              </c:strCache>
            </c:strRef>
          </c:tx>
          <c:spPr>
            <a:solidFill>
              <a:schemeClr val="accent3"/>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Word]Sheet1'!$D$97:$F$97</c:f>
              <c:numCache>
                <c:formatCode>General</c:formatCode>
                <c:ptCount val="3"/>
                <c:pt idx="0">
                  <c:v>1.7</c:v>
                </c:pt>
                <c:pt idx="1">
                  <c:v>1</c:v>
                </c:pt>
                <c:pt idx="2">
                  <c:v>6</c:v>
                </c:pt>
              </c:numCache>
            </c:numRef>
          </c:val>
          <c:extLst xmlns:c16r2="http://schemas.microsoft.com/office/drawing/2015/06/chart">
            <c:ext xmlns:c16="http://schemas.microsoft.com/office/drawing/2014/chart" uri="{C3380CC4-5D6E-409C-BE32-E72D297353CC}">
              <c16:uniqueId val="{00000002-26AF-4A88-B11E-A6521B21B583}"/>
            </c:ext>
          </c:extLst>
        </c:ser>
        <c:ser>
          <c:idx val="3"/>
          <c:order val="3"/>
          <c:tx>
            <c:strRef>
              <c:f>'[Chart in Microsoft Word]Sheet1'!$A$98</c:f>
              <c:strCache>
                <c:ptCount val="1"/>
                <c:pt idx="0">
                  <c:v>Northern Slimy Salamander </c:v>
                </c:pt>
              </c:strCache>
            </c:strRef>
          </c:tx>
          <c:spPr>
            <a:solidFill>
              <a:schemeClr val="accent4"/>
            </a:solidFill>
            <a:ln>
              <a:noFill/>
            </a:ln>
            <a:effectLst/>
            <a:sp3d/>
          </c:spPr>
          <c:invertIfNegative val="0"/>
          <c:val>
            <c:numRef>
              <c:f>'[Chart in Microsoft Word]Sheet1'!$D$98:$F$98</c:f>
              <c:numCache>
                <c:formatCode>General</c:formatCode>
                <c:ptCount val="3"/>
                <c:pt idx="0">
                  <c:v>6.2E-2</c:v>
                </c:pt>
                <c:pt idx="1">
                  <c:v>0.3</c:v>
                </c:pt>
                <c:pt idx="2">
                  <c:v>7.4</c:v>
                </c:pt>
              </c:numCache>
            </c:numRef>
          </c:val>
          <c:extLst xmlns:c16r2="http://schemas.microsoft.com/office/drawing/2015/06/chart">
            <c:ext xmlns:c16="http://schemas.microsoft.com/office/drawing/2014/chart" uri="{C3380CC4-5D6E-409C-BE32-E72D297353CC}">
              <c16:uniqueId val="{00000003-26AF-4A88-B11E-A6521B21B583}"/>
            </c:ext>
          </c:extLst>
        </c:ser>
        <c:ser>
          <c:idx val="4"/>
          <c:order val="4"/>
          <c:tx>
            <c:strRef>
              <c:f>'[Chart in Microsoft Word]Sheet1'!$A$99</c:f>
              <c:strCache>
                <c:ptCount val="1"/>
                <c:pt idx="0">
                  <c:v>Spotted Tail Salamander</c:v>
                </c:pt>
              </c:strCache>
            </c:strRef>
          </c:tx>
          <c:spPr>
            <a:solidFill>
              <a:schemeClr val="accent5"/>
            </a:solidFill>
            <a:ln>
              <a:noFill/>
            </a:ln>
            <a:effectLst/>
            <a:sp3d/>
          </c:spPr>
          <c:invertIfNegative val="0"/>
          <c:val>
            <c:numRef>
              <c:f>'[Chart in Microsoft Word]Sheet1'!$D$99:$F$99</c:f>
              <c:numCache>
                <c:formatCode>General</c:formatCode>
                <c:ptCount val="3"/>
                <c:pt idx="0">
                  <c:v>6.2E-2</c:v>
                </c:pt>
                <c:pt idx="1">
                  <c:v>0.3</c:v>
                </c:pt>
                <c:pt idx="2">
                  <c:v>7.4</c:v>
                </c:pt>
              </c:numCache>
            </c:numRef>
          </c:val>
          <c:extLst xmlns:c16r2="http://schemas.microsoft.com/office/drawing/2015/06/chart">
            <c:ext xmlns:c16="http://schemas.microsoft.com/office/drawing/2014/chart" uri="{C3380CC4-5D6E-409C-BE32-E72D297353CC}">
              <c16:uniqueId val="{00000004-26AF-4A88-B11E-A6521B21B583}"/>
            </c:ext>
          </c:extLst>
        </c:ser>
        <c:dLbls>
          <c:showLegendKey val="0"/>
          <c:showVal val="0"/>
          <c:showCatName val="0"/>
          <c:showSerName val="0"/>
          <c:showPercent val="0"/>
          <c:showBubbleSize val="0"/>
        </c:dLbls>
        <c:gapWidth val="150"/>
        <c:shape val="box"/>
        <c:axId val="130865272"/>
        <c:axId val="130865664"/>
        <c:axId val="0"/>
      </c:bar3DChart>
      <c:catAx>
        <c:axId val="130865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865664"/>
        <c:crosses val="autoZero"/>
        <c:auto val="1"/>
        <c:lblAlgn val="ctr"/>
        <c:lblOffset val="100"/>
        <c:noMultiLvlLbl val="0"/>
      </c:catAx>
      <c:valAx>
        <c:axId val="130865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Area (km</a:t>
                </a:r>
                <a:r>
                  <a:rPr lang="en-US" sz="2000" baseline="30000"/>
                  <a:t>2</a:t>
                </a:r>
                <a:r>
                  <a:rPr lang="en-US" sz="2000" baseline="0"/>
                  <a:t>)</a:t>
                </a:r>
                <a:endParaRPr lang="en-US" sz="200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0865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28857-5E01-42D5-A8AA-E2CB001F9DF1}" type="doc">
      <dgm:prSet loTypeId="urn:microsoft.com/office/officeart/2011/layout/CircleProcess" loCatId="process" qsTypeId="urn:microsoft.com/office/officeart/2005/8/quickstyle/simple2" qsCatId="simple" csTypeId="urn:microsoft.com/office/officeart/2005/8/colors/accent2_3" csCatId="accent2" phldr="1"/>
      <dgm:spPr/>
      <dgm:t>
        <a:bodyPr/>
        <a:lstStyle/>
        <a:p>
          <a:endParaRPr lang="en-US"/>
        </a:p>
      </dgm:t>
    </dgm:pt>
    <dgm:pt modelId="{1B9473AF-4F5D-4E98-811D-A157D17381F6}">
      <dgm:prSet phldrT="[Text]" custT="1"/>
      <dgm:spPr/>
      <dgm:t>
        <a:bodyPr/>
        <a:lstStyle/>
        <a:p>
          <a:r>
            <a:rPr lang="en-US" sz="2500" dirty="0"/>
            <a:t>Least cloud cover Landsat image for each year</a:t>
          </a:r>
        </a:p>
      </dgm:t>
    </dgm:pt>
    <dgm:pt modelId="{97585830-9A96-4714-9597-657815C270BA}" type="parTrans" cxnId="{6CDE5567-05DA-4476-9940-D502841A66EC}">
      <dgm:prSet/>
      <dgm:spPr/>
      <dgm:t>
        <a:bodyPr/>
        <a:lstStyle/>
        <a:p>
          <a:endParaRPr lang="en-US">
            <a:solidFill>
              <a:schemeClr val="tx1"/>
            </a:solidFill>
          </a:endParaRPr>
        </a:p>
      </dgm:t>
    </dgm:pt>
    <dgm:pt modelId="{ED0A9912-ED0D-41B2-A06C-9961039BBD9B}" type="sibTrans" cxnId="{6CDE5567-05DA-4476-9940-D502841A66EC}">
      <dgm:prSet/>
      <dgm:spPr/>
      <dgm:t>
        <a:bodyPr/>
        <a:lstStyle/>
        <a:p>
          <a:endParaRPr lang="en-US">
            <a:solidFill>
              <a:schemeClr val="tx1"/>
            </a:solidFill>
          </a:endParaRPr>
        </a:p>
      </dgm:t>
    </dgm:pt>
    <dgm:pt modelId="{4E7735C0-F1FE-4020-BC02-A5A5962056DF}">
      <dgm:prSet phldrT="[Text]" custT="1"/>
      <dgm:spPr/>
      <dgm:t>
        <a:bodyPr/>
        <a:lstStyle/>
        <a:p>
          <a:r>
            <a:rPr lang="en-US" sz="2300" dirty="0"/>
            <a:t>Maximum Likelihood Classifications: 5 land cover types</a:t>
          </a:r>
        </a:p>
      </dgm:t>
    </dgm:pt>
    <dgm:pt modelId="{A90180D2-F4E6-48C2-9FBC-6BF2AB0F124B}" type="parTrans" cxnId="{895795B8-476F-410F-8FF0-C8FDF4125761}">
      <dgm:prSet/>
      <dgm:spPr/>
      <dgm:t>
        <a:bodyPr/>
        <a:lstStyle/>
        <a:p>
          <a:endParaRPr lang="en-US">
            <a:solidFill>
              <a:schemeClr val="tx1"/>
            </a:solidFill>
          </a:endParaRPr>
        </a:p>
      </dgm:t>
    </dgm:pt>
    <dgm:pt modelId="{3495A9BD-2171-42C1-BC6C-525BDC453129}" type="sibTrans" cxnId="{895795B8-476F-410F-8FF0-C8FDF4125761}">
      <dgm:prSet/>
      <dgm:spPr/>
      <dgm:t>
        <a:bodyPr/>
        <a:lstStyle/>
        <a:p>
          <a:endParaRPr lang="en-US">
            <a:solidFill>
              <a:schemeClr val="tx1"/>
            </a:solidFill>
          </a:endParaRPr>
        </a:p>
      </dgm:t>
    </dgm:pt>
    <dgm:pt modelId="{0A084399-C83D-4E3D-ADBE-3FEC7E835F8F}">
      <dgm:prSet phldrT="[Text]" custT="1"/>
      <dgm:spPr/>
      <dgm:t>
        <a:bodyPr/>
        <a:lstStyle/>
        <a:p>
          <a:r>
            <a:rPr lang="en-US" sz="2300" dirty="0"/>
            <a:t>Urban Growth Rate Estimate</a:t>
          </a:r>
        </a:p>
      </dgm:t>
    </dgm:pt>
    <dgm:pt modelId="{20271855-2C8B-46BC-9161-CFEBAF66B57C}" type="parTrans" cxnId="{929499E6-9B06-4A48-BD5C-DEC19B3C2B61}">
      <dgm:prSet/>
      <dgm:spPr/>
      <dgm:t>
        <a:bodyPr/>
        <a:lstStyle/>
        <a:p>
          <a:endParaRPr lang="en-US">
            <a:solidFill>
              <a:schemeClr val="tx1"/>
            </a:solidFill>
          </a:endParaRPr>
        </a:p>
      </dgm:t>
    </dgm:pt>
    <dgm:pt modelId="{A9094194-8B2B-4347-8DD8-89068CD62E13}" type="sibTrans" cxnId="{929499E6-9B06-4A48-BD5C-DEC19B3C2B61}">
      <dgm:prSet/>
      <dgm:spPr/>
      <dgm:t>
        <a:bodyPr/>
        <a:lstStyle/>
        <a:p>
          <a:endParaRPr lang="en-US">
            <a:solidFill>
              <a:schemeClr val="tx1"/>
            </a:solidFill>
          </a:endParaRPr>
        </a:p>
      </dgm:t>
    </dgm:pt>
    <dgm:pt modelId="{4108A939-4FDB-4187-8ED5-5B9315ED6D99}">
      <dgm:prSet phldrT="[Text]" custT="1"/>
      <dgm:spPr/>
      <dgm:t>
        <a:bodyPr/>
        <a:lstStyle/>
        <a:p>
          <a:r>
            <a:rPr lang="en-US" sz="2300" dirty="0"/>
            <a:t>Compare classifications with NLCD</a:t>
          </a:r>
        </a:p>
      </dgm:t>
    </dgm:pt>
    <dgm:pt modelId="{0BC360A7-C2A4-4FCE-AF8A-585E49EDFA58}" type="parTrans" cxnId="{D6775A68-EFBA-491D-B4EE-266EE7538332}">
      <dgm:prSet/>
      <dgm:spPr/>
      <dgm:t>
        <a:bodyPr/>
        <a:lstStyle/>
        <a:p>
          <a:endParaRPr lang="en-US">
            <a:solidFill>
              <a:schemeClr val="tx1"/>
            </a:solidFill>
          </a:endParaRPr>
        </a:p>
      </dgm:t>
    </dgm:pt>
    <dgm:pt modelId="{00DD1BBA-E1C9-4E73-BF85-93AC338A2296}" type="sibTrans" cxnId="{D6775A68-EFBA-491D-B4EE-266EE7538332}">
      <dgm:prSet/>
      <dgm:spPr/>
      <dgm:t>
        <a:bodyPr/>
        <a:lstStyle/>
        <a:p>
          <a:endParaRPr lang="en-US">
            <a:solidFill>
              <a:schemeClr val="tx1"/>
            </a:solidFill>
          </a:endParaRPr>
        </a:p>
      </dgm:t>
    </dgm:pt>
    <dgm:pt modelId="{0B6D3D8E-CCAE-4455-AE81-66B19CF5A057}" type="pres">
      <dgm:prSet presAssocID="{5BA28857-5E01-42D5-A8AA-E2CB001F9DF1}" presName="Name0" presStyleCnt="0">
        <dgm:presLayoutVars>
          <dgm:chMax val="11"/>
          <dgm:chPref val="11"/>
          <dgm:dir/>
          <dgm:resizeHandles/>
        </dgm:presLayoutVars>
      </dgm:prSet>
      <dgm:spPr/>
      <dgm:t>
        <a:bodyPr/>
        <a:lstStyle/>
        <a:p>
          <a:endParaRPr lang="en-US"/>
        </a:p>
      </dgm:t>
    </dgm:pt>
    <dgm:pt modelId="{01E2DF43-C69A-4914-90CB-8914590B903C}" type="pres">
      <dgm:prSet presAssocID="{0A084399-C83D-4E3D-ADBE-3FEC7E835F8F}" presName="Accent4" presStyleCnt="0"/>
      <dgm:spPr/>
    </dgm:pt>
    <dgm:pt modelId="{DFAE6320-7907-48B0-BE04-D893EC3EEC4F}" type="pres">
      <dgm:prSet presAssocID="{0A084399-C83D-4E3D-ADBE-3FEC7E835F8F}" presName="Accent" presStyleLbl="node1" presStyleIdx="0" presStyleCnt="4"/>
      <dgm:spPr/>
    </dgm:pt>
    <dgm:pt modelId="{FFA8FF41-8226-46B3-8334-415802EEDC16}" type="pres">
      <dgm:prSet presAssocID="{0A084399-C83D-4E3D-ADBE-3FEC7E835F8F}" presName="ParentBackground4" presStyleCnt="0"/>
      <dgm:spPr/>
    </dgm:pt>
    <dgm:pt modelId="{AA0F5145-9CB2-4DA8-A7DB-F43A6D7A6212}" type="pres">
      <dgm:prSet presAssocID="{0A084399-C83D-4E3D-ADBE-3FEC7E835F8F}" presName="ParentBackground" presStyleLbl="fgAcc1" presStyleIdx="0" presStyleCnt="4"/>
      <dgm:spPr/>
      <dgm:t>
        <a:bodyPr/>
        <a:lstStyle/>
        <a:p>
          <a:endParaRPr lang="en-US"/>
        </a:p>
      </dgm:t>
    </dgm:pt>
    <dgm:pt modelId="{778E1D76-D37C-448B-B5B3-C1B0D26CA9E1}" type="pres">
      <dgm:prSet presAssocID="{0A084399-C83D-4E3D-ADBE-3FEC7E835F8F}" presName="Parent4" presStyleLbl="revTx" presStyleIdx="0" presStyleCnt="0">
        <dgm:presLayoutVars>
          <dgm:chMax val="1"/>
          <dgm:chPref val="1"/>
          <dgm:bulletEnabled val="1"/>
        </dgm:presLayoutVars>
      </dgm:prSet>
      <dgm:spPr/>
      <dgm:t>
        <a:bodyPr/>
        <a:lstStyle/>
        <a:p>
          <a:endParaRPr lang="en-US"/>
        </a:p>
      </dgm:t>
    </dgm:pt>
    <dgm:pt modelId="{2B71D776-48E2-481C-9A6C-7F6170C01613}" type="pres">
      <dgm:prSet presAssocID="{4108A939-4FDB-4187-8ED5-5B9315ED6D99}" presName="Accent3" presStyleCnt="0"/>
      <dgm:spPr/>
    </dgm:pt>
    <dgm:pt modelId="{500BDD43-90F7-4AC2-A9C2-F3823EFCE08E}" type="pres">
      <dgm:prSet presAssocID="{4108A939-4FDB-4187-8ED5-5B9315ED6D99}" presName="Accent" presStyleLbl="node1" presStyleIdx="1" presStyleCnt="4"/>
      <dgm:spPr/>
    </dgm:pt>
    <dgm:pt modelId="{106D34A0-CBFF-436C-8D4B-C6AE7E88BDB3}" type="pres">
      <dgm:prSet presAssocID="{4108A939-4FDB-4187-8ED5-5B9315ED6D99}" presName="ParentBackground3" presStyleCnt="0"/>
      <dgm:spPr/>
    </dgm:pt>
    <dgm:pt modelId="{B5E827B6-A0C8-4B69-B4CB-4CF7C843917D}" type="pres">
      <dgm:prSet presAssocID="{4108A939-4FDB-4187-8ED5-5B9315ED6D99}" presName="ParentBackground" presStyleLbl="fgAcc1" presStyleIdx="1" presStyleCnt="4"/>
      <dgm:spPr/>
      <dgm:t>
        <a:bodyPr/>
        <a:lstStyle/>
        <a:p>
          <a:endParaRPr lang="en-US"/>
        </a:p>
      </dgm:t>
    </dgm:pt>
    <dgm:pt modelId="{45E321E1-D77A-4F4F-AB32-1D1E6E027ABA}" type="pres">
      <dgm:prSet presAssocID="{4108A939-4FDB-4187-8ED5-5B9315ED6D99}" presName="Parent3" presStyleLbl="revTx" presStyleIdx="0" presStyleCnt="0">
        <dgm:presLayoutVars>
          <dgm:chMax val="1"/>
          <dgm:chPref val="1"/>
          <dgm:bulletEnabled val="1"/>
        </dgm:presLayoutVars>
      </dgm:prSet>
      <dgm:spPr/>
      <dgm:t>
        <a:bodyPr/>
        <a:lstStyle/>
        <a:p>
          <a:endParaRPr lang="en-US"/>
        </a:p>
      </dgm:t>
    </dgm:pt>
    <dgm:pt modelId="{7AEB8CCB-327B-42EB-B7E4-A6E50F902C99}" type="pres">
      <dgm:prSet presAssocID="{4E7735C0-F1FE-4020-BC02-A5A5962056DF}" presName="Accent2" presStyleCnt="0"/>
      <dgm:spPr/>
    </dgm:pt>
    <dgm:pt modelId="{8E272D47-7B92-4CF0-A5DE-64C1583FA55F}" type="pres">
      <dgm:prSet presAssocID="{4E7735C0-F1FE-4020-BC02-A5A5962056DF}" presName="Accent" presStyleLbl="node1" presStyleIdx="2" presStyleCnt="4"/>
      <dgm:spPr/>
    </dgm:pt>
    <dgm:pt modelId="{69E52E3A-D964-4241-B592-89AA79A7A2BE}" type="pres">
      <dgm:prSet presAssocID="{4E7735C0-F1FE-4020-BC02-A5A5962056DF}" presName="ParentBackground2" presStyleCnt="0"/>
      <dgm:spPr/>
    </dgm:pt>
    <dgm:pt modelId="{D20B08B5-15A6-40F2-9A48-CF94FDC9503F}" type="pres">
      <dgm:prSet presAssocID="{4E7735C0-F1FE-4020-BC02-A5A5962056DF}" presName="ParentBackground" presStyleLbl="fgAcc1" presStyleIdx="2" presStyleCnt="4"/>
      <dgm:spPr/>
      <dgm:t>
        <a:bodyPr/>
        <a:lstStyle/>
        <a:p>
          <a:endParaRPr lang="en-US"/>
        </a:p>
      </dgm:t>
    </dgm:pt>
    <dgm:pt modelId="{60AD198E-1F96-49DF-8A6D-31657B7C60C7}" type="pres">
      <dgm:prSet presAssocID="{4E7735C0-F1FE-4020-BC02-A5A5962056DF}" presName="Parent2" presStyleLbl="revTx" presStyleIdx="0" presStyleCnt="0">
        <dgm:presLayoutVars>
          <dgm:chMax val="1"/>
          <dgm:chPref val="1"/>
          <dgm:bulletEnabled val="1"/>
        </dgm:presLayoutVars>
      </dgm:prSet>
      <dgm:spPr/>
      <dgm:t>
        <a:bodyPr/>
        <a:lstStyle/>
        <a:p>
          <a:endParaRPr lang="en-US"/>
        </a:p>
      </dgm:t>
    </dgm:pt>
    <dgm:pt modelId="{CE4A321A-D4B9-4E84-9E6E-8F2285F2D5A2}" type="pres">
      <dgm:prSet presAssocID="{1B9473AF-4F5D-4E98-811D-A157D17381F6}" presName="Accent1" presStyleCnt="0"/>
      <dgm:spPr/>
    </dgm:pt>
    <dgm:pt modelId="{648B0FB7-6458-43D8-AA0D-91CCBC8FAE67}" type="pres">
      <dgm:prSet presAssocID="{1B9473AF-4F5D-4E98-811D-A157D17381F6}" presName="Accent" presStyleLbl="node1" presStyleIdx="3" presStyleCnt="4"/>
      <dgm:spPr/>
    </dgm:pt>
    <dgm:pt modelId="{0D69EFDF-820B-42BA-81BC-552A625C5DB3}" type="pres">
      <dgm:prSet presAssocID="{1B9473AF-4F5D-4E98-811D-A157D17381F6}" presName="ParentBackground1" presStyleCnt="0"/>
      <dgm:spPr/>
    </dgm:pt>
    <dgm:pt modelId="{AAD89012-6FB9-4331-A42A-B943AF5AB265}" type="pres">
      <dgm:prSet presAssocID="{1B9473AF-4F5D-4E98-811D-A157D17381F6}" presName="ParentBackground" presStyleLbl="fgAcc1" presStyleIdx="3" presStyleCnt="4"/>
      <dgm:spPr/>
      <dgm:t>
        <a:bodyPr/>
        <a:lstStyle/>
        <a:p>
          <a:endParaRPr lang="en-US"/>
        </a:p>
      </dgm:t>
    </dgm:pt>
    <dgm:pt modelId="{568C1185-21DE-407D-9903-ED5F45973592}" type="pres">
      <dgm:prSet presAssocID="{1B9473AF-4F5D-4E98-811D-A157D17381F6}" presName="Parent1" presStyleLbl="revTx" presStyleIdx="0" presStyleCnt="0">
        <dgm:presLayoutVars>
          <dgm:chMax val="1"/>
          <dgm:chPref val="1"/>
          <dgm:bulletEnabled val="1"/>
        </dgm:presLayoutVars>
      </dgm:prSet>
      <dgm:spPr/>
      <dgm:t>
        <a:bodyPr/>
        <a:lstStyle/>
        <a:p>
          <a:endParaRPr lang="en-US"/>
        </a:p>
      </dgm:t>
    </dgm:pt>
  </dgm:ptLst>
  <dgm:cxnLst>
    <dgm:cxn modelId="{6CDE5567-05DA-4476-9940-D502841A66EC}" srcId="{5BA28857-5E01-42D5-A8AA-E2CB001F9DF1}" destId="{1B9473AF-4F5D-4E98-811D-A157D17381F6}" srcOrd="0" destOrd="0" parTransId="{97585830-9A96-4714-9597-657815C270BA}" sibTransId="{ED0A9912-ED0D-41B2-A06C-9961039BBD9B}"/>
    <dgm:cxn modelId="{0A4D8A38-2A1D-4F8E-B03D-1D3F256691D6}" type="presOf" srcId="{5BA28857-5E01-42D5-A8AA-E2CB001F9DF1}" destId="{0B6D3D8E-CCAE-4455-AE81-66B19CF5A057}" srcOrd="0" destOrd="0" presId="urn:microsoft.com/office/officeart/2011/layout/CircleProcess"/>
    <dgm:cxn modelId="{FFC563D3-D68E-43B7-9046-94852EAB5BA1}" type="presOf" srcId="{1B9473AF-4F5D-4E98-811D-A157D17381F6}" destId="{AAD89012-6FB9-4331-A42A-B943AF5AB265}" srcOrd="0" destOrd="0" presId="urn:microsoft.com/office/officeart/2011/layout/CircleProcess"/>
    <dgm:cxn modelId="{0714DACD-82B0-4B91-9630-5717141F0F96}" type="presOf" srcId="{4108A939-4FDB-4187-8ED5-5B9315ED6D99}" destId="{B5E827B6-A0C8-4B69-B4CB-4CF7C843917D}" srcOrd="0" destOrd="0" presId="urn:microsoft.com/office/officeart/2011/layout/CircleProcess"/>
    <dgm:cxn modelId="{92B18289-70E4-4CE6-B47B-537980254885}" type="presOf" srcId="{4108A939-4FDB-4187-8ED5-5B9315ED6D99}" destId="{45E321E1-D77A-4F4F-AB32-1D1E6E027ABA}" srcOrd="1" destOrd="0" presId="urn:microsoft.com/office/officeart/2011/layout/CircleProcess"/>
    <dgm:cxn modelId="{CEAA00D7-8C22-4025-A795-E0E1CF283DE4}" type="presOf" srcId="{1B9473AF-4F5D-4E98-811D-A157D17381F6}" destId="{568C1185-21DE-407D-9903-ED5F45973592}" srcOrd="1" destOrd="0" presId="urn:microsoft.com/office/officeart/2011/layout/CircleProcess"/>
    <dgm:cxn modelId="{D6775A68-EFBA-491D-B4EE-266EE7538332}" srcId="{5BA28857-5E01-42D5-A8AA-E2CB001F9DF1}" destId="{4108A939-4FDB-4187-8ED5-5B9315ED6D99}" srcOrd="2" destOrd="0" parTransId="{0BC360A7-C2A4-4FCE-AF8A-585E49EDFA58}" sibTransId="{00DD1BBA-E1C9-4E73-BF85-93AC338A2296}"/>
    <dgm:cxn modelId="{07DD9303-FCA2-4CF7-9C0B-ADBD399E640F}" type="presOf" srcId="{4E7735C0-F1FE-4020-BC02-A5A5962056DF}" destId="{60AD198E-1F96-49DF-8A6D-31657B7C60C7}" srcOrd="1" destOrd="0" presId="urn:microsoft.com/office/officeart/2011/layout/CircleProcess"/>
    <dgm:cxn modelId="{57488762-479F-4A87-AD08-4CAD4ABE90FC}" type="presOf" srcId="{4E7735C0-F1FE-4020-BC02-A5A5962056DF}" destId="{D20B08B5-15A6-40F2-9A48-CF94FDC9503F}" srcOrd="0" destOrd="0" presId="urn:microsoft.com/office/officeart/2011/layout/CircleProcess"/>
    <dgm:cxn modelId="{16F2835F-1613-4A17-BFB9-142D88877C92}" type="presOf" srcId="{0A084399-C83D-4E3D-ADBE-3FEC7E835F8F}" destId="{778E1D76-D37C-448B-B5B3-C1B0D26CA9E1}" srcOrd="1" destOrd="0" presId="urn:microsoft.com/office/officeart/2011/layout/CircleProcess"/>
    <dgm:cxn modelId="{E603C8E6-8A1B-44F8-98EC-083C95EC2040}" type="presOf" srcId="{0A084399-C83D-4E3D-ADBE-3FEC7E835F8F}" destId="{AA0F5145-9CB2-4DA8-A7DB-F43A6D7A6212}" srcOrd="0" destOrd="0" presId="urn:microsoft.com/office/officeart/2011/layout/CircleProcess"/>
    <dgm:cxn modelId="{929499E6-9B06-4A48-BD5C-DEC19B3C2B61}" srcId="{5BA28857-5E01-42D5-A8AA-E2CB001F9DF1}" destId="{0A084399-C83D-4E3D-ADBE-3FEC7E835F8F}" srcOrd="3" destOrd="0" parTransId="{20271855-2C8B-46BC-9161-CFEBAF66B57C}" sibTransId="{A9094194-8B2B-4347-8DD8-89068CD62E13}"/>
    <dgm:cxn modelId="{895795B8-476F-410F-8FF0-C8FDF4125761}" srcId="{5BA28857-5E01-42D5-A8AA-E2CB001F9DF1}" destId="{4E7735C0-F1FE-4020-BC02-A5A5962056DF}" srcOrd="1" destOrd="0" parTransId="{A90180D2-F4E6-48C2-9FBC-6BF2AB0F124B}" sibTransId="{3495A9BD-2171-42C1-BC6C-525BDC453129}"/>
    <dgm:cxn modelId="{044ECD9F-B73B-403F-B770-D16656FA3F70}" type="presParOf" srcId="{0B6D3D8E-CCAE-4455-AE81-66B19CF5A057}" destId="{01E2DF43-C69A-4914-90CB-8914590B903C}" srcOrd="0" destOrd="0" presId="urn:microsoft.com/office/officeart/2011/layout/CircleProcess"/>
    <dgm:cxn modelId="{672C5C82-2516-45D4-A55C-E4E2E2144102}" type="presParOf" srcId="{01E2DF43-C69A-4914-90CB-8914590B903C}" destId="{DFAE6320-7907-48B0-BE04-D893EC3EEC4F}" srcOrd="0" destOrd="0" presId="urn:microsoft.com/office/officeart/2011/layout/CircleProcess"/>
    <dgm:cxn modelId="{18226F94-F120-4BED-A109-924A87F01049}" type="presParOf" srcId="{0B6D3D8E-CCAE-4455-AE81-66B19CF5A057}" destId="{FFA8FF41-8226-46B3-8334-415802EEDC16}" srcOrd="1" destOrd="0" presId="urn:microsoft.com/office/officeart/2011/layout/CircleProcess"/>
    <dgm:cxn modelId="{FCB57A5D-6633-4F2A-9979-85FEDD6768CD}" type="presParOf" srcId="{FFA8FF41-8226-46B3-8334-415802EEDC16}" destId="{AA0F5145-9CB2-4DA8-A7DB-F43A6D7A6212}" srcOrd="0" destOrd="0" presId="urn:microsoft.com/office/officeart/2011/layout/CircleProcess"/>
    <dgm:cxn modelId="{94E43AA5-8049-45F4-82EE-EC66BFE6ADA1}" type="presParOf" srcId="{0B6D3D8E-CCAE-4455-AE81-66B19CF5A057}" destId="{778E1D76-D37C-448B-B5B3-C1B0D26CA9E1}" srcOrd="2" destOrd="0" presId="urn:microsoft.com/office/officeart/2011/layout/CircleProcess"/>
    <dgm:cxn modelId="{F4327630-6166-4D2F-80EE-F53AB5313C17}" type="presParOf" srcId="{0B6D3D8E-CCAE-4455-AE81-66B19CF5A057}" destId="{2B71D776-48E2-481C-9A6C-7F6170C01613}" srcOrd="3" destOrd="0" presId="urn:microsoft.com/office/officeart/2011/layout/CircleProcess"/>
    <dgm:cxn modelId="{43651E55-4067-4327-8956-6D9190D754CD}" type="presParOf" srcId="{2B71D776-48E2-481C-9A6C-7F6170C01613}" destId="{500BDD43-90F7-4AC2-A9C2-F3823EFCE08E}" srcOrd="0" destOrd="0" presId="urn:microsoft.com/office/officeart/2011/layout/CircleProcess"/>
    <dgm:cxn modelId="{81E8F823-CD1F-44DA-A5F4-BC09547B3DEA}" type="presParOf" srcId="{0B6D3D8E-CCAE-4455-AE81-66B19CF5A057}" destId="{106D34A0-CBFF-436C-8D4B-C6AE7E88BDB3}" srcOrd="4" destOrd="0" presId="urn:microsoft.com/office/officeart/2011/layout/CircleProcess"/>
    <dgm:cxn modelId="{E8F20E57-B35D-4E1F-8239-6D52E4256AF7}" type="presParOf" srcId="{106D34A0-CBFF-436C-8D4B-C6AE7E88BDB3}" destId="{B5E827B6-A0C8-4B69-B4CB-4CF7C843917D}" srcOrd="0" destOrd="0" presId="urn:microsoft.com/office/officeart/2011/layout/CircleProcess"/>
    <dgm:cxn modelId="{CFC8CD02-DD63-4579-9305-CF6FA6F6539C}" type="presParOf" srcId="{0B6D3D8E-CCAE-4455-AE81-66B19CF5A057}" destId="{45E321E1-D77A-4F4F-AB32-1D1E6E027ABA}" srcOrd="5" destOrd="0" presId="urn:microsoft.com/office/officeart/2011/layout/CircleProcess"/>
    <dgm:cxn modelId="{7A7DC42A-A447-4718-8877-E827CB9EDD5A}" type="presParOf" srcId="{0B6D3D8E-CCAE-4455-AE81-66B19CF5A057}" destId="{7AEB8CCB-327B-42EB-B7E4-A6E50F902C99}" srcOrd="6" destOrd="0" presId="urn:microsoft.com/office/officeart/2011/layout/CircleProcess"/>
    <dgm:cxn modelId="{2121B4F5-08EB-4617-B39B-88FD1BBF63E5}" type="presParOf" srcId="{7AEB8CCB-327B-42EB-B7E4-A6E50F902C99}" destId="{8E272D47-7B92-4CF0-A5DE-64C1583FA55F}" srcOrd="0" destOrd="0" presId="urn:microsoft.com/office/officeart/2011/layout/CircleProcess"/>
    <dgm:cxn modelId="{26027551-3D0F-4F7A-8DFD-DAF03C0A1636}" type="presParOf" srcId="{0B6D3D8E-CCAE-4455-AE81-66B19CF5A057}" destId="{69E52E3A-D964-4241-B592-89AA79A7A2BE}" srcOrd="7" destOrd="0" presId="urn:microsoft.com/office/officeart/2011/layout/CircleProcess"/>
    <dgm:cxn modelId="{B558BDBB-7D70-443F-B240-FADC54A63F5F}" type="presParOf" srcId="{69E52E3A-D964-4241-B592-89AA79A7A2BE}" destId="{D20B08B5-15A6-40F2-9A48-CF94FDC9503F}" srcOrd="0" destOrd="0" presId="urn:microsoft.com/office/officeart/2011/layout/CircleProcess"/>
    <dgm:cxn modelId="{A493834E-4B33-4988-9E6F-3CD0732E166E}" type="presParOf" srcId="{0B6D3D8E-CCAE-4455-AE81-66B19CF5A057}" destId="{60AD198E-1F96-49DF-8A6D-31657B7C60C7}" srcOrd="8" destOrd="0" presId="urn:microsoft.com/office/officeart/2011/layout/CircleProcess"/>
    <dgm:cxn modelId="{75C1C786-49FE-41D8-AAF7-3EAB6E3CC6F3}" type="presParOf" srcId="{0B6D3D8E-CCAE-4455-AE81-66B19CF5A057}" destId="{CE4A321A-D4B9-4E84-9E6E-8F2285F2D5A2}" srcOrd="9" destOrd="0" presId="urn:microsoft.com/office/officeart/2011/layout/CircleProcess"/>
    <dgm:cxn modelId="{EE43D018-EEF5-43EE-8ED0-1B3EA97A19AB}" type="presParOf" srcId="{CE4A321A-D4B9-4E84-9E6E-8F2285F2D5A2}" destId="{648B0FB7-6458-43D8-AA0D-91CCBC8FAE67}" srcOrd="0" destOrd="0" presId="urn:microsoft.com/office/officeart/2011/layout/CircleProcess"/>
    <dgm:cxn modelId="{E00CCC10-8FA1-448D-8CE3-AF2A19CDC245}" type="presParOf" srcId="{0B6D3D8E-CCAE-4455-AE81-66B19CF5A057}" destId="{0D69EFDF-820B-42BA-81BC-552A625C5DB3}" srcOrd="10" destOrd="0" presId="urn:microsoft.com/office/officeart/2011/layout/CircleProcess"/>
    <dgm:cxn modelId="{6C4CD578-31C6-4E1E-B6A4-6FCA2CC3505D}" type="presParOf" srcId="{0D69EFDF-820B-42BA-81BC-552A625C5DB3}" destId="{AAD89012-6FB9-4331-A42A-B943AF5AB265}" srcOrd="0" destOrd="0" presId="urn:microsoft.com/office/officeart/2011/layout/CircleProcess"/>
    <dgm:cxn modelId="{4F71006A-62B2-4F84-B437-B06717D02FB2}" type="presParOf" srcId="{0B6D3D8E-CCAE-4455-AE81-66B19CF5A057}" destId="{568C1185-21DE-407D-9903-ED5F45973592}" srcOrd="11" destOrd="0" presId="urn:microsoft.com/office/officeart/2011/layout/CircleProcess"/>
  </dgm:cxnLst>
  <dgm:bg>
    <a:solidFill>
      <a:srgbClr val="FFFFFF"/>
    </a:solid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BA28857-5E01-42D5-A8AA-E2CB001F9DF1}"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en-US"/>
        </a:p>
      </dgm:t>
    </dgm:pt>
    <dgm:pt modelId="{1B9473AF-4F5D-4E98-811D-A157D17381F6}">
      <dgm:prSet phldrT="[Text]" custT="1"/>
      <dgm:spPr/>
      <dgm:t>
        <a:bodyPr/>
        <a:lstStyle/>
        <a:p>
          <a:r>
            <a:rPr lang="en-US" sz="2400" dirty="0"/>
            <a:t>Species Habitat Location and Buffer Sensitivity Information</a:t>
          </a:r>
        </a:p>
      </dgm:t>
    </dgm:pt>
    <dgm:pt modelId="{97585830-9A96-4714-9597-657815C270BA}" type="parTrans" cxnId="{6CDE5567-05DA-4476-9940-D502841A66EC}">
      <dgm:prSet/>
      <dgm:spPr/>
      <dgm:t>
        <a:bodyPr/>
        <a:lstStyle/>
        <a:p>
          <a:endParaRPr lang="en-US"/>
        </a:p>
      </dgm:t>
    </dgm:pt>
    <dgm:pt modelId="{ED0A9912-ED0D-41B2-A06C-9961039BBD9B}" type="sibTrans" cxnId="{6CDE5567-05DA-4476-9940-D502841A66EC}">
      <dgm:prSet/>
      <dgm:spPr/>
      <dgm:t>
        <a:bodyPr/>
        <a:lstStyle/>
        <a:p>
          <a:endParaRPr lang="en-US"/>
        </a:p>
      </dgm:t>
    </dgm:pt>
    <dgm:pt modelId="{FBC75679-3B75-471A-A535-01ED30B5FFA0}">
      <dgm:prSet phldrT="[Text]" custT="1"/>
      <dgm:spPr/>
      <dgm:t>
        <a:bodyPr/>
        <a:lstStyle/>
        <a:p>
          <a:r>
            <a:rPr lang="en-US" sz="2300" dirty="0"/>
            <a:t>End Product: Species Impact Map &amp; Tool</a:t>
          </a:r>
        </a:p>
      </dgm:t>
    </dgm:pt>
    <dgm:pt modelId="{1E576D61-BE93-42D6-89A7-D3AA2CD7E987}" type="parTrans" cxnId="{FA151066-A6E6-4C12-99E6-58BC119F4C92}">
      <dgm:prSet/>
      <dgm:spPr/>
      <dgm:t>
        <a:bodyPr/>
        <a:lstStyle/>
        <a:p>
          <a:endParaRPr lang="en-US"/>
        </a:p>
      </dgm:t>
    </dgm:pt>
    <dgm:pt modelId="{93CD6BA0-2CDA-47CC-8691-C7C1F6F83DE3}" type="sibTrans" cxnId="{FA151066-A6E6-4C12-99E6-58BC119F4C92}">
      <dgm:prSet/>
      <dgm:spPr/>
      <dgm:t>
        <a:bodyPr/>
        <a:lstStyle/>
        <a:p>
          <a:endParaRPr lang="en-US"/>
        </a:p>
      </dgm:t>
    </dgm:pt>
    <dgm:pt modelId="{E0FCF55D-3085-46EA-9FE0-F34F74FAF35C}">
      <dgm:prSet phldrT="[Text]" custT="1"/>
      <dgm:spPr/>
      <dgm:t>
        <a:bodyPr/>
        <a:lstStyle/>
        <a:p>
          <a:r>
            <a:rPr lang="en-US" sz="2400" dirty="0"/>
            <a:t>Define Fuzzy Logic Model Parameters and Memberships</a:t>
          </a:r>
        </a:p>
      </dgm:t>
    </dgm:pt>
    <dgm:pt modelId="{FB7CA4DD-D288-4B91-AA98-62ED1DCC662B}" type="parTrans" cxnId="{31304574-9882-4671-ACB0-9238C4A67C8F}">
      <dgm:prSet/>
      <dgm:spPr/>
      <dgm:t>
        <a:bodyPr/>
        <a:lstStyle/>
        <a:p>
          <a:endParaRPr lang="en-US"/>
        </a:p>
      </dgm:t>
    </dgm:pt>
    <dgm:pt modelId="{759B432B-28AC-4509-B6D4-A18C94CAC9D5}" type="sibTrans" cxnId="{31304574-9882-4671-ACB0-9238C4A67C8F}">
      <dgm:prSet/>
      <dgm:spPr/>
      <dgm:t>
        <a:bodyPr/>
        <a:lstStyle/>
        <a:p>
          <a:endParaRPr lang="en-US"/>
        </a:p>
      </dgm:t>
    </dgm:pt>
    <dgm:pt modelId="{3F8E02BD-5D42-474C-85C6-CFA9F9AF6D71}">
      <dgm:prSet phldrT="[Text]" custT="1"/>
      <dgm:spPr/>
      <dgm:t>
        <a:bodyPr/>
        <a:lstStyle/>
        <a:p>
          <a:r>
            <a:rPr lang="en-US" sz="2400" dirty="0"/>
            <a:t>Suitability for Urban Development</a:t>
          </a:r>
        </a:p>
      </dgm:t>
    </dgm:pt>
    <dgm:pt modelId="{662F97C3-7BA5-4FDC-8611-8C3BD8CFBF15}" type="parTrans" cxnId="{FBF09977-DFB6-4EDC-90DA-F1061A06028C}">
      <dgm:prSet/>
      <dgm:spPr/>
      <dgm:t>
        <a:bodyPr/>
        <a:lstStyle/>
        <a:p>
          <a:endParaRPr lang="en-US"/>
        </a:p>
      </dgm:t>
    </dgm:pt>
    <dgm:pt modelId="{37444BA7-0709-445E-8120-5813C653218B}" type="sibTrans" cxnId="{FBF09977-DFB6-4EDC-90DA-F1061A06028C}">
      <dgm:prSet/>
      <dgm:spPr/>
      <dgm:t>
        <a:bodyPr/>
        <a:lstStyle/>
        <a:p>
          <a:endParaRPr lang="en-US"/>
        </a:p>
      </dgm:t>
    </dgm:pt>
    <dgm:pt modelId="{0B6D3D8E-CCAE-4455-AE81-66B19CF5A057}" type="pres">
      <dgm:prSet presAssocID="{5BA28857-5E01-42D5-A8AA-E2CB001F9DF1}" presName="Name0" presStyleCnt="0">
        <dgm:presLayoutVars>
          <dgm:chMax val="11"/>
          <dgm:chPref val="11"/>
          <dgm:dir/>
          <dgm:resizeHandles/>
        </dgm:presLayoutVars>
      </dgm:prSet>
      <dgm:spPr/>
      <dgm:t>
        <a:bodyPr/>
        <a:lstStyle/>
        <a:p>
          <a:endParaRPr lang="en-US"/>
        </a:p>
      </dgm:t>
    </dgm:pt>
    <dgm:pt modelId="{587BEA13-D020-4ED6-89DC-F44A3A9E0534}" type="pres">
      <dgm:prSet presAssocID="{FBC75679-3B75-471A-A535-01ED30B5FFA0}" presName="Accent4" presStyleCnt="0"/>
      <dgm:spPr/>
    </dgm:pt>
    <dgm:pt modelId="{F9326C9B-4A50-4AB7-BF2A-3AE063D2281D}" type="pres">
      <dgm:prSet presAssocID="{FBC75679-3B75-471A-A535-01ED30B5FFA0}" presName="Accent" presStyleLbl="node1" presStyleIdx="0" presStyleCnt="4"/>
      <dgm:spPr/>
    </dgm:pt>
    <dgm:pt modelId="{12A84CEC-5463-4A87-A94A-C544899B5657}" type="pres">
      <dgm:prSet presAssocID="{FBC75679-3B75-471A-A535-01ED30B5FFA0}" presName="ParentBackground4" presStyleCnt="0"/>
      <dgm:spPr/>
    </dgm:pt>
    <dgm:pt modelId="{84CF7B01-F337-4213-8FE2-D17FFB50426E}" type="pres">
      <dgm:prSet presAssocID="{FBC75679-3B75-471A-A535-01ED30B5FFA0}" presName="ParentBackground" presStyleLbl="fgAcc1" presStyleIdx="0" presStyleCnt="4"/>
      <dgm:spPr/>
      <dgm:t>
        <a:bodyPr/>
        <a:lstStyle/>
        <a:p>
          <a:endParaRPr lang="en-US"/>
        </a:p>
      </dgm:t>
    </dgm:pt>
    <dgm:pt modelId="{816EB580-8388-470E-9906-5B0E9CDD0FEC}" type="pres">
      <dgm:prSet presAssocID="{FBC75679-3B75-471A-A535-01ED30B5FFA0}" presName="Parent4" presStyleLbl="revTx" presStyleIdx="0" presStyleCnt="0">
        <dgm:presLayoutVars>
          <dgm:chMax val="1"/>
          <dgm:chPref val="1"/>
          <dgm:bulletEnabled val="1"/>
        </dgm:presLayoutVars>
      </dgm:prSet>
      <dgm:spPr/>
      <dgm:t>
        <a:bodyPr/>
        <a:lstStyle/>
        <a:p>
          <a:endParaRPr lang="en-US"/>
        </a:p>
      </dgm:t>
    </dgm:pt>
    <dgm:pt modelId="{809DC13C-513B-4F7F-9C72-F241389F2CA6}" type="pres">
      <dgm:prSet presAssocID="{1B9473AF-4F5D-4E98-811D-A157D17381F6}" presName="Accent3" presStyleCnt="0"/>
      <dgm:spPr/>
    </dgm:pt>
    <dgm:pt modelId="{648B0FB7-6458-43D8-AA0D-91CCBC8FAE67}" type="pres">
      <dgm:prSet presAssocID="{1B9473AF-4F5D-4E98-811D-A157D17381F6}" presName="Accent" presStyleLbl="node1" presStyleIdx="1" presStyleCnt="4"/>
      <dgm:spPr/>
    </dgm:pt>
    <dgm:pt modelId="{B5431544-8F46-4B1A-837B-E81A45C0817B}" type="pres">
      <dgm:prSet presAssocID="{1B9473AF-4F5D-4E98-811D-A157D17381F6}" presName="ParentBackground3" presStyleCnt="0"/>
      <dgm:spPr/>
    </dgm:pt>
    <dgm:pt modelId="{AAD89012-6FB9-4331-A42A-B943AF5AB265}" type="pres">
      <dgm:prSet presAssocID="{1B9473AF-4F5D-4E98-811D-A157D17381F6}" presName="ParentBackground" presStyleLbl="fgAcc1" presStyleIdx="1" presStyleCnt="4"/>
      <dgm:spPr/>
      <dgm:t>
        <a:bodyPr/>
        <a:lstStyle/>
        <a:p>
          <a:endParaRPr lang="en-US"/>
        </a:p>
      </dgm:t>
    </dgm:pt>
    <dgm:pt modelId="{996274C1-BCB9-4DE8-9BBB-AB959729B104}" type="pres">
      <dgm:prSet presAssocID="{1B9473AF-4F5D-4E98-811D-A157D17381F6}" presName="Parent3" presStyleLbl="revTx" presStyleIdx="0" presStyleCnt="0">
        <dgm:presLayoutVars>
          <dgm:chMax val="1"/>
          <dgm:chPref val="1"/>
          <dgm:bulletEnabled val="1"/>
        </dgm:presLayoutVars>
      </dgm:prSet>
      <dgm:spPr/>
      <dgm:t>
        <a:bodyPr/>
        <a:lstStyle/>
        <a:p>
          <a:endParaRPr lang="en-US"/>
        </a:p>
      </dgm:t>
    </dgm:pt>
    <dgm:pt modelId="{CC285A36-79AD-4C8E-AD15-34D353D81B46}" type="pres">
      <dgm:prSet presAssocID="{3F8E02BD-5D42-474C-85C6-CFA9F9AF6D71}" presName="Accent2" presStyleCnt="0"/>
      <dgm:spPr/>
    </dgm:pt>
    <dgm:pt modelId="{4922C919-BC70-49FC-8400-5FE801FC1DD3}" type="pres">
      <dgm:prSet presAssocID="{3F8E02BD-5D42-474C-85C6-CFA9F9AF6D71}" presName="Accent" presStyleLbl="node1" presStyleIdx="2" presStyleCnt="4"/>
      <dgm:spPr/>
    </dgm:pt>
    <dgm:pt modelId="{4E8DC50E-4B4E-4496-A3D2-12C1545D76C7}" type="pres">
      <dgm:prSet presAssocID="{3F8E02BD-5D42-474C-85C6-CFA9F9AF6D71}" presName="ParentBackground2" presStyleCnt="0"/>
      <dgm:spPr/>
    </dgm:pt>
    <dgm:pt modelId="{18061CA1-750F-4471-8E01-96035C5999D2}" type="pres">
      <dgm:prSet presAssocID="{3F8E02BD-5D42-474C-85C6-CFA9F9AF6D71}" presName="ParentBackground" presStyleLbl="fgAcc1" presStyleIdx="2" presStyleCnt="4"/>
      <dgm:spPr/>
      <dgm:t>
        <a:bodyPr/>
        <a:lstStyle/>
        <a:p>
          <a:endParaRPr lang="en-US"/>
        </a:p>
      </dgm:t>
    </dgm:pt>
    <dgm:pt modelId="{AB7CEA27-FCB6-45A5-94B2-6234DC4E9EEF}" type="pres">
      <dgm:prSet presAssocID="{3F8E02BD-5D42-474C-85C6-CFA9F9AF6D71}" presName="Parent2" presStyleLbl="revTx" presStyleIdx="0" presStyleCnt="0">
        <dgm:presLayoutVars>
          <dgm:chMax val="1"/>
          <dgm:chPref val="1"/>
          <dgm:bulletEnabled val="1"/>
        </dgm:presLayoutVars>
      </dgm:prSet>
      <dgm:spPr/>
      <dgm:t>
        <a:bodyPr/>
        <a:lstStyle/>
        <a:p>
          <a:endParaRPr lang="en-US"/>
        </a:p>
      </dgm:t>
    </dgm:pt>
    <dgm:pt modelId="{EA198616-00D5-4D37-A168-83A2AFC85611}" type="pres">
      <dgm:prSet presAssocID="{E0FCF55D-3085-46EA-9FE0-F34F74FAF35C}" presName="Accent1" presStyleCnt="0"/>
      <dgm:spPr/>
    </dgm:pt>
    <dgm:pt modelId="{D5946E51-EC6E-4EF6-967F-DC3BE05302FC}" type="pres">
      <dgm:prSet presAssocID="{E0FCF55D-3085-46EA-9FE0-F34F74FAF35C}" presName="Accent" presStyleLbl="node1" presStyleIdx="3" presStyleCnt="4" custLinFactNeighborX="0" custLinFactNeighborY="0"/>
      <dgm:spPr>
        <a:solidFill>
          <a:srgbClr val="F3B29A"/>
        </a:solidFill>
      </dgm:spPr>
    </dgm:pt>
    <dgm:pt modelId="{D0762826-475F-4AAE-8B4A-9C99D6DB6BC1}" type="pres">
      <dgm:prSet presAssocID="{E0FCF55D-3085-46EA-9FE0-F34F74FAF35C}" presName="ParentBackground1" presStyleCnt="0"/>
      <dgm:spPr/>
    </dgm:pt>
    <dgm:pt modelId="{AFFF244A-76D4-4A4A-A1C5-4C8D581317D3}" type="pres">
      <dgm:prSet presAssocID="{E0FCF55D-3085-46EA-9FE0-F34F74FAF35C}" presName="ParentBackground" presStyleLbl="fgAcc1" presStyleIdx="3" presStyleCnt="4"/>
      <dgm:spPr/>
      <dgm:t>
        <a:bodyPr/>
        <a:lstStyle/>
        <a:p>
          <a:endParaRPr lang="en-US"/>
        </a:p>
      </dgm:t>
    </dgm:pt>
    <dgm:pt modelId="{445C01E2-FFB5-45C1-8A54-6BBA1740DD64}" type="pres">
      <dgm:prSet presAssocID="{E0FCF55D-3085-46EA-9FE0-F34F74FAF35C}" presName="Parent1" presStyleLbl="revTx" presStyleIdx="0" presStyleCnt="0">
        <dgm:presLayoutVars>
          <dgm:chMax val="1"/>
          <dgm:chPref val="1"/>
          <dgm:bulletEnabled val="1"/>
        </dgm:presLayoutVars>
      </dgm:prSet>
      <dgm:spPr/>
      <dgm:t>
        <a:bodyPr/>
        <a:lstStyle/>
        <a:p>
          <a:endParaRPr lang="en-US"/>
        </a:p>
      </dgm:t>
    </dgm:pt>
  </dgm:ptLst>
  <dgm:cxnLst>
    <dgm:cxn modelId="{6CDE5567-05DA-4476-9940-D502841A66EC}" srcId="{5BA28857-5E01-42D5-A8AA-E2CB001F9DF1}" destId="{1B9473AF-4F5D-4E98-811D-A157D17381F6}" srcOrd="2" destOrd="0" parTransId="{97585830-9A96-4714-9597-657815C270BA}" sibTransId="{ED0A9912-ED0D-41B2-A06C-9961039BBD9B}"/>
    <dgm:cxn modelId="{FA151066-A6E6-4C12-99E6-58BC119F4C92}" srcId="{5BA28857-5E01-42D5-A8AA-E2CB001F9DF1}" destId="{FBC75679-3B75-471A-A535-01ED30B5FFA0}" srcOrd="3" destOrd="0" parTransId="{1E576D61-BE93-42D6-89A7-D3AA2CD7E987}" sibTransId="{93CD6BA0-2CDA-47CC-8691-C7C1F6F83DE3}"/>
    <dgm:cxn modelId="{F0B9BFBF-0F9E-4C69-97D9-1ACEE8A2D844}" type="presOf" srcId="{FBC75679-3B75-471A-A535-01ED30B5FFA0}" destId="{816EB580-8388-470E-9906-5B0E9CDD0FEC}" srcOrd="1" destOrd="0" presId="urn:microsoft.com/office/officeart/2011/layout/CircleProcess"/>
    <dgm:cxn modelId="{0A4D8A38-2A1D-4F8E-B03D-1D3F256691D6}" type="presOf" srcId="{5BA28857-5E01-42D5-A8AA-E2CB001F9DF1}" destId="{0B6D3D8E-CCAE-4455-AE81-66B19CF5A057}" srcOrd="0" destOrd="0" presId="urn:microsoft.com/office/officeart/2011/layout/CircleProcess"/>
    <dgm:cxn modelId="{FBF09977-DFB6-4EDC-90DA-F1061A06028C}" srcId="{5BA28857-5E01-42D5-A8AA-E2CB001F9DF1}" destId="{3F8E02BD-5D42-474C-85C6-CFA9F9AF6D71}" srcOrd="1" destOrd="0" parTransId="{662F97C3-7BA5-4FDC-8611-8C3BD8CFBF15}" sibTransId="{37444BA7-0709-445E-8120-5813C653218B}"/>
    <dgm:cxn modelId="{8F089A68-3739-48BA-BC6D-049F2A4E0AAA}" type="presOf" srcId="{3F8E02BD-5D42-474C-85C6-CFA9F9AF6D71}" destId="{AB7CEA27-FCB6-45A5-94B2-6234DC4E9EEF}" srcOrd="1" destOrd="0" presId="urn:microsoft.com/office/officeart/2011/layout/CircleProcess"/>
    <dgm:cxn modelId="{F795AFCC-095F-4184-ACC4-9244E9B85481}" type="presOf" srcId="{E0FCF55D-3085-46EA-9FE0-F34F74FAF35C}" destId="{AFFF244A-76D4-4A4A-A1C5-4C8D581317D3}" srcOrd="0" destOrd="0" presId="urn:microsoft.com/office/officeart/2011/layout/CircleProcess"/>
    <dgm:cxn modelId="{A8AE93F0-C13C-4E3A-A80C-94258A0E4F56}" type="presOf" srcId="{E0FCF55D-3085-46EA-9FE0-F34F74FAF35C}" destId="{445C01E2-FFB5-45C1-8A54-6BBA1740DD64}" srcOrd="1" destOrd="0" presId="urn:microsoft.com/office/officeart/2011/layout/CircleProcess"/>
    <dgm:cxn modelId="{C2485A91-F0AE-460D-A692-25B207C854DA}" type="presOf" srcId="{3F8E02BD-5D42-474C-85C6-CFA9F9AF6D71}" destId="{18061CA1-750F-4471-8E01-96035C5999D2}" srcOrd="0" destOrd="0" presId="urn:microsoft.com/office/officeart/2011/layout/CircleProcess"/>
    <dgm:cxn modelId="{31304574-9882-4671-ACB0-9238C4A67C8F}" srcId="{5BA28857-5E01-42D5-A8AA-E2CB001F9DF1}" destId="{E0FCF55D-3085-46EA-9FE0-F34F74FAF35C}" srcOrd="0" destOrd="0" parTransId="{FB7CA4DD-D288-4B91-AA98-62ED1DCC662B}" sibTransId="{759B432B-28AC-4509-B6D4-A18C94CAC9D5}"/>
    <dgm:cxn modelId="{2522C958-AFDC-4E67-8A8D-368AA4CBD081}" type="presOf" srcId="{FBC75679-3B75-471A-A535-01ED30B5FFA0}" destId="{84CF7B01-F337-4213-8FE2-D17FFB50426E}" srcOrd="0" destOrd="0" presId="urn:microsoft.com/office/officeart/2011/layout/CircleProcess"/>
    <dgm:cxn modelId="{B7F2250A-E9F2-49A0-859A-71D1F39C0AD3}" type="presOf" srcId="{1B9473AF-4F5D-4E98-811D-A157D17381F6}" destId="{AAD89012-6FB9-4331-A42A-B943AF5AB265}" srcOrd="0" destOrd="0" presId="urn:microsoft.com/office/officeart/2011/layout/CircleProcess"/>
    <dgm:cxn modelId="{7B4748C6-A96E-421B-94EE-DCF87EAD2552}" type="presOf" srcId="{1B9473AF-4F5D-4E98-811D-A157D17381F6}" destId="{996274C1-BCB9-4DE8-9BBB-AB959729B104}" srcOrd="1" destOrd="0" presId="urn:microsoft.com/office/officeart/2011/layout/CircleProcess"/>
    <dgm:cxn modelId="{CFA16F9F-579F-4239-A6EF-639F2CC09EC5}" type="presParOf" srcId="{0B6D3D8E-CCAE-4455-AE81-66B19CF5A057}" destId="{587BEA13-D020-4ED6-89DC-F44A3A9E0534}" srcOrd="0" destOrd="0" presId="urn:microsoft.com/office/officeart/2011/layout/CircleProcess"/>
    <dgm:cxn modelId="{AE3FE5F7-B151-4A38-A48E-C955A0D4A1AB}" type="presParOf" srcId="{587BEA13-D020-4ED6-89DC-F44A3A9E0534}" destId="{F9326C9B-4A50-4AB7-BF2A-3AE063D2281D}" srcOrd="0" destOrd="0" presId="urn:microsoft.com/office/officeart/2011/layout/CircleProcess"/>
    <dgm:cxn modelId="{39860C35-2D8C-49C5-8E0B-4C137B810636}" type="presParOf" srcId="{0B6D3D8E-CCAE-4455-AE81-66B19CF5A057}" destId="{12A84CEC-5463-4A87-A94A-C544899B5657}" srcOrd="1" destOrd="0" presId="urn:microsoft.com/office/officeart/2011/layout/CircleProcess"/>
    <dgm:cxn modelId="{9A9015EB-2E9B-4043-AE56-D34E68EFE026}" type="presParOf" srcId="{12A84CEC-5463-4A87-A94A-C544899B5657}" destId="{84CF7B01-F337-4213-8FE2-D17FFB50426E}" srcOrd="0" destOrd="0" presId="urn:microsoft.com/office/officeart/2011/layout/CircleProcess"/>
    <dgm:cxn modelId="{7D10C9A8-E627-41E1-9709-5342CD645943}" type="presParOf" srcId="{0B6D3D8E-CCAE-4455-AE81-66B19CF5A057}" destId="{816EB580-8388-470E-9906-5B0E9CDD0FEC}" srcOrd="2" destOrd="0" presId="urn:microsoft.com/office/officeart/2011/layout/CircleProcess"/>
    <dgm:cxn modelId="{222DA928-7E29-4D0C-AE26-6CA8AEF00201}" type="presParOf" srcId="{0B6D3D8E-CCAE-4455-AE81-66B19CF5A057}" destId="{809DC13C-513B-4F7F-9C72-F241389F2CA6}" srcOrd="3" destOrd="0" presId="urn:microsoft.com/office/officeart/2011/layout/CircleProcess"/>
    <dgm:cxn modelId="{3DE3E3B2-ED90-4999-886B-DD0D198C8415}" type="presParOf" srcId="{809DC13C-513B-4F7F-9C72-F241389F2CA6}" destId="{648B0FB7-6458-43D8-AA0D-91CCBC8FAE67}" srcOrd="0" destOrd="0" presId="urn:microsoft.com/office/officeart/2011/layout/CircleProcess"/>
    <dgm:cxn modelId="{FA2B289F-F910-48A2-AB76-3444A4C17651}" type="presParOf" srcId="{0B6D3D8E-CCAE-4455-AE81-66B19CF5A057}" destId="{B5431544-8F46-4B1A-837B-E81A45C0817B}" srcOrd="4" destOrd="0" presId="urn:microsoft.com/office/officeart/2011/layout/CircleProcess"/>
    <dgm:cxn modelId="{530D3355-CB4E-4DE5-87E3-22A709156685}" type="presParOf" srcId="{B5431544-8F46-4B1A-837B-E81A45C0817B}" destId="{AAD89012-6FB9-4331-A42A-B943AF5AB265}" srcOrd="0" destOrd="0" presId="urn:microsoft.com/office/officeart/2011/layout/CircleProcess"/>
    <dgm:cxn modelId="{AB427FD6-A4D8-4CAD-B89B-3CA5250C57C4}" type="presParOf" srcId="{0B6D3D8E-CCAE-4455-AE81-66B19CF5A057}" destId="{996274C1-BCB9-4DE8-9BBB-AB959729B104}" srcOrd="5" destOrd="0" presId="urn:microsoft.com/office/officeart/2011/layout/CircleProcess"/>
    <dgm:cxn modelId="{367E9358-552A-483F-A49B-4C747B908BAD}" type="presParOf" srcId="{0B6D3D8E-CCAE-4455-AE81-66B19CF5A057}" destId="{CC285A36-79AD-4C8E-AD15-34D353D81B46}" srcOrd="6" destOrd="0" presId="urn:microsoft.com/office/officeart/2011/layout/CircleProcess"/>
    <dgm:cxn modelId="{C76DC660-F0F0-435A-A2B8-2098F00784B4}" type="presParOf" srcId="{CC285A36-79AD-4C8E-AD15-34D353D81B46}" destId="{4922C919-BC70-49FC-8400-5FE801FC1DD3}" srcOrd="0" destOrd="0" presId="urn:microsoft.com/office/officeart/2011/layout/CircleProcess"/>
    <dgm:cxn modelId="{CA73C02C-F2E6-403B-8811-4B1B7B0A7009}" type="presParOf" srcId="{0B6D3D8E-CCAE-4455-AE81-66B19CF5A057}" destId="{4E8DC50E-4B4E-4496-A3D2-12C1545D76C7}" srcOrd="7" destOrd="0" presId="urn:microsoft.com/office/officeart/2011/layout/CircleProcess"/>
    <dgm:cxn modelId="{F9565155-273E-4FAA-8774-E7250C609FBB}" type="presParOf" srcId="{4E8DC50E-4B4E-4496-A3D2-12C1545D76C7}" destId="{18061CA1-750F-4471-8E01-96035C5999D2}" srcOrd="0" destOrd="0" presId="urn:microsoft.com/office/officeart/2011/layout/CircleProcess"/>
    <dgm:cxn modelId="{68138D31-1FE0-4BA4-A919-18F781D668FC}" type="presParOf" srcId="{0B6D3D8E-CCAE-4455-AE81-66B19CF5A057}" destId="{AB7CEA27-FCB6-45A5-94B2-6234DC4E9EEF}" srcOrd="8" destOrd="0" presId="urn:microsoft.com/office/officeart/2011/layout/CircleProcess"/>
    <dgm:cxn modelId="{862EB2CE-C645-41B8-84FD-F540D9B81439}" type="presParOf" srcId="{0B6D3D8E-CCAE-4455-AE81-66B19CF5A057}" destId="{EA198616-00D5-4D37-A168-83A2AFC85611}" srcOrd="9" destOrd="0" presId="urn:microsoft.com/office/officeart/2011/layout/CircleProcess"/>
    <dgm:cxn modelId="{E08892CD-C5C8-4494-9153-F5BC7E4047C4}" type="presParOf" srcId="{EA198616-00D5-4D37-A168-83A2AFC85611}" destId="{D5946E51-EC6E-4EF6-967F-DC3BE05302FC}" srcOrd="0" destOrd="0" presId="urn:microsoft.com/office/officeart/2011/layout/CircleProcess"/>
    <dgm:cxn modelId="{B89DF16F-E991-4925-8D7C-7DD347320E68}" type="presParOf" srcId="{0B6D3D8E-CCAE-4455-AE81-66B19CF5A057}" destId="{D0762826-475F-4AAE-8B4A-9C99D6DB6BC1}" srcOrd="10" destOrd="0" presId="urn:microsoft.com/office/officeart/2011/layout/CircleProcess"/>
    <dgm:cxn modelId="{91C97177-C421-463A-A066-67D498063701}" type="presParOf" srcId="{D0762826-475F-4AAE-8B4A-9C99D6DB6BC1}" destId="{AFFF244A-76D4-4A4A-A1C5-4C8D581317D3}" srcOrd="0" destOrd="0" presId="urn:microsoft.com/office/officeart/2011/layout/CircleProcess"/>
    <dgm:cxn modelId="{51030B12-92C2-4403-A522-3A19293821FA}" type="presParOf" srcId="{0B6D3D8E-CCAE-4455-AE81-66B19CF5A057}" destId="{445C01E2-FFB5-45C1-8A54-6BBA1740DD64}" srcOrd="11"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6320-7907-48B0-BE04-D893EC3EEC4F}">
      <dsp:nvSpPr>
        <dsp:cNvPr id="0" name=""/>
        <dsp:cNvSpPr/>
      </dsp:nvSpPr>
      <dsp:spPr>
        <a:xfrm>
          <a:off x="8949587" y="983437"/>
          <a:ext cx="2605449" cy="2605582"/>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0F5145-9CB2-4DA8-A7DB-F43A6D7A6212}">
      <dsp:nvSpPr>
        <dsp:cNvPr id="0" name=""/>
        <dsp:cNvSpPr/>
      </dsp:nvSpPr>
      <dsp:spPr>
        <a:xfrm>
          <a:off x="9036733"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Urban Growth Rate Estimate</a:t>
          </a:r>
        </a:p>
      </dsp:txBody>
      <dsp:txXfrm>
        <a:off x="9384201" y="1417777"/>
        <a:ext cx="1737338" cy="1736902"/>
      </dsp:txXfrm>
    </dsp:sp>
    <dsp:sp modelId="{500BDD43-90F7-4AC2-A9C2-F3823EFCE08E}">
      <dsp:nvSpPr>
        <dsp:cNvPr id="0" name=""/>
        <dsp:cNvSpPr/>
      </dsp:nvSpPr>
      <dsp:spPr>
        <a:xfrm rot="2700000">
          <a:off x="6245797" y="983253"/>
          <a:ext cx="2605492" cy="2605492"/>
        </a:xfrm>
        <a:prstGeom prst="teardrop">
          <a:avLst>
            <a:gd name="adj" fmla="val 100000"/>
          </a:avLst>
        </a:prstGeom>
        <a:solidFill>
          <a:schemeClr val="accent2">
            <a:shade val="80000"/>
            <a:hueOff val="-160472"/>
            <a:satOff val="3389"/>
            <a:lumOff val="90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E827B6-A0C8-4B69-B4CB-4CF7C843917D}">
      <dsp:nvSpPr>
        <dsp:cNvPr id="0" name=""/>
        <dsp:cNvSpPr/>
      </dsp:nvSpPr>
      <dsp:spPr>
        <a:xfrm>
          <a:off x="6344137"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Compare classifications with NLCD</a:t>
          </a:r>
        </a:p>
      </dsp:txBody>
      <dsp:txXfrm>
        <a:off x="6691605" y="1417777"/>
        <a:ext cx="1737338" cy="1736902"/>
      </dsp:txXfrm>
    </dsp:sp>
    <dsp:sp modelId="{8E272D47-7B92-4CF0-A5DE-64C1583FA55F}">
      <dsp:nvSpPr>
        <dsp:cNvPr id="0" name=""/>
        <dsp:cNvSpPr/>
      </dsp:nvSpPr>
      <dsp:spPr>
        <a:xfrm rot="2700000">
          <a:off x="3564374" y="983253"/>
          <a:ext cx="2605492" cy="2605492"/>
        </a:xfrm>
        <a:prstGeom prst="teardrop">
          <a:avLst>
            <a:gd name="adj" fmla="val 100000"/>
          </a:avLst>
        </a:prstGeom>
        <a:solidFill>
          <a:schemeClr val="accent2">
            <a:shade val="80000"/>
            <a:hueOff val="-320943"/>
            <a:satOff val="6777"/>
            <a:lumOff val="180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0B08B5-15A6-40F2-9A48-CF94FDC9503F}">
      <dsp:nvSpPr>
        <dsp:cNvPr id="0" name=""/>
        <dsp:cNvSpPr/>
      </dsp:nvSpPr>
      <dsp:spPr>
        <a:xfrm>
          <a:off x="3651541"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Maximum Likelihood Classifications: 5 land cover types</a:t>
          </a:r>
        </a:p>
      </dsp:txBody>
      <dsp:txXfrm>
        <a:off x="3999009" y="1417777"/>
        <a:ext cx="1737338" cy="1736902"/>
      </dsp:txXfrm>
    </dsp:sp>
    <dsp:sp modelId="{648B0FB7-6458-43D8-AA0D-91CCBC8FAE67}">
      <dsp:nvSpPr>
        <dsp:cNvPr id="0" name=""/>
        <dsp:cNvSpPr/>
      </dsp:nvSpPr>
      <dsp:spPr>
        <a:xfrm rot="2700000">
          <a:off x="871778" y="983253"/>
          <a:ext cx="2605492" cy="2605492"/>
        </a:xfrm>
        <a:prstGeom prst="teardrop">
          <a:avLst>
            <a:gd name="adj" fmla="val 100000"/>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D89012-6FB9-4331-A42A-B943AF5AB265}">
      <dsp:nvSpPr>
        <dsp:cNvPr id="0" name=""/>
        <dsp:cNvSpPr/>
      </dsp:nvSpPr>
      <dsp:spPr>
        <a:xfrm>
          <a:off x="958946"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Least cloud cover Landsat image for each year</a:t>
          </a:r>
        </a:p>
      </dsp:txBody>
      <dsp:txXfrm>
        <a:off x="1306413" y="1417777"/>
        <a:ext cx="1737338" cy="1736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26C9B-4A50-4AB7-BF2A-3AE063D2281D}">
      <dsp:nvSpPr>
        <dsp:cNvPr id="0" name=""/>
        <dsp:cNvSpPr/>
      </dsp:nvSpPr>
      <dsp:spPr>
        <a:xfrm>
          <a:off x="9002395" y="989272"/>
          <a:ext cx="2593777" cy="259391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F7B01-F337-4213-8FE2-D17FFB50426E}">
      <dsp:nvSpPr>
        <dsp:cNvPr id="0" name=""/>
        <dsp:cNvSpPr/>
      </dsp:nvSpPr>
      <dsp:spPr>
        <a:xfrm>
          <a:off x="9089151"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End Product: Species Impact Map &amp; Tool</a:t>
          </a:r>
        </a:p>
      </dsp:txBody>
      <dsp:txXfrm>
        <a:off x="9435062" y="1421666"/>
        <a:ext cx="1729555" cy="1729121"/>
      </dsp:txXfrm>
    </dsp:sp>
    <dsp:sp modelId="{648B0FB7-6458-43D8-AA0D-91CCBC8FAE67}">
      <dsp:nvSpPr>
        <dsp:cNvPr id="0" name=""/>
        <dsp:cNvSpPr/>
      </dsp:nvSpPr>
      <dsp:spPr>
        <a:xfrm rot="2700000">
          <a:off x="6310718" y="989090"/>
          <a:ext cx="2593819" cy="2593819"/>
        </a:xfrm>
        <a:prstGeom prst="teardrop">
          <a:avLst>
            <a:gd name="adj" fmla="val 100000"/>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89012-6FB9-4331-A42A-B943AF5AB265}">
      <dsp:nvSpPr>
        <dsp:cNvPr id="0" name=""/>
        <dsp:cNvSpPr/>
      </dsp:nvSpPr>
      <dsp:spPr>
        <a:xfrm>
          <a:off x="6408617"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Species Habitat Location and Buffer Sensitivity Information</a:t>
          </a:r>
        </a:p>
      </dsp:txBody>
      <dsp:txXfrm>
        <a:off x="6754528" y="1421666"/>
        <a:ext cx="1729555" cy="1729121"/>
      </dsp:txXfrm>
    </dsp:sp>
    <dsp:sp modelId="{4922C919-BC70-49FC-8400-5FE801FC1DD3}">
      <dsp:nvSpPr>
        <dsp:cNvPr id="0" name=""/>
        <dsp:cNvSpPr/>
      </dsp:nvSpPr>
      <dsp:spPr>
        <a:xfrm rot="2700000">
          <a:off x="3641307" y="989090"/>
          <a:ext cx="2593819" cy="2593819"/>
        </a:xfrm>
        <a:prstGeom prst="teardrop">
          <a:avLst>
            <a:gd name="adj" fmla="val 100000"/>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61CA1-750F-4471-8E01-96035C5999D2}">
      <dsp:nvSpPr>
        <dsp:cNvPr id="0" name=""/>
        <dsp:cNvSpPr/>
      </dsp:nvSpPr>
      <dsp:spPr>
        <a:xfrm>
          <a:off x="3728084"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Suitability for Urban Development</a:t>
          </a:r>
        </a:p>
      </dsp:txBody>
      <dsp:txXfrm>
        <a:off x="4073995" y="1421666"/>
        <a:ext cx="1729555" cy="1729121"/>
      </dsp:txXfrm>
    </dsp:sp>
    <dsp:sp modelId="{D5946E51-EC6E-4EF6-967F-DC3BE05302FC}">
      <dsp:nvSpPr>
        <dsp:cNvPr id="0" name=""/>
        <dsp:cNvSpPr/>
      </dsp:nvSpPr>
      <dsp:spPr>
        <a:xfrm rot="2700000">
          <a:off x="960773" y="989090"/>
          <a:ext cx="2593819" cy="2593819"/>
        </a:xfrm>
        <a:prstGeom prst="teardrop">
          <a:avLst>
            <a:gd name="adj" fmla="val 100000"/>
          </a:avLst>
        </a:prstGeom>
        <a:solidFill>
          <a:srgbClr val="F3B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F244A-76D4-4A4A-A1C5-4C8D581317D3}">
      <dsp:nvSpPr>
        <dsp:cNvPr id="0" name=""/>
        <dsp:cNvSpPr/>
      </dsp:nvSpPr>
      <dsp:spPr>
        <a:xfrm>
          <a:off x="1047551"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Define Fuzzy Logic Model Parameters and Memberships</a:t>
          </a:r>
        </a:p>
      </dsp:txBody>
      <dsp:txXfrm>
        <a:off x="1393462" y="1421666"/>
        <a:ext cx="1729555" cy="17291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18" Type="http://schemas.openxmlformats.org/officeDocument/2006/relationships/image" Target="../media/image8.png"/><Relationship Id="rId26" Type="http://schemas.openxmlformats.org/officeDocument/2006/relationships/chart" Target="../charts/chart2.xml"/><Relationship Id="rId3" Type="http://schemas.openxmlformats.org/officeDocument/2006/relationships/image" Target="../media/image3.jpeg"/><Relationship Id="rId21"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image" Target="../media/image7.emf"/><Relationship Id="rId25" Type="http://schemas.openxmlformats.org/officeDocument/2006/relationships/image" Target="../media/image14.jpeg"/><Relationship Id="rId2" Type="http://schemas.openxmlformats.org/officeDocument/2006/relationships/image" Target="../media/image2.jpeg"/><Relationship Id="rId16" Type="http://schemas.microsoft.com/office/2007/relationships/diagramDrawing" Target="../diagrams/drawing2.xml"/><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24" Type="http://schemas.openxmlformats.org/officeDocument/2006/relationships/image" Target="../media/image13.jpe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openxmlformats.org/officeDocument/2006/relationships/image" Target="../media/image12.jpeg"/><Relationship Id="rId10" Type="http://schemas.openxmlformats.org/officeDocument/2006/relationships/image" Target="../media/image5.png"/><Relationship Id="rId19" Type="http://schemas.openxmlformats.org/officeDocument/2006/relationships/image" Target="../media/image9.jpg"/><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diagramQuickStyle" Target="../diagrams/quickStyle2.xml"/><Relationship Id="rId2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260" y="13633531"/>
            <a:ext cx="6160412" cy="4760319"/>
          </a:xfrm>
          <a:prstGeom prst="rect">
            <a:avLst/>
          </a:prstGeom>
        </p:spPr>
      </p:pic>
      <p:sp>
        <p:nvSpPr>
          <p:cNvPr id="36" name="Text Placeholder 16"/>
          <p:cNvSpPr txBox="1">
            <a:spLocks/>
          </p:cNvSpPr>
          <p:nvPr/>
        </p:nvSpPr>
        <p:spPr>
          <a:xfrm>
            <a:off x="855562" y="5265252"/>
            <a:ext cx="10934698" cy="34739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300" dirty="0"/>
              <a:t>Alabama is one of the four most biodiverse states in the United States, and is the state with the overall greatest diversity of aquatic species in the U.S. This biodiversity is at risk as urbanization increases in Alabama. The Land Trust of North Alabama works to preserve green space and encourages stewardship through environmental education. The North Alabama Ecological Forecasting team partnered with the Land Trust of North Alabama to identify areas critical to maintaining local species habitat within Madison and Limestone counties. As urbanization increases within these counties, essential habitats are threatened. To identify where land cover changes are occurring and areas are most vulnerable to urbanization, the North Alabama Ecological Forecasting team conducted a supervised classification of land class types utilizing data from Landsat 5 Thematic Mapper (TM), Landsat 8 Operational Land Imager (OLI), and Shuttle Radar Topography Mission Version 4 (SRTM). The team then used the classification along with other parameters to produce an Urbanization Model Algorithm, Urbanization Prediction Tool, and a Landscape Fragmentation Map. These tools will enable the Land Trust of North Alabama to target land for acquisition and subsequent preservation and stewardship.</a:t>
            </a:r>
          </a:p>
          <a:p>
            <a:r>
              <a:rPr lang="en-US" sz="2300" dirty="0"/>
              <a:t/>
            </a:r>
            <a:br>
              <a:rPr lang="en-US" sz="2300" dirty="0"/>
            </a:br>
            <a:endParaRPr lang="en-US" sz="2300" dirty="0">
              <a:solidFill>
                <a:schemeClr val="tx1">
                  <a:lumMod val="75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76" y="14315828"/>
            <a:ext cx="10532989" cy="8139127"/>
          </a:xfrm>
          <a:prstGeom prst="rect">
            <a:avLst/>
          </a:prstGeom>
        </p:spPr>
      </p:pic>
      <p:graphicFrame>
        <p:nvGraphicFramePr>
          <p:cNvPr id="80" name="Diagram 79"/>
          <p:cNvGraphicFramePr/>
          <p:nvPr>
            <p:extLst>
              <p:ext uri="{D42A27DB-BD31-4B8C-83A1-F6EECF244321}">
                <p14:modId xmlns:p14="http://schemas.microsoft.com/office/powerpoint/2010/main" val="3681365790"/>
              </p:ext>
            </p:extLst>
          </p:nvPr>
        </p:nvGraphicFramePr>
        <p:xfrm>
          <a:off x="12021500" y="4810237"/>
          <a:ext cx="11887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1846202" y="11883110"/>
            <a:ext cx="1101036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Results</a:t>
            </a:r>
          </a:p>
        </p:txBody>
      </p:sp>
      <p:sp>
        <p:nvSpPr>
          <p:cNvPr id="8" name="Text Placeholder 16"/>
          <p:cNvSpPr txBox="1">
            <a:spLocks/>
          </p:cNvSpPr>
          <p:nvPr/>
        </p:nvSpPr>
        <p:spPr>
          <a:xfrm>
            <a:off x="12629276" y="30627547"/>
            <a:ext cx="11600315" cy="412442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a:solidFill>
                  <a:schemeClr val="tx1">
                    <a:lumMod val="75000"/>
                  </a:schemeClr>
                </a:solidFill>
              </a:rPr>
              <a:t>Dr. Jeffery </a:t>
            </a:r>
            <a:r>
              <a:rPr lang="en-US" sz="2000" dirty="0" err="1">
                <a:solidFill>
                  <a:schemeClr val="tx1">
                    <a:lumMod val="75000"/>
                  </a:schemeClr>
                </a:solidFill>
              </a:rPr>
              <a:t>Luvall</a:t>
            </a:r>
            <a:r>
              <a:rPr lang="en-US" sz="2000" dirty="0">
                <a:solidFill>
                  <a:schemeClr val="tx1">
                    <a:lumMod val="75000"/>
                  </a:schemeClr>
                </a:solidFill>
              </a:rPr>
              <a:t>, NASA Marshall Space Flight Center</a:t>
            </a:r>
          </a:p>
          <a:p>
            <a:r>
              <a:rPr lang="en-US" sz="2000" dirty="0">
                <a:solidFill>
                  <a:schemeClr val="tx1">
                    <a:lumMod val="75000"/>
                  </a:schemeClr>
                </a:solidFill>
              </a:rPr>
              <a:t>Dr. Robert Griffin, University of Alabama in Huntsville</a:t>
            </a:r>
          </a:p>
          <a:p>
            <a:r>
              <a:rPr lang="en-US" sz="2000" dirty="0">
                <a:solidFill>
                  <a:schemeClr val="tx1">
                    <a:lumMod val="75000"/>
                  </a:schemeClr>
                </a:solidFill>
              </a:rPr>
              <a:t>Leigh Sinclair, University of Alabama in Huntsville, Information Technology and Systems Center</a:t>
            </a:r>
          </a:p>
          <a:p>
            <a:r>
              <a:rPr lang="en-US" sz="2000" dirty="0">
                <a:solidFill>
                  <a:schemeClr val="tx1">
                    <a:lumMod val="75000"/>
                  </a:schemeClr>
                </a:solidFill>
              </a:rPr>
              <a:t>Marie </a:t>
            </a:r>
            <a:r>
              <a:rPr lang="en-US" sz="2000" dirty="0" err="1">
                <a:solidFill>
                  <a:schemeClr val="tx1">
                    <a:lumMod val="75000"/>
                  </a:schemeClr>
                </a:solidFill>
              </a:rPr>
              <a:t>Bostick</a:t>
            </a:r>
            <a:r>
              <a:rPr lang="en-US" sz="2000" dirty="0">
                <a:solidFill>
                  <a:schemeClr val="tx1">
                    <a:lumMod val="75000"/>
                  </a:schemeClr>
                </a:solidFill>
              </a:rPr>
              <a:t>, Land Trust of North Alabama</a:t>
            </a:r>
          </a:p>
          <a:p>
            <a:r>
              <a:rPr lang="en-US" sz="2000" dirty="0">
                <a:solidFill>
                  <a:schemeClr val="tx1">
                    <a:lumMod val="75000"/>
                  </a:schemeClr>
                </a:solidFill>
              </a:rPr>
              <a:t>Andy </a:t>
            </a:r>
            <a:r>
              <a:rPr lang="en-US" sz="2000" dirty="0" err="1">
                <a:solidFill>
                  <a:schemeClr val="tx1">
                    <a:lumMod val="75000"/>
                  </a:schemeClr>
                </a:solidFill>
              </a:rPr>
              <a:t>Prewett</a:t>
            </a:r>
            <a:r>
              <a:rPr lang="en-US" sz="2000" dirty="0">
                <a:solidFill>
                  <a:schemeClr val="tx1">
                    <a:lumMod val="75000"/>
                  </a:schemeClr>
                </a:solidFill>
              </a:rPr>
              <a:t>, Land Trust of North Alabama</a:t>
            </a:r>
          </a:p>
          <a:p>
            <a:r>
              <a:rPr lang="en-US" sz="2000" dirty="0">
                <a:solidFill>
                  <a:schemeClr val="tx1">
                    <a:lumMod val="75000"/>
                  </a:schemeClr>
                </a:solidFill>
              </a:rPr>
              <a:t>Hallie Porter, Land Trust of North Alabama</a:t>
            </a:r>
          </a:p>
          <a:p>
            <a:r>
              <a:rPr lang="en-US" sz="2000" dirty="0">
                <a:solidFill>
                  <a:schemeClr val="tx1">
                    <a:lumMod val="75000"/>
                  </a:schemeClr>
                </a:solidFill>
              </a:rPr>
              <a:t>Maggi Klug, Alabama – Marshall Center Lead NASA DEVELOP</a:t>
            </a:r>
          </a:p>
          <a:p>
            <a:r>
              <a:rPr lang="en-US" sz="2000" dirty="0">
                <a:solidFill>
                  <a:schemeClr val="tx1">
                    <a:lumMod val="75000"/>
                  </a:schemeClr>
                </a:solidFill>
              </a:rPr>
              <a:t>Mercedes </a:t>
            </a:r>
            <a:r>
              <a:rPr lang="en-US" sz="2000" dirty="0" err="1">
                <a:solidFill>
                  <a:schemeClr val="tx1">
                    <a:lumMod val="75000"/>
                  </a:schemeClr>
                </a:solidFill>
              </a:rPr>
              <a:t>Bartkovich</a:t>
            </a:r>
            <a:r>
              <a:rPr lang="en-US" sz="2000" dirty="0">
                <a:solidFill>
                  <a:schemeClr val="tx1">
                    <a:lumMod val="75000"/>
                  </a:schemeClr>
                </a:solidFill>
              </a:rPr>
              <a:t>, Alabama – Marshall Fellow NASA DEVELOP</a:t>
            </a:r>
          </a:p>
          <a:p>
            <a:r>
              <a:rPr lang="en-US" sz="2000" dirty="0">
                <a:solidFill>
                  <a:schemeClr val="tx1">
                    <a:lumMod val="75000"/>
                  </a:schemeClr>
                </a:solidFill>
              </a:rPr>
              <a:t>Dashiell Cruz, Alabama – Marshall NASA DEVELOP</a:t>
            </a:r>
          </a:p>
          <a:p>
            <a:r>
              <a:rPr lang="en-US" sz="2000" dirty="0">
                <a:solidFill>
                  <a:schemeClr val="tx1">
                    <a:lumMod val="75000"/>
                  </a:schemeClr>
                </a:solidFill>
              </a:rPr>
              <a:t>Christine </a:t>
            </a:r>
            <a:r>
              <a:rPr lang="en-US" sz="2000" dirty="0" err="1">
                <a:solidFill>
                  <a:schemeClr val="tx1">
                    <a:lumMod val="75000"/>
                  </a:schemeClr>
                </a:solidFill>
              </a:rPr>
              <a:t>Easterwood</a:t>
            </a:r>
            <a:r>
              <a:rPr lang="en-US" sz="2000" dirty="0">
                <a:solidFill>
                  <a:schemeClr val="tx1">
                    <a:lumMod val="75000"/>
                  </a:schemeClr>
                </a:solidFill>
              </a:rPr>
              <a:t>, U.S. Army Garrison, Redstone Arsenal</a:t>
            </a:r>
          </a:p>
          <a:p>
            <a:r>
              <a:rPr lang="en-US" sz="2000" dirty="0">
                <a:solidFill>
                  <a:schemeClr val="tx1">
                    <a:lumMod val="75000"/>
                  </a:schemeClr>
                </a:solidFill>
              </a:rPr>
              <a:t>Rebecca John, Auburn University </a:t>
            </a:r>
          </a:p>
          <a:p>
            <a:r>
              <a:rPr lang="en-US" sz="2000" dirty="0">
                <a:solidFill>
                  <a:schemeClr val="tx1">
                    <a:lumMod val="75000"/>
                  </a:schemeClr>
                </a:solidFill>
              </a:rPr>
              <a:t>Michael Barbour, Alabama Natural Heritage Program, Auburn University</a:t>
            </a:r>
          </a:p>
          <a:p>
            <a:r>
              <a:rPr lang="en-US" sz="2000" dirty="0">
                <a:solidFill>
                  <a:schemeClr val="tx1">
                    <a:lumMod val="75000"/>
                  </a:schemeClr>
                </a:solidFill>
              </a:rPr>
              <a:t>Andrew Cantrell, Alabama A&amp;M University</a:t>
            </a:r>
          </a:p>
        </p:txBody>
      </p:sp>
      <p:sp>
        <p:nvSpPr>
          <p:cNvPr id="12" name="Text Placeholder 16"/>
          <p:cNvSpPr txBox="1">
            <a:spLocks/>
          </p:cNvSpPr>
          <p:nvPr/>
        </p:nvSpPr>
        <p:spPr>
          <a:xfrm>
            <a:off x="822145" y="21639944"/>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5" name="TextBox 14"/>
          <p:cNvSpPr txBox="1"/>
          <p:nvPr/>
        </p:nvSpPr>
        <p:spPr>
          <a:xfrm>
            <a:off x="855562" y="4493747"/>
            <a:ext cx="11516347"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Abstract</a:t>
            </a:r>
          </a:p>
        </p:txBody>
      </p:sp>
      <p:sp>
        <p:nvSpPr>
          <p:cNvPr id="16" name="TextBox 15"/>
          <p:cNvSpPr txBox="1"/>
          <p:nvPr/>
        </p:nvSpPr>
        <p:spPr>
          <a:xfrm>
            <a:off x="855562" y="1016315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Objectives</a:t>
            </a:r>
          </a:p>
        </p:txBody>
      </p:sp>
      <p:sp>
        <p:nvSpPr>
          <p:cNvPr id="17" name="TextBox 16"/>
          <p:cNvSpPr txBox="1"/>
          <p:nvPr/>
        </p:nvSpPr>
        <p:spPr>
          <a:xfrm>
            <a:off x="12500985" y="4546610"/>
            <a:ext cx="11407715"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Methodology</a:t>
            </a:r>
          </a:p>
        </p:txBody>
      </p:sp>
      <p:sp>
        <p:nvSpPr>
          <p:cNvPr id="18" name="TextBox 17"/>
          <p:cNvSpPr txBox="1"/>
          <p:nvPr/>
        </p:nvSpPr>
        <p:spPr>
          <a:xfrm>
            <a:off x="855562" y="13855813"/>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Study Area</a:t>
            </a:r>
          </a:p>
        </p:txBody>
      </p:sp>
      <p:sp>
        <p:nvSpPr>
          <p:cNvPr id="19" name="TextBox 18"/>
          <p:cNvSpPr txBox="1"/>
          <p:nvPr/>
        </p:nvSpPr>
        <p:spPr>
          <a:xfrm>
            <a:off x="855562" y="21100339"/>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Earth Observations</a:t>
            </a:r>
          </a:p>
        </p:txBody>
      </p:sp>
      <p:sp>
        <p:nvSpPr>
          <p:cNvPr id="21" name="TextBox 20"/>
          <p:cNvSpPr txBox="1"/>
          <p:nvPr/>
        </p:nvSpPr>
        <p:spPr>
          <a:xfrm>
            <a:off x="12475733" y="2974810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Acknowledgements</a:t>
            </a:r>
          </a:p>
        </p:txBody>
      </p:sp>
      <p:sp>
        <p:nvSpPr>
          <p:cNvPr id="22" name="TextBox 21"/>
          <p:cNvSpPr txBox="1"/>
          <p:nvPr/>
        </p:nvSpPr>
        <p:spPr>
          <a:xfrm>
            <a:off x="12470298" y="27984743"/>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Project Partner</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2E8654"/>
                </a:solidFill>
              </a:rPr>
              <a:t>Spatial Modeling of the Fragmentation of Local Species Habitat from Increasing Urbanization in North Alabama</a:t>
            </a:r>
          </a:p>
        </p:txBody>
      </p:sp>
      <p:sp>
        <p:nvSpPr>
          <p:cNvPr id="39" name="Text Placeholder 16"/>
          <p:cNvSpPr txBox="1">
            <a:spLocks/>
          </p:cNvSpPr>
          <p:nvPr/>
        </p:nvSpPr>
        <p:spPr>
          <a:xfrm>
            <a:off x="855562" y="27685991"/>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a:solidFill>
                  <a:schemeClr val="tx1">
                    <a:lumMod val="75000"/>
                  </a:schemeClr>
                </a:solidFill>
              </a:rPr>
              <a:t>By 2045, at a growth rate of 1% per year, 25% of the land identified as highly suitable for urbanization will be developed, which accounts for 25% of the total area of Madison and Limestone Counties.</a:t>
            </a:r>
          </a:p>
          <a:p>
            <a:pPr marL="347663" indent="-347663">
              <a:buClr>
                <a:srgbClr val="2E8654"/>
              </a:buClr>
            </a:pPr>
            <a:r>
              <a:rPr lang="en-US" dirty="0">
                <a:solidFill>
                  <a:schemeClr val="tx1">
                    <a:lumMod val="75000"/>
                  </a:schemeClr>
                </a:solidFill>
              </a:rPr>
              <a:t>Areas located between Huntsville, Athens, and Decatur face the highest probability of being developed as urban growth continues.</a:t>
            </a:r>
          </a:p>
          <a:p>
            <a:pPr marL="347663" indent="-347663">
              <a:buClr>
                <a:srgbClr val="2E8654"/>
              </a:buClr>
            </a:pPr>
            <a:r>
              <a:rPr lang="en-US" dirty="0">
                <a:solidFill>
                  <a:schemeClr val="tx1">
                    <a:lumMod val="75000"/>
                  </a:schemeClr>
                </a:solidFill>
              </a:rPr>
              <a:t>All species studied are expected to be negatively impacted from increased urban development in north Alabama.</a:t>
            </a:r>
          </a:p>
        </p:txBody>
      </p:sp>
      <p:sp>
        <p:nvSpPr>
          <p:cNvPr id="40" name="TextBox 39"/>
          <p:cNvSpPr txBox="1"/>
          <p:nvPr/>
        </p:nvSpPr>
        <p:spPr>
          <a:xfrm>
            <a:off x="855562" y="26795777"/>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Conclusions</a:t>
            </a:r>
          </a:p>
        </p:txBody>
      </p:sp>
      <p:sp>
        <p:nvSpPr>
          <p:cNvPr id="37" name="Text Placeholder 16"/>
          <p:cNvSpPr txBox="1">
            <a:spLocks/>
          </p:cNvSpPr>
          <p:nvPr/>
        </p:nvSpPr>
        <p:spPr>
          <a:xfrm>
            <a:off x="855562" y="11045786"/>
            <a:ext cx="10582656" cy="300213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b="1" dirty="0">
                <a:solidFill>
                  <a:srgbClr val="2E8654"/>
                </a:solidFill>
              </a:rPr>
              <a:t>Analyze </a:t>
            </a:r>
            <a:r>
              <a:rPr lang="en-US" dirty="0"/>
              <a:t>changes in landscape since 1985</a:t>
            </a:r>
          </a:p>
          <a:p>
            <a:pPr marL="347663" indent="-347663">
              <a:buClr>
                <a:srgbClr val="2E8654"/>
              </a:buClr>
            </a:pPr>
            <a:r>
              <a:rPr lang="en-US" b="1" dirty="0">
                <a:solidFill>
                  <a:srgbClr val="2E8654"/>
                </a:solidFill>
              </a:rPr>
              <a:t>Forecast</a:t>
            </a:r>
            <a:r>
              <a:rPr lang="en-US" b="1" dirty="0">
                <a:solidFill>
                  <a:srgbClr val="EFB875"/>
                </a:solidFill>
              </a:rPr>
              <a:t> </a:t>
            </a:r>
            <a:r>
              <a:rPr lang="en-US" dirty="0"/>
              <a:t>urbanization</a:t>
            </a:r>
            <a:r>
              <a:rPr lang="en-US" b="1" dirty="0">
                <a:solidFill>
                  <a:srgbClr val="2E8654"/>
                </a:solidFill>
              </a:rPr>
              <a:t> </a:t>
            </a:r>
            <a:r>
              <a:rPr lang="en-US" dirty="0"/>
              <a:t>to 2045</a:t>
            </a:r>
          </a:p>
          <a:p>
            <a:pPr marL="347663" indent="-347663">
              <a:buClr>
                <a:srgbClr val="2E8654"/>
              </a:buClr>
            </a:pPr>
            <a:r>
              <a:rPr lang="en-US" b="1" dirty="0">
                <a:solidFill>
                  <a:srgbClr val="2E8654"/>
                </a:solidFill>
              </a:rPr>
              <a:t>Identify </a:t>
            </a:r>
            <a:r>
              <a:rPr lang="en-US" dirty="0"/>
              <a:t>at risk species and potential impact on their habitats</a:t>
            </a:r>
          </a:p>
          <a:p>
            <a:pPr marL="347663" indent="-347663">
              <a:buClr>
                <a:srgbClr val="2E8654"/>
              </a:buClr>
            </a:pPr>
            <a:r>
              <a:rPr lang="en-US" b="1" dirty="0">
                <a:solidFill>
                  <a:srgbClr val="2E8654"/>
                </a:solidFill>
              </a:rPr>
              <a:t>Provide</a:t>
            </a:r>
            <a:r>
              <a:rPr lang="en-US" b="1" dirty="0">
                <a:solidFill>
                  <a:srgbClr val="EFB875"/>
                </a:solidFill>
              </a:rPr>
              <a:t> </a:t>
            </a:r>
            <a:r>
              <a:rPr lang="en-US" dirty="0"/>
              <a:t>the Land Trust of North Alabama with a useful tool to identify high risk areas and aid in decision-making in regards to conservation efforts</a:t>
            </a:r>
            <a:endParaRPr lang="en-US" b="1" dirty="0">
              <a:solidFill>
                <a:srgbClr val="2E8654"/>
              </a:solidFill>
            </a:endParaRP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2200" b="1" dirty="0">
                <a:solidFill>
                  <a:srgbClr val="2E8654"/>
                </a:solidFill>
              </a:rPr>
              <a:t>North Alabama </a:t>
            </a:r>
            <a:r>
              <a:rPr lang="en-US" sz="12200" dirty="0">
                <a:solidFill>
                  <a:srgbClr val="2E8654"/>
                </a:solidFill>
              </a:rPr>
              <a:t>Ecological Forecasting</a:t>
            </a:r>
          </a:p>
        </p:txBody>
      </p:sp>
      <p:sp>
        <p:nvSpPr>
          <p:cNvPr id="42"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2E8654"/>
                </a:solidFill>
              </a:rPr>
              <a:t>Alabama – Marshall</a:t>
            </a:r>
          </a:p>
          <a:p>
            <a:r>
              <a:rPr lang="en-US" sz="4000" b="0" dirty="0">
                <a:solidFill>
                  <a:srgbClr val="2E8654"/>
                </a:solidFill>
              </a:rPr>
              <a:t>Fall 2017</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065" y="21884123"/>
            <a:ext cx="3450146" cy="3333253"/>
          </a:xfrm>
          <a:prstGeom prst="rect">
            <a:avLst/>
          </a:prstGeom>
        </p:spPr>
      </p:pic>
      <p:sp>
        <p:nvSpPr>
          <p:cNvPr id="3" name="TextBox 2"/>
          <p:cNvSpPr txBox="1"/>
          <p:nvPr/>
        </p:nvSpPr>
        <p:spPr>
          <a:xfrm flipH="1">
            <a:off x="2354370" y="22729286"/>
            <a:ext cx="2560320" cy="461665"/>
          </a:xfrm>
          <a:prstGeom prst="rect">
            <a:avLst/>
          </a:prstGeom>
          <a:noFill/>
        </p:spPr>
        <p:txBody>
          <a:bodyPr wrap="square" rtlCol="0">
            <a:spAutoFit/>
          </a:bodyPr>
          <a:lstStyle/>
          <a:p>
            <a:r>
              <a:rPr lang="en-US" sz="2400" dirty="0"/>
              <a:t>Landsat </a:t>
            </a:r>
            <a:r>
              <a:rPr lang="en-US" sz="2400" dirty="0" smtClean="0"/>
              <a:t>5 TM</a:t>
            </a:r>
            <a:endParaRPr lang="en-US" sz="240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79866" y="21997867"/>
            <a:ext cx="3076692" cy="2514576"/>
          </a:xfrm>
          <a:prstGeom prst="rect">
            <a:avLst/>
          </a:prstGeom>
        </p:spPr>
      </p:pic>
      <p:sp>
        <p:nvSpPr>
          <p:cNvPr id="6" name="TextBox 5"/>
          <p:cNvSpPr txBox="1"/>
          <p:nvPr/>
        </p:nvSpPr>
        <p:spPr>
          <a:xfrm>
            <a:off x="8819415" y="24121585"/>
            <a:ext cx="3026787" cy="461665"/>
          </a:xfrm>
          <a:prstGeom prst="rect">
            <a:avLst/>
          </a:prstGeom>
          <a:noFill/>
        </p:spPr>
        <p:txBody>
          <a:bodyPr wrap="square" rtlCol="0">
            <a:spAutoFit/>
          </a:bodyPr>
          <a:lstStyle/>
          <a:p>
            <a:r>
              <a:rPr lang="en-US" sz="2400" dirty="0"/>
              <a:t>Landsat 8 OLI</a:t>
            </a: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35358" y="23356184"/>
            <a:ext cx="3056017" cy="3376815"/>
          </a:xfrm>
          <a:prstGeom prst="rect">
            <a:avLst/>
          </a:prstGeom>
        </p:spPr>
      </p:pic>
      <p:sp>
        <p:nvSpPr>
          <p:cNvPr id="9" name="TextBox 8"/>
          <p:cNvSpPr txBox="1"/>
          <p:nvPr/>
        </p:nvSpPr>
        <p:spPr>
          <a:xfrm>
            <a:off x="4923021" y="23491472"/>
            <a:ext cx="1612370" cy="461665"/>
          </a:xfrm>
          <a:prstGeom prst="rect">
            <a:avLst/>
          </a:prstGeom>
          <a:noFill/>
        </p:spPr>
        <p:txBody>
          <a:bodyPr wrap="square" rtlCol="0">
            <a:spAutoFit/>
          </a:bodyPr>
          <a:lstStyle/>
          <a:p>
            <a:r>
              <a:rPr lang="en-US" sz="2400" dirty="0"/>
              <a:t>SRTM </a:t>
            </a:r>
          </a:p>
        </p:txBody>
      </p:sp>
      <p:graphicFrame>
        <p:nvGraphicFramePr>
          <p:cNvPr id="79" name="Diagram 78"/>
          <p:cNvGraphicFramePr/>
          <p:nvPr>
            <p:extLst>
              <p:ext uri="{D42A27DB-BD31-4B8C-83A1-F6EECF244321}">
                <p14:modId xmlns:p14="http://schemas.microsoft.com/office/powerpoint/2010/main" val="15155694"/>
              </p:ext>
            </p:extLst>
          </p:nvPr>
        </p:nvGraphicFramePr>
        <p:xfrm>
          <a:off x="11975478" y="8017854"/>
          <a:ext cx="12019749" cy="457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1" name="Text Placeholder 16"/>
          <p:cNvSpPr txBox="1">
            <a:spLocks/>
          </p:cNvSpPr>
          <p:nvPr/>
        </p:nvSpPr>
        <p:spPr>
          <a:xfrm>
            <a:off x="12576680" y="28947659"/>
            <a:ext cx="10972800" cy="11433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3600" dirty="0">
                <a:solidFill>
                  <a:schemeClr val="tx1">
                    <a:lumMod val="75000"/>
                  </a:schemeClr>
                </a:solidFill>
              </a:rPr>
              <a:t>Land Trust of North Alabama</a:t>
            </a:r>
          </a:p>
        </p:txBody>
      </p:sp>
      <p:sp>
        <p:nvSpPr>
          <p:cNvPr id="52" name="Text Placeholder 16"/>
          <p:cNvSpPr txBox="1">
            <a:spLocks/>
          </p:cNvSpPr>
          <p:nvPr/>
        </p:nvSpPr>
        <p:spPr>
          <a:xfrm>
            <a:off x="11895854" y="12918338"/>
            <a:ext cx="5854312" cy="937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a:t>Favorability for Development Map	</a:t>
            </a:r>
          </a:p>
        </p:txBody>
      </p:sp>
      <p:sp>
        <p:nvSpPr>
          <p:cNvPr id="53" name="Text Placeholder 16"/>
          <p:cNvSpPr txBox="1">
            <a:spLocks/>
          </p:cNvSpPr>
          <p:nvPr/>
        </p:nvSpPr>
        <p:spPr>
          <a:xfrm>
            <a:off x="11895854" y="18884029"/>
            <a:ext cx="5854312" cy="10229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a:t>Species Impact Maps	</a:t>
            </a:r>
          </a:p>
        </p:txBody>
      </p:sp>
      <p:pic>
        <p:nvPicPr>
          <p:cNvPr id="28" name="Picture 27"/>
          <p:cNvPicPr>
            <a:picLocks noChangeAspect="1"/>
          </p:cNvPicPr>
          <p:nvPr/>
        </p:nvPicPr>
        <p:blipFill rotWithShape="1">
          <a:blip r:embed="rId17"/>
          <a:srcRect r="68703"/>
          <a:stretch/>
        </p:blipFill>
        <p:spPr>
          <a:xfrm>
            <a:off x="12162286" y="16988600"/>
            <a:ext cx="414394" cy="1124800"/>
          </a:xfrm>
          <a:prstGeom prst="rect">
            <a:avLst/>
          </a:prstGeom>
        </p:spPr>
      </p:pic>
      <p:pic>
        <p:nvPicPr>
          <p:cNvPr id="29" name="Picture 28"/>
          <p:cNvPicPr>
            <a:picLocks noChangeAspect="1"/>
          </p:cNvPicPr>
          <p:nvPr/>
        </p:nvPicPr>
        <p:blipFill rotWithShape="1">
          <a:blip r:embed="rId17"/>
          <a:srcRect l="31297"/>
          <a:stretch/>
        </p:blipFill>
        <p:spPr>
          <a:xfrm>
            <a:off x="12576680" y="16969550"/>
            <a:ext cx="909694" cy="1124800"/>
          </a:xfrm>
          <a:prstGeom prst="rect">
            <a:avLst/>
          </a:prstGeom>
        </p:spPr>
      </p:pic>
      <p:pic>
        <p:nvPicPr>
          <p:cNvPr id="55" name="Picture 5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4031" y="31680139"/>
            <a:ext cx="2057404" cy="2046184"/>
          </a:xfrm>
          <a:prstGeom prst="rect">
            <a:avLst/>
          </a:prstGeom>
        </p:spPr>
      </p:pic>
      <p:sp>
        <p:nvSpPr>
          <p:cNvPr id="56" name="TextBox 55"/>
          <p:cNvSpPr txBox="1"/>
          <p:nvPr/>
        </p:nvSpPr>
        <p:spPr>
          <a:xfrm>
            <a:off x="855562" y="30818906"/>
            <a:ext cx="4542503"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Team Members</a:t>
            </a:r>
          </a:p>
        </p:txBody>
      </p:sp>
      <p:sp>
        <p:nvSpPr>
          <p:cNvPr id="57" name="Text Placeholder 16"/>
          <p:cNvSpPr txBox="1">
            <a:spLocks/>
          </p:cNvSpPr>
          <p:nvPr/>
        </p:nvSpPr>
        <p:spPr>
          <a:xfrm>
            <a:off x="646607" y="33769025"/>
            <a:ext cx="2872251" cy="1247893"/>
          </a:xfrm>
          <a:prstGeom prst="rect">
            <a:avLst/>
          </a:prstGeom>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Nicholas McVey</a:t>
            </a:r>
          </a:p>
          <a:p>
            <a:pPr algn="ctr">
              <a:lnSpc>
                <a:spcPct val="100000"/>
              </a:lnSpc>
              <a:spcBef>
                <a:spcPts val="0"/>
              </a:spcBef>
            </a:pPr>
            <a:r>
              <a:rPr lang="en-US" smtClean="0">
                <a:solidFill>
                  <a:schemeClr val="tx1">
                    <a:lumMod val="75000"/>
                  </a:schemeClr>
                </a:solidFill>
              </a:rPr>
              <a:t>Project Lead</a:t>
            </a:r>
            <a:endParaRPr lang="en-US" dirty="0">
              <a:solidFill>
                <a:schemeClr val="tx1">
                  <a:lumMod val="75000"/>
                </a:schemeClr>
              </a:solidFill>
            </a:endParaRPr>
          </a:p>
        </p:txBody>
      </p:sp>
      <p:sp>
        <p:nvSpPr>
          <p:cNvPr id="58" name="Text Placeholder 16"/>
          <p:cNvSpPr txBox="1">
            <a:spLocks/>
          </p:cNvSpPr>
          <p:nvPr/>
        </p:nvSpPr>
        <p:spPr>
          <a:xfrm>
            <a:off x="3218302" y="33776477"/>
            <a:ext cx="3144736"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Helen Baldwin-</a:t>
            </a:r>
            <a:r>
              <a:rPr lang="en-US" dirty="0" err="1">
                <a:solidFill>
                  <a:schemeClr val="tx1">
                    <a:lumMod val="75000"/>
                  </a:schemeClr>
                </a:solidFill>
              </a:rPr>
              <a:t>Zook</a:t>
            </a:r>
            <a:endParaRPr lang="en-US" dirty="0">
              <a:solidFill>
                <a:schemeClr val="tx1">
                  <a:lumMod val="75000"/>
                </a:schemeClr>
              </a:solidFill>
            </a:endParaRPr>
          </a:p>
        </p:txBody>
      </p:sp>
      <p:sp>
        <p:nvSpPr>
          <p:cNvPr id="59" name="Text Placeholder 16"/>
          <p:cNvSpPr txBox="1">
            <a:spLocks/>
          </p:cNvSpPr>
          <p:nvPr/>
        </p:nvSpPr>
        <p:spPr>
          <a:xfrm>
            <a:off x="5890660" y="3378551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Emily Kinkle</a:t>
            </a:r>
          </a:p>
        </p:txBody>
      </p:sp>
      <p:pic>
        <p:nvPicPr>
          <p:cNvPr id="60" name="Pictur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08534" y="31677430"/>
            <a:ext cx="2057404" cy="2046184"/>
          </a:xfrm>
          <a:prstGeom prst="rect">
            <a:avLst/>
          </a:prstGeom>
        </p:spPr>
      </p:pic>
      <p:pic>
        <p:nvPicPr>
          <p:cNvPr id="61" name="Picture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92645" y="31713454"/>
            <a:ext cx="2057400" cy="2046180"/>
          </a:xfrm>
          <a:prstGeom prst="rect">
            <a:avLst/>
          </a:prstGeom>
        </p:spPr>
      </p:pic>
      <p:pic>
        <p:nvPicPr>
          <p:cNvPr id="62" name="Picture 61"/>
          <p:cNvPicPr>
            <a:picLocks noChangeAspect="1"/>
          </p:cNvPicPr>
          <p:nvPr/>
        </p:nvPicPr>
        <p:blipFill rotWithShape="1">
          <a:blip r:embed="rId19">
            <a:extLst>
              <a:ext uri="{28A0092B-C50C-407E-A947-70E740481C1C}">
                <a14:useLocalDpi xmlns:a14="http://schemas.microsoft.com/office/drawing/2010/main" val="0"/>
              </a:ext>
            </a:extLst>
          </a:blip>
          <a:srcRect l="21779" t="19155" r="13153" b="40604"/>
          <a:stretch/>
        </p:blipFill>
        <p:spPr>
          <a:xfrm>
            <a:off x="1259773" y="31880271"/>
            <a:ext cx="1645920" cy="1645920"/>
          </a:xfrm>
          <a:prstGeom prst="ellipse">
            <a:avLst/>
          </a:prstGeom>
        </p:spPr>
      </p:pic>
      <p:pic>
        <p:nvPicPr>
          <p:cNvPr id="63" name="Picture 62"/>
          <p:cNvPicPr>
            <a:picLocks noChangeAspect="1"/>
          </p:cNvPicPr>
          <p:nvPr/>
        </p:nvPicPr>
        <p:blipFill rotWithShape="1">
          <a:blip r:embed="rId20">
            <a:extLst>
              <a:ext uri="{28A0092B-C50C-407E-A947-70E740481C1C}">
                <a14:useLocalDpi xmlns:a14="http://schemas.microsoft.com/office/drawing/2010/main" val="0"/>
              </a:ext>
            </a:extLst>
          </a:blip>
          <a:srcRect l="6297" t="-92" r="15386" b="44267"/>
          <a:stretch/>
        </p:blipFill>
        <p:spPr>
          <a:xfrm>
            <a:off x="3914276" y="31877562"/>
            <a:ext cx="1645920" cy="1645920"/>
          </a:xfrm>
          <a:prstGeom prst="ellipse">
            <a:avLst/>
          </a:prstGeom>
        </p:spPr>
      </p:pic>
      <p:pic>
        <p:nvPicPr>
          <p:cNvPr id="64" name="Picture 63"/>
          <p:cNvPicPr>
            <a:picLocks noChangeAspect="1"/>
          </p:cNvPicPr>
          <p:nvPr/>
        </p:nvPicPr>
        <p:blipFill rotWithShape="1">
          <a:blip r:embed="rId21" cstate="print">
            <a:extLst>
              <a:ext uri="{28A0092B-C50C-407E-A947-70E740481C1C}">
                <a14:useLocalDpi xmlns:a14="http://schemas.microsoft.com/office/drawing/2010/main" val="0"/>
              </a:ext>
            </a:extLst>
          </a:blip>
          <a:srcRect l="21674" t="15996" r="24375" b="41248"/>
          <a:stretch/>
        </p:blipFill>
        <p:spPr>
          <a:xfrm>
            <a:off x="6498385" y="31913584"/>
            <a:ext cx="1645920" cy="1645920"/>
          </a:xfrm>
          <a:prstGeom prst="ellipse">
            <a:avLst/>
          </a:prstGeom>
        </p:spPr>
      </p:pic>
      <p:graphicFrame>
        <p:nvGraphicFramePr>
          <p:cNvPr id="65" name="Chart 64"/>
          <p:cNvGraphicFramePr>
            <a:graphicFrameLocks/>
          </p:cNvGraphicFramePr>
          <p:nvPr>
            <p:extLst>
              <p:ext uri="{D42A27DB-BD31-4B8C-83A1-F6EECF244321}">
                <p14:modId xmlns:p14="http://schemas.microsoft.com/office/powerpoint/2010/main" val="56585735"/>
              </p:ext>
            </p:extLst>
          </p:nvPr>
        </p:nvGraphicFramePr>
        <p:xfrm>
          <a:off x="17930498" y="13715640"/>
          <a:ext cx="6340143" cy="4571308"/>
        </p:xfrm>
        <a:graphic>
          <a:graphicData uri="http://schemas.openxmlformats.org/drawingml/2006/chart">
            <c:chart xmlns:c="http://schemas.openxmlformats.org/drawingml/2006/chart" xmlns:r="http://schemas.openxmlformats.org/officeDocument/2006/relationships" r:id="rId22"/>
          </a:graphicData>
        </a:graphic>
      </p:graphicFrame>
      <p:sp>
        <p:nvSpPr>
          <p:cNvPr id="66" name="Text Placeholder 16"/>
          <p:cNvSpPr txBox="1">
            <a:spLocks/>
          </p:cNvSpPr>
          <p:nvPr/>
        </p:nvSpPr>
        <p:spPr>
          <a:xfrm>
            <a:off x="17912181" y="12918338"/>
            <a:ext cx="6334416" cy="937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a:t>Highly Suitable Land Available 	</a:t>
            </a:r>
          </a:p>
        </p:txBody>
      </p:sp>
      <p:sp>
        <p:nvSpPr>
          <p:cNvPr id="14" name="TextBox 13"/>
          <p:cNvSpPr txBox="1"/>
          <p:nvPr/>
        </p:nvSpPr>
        <p:spPr>
          <a:xfrm>
            <a:off x="12672793" y="8453935"/>
            <a:ext cx="6055246" cy="461665"/>
          </a:xfrm>
          <a:prstGeom prst="rect">
            <a:avLst/>
          </a:prstGeom>
          <a:noFill/>
        </p:spPr>
        <p:txBody>
          <a:bodyPr wrap="square" rtlCol="0">
            <a:spAutoFit/>
          </a:bodyPr>
          <a:lstStyle/>
          <a:p>
            <a:r>
              <a:rPr lang="en-US" sz="2400" dirty="0"/>
              <a:t>Species Impact Analysis</a:t>
            </a:r>
          </a:p>
        </p:txBody>
      </p:sp>
      <p:sp>
        <p:nvSpPr>
          <p:cNvPr id="67" name="TextBox 66"/>
          <p:cNvSpPr txBox="1"/>
          <p:nvPr/>
        </p:nvSpPr>
        <p:spPr>
          <a:xfrm>
            <a:off x="12672793" y="5239668"/>
            <a:ext cx="6055246" cy="461665"/>
          </a:xfrm>
          <a:prstGeom prst="rect">
            <a:avLst/>
          </a:prstGeom>
          <a:noFill/>
        </p:spPr>
        <p:txBody>
          <a:bodyPr wrap="square" rtlCol="0">
            <a:spAutoFit/>
          </a:bodyPr>
          <a:lstStyle/>
          <a:p>
            <a:r>
              <a:rPr lang="en-US" sz="2400" dirty="0"/>
              <a:t>Urban Growth Analysis</a:t>
            </a:r>
          </a:p>
        </p:txBody>
      </p:sp>
      <p:grpSp>
        <p:nvGrpSpPr>
          <p:cNvPr id="13" name="Group 4"/>
          <p:cNvGrpSpPr>
            <a:grpSpLocks noChangeAspect="1"/>
          </p:cNvGrpSpPr>
          <p:nvPr/>
        </p:nvGrpSpPr>
        <p:grpSpPr bwMode="auto">
          <a:xfrm>
            <a:off x="8769317" y="19632449"/>
            <a:ext cx="1250219" cy="1180289"/>
            <a:chOff x="5516" y="12347"/>
            <a:chExt cx="876" cy="827"/>
          </a:xfrm>
        </p:grpSpPr>
        <p:sp>
          <p:nvSpPr>
            <p:cNvPr id="23" name="AutoShape 3"/>
            <p:cNvSpPr>
              <a:spLocks noChangeAspect="1" noChangeArrowheads="1" noTextEdit="1"/>
            </p:cNvSpPr>
            <p:nvPr/>
          </p:nvSpPr>
          <p:spPr bwMode="auto">
            <a:xfrm>
              <a:off x="5595" y="12544"/>
              <a:ext cx="54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
            <p:cNvSpPr>
              <a:spLocks noChangeArrowheads="1"/>
            </p:cNvSpPr>
            <p:nvPr/>
          </p:nvSpPr>
          <p:spPr bwMode="auto">
            <a:xfrm>
              <a:off x="5516" y="12347"/>
              <a:ext cx="876"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0" b="0" i="0" u="none" strike="noStrike" cap="none" normalizeH="0" baseline="0" dirty="0">
                  <a:ln>
                    <a:noFill/>
                  </a:ln>
                  <a:solidFill>
                    <a:srgbClr val="FFFFFF"/>
                  </a:solidFill>
                  <a:effectLst/>
                  <a:latin typeface="ESRI North" panose="02000508000000020003" pitchFamily="2" charset="0"/>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27" name="Picture 26"/>
          <p:cNvPicPr>
            <a:picLocks noChangeAspect="1"/>
          </p:cNvPicPr>
          <p:nvPr/>
        </p:nvPicPr>
        <p:blipFill rotWithShape="1">
          <a:blip r:embed="rId23" cstate="print">
            <a:extLst>
              <a:ext uri="{28A0092B-C50C-407E-A947-70E740481C1C}">
                <a14:useLocalDpi xmlns:a14="http://schemas.microsoft.com/office/drawing/2010/main" val="0"/>
              </a:ext>
            </a:extLst>
          </a:blip>
          <a:srcRect l="14445" t="19514" r="31111" b="13382"/>
          <a:stretch/>
        </p:blipFill>
        <p:spPr>
          <a:xfrm>
            <a:off x="12104913" y="19766950"/>
            <a:ext cx="3614058" cy="3539576"/>
          </a:xfrm>
          <a:prstGeom prst="rect">
            <a:avLst/>
          </a:prstGeom>
        </p:spPr>
      </p:pic>
      <p:pic>
        <p:nvPicPr>
          <p:cNvPr id="30" name="Picture 29"/>
          <p:cNvPicPr>
            <a:picLocks noChangeAspect="1"/>
          </p:cNvPicPr>
          <p:nvPr/>
        </p:nvPicPr>
        <p:blipFill rotWithShape="1">
          <a:blip r:embed="rId24" cstate="print">
            <a:extLst>
              <a:ext uri="{28A0092B-C50C-407E-A947-70E740481C1C}">
                <a14:useLocalDpi xmlns:a14="http://schemas.microsoft.com/office/drawing/2010/main" val="0"/>
              </a:ext>
            </a:extLst>
          </a:blip>
          <a:srcRect l="17966" t="23670" r="30953" b="12465"/>
          <a:stretch/>
        </p:blipFill>
        <p:spPr>
          <a:xfrm>
            <a:off x="16309947" y="19921743"/>
            <a:ext cx="3554948" cy="3434441"/>
          </a:xfrm>
          <a:prstGeom prst="rect">
            <a:avLst/>
          </a:prstGeom>
        </p:spPr>
      </p:pic>
      <p:pic>
        <p:nvPicPr>
          <p:cNvPr id="31" name="Picture 30"/>
          <p:cNvPicPr>
            <a:picLocks noChangeAspect="1"/>
          </p:cNvPicPr>
          <p:nvPr/>
        </p:nvPicPr>
        <p:blipFill rotWithShape="1">
          <a:blip r:embed="rId25" cstate="print">
            <a:extLst>
              <a:ext uri="{28A0092B-C50C-407E-A947-70E740481C1C}">
                <a14:useLocalDpi xmlns:a14="http://schemas.microsoft.com/office/drawing/2010/main" val="0"/>
              </a:ext>
            </a:extLst>
          </a:blip>
          <a:srcRect l="19697" t="25910" r="33117" b="12465"/>
          <a:stretch/>
        </p:blipFill>
        <p:spPr>
          <a:xfrm>
            <a:off x="20668227" y="19965902"/>
            <a:ext cx="3315703" cy="3346123"/>
          </a:xfrm>
          <a:prstGeom prst="rect">
            <a:avLst/>
          </a:prstGeom>
        </p:spPr>
      </p:pic>
      <p:sp>
        <p:nvSpPr>
          <p:cNvPr id="33" name="TextBox 32"/>
          <p:cNvSpPr txBox="1"/>
          <p:nvPr/>
        </p:nvSpPr>
        <p:spPr>
          <a:xfrm>
            <a:off x="12403861" y="19718709"/>
            <a:ext cx="3008555" cy="369332"/>
          </a:xfrm>
          <a:prstGeom prst="rect">
            <a:avLst/>
          </a:prstGeom>
          <a:noFill/>
        </p:spPr>
        <p:txBody>
          <a:bodyPr wrap="square" rtlCol="0">
            <a:spAutoFit/>
          </a:bodyPr>
          <a:lstStyle/>
          <a:p>
            <a:r>
              <a:rPr lang="en-US" sz="1800" b="1" dirty="0"/>
              <a:t>Favorability for Development</a:t>
            </a:r>
          </a:p>
        </p:txBody>
      </p:sp>
      <p:sp>
        <p:nvSpPr>
          <p:cNvPr id="68" name="TextBox 67"/>
          <p:cNvSpPr txBox="1"/>
          <p:nvPr/>
        </p:nvSpPr>
        <p:spPr>
          <a:xfrm>
            <a:off x="16085247" y="19718709"/>
            <a:ext cx="4084422" cy="369332"/>
          </a:xfrm>
          <a:prstGeom prst="rect">
            <a:avLst/>
          </a:prstGeom>
          <a:noFill/>
        </p:spPr>
        <p:txBody>
          <a:bodyPr wrap="square" rtlCol="0">
            <a:spAutoFit/>
          </a:bodyPr>
          <a:lstStyle/>
          <a:p>
            <a:r>
              <a:rPr lang="en-US" sz="1800" b="1" dirty="0"/>
              <a:t>Mean Habitat Risk – Green Salamander </a:t>
            </a:r>
          </a:p>
        </p:txBody>
      </p:sp>
      <p:sp>
        <p:nvSpPr>
          <p:cNvPr id="34" name="TextBox 33"/>
          <p:cNvSpPr txBox="1"/>
          <p:nvPr/>
        </p:nvSpPr>
        <p:spPr>
          <a:xfrm>
            <a:off x="20662249" y="19718709"/>
            <a:ext cx="3695700" cy="369332"/>
          </a:xfrm>
          <a:prstGeom prst="rect">
            <a:avLst/>
          </a:prstGeom>
          <a:noFill/>
        </p:spPr>
        <p:txBody>
          <a:bodyPr wrap="square" rtlCol="0">
            <a:spAutoFit/>
          </a:bodyPr>
          <a:lstStyle/>
          <a:p>
            <a:r>
              <a:rPr lang="en-US" sz="1800" b="1" dirty="0"/>
              <a:t>Green Salamander Habitats at Risk</a:t>
            </a:r>
          </a:p>
        </p:txBody>
      </p:sp>
      <p:grpSp>
        <p:nvGrpSpPr>
          <p:cNvPr id="43" name="Group 8"/>
          <p:cNvGrpSpPr>
            <a:grpSpLocks noChangeAspect="1"/>
          </p:cNvGrpSpPr>
          <p:nvPr/>
        </p:nvGrpSpPr>
        <p:grpSpPr bwMode="auto">
          <a:xfrm>
            <a:off x="17310518" y="17478459"/>
            <a:ext cx="463550" cy="463550"/>
            <a:chOff x="10783" y="11101"/>
            <a:chExt cx="292" cy="292"/>
          </a:xfrm>
        </p:grpSpPr>
        <p:sp>
          <p:nvSpPr>
            <p:cNvPr id="44" name="AutoShape 7"/>
            <p:cNvSpPr>
              <a:spLocks noChangeAspect="1" noChangeArrowheads="1" noTextEdit="1"/>
            </p:cNvSpPr>
            <p:nvPr/>
          </p:nvSpPr>
          <p:spPr bwMode="auto">
            <a:xfrm>
              <a:off x="10783" y="11101"/>
              <a:ext cx="2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9"/>
            <p:cNvSpPr>
              <a:spLocks noChangeArrowheads="1"/>
            </p:cNvSpPr>
            <p:nvPr/>
          </p:nvSpPr>
          <p:spPr bwMode="auto">
            <a:xfrm>
              <a:off x="10694" y="11045"/>
              <a:ext cx="4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000000"/>
                  </a:solidFill>
                  <a:effectLst/>
                  <a:latin typeface="ESRI North" panose="02000508000000020003" pitchFamily="2" charset="0"/>
                </a:rPr>
                <a:t>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 name="TextBox 9"/>
          <p:cNvSpPr txBox="1"/>
          <p:nvPr/>
        </p:nvSpPr>
        <p:spPr>
          <a:xfrm rot="16200000">
            <a:off x="17987708" y="15136643"/>
            <a:ext cx="502061" cy="400110"/>
          </a:xfrm>
          <a:prstGeom prst="rect">
            <a:avLst/>
          </a:prstGeom>
          <a:noFill/>
        </p:spPr>
        <p:txBody>
          <a:bodyPr wrap="none" rtlCol="0">
            <a:spAutoFit/>
          </a:bodyPr>
          <a:lstStyle/>
          <a:p>
            <a:r>
              <a:rPr lang="en-US" sz="2000" dirty="0">
                <a:solidFill>
                  <a:schemeClr val="bg1">
                    <a:lumMod val="75000"/>
                  </a:schemeClr>
                </a:solidFill>
              </a:rPr>
              <a:t>km</a:t>
            </a:r>
          </a:p>
        </p:txBody>
      </p:sp>
      <p:graphicFrame>
        <p:nvGraphicFramePr>
          <p:cNvPr id="70" name="Chart 69"/>
          <p:cNvGraphicFramePr>
            <a:graphicFrameLocks/>
          </p:cNvGraphicFramePr>
          <p:nvPr>
            <p:extLst>
              <p:ext uri="{D42A27DB-BD31-4B8C-83A1-F6EECF244321}">
                <p14:modId xmlns:p14="http://schemas.microsoft.com/office/powerpoint/2010/main" val="3320633162"/>
              </p:ext>
            </p:extLst>
          </p:nvPr>
        </p:nvGraphicFramePr>
        <p:xfrm>
          <a:off x="11924947" y="23467330"/>
          <a:ext cx="12433002" cy="4523618"/>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2638</TotalTime>
  <Words>605</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ESRI North</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139</cp:revision>
  <dcterms:created xsi:type="dcterms:W3CDTF">2017-06-02T16:06:25Z</dcterms:created>
  <dcterms:modified xsi:type="dcterms:W3CDTF">2017-11-22T18:42:21Z</dcterms:modified>
</cp:coreProperties>
</file>