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s, Emily C. (LARC-E3)[SSAI DEVELOP]" initials="AEC(D" lastIdx="3" clrIdx="0">
    <p:extLst>
      <p:ext uri="{19B8F6BF-5375-455C-9EA6-DF929625EA0E}">
        <p15:presenceInfo xmlns:p15="http://schemas.microsoft.com/office/powerpoint/2012/main" userId="S-1-5-21-330711430-3775241029-4075259233-6418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4663F"/>
    <a:srgbClr val="1D5333"/>
    <a:srgbClr val="2E8250"/>
    <a:srgbClr val="389E61"/>
    <a:srgbClr val="43BD74"/>
    <a:srgbClr val="349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60"/>
  </p:normalViewPr>
  <p:slideViewPr>
    <p:cSldViewPr snapToGrid="0">
      <p:cViewPr>
        <p:scale>
          <a:sx n="40" d="100"/>
          <a:sy n="40" d="100"/>
        </p:scale>
        <p:origin x="1146" y="-19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2-23T11:55:35.012" idx="1">
    <p:pos x="3171" y="5969"/>
    <p:text>This text is quite small also the content is a little off balance - for data acquisition sometimes you refer to the type of data and sometimes you refer to the source (ex: Landsat CDR vs MARN) also data processing you use complete sentences vs data acquisition you use bullets - I would try to stay consistant</p:text>
    <p:extLst mod="1">
      <p:ext uri="{C676402C-5697-4E1C-873F-D02D1690AC5C}">
        <p15:threadingInfo xmlns:p15="http://schemas.microsoft.com/office/powerpoint/2012/main" timeZoneBias="300"/>
      </p:ext>
    </p:extLst>
  </p:cm>
  <p:cm authorId="1" dt="2016-02-23T11:58:22.412" idx="2">
    <p:pos x="3171" y="6065"/>
    <p:text>Also there is a very large white space between the methodology and the study area - I know you don't have all your content collected so the distribution of everything will probably change for the FD but just be aware of those spaces</p:text>
    <p:extLst mod="1">
      <p:ext uri="{C676402C-5697-4E1C-873F-D02D1690AC5C}">
        <p15:threadingInfo xmlns:p15="http://schemas.microsoft.com/office/powerpoint/2012/main" timeZoneBias="300">
          <p15:parentCm authorId="1" idx="1"/>
        </p15:threadingInfo>
      </p:ext>
    </p:extLst>
  </p:cm>
</p:cmLst>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ED46C2-7C0A-4C00-994E-2283782BDD73}" type="doc">
      <dgm:prSet loTypeId="urn:microsoft.com/office/officeart/2005/8/layout/chevron2" loCatId="process" qsTypeId="urn:microsoft.com/office/officeart/2005/8/quickstyle/simple1" qsCatId="simple" csTypeId="urn:microsoft.com/office/officeart/2005/8/colors/accent6_2" csCatId="accent6" phldr="1"/>
      <dgm:spPr/>
      <dgm:t>
        <a:bodyPr/>
        <a:lstStyle/>
        <a:p>
          <a:endParaRPr lang="en-US"/>
        </a:p>
      </dgm:t>
    </dgm:pt>
    <dgm:pt modelId="{65C092FB-8591-45BE-BEED-57FC850EBB91}">
      <dgm:prSet phldrT="[Text]"/>
      <dgm:spPr>
        <a:solidFill>
          <a:srgbClr val="389E61"/>
        </a:solidFill>
        <a:ln>
          <a:solidFill>
            <a:srgbClr val="389E61"/>
          </a:solidFill>
        </a:ln>
      </dgm:spPr>
      <dgm:t>
        <a:bodyPr/>
        <a:lstStyle/>
        <a:p>
          <a:r>
            <a:rPr lang="en-US" dirty="0" smtClean="0"/>
            <a:t>Data Acquisition</a:t>
          </a:r>
          <a:endParaRPr lang="en-US" dirty="0"/>
        </a:p>
      </dgm:t>
    </dgm:pt>
    <dgm:pt modelId="{827F8A7A-9EB6-4965-A75A-3582DCF09262}" type="parTrans" cxnId="{61CEFEDB-A2D9-4B44-975D-BF164AA5A814}">
      <dgm:prSet/>
      <dgm:spPr/>
      <dgm:t>
        <a:bodyPr/>
        <a:lstStyle/>
        <a:p>
          <a:endParaRPr lang="en-US"/>
        </a:p>
      </dgm:t>
    </dgm:pt>
    <dgm:pt modelId="{04928EA0-F22D-4E1C-A713-EA29275DEB9E}" type="sibTrans" cxnId="{61CEFEDB-A2D9-4B44-975D-BF164AA5A814}">
      <dgm:prSet/>
      <dgm:spPr/>
      <dgm:t>
        <a:bodyPr/>
        <a:lstStyle/>
        <a:p>
          <a:endParaRPr lang="en-US"/>
        </a:p>
      </dgm:t>
    </dgm:pt>
    <dgm:pt modelId="{741DB7DE-D6BB-4491-A86B-E50793E8401D}">
      <dgm:prSet phldrT="[Text]" custT="1"/>
      <dgm:spPr>
        <a:ln>
          <a:solidFill>
            <a:srgbClr val="389E61"/>
          </a:solidFill>
        </a:ln>
      </dgm:spPr>
      <dgm:t>
        <a:bodyPr/>
        <a:lstStyle/>
        <a:p>
          <a:r>
            <a:rPr lang="en-US" sz="2200" dirty="0" smtClean="0"/>
            <a:t>Landsat CDR 4/5 &amp; 8</a:t>
          </a:r>
          <a:endParaRPr lang="en-US" sz="2200" dirty="0"/>
        </a:p>
      </dgm:t>
    </dgm:pt>
    <dgm:pt modelId="{DDDB87A1-DE69-4A18-9601-21EC95C47A3C}" type="parTrans" cxnId="{3D4B778E-3E14-4EED-8C21-F365E74028CD}">
      <dgm:prSet/>
      <dgm:spPr/>
      <dgm:t>
        <a:bodyPr/>
        <a:lstStyle/>
        <a:p>
          <a:endParaRPr lang="en-US"/>
        </a:p>
      </dgm:t>
    </dgm:pt>
    <dgm:pt modelId="{D61A156C-BF94-466C-927B-07C73835B343}" type="sibTrans" cxnId="{3D4B778E-3E14-4EED-8C21-F365E74028CD}">
      <dgm:prSet/>
      <dgm:spPr/>
      <dgm:t>
        <a:bodyPr/>
        <a:lstStyle/>
        <a:p>
          <a:endParaRPr lang="en-US"/>
        </a:p>
      </dgm:t>
    </dgm:pt>
    <dgm:pt modelId="{A1A587A6-B518-4BA7-9E66-F17AFF2C8752}">
      <dgm:prSet phldrT="[Text]" custT="1"/>
      <dgm:spPr>
        <a:ln>
          <a:solidFill>
            <a:srgbClr val="389E61"/>
          </a:solidFill>
        </a:ln>
      </dgm:spPr>
      <dgm:t>
        <a:bodyPr/>
        <a:lstStyle/>
        <a:p>
          <a:r>
            <a:rPr lang="en-US" sz="2200" dirty="0" smtClean="0"/>
            <a:t>ABES Project Field Survey</a:t>
          </a:r>
          <a:endParaRPr lang="en-US" sz="2200" dirty="0"/>
        </a:p>
      </dgm:t>
    </dgm:pt>
    <dgm:pt modelId="{11D1324E-91A6-4384-9CF7-C42C30E8FC36}" type="parTrans" cxnId="{1498D6B7-FCEF-4B8E-915D-31EC5E59111B}">
      <dgm:prSet/>
      <dgm:spPr/>
      <dgm:t>
        <a:bodyPr/>
        <a:lstStyle/>
        <a:p>
          <a:endParaRPr lang="en-US"/>
        </a:p>
      </dgm:t>
    </dgm:pt>
    <dgm:pt modelId="{05B6EFCD-2026-434D-83E0-403C621D8D69}" type="sibTrans" cxnId="{1498D6B7-FCEF-4B8E-915D-31EC5E59111B}">
      <dgm:prSet/>
      <dgm:spPr/>
      <dgm:t>
        <a:bodyPr/>
        <a:lstStyle/>
        <a:p>
          <a:endParaRPr lang="en-US"/>
        </a:p>
      </dgm:t>
    </dgm:pt>
    <dgm:pt modelId="{26367E1E-2BFB-4222-BCF7-D0448403FCDE}">
      <dgm:prSet phldrT="[Text]"/>
      <dgm:spPr>
        <a:solidFill>
          <a:srgbClr val="2E8250"/>
        </a:solidFill>
        <a:ln>
          <a:solidFill>
            <a:srgbClr val="2E8250"/>
          </a:solidFill>
        </a:ln>
      </dgm:spPr>
      <dgm:t>
        <a:bodyPr/>
        <a:lstStyle/>
        <a:p>
          <a:r>
            <a:rPr lang="en-US" dirty="0" smtClean="0"/>
            <a:t>Data Processing</a:t>
          </a:r>
          <a:endParaRPr lang="en-US" dirty="0"/>
        </a:p>
      </dgm:t>
    </dgm:pt>
    <dgm:pt modelId="{180EA714-5D99-4ECE-ADD9-B48C138441C2}" type="parTrans" cxnId="{744BFFF1-8A42-4B4F-A79D-E653DE1AE3BC}">
      <dgm:prSet/>
      <dgm:spPr/>
      <dgm:t>
        <a:bodyPr/>
        <a:lstStyle/>
        <a:p>
          <a:endParaRPr lang="en-US"/>
        </a:p>
      </dgm:t>
    </dgm:pt>
    <dgm:pt modelId="{B27DFF83-AAEF-4F4E-90D0-AECF525A6EE3}" type="sibTrans" cxnId="{744BFFF1-8A42-4B4F-A79D-E653DE1AE3BC}">
      <dgm:prSet/>
      <dgm:spPr/>
      <dgm:t>
        <a:bodyPr/>
        <a:lstStyle/>
        <a:p>
          <a:endParaRPr lang="en-US"/>
        </a:p>
      </dgm:t>
    </dgm:pt>
    <dgm:pt modelId="{58B86E38-B77E-423A-A77E-7D0E12C8F940}">
      <dgm:prSet phldrT="[Text]" custT="1"/>
      <dgm:spPr>
        <a:ln>
          <a:solidFill>
            <a:srgbClr val="34945B"/>
          </a:solidFill>
        </a:ln>
      </dgm:spPr>
      <dgm:t>
        <a:bodyPr/>
        <a:lstStyle/>
        <a:p>
          <a:r>
            <a:rPr lang="en-US" sz="2200" dirty="0" smtClean="0"/>
            <a:t>Landsat Scenes clipped using Google Earth Engine (GEE) Code Editor</a:t>
          </a:r>
          <a:endParaRPr lang="en-US" sz="2200" dirty="0"/>
        </a:p>
      </dgm:t>
    </dgm:pt>
    <dgm:pt modelId="{18541D6A-1E11-4387-97CB-B112C2EF933F}" type="parTrans" cxnId="{945AFB4C-361A-45B9-A7E7-6F123E2C38F2}">
      <dgm:prSet/>
      <dgm:spPr/>
      <dgm:t>
        <a:bodyPr/>
        <a:lstStyle/>
        <a:p>
          <a:endParaRPr lang="en-US"/>
        </a:p>
      </dgm:t>
    </dgm:pt>
    <dgm:pt modelId="{A4F18E30-EBED-48C5-A9DE-E4AB4A8F7139}" type="sibTrans" cxnId="{945AFB4C-361A-45B9-A7E7-6F123E2C38F2}">
      <dgm:prSet/>
      <dgm:spPr/>
      <dgm:t>
        <a:bodyPr/>
        <a:lstStyle/>
        <a:p>
          <a:endParaRPr lang="en-US"/>
        </a:p>
      </dgm:t>
    </dgm:pt>
    <dgm:pt modelId="{4990E4A8-B258-474D-8B05-B538ADC865EE}">
      <dgm:prSet phldrT="[Text]" custT="1"/>
      <dgm:spPr>
        <a:ln>
          <a:solidFill>
            <a:srgbClr val="34945B"/>
          </a:solidFill>
        </a:ln>
      </dgm:spPr>
      <dgm:t>
        <a:bodyPr/>
        <a:lstStyle/>
        <a:p>
          <a:r>
            <a:rPr lang="en-US" sz="2200" dirty="0" err="1" smtClean="0"/>
            <a:t>QuickBird</a:t>
          </a:r>
          <a:r>
            <a:rPr lang="en-US" sz="2200" dirty="0" smtClean="0"/>
            <a:t> and </a:t>
          </a:r>
          <a:r>
            <a:rPr lang="en-US" sz="2200" dirty="0" err="1" smtClean="0"/>
            <a:t>RapidEye</a:t>
          </a:r>
          <a:r>
            <a:rPr lang="en-US" sz="2200" dirty="0" smtClean="0"/>
            <a:t> </a:t>
          </a:r>
          <a:r>
            <a:rPr lang="en-US" sz="2200" dirty="0" smtClean="0"/>
            <a:t>imagery </a:t>
          </a:r>
          <a:r>
            <a:rPr lang="en-US" sz="2200" dirty="0" smtClean="0"/>
            <a:t>resampled in ArcGIS to fit resolution of Hansen and Landsat data</a:t>
          </a:r>
          <a:endParaRPr lang="en-US" sz="2200" dirty="0"/>
        </a:p>
      </dgm:t>
    </dgm:pt>
    <dgm:pt modelId="{44642396-3735-466A-A83C-76E583D7ED49}" type="parTrans" cxnId="{DF1872B0-17E1-471F-AF9C-382B45DF97A9}">
      <dgm:prSet/>
      <dgm:spPr/>
      <dgm:t>
        <a:bodyPr/>
        <a:lstStyle/>
        <a:p>
          <a:endParaRPr lang="en-US"/>
        </a:p>
      </dgm:t>
    </dgm:pt>
    <dgm:pt modelId="{89A1C35E-7BF5-474F-88CF-F817243CAEED}" type="sibTrans" cxnId="{DF1872B0-17E1-471F-AF9C-382B45DF97A9}">
      <dgm:prSet/>
      <dgm:spPr/>
      <dgm:t>
        <a:bodyPr/>
        <a:lstStyle/>
        <a:p>
          <a:endParaRPr lang="en-US"/>
        </a:p>
      </dgm:t>
    </dgm:pt>
    <dgm:pt modelId="{57B5638C-9773-483D-960C-B137A924D350}">
      <dgm:prSet phldrT="[Text]"/>
      <dgm:spPr>
        <a:solidFill>
          <a:schemeClr val="accent1">
            <a:lumMod val="75000"/>
          </a:schemeClr>
        </a:solidFill>
        <a:ln>
          <a:solidFill>
            <a:schemeClr val="accent1">
              <a:lumMod val="75000"/>
            </a:schemeClr>
          </a:solidFill>
        </a:ln>
      </dgm:spPr>
      <dgm:t>
        <a:bodyPr/>
        <a:lstStyle/>
        <a:p>
          <a:r>
            <a:rPr lang="en-US" dirty="0" smtClean="0"/>
            <a:t>Data Analysis</a:t>
          </a:r>
          <a:endParaRPr lang="en-US" dirty="0"/>
        </a:p>
      </dgm:t>
    </dgm:pt>
    <dgm:pt modelId="{00D9461B-BEEC-487A-89F1-D8DDC1C619E2}" type="parTrans" cxnId="{BAA6E2D2-1E15-46FF-86E6-2967CBB1320F}">
      <dgm:prSet/>
      <dgm:spPr/>
      <dgm:t>
        <a:bodyPr/>
        <a:lstStyle/>
        <a:p>
          <a:endParaRPr lang="en-US"/>
        </a:p>
      </dgm:t>
    </dgm:pt>
    <dgm:pt modelId="{95FD3B98-8739-4E12-B44A-D7152989B2F4}" type="sibTrans" cxnId="{BAA6E2D2-1E15-46FF-86E6-2967CBB1320F}">
      <dgm:prSet/>
      <dgm:spPr/>
      <dgm:t>
        <a:bodyPr/>
        <a:lstStyle/>
        <a:p>
          <a:endParaRPr lang="en-US"/>
        </a:p>
      </dgm:t>
    </dgm:pt>
    <dgm:pt modelId="{CEDFE9EC-B33B-4E86-AFA8-D151507D8AF3}">
      <dgm:prSet phldrT="[Text]"/>
      <dgm:spPr>
        <a:solidFill>
          <a:schemeClr val="accent1">
            <a:lumMod val="50000"/>
          </a:schemeClr>
        </a:solidFill>
        <a:ln>
          <a:solidFill>
            <a:schemeClr val="accent1">
              <a:lumMod val="50000"/>
            </a:schemeClr>
          </a:solidFill>
        </a:ln>
      </dgm:spPr>
      <dgm:t>
        <a:bodyPr/>
        <a:lstStyle/>
        <a:p>
          <a:r>
            <a:rPr lang="en-US" dirty="0" smtClean="0"/>
            <a:t>End Product</a:t>
          </a:r>
          <a:endParaRPr lang="en-US" dirty="0"/>
        </a:p>
      </dgm:t>
    </dgm:pt>
    <dgm:pt modelId="{0FAED0CB-2D91-4316-9421-A4436174D1DE}" type="parTrans" cxnId="{BBEEF483-E32B-4C13-964E-F3B6F8C306CC}">
      <dgm:prSet/>
      <dgm:spPr/>
      <dgm:t>
        <a:bodyPr/>
        <a:lstStyle/>
        <a:p>
          <a:endParaRPr lang="en-US"/>
        </a:p>
      </dgm:t>
    </dgm:pt>
    <dgm:pt modelId="{D3839D95-43AD-41AA-AA05-346639C3C954}" type="sibTrans" cxnId="{BBEEF483-E32B-4C13-964E-F3B6F8C306CC}">
      <dgm:prSet/>
      <dgm:spPr/>
      <dgm:t>
        <a:bodyPr/>
        <a:lstStyle/>
        <a:p>
          <a:endParaRPr lang="en-US"/>
        </a:p>
      </dgm:t>
    </dgm:pt>
    <dgm:pt modelId="{2368662E-59F7-455E-9ED9-6E7F3F0B096E}">
      <dgm:prSet phldrT="[Text]" custT="1"/>
      <dgm:spPr>
        <a:ln>
          <a:solidFill>
            <a:srgbClr val="34945B"/>
          </a:solidFill>
        </a:ln>
      </dgm:spPr>
      <dgm:t>
        <a:bodyPr/>
        <a:lstStyle/>
        <a:p>
          <a:r>
            <a:rPr lang="en-US" sz="2200" dirty="0" smtClean="0"/>
            <a:t>Hansen dataset </a:t>
          </a:r>
          <a:r>
            <a:rPr lang="en-US" sz="2200" dirty="0" smtClean="0"/>
            <a:t>clipped </a:t>
          </a:r>
          <a:r>
            <a:rPr lang="en-US" sz="2200" dirty="0" smtClean="0"/>
            <a:t>to </a:t>
          </a:r>
          <a:r>
            <a:rPr lang="en-US" sz="2200" dirty="0" err="1" smtClean="0"/>
            <a:t>QuickBird</a:t>
          </a:r>
          <a:r>
            <a:rPr lang="en-US" sz="2200" dirty="0" smtClean="0"/>
            <a:t> extant</a:t>
          </a:r>
          <a:endParaRPr lang="en-US" sz="2200" dirty="0"/>
        </a:p>
      </dgm:t>
    </dgm:pt>
    <dgm:pt modelId="{DD06AA55-C6E1-46A4-9375-6D7303BEC719}" type="parTrans" cxnId="{6CF0172B-0FF3-4035-8D6C-C1B3FE5AC9DD}">
      <dgm:prSet/>
      <dgm:spPr/>
      <dgm:t>
        <a:bodyPr/>
        <a:lstStyle/>
        <a:p>
          <a:endParaRPr lang="en-US"/>
        </a:p>
      </dgm:t>
    </dgm:pt>
    <dgm:pt modelId="{28EC3544-D8C3-4803-B519-37E843E2986D}" type="sibTrans" cxnId="{6CF0172B-0FF3-4035-8D6C-C1B3FE5AC9DD}">
      <dgm:prSet/>
      <dgm:spPr/>
      <dgm:t>
        <a:bodyPr/>
        <a:lstStyle/>
        <a:p>
          <a:endParaRPr lang="en-US"/>
        </a:p>
      </dgm:t>
    </dgm:pt>
    <dgm:pt modelId="{E20F15EA-875C-4484-807E-48F99BA7B762}">
      <dgm:prSet phldrT="[Text]" custT="1"/>
      <dgm:spPr>
        <a:ln>
          <a:solidFill>
            <a:schemeClr val="accent1">
              <a:lumMod val="50000"/>
            </a:schemeClr>
          </a:solidFill>
        </a:ln>
      </dgm:spPr>
      <dgm:t>
        <a:bodyPr/>
        <a:lstStyle/>
        <a:p>
          <a:r>
            <a:rPr lang="en-US" sz="2200" dirty="0" err="1" smtClean="0"/>
            <a:t>LandTrends</a:t>
          </a:r>
          <a:r>
            <a:rPr lang="en-US" sz="2200" dirty="0" smtClean="0"/>
            <a:t> historical land change patterns and forecasting model </a:t>
          </a:r>
          <a:endParaRPr lang="en-US" sz="2200" dirty="0"/>
        </a:p>
      </dgm:t>
    </dgm:pt>
    <dgm:pt modelId="{DEDA084B-6C72-4302-ACDD-01F992B1992F}" type="parTrans" cxnId="{5D060B10-B152-432F-B433-3CA3B776D711}">
      <dgm:prSet/>
      <dgm:spPr/>
      <dgm:t>
        <a:bodyPr/>
        <a:lstStyle/>
        <a:p>
          <a:endParaRPr lang="en-US"/>
        </a:p>
      </dgm:t>
    </dgm:pt>
    <dgm:pt modelId="{7563D439-6215-459E-B505-22DF37B2C410}" type="sibTrans" cxnId="{5D060B10-B152-432F-B433-3CA3B776D711}">
      <dgm:prSet/>
      <dgm:spPr/>
      <dgm:t>
        <a:bodyPr/>
        <a:lstStyle/>
        <a:p>
          <a:endParaRPr lang="en-US"/>
        </a:p>
      </dgm:t>
    </dgm:pt>
    <dgm:pt modelId="{955366D9-2BA6-4C46-A4E1-74817752B909}">
      <dgm:prSet phldrT="[Text]" custT="1"/>
      <dgm:spPr>
        <a:ln>
          <a:solidFill>
            <a:schemeClr val="accent1">
              <a:lumMod val="50000"/>
            </a:schemeClr>
          </a:solidFill>
        </a:ln>
      </dgm:spPr>
      <dgm:t>
        <a:bodyPr/>
        <a:lstStyle/>
        <a:p>
          <a:r>
            <a:rPr lang="en-US" sz="2200" dirty="0" smtClean="0"/>
            <a:t>RFI accuracy checked with field surveys, </a:t>
          </a:r>
          <a:r>
            <a:rPr lang="en-US" sz="2200" dirty="0" err="1" smtClean="0"/>
            <a:t>RapidEye</a:t>
          </a:r>
          <a:r>
            <a:rPr lang="en-US" sz="2200" dirty="0" smtClean="0"/>
            <a:t>, </a:t>
          </a:r>
          <a:r>
            <a:rPr lang="en-US" sz="2200" dirty="0" err="1" smtClean="0"/>
            <a:t>GeoCenter</a:t>
          </a:r>
          <a:r>
            <a:rPr lang="en-US" sz="2200" dirty="0" smtClean="0"/>
            <a:t> imagery, and Hansen data</a:t>
          </a:r>
          <a:endParaRPr lang="en-US" sz="2200" dirty="0"/>
        </a:p>
      </dgm:t>
    </dgm:pt>
    <dgm:pt modelId="{8B38B870-2AD5-4E3D-B80E-01B665D4CDF4}" type="parTrans" cxnId="{E76A3F9E-003D-4C59-B9BA-513D63A515F9}">
      <dgm:prSet/>
      <dgm:spPr/>
      <dgm:t>
        <a:bodyPr/>
        <a:lstStyle/>
        <a:p>
          <a:endParaRPr lang="en-US"/>
        </a:p>
      </dgm:t>
    </dgm:pt>
    <dgm:pt modelId="{04DD56D6-F5F2-4EB7-986B-7C697981A461}" type="sibTrans" cxnId="{E76A3F9E-003D-4C59-B9BA-513D63A515F9}">
      <dgm:prSet/>
      <dgm:spPr/>
      <dgm:t>
        <a:bodyPr/>
        <a:lstStyle/>
        <a:p>
          <a:endParaRPr lang="en-US"/>
        </a:p>
      </dgm:t>
    </dgm:pt>
    <dgm:pt modelId="{1A1EC448-103C-4538-BC7F-4E1C6C011046}">
      <dgm:prSet phldrT="[Text]" custT="1"/>
      <dgm:spPr>
        <a:ln>
          <a:solidFill>
            <a:srgbClr val="389E61"/>
          </a:solidFill>
        </a:ln>
      </dgm:spPr>
      <dgm:t>
        <a:bodyPr/>
        <a:lstStyle/>
        <a:p>
          <a:r>
            <a:rPr lang="en-US" sz="2200" dirty="0" smtClean="0"/>
            <a:t>USAID </a:t>
          </a:r>
          <a:r>
            <a:rPr lang="en-US" sz="2200" dirty="0" err="1" smtClean="0"/>
            <a:t>GeoCenter</a:t>
          </a:r>
          <a:r>
            <a:rPr lang="en-US" sz="2200" dirty="0" smtClean="0"/>
            <a:t> High Resolution Images</a:t>
          </a:r>
          <a:endParaRPr lang="en-US" sz="2200" dirty="0"/>
        </a:p>
      </dgm:t>
    </dgm:pt>
    <dgm:pt modelId="{5BF79CE5-1514-4AC2-984E-123B27BEEC59}" type="parTrans" cxnId="{F6081095-F389-4F93-8B34-B5B0349D4231}">
      <dgm:prSet/>
      <dgm:spPr/>
      <dgm:t>
        <a:bodyPr/>
        <a:lstStyle/>
        <a:p>
          <a:endParaRPr lang="en-US"/>
        </a:p>
      </dgm:t>
    </dgm:pt>
    <dgm:pt modelId="{7F866C26-2FC2-48D6-9DD7-F3AD20767A68}" type="sibTrans" cxnId="{F6081095-F389-4F93-8B34-B5B0349D4231}">
      <dgm:prSet/>
      <dgm:spPr/>
      <dgm:t>
        <a:bodyPr/>
        <a:lstStyle/>
        <a:p>
          <a:endParaRPr lang="en-US"/>
        </a:p>
      </dgm:t>
    </dgm:pt>
    <dgm:pt modelId="{59EAC1D6-B4C5-4A97-B2F3-551D1DC4F2B3}">
      <dgm:prSet phldrT="[Text]" custT="1"/>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000" dirty="0" smtClean="0"/>
            <a:t>Un/Supervised classification (LULC) Forest masks &amp; RIF LULC Time Series: 2015, 2014, 2009, 2000, 1995 &amp; 1986</a:t>
          </a:r>
          <a:endParaRPr lang="en-US" sz="2000" dirty="0"/>
        </a:p>
      </dgm:t>
    </dgm:pt>
    <dgm:pt modelId="{3EA87C93-69AA-4AF3-B95D-FF5E97199521}" type="parTrans" cxnId="{D68130DB-613C-4037-A536-35430CD732CC}">
      <dgm:prSet/>
      <dgm:spPr/>
      <dgm:t>
        <a:bodyPr/>
        <a:lstStyle/>
        <a:p>
          <a:endParaRPr lang="en-US"/>
        </a:p>
      </dgm:t>
    </dgm:pt>
    <dgm:pt modelId="{64F61F5A-5FB3-4F16-AC64-C1F9CE73DDBC}" type="sibTrans" cxnId="{D68130DB-613C-4037-A536-35430CD732CC}">
      <dgm:prSet/>
      <dgm:spPr/>
      <dgm:t>
        <a:bodyPr/>
        <a:lstStyle/>
        <a:p>
          <a:endParaRPr lang="en-US"/>
        </a:p>
      </dgm:t>
    </dgm:pt>
    <dgm:pt modelId="{BEC47679-D2CA-4A04-9485-ED8715B78446}">
      <dgm:prSet phldrT="[Text]" custT="1"/>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000" dirty="0" smtClean="0"/>
            <a:t>Maximum entropy and random forest classification run using GEE Code Editor</a:t>
          </a:r>
          <a:endParaRPr lang="en-US" sz="2000" dirty="0"/>
        </a:p>
      </dgm:t>
    </dgm:pt>
    <dgm:pt modelId="{67A8DC44-E13C-427E-BC4C-6B2795E64969}" type="parTrans" cxnId="{682885B3-EC5C-4B09-A18C-66B5143D5D62}">
      <dgm:prSet/>
      <dgm:spPr/>
      <dgm:t>
        <a:bodyPr/>
        <a:lstStyle/>
        <a:p>
          <a:endParaRPr lang="en-US"/>
        </a:p>
      </dgm:t>
    </dgm:pt>
    <dgm:pt modelId="{17EC2861-08EE-46B4-9DAB-04C8653C6FF3}" type="sibTrans" cxnId="{682885B3-EC5C-4B09-A18C-66B5143D5D62}">
      <dgm:prSet/>
      <dgm:spPr/>
      <dgm:t>
        <a:bodyPr/>
        <a:lstStyle/>
        <a:p>
          <a:endParaRPr lang="en-US"/>
        </a:p>
      </dgm:t>
    </dgm:pt>
    <dgm:pt modelId="{8CE617A9-D7CC-4285-B247-B5F56FB9F162}">
      <dgm:prSet phldrT="[Text]" custT="1"/>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000" dirty="0" smtClean="0"/>
            <a:t>Resampled (30m) </a:t>
          </a:r>
          <a:r>
            <a:rPr lang="en-US" sz="2000" dirty="0" err="1" smtClean="0"/>
            <a:t>QuickBird</a:t>
          </a:r>
          <a:r>
            <a:rPr lang="en-US" sz="2000" dirty="0" smtClean="0"/>
            <a:t> </a:t>
          </a:r>
          <a:r>
            <a:rPr lang="en-US" sz="2000" dirty="0" smtClean="0"/>
            <a:t>imagery </a:t>
          </a:r>
          <a:r>
            <a:rPr lang="en-US" sz="2000" dirty="0" smtClean="0"/>
            <a:t>utilized to “validate” Hansen data at the regional scale</a:t>
          </a:r>
          <a:endParaRPr lang="en-US" sz="2000" dirty="0"/>
        </a:p>
      </dgm:t>
    </dgm:pt>
    <dgm:pt modelId="{DB800185-7712-4D7A-A9C3-1BC4638DF2DA}" type="parTrans" cxnId="{0C8B4D22-FF87-43B2-949E-134FCFCEB5C0}">
      <dgm:prSet/>
      <dgm:spPr/>
      <dgm:t>
        <a:bodyPr/>
        <a:lstStyle/>
        <a:p>
          <a:endParaRPr lang="en-US"/>
        </a:p>
      </dgm:t>
    </dgm:pt>
    <dgm:pt modelId="{13780577-845B-46FE-952A-8388EE85A677}" type="sibTrans" cxnId="{0C8B4D22-FF87-43B2-949E-134FCFCEB5C0}">
      <dgm:prSet/>
      <dgm:spPr/>
      <dgm:t>
        <a:bodyPr/>
        <a:lstStyle/>
        <a:p>
          <a:endParaRPr lang="en-US"/>
        </a:p>
      </dgm:t>
    </dgm:pt>
    <dgm:pt modelId="{982DC060-9172-4640-9E4B-F28E431AB779}">
      <dgm:prSet phldrT="[Text]" custT="1"/>
      <dgm:spPr>
        <a:ln>
          <a:solidFill>
            <a:schemeClr val="accent1">
              <a:lumMod val="75000"/>
            </a:schemeClr>
          </a:solidFill>
        </a:l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000" dirty="0" smtClean="0"/>
            <a:t>Accuracy assessment preformed using </a:t>
          </a:r>
          <a:r>
            <a:rPr lang="en-US" sz="2000" dirty="0" err="1" smtClean="0"/>
            <a:t>RapidEye</a:t>
          </a:r>
          <a:r>
            <a:rPr lang="en-US" sz="2000" dirty="0" smtClean="0"/>
            <a:t> imagery and Landsat comparison</a:t>
          </a:r>
          <a:endParaRPr lang="en-US" sz="2000" dirty="0"/>
        </a:p>
      </dgm:t>
    </dgm:pt>
    <dgm:pt modelId="{6B7C8D77-2862-4C74-8766-C48FAB1E0F8E}" type="parTrans" cxnId="{DB003DEE-9272-48D9-8411-D4C8ABAD413C}">
      <dgm:prSet/>
      <dgm:spPr/>
      <dgm:t>
        <a:bodyPr/>
        <a:lstStyle/>
        <a:p>
          <a:endParaRPr lang="en-US"/>
        </a:p>
      </dgm:t>
    </dgm:pt>
    <dgm:pt modelId="{A0063F06-E19A-4737-BDAC-8B350946F658}" type="sibTrans" cxnId="{DB003DEE-9272-48D9-8411-D4C8ABAD413C}">
      <dgm:prSet/>
      <dgm:spPr/>
      <dgm:t>
        <a:bodyPr/>
        <a:lstStyle/>
        <a:p>
          <a:endParaRPr lang="en-US"/>
        </a:p>
      </dgm:t>
    </dgm:pt>
    <dgm:pt modelId="{8A99CD78-C00B-4159-8961-7863D403565D}">
      <dgm:prSet phldrT="[Text]" custT="1"/>
      <dgm:spPr>
        <a:ln>
          <a:solidFill>
            <a:srgbClr val="389E61"/>
          </a:solidFill>
        </a:ln>
      </dgm:spPr>
      <dgm:t>
        <a:bodyPr/>
        <a:lstStyle/>
        <a:p>
          <a:r>
            <a:rPr lang="en-US" sz="2200" dirty="0" smtClean="0"/>
            <a:t>MARN Ground Truth Data</a:t>
          </a:r>
          <a:endParaRPr lang="en-US" sz="2200" dirty="0"/>
        </a:p>
      </dgm:t>
    </dgm:pt>
    <dgm:pt modelId="{CAE4A59F-CE09-4A8B-A161-C90608E91FDE}" type="parTrans" cxnId="{799EECD5-E55E-4B7C-99C9-4C5490106EDD}">
      <dgm:prSet/>
      <dgm:spPr/>
      <dgm:t>
        <a:bodyPr/>
        <a:lstStyle/>
        <a:p>
          <a:endParaRPr lang="en-US"/>
        </a:p>
      </dgm:t>
    </dgm:pt>
    <dgm:pt modelId="{BBACA536-2031-430A-879D-7E9529BEEEAE}" type="sibTrans" cxnId="{799EECD5-E55E-4B7C-99C9-4C5490106EDD}">
      <dgm:prSet/>
      <dgm:spPr/>
      <dgm:t>
        <a:bodyPr/>
        <a:lstStyle/>
        <a:p>
          <a:endParaRPr lang="en-US"/>
        </a:p>
      </dgm:t>
    </dgm:pt>
    <dgm:pt modelId="{C6C29A24-845D-49AA-9828-41E3C45906B8}" type="pres">
      <dgm:prSet presAssocID="{1AED46C2-7C0A-4C00-994E-2283782BDD73}" presName="linearFlow" presStyleCnt="0">
        <dgm:presLayoutVars>
          <dgm:dir/>
          <dgm:animLvl val="lvl"/>
          <dgm:resizeHandles val="exact"/>
        </dgm:presLayoutVars>
      </dgm:prSet>
      <dgm:spPr/>
      <dgm:t>
        <a:bodyPr/>
        <a:lstStyle/>
        <a:p>
          <a:endParaRPr lang="en-US"/>
        </a:p>
      </dgm:t>
    </dgm:pt>
    <dgm:pt modelId="{E223E77C-48F8-4A5A-B41C-C9720FCC09AE}" type="pres">
      <dgm:prSet presAssocID="{65C092FB-8591-45BE-BEED-57FC850EBB91}" presName="composite" presStyleCnt="0"/>
      <dgm:spPr/>
    </dgm:pt>
    <dgm:pt modelId="{9C7A7B57-A249-4636-9CC8-9CC1FE47F4C9}" type="pres">
      <dgm:prSet presAssocID="{65C092FB-8591-45BE-BEED-57FC850EBB91}" presName="parentText" presStyleLbl="alignNode1" presStyleIdx="0" presStyleCnt="4">
        <dgm:presLayoutVars>
          <dgm:chMax val="1"/>
          <dgm:bulletEnabled val="1"/>
        </dgm:presLayoutVars>
      </dgm:prSet>
      <dgm:spPr/>
      <dgm:t>
        <a:bodyPr/>
        <a:lstStyle/>
        <a:p>
          <a:endParaRPr lang="en-US"/>
        </a:p>
      </dgm:t>
    </dgm:pt>
    <dgm:pt modelId="{F538A37F-2165-43EF-8CCA-30DFFFEC3C10}" type="pres">
      <dgm:prSet presAssocID="{65C092FB-8591-45BE-BEED-57FC850EBB91}" presName="descendantText" presStyleLbl="alignAcc1" presStyleIdx="0" presStyleCnt="4" custLinFactNeighborX="0" custLinFactNeighborY="-32">
        <dgm:presLayoutVars>
          <dgm:bulletEnabled val="1"/>
        </dgm:presLayoutVars>
      </dgm:prSet>
      <dgm:spPr/>
      <dgm:t>
        <a:bodyPr/>
        <a:lstStyle/>
        <a:p>
          <a:endParaRPr lang="en-US"/>
        </a:p>
      </dgm:t>
    </dgm:pt>
    <dgm:pt modelId="{BB7BCFE8-2865-4647-8873-CF7E220DE8C2}" type="pres">
      <dgm:prSet presAssocID="{04928EA0-F22D-4E1C-A713-EA29275DEB9E}" presName="sp" presStyleCnt="0"/>
      <dgm:spPr/>
    </dgm:pt>
    <dgm:pt modelId="{39B36848-80BD-4CF2-A091-148CD8FE89C8}" type="pres">
      <dgm:prSet presAssocID="{26367E1E-2BFB-4222-BCF7-D0448403FCDE}" presName="composite" presStyleCnt="0"/>
      <dgm:spPr/>
    </dgm:pt>
    <dgm:pt modelId="{5850A140-0C1A-4A54-96E7-DA4BA5EDF454}" type="pres">
      <dgm:prSet presAssocID="{26367E1E-2BFB-4222-BCF7-D0448403FCDE}" presName="parentText" presStyleLbl="alignNode1" presStyleIdx="1" presStyleCnt="4">
        <dgm:presLayoutVars>
          <dgm:chMax val="1"/>
          <dgm:bulletEnabled val="1"/>
        </dgm:presLayoutVars>
      </dgm:prSet>
      <dgm:spPr/>
      <dgm:t>
        <a:bodyPr/>
        <a:lstStyle/>
        <a:p>
          <a:endParaRPr lang="en-US"/>
        </a:p>
      </dgm:t>
    </dgm:pt>
    <dgm:pt modelId="{32CB28BF-5392-4A40-A3AE-D26B210B81D9}" type="pres">
      <dgm:prSet presAssocID="{26367E1E-2BFB-4222-BCF7-D0448403FCDE}" presName="descendantText" presStyleLbl="alignAcc1" presStyleIdx="1" presStyleCnt="4">
        <dgm:presLayoutVars>
          <dgm:bulletEnabled val="1"/>
        </dgm:presLayoutVars>
      </dgm:prSet>
      <dgm:spPr/>
      <dgm:t>
        <a:bodyPr/>
        <a:lstStyle/>
        <a:p>
          <a:endParaRPr lang="en-US"/>
        </a:p>
      </dgm:t>
    </dgm:pt>
    <dgm:pt modelId="{DFC3893B-8B7E-49EC-9A62-CE2BA0A0CCCB}" type="pres">
      <dgm:prSet presAssocID="{B27DFF83-AAEF-4F4E-90D0-AECF525A6EE3}" presName="sp" presStyleCnt="0"/>
      <dgm:spPr/>
    </dgm:pt>
    <dgm:pt modelId="{EBD1FA2B-A1C6-4C1F-A3FA-58DF3C227451}" type="pres">
      <dgm:prSet presAssocID="{57B5638C-9773-483D-960C-B137A924D350}" presName="composite" presStyleCnt="0"/>
      <dgm:spPr/>
    </dgm:pt>
    <dgm:pt modelId="{62D18DA4-7D93-4224-BB80-D59D4F7AC379}" type="pres">
      <dgm:prSet presAssocID="{57B5638C-9773-483D-960C-B137A924D350}" presName="parentText" presStyleLbl="alignNode1" presStyleIdx="2" presStyleCnt="4">
        <dgm:presLayoutVars>
          <dgm:chMax val="1"/>
          <dgm:bulletEnabled val="1"/>
        </dgm:presLayoutVars>
      </dgm:prSet>
      <dgm:spPr/>
      <dgm:t>
        <a:bodyPr/>
        <a:lstStyle/>
        <a:p>
          <a:endParaRPr lang="en-US"/>
        </a:p>
      </dgm:t>
    </dgm:pt>
    <dgm:pt modelId="{3C29BBB2-C93D-4CD3-AADE-A3A7C4F9F97C}" type="pres">
      <dgm:prSet presAssocID="{57B5638C-9773-483D-960C-B137A924D350}" presName="descendantText" presStyleLbl="alignAcc1" presStyleIdx="2" presStyleCnt="4">
        <dgm:presLayoutVars>
          <dgm:bulletEnabled val="1"/>
        </dgm:presLayoutVars>
      </dgm:prSet>
      <dgm:spPr/>
      <dgm:t>
        <a:bodyPr/>
        <a:lstStyle/>
        <a:p>
          <a:endParaRPr lang="en-US"/>
        </a:p>
      </dgm:t>
    </dgm:pt>
    <dgm:pt modelId="{6EC67602-EEC7-417C-B9C5-2AF993D58EBB}" type="pres">
      <dgm:prSet presAssocID="{95FD3B98-8739-4E12-B44A-D7152989B2F4}" presName="sp" presStyleCnt="0"/>
      <dgm:spPr/>
    </dgm:pt>
    <dgm:pt modelId="{9CD7A82F-714B-4D20-AB05-F7A7C12D28DB}" type="pres">
      <dgm:prSet presAssocID="{CEDFE9EC-B33B-4E86-AFA8-D151507D8AF3}" presName="composite" presStyleCnt="0"/>
      <dgm:spPr/>
    </dgm:pt>
    <dgm:pt modelId="{90249472-AAC3-4E88-A509-BE40425E0C84}" type="pres">
      <dgm:prSet presAssocID="{CEDFE9EC-B33B-4E86-AFA8-D151507D8AF3}" presName="parentText" presStyleLbl="alignNode1" presStyleIdx="3" presStyleCnt="4">
        <dgm:presLayoutVars>
          <dgm:chMax val="1"/>
          <dgm:bulletEnabled val="1"/>
        </dgm:presLayoutVars>
      </dgm:prSet>
      <dgm:spPr/>
      <dgm:t>
        <a:bodyPr/>
        <a:lstStyle/>
        <a:p>
          <a:endParaRPr lang="en-US"/>
        </a:p>
      </dgm:t>
    </dgm:pt>
    <dgm:pt modelId="{F23B17FD-831D-4A9B-86EA-03908047A711}" type="pres">
      <dgm:prSet presAssocID="{CEDFE9EC-B33B-4E86-AFA8-D151507D8AF3}" presName="descendantText" presStyleLbl="alignAcc1" presStyleIdx="3" presStyleCnt="4">
        <dgm:presLayoutVars>
          <dgm:bulletEnabled val="1"/>
        </dgm:presLayoutVars>
      </dgm:prSet>
      <dgm:spPr/>
      <dgm:t>
        <a:bodyPr/>
        <a:lstStyle/>
        <a:p>
          <a:endParaRPr lang="en-US"/>
        </a:p>
      </dgm:t>
    </dgm:pt>
  </dgm:ptLst>
  <dgm:cxnLst>
    <dgm:cxn modelId="{B2EABF03-F2E0-41C5-ACA8-A50AAE52AA5E}" type="presOf" srcId="{CEDFE9EC-B33B-4E86-AFA8-D151507D8AF3}" destId="{90249472-AAC3-4E88-A509-BE40425E0C84}" srcOrd="0" destOrd="0" presId="urn:microsoft.com/office/officeart/2005/8/layout/chevron2"/>
    <dgm:cxn modelId="{5DA5E139-456A-4B44-8268-A82FBFFD5B12}" type="presOf" srcId="{57B5638C-9773-483D-960C-B137A924D350}" destId="{62D18DA4-7D93-4224-BB80-D59D4F7AC379}" srcOrd="0" destOrd="0" presId="urn:microsoft.com/office/officeart/2005/8/layout/chevron2"/>
    <dgm:cxn modelId="{7612AD4F-28BC-4F1A-BAC0-3210F588C444}" type="presOf" srcId="{BEC47679-D2CA-4A04-9485-ED8715B78446}" destId="{3C29BBB2-C93D-4CD3-AADE-A3A7C4F9F97C}" srcOrd="0" destOrd="1" presId="urn:microsoft.com/office/officeart/2005/8/layout/chevron2"/>
    <dgm:cxn modelId="{3D4B778E-3E14-4EED-8C21-F365E74028CD}" srcId="{65C092FB-8591-45BE-BEED-57FC850EBB91}" destId="{741DB7DE-D6BB-4491-A86B-E50793E8401D}" srcOrd="0" destOrd="0" parTransId="{DDDB87A1-DE69-4A18-9601-21EC95C47A3C}" sibTransId="{D61A156C-BF94-466C-927B-07C73835B343}"/>
    <dgm:cxn modelId="{F6081095-F389-4F93-8B34-B5B0349D4231}" srcId="{65C092FB-8591-45BE-BEED-57FC850EBB91}" destId="{1A1EC448-103C-4538-BC7F-4E1C6C011046}" srcOrd="3" destOrd="0" parTransId="{5BF79CE5-1514-4AC2-984E-123B27BEEC59}" sibTransId="{7F866C26-2FC2-48D6-9DD7-F3AD20767A68}"/>
    <dgm:cxn modelId="{3CE3D1CF-6D53-42FF-91FC-2B207D41BC8E}" type="presOf" srcId="{1A1EC448-103C-4538-BC7F-4E1C6C011046}" destId="{F538A37F-2165-43EF-8CCA-30DFFFEC3C10}" srcOrd="0" destOrd="3" presId="urn:microsoft.com/office/officeart/2005/8/layout/chevron2"/>
    <dgm:cxn modelId="{5D060B10-B152-432F-B433-3CA3B776D711}" srcId="{CEDFE9EC-B33B-4E86-AFA8-D151507D8AF3}" destId="{E20F15EA-875C-4484-807E-48F99BA7B762}" srcOrd="0" destOrd="0" parTransId="{DEDA084B-6C72-4302-ACDD-01F992B1992F}" sibTransId="{7563D439-6215-459E-B505-22DF37B2C410}"/>
    <dgm:cxn modelId="{D463333D-6A52-43B6-929B-F593C1F6A178}" type="presOf" srcId="{E20F15EA-875C-4484-807E-48F99BA7B762}" destId="{F23B17FD-831D-4A9B-86EA-03908047A711}" srcOrd="0" destOrd="0" presId="urn:microsoft.com/office/officeart/2005/8/layout/chevron2"/>
    <dgm:cxn modelId="{DB003DEE-9272-48D9-8411-D4C8ABAD413C}" srcId="{57B5638C-9773-483D-960C-B137A924D350}" destId="{982DC060-9172-4640-9E4B-F28E431AB779}" srcOrd="3" destOrd="0" parTransId="{6B7C8D77-2862-4C74-8766-C48FAB1E0F8E}" sibTransId="{A0063F06-E19A-4737-BDAC-8B350946F658}"/>
    <dgm:cxn modelId="{BE000E26-8A7C-45BA-AC0D-C7B63C6CA598}" type="presOf" srcId="{8CE617A9-D7CC-4285-B247-B5F56FB9F162}" destId="{3C29BBB2-C93D-4CD3-AADE-A3A7C4F9F97C}" srcOrd="0" destOrd="2" presId="urn:microsoft.com/office/officeart/2005/8/layout/chevron2"/>
    <dgm:cxn modelId="{CCC31F2A-0A5D-4AFE-B790-375B0A0D956D}" type="presOf" srcId="{741DB7DE-D6BB-4491-A86B-E50793E8401D}" destId="{F538A37F-2165-43EF-8CCA-30DFFFEC3C10}" srcOrd="0" destOrd="0" presId="urn:microsoft.com/office/officeart/2005/8/layout/chevron2"/>
    <dgm:cxn modelId="{4B78EA56-CD02-48DE-9745-C0BC83550B4B}" type="presOf" srcId="{2368662E-59F7-455E-9ED9-6E7F3F0B096E}" destId="{32CB28BF-5392-4A40-A3AE-D26B210B81D9}" srcOrd="0" destOrd="2" presId="urn:microsoft.com/office/officeart/2005/8/layout/chevron2"/>
    <dgm:cxn modelId="{D71D5D56-CA33-41AA-A631-3FF261435BD2}" type="presOf" srcId="{955366D9-2BA6-4C46-A4E1-74817752B909}" destId="{F23B17FD-831D-4A9B-86EA-03908047A711}" srcOrd="0" destOrd="1" presId="urn:microsoft.com/office/officeart/2005/8/layout/chevron2"/>
    <dgm:cxn modelId="{D68130DB-613C-4037-A536-35430CD732CC}" srcId="{57B5638C-9773-483D-960C-B137A924D350}" destId="{59EAC1D6-B4C5-4A97-B2F3-551D1DC4F2B3}" srcOrd="0" destOrd="0" parTransId="{3EA87C93-69AA-4AF3-B95D-FF5E97199521}" sibTransId="{64F61F5A-5FB3-4F16-AC64-C1F9CE73DDBC}"/>
    <dgm:cxn modelId="{BBEEF483-E32B-4C13-964E-F3B6F8C306CC}" srcId="{1AED46C2-7C0A-4C00-994E-2283782BDD73}" destId="{CEDFE9EC-B33B-4E86-AFA8-D151507D8AF3}" srcOrd="3" destOrd="0" parTransId="{0FAED0CB-2D91-4316-9421-A4436174D1DE}" sibTransId="{D3839D95-43AD-41AA-AA05-346639C3C954}"/>
    <dgm:cxn modelId="{799EECD5-E55E-4B7C-99C9-4C5490106EDD}" srcId="{65C092FB-8591-45BE-BEED-57FC850EBB91}" destId="{8A99CD78-C00B-4159-8961-7863D403565D}" srcOrd="2" destOrd="0" parTransId="{CAE4A59F-CE09-4A8B-A161-C90608E91FDE}" sibTransId="{BBACA536-2031-430A-879D-7E9529BEEEAE}"/>
    <dgm:cxn modelId="{76848B60-80A4-4AF6-B20C-D1110C3E89EC}" type="presOf" srcId="{4990E4A8-B258-474D-8B05-B538ADC865EE}" destId="{32CB28BF-5392-4A40-A3AE-D26B210B81D9}" srcOrd="0" destOrd="1" presId="urn:microsoft.com/office/officeart/2005/8/layout/chevron2"/>
    <dgm:cxn modelId="{80861E08-E955-4369-9A24-FB986474ACD1}" type="presOf" srcId="{65C092FB-8591-45BE-BEED-57FC850EBB91}" destId="{9C7A7B57-A249-4636-9CC8-9CC1FE47F4C9}" srcOrd="0" destOrd="0" presId="urn:microsoft.com/office/officeart/2005/8/layout/chevron2"/>
    <dgm:cxn modelId="{A910D846-CFC7-4FD1-B3CD-88E06065F49B}" type="presOf" srcId="{26367E1E-2BFB-4222-BCF7-D0448403FCDE}" destId="{5850A140-0C1A-4A54-96E7-DA4BA5EDF454}" srcOrd="0" destOrd="0" presId="urn:microsoft.com/office/officeart/2005/8/layout/chevron2"/>
    <dgm:cxn modelId="{539F13FA-6B18-4156-9AA9-F961D0E9C6DA}" type="presOf" srcId="{59EAC1D6-B4C5-4A97-B2F3-551D1DC4F2B3}" destId="{3C29BBB2-C93D-4CD3-AADE-A3A7C4F9F97C}" srcOrd="0" destOrd="0" presId="urn:microsoft.com/office/officeart/2005/8/layout/chevron2"/>
    <dgm:cxn modelId="{E76A3F9E-003D-4C59-B9BA-513D63A515F9}" srcId="{CEDFE9EC-B33B-4E86-AFA8-D151507D8AF3}" destId="{955366D9-2BA6-4C46-A4E1-74817752B909}" srcOrd="1" destOrd="0" parTransId="{8B38B870-2AD5-4E3D-B80E-01B665D4CDF4}" sibTransId="{04DD56D6-F5F2-4EB7-986B-7C697981A461}"/>
    <dgm:cxn modelId="{1FF8F6C6-DA79-45B1-BEB2-50AD25575FDF}" type="presOf" srcId="{8A99CD78-C00B-4159-8961-7863D403565D}" destId="{F538A37F-2165-43EF-8CCA-30DFFFEC3C10}" srcOrd="0" destOrd="2" presId="urn:microsoft.com/office/officeart/2005/8/layout/chevron2"/>
    <dgm:cxn modelId="{2496B321-D39F-44B1-88E4-2308FF308242}" type="presOf" srcId="{A1A587A6-B518-4BA7-9E66-F17AFF2C8752}" destId="{F538A37F-2165-43EF-8CCA-30DFFFEC3C10}" srcOrd="0" destOrd="1" presId="urn:microsoft.com/office/officeart/2005/8/layout/chevron2"/>
    <dgm:cxn modelId="{DF1872B0-17E1-471F-AF9C-382B45DF97A9}" srcId="{26367E1E-2BFB-4222-BCF7-D0448403FCDE}" destId="{4990E4A8-B258-474D-8B05-B538ADC865EE}" srcOrd="1" destOrd="0" parTransId="{44642396-3735-466A-A83C-76E583D7ED49}" sibTransId="{89A1C35E-7BF5-474F-88CF-F817243CAEED}"/>
    <dgm:cxn modelId="{682885B3-EC5C-4B09-A18C-66B5143D5D62}" srcId="{57B5638C-9773-483D-960C-B137A924D350}" destId="{BEC47679-D2CA-4A04-9485-ED8715B78446}" srcOrd="1" destOrd="0" parTransId="{67A8DC44-E13C-427E-BC4C-6B2795E64969}" sibTransId="{17EC2861-08EE-46B4-9DAB-04C8653C6FF3}"/>
    <dgm:cxn modelId="{EE663DD9-6E0A-4170-9227-31FD60A56273}" type="presOf" srcId="{982DC060-9172-4640-9E4B-F28E431AB779}" destId="{3C29BBB2-C93D-4CD3-AADE-A3A7C4F9F97C}" srcOrd="0" destOrd="3" presId="urn:microsoft.com/office/officeart/2005/8/layout/chevron2"/>
    <dgm:cxn modelId="{DC797F8E-D8D2-477D-8F38-8DFF7ABE249D}" type="presOf" srcId="{58B86E38-B77E-423A-A77E-7D0E12C8F940}" destId="{32CB28BF-5392-4A40-A3AE-D26B210B81D9}" srcOrd="0" destOrd="0" presId="urn:microsoft.com/office/officeart/2005/8/layout/chevron2"/>
    <dgm:cxn modelId="{744BFFF1-8A42-4B4F-A79D-E653DE1AE3BC}" srcId="{1AED46C2-7C0A-4C00-994E-2283782BDD73}" destId="{26367E1E-2BFB-4222-BCF7-D0448403FCDE}" srcOrd="1" destOrd="0" parTransId="{180EA714-5D99-4ECE-ADD9-B48C138441C2}" sibTransId="{B27DFF83-AAEF-4F4E-90D0-AECF525A6EE3}"/>
    <dgm:cxn modelId="{BAA6E2D2-1E15-46FF-86E6-2967CBB1320F}" srcId="{1AED46C2-7C0A-4C00-994E-2283782BDD73}" destId="{57B5638C-9773-483D-960C-B137A924D350}" srcOrd="2" destOrd="0" parTransId="{00D9461B-BEEC-487A-89F1-D8DDC1C619E2}" sibTransId="{95FD3B98-8739-4E12-B44A-D7152989B2F4}"/>
    <dgm:cxn modelId="{945AFB4C-361A-45B9-A7E7-6F123E2C38F2}" srcId="{26367E1E-2BFB-4222-BCF7-D0448403FCDE}" destId="{58B86E38-B77E-423A-A77E-7D0E12C8F940}" srcOrd="0" destOrd="0" parTransId="{18541D6A-1E11-4387-97CB-B112C2EF933F}" sibTransId="{A4F18E30-EBED-48C5-A9DE-E4AB4A8F7139}"/>
    <dgm:cxn modelId="{0C8B4D22-FF87-43B2-949E-134FCFCEB5C0}" srcId="{57B5638C-9773-483D-960C-B137A924D350}" destId="{8CE617A9-D7CC-4285-B247-B5F56FB9F162}" srcOrd="2" destOrd="0" parTransId="{DB800185-7712-4D7A-A9C3-1BC4638DF2DA}" sibTransId="{13780577-845B-46FE-952A-8388EE85A677}"/>
    <dgm:cxn modelId="{04998907-70C3-4A63-A02A-4A7CE21E9FC0}" type="presOf" srcId="{1AED46C2-7C0A-4C00-994E-2283782BDD73}" destId="{C6C29A24-845D-49AA-9828-41E3C45906B8}" srcOrd="0" destOrd="0" presId="urn:microsoft.com/office/officeart/2005/8/layout/chevron2"/>
    <dgm:cxn modelId="{61CEFEDB-A2D9-4B44-975D-BF164AA5A814}" srcId="{1AED46C2-7C0A-4C00-994E-2283782BDD73}" destId="{65C092FB-8591-45BE-BEED-57FC850EBB91}" srcOrd="0" destOrd="0" parTransId="{827F8A7A-9EB6-4965-A75A-3582DCF09262}" sibTransId="{04928EA0-F22D-4E1C-A713-EA29275DEB9E}"/>
    <dgm:cxn modelId="{6CF0172B-0FF3-4035-8D6C-C1B3FE5AC9DD}" srcId="{26367E1E-2BFB-4222-BCF7-D0448403FCDE}" destId="{2368662E-59F7-455E-9ED9-6E7F3F0B096E}" srcOrd="2" destOrd="0" parTransId="{DD06AA55-C6E1-46A4-9375-6D7303BEC719}" sibTransId="{28EC3544-D8C3-4803-B519-37E843E2986D}"/>
    <dgm:cxn modelId="{1498D6B7-FCEF-4B8E-915D-31EC5E59111B}" srcId="{65C092FB-8591-45BE-BEED-57FC850EBB91}" destId="{A1A587A6-B518-4BA7-9E66-F17AFF2C8752}" srcOrd="1" destOrd="0" parTransId="{11D1324E-91A6-4384-9CF7-C42C30E8FC36}" sibTransId="{05B6EFCD-2026-434D-83E0-403C621D8D69}"/>
    <dgm:cxn modelId="{3A82D772-81A0-4BED-A4D3-5A40622BEADC}" type="presParOf" srcId="{C6C29A24-845D-49AA-9828-41E3C45906B8}" destId="{E223E77C-48F8-4A5A-B41C-C9720FCC09AE}" srcOrd="0" destOrd="0" presId="urn:microsoft.com/office/officeart/2005/8/layout/chevron2"/>
    <dgm:cxn modelId="{58B24471-6AD8-4E9C-B2FD-ED7EDC8F4155}" type="presParOf" srcId="{E223E77C-48F8-4A5A-B41C-C9720FCC09AE}" destId="{9C7A7B57-A249-4636-9CC8-9CC1FE47F4C9}" srcOrd="0" destOrd="0" presId="urn:microsoft.com/office/officeart/2005/8/layout/chevron2"/>
    <dgm:cxn modelId="{91B670FC-4BD1-44D7-9A60-900D931A7619}" type="presParOf" srcId="{E223E77C-48F8-4A5A-B41C-C9720FCC09AE}" destId="{F538A37F-2165-43EF-8CCA-30DFFFEC3C10}" srcOrd="1" destOrd="0" presId="urn:microsoft.com/office/officeart/2005/8/layout/chevron2"/>
    <dgm:cxn modelId="{4BE64DDD-CC29-41F1-A6D9-0B6C2CA78488}" type="presParOf" srcId="{C6C29A24-845D-49AA-9828-41E3C45906B8}" destId="{BB7BCFE8-2865-4647-8873-CF7E220DE8C2}" srcOrd="1" destOrd="0" presId="urn:microsoft.com/office/officeart/2005/8/layout/chevron2"/>
    <dgm:cxn modelId="{38FB2DA4-5906-4424-9813-15E91CCE2AE6}" type="presParOf" srcId="{C6C29A24-845D-49AA-9828-41E3C45906B8}" destId="{39B36848-80BD-4CF2-A091-148CD8FE89C8}" srcOrd="2" destOrd="0" presId="urn:microsoft.com/office/officeart/2005/8/layout/chevron2"/>
    <dgm:cxn modelId="{4083C115-37D5-47FC-A367-48FC89E4E37B}" type="presParOf" srcId="{39B36848-80BD-4CF2-A091-148CD8FE89C8}" destId="{5850A140-0C1A-4A54-96E7-DA4BA5EDF454}" srcOrd="0" destOrd="0" presId="urn:microsoft.com/office/officeart/2005/8/layout/chevron2"/>
    <dgm:cxn modelId="{801DB1B0-FD28-4F09-834D-9B3642EB1A39}" type="presParOf" srcId="{39B36848-80BD-4CF2-A091-148CD8FE89C8}" destId="{32CB28BF-5392-4A40-A3AE-D26B210B81D9}" srcOrd="1" destOrd="0" presId="urn:microsoft.com/office/officeart/2005/8/layout/chevron2"/>
    <dgm:cxn modelId="{721BBFDF-C8D7-4899-A85D-251A9D5D6EF9}" type="presParOf" srcId="{C6C29A24-845D-49AA-9828-41E3C45906B8}" destId="{DFC3893B-8B7E-49EC-9A62-CE2BA0A0CCCB}" srcOrd="3" destOrd="0" presId="urn:microsoft.com/office/officeart/2005/8/layout/chevron2"/>
    <dgm:cxn modelId="{3D8E36A5-5BB7-4D4C-9A48-07928D9EB6A9}" type="presParOf" srcId="{C6C29A24-845D-49AA-9828-41E3C45906B8}" destId="{EBD1FA2B-A1C6-4C1F-A3FA-58DF3C227451}" srcOrd="4" destOrd="0" presId="urn:microsoft.com/office/officeart/2005/8/layout/chevron2"/>
    <dgm:cxn modelId="{BD01C891-E4B6-4D03-8F56-C6A858F1FD5A}" type="presParOf" srcId="{EBD1FA2B-A1C6-4C1F-A3FA-58DF3C227451}" destId="{62D18DA4-7D93-4224-BB80-D59D4F7AC379}" srcOrd="0" destOrd="0" presId="urn:microsoft.com/office/officeart/2005/8/layout/chevron2"/>
    <dgm:cxn modelId="{14A99B0C-7D40-48A4-869A-DA52E4E21D5E}" type="presParOf" srcId="{EBD1FA2B-A1C6-4C1F-A3FA-58DF3C227451}" destId="{3C29BBB2-C93D-4CD3-AADE-A3A7C4F9F97C}" srcOrd="1" destOrd="0" presId="urn:microsoft.com/office/officeart/2005/8/layout/chevron2"/>
    <dgm:cxn modelId="{BAEFF318-38C9-4637-95CD-45C810C62ACA}" type="presParOf" srcId="{C6C29A24-845D-49AA-9828-41E3C45906B8}" destId="{6EC67602-EEC7-417C-B9C5-2AF993D58EBB}" srcOrd="5" destOrd="0" presId="urn:microsoft.com/office/officeart/2005/8/layout/chevron2"/>
    <dgm:cxn modelId="{D277D047-0400-45FF-A986-F2ADC234F8E4}" type="presParOf" srcId="{C6C29A24-845D-49AA-9828-41E3C45906B8}" destId="{9CD7A82F-714B-4D20-AB05-F7A7C12D28DB}" srcOrd="6" destOrd="0" presId="urn:microsoft.com/office/officeart/2005/8/layout/chevron2"/>
    <dgm:cxn modelId="{903105B0-8B9E-4608-B41B-875E85198513}" type="presParOf" srcId="{9CD7A82F-714B-4D20-AB05-F7A7C12D28DB}" destId="{90249472-AAC3-4E88-A509-BE40425E0C84}" srcOrd="0" destOrd="0" presId="urn:microsoft.com/office/officeart/2005/8/layout/chevron2"/>
    <dgm:cxn modelId="{2AA461CB-1354-4AAA-BD8F-8860340446B3}" type="presParOf" srcId="{9CD7A82F-714B-4D20-AB05-F7A7C12D28DB}" destId="{F23B17FD-831D-4A9B-86EA-03908047A711}" srcOrd="1" destOrd="0" presId="urn:microsoft.com/office/officeart/2005/8/layout/chevron2"/>
  </dgm:cxnLst>
  <dgm:bg>
    <a:noFill/>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7A7B57-A249-4636-9CC8-9CC1FE47F4C9}">
      <dsp:nvSpPr>
        <dsp:cNvPr id="0" name=""/>
        <dsp:cNvSpPr/>
      </dsp:nvSpPr>
      <dsp:spPr>
        <a:xfrm rot="5400000">
          <a:off x="-343757" y="352899"/>
          <a:ext cx="2291719" cy="1604203"/>
        </a:xfrm>
        <a:prstGeom prst="chevron">
          <a:avLst/>
        </a:prstGeom>
        <a:solidFill>
          <a:srgbClr val="389E61"/>
        </a:solidFill>
        <a:ln w="12700" cap="flat" cmpd="sng" algn="ctr">
          <a:solidFill>
            <a:srgbClr val="389E6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Data Acquisition</a:t>
          </a:r>
          <a:endParaRPr lang="en-US" sz="2500" kern="1200" dirty="0"/>
        </a:p>
      </dsp:txBody>
      <dsp:txXfrm rot="-5400000">
        <a:off x="2" y="811243"/>
        <a:ext cx="1604203" cy="687516"/>
      </dsp:txXfrm>
    </dsp:sp>
    <dsp:sp modelId="{F538A37F-2165-43EF-8CCA-30DFFFEC3C10}">
      <dsp:nvSpPr>
        <dsp:cNvPr id="0" name=""/>
        <dsp:cNvSpPr/>
      </dsp:nvSpPr>
      <dsp:spPr>
        <a:xfrm rot="5400000">
          <a:off x="6649553" y="-5036684"/>
          <a:ext cx="1489617" cy="11580317"/>
        </a:xfrm>
        <a:prstGeom prst="round2SameRect">
          <a:avLst/>
        </a:prstGeom>
        <a:solidFill>
          <a:schemeClr val="lt1">
            <a:alpha val="90000"/>
            <a:hueOff val="0"/>
            <a:satOff val="0"/>
            <a:lumOff val="0"/>
            <a:alphaOff val="0"/>
          </a:schemeClr>
        </a:solidFill>
        <a:ln w="12700" cap="flat" cmpd="sng" algn="ctr">
          <a:solidFill>
            <a:srgbClr val="389E6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Landsat CDR 4/5 &amp; 8</a:t>
          </a:r>
          <a:endParaRPr lang="en-US" sz="2200" kern="1200" dirty="0"/>
        </a:p>
        <a:p>
          <a:pPr marL="228600" lvl="1" indent="-228600" algn="l" defTabSz="977900">
            <a:lnSpc>
              <a:spcPct val="90000"/>
            </a:lnSpc>
            <a:spcBef>
              <a:spcPct val="0"/>
            </a:spcBef>
            <a:spcAft>
              <a:spcPct val="15000"/>
            </a:spcAft>
            <a:buChar char="••"/>
          </a:pPr>
          <a:r>
            <a:rPr lang="en-US" sz="2200" kern="1200" dirty="0" smtClean="0"/>
            <a:t>ABES Project Field Survey</a:t>
          </a:r>
          <a:endParaRPr lang="en-US" sz="2200" kern="1200" dirty="0"/>
        </a:p>
        <a:p>
          <a:pPr marL="228600" lvl="1" indent="-228600" algn="l" defTabSz="977900">
            <a:lnSpc>
              <a:spcPct val="90000"/>
            </a:lnSpc>
            <a:spcBef>
              <a:spcPct val="0"/>
            </a:spcBef>
            <a:spcAft>
              <a:spcPct val="15000"/>
            </a:spcAft>
            <a:buChar char="••"/>
          </a:pPr>
          <a:r>
            <a:rPr lang="en-US" sz="2200" kern="1200" dirty="0" smtClean="0"/>
            <a:t>MARN Ground Truth Data</a:t>
          </a:r>
          <a:endParaRPr lang="en-US" sz="2200" kern="1200" dirty="0"/>
        </a:p>
        <a:p>
          <a:pPr marL="228600" lvl="1" indent="-228600" algn="l" defTabSz="977900">
            <a:lnSpc>
              <a:spcPct val="90000"/>
            </a:lnSpc>
            <a:spcBef>
              <a:spcPct val="0"/>
            </a:spcBef>
            <a:spcAft>
              <a:spcPct val="15000"/>
            </a:spcAft>
            <a:buChar char="••"/>
          </a:pPr>
          <a:r>
            <a:rPr lang="en-US" sz="2200" kern="1200" dirty="0" smtClean="0"/>
            <a:t>USAID </a:t>
          </a:r>
          <a:r>
            <a:rPr lang="en-US" sz="2200" kern="1200" dirty="0" err="1" smtClean="0"/>
            <a:t>GeoCenter</a:t>
          </a:r>
          <a:r>
            <a:rPr lang="en-US" sz="2200" kern="1200" dirty="0" smtClean="0"/>
            <a:t> High Resolution Images</a:t>
          </a:r>
          <a:endParaRPr lang="en-US" sz="2200" kern="1200" dirty="0"/>
        </a:p>
      </dsp:txBody>
      <dsp:txXfrm rot="-5400000">
        <a:off x="1604204" y="81382"/>
        <a:ext cx="11507600" cy="1344183"/>
      </dsp:txXfrm>
    </dsp:sp>
    <dsp:sp modelId="{5850A140-0C1A-4A54-96E7-DA4BA5EDF454}">
      <dsp:nvSpPr>
        <dsp:cNvPr id="0" name=""/>
        <dsp:cNvSpPr/>
      </dsp:nvSpPr>
      <dsp:spPr>
        <a:xfrm rot="5400000">
          <a:off x="-343757" y="2504559"/>
          <a:ext cx="2291719" cy="1604203"/>
        </a:xfrm>
        <a:prstGeom prst="chevron">
          <a:avLst/>
        </a:prstGeom>
        <a:solidFill>
          <a:srgbClr val="2E8250"/>
        </a:solidFill>
        <a:ln w="12700" cap="flat" cmpd="sng" algn="ctr">
          <a:solidFill>
            <a:srgbClr val="2E825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Data Processing</a:t>
          </a:r>
          <a:endParaRPr lang="en-US" sz="2500" kern="1200" dirty="0"/>
        </a:p>
      </dsp:txBody>
      <dsp:txXfrm rot="-5400000">
        <a:off x="2" y="2962903"/>
        <a:ext cx="1604203" cy="687516"/>
      </dsp:txXfrm>
    </dsp:sp>
    <dsp:sp modelId="{32CB28BF-5392-4A40-A3AE-D26B210B81D9}">
      <dsp:nvSpPr>
        <dsp:cNvPr id="0" name=""/>
        <dsp:cNvSpPr/>
      </dsp:nvSpPr>
      <dsp:spPr>
        <a:xfrm rot="5400000">
          <a:off x="6649553" y="-2884548"/>
          <a:ext cx="1489617" cy="11580317"/>
        </a:xfrm>
        <a:prstGeom prst="round2SameRect">
          <a:avLst/>
        </a:prstGeom>
        <a:solidFill>
          <a:schemeClr val="lt1">
            <a:alpha val="90000"/>
            <a:hueOff val="0"/>
            <a:satOff val="0"/>
            <a:lumOff val="0"/>
            <a:alphaOff val="0"/>
          </a:schemeClr>
        </a:solidFill>
        <a:ln w="12700" cap="flat" cmpd="sng" algn="ctr">
          <a:solidFill>
            <a:srgbClr val="34945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Landsat Scenes clipped using Google Earth Engine (GEE) Code Editor</a:t>
          </a:r>
          <a:endParaRPr lang="en-US" sz="2200" kern="1200" dirty="0"/>
        </a:p>
        <a:p>
          <a:pPr marL="228600" lvl="1" indent="-228600" algn="l" defTabSz="977900">
            <a:lnSpc>
              <a:spcPct val="90000"/>
            </a:lnSpc>
            <a:spcBef>
              <a:spcPct val="0"/>
            </a:spcBef>
            <a:spcAft>
              <a:spcPct val="15000"/>
            </a:spcAft>
            <a:buChar char="••"/>
          </a:pPr>
          <a:r>
            <a:rPr lang="en-US" sz="2200" kern="1200" dirty="0" err="1" smtClean="0"/>
            <a:t>QuickBird</a:t>
          </a:r>
          <a:r>
            <a:rPr lang="en-US" sz="2200" kern="1200" dirty="0" smtClean="0"/>
            <a:t> and </a:t>
          </a:r>
          <a:r>
            <a:rPr lang="en-US" sz="2200" kern="1200" dirty="0" err="1" smtClean="0"/>
            <a:t>RapidEye</a:t>
          </a:r>
          <a:r>
            <a:rPr lang="en-US" sz="2200" kern="1200" dirty="0" smtClean="0"/>
            <a:t> </a:t>
          </a:r>
          <a:r>
            <a:rPr lang="en-US" sz="2200" kern="1200" dirty="0" smtClean="0"/>
            <a:t>imagery </a:t>
          </a:r>
          <a:r>
            <a:rPr lang="en-US" sz="2200" kern="1200" dirty="0" smtClean="0"/>
            <a:t>resampled in ArcGIS to fit resolution of Hansen and Landsat data</a:t>
          </a:r>
          <a:endParaRPr lang="en-US" sz="2200" kern="1200" dirty="0"/>
        </a:p>
        <a:p>
          <a:pPr marL="228600" lvl="1" indent="-228600" algn="l" defTabSz="977900">
            <a:lnSpc>
              <a:spcPct val="90000"/>
            </a:lnSpc>
            <a:spcBef>
              <a:spcPct val="0"/>
            </a:spcBef>
            <a:spcAft>
              <a:spcPct val="15000"/>
            </a:spcAft>
            <a:buChar char="••"/>
          </a:pPr>
          <a:r>
            <a:rPr lang="en-US" sz="2200" kern="1200" dirty="0" smtClean="0"/>
            <a:t>Hansen dataset </a:t>
          </a:r>
          <a:r>
            <a:rPr lang="en-US" sz="2200" kern="1200" dirty="0" smtClean="0"/>
            <a:t>clipped </a:t>
          </a:r>
          <a:r>
            <a:rPr lang="en-US" sz="2200" kern="1200" dirty="0" smtClean="0"/>
            <a:t>to </a:t>
          </a:r>
          <a:r>
            <a:rPr lang="en-US" sz="2200" kern="1200" dirty="0" err="1" smtClean="0"/>
            <a:t>QuickBird</a:t>
          </a:r>
          <a:r>
            <a:rPr lang="en-US" sz="2200" kern="1200" dirty="0" smtClean="0"/>
            <a:t> extant</a:t>
          </a:r>
          <a:endParaRPr lang="en-US" sz="2200" kern="1200" dirty="0"/>
        </a:p>
      </dsp:txBody>
      <dsp:txXfrm rot="-5400000">
        <a:off x="1604204" y="2233518"/>
        <a:ext cx="11507600" cy="1344183"/>
      </dsp:txXfrm>
    </dsp:sp>
    <dsp:sp modelId="{62D18DA4-7D93-4224-BB80-D59D4F7AC379}">
      <dsp:nvSpPr>
        <dsp:cNvPr id="0" name=""/>
        <dsp:cNvSpPr/>
      </dsp:nvSpPr>
      <dsp:spPr>
        <a:xfrm rot="5400000">
          <a:off x="-343757" y="4656218"/>
          <a:ext cx="2291719" cy="1604203"/>
        </a:xfrm>
        <a:prstGeom prst="chevron">
          <a:avLst/>
        </a:prstGeom>
        <a:solidFill>
          <a:schemeClr val="accent1">
            <a:lumMod val="75000"/>
          </a:schemeClr>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Data Analysis</a:t>
          </a:r>
          <a:endParaRPr lang="en-US" sz="2500" kern="1200" dirty="0"/>
        </a:p>
      </dsp:txBody>
      <dsp:txXfrm rot="-5400000">
        <a:off x="2" y="5114562"/>
        <a:ext cx="1604203" cy="687516"/>
      </dsp:txXfrm>
    </dsp:sp>
    <dsp:sp modelId="{3C29BBB2-C93D-4CD3-AADE-A3A7C4F9F97C}">
      <dsp:nvSpPr>
        <dsp:cNvPr id="0" name=""/>
        <dsp:cNvSpPr/>
      </dsp:nvSpPr>
      <dsp:spPr>
        <a:xfrm rot="5400000">
          <a:off x="6649553" y="-732888"/>
          <a:ext cx="1489617" cy="11580317"/>
        </a:xfrm>
        <a:prstGeom prst="round2SameRect">
          <a:avLst/>
        </a:prstGeom>
        <a:solidFill>
          <a:schemeClr val="lt1">
            <a:alpha val="90000"/>
            <a:hueOff val="0"/>
            <a:satOff val="0"/>
            <a:lumOff val="0"/>
            <a:alphaOff val="0"/>
          </a:schemeClr>
        </a:solidFill>
        <a:ln w="12700" cap="flat" cmpd="sng" algn="ctr">
          <a:solidFill>
            <a:schemeClr val="accent1">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US" sz="2000" kern="1200" dirty="0" smtClean="0"/>
            <a:t>Un/Supervised classification (LULC) Forest masks &amp; RIF LULC Time Series: 2015, 2014, 2009, 2000, 1995 &amp; 1986</a:t>
          </a:r>
          <a:endParaRPr lang="en-US" sz="2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2000" kern="1200" dirty="0" smtClean="0"/>
            <a:t>Maximum entropy and random forest classification run using GEE Code Editor</a:t>
          </a:r>
          <a:endParaRPr lang="en-US" sz="2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2000" kern="1200" dirty="0" smtClean="0"/>
            <a:t>Resampled (30m) </a:t>
          </a:r>
          <a:r>
            <a:rPr lang="en-US" sz="2000" kern="1200" dirty="0" err="1" smtClean="0"/>
            <a:t>QuickBird</a:t>
          </a:r>
          <a:r>
            <a:rPr lang="en-US" sz="2000" kern="1200" dirty="0" smtClean="0"/>
            <a:t> </a:t>
          </a:r>
          <a:r>
            <a:rPr lang="en-US" sz="2000" kern="1200" dirty="0" smtClean="0"/>
            <a:t>imagery </a:t>
          </a:r>
          <a:r>
            <a:rPr lang="en-US" sz="2000" kern="1200" dirty="0" smtClean="0"/>
            <a:t>utilized to “validate” Hansen data at the regional scale</a:t>
          </a:r>
          <a:endParaRPr lang="en-US" sz="2000" kern="1200" dirty="0"/>
        </a:p>
        <a:p>
          <a:pPr marL="0" marR="0" lvl="1" indent="0" algn="l" defTabSz="914400" eaLnBrk="1" fontAlgn="auto" latinLnBrk="0" hangingPunct="1">
            <a:lnSpc>
              <a:spcPct val="100000"/>
            </a:lnSpc>
            <a:spcBef>
              <a:spcPct val="0"/>
            </a:spcBef>
            <a:spcAft>
              <a:spcPts val="0"/>
            </a:spcAft>
            <a:buClrTx/>
            <a:buSzTx/>
            <a:buFontTx/>
            <a:buChar char="••"/>
            <a:tabLst/>
            <a:defRPr/>
          </a:pPr>
          <a:r>
            <a:rPr lang="en-US" sz="2000" kern="1200" dirty="0" smtClean="0"/>
            <a:t>Accuracy assessment preformed using </a:t>
          </a:r>
          <a:r>
            <a:rPr lang="en-US" sz="2000" kern="1200" dirty="0" err="1" smtClean="0"/>
            <a:t>RapidEye</a:t>
          </a:r>
          <a:r>
            <a:rPr lang="en-US" sz="2000" kern="1200" dirty="0" smtClean="0"/>
            <a:t> imagery and Landsat comparison</a:t>
          </a:r>
          <a:endParaRPr lang="en-US" sz="2000" kern="1200" dirty="0"/>
        </a:p>
      </dsp:txBody>
      <dsp:txXfrm rot="-5400000">
        <a:off x="1604204" y="4385178"/>
        <a:ext cx="11507600" cy="1344183"/>
      </dsp:txXfrm>
    </dsp:sp>
    <dsp:sp modelId="{90249472-AAC3-4E88-A509-BE40425E0C84}">
      <dsp:nvSpPr>
        <dsp:cNvPr id="0" name=""/>
        <dsp:cNvSpPr/>
      </dsp:nvSpPr>
      <dsp:spPr>
        <a:xfrm rot="5400000">
          <a:off x="-343757" y="6807878"/>
          <a:ext cx="2291719" cy="1604203"/>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End Product</a:t>
          </a:r>
          <a:endParaRPr lang="en-US" sz="2500" kern="1200" dirty="0"/>
        </a:p>
      </dsp:txBody>
      <dsp:txXfrm rot="-5400000">
        <a:off x="2" y="7266222"/>
        <a:ext cx="1604203" cy="687516"/>
      </dsp:txXfrm>
    </dsp:sp>
    <dsp:sp modelId="{F23B17FD-831D-4A9B-86EA-03908047A711}">
      <dsp:nvSpPr>
        <dsp:cNvPr id="0" name=""/>
        <dsp:cNvSpPr/>
      </dsp:nvSpPr>
      <dsp:spPr>
        <a:xfrm rot="5400000">
          <a:off x="6649553" y="1418770"/>
          <a:ext cx="1489617" cy="11580317"/>
        </a:xfrm>
        <a:prstGeom prst="round2SameRect">
          <a:avLst/>
        </a:prstGeom>
        <a:solidFill>
          <a:schemeClr val="lt1">
            <a:alpha val="90000"/>
            <a:hueOff val="0"/>
            <a:satOff val="0"/>
            <a:lumOff val="0"/>
            <a:alphaOff val="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err="1" smtClean="0"/>
            <a:t>LandTrends</a:t>
          </a:r>
          <a:r>
            <a:rPr lang="en-US" sz="2200" kern="1200" dirty="0" smtClean="0"/>
            <a:t> historical land change patterns and forecasting model </a:t>
          </a:r>
          <a:endParaRPr lang="en-US" sz="2200" kern="1200" dirty="0"/>
        </a:p>
        <a:p>
          <a:pPr marL="228600" lvl="1" indent="-228600" algn="l" defTabSz="977900">
            <a:lnSpc>
              <a:spcPct val="90000"/>
            </a:lnSpc>
            <a:spcBef>
              <a:spcPct val="0"/>
            </a:spcBef>
            <a:spcAft>
              <a:spcPct val="15000"/>
            </a:spcAft>
            <a:buChar char="••"/>
          </a:pPr>
          <a:r>
            <a:rPr lang="en-US" sz="2200" kern="1200" dirty="0" smtClean="0"/>
            <a:t>RFI accuracy checked with field surveys, </a:t>
          </a:r>
          <a:r>
            <a:rPr lang="en-US" sz="2200" kern="1200" dirty="0" err="1" smtClean="0"/>
            <a:t>RapidEye</a:t>
          </a:r>
          <a:r>
            <a:rPr lang="en-US" sz="2200" kern="1200" dirty="0" smtClean="0"/>
            <a:t>, </a:t>
          </a:r>
          <a:r>
            <a:rPr lang="en-US" sz="2200" kern="1200" dirty="0" err="1" smtClean="0"/>
            <a:t>GeoCenter</a:t>
          </a:r>
          <a:r>
            <a:rPr lang="en-US" sz="2200" kern="1200" dirty="0" smtClean="0"/>
            <a:t> imagery, and Hansen data</a:t>
          </a:r>
          <a:endParaRPr lang="en-US" sz="2200" kern="1200" dirty="0"/>
        </a:p>
      </dsp:txBody>
      <dsp:txXfrm rot="-5400000">
        <a:off x="1604204" y="6536837"/>
        <a:ext cx="11507600" cy="134418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Node Location"/>
          <p:cNvSpPr>
            <a:spLocks noGrp="1"/>
          </p:cNvSpPr>
          <p:nvPr>
            <p:ph type="body" sz="quarter" idx="13" hasCustomPrompt="1"/>
          </p:nvPr>
        </p:nvSpPr>
        <p:spPr>
          <a:xfrm>
            <a:off x="685800" y="35350704"/>
            <a:ext cx="26060400" cy="594360"/>
          </a:xfrm>
          <a:prstGeom prst="rect">
            <a:avLst/>
          </a:prstGeom>
        </p:spPr>
        <p:txBody>
          <a:bodyPr/>
          <a:lstStyle>
            <a:lvl1pPr marL="0" indent="0">
              <a:buNone/>
              <a:defRPr sz="3600" b="1" baseline="0">
                <a:latin typeface="+mj-lt"/>
              </a:defRPr>
            </a:lvl1pPr>
            <a:lvl2pPr>
              <a:defRPr b="1">
                <a:latin typeface="+mj-lt"/>
              </a:defRPr>
            </a:lvl2pPr>
            <a:lvl3pPr>
              <a:defRPr b="1">
                <a:latin typeface="+mj-lt"/>
              </a:defRPr>
            </a:lvl3pPr>
            <a:lvl4pPr>
              <a:defRPr b="1">
                <a:latin typeface="+mj-lt"/>
              </a:defRPr>
            </a:lvl4pPr>
            <a:lvl5pPr>
              <a:defRPr b="1">
                <a:latin typeface="+mj-lt"/>
              </a:defRPr>
            </a:lvl5pPr>
          </a:lstStyle>
          <a:p>
            <a:pPr lvl="0"/>
            <a:r>
              <a:rPr lang="en-US" dirty="0" smtClean="0"/>
              <a:t>DEVELOP Node Location</a:t>
            </a:r>
            <a:endParaRPr lang="en-US" dirty="0"/>
          </a:p>
        </p:txBody>
      </p:sp>
      <p:sp>
        <p:nvSpPr>
          <p:cNvPr id="10" name="Subtitle"/>
          <p:cNvSpPr>
            <a:spLocks noGrp="1"/>
          </p:cNvSpPr>
          <p:nvPr>
            <p:ph type="body" sz="quarter" idx="11" hasCustomPrompt="1"/>
          </p:nvPr>
        </p:nvSpPr>
        <p:spPr>
          <a:xfrm>
            <a:off x="4014216" y="2176272"/>
            <a:ext cx="19412712" cy="1216152"/>
          </a:xfrm>
          <a:prstGeom prst="rect">
            <a:avLst/>
          </a:prstGeom>
        </p:spPr>
        <p:txBody>
          <a:bodyPr/>
          <a:lstStyle>
            <a:lvl1pPr marL="0" indent="0" algn="ctr">
              <a:buNone/>
              <a:defRPr sz="3600" baseline="0">
                <a:latin typeface="+mj-lt"/>
              </a:defRPr>
            </a:lvl1pPr>
            <a:lvl2pPr>
              <a:defRPr sz="4800"/>
            </a:lvl2pPr>
            <a:lvl3pPr>
              <a:defRPr sz="4000"/>
            </a:lvl3pPr>
            <a:lvl4pPr>
              <a:defRPr sz="3600"/>
            </a:lvl4pPr>
            <a:lvl5pPr>
              <a:defRPr sz="3600"/>
            </a:lvl5pPr>
          </a:lstStyle>
          <a:p>
            <a:pPr lvl="0"/>
            <a:r>
              <a:rPr lang="en-US" dirty="0" smtClean="0"/>
              <a:t>Project subtitle [use sentence case]</a:t>
            </a:r>
            <a:endParaRPr lang="en-US" dirty="0"/>
          </a:p>
        </p:txBody>
      </p:sp>
      <p:sp>
        <p:nvSpPr>
          <p:cNvPr id="8" name="Main Title"/>
          <p:cNvSpPr>
            <a:spLocks noGrp="1"/>
          </p:cNvSpPr>
          <p:nvPr>
            <p:ph type="body" sz="quarter" idx="10" hasCustomPrompt="1"/>
          </p:nvPr>
        </p:nvSpPr>
        <p:spPr>
          <a:xfrm>
            <a:off x="4572000" y="914400"/>
            <a:ext cx="18288000" cy="1152144"/>
          </a:xfrm>
          <a:prstGeom prst="rect">
            <a:avLst/>
          </a:prstGeom>
        </p:spPr>
        <p:txBody>
          <a:bodyPr/>
          <a:lstStyle>
            <a:lvl1pPr marL="0" indent="0" algn="ctr">
              <a:buNone/>
              <a:defRPr sz="8400" b="1" baseline="0">
                <a:solidFill>
                  <a:schemeClr val="accent1"/>
                </a:solidFill>
                <a:latin typeface="+mj-lt"/>
              </a:defRPr>
            </a:lvl1pPr>
          </a:lstStyle>
          <a:p>
            <a:pPr lvl="0"/>
            <a:r>
              <a:rPr lang="en-US" dirty="0" smtClean="0"/>
              <a:t>Project Title [Use Title Case]</a:t>
            </a:r>
            <a:endParaRPr lang="en-US" dirty="0"/>
          </a:p>
        </p:txBody>
      </p:sp>
    </p:spTree>
    <p:extLst>
      <p:ext uri="{BB962C8B-B14F-4D97-AF65-F5344CB8AC3E}">
        <p14:creationId xmlns:p14="http://schemas.microsoft.com/office/powerpoint/2010/main" val="341177245"/>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footer boundary line"/>
          <p:cNvCxnSpPr/>
          <p:nvPr userDrawn="1"/>
        </p:nvCxnSpPr>
        <p:spPr>
          <a:xfrm>
            <a:off x="685800" y="34978415"/>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9" name="header boundary line"/>
          <p:cNvCxnSpPr/>
          <p:nvPr userDrawn="1"/>
        </p:nvCxnSpPr>
        <p:spPr>
          <a:xfrm>
            <a:off x="685800" y="3918857"/>
            <a:ext cx="26060400" cy="0"/>
          </a:xfrm>
          <a:prstGeom prst="line">
            <a:avLst/>
          </a:prstGeom>
          <a:ln w="101600" cap="rnd">
            <a:solidFill>
              <a:schemeClr val="accent1"/>
            </a:solidFill>
            <a:round/>
          </a:ln>
        </p:spPr>
        <p:style>
          <a:lnRef idx="1">
            <a:schemeClr val="accent1"/>
          </a:lnRef>
          <a:fillRef idx="0">
            <a:schemeClr val="accent1"/>
          </a:fillRef>
          <a:effectRef idx="0">
            <a:schemeClr val="accent1"/>
          </a:effectRef>
          <a:fontRef idx="minor">
            <a:schemeClr val="tx1"/>
          </a:fontRef>
        </p:style>
      </p:cxnSp>
      <p:pic>
        <p:nvPicPr>
          <p:cNvPr id="7" name="nasa logo" descr="BnW.psd"/>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4138370" y="948900"/>
            <a:ext cx="2329895" cy="193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develop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44495" y="661797"/>
            <a:ext cx="2158130" cy="25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ract info"/>
          <p:cNvSpPr/>
          <p:nvPr userDrawn="1"/>
        </p:nvSpPr>
        <p:spPr>
          <a:xfrm>
            <a:off x="16780042" y="35271802"/>
            <a:ext cx="9966158" cy="738664"/>
          </a:xfrm>
          <a:prstGeom prst="rect">
            <a:avLst/>
          </a:prstGeom>
        </p:spPr>
        <p:txBody>
          <a:bodyPr wrap="square">
            <a:spAutoFit/>
          </a:bodyPr>
          <a:ls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a:lstStyle>
          <a:p>
            <a:pPr lvl="0" algn="r">
              <a:buClr>
                <a:schemeClr val="dk1"/>
              </a:buClr>
              <a:buSzPct val="25000"/>
            </a:pPr>
            <a:r>
              <a:rPr lang="en-US" sz="1400" i="1" baseline="0" dirty="0" smtClean="0">
                <a:solidFill>
                  <a:schemeClr val="bg2">
                    <a:lumMod val="50000"/>
                  </a:schemeClr>
                </a:solidFill>
                <a:latin typeface="Arial" panose="020B0604020202020204" pitchFamily="34" charset="0"/>
                <a:ea typeface="Questrial"/>
                <a:cs typeface="Arial" panose="020B0604020202020204" pitchFamily="34" charset="0"/>
                <a:sym typeface="Questrial"/>
              </a:rPr>
              <a:t>Any opinions, findings, and conclusions or recommendations expressed in this material are those of the author(s) and do not necessarily reflect the views of the National Aeronautics and Space Administration or partner organizations. This material is based upon work supported by NASA through contract NNL11AA00B and cooperative agreement NNX14AB60A.</a:t>
            </a:r>
            <a:endParaRPr lang="en-US" sz="1400" i="1" baseline="0" dirty="0">
              <a:solidFill>
                <a:schemeClr val="bg2">
                  <a:lumMod val="50000"/>
                </a:schemeClr>
              </a:solidFill>
              <a:latin typeface="Arial" panose="020B0604020202020204" pitchFamily="34" charset="0"/>
              <a:ea typeface="Questrial"/>
              <a:cs typeface="Arial" panose="020B0604020202020204" pitchFamily="34" charset="0"/>
              <a:sym typeface="Questrial"/>
            </a:endParaRPr>
          </a:p>
        </p:txBody>
      </p:sp>
    </p:spTree>
    <p:extLst>
      <p:ext uri="{BB962C8B-B14F-4D97-AF65-F5344CB8AC3E}">
        <p14:creationId xmlns:p14="http://schemas.microsoft.com/office/powerpoint/2010/main" val="55772172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8640" userDrawn="1">
          <p15:clr>
            <a:srgbClr val="F26B43"/>
          </p15:clr>
        </p15:guide>
        <p15:guide id="2" orient="horz" pos="11520" userDrawn="1">
          <p15:clr>
            <a:srgbClr val="F26B43"/>
          </p15:clr>
        </p15:guide>
        <p15:guide id="3" pos="576" userDrawn="1">
          <p15:clr>
            <a:srgbClr val="F26B43"/>
          </p15:clr>
        </p15:guide>
        <p15:guide id="4" pos="16704" userDrawn="1">
          <p15:clr>
            <a:srgbClr val="F26B43"/>
          </p15:clr>
        </p15:guide>
        <p15:guide id="5" orient="horz" pos="21888" userDrawn="1">
          <p15:clr>
            <a:srgbClr val="F26B43"/>
          </p15:clr>
        </p15:guide>
        <p15:guide id="6" orient="horz" pos="3456" userDrawn="1">
          <p15:clr>
            <a:srgbClr val="F26B43"/>
          </p15:clr>
        </p15:guide>
        <p15:guide id="7" pos="5760" userDrawn="1">
          <p15:clr>
            <a:srgbClr val="A4A3A4"/>
          </p15:clr>
        </p15:guide>
        <p15:guide id="8" pos="6048" userDrawn="1">
          <p15:clr>
            <a:srgbClr val="A4A3A4"/>
          </p15:clr>
        </p15:guide>
        <p15:guide id="9" pos="11520" userDrawn="1">
          <p15:clr>
            <a:srgbClr val="A4A3A4"/>
          </p15:clr>
        </p15:guide>
        <p15:guide id="10" pos="11232"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comments" Target="../comments/comment1.xml"/><Relationship Id="rId4" Type="http://schemas.openxmlformats.org/officeDocument/2006/relationships/diagramData" Target="../diagrams/data1.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Langley Research Center</a:t>
            </a:r>
            <a:endParaRPr lang="en-US" dirty="0"/>
          </a:p>
        </p:txBody>
      </p:sp>
      <p:sp>
        <p:nvSpPr>
          <p:cNvPr id="4" name="Text Placeholder 3"/>
          <p:cNvSpPr>
            <a:spLocks noGrp="1"/>
          </p:cNvSpPr>
          <p:nvPr>
            <p:ph type="body" sz="quarter" idx="11"/>
          </p:nvPr>
        </p:nvSpPr>
        <p:spPr/>
        <p:txBody>
          <a:bodyPr/>
          <a:lstStyle/>
          <a:p>
            <a:r>
              <a:rPr lang="en-US" dirty="0" smtClean="0"/>
              <a:t>Utilizing NASA Earth Observations to Develop a Historically Based Trajectory of Deforestation and Degradation in El Salvador</a:t>
            </a:r>
            <a:endParaRPr lang="en-US" dirty="0"/>
          </a:p>
        </p:txBody>
      </p:sp>
      <p:sp>
        <p:nvSpPr>
          <p:cNvPr id="5" name="Text Placeholder 4"/>
          <p:cNvSpPr>
            <a:spLocks noGrp="1"/>
          </p:cNvSpPr>
          <p:nvPr>
            <p:ph type="body" sz="quarter" idx="10"/>
          </p:nvPr>
        </p:nvSpPr>
        <p:spPr>
          <a:xfrm>
            <a:off x="4278701" y="914400"/>
            <a:ext cx="18943607" cy="1152144"/>
          </a:xfrm>
        </p:spPr>
        <p:txBody>
          <a:bodyPr/>
          <a:lstStyle/>
          <a:p>
            <a:r>
              <a:rPr lang="en-US" dirty="0" smtClean="0"/>
              <a:t>El Salvador Ecological Forecasting II</a:t>
            </a:r>
            <a:endParaRPr lang="en-US" dirty="0"/>
          </a:p>
        </p:txBody>
      </p:sp>
      <p:sp>
        <p:nvSpPr>
          <p:cNvPr id="9" name="Text Placeholder 16"/>
          <p:cNvSpPr txBox="1">
            <a:spLocks/>
          </p:cNvSpPr>
          <p:nvPr/>
        </p:nvSpPr>
        <p:spPr>
          <a:xfrm>
            <a:off x="914400" y="28555043"/>
            <a:ext cx="82296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a professional-looking photo.</a:t>
            </a:r>
          </a:p>
          <a:p>
            <a:r>
              <a:rPr lang="en-US" dirty="0" smtClean="0"/>
              <a:t>Individual headshots are ok, if they aren’t pixelated and are all the same size.</a:t>
            </a:r>
          </a:p>
          <a:p>
            <a:r>
              <a:rPr lang="en-US" dirty="0" smtClean="0"/>
              <a:t>Include a caption that states the team members’ names.</a:t>
            </a:r>
          </a:p>
        </p:txBody>
      </p:sp>
      <p:sp>
        <p:nvSpPr>
          <p:cNvPr id="10" name="Text Placeholder 16"/>
          <p:cNvSpPr txBox="1">
            <a:spLocks/>
          </p:cNvSpPr>
          <p:nvPr/>
        </p:nvSpPr>
        <p:spPr>
          <a:xfrm>
            <a:off x="9233271" y="28674295"/>
            <a:ext cx="8575677"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pPr>
            <a:r>
              <a:rPr lang="en-US" b="1" dirty="0"/>
              <a:t>Collaborator:</a:t>
            </a:r>
          </a:p>
          <a:p>
            <a:pPr>
              <a:lnSpc>
                <a:spcPct val="100000"/>
              </a:lnSpc>
              <a:spcBef>
                <a:spcPts val="0"/>
              </a:spcBef>
            </a:pPr>
            <a:r>
              <a:rPr lang="en-US" dirty="0"/>
              <a:t>The Earth Institute, Columbia University (ABES Project) POC: Dr. Sean </a:t>
            </a:r>
            <a:r>
              <a:rPr lang="en-US" dirty="0" err="1"/>
              <a:t>Smukler</a:t>
            </a:r>
            <a:r>
              <a:rPr lang="en-US" dirty="0"/>
              <a:t> &amp; Sean </a:t>
            </a:r>
            <a:r>
              <a:rPr lang="en-US" dirty="0" smtClean="0"/>
              <a:t>Kearney</a:t>
            </a:r>
            <a:endParaRPr lang="en-US" b="1" dirty="0"/>
          </a:p>
          <a:p>
            <a:pPr>
              <a:lnSpc>
                <a:spcPct val="100000"/>
              </a:lnSpc>
            </a:pPr>
            <a:r>
              <a:rPr lang="en-US" b="1" dirty="0"/>
              <a:t>End Users:</a:t>
            </a:r>
          </a:p>
          <a:p>
            <a:pPr>
              <a:lnSpc>
                <a:spcPct val="100000"/>
              </a:lnSpc>
              <a:spcBef>
                <a:spcPts val="0"/>
              </a:spcBef>
            </a:pPr>
            <a:r>
              <a:rPr lang="en-US" dirty="0"/>
              <a:t>La </a:t>
            </a:r>
            <a:r>
              <a:rPr lang="en-US" dirty="0" err="1"/>
              <a:t>Mancomunidad</a:t>
            </a:r>
            <a:r>
              <a:rPr lang="en-US" dirty="0"/>
              <a:t> La </a:t>
            </a:r>
            <a:r>
              <a:rPr lang="en-US" dirty="0" err="1"/>
              <a:t>Montanona</a:t>
            </a:r>
            <a:r>
              <a:rPr lang="en-US" dirty="0"/>
              <a:t>, Chalatenango</a:t>
            </a:r>
          </a:p>
          <a:p>
            <a:pPr>
              <a:lnSpc>
                <a:spcPct val="100000"/>
              </a:lnSpc>
              <a:spcBef>
                <a:spcPts val="0"/>
              </a:spcBef>
            </a:pPr>
            <a:r>
              <a:rPr lang="en-US" dirty="0"/>
              <a:t>POC: Arnulfo </a:t>
            </a:r>
            <a:r>
              <a:rPr lang="en-US" dirty="0" smtClean="0"/>
              <a:t>Alberto</a:t>
            </a:r>
            <a:endParaRPr lang="en-US" dirty="0"/>
          </a:p>
          <a:p>
            <a:pPr>
              <a:lnSpc>
                <a:spcPct val="100000"/>
              </a:lnSpc>
              <a:spcBef>
                <a:spcPts val="0"/>
              </a:spcBef>
            </a:pPr>
            <a:r>
              <a:rPr lang="en-US" dirty="0" err="1"/>
              <a:t>Ministerio</a:t>
            </a:r>
            <a:r>
              <a:rPr lang="en-US" dirty="0"/>
              <a:t> de Medio </a:t>
            </a:r>
            <a:r>
              <a:rPr lang="en-US" dirty="0" err="1"/>
              <a:t>Ambiente</a:t>
            </a:r>
            <a:r>
              <a:rPr lang="en-US" dirty="0"/>
              <a:t> y </a:t>
            </a:r>
            <a:r>
              <a:rPr lang="en-US" dirty="0" err="1"/>
              <a:t>Recursos</a:t>
            </a:r>
            <a:r>
              <a:rPr lang="en-US" dirty="0"/>
              <a:t> </a:t>
            </a:r>
            <a:r>
              <a:rPr lang="en-US" dirty="0" err="1" smtClean="0"/>
              <a:t>Naturales</a:t>
            </a:r>
            <a:r>
              <a:rPr lang="en-US" dirty="0"/>
              <a:t> </a:t>
            </a:r>
            <a:r>
              <a:rPr lang="en-US" dirty="0" smtClean="0"/>
              <a:t>(MARN</a:t>
            </a:r>
            <a:r>
              <a:rPr lang="en-US" dirty="0"/>
              <a:t>) </a:t>
            </a:r>
          </a:p>
          <a:p>
            <a:pPr>
              <a:lnSpc>
                <a:spcPct val="100000"/>
              </a:lnSpc>
              <a:spcBef>
                <a:spcPts val="0"/>
              </a:spcBef>
            </a:pPr>
            <a:r>
              <a:rPr lang="en-US" dirty="0"/>
              <a:t>POC: Giovanni Molina</a:t>
            </a:r>
          </a:p>
        </p:txBody>
      </p:sp>
      <p:sp>
        <p:nvSpPr>
          <p:cNvPr id="11" name="Text Placeholder 16"/>
          <p:cNvSpPr txBox="1">
            <a:spLocks/>
          </p:cNvSpPr>
          <p:nvPr/>
        </p:nvSpPr>
        <p:spPr>
          <a:xfrm>
            <a:off x="18288000" y="28555043"/>
            <a:ext cx="8686800"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pPr>
            <a:endParaRPr lang="en-US" dirty="0" smtClean="0"/>
          </a:p>
        </p:txBody>
      </p:sp>
      <p:sp>
        <p:nvSpPr>
          <p:cNvPr id="8" name="Text Placeholder 16"/>
          <p:cNvSpPr txBox="1">
            <a:spLocks/>
          </p:cNvSpPr>
          <p:nvPr/>
        </p:nvSpPr>
        <p:spPr>
          <a:xfrm>
            <a:off x="914397" y="20117800"/>
            <a:ext cx="13680041" cy="576072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Use images.</a:t>
            </a:r>
          </a:p>
          <a:p>
            <a:r>
              <a:rPr lang="en-US" dirty="0" smtClean="0"/>
              <a:t>Make sure that it has some sort of flow, that it makes sense.  Show your results in a logical order.</a:t>
            </a:r>
          </a:p>
          <a:p>
            <a:r>
              <a:rPr lang="en-US" dirty="0" smtClean="0"/>
              <a:t>No bullets.</a:t>
            </a:r>
          </a:p>
        </p:txBody>
      </p:sp>
      <p:sp>
        <p:nvSpPr>
          <p:cNvPr id="12" name="Text Placeholder 16"/>
          <p:cNvSpPr txBox="1">
            <a:spLocks/>
          </p:cNvSpPr>
          <p:nvPr/>
        </p:nvSpPr>
        <p:spPr>
          <a:xfrm>
            <a:off x="17421541" y="25878520"/>
            <a:ext cx="8229600" cy="24933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dirty="0" smtClean="0"/>
              <a:t>Use bullets.</a:t>
            </a:r>
          </a:p>
          <a:p>
            <a:pPr marL="347663" indent="-347663"/>
            <a:r>
              <a:rPr lang="en-US" dirty="0" smtClean="0"/>
              <a:t>Use complete sentences with periods.</a:t>
            </a:r>
          </a:p>
        </p:txBody>
      </p:sp>
      <p:sp>
        <p:nvSpPr>
          <p:cNvPr id="13" name="Text Placeholder 16"/>
          <p:cNvSpPr txBox="1">
            <a:spLocks/>
          </p:cNvSpPr>
          <p:nvPr/>
        </p:nvSpPr>
        <p:spPr>
          <a:xfrm>
            <a:off x="16946388" y="12550275"/>
            <a:ext cx="8229600" cy="44657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2200" dirty="0" smtClean="0"/>
              <a:t>La </a:t>
            </a:r>
            <a:r>
              <a:rPr lang="en-US" sz="2200" dirty="0" err="1" smtClean="0"/>
              <a:t>Mancomunidad</a:t>
            </a:r>
            <a:r>
              <a:rPr lang="en-US" sz="2200" dirty="0" smtClean="0"/>
              <a:t> La </a:t>
            </a:r>
            <a:r>
              <a:rPr lang="en-US" sz="2200" dirty="0" err="1" smtClean="0"/>
              <a:t>Montanona</a:t>
            </a:r>
            <a:r>
              <a:rPr lang="en-US" sz="2200" dirty="0" smtClean="0"/>
              <a:t>, Chalatenango, El Salvador</a:t>
            </a:r>
            <a:endParaRPr lang="en-US" sz="2200" dirty="0" smtClean="0"/>
          </a:p>
        </p:txBody>
      </p:sp>
      <p:sp>
        <p:nvSpPr>
          <p:cNvPr id="14" name="Text Placeholder 16"/>
          <p:cNvSpPr txBox="1">
            <a:spLocks/>
          </p:cNvSpPr>
          <p:nvPr/>
        </p:nvSpPr>
        <p:spPr>
          <a:xfrm>
            <a:off x="17421541" y="21204905"/>
            <a:ext cx="8057072" cy="77597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50000"/>
                  </a:schemeClr>
                </a:solidFill>
              </a:rPr>
              <a:t>Landsat 4/5	                Landsat 8</a:t>
            </a:r>
          </a:p>
        </p:txBody>
      </p:sp>
      <p:sp>
        <p:nvSpPr>
          <p:cNvPr id="6" name="Text Placeholder 16"/>
          <p:cNvSpPr txBox="1">
            <a:spLocks/>
          </p:cNvSpPr>
          <p:nvPr/>
        </p:nvSpPr>
        <p:spPr>
          <a:xfrm>
            <a:off x="914399" y="6466970"/>
            <a:ext cx="16916400" cy="5760720"/>
          </a:xfrm>
          <a:prstGeom prst="rect">
            <a:avLst/>
          </a:prstGeom>
        </p:spPr>
        <p:txBody>
          <a:bodyPr numCol="2"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Keep this blank for now.</a:t>
            </a:r>
          </a:p>
          <a:p>
            <a:r>
              <a:rPr lang="en-US" dirty="0" smtClean="0"/>
              <a:t>Body text point size should be at least 24.</a:t>
            </a:r>
          </a:p>
          <a:p>
            <a:r>
              <a:rPr lang="en-US" dirty="0" smtClean="0"/>
              <a:t>Caption text point size should be at least 16.</a:t>
            </a:r>
          </a:p>
          <a:p>
            <a:r>
              <a:rPr lang="en-US" dirty="0" smtClean="0"/>
              <a:t>Feel free to rename, move, and resize sections as needed.</a:t>
            </a:r>
          </a:p>
        </p:txBody>
      </p:sp>
      <p:sp>
        <p:nvSpPr>
          <p:cNvPr id="15" name="Text Placeholder 16"/>
          <p:cNvSpPr txBox="1">
            <a:spLocks/>
          </p:cNvSpPr>
          <p:nvPr/>
        </p:nvSpPr>
        <p:spPr>
          <a:xfrm>
            <a:off x="16712775" y="6276211"/>
            <a:ext cx="8229600" cy="576072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r>
              <a:rPr lang="en-US" b="1" dirty="0" smtClean="0">
                <a:solidFill>
                  <a:schemeClr val="accent1"/>
                </a:solidFill>
              </a:rPr>
              <a:t>Develop </a:t>
            </a:r>
            <a:r>
              <a:rPr lang="en-US" dirty="0" smtClean="0"/>
              <a:t>methodology for monitoring and forecasting ecological change in study area</a:t>
            </a:r>
          </a:p>
          <a:p>
            <a:pPr marL="347663" indent="-347663"/>
            <a:r>
              <a:rPr lang="en-US" b="1" dirty="0" smtClean="0">
                <a:solidFill>
                  <a:schemeClr val="accent1"/>
                </a:solidFill>
              </a:rPr>
              <a:t>Delineate</a:t>
            </a:r>
            <a:r>
              <a:rPr lang="en-US" dirty="0">
                <a:solidFill>
                  <a:schemeClr val="accent1"/>
                </a:solidFill>
              </a:rPr>
              <a:t> </a:t>
            </a:r>
            <a:r>
              <a:rPr lang="en-US" dirty="0" smtClean="0"/>
              <a:t>Land Use/Land Cover (LULC) dominate tree species, agriculture and pastoral plots, and urban development</a:t>
            </a:r>
          </a:p>
          <a:p>
            <a:pPr marL="347663" indent="-347663"/>
            <a:r>
              <a:rPr lang="en-US" b="1" dirty="0" smtClean="0">
                <a:solidFill>
                  <a:schemeClr val="accent1"/>
                </a:solidFill>
              </a:rPr>
              <a:t>Contribute</a:t>
            </a:r>
            <a:r>
              <a:rPr lang="en-US" dirty="0" smtClean="0">
                <a:solidFill>
                  <a:schemeClr val="accent1"/>
                </a:solidFill>
              </a:rPr>
              <a:t> </a:t>
            </a:r>
            <a:r>
              <a:rPr lang="en-US" dirty="0" smtClean="0"/>
              <a:t>to Regional Forest Inventory (RFI), highlight forest extent, distinction between primary and secondary forests, percent forest cover, and distribution of biomass </a:t>
            </a:r>
            <a:endParaRPr lang="en-US" dirty="0"/>
          </a:p>
          <a:p>
            <a:pPr marL="347663" indent="-347663"/>
            <a:r>
              <a:rPr lang="en-US" b="1" dirty="0" smtClean="0">
                <a:solidFill>
                  <a:schemeClr val="accent1"/>
                </a:solidFill>
              </a:rPr>
              <a:t>Identify</a:t>
            </a:r>
            <a:r>
              <a:rPr lang="en-US" dirty="0" smtClean="0">
                <a:solidFill>
                  <a:schemeClr val="accent1"/>
                </a:solidFill>
              </a:rPr>
              <a:t> </a:t>
            </a:r>
            <a:r>
              <a:rPr lang="en-US" dirty="0" smtClean="0"/>
              <a:t>patterns in LULC changes, specifically looking at changes forest cover</a:t>
            </a:r>
            <a:endParaRPr lang="en-US" dirty="0"/>
          </a:p>
        </p:txBody>
      </p:sp>
      <p:sp>
        <p:nvSpPr>
          <p:cNvPr id="16" name="TextBox 15"/>
          <p:cNvSpPr txBox="1"/>
          <p:nvPr/>
        </p:nvSpPr>
        <p:spPr>
          <a:xfrm>
            <a:off x="914400" y="5510709"/>
            <a:ext cx="16916399"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Abstract</a:t>
            </a:r>
          </a:p>
        </p:txBody>
      </p:sp>
      <p:sp>
        <p:nvSpPr>
          <p:cNvPr id="23" name="TextBox 22"/>
          <p:cNvSpPr txBox="1"/>
          <p:nvPr/>
        </p:nvSpPr>
        <p:spPr>
          <a:xfrm>
            <a:off x="16590761" y="5604119"/>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Objectives</a:t>
            </a:r>
          </a:p>
        </p:txBody>
      </p:sp>
      <p:sp>
        <p:nvSpPr>
          <p:cNvPr id="24" name="TextBox 23"/>
          <p:cNvSpPr txBox="1"/>
          <p:nvPr/>
        </p:nvSpPr>
        <p:spPr>
          <a:xfrm>
            <a:off x="914400" y="9601730"/>
            <a:ext cx="169164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Methodology</a:t>
            </a:r>
          </a:p>
        </p:txBody>
      </p:sp>
      <p:sp>
        <p:nvSpPr>
          <p:cNvPr id="25" name="TextBox 24"/>
          <p:cNvSpPr txBox="1"/>
          <p:nvPr/>
        </p:nvSpPr>
        <p:spPr>
          <a:xfrm>
            <a:off x="16946388" y="11572784"/>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Study Area</a:t>
            </a:r>
          </a:p>
        </p:txBody>
      </p:sp>
      <p:sp>
        <p:nvSpPr>
          <p:cNvPr id="26" name="TextBox 25"/>
          <p:cNvSpPr txBox="1"/>
          <p:nvPr/>
        </p:nvSpPr>
        <p:spPr>
          <a:xfrm>
            <a:off x="17335277" y="20326367"/>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Earth Observations</a:t>
            </a:r>
          </a:p>
        </p:txBody>
      </p:sp>
      <p:sp>
        <p:nvSpPr>
          <p:cNvPr id="27" name="TextBox 26"/>
          <p:cNvSpPr txBox="1"/>
          <p:nvPr/>
        </p:nvSpPr>
        <p:spPr>
          <a:xfrm>
            <a:off x="914401" y="19306064"/>
            <a:ext cx="16916398"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Results</a:t>
            </a:r>
          </a:p>
        </p:txBody>
      </p:sp>
      <p:sp>
        <p:nvSpPr>
          <p:cNvPr id="28" name="TextBox 27"/>
          <p:cNvSpPr txBox="1"/>
          <p:nvPr/>
        </p:nvSpPr>
        <p:spPr>
          <a:xfrm>
            <a:off x="17421541" y="2470384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Conclusions</a:t>
            </a:r>
          </a:p>
        </p:txBody>
      </p:sp>
      <p:sp>
        <p:nvSpPr>
          <p:cNvPr id="29" name="TextBox 28"/>
          <p:cNvSpPr txBox="1"/>
          <p:nvPr/>
        </p:nvSpPr>
        <p:spPr>
          <a:xfrm>
            <a:off x="17830799" y="27811520"/>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Acknowledgements</a:t>
            </a:r>
          </a:p>
        </p:txBody>
      </p:sp>
      <p:sp>
        <p:nvSpPr>
          <p:cNvPr id="30" name="TextBox 29"/>
          <p:cNvSpPr txBox="1"/>
          <p:nvPr/>
        </p:nvSpPr>
        <p:spPr>
          <a:xfrm>
            <a:off x="9105677"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Project Partners</a:t>
            </a:r>
          </a:p>
        </p:txBody>
      </p:sp>
      <p:sp>
        <p:nvSpPr>
          <p:cNvPr id="31" name="TextBox 30"/>
          <p:cNvSpPr txBox="1"/>
          <p:nvPr/>
        </p:nvSpPr>
        <p:spPr>
          <a:xfrm>
            <a:off x="914400" y="27843601"/>
            <a:ext cx="8229600" cy="769441"/>
          </a:xfrm>
          <a:prstGeom prst="rect">
            <a:avLst/>
          </a:prstGeom>
          <a:noFill/>
        </p:spPr>
        <p:txBody>
          <a:bodyPr wrap="square" rtlCol="0">
            <a:spAutoFit/>
          </a:bodyPr>
          <a:lstStyle/>
          <a:p>
            <a:r>
              <a:rPr lang="en-US" sz="4400" b="1" dirty="0" smtClean="0">
                <a:solidFill>
                  <a:schemeClr val="accent1"/>
                </a:solidFill>
                <a:latin typeface="Century Gothic" panose="020B0502020202020204" pitchFamily="34" charset="0"/>
              </a:rPr>
              <a:t>Team Members</a:t>
            </a:r>
          </a:p>
        </p:txBody>
      </p:sp>
      <p:sp>
        <p:nvSpPr>
          <p:cNvPr id="32" name="Team Members"/>
          <p:cNvSpPr txBox="1">
            <a:spLocks/>
          </p:cNvSpPr>
          <p:nvPr/>
        </p:nvSpPr>
        <p:spPr>
          <a:xfrm>
            <a:off x="914400" y="4148884"/>
            <a:ext cx="25603200" cy="950976"/>
          </a:xfrm>
          <a:prstGeom prst="rect">
            <a:avLst/>
          </a:prstGeom>
        </p:spPr>
        <p:txBody>
          <a:bodyPr anchor="t"/>
          <a:lstStyle>
            <a:lvl1pPr marL="0" indent="0" algn="ctr" defTabSz="2743200" rtl="0" eaLnBrk="1" latinLnBrk="0" hangingPunct="1">
              <a:lnSpc>
                <a:spcPct val="90000"/>
              </a:lnSpc>
              <a:spcBef>
                <a:spcPts val="0"/>
              </a:spcBef>
              <a:buFont typeface="Arial" panose="020B0604020202020204" pitchFamily="34" charset="0"/>
              <a:buNone/>
              <a:defRPr sz="32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Britta </a:t>
            </a:r>
            <a:r>
              <a:rPr lang="en-US" dirty="0" err="1" smtClean="0"/>
              <a:t>Dosch</a:t>
            </a:r>
            <a:r>
              <a:rPr lang="en-US" dirty="0" smtClean="0"/>
              <a:t> (Project Lead), </a:t>
            </a:r>
            <a:r>
              <a:rPr lang="en-US" dirty="0"/>
              <a:t>Garrett Kidd, </a:t>
            </a:r>
            <a:r>
              <a:rPr lang="en-US" dirty="0" err="1"/>
              <a:t>Labreshia</a:t>
            </a:r>
            <a:r>
              <a:rPr lang="en-US" dirty="0"/>
              <a:t> </a:t>
            </a:r>
            <a:r>
              <a:rPr lang="en-US" dirty="0" smtClean="0"/>
              <a:t>Mims, Rebekke </a:t>
            </a:r>
            <a:r>
              <a:rPr lang="en-US" dirty="0" err="1"/>
              <a:t>Muench</a:t>
            </a:r>
            <a:r>
              <a:rPr lang="en-US" dirty="0"/>
              <a:t>, Jacob </a:t>
            </a:r>
            <a:r>
              <a:rPr lang="en-US" dirty="0" smtClean="0"/>
              <a:t>Patrick, and Amy Wolfe</a:t>
            </a:r>
          </a:p>
          <a:p>
            <a:r>
              <a:rPr lang="en-US" sz="2400" dirty="0" smtClean="0"/>
              <a:t>NASA DEVELOP National Program at NASA Langley Research Center</a:t>
            </a:r>
            <a:endParaRPr lang="en-US" sz="2400" dirty="0"/>
          </a:p>
        </p:txBody>
      </p:sp>
      <p:pic>
        <p:nvPicPr>
          <p:cNvPr id="1026" name="Picture 2" descr="01 Landsat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08965" y="22078506"/>
            <a:ext cx="2528537" cy="24430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03 Landsat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11061" y="21955841"/>
            <a:ext cx="3183478" cy="25987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3" name="Diagram 32"/>
          <p:cNvGraphicFramePr/>
          <p:nvPr>
            <p:extLst>
              <p:ext uri="{D42A27DB-BD31-4B8C-83A1-F6EECF244321}">
                <p14:modId xmlns:p14="http://schemas.microsoft.com/office/powerpoint/2010/main" val="1100316970"/>
              </p:ext>
            </p:extLst>
          </p:nvPr>
        </p:nvGraphicFramePr>
        <p:xfrm>
          <a:off x="914397" y="10470798"/>
          <a:ext cx="13184521" cy="87649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Rectangle 2"/>
          <p:cNvSpPr/>
          <p:nvPr/>
        </p:nvSpPr>
        <p:spPr>
          <a:xfrm>
            <a:off x="17898220" y="28903616"/>
            <a:ext cx="7988063" cy="2169825"/>
          </a:xfrm>
          <a:prstGeom prst="rect">
            <a:avLst/>
          </a:prstGeom>
        </p:spPr>
        <p:txBody>
          <a:bodyPr wrap="square">
            <a:spAutoFit/>
          </a:bodyPr>
          <a:lstStyle/>
          <a:p>
            <a:r>
              <a:rPr lang="en-US" sz="2700" dirty="0" smtClean="0"/>
              <a:t>Dr. Kenton Ross</a:t>
            </a:r>
          </a:p>
          <a:p>
            <a:r>
              <a:rPr lang="en-US" sz="2700" dirty="0" smtClean="0"/>
              <a:t>NASA DEVELOP National  Program</a:t>
            </a:r>
          </a:p>
          <a:p>
            <a:endParaRPr lang="en-US" sz="2700" dirty="0"/>
          </a:p>
          <a:p>
            <a:r>
              <a:rPr lang="en-US" sz="2700" dirty="0" smtClean="0"/>
              <a:t>Emily Adams</a:t>
            </a:r>
          </a:p>
          <a:p>
            <a:r>
              <a:rPr lang="en-US" sz="2700" dirty="0" smtClean="0"/>
              <a:t>NASA DEVELOP National Program </a:t>
            </a:r>
          </a:p>
        </p:txBody>
      </p:sp>
      <p:pic>
        <p:nvPicPr>
          <p:cNvPr id="21" name="Picture 2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7164484" y="13180611"/>
            <a:ext cx="5367660" cy="6771510"/>
          </a:xfrm>
          <a:prstGeom prst="rect">
            <a:avLst/>
          </a:prstGeom>
        </p:spPr>
      </p:pic>
      <p:sp>
        <p:nvSpPr>
          <p:cNvPr id="22" name="TextBox 21"/>
          <p:cNvSpPr txBox="1"/>
          <p:nvPr/>
        </p:nvSpPr>
        <p:spPr>
          <a:xfrm>
            <a:off x="18913987" y="18861879"/>
            <a:ext cx="1177523" cy="307777"/>
          </a:xfrm>
          <a:prstGeom prst="rect">
            <a:avLst/>
          </a:prstGeom>
          <a:noFill/>
        </p:spPr>
        <p:txBody>
          <a:bodyPr wrap="square" rtlCol="0">
            <a:spAutoFit/>
          </a:bodyPr>
          <a:lstStyle/>
          <a:p>
            <a:r>
              <a:rPr lang="en-US" sz="1400" dirty="0" smtClean="0">
                <a:solidFill>
                  <a:schemeClr val="tx1">
                    <a:lumMod val="50000"/>
                  </a:schemeClr>
                </a:solidFill>
              </a:rPr>
              <a:t>El Salvador</a:t>
            </a:r>
            <a:endParaRPr lang="en-US" sz="1400" dirty="0">
              <a:solidFill>
                <a:schemeClr val="tx1">
                  <a:lumMod val="50000"/>
                </a:schemeClr>
              </a:solidFill>
            </a:endParaRPr>
          </a:p>
        </p:txBody>
      </p:sp>
      <p:sp>
        <p:nvSpPr>
          <p:cNvPr id="34" name="TextBox 33"/>
          <p:cNvSpPr txBox="1"/>
          <p:nvPr/>
        </p:nvSpPr>
        <p:spPr>
          <a:xfrm>
            <a:off x="20811061" y="19443068"/>
            <a:ext cx="1317609" cy="338554"/>
          </a:xfrm>
          <a:prstGeom prst="rect">
            <a:avLst/>
          </a:prstGeom>
          <a:noFill/>
        </p:spPr>
        <p:txBody>
          <a:bodyPr wrap="square" rtlCol="0">
            <a:spAutoFit/>
          </a:bodyPr>
          <a:lstStyle/>
          <a:p>
            <a:r>
              <a:rPr lang="en-US" sz="1600" b="1" dirty="0" smtClean="0">
                <a:solidFill>
                  <a:srgbClr val="000000"/>
                </a:solidFill>
              </a:rPr>
              <a:t>--Study Area</a:t>
            </a:r>
            <a:endParaRPr lang="en-US" sz="1600" b="1" dirty="0">
              <a:solidFill>
                <a:srgbClr val="000000"/>
              </a:solidFill>
            </a:endParaRPr>
          </a:p>
        </p:txBody>
      </p:sp>
      <p:sp>
        <p:nvSpPr>
          <p:cNvPr id="35" name="TextBox 34"/>
          <p:cNvSpPr txBox="1"/>
          <p:nvPr/>
        </p:nvSpPr>
        <p:spPr>
          <a:xfrm>
            <a:off x="21166822" y="13473976"/>
            <a:ext cx="1242523" cy="307777"/>
          </a:xfrm>
          <a:prstGeom prst="rect">
            <a:avLst/>
          </a:prstGeom>
          <a:noFill/>
        </p:spPr>
        <p:txBody>
          <a:bodyPr wrap="square" rtlCol="0">
            <a:spAutoFit/>
          </a:bodyPr>
          <a:lstStyle/>
          <a:p>
            <a:r>
              <a:rPr lang="en-US" sz="1400" b="1" dirty="0" smtClean="0">
                <a:solidFill>
                  <a:srgbClr val="000000"/>
                </a:solidFill>
              </a:rPr>
              <a:t>Honduras</a:t>
            </a:r>
            <a:endParaRPr lang="en-US" sz="1400" b="1" dirty="0">
              <a:solidFill>
                <a:srgbClr val="000000"/>
              </a:solidFill>
            </a:endParaRPr>
          </a:p>
        </p:txBody>
      </p:sp>
      <p:sp>
        <p:nvSpPr>
          <p:cNvPr id="36" name="TextBox 35"/>
          <p:cNvSpPr txBox="1"/>
          <p:nvPr/>
        </p:nvSpPr>
        <p:spPr>
          <a:xfrm>
            <a:off x="19459338" y="18016879"/>
            <a:ext cx="1065484" cy="307777"/>
          </a:xfrm>
          <a:prstGeom prst="rect">
            <a:avLst/>
          </a:prstGeom>
          <a:noFill/>
        </p:spPr>
        <p:txBody>
          <a:bodyPr wrap="square" rtlCol="0">
            <a:spAutoFit/>
          </a:bodyPr>
          <a:lstStyle/>
          <a:p>
            <a:r>
              <a:rPr lang="en-US" sz="1400" dirty="0" smtClean="0">
                <a:solidFill>
                  <a:schemeClr val="tx1">
                    <a:lumMod val="50000"/>
                  </a:schemeClr>
                </a:solidFill>
              </a:rPr>
              <a:t>Honduras</a:t>
            </a:r>
            <a:endParaRPr lang="en-US" sz="1400" dirty="0">
              <a:solidFill>
                <a:schemeClr val="tx1">
                  <a:lumMod val="50000"/>
                </a:schemeClr>
              </a:solidFill>
            </a:endParaRPr>
          </a:p>
        </p:txBody>
      </p:sp>
      <p:sp>
        <p:nvSpPr>
          <p:cNvPr id="37" name="TextBox 36"/>
          <p:cNvSpPr txBox="1"/>
          <p:nvPr/>
        </p:nvSpPr>
        <p:spPr>
          <a:xfrm>
            <a:off x="18476797" y="16407434"/>
            <a:ext cx="992875" cy="230832"/>
          </a:xfrm>
          <a:prstGeom prst="rect">
            <a:avLst/>
          </a:prstGeom>
          <a:noFill/>
        </p:spPr>
        <p:txBody>
          <a:bodyPr wrap="square" rtlCol="0">
            <a:spAutoFit/>
          </a:bodyPr>
          <a:lstStyle/>
          <a:p>
            <a:r>
              <a:rPr lang="en-US" sz="900" dirty="0" smtClean="0">
                <a:solidFill>
                  <a:schemeClr val="tx1">
                    <a:lumMod val="50000"/>
                  </a:schemeClr>
                </a:solidFill>
              </a:rPr>
              <a:t>Guatemala</a:t>
            </a:r>
            <a:endParaRPr lang="en-US" sz="900" dirty="0">
              <a:solidFill>
                <a:schemeClr val="tx1">
                  <a:lumMod val="50000"/>
                </a:schemeClr>
              </a:solidFill>
            </a:endParaRPr>
          </a:p>
        </p:txBody>
      </p:sp>
      <p:sp>
        <p:nvSpPr>
          <p:cNvPr id="38" name="TextBox 37"/>
          <p:cNvSpPr txBox="1"/>
          <p:nvPr/>
        </p:nvSpPr>
        <p:spPr>
          <a:xfrm rot="3132911">
            <a:off x="18955423" y="15336963"/>
            <a:ext cx="1172496" cy="230832"/>
          </a:xfrm>
          <a:prstGeom prst="rect">
            <a:avLst/>
          </a:prstGeom>
          <a:noFill/>
        </p:spPr>
        <p:txBody>
          <a:bodyPr wrap="square" rtlCol="0">
            <a:spAutoFit/>
          </a:bodyPr>
          <a:lstStyle/>
          <a:p>
            <a:r>
              <a:rPr lang="en-US" sz="900" dirty="0" smtClean="0">
                <a:solidFill>
                  <a:srgbClr val="002060"/>
                </a:solidFill>
              </a:rPr>
              <a:t>Rio Lempa</a:t>
            </a:r>
            <a:endParaRPr lang="en-US" sz="900" dirty="0">
              <a:solidFill>
                <a:srgbClr val="002060"/>
              </a:solidFill>
            </a:endParaRPr>
          </a:p>
        </p:txBody>
      </p:sp>
      <p:sp>
        <p:nvSpPr>
          <p:cNvPr id="40" name="TextBox 39"/>
          <p:cNvSpPr txBox="1"/>
          <p:nvPr/>
        </p:nvSpPr>
        <p:spPr>
          <a:xfrm>
            <a:off x="21351649" y="19055890"/>
            <a:ext cx="369383" cy="400110"/>
          </a:xfrm>
          <a:prstGeom prst="rect">
            <a:avLst/>
          </a:prstGeom>
          <a:noFill/>
        </p:spPr>
        <p:txBody>
          <a:bodyPr wrap="square" rtlCol="0">
            <a:spAutoFit/>
          </a:bodyPr>
          <a:lstStyle/>
          <a:p>
            <a:r>
              <a:rPr lang="en-US" sz="2000" b="1" dirty="0">
                <a:solidFill>
                  <a:srgbClr val="000000"/>
                </a:solidFill>
              </a:rPr>
              <a:t>N</a:t>
            </a:r>
            <a:endParaRPr lang="en-US" sz="2000" b="1" dirty="0" smtClean="0">
              <a:solidFill>
                <a:srgbClr val="000000"/>
              </a:solidFill>
            </a:endParaRPr>
          </a:p>
        </p:txBody>
      </p:sp>
      <p:sp>
        <p:nvSpPr>
          <p:cNvPr id="41" name="Isosceles Triangle 40"/>
          <p:cNvSpPr/>
          <p:nvPr/>
        </p:nvSpPr>
        <p:spPr>
          <a:xfrm>
            <a:off x="21443698" y="18747741"/>
            <a:ext cx="185284" cy="342356"/>
          </a:xfrm>
          <a:prstGeom prst="triangle">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7650982"/>
      </p:ext>
    </p:extLst>
  </p:cSld>
  <p:clrMapOvr>
    <a:masterClrMapping/>
  </p:clrMapOvr>
</p:sld>
</file>

<file path=ppt/theme/theme1.xml><?xml version="1.0" encoding="utf-8"?>
<a:theme xmlns:a="http://schemas.openxmlformats.org/drawingml/2006/main" name="Office Theme">
  <a:themeElements>
    <a:clrScheme name="Eco Forecasting 15">
      <a:dk1>
        <a:srgbClr val="767171"/>
      </a:dk1>
      <a:lt1>
        <a:srgbClr val="FFFFFF"/>
      </a:lt1>
      <a:dk2>
        <a:srgbClr val="767171"/>
      </a:dk2>
      <a:lt2>
        <a:srgbClr val="FFFFFF"/>
      </a:lt2>
      <a:accent1>
        <a:srgbClr val="2E8652"/>
      </a:accent1>
      <a:accent2>
        <a:srgbClr val="44757B"/>
      </a:accent2>
      <a:accent3>
        <a:srgbClr val="56619C"/>
      </a:accent3>
      <a:accent4>
        <a:srgbClr val="E2C16E"/>
      </a:accent4>
      <a:accent5>
        <a:srgbClr val="CB8954"/>
      </a:accent5>
      <a:accent6>
        <a:srgbClr val="BB5740"/>
      </a:accent6>
      <a:hlink>
        <a:srgbClr val="2E8652"/>
      </a:hlink>
      <a:folHlink>
        <a:srgbClr val="2E8652"/>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1716</TotalTime>
  <Words>474</Words>
  <Application>Microsoft Office PowerPoint</Application>
  <PresentationFormat>Custom</PresentationFormat>
  <Paragraphs>69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Century Gothic</vt:lpstr>
      <vt:lpstr>Garamond</vt:lpstr>
      <vt:lpstr>Questrial</vt:lpstr>
      <vt:lpstr>Webdings</vt:lpstr>
      <vt:lpstr>Office Theme</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Dosch, Britta C. (LARC-E3)[SSAI DEVELOP]</cp:lastModifiedBy>
  <cp:revision>105</cp:revision>
  <dcterms:created xsi:type="dcterms:W3CDTF">2015-06-02T14:58:58Z</dcterms:created>
  <dcterms:modified xsi:type="dcterms:W3CDTF">2016-02-25T14:55:44Z</dcterms:modified>
</cp:coreProperties>
</file>