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5" r:id="rId2"/>
    <p:sldId id="286" r:id="rId3"/>
    <p:sldId id="287" r:id="rId4"/>
    <p:sldId id="303" r:id="rId5"/>
    <p:sldId id="289" r:id="rId6"/>
    <p:sldId id="290" r:id="rId7"/>
    <p:sldId id="291" r:id="rId8"/>
    <p:sldId id="292" r:id="rId9"/>
    <p:sldId id="293" r:id="rId10"/>
    <p:sldId id="314" r:id="rId11"/>
    <p:sldId id="315" r:id="rId12"/>
    <p:sldId id="296" r:id="rId13"/>
    <p:sldId id="307" r:id="rId14"/>
    <p:sldId id="316" r:id="rId15"/>
    <p:sldId id="297" r:id="rId16"/>
    <p:sldId id="309" r:id="rId17"/>
    <p:sldId id="310" r:id="rId18"/>
    <p:sldId id="299" r:id="rId19"/>
    <p:sldId id="300" r:id="rId20"/>
    <p:sldId id="30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toff, Kiersten (GSFC-6104)[DEVELOP]" initials="NK(" lastIdx="7" clrIdx="0">
    <p:extLst>
      <p:ext uri="{19B8F6BF-5375-455C-9EA6-DF929625EA0E}">
        <p15:presenceInfo xmlns:p15="http://schemas.microsoft.com/office/powerpoint/2012/main" userId="S-1-5-21-330711430-3775241029-4075259233-6331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149"/>
    <a:srgbClr val="DE8E30"/>
    <a:srgbClr val="F4901A"/>
    <a:srgbClr val="DC7D0A"/>
    <a:srgbClr val="333333"/>
    <a:srgbClr val="FFFFFF"/>
    <a:srgbClr val="FFFFF5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89537" autoAdjust="0"/>
  </p:normalViewPr>
  <p:slideViewPr>
    <p:cSldViewPr snapToGrid="0">
      <p:cViewPr varScale="1">
        <p:scale>
          <a:sx n="83" d="100"/>
          <a:sy n="83" d="100"/>
        </p:scale>
        <p:origin x="84" y="4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kingdom of Thailand is approximately 3-quarter the size of Texas</a:t>
            </a:r>
            <a:r>
              <a:rPr lang="en-US" baseline="0" dirty="0" smtClean="0"/>
              <a:t> and has roughly 66 million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one of the top three rice exporting countries in the world.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47% of the total area in the country is dedicated for agriculture.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 the Stream-flow Drought Index was calculated from the monthly stream-flow data measured from ground-based</a:t>
            </a:r>
            <a:r>
              <a:rPr lang="en-US" baseline="0" dirty="0" smtClean="0"/>
              <a:t> stations on the main streams and rivers in Thailand.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MATLAB script was also written to automatically calculate </a:t>
            </a:r>
            <a:r>
              <a:rPr lang="en-US" dirty="0" smtClean="0"/>
              <a:t>the Stream-flow Drought 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0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 is based on 3 parameters which</a:t>
            </a:r>
            <a:r>
              <a:rPr lang="en-US" baseline="0" dirty="0" smtClean="0"/>
              <a:t> are NDVI, LST, and precipitation.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data sets are in different spatial resolutions. So the spatial resolutions of LST and precipitation were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the finest spatial resolution which is the 0.01 degree from the MODIS NDVI product.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Also, the data sets were summed to be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each data set was scaled and processed to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 This process was written by an R-script to automatically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0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Now we have 4 indices to monitor 3 types of drought. We can use this information to create a monitoring system by looking at spatial extent and time series. I will get into the detail of these 2 methods.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7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First,</a:t>
            </a:r>
            <a:r>
              <a:rPr lang="en-US" baseline="0" dirty="0" smtClean="0"/>
              <a:t> we monitor the spatial extent of drought in Thailand by </a:t>
            </a:r>
            <a:r>
              <a:rPr lang="en-US" dirty="0" smtClean="0"/>
              <a:t>Satellite-based indices,</a:t>
            </a:r>
            <a:r>
              <a:rPr lang="en-US" baseline="0" dirty="0" smtClean="0"/>
              <a:t> SPI, SMI and SDCI. Spatial maps were created and </a:t>
            </a:r>
            <a:r>
              <a:rPr lang="en-US" dirty="0" smtClean="0"/>
              <a:t>analyzed at a monthly scale</a:t>
            </a:r>
            <a:r>
              <a:rPr lang="en-US" baseline="0" dirty="0" smtClean="0"/>
              <a:t>. We have the historical data from 2003 up to present.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From these maps, we can monitor drought by look at the effect of precipitation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94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Time series plots at any region were analyzed to compare all indices. This approach allowed us to derive anomalies and identify drought.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1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In February 2005, all indices show extreme drought in the central region of Thailand. The index map at this time also substantiates the extreme drought conditions.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01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https://pixabay.com/en/drought-smoke-ground-801369/</a:t>
            </a:r>
          </a:p>
          <a:p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For the future</a:t>
            </a:r>
            <a:r>
              <a:rPr lang="en-US" baseline="0" dirty="0" smtClean="0"/>
              <a:t> work, the tools we created in this project will be extended into a Near-Real Time web-based service which can automatically monitor and analyze drought in 1-month temporal resolution. This will</a:t>
            </a:r>
            <a:r>
              <a:rPr lang="en-US" dirty="0" smtClean="0"/>
              <a:t> aid in mitigating risk and improve resource allocation in the country.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Calculate the lag correlation for the datasets by taking monthly averages and then analyzing 1,2,3, and 4 month lag correlations to demonstrate the relationship between all drought indices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7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 https://farm6.staticflickr.com/5463/9018906362_be8656b61e_o_d.jpg</a:t>
            </a:r>
          </a:p>
          <a:p>
            <a:r>
              <a:rPr lang="en-US" dirty="0" smtClean="0"/>
              <a:t>Image Source (right): https://upload.wikimedia.org/wikipedia/commons/0/07/Langkawi-pantai_cenang-rice-field.JPG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Garamond"/>
              </a:rPr>
              <a:t>This drought monitoring system allows end users to access and characterize regional drought in Thailand, leading to better decision making processes that are necessary in mitigating the impacts of drought.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https://farm5.staticflickr.com/4118/4825328806_289e43da00_o_d.jpg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frequently affected by drought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variability of monsoon rains as well as other unfavorable meteorological conditions.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drought has major impacts on </a:t>
            </a:r>
            <a:r>
              <a:rPr lang="en-US" baseline="0" dirty="0" smtClean="0"/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griculture, environment, economy, and livelihoods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citizens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recent drought in 2015 is considered the worst drought</a:t>
            </a:r>
            <a:r>
              <a:rPr lang="en-US" baseline="0" dirty="0" smtClean="0"/>
              <a:t> in 15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</a:t>
            </a:r>
            <a:r>
              <a:rPr lang="en-US" dirty="0" smtClean="0"/>
              <a:t>he Office of Agricultural Economics (OAE) of Thailand estimated the 2015 drought will reduce Thailand’s off-season crops export by higher than 30%.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During a drought, the Thai government needs to monitor and assess the risk and then enact </a:t>
            </a:r>
            <a:r>
              <a:rPr lang="en-US" dirty="0" smtClean="0"/>
              <a:t>policies to conserve and provide water for agriculture</a:t>
            </a:r>
            <a:r>
              <a:rPr lang="en-US" baseline="0" dirty="0" smtClean="0"/>
              <a:t> and </a:t>
            </a:r>
            <a:r>
              <a:rPr lang="en-US" dirty="0" smtClean="0"/>
              <a:t>the welfare of the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 https://upload.wikimedia.org/wikipedia/commons/e/e1/Drought.jpg</a:t>
            </a:r>
          </a:p>
          <a:p>
            <a:endParaRPr lang="en-US" dirty="0" smtClean="0"/>
          </a:p>
          <a:p>
            <a:r>
              <a:rPr lang="en-US" dirty="0" smtClean="0"/>
              <a:t>The objectives of this</a:t>
            </a:r>
            <a:r>
              <a:rPr lang="en-US" baseline="0" dirty="0" smtClean="0"/>
              <a:t> project are: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</a:t>
            </a:r>
            <a:r>
              <a:rPr lang="en-US" baseline="0" dirty="0" smtClean="0"/>
              <a:t> u</a:t>
            </a:r>
            <a:r>
              <a:rPr lang="en-US" dirty="0" smtClean="0"/>
              <a:t>se 4 different drought indices to monitor meteorological, hydrological and agricultural drought in Thailand to assist in drought management and mitigation.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identify extreme drought anomalies based on a climatological baseline.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0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https://upload.wikimedia.org/wikipedia/commons/e/ee/Lac_Hume.jpg</a:t>
            </a:r>
          </a:p>
          <a:p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this project, we analyze cause and effects of drought based on Meteorological, Hydrological, and Agricultural droughts.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Standardized Precipitation Index or SPI is used to monitor Meteorological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Stream-Flow Drought Index or SDI is used to monitor Hydrological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Finally, the Scaled Drought Condition Index or SDCI is used to monitor Agricultural drought.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several</a:t>
            </a:r>
            <a:r>
              <a:rPr lang="en-US" baseline="0" dirty="0" smtClean="0"/>
              <a:t> Earth Observing Satellites (EOS) used in this project.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First, The Tropical Rainfall Measuring Mission or TRMM and Global Precipitation Measurement or GPM are used to obtain precipitation over Thailand extent.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TRMM provides us the precipitation based on the TMPA algorithm from January 1998 to February 2015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GPM uses the IMERG algorithm to create a continuous data set with TRMM providing precipitation from March 2015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</a:t>
            </a:r>
            <a:r>
              <a:rPr lang="en-US" baseline="0" dirty="0" smtClean="0"/>
              <a:t> we need Land Surface Temperature and a Vegetation Index for calculating SDCI which is obtained from the MODIS sensor on board the TERRA and AQUA platforms.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data is available from February 2000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Additionally,</a:t>
            </a:r>
            <a:r>
              <a:rPr lang="en-US" baseline="0" dirty="0" smtClean="0"/>
              <a:t> we obtained a Soil Moisture product from Dr. John Bolton which is derived from the MIRAS sensor on board the Soil Moisture and Ocean Salinity platform based on the Palmer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soil moisture product is compared with 3 drought indices.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9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http://www.geograph.org.uk/reuse.php?id=3870652&amp;download=85af8db1&amp;size=original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</a:t>
            </a:r>
            <a:r>
              <a:rPr lang="en-US" i="1" dirty="0" smtClean="0"/>
              <a:t>in-situ</a:t>
            </a:r>
            <a:r>
              <a:rPr lang="en-US" baseline="0" dirty="0" smtClean="0"/>
              <a:t> </a:t>
            </a:r>
            <a:r>
              <a:rPr lang="en-US" dirty="0" smtClean="0"/>
              <a:t>stream-flow data is obtained from 26 ground-based</a:t>
            </a:r>
            <a:r>
              <a:rPr lang="en-US" baseline="0" dirty="0" smtClean="0"/>
              <a:t> stations located </a:t>
            </a:r>
            <a:r>
              <a:rPr lang="en-US" dirty="0" smtClean="0"/>
              <a:t>on the main streams and rivers in Thailand. These </a:t>
            </a:r>
            <a:r>
              <a:rPr lang="en-US" baseline="0" dirty="0" smtClean="0"/>
              <a:t>are shown as green triangles in the map on the right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stream-flow</a:t>
            </a:r>
            <a:r>
              <a:rPr lang="en-US" baseline="0" dirty="0" smtClean="0"/>
              <a:t> measurement is used for calculating Stream-flow Drought Index.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To calculate 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Index, we obtained</a:t>
            </a:r>
            <a:r>
              <a:rPr lang="en-US" baseline="0" dirty="0" smtClean="0"/>
              <a:t> precipitation data from TRMM and GPM.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However, they have different temporal and spatial resolutions.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So, firstly, the spatial resolution of TRMM was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GPM’s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upsampling</a:t>
            </a:r>
            <a:r>
              <a:rPr lang="en-US" baseline="0" dirty="0" smtClean="0"/>
              <a:t> was done by area-based linear interpolation.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Then, the precipitation of GPM and TRMM was summed to a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the monthly precipitation is further calculated by statistical methods to determine </a:t>
            </a:r>
            <a:r>
              <a:rPr lang="en-US" dirty="0" smtClean="0"/>
              <a:t>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</a:t>
            </a:r>
            <a:r>
              <a:rPr lang="en-US" baseline="0" dirty="0" smtClean="0"/>
              <a:t>. This process was written in a </a:t>
            </a:r>
            <a:r>
              <a:rPr lang="en-US" sz="1200" i="1" dirty="0" smtClean="0">
                <a:solidFill>
                  <a:schemeClr val="bg2">
                    <a:lumMod val="65000"/>
                  </a:schemeClr>
                </a:solidFill>
              </a:rPr>
              <a:t>MATLAB </a:t>
            </a:r>
            <a:r>
              <a:rPr lang="en-US" baseline="0" dirty="0" smtClean="0"/>
              <a:t>script and the SPI was then automatically generated from the monthly precipitation.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91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eg"/><Relationship Id="rId3" Type="http://schemas.openxmlformats.org/officeDocument/2006/relationships/video" Target="../media/media6.mp4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26.jpeg"/><Relationship Id="rId2" Type="http://schemas.microsoft.com/office/2007/relationships/media" Target="../media/media6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5.jpeg"/><Relationship Id="rId5" Type="http://schemas.openxmlformats.org/officeDocument/2006/relationships/video" Target="../media/media7.mp4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microsoft.com/office/2007/relationships/media" Target="../media/media7.mp4"/><Relationship Id="rId9" Type="http://schemas.openxmlformats.org/officeDocument/2006/relationships/image" Target="../media/image16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video" Target="../media/media9.mp4"/><Relationship Id="rId7" Type="http://schemas.openxmlformats.org/officeDocument/2006/relationships/notesSlide" Target="../notesSlides/notesSlide15.xml"/><Relationship Id="rId2" Type="http://schemas.microsoft.com/office/2007/relationships/media" Target="../media/media9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10.mp4"/><Relationship Id="rId4" Type="http://schemas.microsoft.com/office/2007/relationships/media" Target="../media/media10.mp4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6.xml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9.xml"/><Relationship Id="rId5" Type="http://schemas.openxmlformats.org/officeDocument/2006/relationships/video" Target="../media/media4.mp4"/><Relationship Id="rId4" Type="http://schemas.microsoft.com/office/2007/relationships/media" Target="../media/media4.mp4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14326"/>
            <a:ext cx="9144000" cy="2432304"/>
          </a:xfrm>
        </p:spPr>
        <p:txBody>
          <a:bodyPr/>
          <a:lstStyle/>
          <a:p>
            <a:r>
              <a:rPr lang="en-US" dirty="0" smtClean="0"/>
              <a:t>Thailand Disasters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Sean McCartney (Project Lead)</a:t>
            </a:r>
            <a:endParaRPr lang="en-US" sz="1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Nobphadon </a:t>
            </a:r>
            <a:r>
              <a:rPr lang="en-US" sz="1500" dirty="0" err="1" smtClean="0"/>
              <a:t>Suksangpanya</a:t>
            </a:r>
            <a:endParaRPr lang="en-US" sz="1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500" dirty="0" err="1" smtClean="0"/>
              <a:t>Chisaphat</a:t>
            </a:r>
            <a:r>
              <a:rPr lang="en-US" sz="1500" dirty="0" smtClean="0"/>
              <a:t> </a:t>
            </a:r>
            <a:r>
              <a:rPr lang="en-US" sz="1500" dirty="0" err="1" smtClean="0"/>
              <a:t>Supunyachotsakul</a:t>
            </a:r>
            <a:endParaRPr lang="en-US" sz="1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Srisunee</a:t>
            </a:r>
            <a:r>
              <a:rPr lang="en-US" sz="1500" dirty="0"/>
              <a:t> </a:t>
            </a:r>
            <a:r>
              <a:rPr lang="en-US" sz="1500" dirty="0" err="1"/>
              <a:t>Wuthiwongyothin</a:t>
            </a:r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Sahakait</a:t>
            </a:r>
            <a:r>
              <a:rPr lang="en-US" sz="1500" dirty="0"/>
              <a:t> </a:t>
            </a:r>
            <a:r>
              <a:rPr lang="en-US" sz="1500" dirty="0" err="1"/>
              <a:t>Benyasut</a:t>
            </a:r>
            <a:endParaRPr lang="en-US" sz="15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Thanapat</a:t>
            </a:r>
            <a:r>
              <a:rPr lang="en-US" sz="1500" dirty="0"/>
              <a:t> </a:t>
            </a:r>
            <a:r>
              <a:rPr lang="en-US" sz="1500" dirty="0" err="1"/>
              <a:t>Vichienlux</a:t>
            </a:r>
            <a:endParaRPr lang="en-US" sz="15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2376" y="3834442"/>
            <a:ext cx="7699248" cy="1134376"/>
          </a:xfrm>
        </p:spPr>
        <p:txBody>
          <a:bodyPr>
            <a:noAutofit/>
          </a:bodyPr>
          <a:lstStyle/>
          <a:p>
            <a:r>
              <a:rPr lang="en-US" sz="2200" dirty="0"/>
              <a:t>Monitoring Risk and Extent of Drought for Enhanced Decision Making and Resource Allocation in the Kingdom of Thailand</a:t>
            </a:r>
          </a:p>
        </p:txBody>
      </p:sp>
    </p:spTree>
    <p:extLst>
      <p:ext uri="{BB962C8B-B14F-4D97-AF65-F5344CB8AC3E}">
        <p14:creationId xmlns:p14="http://schemas.microsoft.com/office/powerpoint/2010/main" val="865026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H="1">
            <a:off x="7057592" y="2902005"/>
            <a:ext cx="1" cy="520201"/>
          </a:xfrm>
          <a:prstGeom prst="line">
            <a:avLst/>
          </a:prstGeom>
          <a:ln w="2857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98471"/>
            <a:ext cx="9144000" cy="13258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Methodology: SPI</a:t>
            </a:r>
          </a:p>
          <a:p>
            <a:pPr algn="ctr"/>
            <a:r>
              <a:rPr lang="en-US" dirty="0" smtClean="0"/>
              <a:t>(Standardized Precipitation Index)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734048" y="2896329"/>
            <a:ext cx="2522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 Script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24125" y="2269233"/>
            <a:ext cx="3034433" cy="2792452"/>
            <a:chOff x="2524125" y="2269233"/>
            <a:chExt cx="3034433" cy="2792452"/>
          </a:xfrm>
        </p:grpSpPr>
        <p:grpSp>
          <p:nvGrpSpPr>
            <p:cNvPr id="6" name="Group 5"/>
            <p:cNvGrpSpPr/>
            <p:nvPr/>
          </p:nvGrpSpPr>
          <p:grpSpPr>
            <a:xfrm>
              <a:off x="2524125" y="2269233"/>
              <a:ext cx="3034433" cy="2792452"/>
              <a:chOff x="2524125" y="2269233"/>
              <a:chExt cx="3034433" cy="2792452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3701416" y="2269233"/>
                <a:ext cx="1857142" cy="0"/>
              </a:xfrm>
              <a:prstGeom prst="line">
                <a:avLst/>
              </a:prstGeom>
              <a:ln w="28575"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Elbow Connector 8"/>
              <p:cNvCxnSpPr>
                <a:stCxn id="21" idx="0"/>
              </p:cNvCxnSpPr>
              <p:nvPr/>
            </p:nvCxnSpPr>
            <p:spPr>
              <a:xfrm rot="5400000" flipH="1" flipV="1">
                <a:off x="2198099" y="2595260"/>
                <a:ext cx="2792451" cy="2140399"/>
              </a:xfrm>
              <a:prstGeom prst="bentConnector3">
                <a:avLst>
                  <a:gd name="adj1" fmla="val 11115"/>
                </a:avLst>
              </a:prstGeom>
              <a:ln w="285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Isosceles Triangle 37"/>
            <p:cNvSpPr/>
            <p:nvPr/>
          </p:nvSpPr>
          <p:spPr>
            <a:xfrm>
              <a:off x="4614478" y="3422206"/>
              <a:ext cx="119142" cy="133350"/>
            </a:xfrm>
            <a:prstGeom prst="triangl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7650" y="5061684"/>
            <a:ext cx="4552950" cy="1568155"/>
            <a:chOff x="247650" y="5061684"/>
            <a:chExt cx="4552950" cy="1568155"/>
          </a:xfrm>
        </p:grpSpPr>
        <p:sp>
          <p:nvSpPr>
            <p:cNvPr id="21" name="Shape 54"/>
            <p:cNvSpPr txBox="1"/>
            <p:nvPr/>
          </p:nvSpPr>
          <p:spPr>
            <a:xfrm>
              <a:off x="247650" y="5061684"/>
              <a:ext cx="4552950" cy="156815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463040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 baseline="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TRMM </a:t>
              </a:r>
              <a:r>
                <a:rPr lang="en-US" sz="2000" b="0" i="0" u="none" strike="noStrike" cap="none" baseline="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– TMI</a:t>
              </a:r>
            </a:p>
            <a:p>
              <a:pPr marR="0" lvl="0" algn="ctr" rtl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0" i="0" u="none" strike="noStrike" cap="none" baseline="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Daily </a:t>
              </a:r>
              <a:r>
                <a:rPr lang="en-US" sz="2000" b="0" i="0" u="none" strike="noStrike" cap="none" baseline="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precipitation (mm)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0" i="0" u="none" strike="noStrike" cap="none" baseline="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0.25</a:t>
              </a:r>
              <a:r>
                <a:rPr lang="en-US" sz="2000" b="0" i="0" u="none" strike="noStrike" cap="none" baseline="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°-Spatial Resolution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3B42 </a:t>
              </a:r>
              <a:r>
                <a:rPr lang="en-US" sz="200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Level 3 product</a:t>
              </a:r>
            </a:p>
          </p:txBody>
        </p:sp>
        <p:pic>
          <p:nvPicPr>
            <p:cNvPr id="16" name="Shape 75"/>
            <p:cNvPicPr preferRelativeResize="0"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097" y="5178245"/>
              <a:ext cx="1612953" cy="13751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480001" y="1657701"/>
            <a:ext cx="3221415" cy="2742637"/>
            <a:chOff x="480001" y="1657701"/>
            <a:chExt cx="3221415" cy="2742637"/>
          </a:xfrm>
        </p:grpSpPr>
        <p:sp>
          <p:nvSpPr>
            <p:cNvPr id="18" name="Shape 53"/>
            <p:cNvSpPr txBox="1"/>
            <p:nvPr/>
          </p:nvSpPr>
          <p:spPr>
            <a:xfrm>
              <a:off x="480001" y="1657701"/>
              <a:ext cx="3221415" cy="274263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91440" tIns="45700" rIns="91425" bIns="45700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 baseline="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GPM </a:t>
              </a:r>
              <a:r>
                <a:rPr lang="en-US" sz="2000" b="0" i="0" u="none" strike="noStrike" cap="none" baseline="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– GMI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0" i="0" u="none" strike="noStrike" cap="none" baseline="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30-min precipitation rat</a:t>
              </a:r>
              <a:r>
                <a:rPr lang="en-US" sz="200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e</a:t>
              </a:r>
              <a:r>
                <a:rPr lang="en-US" sz="2000" b="1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 </a:t>
              </a:r>
              <a:r>
                <a:rPr lang="en-US" sz="2000" b="0" i="0" u="none" strike="noStrike" cap="none" baseline="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(mm/</a:t>
              </a:r>
              <a:r>
                <a:rPr lang="en-US" sz="2000" b="0" i="0" u="none" strike="noStrike" cap="none" baseline="0" dirty="0" err="1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hr</a:t>
              </a:r>
              <a:r>
                <a:rPr lang="en-US" sz="2000" b="0" i="0" u="none" strike="noStrike" cap="none" baseline="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)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0" i="0" u="none" strike="noStrike" cap="none" baseline="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0.1</a:t>
              </a:r>
              <a:r>
                <a:rPr lang="en-US" sz="2000" b="0" i="0" u="none" strike="noStrike" cap="none" baseline="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°-Spatial Resolution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dirty="0" smtClean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IMERG </a:t>
              </a:r>
              <a:r>
                <a:rPr lang="en-US" sz="200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rPr>
                <a:t>Level 3 product</a:t>
              </a:r>
            </a:p>
          </p:txBody>
        </p:sp>
        <p:pic>
          <p:nvPicPr>
            <p:cNvPr id="15" name="Shape 76"/>
            <p:cNvPicPr preferRelativeResize="0"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7750" y="1677447"/>
              <a:ext cx="2388184" cy="11953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Shape 55"/>
          <p:cNvSpPr txBox="1"/>
          <p:nvPr/>
        </p:nvSpPr>
        <p:spPr>
          <a:xfrm>
            <a:off x="5588344" y="1653925"/>
            <a:ext cx="3077687" cy="12424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Precipitation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Resampled to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0.1°-spatial resolution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44861" y="3441939"/>
            <a:ext cx="3243090" cy="3225534"/>
            <a:chOff x="5544861" y="3441939"/>
            <a:chExt cx="3243090" cy="3225534"/>
          </a:xfrm>
        </p:grpSpPr>
        <p:grpSp>
          <p:nvGrpSpPr>
            <p:cNvPr id="12" name="Group 11"/>
            <p:cNvGrpSpPr/>
            <p:nvPr/>
          </p:nvGrpSpPr>
          <p:grpSpPr>
            <a:xfrm>
              <a:off x="5544861" y="3441939"/>
              <a:ext cx="3243090" cy="3225534"/>
              <a:chOff x="5544861" y="3441939"/>
              <a:chExt cx="3243090" cy="3225534"/>
            </a:xfrm>
          </p:grpSpPr>
          <p:sp>
            <p:nvSpPr>
              <p:cNvPr id="32" name="Shape 60"/>
              <p:cNvSpPr txBox="1"/>
              <p:nvPr/>
            </p:nvSpPr>
            <p:spPr>
              <a:xfrm>
                <a:off x="5544861" y="3441939"/>
                <a:ext cx="3243090" cy="322553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1828800" bIns="45700" anchor="ctr" anchorCtr="0">
                <a:noAutofit/>
              </a:bodyPr>
              <a:lstStyle/>
              <a:p>
                <a:pPr lvl="0" algn="ctr" rtl="0">
                  <a:lnSpc>
                    <a:spcPct val="90000"/>
                  </a:lnSpc>
                  <a:spcBef>
                    <a:spcPts val="0"/>
                  </a:spcBef>
                  <a:buClr>
                    <a:schemeClr val="dk1"/>
                  </a:buClr>
                  <a:buSzPct val="25000"/>
                  <a:buFont typeface="Arial"/>
                  <a:buNone/>
                </a:pPr>
                <a:r>
                  <a:rPr lang="en-US" sz="4000" b="1" dirty="0" smtClean="0">
                    <a:solidFill>
                      <a:schemeClr val="dk1"/>
                    </a:solidFill>
                    <a:ea typeface="Garamond"/>
                    <a:cs typeface="Garamond"/>
                    <a:sym typeface="Garamond"/>
                  </a:rPr>
                  <a:t>SPI</a:t>
                </a:r>
              </a:p>
              <a:p>
                <a:pPr lvl="0" algn="ctr">
                  <a:lnSpc>
                    <a:spcPct val="90000"/>
                  </a:lnSpc>
                  <a:buClr>
                    <a:schemeClr val="dk1"/>
                  </a:buClr>
                  <a:buSzPct val="25000"/>
                </a:pPr>
                <a:r>
                  <a:rPr lang="en-US" sz="2000" dirty="0">
                    <a:solidFill>
                      <a:schemeClr val="dk1"/>
                    </a:solidFill>
                    <a:ea typeface="Garamond"/>
                    <a:cs typeface="Garamond"/>
                    <a:sym typeface="Garamond"/>
                  </a:rPr>
                  <a:t>1-month temporal </a:t>
                </a:r>
                <a:r>
                  <a:rPr lang="en-US" sz="2000" dirty="0" smtClean="0">
                    <a:solidFill>
                      <a:schemeClr val="dk1"/>
                    </a:solidFill>
                    <a:ea typeface="Garamond"/>
                    <a:cs typeface="Garamond"/>
                    <a:sym typeface="Garamond"/>
                  </a:rPr>
                  <a:t>resolution</a:t>
                </a:r>
                <a:endParaRPr lang="en-US" sz="2000" dirty="0">
                  <a:solidFill>
                    <a:schemeClr val="dk1"/>
                  </a:solidFill>
                  <a:ea typeface="Garamond"/>
                  <a:cs typeface="Garamond"/>
                  <a:sym typeface="Garamond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49" t="4111" r="33751" b="3648"/>
              <a:stretch/>
            </p:blipFill>
            <p:spPr>
              <a:xfrm>
                <a:off x="6815985" y="3462461"/>
                <a:ext cx="1881642" cy="3200400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7787635" y="3625406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2">
                      <a:lumMod val="65000"/>
                    </a:schemeClr>
                  </a:solidFill>
                </a:rPr>
                <a:t>05/2015</a:t>
              </a:r>
              <a:endParaRPr lang="en-US" sz="1400" dirty="0">
                <a:solidFill>
                  <a:schemeClr val="bg2">
                    <a:lumMod val="6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9975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12744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SDI</a:t>
            </a:r>
          </a:p>
          <a:p>
            <a:pPr algn="ctr"/>
            <a:r>
              <a:rPr lang="en-US" dirty="0" smtClean="0"/>
              <a:t>(Streamflow Drought Index)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3962581" y="3335834"/>
            <a:ext cx="1374857" cy="675031"/>
            <a:chOff x="4013381" y="3842731"/>
            <a:chExt cx="1485131" cy="707886"/>
          </a:xfrm>
        </p:grpSpPr>
        <p:sp>
          <p:nvSpPr>
            <p:cNvPr id="46" name="Rectangle 45"/>
            <p:cNvSpPr/>
            <p:nvPr/>
          </p:nvSpPr>
          <p:spPr>
            <a:xfrm>
              <a:off x="4013381" y="3842731"/>
              <a:ext cx="12807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bg2">
                      <a:lumMod val="65000"/>
                    </a:schemeClr>
                  </a:solidFill>
                </a:rPr>
                <a:t>MATLAB</a:t>
              </a:r>
              <a:br>
                <a:rPr lang="en-US" sz="2000" i="1" dirty="0" smtClean="0">
                  <a:solidFill>
                    <a:schemeClr val="bg2">
                      <a:lumMod val="65000"/>
                    </a:schemeClr>
                  </a:solidFill>
                </a:rPr>
              </a:br>
              <a:r>
                <a:rPr lang="en-US" sz="2000" i="1" dirty="0" smtClean="0">
                  <a:solidFill>
                    <a:schemeClr val="bg2">
                      <a:lumMod val="65000"/>
                    </a:schemeClr>
                  </a:solidFill>
                </a:rPr>
                <a:t>Script</a:t>
              </a:r>
            </a:p>
          </p:txBody>
        </p:sp>
        <p:cxnSp>
          <p:nvCxnSpPr>
            <p:cNvPr id="9" name="Straight Arrow Connector 8"/>
            <p:cNvCxnSpPr>
              <a:stCxn id="46" idx="1"/>
            </p:cNvCxnSpPr>
            <p:nvPr/>
          </p:nvCxnSpPr>
          <p:spPr>
            <a:xfrm>
              <a:off x="4013381" y="4196675"/>
              <a:ext cx="1485131" cy="0"/>
            </a:xfrm>
            <a:prstGeom prst="straightConnector1">
              <a:avLst/>
            </a:prstGeom>
            <a:ln w="28575"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hape 67"/>
          <p:cNvSpPr txBox="1"/>
          <p:nvPr/>
        </p:nvSpPr>
        <p:spPr>
          <a:xfrm>
            <a:off x="5347598" y="2186578"/>
            <a:ext cx="3796402" cy="35335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20" rIns="91440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SDI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1-month temporal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resolution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Shape 72"/>
          <p:cNvSpPr txBox="1"/>
          <p:nvPr/>
        </p:nvSpPr>
        <p:spPr>
          <a:xfrm>
            <a:off x="0" y="1519300"/>
            <a:ext cx="3955643" cy="51761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000" b="1" i="0" u="none" strike="noStrike" cap="none" baseline="0" dirty="0" smtClean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000" b="1" dirty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000" b="1" i="0" u="none" strike="noStrike" cap="none" baseline="0" dirty="0" smtClean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000" b="1" dirty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000" b="1" i="0" u="none" strike="noStrike" cap="none" baseline="0" dirty="0" smtClean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Streamflow</a:t>
            </a:r>
            <a:r>
              <a:rPr lang="en-US" sz="2000" b="1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 Records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26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ground-based stations on the main streams and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rivers</a:t>
            </a:r>
          </a:p>
          <a:p>
            <a:pPr lvl="0" algn="ctr">
              <a:spcBef>
                <a:spcPts val="1200"/>
              </a:spcBef>
              <a:buClr>
                <a:schemeClr val="dk1"/>
              </a:buClr>
              <a:buSzPct val="25000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stream</a:t>
            </a:r>
            <a:r>
              <a:rPr lang="en-US" sz="200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f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low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(m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3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)</a:t>
            </a:r>
          </a:p>
          <a:p>
            <a:pPr lvl="0" algn="ctr">
              <a:spcBef>
                <a:spcPts val="1200"/>
              </a:spcBef>
              <a:buClr>
                <a:schemeClr val="dk1"/>
              </a:buClr>
              <a:buSzPct val="25000"/>
            </a:pP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04/1998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to 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03/2014</a:t>
            </a:r>
            <a:endParaRPr lang="en-US" sz="2000" b="0" i="0" u="none" strike="noStrike" cap="none" baseline="0" dirty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76" y="1571540"/>
            <a:ext cx="1733469" cy="305390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609315" y="2955545"/>
            <a:ext cx="2272804" cy="1108455"/>
            <a:chOff x="-5843923" y="455452"/>
            <a:chExt cx="5495580" cy="3878907"/>
          </a:xfrm>
        </p:grpSpPr>
        <p:sp>
          <p:nvSpPr>
            <p:cNvPr id="20" name="Rectangle 19"/>
            <p:cNvSpPr/>
            <p:nvPr/>
          </p:nvSpPr>
          <p:spPr>
            <a:xfrm>
              <a:off x="-5733143" y="986971"/>
              <a:ext cx="5384800" cy="3138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5203670" y="1500480"/>
              <a:ext cx="4381500" cy="1881348"/>
            </a:xfrm>
            <a:custGeom>
              <a:avLst/>
              <a:gdLst>
                <a:gd name="connsiteX0" fmla="*/ 0 w 4381500"/>
                <a:gd name="connsiteY0" fmla="*/ 1524000 h 2971800"/>
                <a:gd name="connsiteX1" fmla="*/ 304800 w 4381500"/>
                <a:gd name="connsiteY1" fmla="*/ 889000 h 2971800"/>
                <a:gd name="connsiteX2" fmla="*/ 431800 w 4381500"/>
                <a:gd name="connsiteY2" fmla="*/ 1993900 h 2971800"/>
                <a:gd name="connsiteX3" fmla="*/ 812800 w 4381500"/>
                <a:gd name="connsiteY3" fmla="*/ 0 h 2971800"/>
                <a:gd name="connsiteX4" fmla="*/ 1003300 w 4381500"/>
                <a:gd name="connsiteY4" fmla="*/ 647700 h 2971800"/>
                <a:gd name="connsiteX5" fmla="*/ 1295400 w 4381500"/>
                <a:gd name="connsiteY5" fmla="*/ 330200 h 2971800"/>
                <a:gd name="connsiteX6" fmla="*/ 1409700 w 4381500"/>
                <a:gd name="connsiteY6" fmla="*/ 1092200 h 2971800"/>
                <a:gd name="connsiteX7" fmla="*/ 1600200 w 4381500"/>
                <a:gd name="connsiteY7" fmla="*/ 635000 h 2971800"/>
                <a:gd name="connsiteX8" fmla="*/ 1752600 w 4381500"/>
                <a:gd name="connsiteY8" fmla="*/ 2806700 h 2971800"/>
                <a:gd name="connsiteX9" fmla="*/ 1905000 w 4381500"/>
                <a:gd name="connsiteY9" fmla="*/ 1854200 h 2971800"/>
                <a:gd name="connsiteX10" fmla="*/ 2247900 w 4381500"/>
                <a:gd name="connsiteY10" fmla="*/ 647700 h 2971800"/>
                <a:gd name="connsiteX11" fmla="*/ 2413000 w 4381500"/>
                <a:gd name="connsiteY11" fmla="*/ 2146300 h 2971800"/>
                <a:gd name="connsiteX12" fmla="*/ 2705100 w 4381500"/>
                <a:gd name="connsiteY12" fmla="*/ 800100 h 2971800"/>
                <a:gd name="connsiteX13" fmla="*/ 2844800 w 4381500"/>
                <a:gd name="connsiteY13" fmla="*/ 1308100 h 2971800"/>
                <a:gd name="connsiteX14" fmla="*/ 2997200 w 4381500"/>
                <a:gd name="connsiteY14" fmla="*/ 457200 h 2971800"/>
                <a:gd name="connsiteX15" fmla="*/ 3124200 w 4381500"/>
                <a:gd name="connsiteY15" fmla="*/ 1955800 h 2971800"/>
                <a:gd name="connsiteX16" fmla="*/ 3289300 w 4381500"/>
                <a:gd name="connsiteY16" fmla="*/ 1651000 h 2971800"/>
                <a:gd name="connsiteX17" fmla="*/ 3441700 w 4381500"/>
                <a:gd name="connsiteY17" fmla="*/ 2413000 h 2971800"/>
                <a:gd name="connsiteX18" fmla="*/ 3568700 w 4381500"/>
                <a:gd name="connsiteY18" fmla="*/ 1981200 h 2971800"/>
                <a:gd name="connsiteX19" fmla="*/ 3721100 w 4381500"/>
                <a:gd name="connsiteY19" fmla="*/ 2971800 h 2971800"/>
                <a:gd name="connsiteX20" fmla="*/ 4127500 w 4381500"/>
                <a:gd name="connsiteY20" fmla="*/ 482600 h 2971800"/>
                <a:gd name="connsiteX21" fmla="*/ 4381500 w 4381500"/>
                <a:gd name="connsiteY21" fmla="*/ 121920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81500" h="2971800">
                  <a:moveTo>
                    <a:pt x="0" y="1524000"/>
                  </a:moveTo>
                  <a:lnTo>
                    <a:pt x="304800" y="889000"/>
                  </a:lnTo>
                  <a:lnTo>
                    <a:pt x="431800" y="1993900"/>
                  </a:lnTo>
                  <a:lnTo>
                    <a:pt x="812800" y="0"/>
                  </a:lnTo>
                  <a:lnTo>
                    <a:pt x="1003300" y="647700"/>
                  </a:lnTo>
                  <a:lnTo>
                    <a:pt x="1295400" y="330200"/>
                  </a:lnTo>
                  <a:lnTo>
                    <a:pt x="1409700" y="1092200"/>
                  </a:lnTo>
                  <a:lnTo>
                    <a:pt x="1600200" y="635000"/>
                  </a:lnTo>
                  <a:lnTo>
                    <a:pt x="1752600" y="2806700"/>
                  </a:lnTo>
                  <a:lnTo>
                    <a:pt x="1905000" y="1854200"/>
                  </a:lnTo>
                  <a:lnTo>
                    <a:pt x="2247900" y="647700"/>
                  </a:lnTo>
                  <a:lnTo>
                    <a:pt x="2413000" y="2146300"/>
                  </a:lnTo>
                  <a:lnTo>
                    <a:pt x="2705100" y="800100"/>
                  </a:lnTo>
                  <a:lnTo>
                    <a:pt x="2844800" y="1308100"/>
                  </a:lnTo>
                  <a:lnTo>
                    <a:pt x="2997200" y="457200"/>
                  </a:lnTo>
                  <a:lnTo>
                    <a:pt x="3124200" y="1955800"/>
                  </a:lnTo>
                  <a:lnTo>
                    <a:pt x="3289300" y="1651000"/>
                  </a:lnTo>
                  <a:lnTo>
                    <a:pt x="3441700" y="2413000"/>
                  </a:lnTo>
                  <a:lnTo>
                    <a:pt x="3568700" y="1981200"/>
                  </a:lnTo>
                  <a:lnTo>
                    <a:pt x="3721100" y="2971800"/>
                  </a:lnTo>
                  <a:lnTo>
                    <a:pt x="4127500" y="482600"/>
                  </a:lnTo>
                  <a:lnTo>
                    <a:pt x="4381500" y="1219200"/>
                  </a:ln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7476561" y="2088090"/>
              <a:ext cx="3878907" cy="613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Streamflow (m</a:t>
              </a:r>
              <a:r>
                <a:rPr lang="en-US" sz="1100" baseline="30000" dirty="0" smtClean="0"/>
                <a:t>3</a:t>
              </a:r>
              <a:r>
                <a:rPr lang="en-US" sz="1100" dirty="0" smtClean="0"/>
                <a:t>)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3910076" y="3532709"/>
              <a:ext cx="2448511" cy="771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Time (month)</a:t>
              </a:r>
              <a:endParaRPr lang="en-US" sz="105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-5216370" y="3514567"/>
              <a:ext cx="4737322" cy="0"/>
            </a:xfrm>
            <a:prstGeom prst="line">
              <a:avLst/>
            </a:prstGeom>
            <a:ln w="31750">
              <a:solidFill>
                <a:srgbClr val="333333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-5210020" y="1204685"/>
              <a:ext cx="6350" cy="2318719"/>
            </a:xfrm>
            <a:prstGeom prst="line">
              <a:avLst/>
            </a:prstGeom>
            <a:ln w="31750">
              <a:solidFill>
                <a:srgbClr val="333333"/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>
            <a:off x="701040" y="2651760"/>
            <a:ext cx="881609" cy="576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989" y="2257699"/>
            <a:ext cx="3730522" cy="2367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23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901169" y="6518605"/>
            <a:ext cx="4150132" cy="26700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Data Source: Department of Royal Irrigation, Thailand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041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61111E-6 4.44444E-6 L -0.22343 -0.11922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1.85185E-6 L -0.28368 0.08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4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55"/>
          <p:cNvSpPr txBox="1"/>
          <p:nvPr/>
        </p:nvSpPr>
        <p:spPr>
          <a:xfrm>
            <a:off x="336976" y="5038812"/>
            <a:ext cx="4005072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Precipitation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0.1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°-spatial resolution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4112" r="34167" b="3880"/>
          <a:stretch/>
        </p:blipFill>
        <p:spPr>
          <a:xfrm>
            <a:off x="484621" y="5041640"/>
            <a:ext cx="853686" cy="1499616"/>
          </a:xfrm>
          <a:prstGeom prst="rect">
            <a:avLst/>
          </a:prstGeom>
        </p:spPr>
      </p:pic>
      <p:sp>
        <p:nvSpPr>
          <p:cNvPr id="20" name="Shape 61"/>
          <p:cNvSpPr txBox="1"/>
          <p:nvPr/>
        </p:nvSpPr>
        <p:spPr>
          <a:xfrm>
            <a:off x="336976" y="1722090"/>
            <a:ext cx="4008492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NDVI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0.01°-spatial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MOD13A3 and MYD13A3 products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4" y="1749456"/>
            <a:ext cx="832233" cy="1490472"/>
          </a:xfrm>
          <a:prstGeom prst="rect">
            <a:avLst/>
          </a:prstGeom>
        </p:spPr>
      </p:pic>
      <p:sp>
        <p:nvSpPr>
          <p:cNvPr id="25" name="Shape 67"/>
          <p:cNvSpPr txBox="1"/>
          <p:nvPr/>
        </p:nvSpPr>
        <p:spPr>
          <a:xfrm>
            <a:off x="5893349" y="2040353"/>
            <a:ext cx="2987341" cy="4216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20" rIns="91440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SDCI</a:t>
            </a:r>
            <a:endParaRPr lang="en-US" sz="4000" i="0" u="none" strike="noStrike" cap="none" baseline="0" dirty="0">
              <a:solidFill>
                <a:schemeClr val="tx1">
                  <a:lumMod val="75000"/>
                </a:schemeClr>
              </a:solidFill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0.01°-spatial </a:t>
            </a:r>
            <a:r>
              <a:rPr lang="en-US" sz="2000" b="0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resolution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1-month temporal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resolution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61974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SDCI</a:t>
            </a:r>
          </a:p>
          <a:p>
            <a:pPr algn="ctr"/>
            <a:r>
              <a:rPr lang="en-US" dirty="0" smtClean="0"/>
              <a:t>(Scaled Drought Condition Index)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342048" y="2428875"/>
            <a:ext cx="1557684" cy="3403600"/>
            <a:chOff x="4342048" y="2428875"/>
            <a:chExt cx="1557684" cy="3403600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4342048" y="4143716"/>
              <a:ext cx="1551301" cy="1"/>
            </a:xfrm>
            <a:prstGeom prst="line">
              <a:avLst/>
            </a:prstGeom>
            <a:ln w="28575">
              <a:solidFill>
                <a:schemeClr val="accent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4343400" y="2428875"/>
              <a:ext cx="485277" cy="3403600"/>
            </a:xfrm>
            <a:custGeom>
              <a:avLst/>
              <a:gdLst>
                <a:gd name="connsiteX0" fmla="*/ 0 w 838200"/>
                <a:gd name="connsiteY0" fmla="*/ 0 h 3403600"/>
                <a:gd name="connsiteX1" fmla="*/ 838200 w 838200"/>
                <a:gd name="connsiteY1" fmla="*/ 0 h 3403600"/>
                <a:gd name="connsiteX2" fmla="*/ 838200 w 838200"/>
                <a:gd name="connsiteY2" fmla="*/ 3403600 h 3403600"/>
                <a:gd name="connsiteX3" fmla="*/ 12700 w 838200"/>
                <a:gd name="connsiteY3" fmla="*/ 3403600 h 340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8200" h="3403600">
                  <a:moveTo>
                    <a:pt x="0" y="0"/>
                  </a:moveTo>
                  <a:lnTo>
                    <a:pt x="838200" y="0"/>
                  </a:lnTo>
                  <a:lnTo>
                    <a:pt x="838200" y="3403600"/>
                  </a:lnTo>
                  <a:lnTo>
                    <a:pt x="12700" y="3403600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4766878" y="4959413"/>
              <a:ext cx="119142" cy="13335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50802" y="3787715"/>
              <a:ext cx="11489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 err="1" smtClean="0">
                  <a:solidFill>
                    <a:schemeClr val="bg2">
                      <a:lumMod val="65000"/>
                    </a:schemeClr>
                  </a:solidFill>
                </a:rPr>
                <a:t>PythonScript</a:t>
              </a:r>
              <a:endParaRPr lang="en-US" sz="2000" i="1" dirty="0" smtClean="0">
                <a:solidFill>
                  <a:schemeClr val="bg2">
                    <a:lumMod val="65000"/>
                  </a:schemeClr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10800000">
              <a:off x="4766878" y="3457432"/>
              <a:ext cx="119142" cy="13335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hape 62"/>
          <p:cNvSpPr txBox="1"/>
          <p:nvPr/>
        </p:nvSpPr>
        <p:spPr>
          <a:xfrm>
            <a:off x="336975" y="3381865"/>
            <a:ext cx="4008493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0.05°-spatial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MOD11C3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and 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MYD11C3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products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645" y="3392256"/>
            <a:ext cx="865373" cy="14984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3236" y="2096191"/>
            <a:ext cx="1394140" cy="2592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92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4823" y="2560094"/>
            <a:ext cx="2698594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050" b="1" dirty="0">
                <a:solidFill>
                  <a:srgbClr val="FF0000"/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 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S</a:t>
            </a: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tandardized</a:t>
            </a:r>
            <a:endParaRPr lang="en-US" sz="2400" dirty="0">
              <a:solidFill>
                <a:schemeClr val="dk1"/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00339" y="3045619"/>
            <a:ext cx="2698594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P</a:t>
            </a: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recipitation</a:t>
            </a:r>
            <a:endParaRPr lang="en-US" sz="2400" dirty="0">
              <a:solidFill>
                <a:schemeClr val="dk1"/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58307" y="3541663"/>
            <a:ext cx="2698594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I</a:t>
            </a: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ndex</a:t>
            </a:r>
            <a:endParaRPr lang="en-US" sz="2400" dirty="0">
              <a:solidFill>
                <a:schemeClr val="dk1"/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21807" y="4918418"/>
            <a:ext cx="2358703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  <a:sym typeface="Garamond"/>
              </a:rPr>
              <a:t> 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S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treamflow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1807" y="5382254"/>
            <a:ext cx="2358703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D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rought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26854" y="5866607"/>
            <a:ext cx="2358703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I</a:t>
            </a:r>
            <a:r>
              <a:rPr lang="en-US" sz="2000" dirty="0">
                <a:latin typeface="Century Gothic" panose="020B0502020202020204" pitchFamily="34" charset="0"/>
                <a:sym typeface="Garamond"/>
              </a:rPr>
              <a:t>ndex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83859" y="4880318"/>
            <a:ext cx="2216192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  <a:sym typeface="Garamond"/>
              </a:rPr>
              <a:t> 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S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oil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26902" y="5344154"/>
            <a:ext cx="2216192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M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oisture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01609" y="5866607"/>
            <a:ext cx="2216192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I</a:t>
            </a:r>
            <a:r>
              <a:rPr lang="en-US" sz="2000" dirty="0">
                <a:latin typeface="Century Gothic" panose="020B0502020202020204" pitchFamily="34" charset="0"/>
                <a:sym typeface="Garamond"/>
              </a:rPr>
              <a:t>ndex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88740" y="2235402"/>
            <a:ext cx="2255806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  <a:sym typeface="Garamond"/>
              </a:rPr>
              <a:t> 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S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caled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88740" y="2737338"/>
            <a:ext cx="2255806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D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rought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27304" y="3716991"/>
            <a:ext cx="2255807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I</a:t>
            </a:r>
            <a:r>
              <a:rPr lang="en-US" sz="2000" dirty="0">
                <a:latin typeface="Century Gothic" panose="020B0502020202020204" pitchFamily="34" charset="0"/>
                <a:sym typeface="Garamond"/>
              </a:rPr>
              <a:t>ndex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69690" y="3235769"/>
            <a:ext cx="2255807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C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ondition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617" y="2234176"/>
            <a:ext cx="1268206" cy="23579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4111" r="33751" b="3648"/>
          <a:stretch/>
        </p:blipFill>
        <p:spPr>
          <a:xfrm>
            <a:off x="1024409" y="2267679"/>
            <a:ext cx="1336614" cy="22733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837" y="4395331"/>
            <a:ext cx="1299271" cy="23680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80131" y="4773738"/>
            <a:ext cx="3936733" cy="1060938"/>
            <a:chOff x="-9313" y="3924951"/>
            <a:chExt cx="4413176" cy="1060938"/>
          </a:xfrm>
        </p:grpSpPr>
        <p:grpSp>
          <p:nvGrpSpPr>
            <p:cNvPr id="42" name="Group 41"/>
            <p:cNvGrpSpPr/>
            <p:nvPr/>
          </p:nvGrpSpPr>
          <p:grpSpPr>
            <a:xfrm>
              <a:off x="159592" y="3924951"/>
              <a:ext cx="4244271" cy="1060938"/>
              <a:chOff x="13625425" y="17754103"/>
              <a:chExt cx="4138589" cy="1004890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766864" y="17754103"/>
                <a:ext cx="3948876" cy="76322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768744" y="18515485"/>
                <a:ext cx="3995270" cy="24350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25425" y="17788898"/>
                <a:ext cx="144365" cy="7196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3" name="Rectangle 42"/>
            <p:cNvSpPr/>
            <p:nvPr/>
          </p:nvSpPr>
          <p:spPr>
            <a:xfrm rot="16200000">
              <a:off x="-83853" y="4205678"/>
              <a:ext cx="4106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</a:schemeClr>
                  </a:solidFill>
                  <a:latin typeface="Garamond" panose="02020404030301010803" pitchFamily="18" charset="0"/>
                </a:rPr>
                <a:t>SDI</a:t>
              </a:r>
            </a:p>
          </p:txBody>
        </p:sp>
      </p:grpSp>
      <p:sp>
        <p:nvSpPr>
          <p:cNvPr id="4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6072" y="1438656"/>
            <a:ext cx="7786878" cy="836048"/>
          </a:xfrm>
        </p:spPr>
        <p:txBody>
          <a:bodyPr>
            <a:normAutofit/>
          </a:bodyPr>
          <a:lstStyle/>
          <a:p>
            <a:r>
              <a:rPr lang="en-US" dirty="0"/>
              <a:t>Four indices were utilized to monitor drought by two methods: first being spatial extent and second as a time series.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8385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4823" y="2560094"/>
            <a:ext cx="2698594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1050" b="1" dirty="0">
                <a:solidFill>
                  <a:srgbClr val="FF0000"/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 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S</a:t>
            </a: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tandardized</a:t>
            </a:r>
            <a:endParaRPr lang="en-US" sz="2400" dirty="0">
              <a:solidFill>
                <a:schemeClr val="dk1"/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00339" y="3045619"/>
            <a:ext cx="2698594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P</a:t>
            </a: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recipitation</a:t>
            </a:r>
            <a:endParaRPr lang="en-US" sz="2400" dirty="0">
              <a:solidFill>
                <a:schemeClr val="dk1"/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58307" y="3541663"/>
            <a:ext cx="2698594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I</a:t>
            </a:r>
            <a:r>
              <a:rPr lang="en-US" sz="2000" dirty="0">
                <a:solidFill>
                  <a:schemeClr val="dk1"/>
                </a:solidFill>
                <a:latin typeface="Century Gothic" panose="020B0502020202020204" pitchFamily="34" charset="0"/>
                <a:ea typeface="Garamond"/>
                <a:cs typeface="Garamond"/>
                <a:sym typeface="Garamond"/>
              </a:rPr>
              <a:t>ndex</a:t>
            </a:r>
            <a:endParaRPr lang="en-US" sz="2400" dirty="0">
              <a:solidFill>
                <a:schemeClr val="dk1"/>
              </a:solidFill>
              <a:latin typeface="Century Gothic" panose="020B0502020202020204" pitchFamily="34" charset="0"/>
              <a:ea typeface="Garamond"/>
              <a:cs typeface="Garamond"/>
              <a:sym typeface="Garamon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21807" y="4918418"/>
            <a:ext cx="2358703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  <a:sym typeface="Garamond"/>
              </a:rPr>
              <a:t> 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S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treamflow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21807" y="5382254"/>
            <a:ext cx="2358703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D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rought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26854" y="5866607"/>
            <a:ext cx="2358703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I</a:t>
            </a:r>
            <a:r>
              <a:rPr lang="en-US" sz="2000" dirty="0">
                <a:latin typeface="Century Gothic" panose="020B0502020202020204" pitchFamily="34" charset="0"/>
                <a:sym typeface="Garamond"/>
              </a:rPr>
              <a:t>ndex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83859" y="4880318"/>
            <a:ext cx="2216192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  <a:sym typeface="Garamond"/>
              </a:rPr>
              <a:t> 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S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oil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26902" y="5344154"/>
            <a:ext cx="2216192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M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oisture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01609" y="5866607"/>
            <a:ext cx="2216192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I</a:t>
            </a:r>
            <a:r>
              <a:rPr lang="en-US" sz="2000" dirty="0">
                <a:latin typeface="Century Gothic" panose="020B0502020202020204" pitchFamily="34" charset="0"/>
                <a:sym typeface="Garamond"/>
              </a:rPr>
              <a:t>ndex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88740" y="2235402"/>
            <a:ext cx="2255806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  <a:sym typeface="Garamond"/>
              </a:rPr>
              <a:t> 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S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caled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88740" y="2737338"/>
            <a:ext cx="2255806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D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rought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27304" y="3716991"/>
            <a:ext cx="2255807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I</a:t>
            </a:r>
            <a:r>
              <a:rPr lang="en-US" sz="2000" dirty="0">
                <a:latin typeface="Century Gothic" panose="020B0502020202020204" pitchFamily="34" charset="0"/>
                <a:sym typeface="Garamond"/>
              </a:rPr>
              <a:t>ndex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69690" y="3235769"/>
            <a:ext cx="2255807" cy="76944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sym typeface="Garamond"/>
              </a:rPr>
              <a:t>C</a:t>
            </a:r>
            <a:r>
              <a:rPr lang="en-US" sz="2000" dirty="0" smtClean="0">
                <a:latin typeface="Century Gothic" panose="020B0502020202020204" pitchFamily="34" charset="0"/>
                <a:sym typeface="Garamond"/>
              </a:rPr>
              <a:t>ondition</a:t>
            </a:r>
            <a:endParaRPr lang="en-US" sz="2000" dirty="0">
              <a:latin typeface="Century Gothic" panose="020B0502020202020204" pitchFamily="34" charset="0"/>
              <a:sym typeface="Garamond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617" y="2234176"/>
            <a:ext cx="1268206" cy="23579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4111" r="33751" b="3648"/>
          <a:stretch/>
        </p:blipFill>
        <p:spPr>
          <a:xfrm>
            <a:off x="1024409" y="2267679"/>
            <a:ext cx="1336614" cy="22733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837" y="4395331"/>
            <a:ext cx="1299271" cy="23680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80131" y="4773738"/>
            <a:ext cx="3936733" cy="1060938"/>
            <a:chOff x="-9313" y="3924951"/>
            <a:chExt cx="4413176" cy="1060938"/>
          </a:xfrm>
        </p:grpSpPr>
        <p:grpSp>
          <p:nvGrpSpPr>
            <p:cNvPr id="42" name="Group 41"/>
            <p:cNvGrpSpPr/>
            <p:nvPr/>
          </p:nvGrpSpPr>
          <p:grpSpPr>
            <a:xfrm>
              <a:off x="159592" y="3924951"/>
              <a:ext cx="4244271" cy="1060938"/>
              <a:chOff x="13625425" y="17754103"/>
              <a:chExt cx="4138589" cy="1004890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766864" y="17754103"/>
                <a:ext cx="3948876" cy="76322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768744" y="18515485"/>
                <a:ext cx="3995270" cy="24350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625425" y="17788898"/>
                <a:ext cx="144365" cy="7196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3" name="Rectangle 42"/>
            <p:cNvSpPr/>
            <p:nvPr/>
          </p:nvSpPr>
          <p:spPr>
            <a:xfrm rot="16200000">
              <a:off x="-83853" y="4205678"/>
              <a:ext cx="41069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</a:schemeClr>
                  </a:solidFill>
                  <a:latin typeface="Garamond" panose="02020404030301010803" pitchFamily="18" charset="0"/>
                </a:rPr>
                <a:t>SDI</a:t>
              </a:r>
            </a:p>
          </p:txBody>
        </p:sp>
      </p:grpSp>
      <p:sp>
        <p:nvSpPr>
          <p:cNvPr id="4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6072" y="1438656"/>
            <a:ext cx="7786878" cy="836048"/>
          </a:xfrm>
        </p:spPr>
        <p:txBody>
          <a:bodyPr>
            <a:normAutofit/>
          </a:bodyPr>
          <a:lstStyle/>
          <a:p>
            <a:r>
              <a:rPr lang="en-US" dirty="0"/>
              <a:t>Four indices were utilized to monitor drought by two methods: first being spatial extent and second as a time series. 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6072" y="1438656"/>
            <a:ext cx="7740614" cy="980694"/>
          </a:xfrm>
        </p:spPr>
        <p:txBody>
          <a:bodyPr>
            <a:noAutofit/>
          </a:bodyPr>
          <a:lstStyle/>
          <a:p>
            <a:r>
              <a:rPr lang="en-US" dirty="0" smtClean="0"/>
              <a:t>Satellite-based index maps at monthly temporal resolution</a:t>
            </a:r>
            <a:endParaRPr lang="en-US" dirty="0"/>
          </a:p>
        </p:txBody>
      </p:sp>
      <p:pic>
        <p:nvPicPr>
          <p:cNvPr id="31" name="3indices_slow then fast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4"/>
          <a:srcRect t="9453" b="4537"/>
          <a:stretch>
            <a:fillRect/>
          </a:stretch>
        </p:blipFill>
        <p:spPr>
          <a:xfrm>
            <a:off x="880043" y="1953254"/>
            <a:ext cx="7374770" cy="47572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6" name="3indices_slow then fast 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5"/>
          <a:srcRect t="9442" b="4537"/>
          <a:stretch>
            <a:fillRect/>
          </a:stretch>
        </p:blipFill>
        <p:spPr>
          <a:xfrm>
            <a:off x="880042" y="1952626"/>
            <a:ext cx="7374772" cy="4757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6370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31337 0.1534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766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0104 0.22037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1101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09931 0.14954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" y="747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09306 0.07732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386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31406 0.26459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2" y="1321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31406 0.19005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2" y="949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31093 0.11875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592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32934 0.0472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236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-0.1217 0.14745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736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18212 -0.12453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-62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18837 -0.19005 " pathEditMode="relative" rAng="0" ptsTypes="AA">
                                      <p:cBhvr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-951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16927 -0.26643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333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36372 -0.16945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847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77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75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154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0" grpId="2"/>
      <p:bldP spid="20" grpId="3"/>
      <p:bldP spid="21" grpId="2"/>
      <p:bldP spid="21" grpId="3"/>
      <p:bldP spid="22" grpId="2"/>
      <p:bldP spid="22" grpId="3"/>
      <p:bldP spid="24" grpId="2"/>
      <p:bldP spid="25" grpId="2"/>
      <p:bldP spid="26" grpId="2"/>
      <p:bldP spid="28" grpId="2"/>
      <p:bldP spid="28" grpId="3"/>
      <p:bldP spid="29" grpId="2"/>
      <p:bldP spid="29" grpId="3"/>
      <p:bldP spid="30" grpId="2"/>
      <p:bldP spid="30" grpId="3"/>
      <p:bldP spid="32" grpId="2"/>
      <p:bldP spid="32" grpId="3"/>
      <p:bldP spid="33" grpId="2"/>
      <p:bldP spid="33" grpId="3"/>
      <p:bldP spid="34" grpId="2"/>
      <p:bldP spid="34" grpId="3"/>
      <p:bldP spid="35" grpId="2"/>
      <p:bldP spid="35" grpId="3"/>
      <p:bldP spid="47" grpId="0" build="p"/>
      <p:bldP spid="27" grpId="0" build="p"/>
    </p:bldLst>
  </p:timing>
  <p:extLst mod="1">
    <p:ext uri="{E180D4A7-C9FB-4DFB-919C-405C955672EB}">
      <p14:showEvtLst xmlns:p14="http://schemas.microsoft.com/office/powerpoint/2010/main">
        <p14:playEvt time="12284" objId="31"/>
        <p14:stopEvt time="21398" objId="31"/>
        <p14:playEvt time="21426" objId="36"/>
        <p14:stopEvt time="27354" objId="3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ults and Discussions animation for final presentati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172" y="1805030"/>
            <a:ext cx="8486368" cy="477358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6072" y="1295781"/>
            <a:ext cx="7982712" cy="1444752"/>
          </a:xfrm>
        </p:spPr>
        <p:txBody>
          <a:bodyPr>
            <a:normAutofit/>
          </a:bodyPr>
          <a:lstStyle/>
          <a:p>
            <a:r>
              <a:rPr lang="en-US" dirty="0" smtClean="0"/>
              <a:t>Time </a:t>
            </a:r>
            <a:r>
              <a:rPr lang="en-US" dirty="0"/>
              <a:t>series plots </a:t>
            </a:r>
            <a:r>
              <a:rPr lang="en-US" dirty="0" smtClean="0"/>
              <a:t>of four indices at </a:t>
            </a:r>
            <a:r>
              <a:rPr lang="en-US" dirty="0"/>
              <a:t>any </a:t>
            </a:r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</p:spTree>
    <p:extLst>
      <p:ext uri="{BB962C8B-B14F-4D97-AF65-F5344CB8AC3E}">
        <p14:creationId xmlns:p14="http://schemas.microsoft.com/office/powerpoint/2010/main" val="26606164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5" objId="2"/>
        <p14:stopEvt time="5069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ults and Discussions animation for final presentation 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172" y="1805031"/>
            <a:ext cx="8485633" cy="4773169"/>
          </a:xfrm>
          <a:prstGeom prst="rect">
            <a:avLst/>
          </a:prstGeom>
        </p:spPr>
      </p:pic>
      <p:pic>
        <p:nvPicPr>
          <p:cNvPr id="5" name="Results and Discussions animation for final presentation 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172" y="1805031"/>
            <a:ext cx="8485633" cy="477316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563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5"/>
        <p14:stopEvt time="1016" objId="5"/>
        <p14:playEvt time="12949" objId="3"/>
        <p14:stopEvt time="18004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800601" y="2130551"/>
            <a:ext cx="4257674" cy="4279773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Create </a:t>
            </a:r>
            <a:r>
              <a:rPr lang="en-US" dirty="0"/>
              <a:t>a near-real time drought monitoring tool using Earth observing </a:t>
            </a:r>
            <a:r>
              <a:rPr lang="en-US" dirty="0" smtClean="0"/>
              <a:t>satellites</a:t>
            </a:r>
          </a:p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Calculate the lag correlation for the datasets by taking monthly averages and then analyzing 1,2,3, and 4 month lag </a:t>
            </a:r>
            <a:r>
              <a:rPr lang="en-US" dirty="0" smtClean="0"/>
              <a:t>correlations.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Future Works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1993392" cy="27432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Image Credit: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Sclan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5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438" y="1957574"/>
            <a:ext cx="4037261" cy="4824226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3" y="1957574"/>
            <a:ext cx="4052647" cy="4824226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432175" y="329942"/>
            <a:ext cx="5635625" cy="162763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Allowing </a:t>
            </a:r>
            <a:r>
              <a:rPr lang="en-US" dirty="0"/>
              <a:t>end users to </a:t>
            </a:r>
            <a:r>
              <a:rPr lang="en-US" dirty="0" smtClean="0"/>
              <a:t>access &amp; </a:t>
            </a:r>
            <a:r>
              <a:rPr lang="en-US" dirty="0"/>
              <a:t>characterize regional drought in </a:t>
            </a:r>
            <a:r>
              <a:rPr lang="en-US" dirty="0" smtClean="0"/>
              <a:t>Thailand</a:t>
            </a:r>
          </a:p>
          <a:p>
            <a:pPr marL="342900" indent="-342900"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Better </a:t>
            </a:r>
            <a:r>
              <a:rPr lang="en-US" dirty="0"/>
              <a:t>decision making processes </a:t>
            </a:r>
            <a:r>
              <a:rPr lang="en-US" dirty="0" smtClean="0"/>
              <a:t>of mitigating </a:t>
            </a:r>
            <a:r>
              <a:rPr lang="en-US" dirty="0"/>
              <a:t>the impacts of drought.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6289" y="291842"/>
            <a:ext cx="3386836" cy="1830106"/>
          </a:xfrm>
        </p:spPr>
        <p:txBody>
          <a:bodyPr/>
          <a:lstStyle/>
          <a:p>
            <a:r>
              <a:rPr lang="en-US" sz="4000" dirty="0" smtClean="0"/>
              <a:t>Outcome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/>
              <a:t>&amp; Benefit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923281" y="1747127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Image Credit: </a:t>
            </a:r>
            <a:r>
              <a:rPr lang="en-US" dirty="0" err="1" smtClean="0"/>
              <a:t>Quentar</a:t>
            </a:r>
            <a:endParaRPr lang="en-US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18232" y="1757680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 Credit: U.S. Department of Agriculture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4402656" y="3873347"/>
            <a:ext cx="399291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1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1208" y="1497334"/>
            <a:ext cx="8051583" cy="704088"/>
          </a:xfrm>
        </p:spPr>
        <p:txBody>
          <a:bodyPr>
            <a:noAutofit/>
          </a:bodyPr>
          <a:lstStyle/>
          <a:p>
            <a:pPr marL="800100" indent="-342900"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sz="1800" b="1" dirty="0"/>
              <a:t>Dr. John </a:t>
            </a:r>
            <a:r>
              <a:rPr lang="en-US" sz="1800" b="1" dirty="0" err="1"/>
              <a:t>Bolten</a:t>
            </a:r>
            <a:r>
              <a:rPr lang="en-US" sz="1800" b="1" dirty="0"/>
              <a:t> </a:t>
            </a:r>
            <a:r>
              <a:rPr lang="en-US" sz="1800" dirty="0"/>
              <a:t>(NASA GSFC</a:t>
            </a:r>
            <a:r>
              <a:rPr lang="en-US" sz="1800" dirty="0" smtClean="0"/>
              <a:t>)</a:t>
            </a:r>
          </a:p>
          <a:p>
            <a:pPr marL="800100" indent="-342900"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sz="1800" b="1" dirty="0"/>
              <a:t>Dr. </a:t>
            </a:r>
            <a:r>
              <a:rPr lang="en-US" sz="1800" b="1" dirty="0" smtClean="0"/>
              <a:t>Kenton Ross </a:t>
            </a:r>
            <a:r>
              <a:rPr lang="en-US" sz="1800" dirty="0"/>
              <a:t>(NASA </a:t>
            </a:r>
            <a:r>
              <a:rPr lang="en-US" sz="1800" dirty="0" smtClean="0"/>
              <a:t>Langley Research Center)</a:t>
            </a:r>
            <a:endParaRPr lang="en-US" sz="1800" dirty="0"/>
          </a:p>
          <a:p>
            <a:pPr marL="800100" indent="-342900"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sz="1800" b="1" dirty="0"/>
              <a:t>Colin Doyle </a:t>
            </a:r>
            <a:r>
              <a:rPr lang="en-US" sz="1800" dirty="0"/>
              <a:t>(NASA GSFC)</a:t>
            </a:r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1207" y="3055121"/>
            <a:ext cx="8051583" cy="3527136"/>
          </a:xfrm>
        </p:spPr>
        <p:txBody>
          <a:bodyPr>
            <a:normAutofit/>
          </a:bodyPr>
          <a:lstStyle/>
          <a:p>
            <a:pPr marL="800100" indent="-342900">
              <a:spcBef>
                <a:spcPts val="24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Royal Thai </a:t>
            </a:r>
            <a:r>
              <a:rPr lang="en-US" sz="1800" b="1" dirty="0" smtClean="0"/>
              <a:t>Embassy</a:t>
            </a:r>
            <a:br>
              <a:rPr lang="en-US" sz="1800" b="1" dirty="0" smtClean="0"/>
            </a:br>
            <a:r>
              <a:rPr lang="en-US" sz="1800" b="1" dirty="0" smtClean="0"/>
              <a:t>	  </a:t>
            </a:r>
            <a:r>
              <a:rPr lang="en-US" sz="1800" dirty="0" smtClean="0"/>
              <a:t>Collaborator/Boundary </a:t>
            </a:r>
            <a:r>
              <a:rPr lang="en-US" sz="1800" dirty="0"/>
              <a:t>Organization,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POC</a:t>
            </a:r>
            <a:r>
              <a:rPr lang="en-US" sz="1800" dirty="0"/>
              <a:t>: </a:t>
            </a:r>
            <a:r>
              <a:rPr lang="en-US" sz="1800" dirty="0" err="1"/>
              <a:t>Bunyakiat</a:t>
            </a:r>
            <a:r>
              <a:rPr lang="en-US" sz="1800" dirty="0"/>
              <a:t> </a:t>
            </a:r>
            <a:r>
              <a:rPr lang="en-US" sz="1800" dirty="0" err="1" smtClean="0"/>
              <a:t>Raksaphaeng</a:t>
            </a:r>
            <a:endParaRPr lang="en-US" sz="1000" dirty="0"/>
          </a:p>
          <a:p>
            <a:pPr marL="800100" indent="-342900">
              <a:spcBef>
                <a:spcPts val="24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Asian Disaster Preparedness Center/SERVIR </a:t>
            </a:r>
            <a:r>
              <a:rPr lang="en-US" sz="1800" b="1" dirty="0" smtClean="0"/>
              <a:t>Mekong</a:t>
            </a:r>
            <a:br>
              <a:rPr lang="en-US" sz="1800" b="1" dirty="0" smtClean="0"/>
            </a:br>
            <a:r>
              <a:rPr lang="en-US" sz="1800" b="1" dirty="0" smtClean="0"/>
              <a:t>	  </a:t>
            </a:r>
            <a:r>
              <a:rPr lang="en-US" sz="1800" dirty="0" smtClean="0"/>
              <a:t>Collaborator/Boundary Organization</a:t>
            </a:r>
            <a:br>
              <a:rPr lang="en-US" sz="1800" dirty="0" smtClean="0"/>
            </a:br>
            <a:r>
              <a:rPr lang="en-US" sz="1800" dirty="0" smtClean="0"/>
              <a:t>	  POC</a:t>
            </a:r>
            <a:r>
              <a:rPr lang="en-US" sz="1800" dirty="0"/>
              <a:t>: Pete </a:t>
            </a:r>
            <a:r>
              <a:rPr lang="en-US" sz="1800" dirty="0" smtClean="0"/>
              <a:t>Cutter</a:t>
            </a:r>
            <a:endParaRPr lang="en-US" sz="1800" dirty="0"/>
          </a:p>
          <a:p>
            <a:pPr marL="800100" indent="-342900">
              <a:spcBef>
                <a:spcPts val="24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Thai Department of Disaster Prevention and </a:t>
            </a:r>
            <a:r>
              <a:rPr lang="en-US" sz="1800" b="1" dirty="0" smtClean="0"/>
              <a:t>Mitigation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End-User</a:t>
            </a:r>
            <a:endParaRPr lang="en-US" sz="1800" dirty="0"/>
          </a:p>
          <a:p>
            <a:pPr marL="800100" indent="-342900">
              <a:spcBef>
                <a:spcPts val="24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National Safety Council of </a:t>
            </a:r>
            <a:r>
              <a:rPr lang="en-US" sz="1800" b="1" dirty="0" smtClean="0"/>
              <a:t>Thailand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End-User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94359" y="1016413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9" y="2591022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20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75027" y="2130552"/>
            <a:ext cx="4045148" cy="4365498"/>
          </a:xfrm>
        </p:spPr>
        <p:txBody>
          <a:bodyPr>
            <a:normAutofit/>
          </a:bodyPr>
          <a:lstStyle/>
          <a:p>
            <a:r>
              <a:rPr lang="en-US" dirty="0" smtClean="0"/>
              <a:t>Kingdom of Thailand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Area: 513,115 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Population: 66 million</a:t>
            </a:r>
          </a:p>
          <a:p>
            <a:pPr>
              <a:tabLst>
                <a:tab pos="342900" algn="l"/>
                <a:tab pos="457200" algn="l"/>
              </a:tabLst>
            </a:pPr>
            <a:endParaRPr lang="en-US" dirty="0" smtClean="0"/>
          </a:p>
          <a:p>
            <a:r>
              <a:rPr lang="en-US" dirty="0" smtClean="0"/>
              <a:t>One of the top three rice exporting nations in the world</a:t>
            </a:r>
          </a:p>
          <a:p>
            <a:endParaRPr lang="en-US" dirty="0" smtClean="0"/>
          </a:p>
          <a:p>
            <a:r>
              <a:rPr lang="en-US" dirty="0" smtClean="0"/>
              <a:t>47% of area is for agriculture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348534" cy="6858000"/>
          </a:xfrm>
        </p:spPr>
      </p:pic>
    </p:spTree>
    <p:extLst>
      <p:ext uri="{BB962C8B-B14F-4D97-AF65-F5344CB8AC3E}">
        <p14:creationId xmlns:p14="http://schemas.microsoft.com/office/powerpoint/2010/main" val="27013257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121920"/>
            <a:ext cx="9144000" cy="1402080"/>
          </a:xfrm>
        </p:spPr>
        <p:txBody>
          <a:bodyPr/>
          <a:lstStyle/>
          <a:p>
            <a:pPr algn="ctr"/>
            <a:r>
              <a:rPr lang="en-US" dirty="0" smtClean="0"/>
              <a:t>Thailand Disaster Project Team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020" y="805711"/>
            <a:ext cx="3617280" cy="59189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46" y="805711"/>
            <a:ext cx="3090672" cy="434328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48200" y="5981521"/>
            <a:ext cx="330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Top Left: Sean McCartney</a:t>
            </a:r>
          </a:p>
          <a:p>
            <a:r>
              <a:rPr lang="en-US" sz="1200" dirty="0" smtClean="0"/>
              <a:t>Top Right: Nobphadon </a:t>
            </a:r>
            <a:r>
              <a:rPr lang="en-US" sz="1200" dirty="0" err="1" smtClean="0"/>
              <a:t>Suksangpanya</a:t>
            </a:r>
            <a:endParaRPr lang="en-US" sz="1200" dirty="0" smtClean="0"/>
          </a:p>
          <a:p>
            <a:r>
              <a:rPr lang="en-US" sz="1200" dirty="0" smtClean="0"/>
              <a:t>Bottom Left: </a:t>
            </a:r>
            <a:r>
              <a:rPr lang="en-US" sz="1200" dirty="0" err="1" smtClean="0"/>
              <a:t>Chisaphat</a:t>
            </a:r>
            <a:r>
              <a:rPr lang="en-US" sz="1200" dirty="0" smtClean="0"/>
              <a:t> </a:t>
            </a:r>
            <a:r>
              <a:rPr lang="en-US" sz="1200" dirty="0" err="1" smtClean="0"/>
              <a:t>Supunyachotsakul</a:t>
            </a:r>
            <a:endParaRPr lang="en-US" sz="1200" dirty="0" smtClean="0"/>
          </a:p>
          <a:p>
            <a:r>
              <a:rPr lang="en-US" sz="1200" dirty="0" smtClean="0"/>
              <a:t>Bottom Right</a:t>
            </a:r>
            <a:r>
              <a:rPr lang="en-US" sz="1200" dirty="0"/>
              <a:t>: </a:t>
            </a:r>
            <a:r>
              <a:rPr lang="en-US" sz="1200" dirty="0" err="1"/>
              <a:t>Srisunee</a:t>
            </a:r>
            <a:r>
              <a:rPr lang="en-US" sz="1200" dirty="0"/>
              <a:t> </a:t>
            </a:r>
            <a:r>
              <a:rPr lang="en-US" sz="1200" dirty="0" err="1" smtClean="0"/>
              <a:t>Wuthiwongyothin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42623" y="5122642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Left: </a:t>
            </a:r>
            <a:r>
              <a:rPr lang="en-US" sz="1200" dirty="0" err="1"/>
              <a:t>Thanapat</a:t>
            </a:r>
            <a:r>
              <a:rPr lang="en-US" sz="1200" dirty="0"/>
              <a:t> </a:t>
            </a:r>
            <a:r>
              <a:rPr lang="en-US" sz="1200" dirty="0" err="1" smtClean="0"/>
              <a:t>Vichienlux</a:t>
            </a:r>
            <a:endParaRPr lang="en-US" sz="1200" dirty="0" smtClean="0"/>
          </a:p>
          <a:p>
            <a:pPr algn="r"/>
            <a:r>
              <a:rPr lang="en-US" sz="1200" dirty="0" smtClean="0"/>
              <a:t>Right: </a:t>
            </a:r>
            <a:r>
              <a:rPr lang="en-US" sz="1200" dirty="0" err="1"/>
              <a:t>Sahakait</a:t>
            </a:r>
            <a:r>
              <a:rPr lang="en-US" sz="1200" dirty="0"/>
              <a:t> </a:t>
            </a:r>
            <a:r>
              <a:rPr lang="en-US" sz="1200" dirty="0" err="1" smtClean="0"/>
              <a:t>Benyasut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5283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28148"/>
          <a:stretch/>
        </p:blipFill>
        <p:spPr>
          <a:xfrm>
            <a:off x="0" y="0"/>
            <a:ext cx="9144000" cy="39116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08960" y="4219194"/>
            <a:ext cx="5939790" cy="25245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/>
              <a:t>Drought is </a:t>
            </a:r>
            <a:r>
              <a:rPr lang="en-US" dirty="0" smtClean="0"/>
              <a:t>a major and common disaster </a:t>
            </a:r>
            <a:r>
              <a:rPr lang="en-US" dirty="0"/>
              <a:t>in </a:t>
            </a:r>
            <a:r>
              <a:rPr lang="en-US" dirty="0" smtClean="0"/>
              <a:t>Thailand.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Drought greatly affects agriculture, economy, </a:t>
            </a:r>
            <a:r>
              <a:rPr lang="en-US" dirty="0"/>
              <a:t>and livelihoods of </a:t>
            </a:r>
            <a:r>
              <a:rPr lang="en-US" dirty="0" smtClean="0"/>
              <a:t>citizens.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Government </a:t>
            </a:r>
            <a:r>
              <a:rPr lang="en-US" dirty="0"/>
              <a:t>policies </a:t>
            </a:r>
            <a:r>
              <a:rPr lang="en-US" dirty="0" smtClean="0"/>
              <a:t>and expenditures are based on drought monitoring and assessment.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4640036"/>
            <a:ext cx="3108960" cy="1830106"/>
          </a:xfrm>
        </p:spPr>
        <p:txBody>
          <a:bodyPr/>
          <a:lstStyle/>
          <a:p>
            <a:r>
              <a:rPr lang="en-US" sz="4000" dirty="0"/>
              <a:t>Community Concerns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3898793"/>
            <a:ext cx="2608707" cy="27432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Image Credit: </a:t>
            </a:r>
            <a:r>
              <a:rPr lang="en-US" dirty="0" err="1" smtClean="0"/>
              <a:t>Xomiele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22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03493" y="1999925"/>
            <a:ext cx="4228719" cy="416864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Use four different drought indices to monitor meteorological, hydrological and agricultural drought in Thailand</a:t>
            </a: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Identify drought anomalies based on a climatological </a:t>
            </a:r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8640" y="465909"/>
            <a:ext cx="3566160" cy="132588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2141220" y="6583680"/>
            <a:ext cx="2608707" cy="27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Image Credit: </a:t>
            </a:r>
            <a:r>
              <a:rPr lang="en-US" dirty="0"/>
              <a:t>Tomas </a:t>
            </a:r>
            <a:r>
              <a:rPr lang="en-US" dirty="0" err="1"/>
              <a:t>Castelazo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30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93985" y="1886402"/>
            <a:ext cx="4650015" cy="4371975"/>
          </a:xfrm>
        </p:spPr>
        <p:txBody>
          <a:bodyPr>
            <a:noAutofit/>
          </a:bodyPr>
          <a:lstStyle/>
          <a:p>
            <a:pPr marL="292100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Analyze 3 </a:t>
            </a:r>
            <a:r>
              <a:rPr lang="en-US" dirty="0"/>
              <a:t>types of </a:t>
            </a:r>
            <a:r>
              <a:rPr lang="en-US" dirty="0" smtClean="0"/>
              <a:t>drought</a:t>
            </a:r>
          </a:p>
          <a:p>
            <a:pPr marL="292100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(1-month temporal resolution):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228600" indent="-1143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dirty="0" smtClean="0"/>
              <a:t> </a:t>
            </a:r>
            <a:r>
              <a:rPr lang="en-US" u="sng" dirty="0" smtClean="0"/>
              <a:t>Meteorological Drought</a:t>
            </a:r>
            <a:r>
              <a:rPr lang="en-US" dirty="0" smtClean="0"/>
              <a:t>:</a:t>
            </a:r>
          </a:p>
          <a:p>
            <a:pPr marL="40640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tandardized </a:t>
            </a:r>
            <a:r>
              <a:rPr lang="en-US" b="1" dirty="0" smtClean="0"/>
              <a:t>P</a:t>
            </a:r>
            <a:r>
              <a:rPr lang="en-US" dirty="0" smtClean="0"/>
              <a:t>recipitation </a:t>
            </a:r>
            <a:r>
              <a:rPr lang="en-US" b="1" dirty="0" smtClean="0"/>
              <a:t>I</a:t>
            </a:r>
            <a:r>
              <a:rPr lang="en-US" dirty="0" smtClean="0"/>
              <a:t>ndex (</a:t>
            </a:r>
            <a:r>
              <a:rPr lang="en-US" b="1" dirty="0" smtClean="0"/>
              <a:t>SPI</a:t>
            </a:r>
            <a:r>
              <a:rPr lang="en-US" dirty="0" smtClean="0"/>
              <a:t>)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buFont typeface="Webdings" panose="05030102010509060703" pitchFamily="18" charset="2"/>
              <a:buChar char=""/>
            </a:pPr>
            <a:endParaRPr lang="en-US" dirty="0" smtClean="0"/>
          </a:p>
          <a:p>
            <a:pPr marL="228600" indent="-1143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dirty="0" smtClean="0"/>
              <a:t> </a:t>
            </a:r>
            <a:r>
              <a:rPr lang="en-US" u="sng" dirty="0" smtClean="0"/>
              <a:t>Hydrological Drought</a:t>
            </a:r>
            <a:r>
              <a:rPr lang="en-US" dirty="0" smtClean="0"/>
              <a:t>:</a:t>
            </a:r>
            <a:endParaRPr lang="en-US" dirty="0"/>
          </a:p>
          <a:p>
            <a:pPr marL="40640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treamflow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I</a:t>
            </a:r>
            <a:r>
              <a:rPr lang="en-US" dirty="0" smtClean="0"/>
              <a:t>ndex (</a:t>
            </a:r>
            <a:r>
              <a:rPr lang="en-US" b="1" dirty="0" smtClean="0"/>
              <a:t>SDI</a:t>
            </a:r>
            <a:r>
              <a:rPr lang="en-US" dirty="0" smtClean="0"/>
              <a:t>)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buFont typeface="Webdings" panose="05030102010509060703" pitchFamily="18" charset="2"/>
              <a:buChar char=""/>
            </a:pPr>
            <a:endParaRPr lang="en-US" dirty="0" smtClean="0"/>
          </a:p>
          <a:p>
            <a:pPr marL="228600" indent="-1143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ebdings" panose="05030102010509060703" pitchFamily="18" charset="2"/>
              <a:buChar char=""/>
            </a:pPr>
            <a:r>
              <a:rPr lang="en-US" dirty="0" smtClean="0"/>
              <a:t> </a:t>
            </a:r>
            <a:r>
              <a:rPr lang="en-US" u="sng" dirty="0" smtClean="0"/>
              <a:t>Agricultural Drought</a:t>
            </a:r>
            <a:r>
              <a:rPr lang="en-US" dirty="0" smtClean="0"/>
              <a:t>:</a:t>
            </a:r>
            <a:endParaRPr lang="en-US" dirty="0"/>
          </a:p>
          <a:p>
            <a:pPr marL="40640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caled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C</a:t>
            </a:r>
            <a:r>
              <a:rPr lang="en-US" dirty="0" smtClean="0"/>
              <a:t>ondition </a:t>
            </a:r>
            <a:r>
              <a:rPr lang="en-US" b="1" dirty="0" smtClean="0"/>
              <a:t>I</a:t>
            </a:r>
            <a:r>
              <a:rPr lang="en-US" dirty="0" smtClean="0"/>
              <a:t>ndex (</a:t>
            </a:r>
            <a:r>
              <a:rPr lang="en-US" b="1" dirty="0" smtClean="0"/>
              <a:t>SDCI</a:t>
            </a:r>
            <a:r>
              <a:rPr lang="en-US" dirty="0" smtClean="0"/>
              <a:t>)</a:t>
            </a:r>
          </a:p>
          <a:p>
            <a:pPr marL="40640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oil </a:t>
            </a:r>
            <a:r>
              <a:rPr lang="en-US" b="1" dirty="0" smtClean="0"/>
              <a:t>M</a:t>
            </a:r>
            <a:r>
              <a:rPr lang="en-US" dirty="0" smtClean="0"/>
              <a:t>oisture </a:t>
            </a:r>
            <a:r>
              <a:rPr lang="en-US" b="1" dirty="0" smtClean="0"/>
              <a:t>I</a:t>
            </a:r>
            <a:r>
              <a:rPr lang="en-US" dirty="0" smtClean="0"/>
              <a:t>ndex (</a:t>
            </a:r>
            <a:r>
              <a:rPr lang="en-US" b="1" dirty="0" smtClean="0"/>
              <a:t>SMI</a:t>
            </a:r>
            <a:r>
              <a:rPr lang="en-US" dirty="0" smtClean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451395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6598801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Image Credit: </a:t>
            </a:r>
            <a:r>
              <a:rPr lang="en-US" dirty="0" err="1">
                <a:solidFill>
                  <a:schemeClr val="bg1"/>
                </a:solidFill>
              </a:rPr>
              <a:t>suburbanbloke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22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961846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Precipitation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" y="1750313"/>
            <a:ext cx="4584186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TRMM </a:t>
            </a:r>
            <a:r>
              <a:rPr lang="en-US" dirty="0" smtClean="0"/>
              <a:t>– TMI</a:t>
            </a:r>
            <a:endParaRPr lang="en-US" dirty="0"/>
          </a:p>
          <a:p>
            <a:pPr algn="ctr">
              <a:spcBef>
                <a:spcPts val="600"/>
              </a:spcBef>
            </a:pPr>
            <a:r>
              <a:rPr lang="en-US" b="1" dirty="0" smtClean="0"/>
              <a:t>T</a:t>
            </a:r>
            <a:r>
              <a:rPr lang="en-US" dirty="0" smtClean="0"/>
              <a:t>ropical </a:t>
            </a:r>
            <a:r>
              <a:rPr lang="en-US" b="1" dirty="0"/>
              <a:t>R</a:t>
            </a:r>
            <a:r>
              <a:rPr lang="en-US" dirty="0"/>
              <a:t>ainfall </a:t>
            </a:r>
            <a:r>
              <a:rPr lang="en-US" b="1" dirty="0"/>
              <a:t>M</a:t>
            </a:r>
            <a:r>
              <a:rPr lang="en-US" dirty="0"/>
              <a:t>easuring </a:t>
            </a:r>
            <a:r>
              <a:rPr lang="en-US" b="1" dirty="0" smtClean="0"/>
              <a:t>M</a:t>
            </a:r>
            <a:r>
              <a:rPr lang="en-US" dirty="0" smtClean="0"/>
              <a:t>ission</a:t>
            </a:r>
          </a:p>
          <a:p>
            <a:pPr algn="ctr"/>
            <a:r>
              <a:rPr lang="en-US" dirty="0"/>
              <a:t>TRMM Multi-Satellite Precipitation </a:t>
            </a:r>
            <a:r>
              <a:rPr lang="en-US" dirty="0" smtClean="0"/>
              <a:t>Analysis (TMPA)</a:t>
            </a:r>
          </a:p>
          <a:p>
            <a:pPr algn="ctr"/>
            <a:r>
              <a:rPr lang="en-US" dirty="0" smtClean="0"/>
              <a:t>January 1998 – February 2015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21725" y="1741192"/>
            <a:ext cx="4407975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GPM</a:t>
            </a:r>
            <a:r>
              <a:rPr lang="en-US" dirty="0" smtClean="0"/>
              <a:t> – GMI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G</a:t>
            </a:r>
            <a:r>
              <a:rPr lang="en-US" dirty="0"/>
              <a:t>lobal </a:t>
            </a:r>
            <a:r>
              <a:rPr lang="en-US" b="1" dirty="0"/>
              <a:t>P</a:t>
            </a:r>
            <a:r>
              <a:rPr lang="en-US" dirty="0"/>
              <a:t>recipitation </a:t>
            </a:r>
            <a:r>
              <a:rPr lang="en-US" b="1" dirty="0" smtClean="0"/>
              <a:t>M</a:t>
            </a:r>
            <a:r>
              <a:rPr lang="en-US" dirty="0" smtClean="0"/>
              <a:t>easurement </a:t>
            </a:r>
          </a:p>
          <a:p>
            <a:pPr algn="ctr"/>
            <a:r>
              <a:rPr lang="en-US" dirty="0" smtClean="0"/>
              <a:t>Integrated </a:t>
            </a:r>
            <a:r>
              <a:rPr lang="en-US" dirty="0"/>
              <a:t>Multi-satellite Retrievals for GPM </a:t>
            </a:r>
            <a:r>
              <a:rPr lang="en-US" dirty="0" smtClean="0"/>
              <a:t>(IMERG)</a:t>
            </a:r>
          </a:p>
          <a:p>
            <a:pPr algn="ctr"/>
            <a:r>
              <a:rPr lang="en-US" dirty="0" smtClean="0"/>
              <a:t>March 2015 – Present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2875" y="1657350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1657350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42874" y="6554522"/>
            <a:ext cx="8834438" cy="22727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Credit: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NASA/Goddard Space Flight Center Scientific Visualization Studio</a:t>
            </a:r>
          </a:p>
        </p:txBody>
      </p:sp>
      <p:pic>
        <p:nvPicPr>
          <p:cNvPr id="7" name="a0001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bright="20000" contrast="20000"/>
          </a:blip>
          <a:stretch>
            <a:fillRect/>
          </a:stretch>
        </p:blipFill>
        <p:spPr>
          <a:xfrm>
            <a:off x="383453" y="3658395"/>
            <a:ext cx="3833668" cy="2875251"/>
          </a:xfrm>
          <a:prstGeom prst="rect">
            <a:avLst/>
          </a:prstGeom>
        </p:spPr>
      </p:pic>
      <p:pic>
        <p:nvPicPr>
          <p:cNvPr id="8" name="GPM_instruments_108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90292" y="3662955"/>
            <a:ext cx="3833668" cy="287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698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2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00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uiExpand="1" build="p"/>
      <p:bldP spid="17" grpId="0" uiExpand="1" build="p"/>
      <p:bldP spid="20" grpId="0" animBg="1"/>
      <p:bldP spid="21" grpId="0" animBg="1"/>
    </p:bldLst>
  </p:timing>
  <p:extLst mod="1">
    <p:ext uri="{E180D4A7-C9FB-4DFB-919C-405C955672EB}">
      <p14:showEvtLst xmlns:p14="http://schemas.microsoft.com/office/powerpoint/2010/main">
        <p14:playEvt time="3021" objId="7"/>
        <p14:playEvt time="3021" objId="8"/>
        <p14:stopEvt time="28673" objId="8"/>
        <p14:stopEvt time="28673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04028"/>
            <a:ext cx="9141968" cy="14317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Land </a:t>
            </a:r>
            <a:r>
              <a:rPr lang="en-US" sz="4000" dirty="0"/>
              <a:t>Surface </a:t>
            </a:r>
            <a:r>
              <a:rPr lang="en-US" sz="4000" dirty="0" smtClean="0"/>
              <a:t>Temperature (LST) 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 </a:t>
            </a:r>
            <a:r>
              <a:rPr lang="en-US" sz="4000" dirty="0"/>
              <a:t>Vegetation </a:t>
            </a:r>
            <a:r>
              <a:rPr lang="en-US" sz="4000" dirty="0" smtClean="0"/>
              <a:t>Index (NDVI)</a:t>
            </a:r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42875" y="3609975"/>
            <a:ext cx="4314825" cy="42862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Terra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95826" y="3609975"/>
            <a:ext cx="4248150" cy="429029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Aqua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2875" y="3609975"/>
            <a:ext cx="4314825" cy="29337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3609975"/>
            <a:ext cx="4314825" cy="29337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" y="2392679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Terra</a:t>
            </a:r>
            <a:r>
              <a:rPr lang="en-US" sz="2000" dirty="0" smtClean="0"/>
              <a:t> &amp; </a:t>
            </a:r>
            <a:r>
              <a:rPr lang="en-US" sz="2000" b="1" dirty="0" smtClean="0"/>
              <a:t>Aqua</a:t>
            </a:r>
          </a:p>
          <a:p>
            <a:pPr algn="ctr"/>
            <a:r>
              <a:rPr lang="en-US" sz="2000" dirty="0" smtClean="0"/>
              <a:t> – Moderate Resolution Imaging </a:t>
            </a:r>
            <a:r>
              <a:rPr lang="en-US" sz="2000" dirty="0" err="1" smtClean="0"/>
              <a:t>Spectroradiometer</a:t>
            </a:r>
            <a:r>
              <a:rPr lang="en-US" sz="2000" dirty="0" smtClean="0"/>
              <a:t> (MODIS)</a:t>
            </a:r>
          </a:p>
          <a:p>
            <a:pPr algn="ctr"/>
            <a:r>
              <a:rPr lang="en-US" sz="2000" dirty="0" smtClean="0"/>
              <a:t>February </a:t>
            </a:r>
            <a:r>
              <a:rPr lang="en-US" sz="2000" dirty="0"/>
              <a:t>2000 – Present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42874" y="6554522"/>
            <a:ext cx="8834438" cy="22727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Credit: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NASA/Goddard Space Flight 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Center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Beauty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>
            <a:lum/>
          </a:blip>
          <a:srcRect t="11832" b="11832"/>
          <a:stretch>
            <a:fillRect/>
          </a:stretch>
        </p:blipFill>
        <p:spPr>
          <a:xfrm>
            <a:off x="142874" y="4032308"/>
            <a:ext cx="4314825" cy="247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qua_new_beauty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9"/>
          <a:srcRect t="11832" b="11832"/>
          <a:stretch>
            <a:fillRect/>
          </a:stretch>
        </p:blipFill>
        <p:spPr>
          <a:xfrm>
            <a:off x="4662487" y="4032308"/>
            <a:ext cx="4314825" cy="24703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8190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uild="p"/>
      <p:bldP spid="17" grpId="0" build="p"/>
      <p:bldP spid="20" grpId="0" animBg="1"/>
      <p:bldP spid="21" grpId="0" animBg="1"/>
      <p:bldP spid="2" grpId="0"/>
    </p:bldLst>
  </p:timing>
  <p:extLst mod="1">
    <p:ext uri="{E180D4A7-C9FB-4DFB-919C-405C955672EB}">
      <p14:showEvtLst xmlns:p14="http://schemas.microsoft.com/office/powerpoint/2010/main">
        <p14:playEvt time="10513" objId="8"/>
        <p14:playEvt time="10513" objId="9"/>
        <p14:stopEvt time="19777" objId="9"/>
        <p14:stopEvt time="19777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33332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Soil Moisture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0040" y="2371114"/>
            <a:ext cx="4905992" cy="3677437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b="1" dirty="0" smtClean="0"/>
              <a:t>SMOS</a:t>
            </a:r>
          </a:p>
          <a:p>
            <a:pPr algn="ctr"/>
            <a:r>
              <a:rPr lang="en-US" b="1" dirty="0" smtClean="0"/>
              <a:t>S</a:t>
            </a:r>
            <a:r>
              <a:rPr lang="en-US" dirty="0" smtClean="0"/>
              <a:t>oil </a:t>
            </a:r>
            <a:r>
              <a:rPr lang="en-US" b="1" dirty="0" smtClean="0"/>
              <a:t>M</a:t>
            </a:r>
            <a:r>
              <a:rPr lang="en-US" dirty="0" smtClean="0"/>
              <a:t>oisture and </a:t>
            </a:r>
            <a:r>
              <a:rPr lang="en-US" b="1" dirty="0" smtClean="0"/>
              <a:t>O</a:t>
            </a:r>
            <a:r>
              <a:rPr lang="en-US" dirty="0" smtClean="0"/>
              <a:t>cean </a:t>
            </a:r>
            <a:r>
              <a:rPr lang="en-US" b="1" dirty="0" smtClean="0"/>
              <a:t>S</a:t>
            </a:r>
            <a:r>
              <a:rPr lang="en-US" dirty="0" smtClean="0"/>
              <a:t>alinity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0026" y="2293258"/>
            <a:ext cx="8748712" cy="400561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20040" y="6298876"/>
            <a:ext cx="4163568" cy="27432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Credit: ESA/AOES </a:t>
            </a:r>
            <a:r>
              <a:rPr lang="en-US" sz="1200" dirty="0" err="1" smtClean="0">
                <a:solidFill>
                  <a:schemeClr val="tx1">
                    <a:lumMod val="75000"/>
                  </a:schemeClr>
                </a:solidFill>
              </a:rPr>
              <a:t>Medialab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smos-es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/>
          </a:blip>
          <a:srcRect t="9046" b="9046"/>
          <a:stretch>
            <a:fillRect/>
          </a:stretch>
        </p:blipFill>
        <p:spPr>
          <a:xfrm>
            <a:off x="320040" y="3139646"/>
            <a:ext cx="4905992" cy="3013808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288896" y="3173549"/>
            <a:ext cx="3572916" cy="2903401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S</a:t>
            </a:r>
            <a:r>
              <a:rPr lang="en-US" dirty="0" smtClean="0"/>
              <a:t>oil</a:t>
            </a:r>
            <a:r>
              <a:rPr lang="en-US" b="1" dirty="0" smtClean="0"/>
              <a:t> M</a:t>
            </a:r>
            <a:r>
              <a:rPr lang="en-US" dirty="0" smtClean="0"/>
              <a:t>oisture</a:t>
            </a:r>
            <a:r>
              <a:rPr lang="en-US" b="1" dirty="0" smtClean="0"/>
              <a:t> I</a:t>
            </a:r>
            <a:r>
              <a:rPr lang="en-US" dirty="0" smtClean="0"/>
              <a:t>ndex (</a:t>
            </a:r>
            <a:r>
              <a:rPr lang="en-US" b="1" dirty="0" smtClean="0"/>
              <a:t>SMI</a:t>
            </a:r>
            <a:r>
              <a:rPr lang="en-US" dirty="0" smtClean="0"/>
              <a:t>) derived from Palmer Model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01/01/2003 – present</a:t>
            </a:r>
          </a:p>
          <a:p>
            <a:pPr algn="ctr"/>
            <a:endParaRPr lang="en-US" sz="600" dirty="0"/>
          </a:p>
          <a:p>
            <a:pPr algn="ctr"/>
            <a:r>
              <a:rPr lang="en-US" sz="1800" dirty="0" smtClean="0"/>
              <a:t>(Obtained soil moisture product from Dr. John Bolton, NASA DEVELOP Science Advisor at GSFC)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0927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uiExpand="1" build="p"/>
      <p:bldP spid="21" grpId="0" animBg="1"/>
      <p:bldP spid="9" grpId="0" build="p"/>
      <p:bldP spid="10" grpId="0" build="p"/>
    </p:bldLst>
  </p:timing>
  <p:extLst mod="1">
    <p:ext uri="{E180D4A7-C9FB-4DFB-919C-405C955672EB}">
      <p14:showEvtLst xmlns:p14="http://schemas.microsoft.com/office/powerpoint/2010/main">
        <p14:playEvt time="1018" objId="5"/>
        <p14:stopEvt time="24535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7637" y="1743074"/>
            <a:ext cx="2783888" cy="49107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" y="1815570"/>
            <a:ext cx="4505738" cy="317811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18996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/>
              <a:t>Streamflow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7442" y="5155941"/>
            <a:ext cx="4823299" cy="143827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dirty="0"/>
              <a:t>Royal Irrigation </a:t>
            </a:r>
            <a:r>
              <a:rPr lang="en-US" dirty="0" smtClean="0"/>
              <a:t>Department, Thailand </a:t>
            </a:r>
            <a:endParaRPr lang="en-US" dirty="0"/>
          </a:p>
          <a:p>
            <a:pPr algn="ctr"/>
            <a:r>
              <a:rPr lang="en-US" dirty="0" smtClean="0"/>
              <a:t>26 Ground-based Stations: </a:t>
            </a:r>
            <a:endParaRPr lang="en-US" dirty="0"/>
          </a:p>
          <a:p>
            <a:pPr algn="ctr"/>
            <a:r>
              <a:rPr lang="en-US" i="1" dirty="0" smtClean="0"/>
              <a:t>In-situ</a:t>
            </a:r>
            <a:r>
              <a:rPr lang="en-US" dirty="0" smtClean="0"/>
              <a:t> streamflow measurements</a:t>
            </a:r>
          </a:p>
          <a:p>
            <a:pPr algn="ctr"/>
            <a:r>
              <a:rPr lang="en-US" dirty="0" smtClean="0"/>
              <a:t>April 1998 – March 2014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27442" y="1743074"/>
            <a:ext cx="7673608" cy="491071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634936" y="1781012"/>
            <a:ext cx="3813810" cy="25367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Image Credit: Julian </a:t>
            </a:r>
            <a:r>
              <a:rPr lang="en-US" sz="1200" dirty="0" err="1" smtClean="0">
                <a:solidFill>
                  <a:schemeClr val="bg1"/>
                </a:solidFill>
              </a:rPr>
              <a:t>Osley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436288" y="5404283"/>
            <a:ext cx="1962927" cy="64091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Data Source: Department of Water Resources, Thailand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13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21" grpId="0" animBg="1"/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3232</TotalTime>
  <Words>1771</Words>
  <Application>Microsoft Office PowerPoint</Application>
  <PresentationFormat>On-screen Show (4:3)</PresentationFormat>
  <Paragraphs>269</Paragraphs>
  <Slides>20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Garamond</vt:lpstr>
      <vt:lpstr>Helvetica Neue</vt:lpstr>
      <vt:lpstr>Questrial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Orne, Tiffani N. (LARC-E3)[SSAI DEVELOP]</cp:lastModifiedBy>
  <cp:revision>182</cp:revision>
  <dcterms:created xsi:type="dcterms:W3CDTF">2015-05-18T13:26:09Z</dcterms:created>
  <dcterms:modified xsi:type="dcterms:W3CDTF">2015-08-11T20:17:27Z</dcterms:modified>
</cp:coreProperties>
</file>