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4"/>
    <p:sldMasterId id="2147483666" r:id="rId5"/>
  </p:sldMasterIdLst>
  <p:notesMasterIdLst>
    <p:notesMasterId r:id="rId37"/>
  </p:notesMasterIdLst>
  <p:sldIdLst>
    <p:sldId id="321" r:id="rId6"/>
    <p:sldId id="355" r:id="rId7"/>
    <p:sldId id="349" r:id="rId8"/>
    <p:sldId id="353" r:id="rId9"/>
    <p:sldId id="338" r:id="rId10"/>
    <p:sldId id="354" r:id="rId11"/>
    <p:sldId id="390" r:id="rId12"/>
    <p:sldId id="388" r:id="rId13"/>
    <p:sldId id="364" r:id="rId14"/>
    <p:sldId id="367" r:id="rId15"/>
    <p:sldId id="369" r:id="rId16"/>
    <p:sldId id="366" r:id="rId17"/>
    <p:sldId id="371" r:id="rId18"/>
    <p:sldId id="374" r:id="rId19"/>
    <p:sldId id="403" r:id="rId20"/>
    <p:sldId id="404" r:id="rId21"/>
    <p:sldId id="365" r:id="rId22"/>
    <p:sldId id="393" r:id="rId23"/>
    <p:sldId id="394" r:id="rId24"/>
    <p:sldId id="344" r:id="rId25"/>
    <p:sldId id="348" r:id="rId26"/>
    <p:sldId id="347" r:id="rId27"/>
    <p:sldId id="339" r:id="rId28"/>
    <p:sldId id="405" r:id="rId29"/>
    <p:sldId id="381" r:id="rId30"/>
    <p:sldId id="398" r:id="rId31"/>
    <p:sldId id="397" r:id="rId32"/>
    <p:sldId id="399" r:id="rId33"/>
    <p:sldId id="400" r:id="rId34"/>
    <p:sldId id="401" r:id="rId35"/>
    <p:sldId id="40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rcy Gray" initials="DG" lastIdx="16" clrIdx="0">
    <p:extLst/>
  </p:cmAuthor>
  <p:cmAuthor id="2" name="Elizabeth Stapleton" initials="ES" lastIdx="4" clrIdx="1">
    <p:extLst/>
  </p:cmAuthor>
  <p:cmAuthor id="3" name="Adriana Le Compte" initials="ALC" lastIdx="8" clrIdx="2">
    <p:extLst/>
  </p:cmAuthor>
  <p:cmAuthor id="4" name="Madeleine Gregory" initials="MG" lastIdx="15" clrIdx="3">
    <p:extLst/>
  </p:cmAuthor>
  <p:cmAuthor id="5" name="Mccartney, Sean (GSFC-610.0)[SCIENCE SYSTEMS AND APPLICATIONS INC]" initials="MS(6SAAI" lastIdx="1"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6A478"/>
    <a:srgbClr val="8A599A"/>
    <a:srgbClr val="B73B52"/>
    <a:srgbClr val="9EB13D"/>
    <a:srgbClr val="CD7142"/>
    <a:srgbClr val="CD7124"/>
    <a:srgbClr val="D0652A"/>
    <a:srgbClr val="7EB761"/>
    <a:srgbClr val="7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C030AF-A24F-89B8-5B5A-6D3739AF7103}" v="7" dt="2021-08-16T21:47:05.094"/>
    <p1510:client id="{34A3F26A-5904-468B-8D48-FD1064B42896}" v="1" dt="2021-07-30T00:21:18.3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0068" autoAdjust="0"/>
  </p:normalViewPr>
  <p:slideViewPr>
    <p:cSldViewPr snapToGrid="0">
      <p:cViewPr varScale="1">
        <p:scale>
          <a:sx n="55" d="100"/>
          <a:sy n="55" d="100"/>
        </p:scale>
        <p:origin x="-816" y="-1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commentAuthors" Target="commentAuthors.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 Id="rId44" Type="http://schemas.microsoft.com/office/2016/11/relationships/changesInfo" Target="changesInfos/changesInfo1.xml"/><Relationship Id="rId4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a Le Compte" userId="S::adriana.lecompte@ssaihq.com::9ca78715-16ca-42c8-8801-8544539c8678" providerId="AD" clId="Web-{2CC030AF-A24F-89B8-5B5A-6D3739AF7103}"/>
    <pc:docChg chg="modSld">
      <pc:chgData name="Adriana Le Compte" userId="S::adriana.lecompte@ssaihq.com::9ca78715-16ca-42c8-8801-8544539c8678" providerId="AD" clId="Web-{2CC030AF-A24F-89B8-5B5A-6D3739AF7103}" dt="2021-08-16T21:47:01.906" v="2" actId="20577"/>
      <pc:docMkLst>
        <pc:docMk/>
      </pc:docMkLst>
      <pc:sldChg chg="modSp">
        <pc:chgData name="Adriana Le Compte" userId="S::adriana.lecompte@ssaihq.com::9ca78715-16ca-42c8-8801-8544539c8678" providerId="AD" clId="Web-{2CC030AF-A24F-89B8-5B5A-6D3739AF7103}" dt="2021-08-16T21:47:01.906" v="2" actId="20577"/>
        <pc:sldMkLst>
          <pc:docMk/>
          <pc:sldMk cId="2081862335" sldId="338"/>
        </pc:sldMkLst>
        <pc:spChg chg="mod">
          <ac:chgData name="Adriana Le Compte" userId="S::adriana.lecompte@ssaihq.com::9ca78715-16ca-42c8-8801-8544539c8678" providerId="AD" clId="Web-{2CC030AF-A24F-89B8-5B5A-6D3739AF7103}" dt="2021-08-16T21:47:01.906" v="2" actId="20577"/>
          <ac:spMkLst>
            <pc:docMk/>
            <pc:sldMk cId="2081862335" sldId="338"/>
            <ac:spMk id="3" creationId="{00000000-0000-0000-0000-000000000000}"/>
          </ac:spMkLst>
        </pc:spChg>
      </pc:sldChg>
    </pc:docChg>
  </pc:docChgLst>
  <pc:docChgLst>
    <pc:chgData name="Adriana Le Compte" userId="9ca78715-16ca-42c8-8801-8544539c8678" providerId="ADAL" clId="{34A3F26A-5904-468B-8D48-FD1064B42896}"/>
    <pc:docChg chg="undo custSel modSld">
      <pc:chgData name="Adriana Le Compte" userId="9ca78715-16ca-42c8-8801-8544539c8678" providerId="ADAL" clId="{34A3F26A-5904-468B-8D48-FD1064B42896}" dt="2021-07-30T00:21:34.605" v="7" actId="1076"/>
      <pc:docMkLst>
        <pc:docMk/>
      </pc:docMkLst>
      <pc:sldChg chg="addSp modSp mod">
        <pc:chgData name="Adriana Le Compte" userId="9ca78715-16ca-42c8-8801-8544539c8678" providerId="ADAL" clId="{34A3F26A-5904-468B-8D48-FD1064B42896}" dt="2021-07-30T00:21:34.605" v="7" actId="1076"/>
        <pc:sldMkLst>
          <pc:docMk/>
          <pc:sldMk cId="4277900691" sldId="355"/>
        </pc:sldMkLst>
        <pc:spChg chg="mod">
          <ac:chgData name="Adriana Le Compte" userId="9ca78715-16ca-42c8-8801-8544539c8678" providerId="ADAL" clId="{34A3F26A-5904-468B-8D48-FD1064B42896}" dt="2021-07-30T00:21:26.562" v="6" actId="1076"/>
          <ac:spMkLst>
            <pc:docMk/>
            <pc:sldMk cId="4277900691" sldId="355"/>
            <ac:spMk id="14" creationId="{F775A730-F3EF-4A4A-A1A1-A82B607CC61A}"/>
          </ac:spMkLst>
        </pc:spChg>
        <pc:picChg chg="mod">
          <ac:chgData name="Adriana Le Compte" userId="9ca78715-16ca-42c8-8801-8544539c8678" providerId="ADAL" clId="{34A3F26A-5904-468B-8D48-FD1064B42896}" dt="2021-07-30T00:21:26.562" v="6" actId="1076"/>
          <ac:picMkLst>
            <pc:docMk/>
            <pc:sldMk cId="4277900691" sldId="355"/>
            <ac:picMk id="4" creationId="{F1E023D0-8041-4B49-B955-34F7944DF8ED}"/>
          </ac:picMkLst>
        </pc:picChg>
        <pc:picChg chg="add mod">
          <ac:chgData name="Adriana Le Compte" userId="9ca78715-16ca-42c8-8801-8544539c8678" providerId="ADAL" clId="{34A3F26A-5904-468B-8D48-FD1064B42896}" dt="2021-07-30T00:21:34.605" v="7" actId="1076"/>
          <ac:picMkLst>
            <pc:docMk/>
            <pc:sldMk cId="4277900691" sldId="355"/>
            <ac:picMk id="13" creationId="{9440256A-80FB-467F-B95D-CBC67317F7B5}"/>
          </ac:picMkLst>
        </pc:picChg>
      </pc:sldChg>
      <pc:sldChg chg="delSp mod">
        <pc:chgData name="Adriana Le Compte" userId="9ca78715-16ca-42c8-8801-8544539c8678" providerId="ADAL" clId="{34A3F26A-5904-468B-8D48-FD1064B42896}" dt="2021-07-30T00:21:11.155" v="2" actId="478"/>
        <pc:sldMkLst>
          <pc:docMk/>
          <pc:sldMk cId="3407927952" sldId="364"/>
        </pc:sldMkLst>
        <pc:picChg chg="del">
          <ac:chgData name="Adriana Le Compte" userId="9ca78715-16ca-42c8-8801-8544539c8678" providerId="ADAL" clId="{34A3F26A-5904-468B-8D48-FD1064B42896}" dt="2021-07-30T00:21:11.155" v="2" actId="478"/>
          <ac:picMkLst>
            <pc:docMk/>
            <pc:sldMk cId="3407927952" sldId="364"/>
            <ac:picMk id="9" creationId="{23D1F1B7-16F2-42E3-AB1A-6F2021ACD721}"/>
          </ac:picMkLst>
        </pc:picChg>
        <pc:picChg chg="del">
          <ac:chgData name="Adriana Le Compte" userId="9ca78715-16ca-42c8-8801-8544539c8678" providerId="ADAL" clId="{34A3F26A-5904-468B-8D48-FD1064B42896}" dt="2021-07-30T00:21:10.020" v="0" actId="478"/>
          <ac:picMkLst>
            <pc:docMk/>
            <pc:sldMk cId="3407927952" sldId="364"/>
            <ac:picMk id="11" creationId="{2D436CD2-6C9C-43C4-9BEA-B378F5BB55B1}"/>
          </ac:picMkLst>
        </pc:picChg>
        <pc:picChg chg="del">
          <ac:chgData name="Adriana Le Compte" userId="9ca78715-16ca-42c8-8801-8544539c8678" providerId="ADAL" clId="{34A3F26A-5904-468B-8D48-FD1064B42896}" dt="2021-07-30T00:21:10.569" v="1" actId="478"/>
          <ac:picMkLst>
            <pc:docMk/>
            <pc:sldMk cId="3407927952" sldId="364"/>
            <ac:picMk id="12" creationId="{EEE2A436-84BE-4B7D-9D3F-4119D4F41BB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109552-0354-4721-8F55-8A6F2C38456B}"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D70FFB71-4E1D-40EA-875A-58587F304FC9}">
      <dgm:prSet phldrT="[Text]" phldr="0"/>
      <dgm:spPr/>
      <dgm:t>
        <a:bodyPr/>
        <a:lstStyle/>
        <a:p>
          <a:pPr rtl="0"/>
          <a:r>
            <a:rPr lang="en-US" b="1" dirty="0">
              <a:latin typeface="Century Gothic"/>
            </a:rPr>
            <a:t>Part 1: LULC Classification</a:t>
          </a:r>
        </a:p>
      </dgm:t>
    </dgm:pt>
    <dgm:pt modelId="{16B178B8-F3BA-4760-B978-85F451925300}" type="parTrans" cxnId="{C5D4848A-989C-45EC-B9D0-D027B71F1A74}">
      <dgm:prSet/>
      <dgm:spPr/>
      <dgm:t>
        <a:bodyPr/>
        <a:lstStyle/>
        <a:p>
          <a:endParaRPr lang="en-US">
            <a:latin typeface="Century Gothic" panose="020B0502020202020204" pitchFamily="34" charset="0"/>
          </a:endParaRPr>
        </a:p>
      </dgm:t>
    </dgm:pt>
    <dgm:pt modelId="{338C7C1F-ED21-4160-B55A-80A945CCCE51}" type="sibTrans" cxnId="{C5D4848A-989C-45EC-B9D0-D027B71F1A74}">
      <dgm:prSet/>
      <dgm:spPr/>
      <dgm:t>
        <a:bodyPr/>
        <a:lstStyle/>
        <a:p>
          <a:endParaRPr lang="en-US">
            <a:latin typeface="Century Gothic" panose="020B0502020202020204" pitchFamily="34" charset="0"/>
          </a:endParaRPr>
        </a:p>
      </dgm:t>
    </dgm:pt>
    <dgm:pt modelId="{FF53BB02-1891-4866-9908-6574A782671B}">
      <dgm:prSet phldrT="[Text]" phldr="0"/>
      <dgm:spPr/>
      <dgm:t>
        <a:bodyPr/>
        <a:lstStyle/>
        <a:p>
          <a:pPr rtl="0"/>
          <a:r>
            <a:rPr lang="en-US" b="1" dirty="0">
              <a:latin typeface="Century Gothic"/>
            </a:rPr>
            <a:t>Part 2: Land Use Change Analysis</a:t>
          </a:r>
        </a:p>
      </dgm:t>
    </dgm:pt>
    <dgm:pt modelId="{40778B3B-16E8-4962-946F-EDD9BEC5A264}" type="parTrans" cxnId="{7E48E670-F35F-44DA-B526-535ADBE9D82F}">
      <dgm:prSet/>
      <dgm:spPr/>
      <dgm:t>
        <a:bodyPr/>
        <a:lstStyle/>
        <a:p>
          <a:endParaRPr lang="en-US">
            <a:latin typeface="Century Gothic" panose="020B0502020202020204" pitchFamily="34" charset="0"/>
          </a:endParaRPr>
        </a:p>
      </dgm:t>
    </dgm:pt>
    <dgm:pt modelId="{63FA76DA-85A0-44BD-B909-B854AF83B06E}" type="sibTrans" cxnId="{7E48E670-F35F-44DA-B526-535ADBE9D82F}">
      <dgm:prSet/>
      <dgm:spPr/>
      <dgm:t>
        <a:bodyPr/>
        <a:lstStyle/>
        <a:p>
          <a:endParaRPr lang="en-US">
            <a:latin typeface="Century Gothic" panose="020B0502020202020204" pitchFamily="34" charset="0"/>
          </a:endParaRPr>
        </a:p>
      </dgm:t>
    </dgm:pt>
    <dgm:pt modelId="{16002730-C3D4-4E7D-956C-D9A5C97C95D1}">
      <dgm:prSet phldrT="[Text]" phldr="0"/>
      <dgm:spPr/>
      <dgm:t>
        <a:bodyPr/>
        <a:lstStyle/>
        <a:p>
          <a:pPr rtl="0"/>
          <a:r>
            <a:rPr lang="en-US" b="1" dirty="0">
              <a:latin typeface="Century Gothic"/>
            </a:rPr>
            <a:t>Part 3: Disease Incidence Analysis</a:t>
          </a:r>
        </a:p>
      </dgm:t>
    </dgm:pt>
    <dgm:pt modelId="{4FE193FA-467F-4412-89AE-6E2CCAD5F8BD}" type="parTrans" cxnId="{26226B05-A1A2-4027-B8FF-3A66ED73E0BD}">
      <dgm:prSet/>
      <dgm:spPr/>
      <dgm:t>
        <a:bodyPr/>
        <a:lstStyle/>
        <a:p>
          <a:endParaRPr lang="en-US">
            <a:latin typeface="Century Gothic" panose="020B0502020202020204" pitchFamily="34" charset="0"/>
          </a:endParaRPr>
        </a:p>
      </dgm:t>
    </dgm:pt>
    <dgm:pt modelId="{EF17140E-EDD7-4865-B946-933532A834E1}" type="sibTrans" cxnId="{26226B05-A1A2-4027-B8FF-3A66ED73E0BD}">
      <dgm:prSet/>
      <dgm:spPr/>
      <dgm:t>
        <a:bodyPr/>
        <a:lstStyle/>
        <a:p>
          <a:endParaRPr lang="en-US">
            <a:latin typeface="Century Gothic" panose="020B0502020202020204" pitchFamily="34" charset="0"/>
          </a:endParaRPr>
        </a:p>
      </dgm:t>
    </dgm:pt>
    <dgm:pt modelId="{B5894767-A797-45B8-93B5-6D43FAC52339}" type="pres">
      <dgm:prSet presAssocID="{E1109552-0354-4721-8F55-8A6F2C38456B}" presName="Name0" presStyleCnt="0">
        <dgm:presLayoutVars>
          <dgm:dir/>
          <dgm:resizeHandles val="exact"/>
        </dgm:presLayoutVars>
      </dgm:prSet>
      <dgm:spPr/>
      <dgm:t>
        <a:bodyPr/>
        <a:lstStyle/>
        <a:p>
          <a:endParaRPr lang="en-US"/>
        </a:p>
      </dgm:t>
    </dgm:pt>
    <dgm:pt modelId="{306B47FD-0A9B-48E3-824E-6184BDD546BF}" type="pres">
      <dgm:prSet presAssocID="{D70FFB71-4E1D-40EA-875A-58587F304FC9}" presName="node" presStyleLbl="node1" presStyleIdx="0" presStyleCnt="3">
        <dgm:presLayoutVars>
          <dgm:bulletEnabled val="1"/>
        </dgm:presLayoutVars>
      </dgm:prSet>
      <dgm:spPr/>
      <dgm:t>
        <a:bodyPr/>
        <a:lstStyle/>
        <a:p>
          <a:endParaRPr lang="en-US"/>
        </a:p>
      </dgm:t>
    </dgm:pt>
    <dgm:pt modelId="{7259B570-428E-4B65-8248-2240EFB9FDDD}" type="pres">
      <dgm:prSet presAssocID="{338C7C1F-ED21-4160-B55A-80A945CCCE51}" presName="sibTrans" presStyleCnt="0"/>
      <dgm:spPr/>
    </dgm:pt>
    <dgm:pt modelId="{32CB14B8-06C0-42FC-86D7-F170BCD4738A}" type="pres">
      <dgm:prSet presAssocID="{FF53BB02-1891-4866-9908-6574A782671B}" presName="node" presStyleLbl="node1" presStyleIdx="1" presStyleCnt="3">
        <dgm:presLayoutVars>
          <dgm:bulletEnabled val="1"/>
        </dgm:presLayoutVars>
      </dgm:prSet>
      <dgm:spPr/>
      <dgm:t>
        <a:bodyPr/>
        <a:lstStyle/>
        <a:p>
          <a:endParaRPr lang="en-US"/>
        </a:p>
      </dgm:t>
    </dgm:pt>
    <dgm:pt modelId="{8950D73D-91CE-4043-A8FE-2839620273A4}" type="pres">
      <dgm:prSet presAssocID="{63FA76DA-85A0-44BD-B909-B854AF83B06E}" presName="sibTrans" presStyleCnt="0"/>
      <dgm:spPr/>
    </dgm:pt>
    <dgm:pt modelId="{570ADCA3-9616-4088-9499-EE95AC7DEF26}" type="pres">
      <dgm:prSet presAssocID="{16002730-C3D4-4E7D-956C-D9A5C97C95D1}" presName="node" presStyleLbl="node1" presStyleIdx="2" presStyleCnt="3">
        <dgm:presLayoutVars>
          <dgm:bulletEnabled val="1"/>
        </dgm:presLayoutVars>
      </dgm:prSet>
      <dgm:spPr/>
      <dgm:t>
        <a:bodyPr/>
        <a:lstStyle/>
        <a:p>
          <a:endParaRPr lang="en-US"/>
        </a:p>
      </dgm:t>
    </dgm:pt>
  </dgm:ptLst>
  <dgm:cxnLst>
    <dgm:cxn modelId="{8FE17128-F220-47BE-BCBE-FD03382054B1}" type="presOf" srcId="{16002730-C3D4-4E7D-956C-D9A5C97C95D1}" destId="{570ADCA3-9616-4088-9499-EE95AC7DEF26}" srcOrd="0" destOrd="0" presId="urn:microsoft.com/office/officeart/2005/8/layout/hList6"/>
    <dgm:cxn modelId="{167C0049-6A09-4B23-90CF-C65F691D315E}" type="presOf" srcId="{D70FFB71-4E1D-40EA-875A-58587F304FC9}" destId="{306B47FD-0A9B-48E3-824E-6184BDD546BF}" srcOrd="0" destOrd="0" presId="urn:microsoft.com/office/officeart/2005/8/layout/hList6"/>
    <dgm:cxn modelId="{BCE684FC-EE7A-4BCD-BF8D-4003F3FF2156}" type="presOf" srcId="{E1109552-0354-4721-8F55-8A6F2C38456B}" destId="{B5894767-A797-45B8-93B5-6D43FAC52339}" srcOrd="0" destOrd="0" presId="urn:microsoft.com/office/officeart/2005/8/layout/hList6"/>
    <dgm:cxn modelId="{C5D4848A-989C-45EC-B9D0-D027B71F1A74}" srcId="{E1109552-0354-4721-8F55-8A6F2C38456B}" destId="{D70FFB71-4E1D-40EA-875A-58587F304FC9}" srcOrd="0" destOrd="0" parTransId="{16B178B8-F3BA-4760-B978-85F451925300}" sibTransId="{338C7C1F-ED21-4160-B55A-80A945CCCE51}"/>
    <dgm:cxn modelId="{7E48E670-F35F-44DA-B526-535ADBE9D82F}" srcId="{E1109552-0354-4721-8F55-8A6F2C38456B}" destId="{FF53BB02-1891-4866-9908-6574A782671B}" srcOrd="1" destOrd="0" parTransId="{40778B3B-16E8-4962-946F-EDD9BEC5A264}" sibTransId="{63FA76DA-85A0-44BD-B909-B854AF83B06E}"/>
    <dgm:cxn modelId="{5CF5FBB3-CB80-45ED-B575-0FF5F47013AC}" type="presOf" srcId="{FF53BB02-1891-4866-9908-6574A782671B}" destId="{32CB14B8-06C0-42FC-86D7-F170BCD4738A}" srcOrd="0" destOrd="0" presId="urn:microsoft.com/office/officeart/2005/8/layout/hList6"/>
    <dgm:cxn modelId="{26226B05-A1A2-4027-B8FF-3A66ED73E0BD}" srcId="{E1109552-0354-4721-8F55-8A6F2C38456B}" destId="{16002730-C3D4-4E7D-956C-D9A5C97C95D1}" srcOrd="2" destOrd="0" parTransId="{4FE193FA-467F-4412-89AE-6E2CCAD5F8BD}" sibTransId="{EF17140E-EDD7-4865-B946-933532A834E1}"/>
    <dgm:cxn modelId="{44A5EF12-E0B9-4172-B2CF-DE796C6B1342}" type="presParOf" srcId="{B5894767-A797-45B8-93B5-6D43FAC52339}" destId="{306B47FD-0A9B-48E3-824E-6184BDD546BF}" srcOrd="0" destOrd="0" presId="urn:microsoft.com/office/officeart/2005/8/layout/hList6"/>
    <dgm:cxn modelId="{FE1E8A2C-C7E3-4396-86F2-365E69AB809D}" type="presParOf" srcId="{B5894767-A797-45B8-93B5-6D43FAC52339}" destId="{7259B570-428E-4B65-8248-2240EFB9FDDD}" srcOrd="1" destOrd="0" presId="urn:microsoft.com/office/officeart/2005/8/layout/hList6"/>
    <dgm:cxn modelId="{B781C39C-1DAB-40B5-9BB5-A0C048277678}" type="presParOf" srcId="{B5894767-A797-45B8-93B5-6D43FAC52339}" destId="{32CB14B8-06C0-42FC-86D7-F170BCD4738A}" srcOrd="2" destOrd="0" presId="urn:microsoft.com/office/officeart/2005/8/layout/hList6"/>
    <dgm:cxn modelId="{98EB6012-BC13-4EB3-A913-47FFF2851919}" type="presParOf" srcId="{B5894767-A797-45B8-93B5-6D43FAC52339}" destId="{8950D73D-91CE-4043-A8FE-2839620273A4}" srcOrd="3" destOrd="0" presId="urn:microsoft.com/office/officeart/2005/8/layout/hList6"/>
    <dgm:cxn modelId="{156AA16A-B9CE-4BD4-9F59-802663B99E36}" type="presParOf" srcId="{B5894767-A797-45B8-93B5-6D43FAC52339}" destId="{570ADCA3-9616-4088-9499-EE95AC7DEF26}"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6B47FD-0A9B-48E3-824E-6184BDD546BF}">
      <dsp:nvSpPr>
        <dsp:cNvPr id="0" name=""/>
        <dsp:cNvSpPr/>
      </dsp:nvSpPr>
      <dsp:spPr>
        <a:xfrm rot="16200000">
          <a:off x="-1502954" y="1503789"/>
          <a:ext cx="5178089" cy="2170510"/>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0" tIns="0" rIns="144859" bIns="0" numCol="1" spcCol="1270" anchor="ctr" anchorCtr="0">
          <a:noAutofit/>
        </a:bodyPr>
        <a:lstStyle/>
        <a:p>
          <a:pPr lvl="0" algn="ctr" defTabSz="1022350" rtl="0">
            <a:lnSpc>
              <a:spcPct val="90000"/>
            </a:lnSpc>
            <a:spcBef>
              <a:spcPct val="0"/>
            </a:spcBef>
            <a:spcAft>
              <a:spcPct val="35000"/>
            </a:spcAft>
          </a:pPr>
          <a:r>
            <a:rPr lang="en-US" sz="2300" b="1" kern="1200" dirty="0">
              <a:latin typeface="Century Gothic"/>
            </a:rPr>
            <a:t>Part 1: LULC Classification</a:t>
          </a:r>
        </a:p>
      </dsp:txBody>
      <dsp:txXfrm rot="5400000">
        <a:off x="835" y="1035618"/>
        <a:ext cx="2170510" cy="3106853"/>
      </dsp:txXfrm>
    </dsp:sp>
    <dsp:sp modelId="{32CB14B8-06C0-42FC-86D7-F170BCD4738A}">
      <dsp:nvSpPr>
        <dsp:cNvPr id="0" name=""/>
        <dsp:cNvSpPr/>
      </dsp:nvSpPr>
      <dsp:spPr>
        <a:xfrm rot="16200000">
          <a:off x="830344" y="1503789"/>
          <a:ext cx="5178089" cy="2170510"/>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0" tIns="0" rIns="144859" bIns="0" numCol="1" spcCol="1270" anchor="ctr" anchorCtr="0">
          <a:noAutofit/>
        </a:bodyPr>
        <a:lstStyle/>
        <a:p>
          <a:pPr lvl="0" algn="ctr" defTabSz="1022350" rtl="0">
            <a:lnSpc>
              <a:spcPct val="90000"/>
            </a:lnSpc>
            <a:spcBef>
              <a:spcPct val="0"/>
            </a:spcBef>
            <a:spcAft>
              <a:spcPct val="35000"/>
            </a:spcAft>
          </a:pPr>
          <a:r>
            <a:rPr lang="en-US" sz="2300" b="1" kern="1200" dirty="0">
              <a:latin typeface="Century Gothic"/>
            </a:rPr>
            <a:t>Part 2: Land Use Change Analysis</a:t>
          </a:r>
        </a:p>
      </dsp:txBody>
      <dsp:txXfrm rot="5400000">
        <a:off x="2334133" y="1035618"/>
        <a:ext cx="2170510" cy="3106853"/>
      </dsp:txXfrm>
    </dsp:sp>
    <dsp:sp modelId="{570ADCA3-9616-4088-9499-EE95AC7DEF26}">
      <dsp:nvSpPr>
        <dsp:cNvPr id="0" name=""/>
        <dsp:cNvSpPr/>
      </dsp:nvSpPr>
      <dsp:spPr>
        <a:xfrm rot="16200000">
          <a:off x="3163643" y="1503789"/>
          <a:ext cx="5178089" cy="2170510"/>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0" tIns="0" rIns="144859" bIns="0" numCol="1" spcCol="1270" anchor="ctr" anchorCtr="0">
          <a:noAutofit/>
        </a:bodyPr>
        <a:lstStyle/>
        <a:p>
          <a:pPr lvl="0" algn="ctr" defTabSz="1022350" rtl="0">
            <a:lnSpc>
              <a:spcPct val="90000"/>
            </a:lnSpc>
            <a:spcBef>
              <a:spcPct val="0"/>
            </a:spcBef>
            <a:spcAft>
              <a:spcPct val="35000"/>
            </a:spcAft>
          </a:pPr>
          <a:r>
            <a:rPr lang="en-US" sz="2300" b="1" kern="1200" dirty="0">
              <a:latin typeface="Century Gothic"/>
            </a:rPr>
            <a:t>Part 3: Disease Incidence Analysis</a:t>
          </a:r>
        </a:p>
      </dsp:txBody>
      <dsp:txXfrm rot="5400000">
        <a:off x="4667432" y="1035618"/>
        <a:ext cx="2170510" cy="3106853"/>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lickr.com/photos/cifor/35073180044" TargetMode="External"/><Relationship Id="rId4" Type="http://schemas.openxmlformats.org/officeDocument/2006/relationships/hyperlink" Target="https://en.wikipedia.org/wiki/en:Creative_Commons" TargetMode="External"/><Relationship Id="rId5" Type="http://schemas.openxmlformats.org/officeDocument/2006/relationships/hyperlink" Target="https://creativecommons.org/licenses/by/2.0/deed.en" TargetMode="External"/><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lickr.com/photos/observacao-da-terra/47901787501" TargetMode="External"/><Relationship Id="rId4" Type="http://schemas.openxmlformats.org/officeDocument/2006/relationships/hyperlink" Target="https://en.wikipedia.org/wiki/en:Creative_Commons" TargetMode="External"/><Relationship Id="rId5" Type="http://schemas.openxmlformats.org/officeDocument/2006/relationships/hyperlink" Target="https://creativecommons.org/licenses/by-sa/2.0/deed.en" TargetMode="External"/><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s://en.wikipedia.org/wiki/en:Creative_Commons"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4" Type="http://schemas.openxmlformats.org/officeDocument/2006/relationships/hyperlink" Target="https://creativecommons.org/licenses/by/2.0/deed.en" TargetMode="External"/><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lanet.com/gallery/mining-peru/" TargetMode="External"/><Relationship Id="rId4" Type="http://schemas.openxmlformats.org/officeDocument/2006/relationships/hyperlink" Target="https://en.wikipedia.org/wiki/en:Creative_Commons" TargetMode="External"/><Relationship Id="rId5" Type="http://schemas.openxmlformats.org/officeDocument/2006/relationships/hyperlink" Target="https://creativecommons.org/licenses/by-sa/4.0/deed.en"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www.flickr.com/photos/gsfc/7630269434"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r>
              <a:rPr lang="en-US" dirty="0"/>
              <a:t>Good afternoon everyone. We are the Peru Health &amp; Air Quality team and today we're going to discuss the work we've done within the last ten weeks related to the applications of NASA Earth observation and satellite data to explore land use change in the rapidly developing Madre de Dios region of Peru and the negative implications on zoonotic disease incidence. First, we'll take a moment to go around and introduce ourselves.</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r>
              <a:rPr lang="en-US" dirty="0">
                <a:cs typeface="Calibri"/>
              </a:rPr>
              <a:t>We used the LULC classification maps to analyze changes in land cover between 2010 and 2015, between 2015 and 2020 and for the entire period, from 2010 to 2020. We imported these maps to ArcGIS Pro where we used the raster calculator to combine these maps into change maps.</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2863906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 To create these change maps, we first reclassified the land cover values for each year. Land cover types originally had values from 1 through 8. These values were reclassified as squares of the original values. This allowed us to subtract the land cover maps from each other to generate a raster map with unique values for each transition type. Areas which did not change had a value of 0 while areas that did change were assigned a unique value, as displayed in the land transitions matrix here.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1540259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 We explored disease incidence independently and in conjunction with our land use and land cover data. We obtained weekly disease incidence reports from MINSA for 2000 through 2021 for both dengue and leishmaniasis. These reports included the district in which the cases originated and the health centers at which they were reported for each week of the year.</a:t>
            </a:r>
            <a:endParaRPr lang="en-US" dirty="0">
              <a:cs typeface="Calibri" panose="020F0502020204030204"/>
            </a:endParaRPr>
          </a:p>
          <a:p>
            <a:endParaRPr lang="en-US" dirty="0"/>
          </a:p>
          <a:p>
            <a:r>
              <a:rPr lang="en-US" dirty="0">
                <a:cs typeface="Calibri"/>
              </a:rPr>
              <a:t>We first cleaned, visualized, and spatialized these data. Then, we used these data in conjunction with results from the land use classification and land change analysis to evaluate correlations between land use and disease incidence.</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1134940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We cleaned disease reports for both dengue and leishmaniasis and aggregated cases for each district by year. We used census data from 2007 and 2017 to interpolate district level populations for each year of the study period and to normalize disease incidence within each district by population.</a:t>
            </a:r>
          </a:p>
          <a:p>
            <a:r>
              <a:rPr lang="en-US" dirty="0"/>
              <a:t>We visualized disease reports across districts and through time to better understand the distribution of dengue fever and leishmaniasis across the region.</a:t>
            </a:r>
            <a:endParaRPr lang="en-US" dirty="0">
              <a:cs typeface="Calibri"/>
            </a:endParaRPr>
          </a:p>
          <a:p>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1335191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wanted to explore disease incidence in conjunction with our land use and land cover data. From our land use classification maps we calculated the percentage of each land cover type within each district. We used this district-level data to calculate the Pearson's correlation coefficient between each land cover class and the incidence of both dengue and leishmaniasis across the region. </a:t>
            </a:r>
          </a:p>
          <a:p>
            <a:r>
              <a:rPr lang="en-US" dirty="0"/>
              <a:t> </a:t>
            </a:r>
          </a:p>
          <a:p>
            <a:r>
              <a:rPr lang="en-US" dirty="0"/>
              <a:t>We extended this method to consider the correlation between key land use changes and disease incidence. We calculated the percent change of key land cover types (forest loss, mining expansion, and urban expansion) in each district from 2010 to 2015, 2015 to 2020, and 2010 to 2010. Finally, we calculated Pearson's correlation coefficients between each key land class change and incidence of both dengue and Leishmaniasis. </a:t>
            </a:r>
          </a:p>
          <a:p>
            <a:endParaRPr lang="en-US" dirty="0"/>
          </a:p>
          <a:p>
            <a:endParaRPr lang="en-US" dirty="0"/>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486586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endParaRPr lang="en-US" dirty="0"/>
          </a:p>
          <a:p>
            <a:r>
              <a:rPr lang="en-US" dirty="0"/>
              <a:t>Here is a gif of classified images from 2010-2020 of the </a:t>
            </a:r>
            <a:r>
              <a:rPr lang="en-US" dirty="0">
                <a:cs typeface="Calibri"/>
              </a:rPr>
              <a:t>La Pampa illegal mining area in Madre de Dios. In red are the mining areas. Yellow represents agriculture, green represents forest, and blue represents water. We were able to successfully show the changes in mining overtime. </a:t>
            </a:r>
            <a:r>
              <a:rPr lang="en-US" dirty="0"/>
              <a:t>Highlighted across</a:t>
            </a:r>
            <a:r>
              <a:rPr lang="en-US" baseline="0" dirty="0"/>
              <a:t> the center image </a:t>
            </a:r>
            <a:r>
              <a:rPr lang="en-US" dirty="0"/>
              <a:t>is where you can see the Transoceanic highway that cuts across the Amazon forest</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763156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endParaRPr lang="en-US" dirty="0"/>
          </a:p>
          <a:p>
            <a:r>
              <a:rPr lang="en-US" dirty="0"/>
              <a:t>Here is a gif of classified images from 2010-2020 zoomed into Puerto Maldonado, a city in Madre de Dios. Urban areas are colored as purple, yellow is agriculture, orange is pastures, blue is water, and light blue are wetlands. </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4052841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then checked the validity of the model using a confusion matrix. A confusion matrix is a measurement of accuracy for machine learning. It is a table with 4 variables consisting of actual values and predicted values. We partitioned our training data into two parts: 70% for training and 30% for testing. We input this into a function in Google Earth Engine called .errorMatrix which takes our values and puts into an array, like the confusion matrix table shown above, to test the accuracy of our training data. We got abnormally high values (the maximum value is 1), which may indicate that our model may be too overfitting, or our training points are spatially autocorrelated. </a:t>
            </a:r>
          </a:p>
          <a:p>
            <a:r>
              <a:rPr lang="en-US" dirty="0">
                <a:cs typeface="Calibri"/>
              </a:rPr>
              <a:t>TP= True Positive</a:t>
            </a:r>
          </a:p>
          <a:p>
            <a:r>
              <a:rPr lang="en-US" dirty="0">
                <a:cs typeface="Calibri"/>
              </a:rPr>
              <a:t>FP= False Positive</a:t>
            </a:r>
          </a:p>
          <a:p>
            <a:r>
              <a:rPr lang="en-US" dirty="0">
                <a:cs typeface="Calibri"/>
              </a:rPr>
              <a:t>TN= True Negative</a:t>
            </a:r>
          </a:p>
          <a:p>
            <a:r>
              <a:rPr lang="en-US" dirty="0">
                <a:cs typeface="Calibri"/>
              </a:rPr>
              <a:t>FN= False Negative</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3700957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endParaRPr lang="en-US" dirty="0"/>
          </a:p>
          <a:p>
            <a:r>
              <a:rPr lang="en-US" dirty="0">
                <a:cs typeface="Calibri"/>
              </a:rPr>
              <a:t>From our land change analysis maps we were able to quantify the area within each district that underwent key land use changes during the study period. We calculated transitions to mining, transitions to urbanized areas, and loss of forest for each of Madre de Dios's 11 districts.  We calculated these land changes between 2010 and 2015, between 2015 and 2020, and from 2010 to 2020.  In this map, we see an example of areas that had transitioned from other land uses to mining between 2010 and 2020.  Mining areas are shown in purple while areas that did not transition to mining are shown in gray.  The Huepetuhe and Inambari districts had the highest proportion of their area transition to mining during this time; they were also the two districts to experience the greatest proportion of area lost to forest and the greatest proportional increase in urbanized areas.</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3129953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examined dengue and leishmaniasis incidence through time across the region. These maps for 2020 show dengue and leishmaniasis incidence by district, controlling for population (cases per 1000 people).  Although the distribution does vary by year, the distribution of the two diseases is consistently different, with higher incidence of leishmaniasis in more rural districts and dengue more prevalent in more urbanized districts.</a:t>
            </a:r>
            <a:endParaRPr lang="en-US" dirty="0">
              <a:cs typeface="Calibri" panose="020F0502020204030204"/>
            </a:endParaRPr>
          </a:p>
          <a:p>
            <a:endParaRPr lang="en-US" dirty="0">
              <a:cs typeface="Calibri" panose="020F0502020204030204"/>
            </a:endParaRPr>
          </a:p>
          <a:p>
            <a:r>
              <a:rPr lang="en-US" dirty="0">
                <a:cs typeface="Calibri" panose="020F0502020204030204"/>
              </a:rPr>
              <a:t>Using these district-level disease incidence results and the district level land change quantifications, we were able to calculate Pearson's correlation coefficients between land changes and disease incidence to determine if key land changes appear to be statistically correlated with disease increases at the district level.</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3261307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endParaRPr lang="en-US" dirty="0"/>
          </a:p>
          <a:p>
            <a:r>
              <a:rPr lang="en-US" dirty="0"/>
              <a:t>The Madre de Dios region in southeastern Peru is the country's most sparsely populated department and a hotspot </a:t>
            </a:r>
            <a:r>
              <a:rPr lang="en-US" b="0" dirty="0"/>
              <a:t>for </a:t>
            </a:r>
            <a:r>
              <a:rPr lang="en-US" dirty="0"/>
              <a:t>biodiversity. Located at the borders of Bolivia and Brazil, this region is home to unique ecosystems including savannahs, western highland and cloud forests where the Andes mountain range lies, and lush old-growth rainforests. The capital of this region is Puerto Maldonado, a focal site to our Land Use &amp; Land Cover change analysis.</a:t>
            </a:r>
            <a:endParaRPr lang="en-US" dirty="0">
              <a:cs typeface="Calibri" panose="020F0502020204030204"/>
            </a:endParaRPr>
          </a:p>
          <a:p>
            <a:endParaRPr lang="en-US" dirty="0">
              <a:cs typeface="Calibri" panose="020F0502020204030204"/>
            </a:endParaRPr>
          </a:p>
          <a:p>
            <a:r>
              <a:rPr lang="en-US" dirty="0"/>
              <a:t>Our study examined changes in land use and land cover in Madre de Dios, and we used satellite imagery from Landsat 5 and 8 to create classified maps for the years 2010, 2015, and 2020. The most recent classification was done in 2016 as part of the GeoBosques project by the Peruvian Ministry of the Environment. We also analyzed zoonotic disease incidence data from 2010 to 2021 provided by our partners at the Ministry of Health, with additional health data stretching back to 2000, to see if any trends or correlations exist between land use change and disease incidence.</a:t>
            </a:r>
            <a:endParaRPr lang="en-US" dirty="0">
              <a:cs typeface="Calibri"/>
            </a:endParaRPr>
          </a:p>
          <a:p>
            <a:endParaRPr lang="en-US" b="1" dirty="0"/>
          </a:p>
          <a:p>
            <a:r>
              <a:rPr lang="en-US" dirty="0"/>
              <a:t>Image Credit: Neil Palmer/CIAT</a:t>
            </a:r>
            <a:endParaRPr lang="en-US" dirty="0">
              <a:cs typeface="Calibri" panose="020F0502020204030204"/>
            </a:endParaRPr>
          </a:p>
          <a:p>
            <a:r>
              <a:rPr lang="en-US" dirty="0"/>
              <a:t>Image Source: </a:t>
            </a:r>
            <a:r>
              <a:rPr lang="en-US" dirty="0">
                <a:hlinkClick r:id="rId3"/>
              </a:rPr>
              <a:t>https://www.flickr.com/photos/cifor/35073180044</a:t>
            </a:r>
            <a:endParaRPr lang="en-US" dirty="0">
              <a:cs typeface="Calibri" panose="020F0502020204030204"/>
              <a:hlinkClick r:id="rId3"/>
            </a:endParaRPr>
          </a:p>
          <a:p>
            <a:r>
              <a:rPr lang="en-US" dirty="0"/>
              <a:t>Creative Commons License: </a:t>
            </a:r>
            <a:r>
              <a:rPr lang="en-US" dirty="0">
                <a:hlinkClick r:id="rId4"/>
              </a:rPr>
              <a:t>Creative Commons</a:t>
            </a:r>
            <a:r>
              <a:rPr lang="en-US" dirty="0"/>
              <a:t> </a:t>
            </a:r>
            <a:r>
              <a:rPr lang="en-US" u="sng" dirty="0">
                <a:hlinkClick r:id="rId5"/>
              </a:rPr>
              <a:t>Attribution 2.0 Generic</a:t>
            </a:r>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3004970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p>
          <a:p>
            <a:r>
              <a:rPr lang="en-US" sz="1200" b="0" i="0" kern="1200" dirty="0">
                <a:solidFill>
                  <a:schemeClr val="tx1"/>
                </a:solidFill>
                <a:effectLst/>
                <a:latin typeface="+mn-lt"/>
                <a:ea typeface="+mn-ea"/>
                <a:cs typeface="+mn-cs"/>
              </a:rPr>
              <a:t>Health data shows that there has been an increase in Dengue since 2000. Different districts are experiencing different levels of land use change. The districts of </a:t>
            </a:r>
            <a:r>
              <a:rPr lang="en-US" sz="1200" b="0" i="0" kern="1200" dirty="0" err="1">
                <a:solidFill>
                  <a:schemeClr val="tx1"/>
                </a:solidFill>
                <a:effectLst/>
                <a:latin typeface="+mn-lt"/>
                <a:ea typeface="+mn-ea"/>
                <a:cs typeface="+mn-cs"/>
              </a:rPr>
              <a:t>Inambari</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Huepetuhe</a:t>
            </a:r>
            <a:r>
              <a:rPr lang="en-US" sz="1200" b="0" i="0" kern="1200" dirty="0">
                <a:solidFill>
                  <a:schemeClr val="tx1"/>
                </a:solidFill>
                <a:effectLst/>
                <a:latin typeface="+mn-lt"/>
                <a:ea typeface="+mn-ea"/>
                <a:cs typeface="+mn-cs"/>
              </a:rPr>
              <a:t> experienced the greatest transitions to mining and urbanization and the greatest loss of forest. Areas where there are more roads have more land use change particularly changes in mining, urban, agriculture, and pastures. The highest incidents of Dengue and </a:t>
            </a:r>
            <a:r>
              <a:rPr lang="en-US" sz="1200" b="0" i="0" kern="1200" dirty="0" err="1">
                <a:solidFill>
                  <a:schemeClr val="tx1"/>
                </a:solidFill>
                <a:effectLst/>
                <a:latin typeface="+mn-lt"/>
                <a:ea typeface="+mn-ea"/>
                <a:cs typeface="+mn-cs"/>
              </a:rPr>
              <a:t>Leishmaniasis</a:t>
            </a:r>
            <a:r>
              <a:rPr lang="en-US" sz="1200" b="0" i="0" kern="1200" dirty="0">
                <a:solidFill>
                  <a:schemeClr val="tx1"/>
                </a:solidFill>
                <a:effectLst/>
                <a:latin typeface="+mn-lt"/>
                <a:ea typeface="+mn-ea"/>
                <a:cs typeface="+mn-cs"/>
              </a:rPr>
              <a:t> occur in different areas. The district with the highest average rate of dengue between 2010 and 2020 when normalized by population was the </a:t>
            </a:r>
            <a:r>
              <a:rPr lang="en-US" sz="1200" b="0" i="0" kern="1200" dirty="0" err="1">
                <a:solidFill>
                  <a:schemeClr val="tx1"/>
                </a:solidFill>
                <a:effectLst/>
                <a:latin typeface="+mn-lt"/>
                <a:ea typeface="+mn-ea"/>
                <a:cs typeface="+mn-cs"/>
              </a:rPr>
              <a:t>Inambari</a:t>
            </a:r>
            <a:r>
              <a:rPr lang="en-US" sz="1200" b="0" i="0" kern="1200" dirty="0">
                <a:solidFill>
                  <a:schemeClr val="tx1"/>
                </a:solidFill>
                <a:effectLst/>
                <a:latin typeface="+mn-lt"/>
                <a:ea typeface="+mn-ea"/>
                <a:cs typeface="+mn-cs"/>
              </a:rPr>
              <a:t> district. In contrast, the Manu district experienced the highest average incidence of </a:t>
            </a:r>
            <a:r>
              <a:rPr lang="en-US" sz="1200" b="0" i="0" kern="1200" dirty="0" err="1">
                <a:solidFill>
                  <a:schemeClr val="tx1"/>
                </a:solidFill>
                <a:effectLst/>
                <a:latin typeface="+mn-lt"/>
                <a:ea typeface="+mn-ea"/>
                <a:cs typeface="+mn-cs"/>
              </a:rPr>
              <a:t>leishmaniasis</a:t>
            </a:r>
            <a:r>
              <a:rPr lang="en-US" sz="1200" b="0" i="0" kern="1200" dirty="0">
                <a:solidFill>
                  <a:schemeClr val="tx1"/>
                </a:solidFill>
                <a:effectLst/>
                <a:latin typeface="+mn-lt"/>
                <a:ea typeface="+mn-ea"/>
                <a:cs typeface="+mn-cs"/>
              </a:rPr>
              <a:t> over this same time period, when normalized by population. Notably, the Manu district, although rural, was the fourth highest district in terms of forest loss. These outcomes confirm what past studies have suggested, that dengue incidence is typically higher in urbanized areas while </a:t>
            </a:r>
            <a:r>
              <a:rPr lang="en-US" sz="1200" b="0" i="0" kern="1200" dirty="0" err="1">
                <a:solidFill>
                  <a:schemeClr val="tx1"/>
                </a:solidFill>
                <a:effectLst/>
                <a:latin typeface="+mn-lt"/>
                <a:ea typeface="+mn-ea"/>
                <a:cs typeface="+mn-cs"/>
              </a:rPr>
              <a:t>leishmaniasis</a:t>
            </a:r>
            <a:r>
              <a:rPr lang="en-US" sz="1200" b="0" i="0" kern="1200" dirty="0">
                <a:solidFill>
                  <a:schemeClr val="tx1"/>
                </a:solidFill>
                <a:effectLst/>
                <a:latin typeface="+mn-lt"/>
                <a:ea typeface="+mn-ea"/>
                <a:cs typeface="+mn-cs"/>
              </a:rPr>
              <a:t> tends to occur when human populations settle near forested areas. </a:t>
            </a:r>
            <a:r>
              <a:rPr lang="en-US" sz="1200" b="0" i="0" kern="1200">
                <a:solidFill>
                  <a:schemeClr val="tx1"/>
                </a:solidFill>
                <a:effectLst/>
                <a:latin typeface="+mn-lt"/>
                <a:ea typeface="+mn-ea"/>
                <a:cs typeface="+mn-cs"/>
              </a:rPr>
              <a:t>Overall, there needs to be more modeling to show correlations between different land use changes and disease outbreaks.</a:t>
            </a:r>
          </a:p>
          <a:p>
            <a:endParaRPr lang="en-US" dirty="0">
              <a:cs typeface="Calibri"/>
            </a:endParaRPr>
          </a:p>
          <a:p>
            <a:r>
              <a:rPr lang="en-US" dirty="0">
                <a:cs typeface="Calibri"/>
              </a:rPr>
              <a:t>Image Credit: Oton Barros</a:t>
            </a:r>
          </a:p>
          <a:p>
            <a:r>
              <a:rPr lang="en-US" dirty="0">
                <a:cs typeface="Calibri"/>
              </a:rPr>
              <a:t>Image Source: </a:t>
            </a:r>
            <a:r>
              <a:rPr lang="en-US" dirty="0">
                <a:hlinkClick r:id="rId3"/>
              </a:rPr>
              <a:t>https://www.flickr.com/photos/observacao-da-terra/47901787501</a:t>
            </a:r>
            <a:endParaRPr lang="en-US" dirty="0">
              <a:cs typeface="Calibri"/>
              <a:hlinkClick r:id="rId3"/>
            </a:endParaRPr>
          </a:p>
          <a:p>
            <a:r>
              <a:rPr lang="en-US" u="sng" dirty="0">
                <a:hlinkClick r:id="rId4"/>
              </a:rPr>
              <a:t>Creative Commons</a:t>
            </a:r>
            <a:r>
              <a:rPr lang="en-US" dirty="0"/>
              <a:t> </a:t>
            </a:r>
            <a:r>
              <a:rPr lang="en-US" dirty="0">
                <a:hlinkClick r:id="rId5"/>
              </a:rPr>
              <a:t>Attribution-Share Alike 2.0 Generic</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1803713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p>
          <a:p>
            <a:r>
              <a:rPr lang="en-US" dirty="0">
                <a:cs typeface="Calibri"/>
              </a:rPr>
              <a:t>We possibly need a higher resolution imagery to correctly define the classes and have a more accurate result. Perusat offers far more refined resolution and for the future should be considered if we were to focus on smaller areas in Madre de Dios. Other factors we might not be considering are other classes and factors that may paint a better picture surrounding the patterns with disease outbreaks (factors like humidity and temperature). We also need more training data, Random Forest works best with more than hundreds of pixels so it would be beneficial to run these models over more training pixel and multiple times. Because districts cover a relatively large area, aggregating disease reports by district means our spatial resolution is low.  It would be helpful if we had more refined data set and disease reports at a smaller scale (like towns/villages). This is compounded by error in population estimates which are unable to account for densely-populated urban areas within otherwise rural districts.  Finally, population estimates by district had to be interpolated from the most recent two census counts, which may not fully capture population fluctuations.</a:t>
            </a:r>
          </a:p>
          <a:p>
            <a:endParaRPr lang="en-US" dirty="0">
              <a:cs typeface="Calibri"/>
            </a:endParaRPr>
          </a:p>
          <a:p>
            <a:endParaRPr lang="en-US" dirty="0">
              <a:cs typeface="Calibri"/>
            </a:endParaRPr>
          </a:p>
          <a:p>
            <a:r>
              <a:rPr lang="en-US" dirty="0"/>
              <a:t>Image Credit: Luiso Valles</a:t>
            </a:r>
            <a:endParaRPr lang="en-US" dirty="0">
              <a:cs typeface="Calibri"/>
            </a:endParaRPr>
          </a:p>
          <a:p>
            <a:r>
              <a:rPr lang="en-US" dirty="0">
                <a:cs typeface="Calibri"/>
              </a:rPr>
              <a:t>Image Source: </a:t>
            </a:r>
            <a:r>
              <a:rPr lang="en-US" dirty="0"/>
              <a:t>https://commons.wikimedia.org/wiki/File:Matadecacao.jpg</a:t>
            </a:r>
            <a:endParaRPr lang="en-US" dirty="0">
              <a:cs typeface="Calibri"/>
            </a:endParaRPr>
          </a:p>
          <a:p>
            <a:r>
              <a:rPr lang="en-US" dirty="0"/>
              <a:t>Creative Commons License: </a:t>
            </a:r>
            <a:r>
              <a:rPr lang="en-US" dirty="0">
                <a:hlinkClick r:id="rId3"/>
              </a:rPr>
              <a:t>Creative Commons</a:t>
            </a:r>
            <a:r>
              <a:rPr lang="en-US" dirty="0"/>
              <a:t> </a:t>
            </a:r>
            <a:r>
              <a:rPr lang="en-US" u="sng" dirty="0"/>
              <a:t>Attribution 3.0 Unported</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3699887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r>
              <a:rPr lang="en-US" dirty="0">
                <a:cs typeface="Calibri"/>
              </a:rPr>
              <a:t>Future work in continuation of this project that may be conducted during the second phase later this year includes risk modeling of zoonotic disease incidence. The output LULC maps may be incorporated to correlate certain class transitions over time with incidence of diseases based on the data collected by MINSA. Additional environmental variables can also be included in the risk models to analyze trends that may not be apparent such as humidity, elevation, seasonality, and precipitation. These factors have different relationships with disease incidence, such as Dengue only occurring below an elevation of 1500 meters. This analysis can also be extended to rabies with more comprehensive data on the disease.</a:t>
            </a:r>
          </a:p>
          <a:p>
            <a:endParaRPr lang="en-US" dirty="0">
              <a:cs typeface="Calibri"/>
            </a:endParaRPr>
          </a:p>
          <a:p>
            <a:r>
              <a:rPr lang="en-US" dirty="0">
                <a:cs typeface="Calibri"/>
              </a:rPr>
              <a:t>Higher resolution mapping using PeruSat-1 may also be a future product capable of delineating crops and agriculture including Brazil nuts, palm oil and cocoa trees, something that isn't possible using the currently available satellite data with lower resolutions.</a:t>
            </a:r>
          </a:p>
          <a:p>
            <a:endParaRPr lang="en-US" dirty="0">
              <a:cs typeface="Calibri"/>
            </a:endParaRPr>
          </a:p>
          <a:p>
            <a:r>
              <a:rPr lang="en-US" dirty="0">
                <a:cs typeface="Calibri"/>
              </a:rPr>
              <a:t>Image Credit: </a:t>
            </a:r>
            <a:r>
              <a:rPr lang="en-US" dirty="0"/>
              <a:t>Peru Ministry of Defense Gallery</a:t>
            </a:r>
            <a:endParaRPr lang="en-US" dirty="0">
              <a:cs typeface="Calibri"/>
            </a:endParaRPr>
          </a:p>
          <a:p>
            <a:r>
              <a:rPr lang="en-US" dirty="0">
                <a:cs typeface="Calibri"/>
              </a:rPr>
              <a:t>Image Source: </a:t>
            </a:r>
            <a:r>
              <a:rPr lang="en-US" dirty="0"/>
              <a:t>https://flickr.com/photos/92793865@N07/29430573160</a:t>
            </a:r>
            <a:endParaRPr lang="en-US" dirty="0">
              <a:cs typeface="Calibri"/>
            </a:endParaRPr>
          </a:p>
          <a:p>
            <a:r>
              <a:rPr lang="en-US" dirty="0">
                <a:cs typeface="Calibri"/>
              </a:rPr>
              <a:t>Creative Commons License: </a:t>
            </a:r>
            <a:r>
              <a:rPr lang="en-US" dirty="0">
                <a:hlinkClick r:id="rId3"/>
              </a:rPr>
              <a:t>Creative Commons</a:t>
            </a:r>
            <a:r>
              <a:rPr lang="en-US" dirty="0"/>
              <a:t> </a:t>
            </a:r>
            <a:r>
              <a:rPr lang="en-US" u="sng" dirty="0">
                <a:hlinkClick r:id="rId4"/>
              </a:rPr>
              <a:t>Attribution 2.0 Generic</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22</a:t>
            </a:fld>
            <a:endParaRPr lang="en-US" dirty="0"/>
          </a:p>
        </p:txBody>
      </p:sp>
    </p:spTree>
    <p:extLst>
      <p:ext uri="{BB962C8B-B14F-4D97-AF65-F5344CB8AC3E}">
        <p14:creationId xmlns:p14="http://schemas.microsoft.com/office/powerpoint/2010/main" val="1390621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23</a:t>
            </a:fld>
            <a:endParaRPr lang="en-US" dirty="0"/>
          </a:p>
        </p:txBody>
      </p:sp>
    </p:spTree>
    <p:extLst>
      <p:ext uri="{BB962C8B-B14F-4D97-AF65-F5344CB8AC3E}">
        <p14:creationId xmlns:p14="http://schemas.microsoft.com/office/powerpoint/2010/main" val="2078638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endParaRPr lang="en-US" dirty="0"/>
          </a:p>
          <a:p>
            <a:r>
              <a:rPr lang="en-US" dirty="0"/>
              <a:t>Individual</a:t>
            </a:r>
            <a:r>
              <a:rPr lang="en-US" baseline="0" dirty="0"/>
              <a:t> classified images included in slide 15 for each time step. </a:t>
            </a:r>
            <a:r>
              <a:rPr lang="en-US" dirty="0"/>
              <a:t>Here is a classified image zoomed into </a:t>
            </a:r>
            <a:r>
              <a:rPr lang="en-US" dirty="0">
                <a:cs typeface="Calibri"/>
              </a:rPr>
              <a:t>La Pampa illegal mining area in Madre de Dios</a:t>
            </a:r>
            <a:r>
              <a:rPr lang="en-US" baseline="0" dirty="0">
                <a:cs typeface="Calibri"/>
              </a:rPr>
              <a:t> </a:t>
            </a:r>
            <a:r>
              <a:rPr lang="en-US" dirty="0"/>
              <a:t>for 2010. Urban areas are colored as purple, yellow is agriculture, orange is pastures, blue is water, and light blue are wetlands. </a:t>
            </a:r>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dirty="0"/>
          </a:p>
        </p:txBody>
      </p:sp>
    </p:spTree>
    <p:extLst>
      <p:ext uri="{BB962C8B-B14F-4D97-AF65-F5344CB8AC3E}">
        <p14:creationId xmlns:p14="http://schemas.microsoft.com/office/powerpoint/2010/main" val="4025027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endParaRPr lang="en-US" dirty="0"/>
          </a:p>
          <a:p>
            <a:r>
              <a:rPr lang="en-US" dirty="0"/>
              <a:t>Highlighted is where you can see the Transoceanic highway that cuts across the Amazon forest</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dirty="0"/>
          </a:p>
        </p:txBody>
      </p:sp>
    </p:spTree>
    <p:extLst>
      <p:ext uri="{BB962C8B-B14F-4D97-AF65-F5344CB8AC3E}">
        <p14:creationId xmlns:p14="http://schemas.microsoft.com/office/powerpoint/2010/main" val="3883258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endParaRPr lang="en-US" dirty="0"/>
          </a:p>
          <a:p>
            <a:r>
              <a:rPr lang="en-US" dirty="0"/>
              <a:t>Individual</a:t>
            </a:r>
            <a:r>
              <a:rPr lang="en-US" baseline="0" dirty="0"/>
              <a:t> classified images included in slide 15 for each time step. </a:t>
            </a:r>
            <a:r>
              <a:rPr lang="en-US" dirty="0">
                <a:cs typeface="Calibri"/>
              </a:rPr>
              <a:t>Here is a zoomed in photo of the La Pampa illegal mining area in Madre de Dios for 2015. In red are the mining areas. Yellow represents agriculture, green represents forest, and blue represents water. We were able to successfully show the changes in mining overtime. </a:t>
            </a:r>
            <a:endParaRPr lang="en-US" dirty="0"/>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dirty="0"/>
          </a:p>
        </p:txBody>
      </p:sp>
    </p:spTree>
    <p:extLst>
      <p:ext uri="{BB962C8B-B14F-4D97-AF65-F5344CB8AC3E}">
        <p14:creationId xmlns:p14="http://schemas.microsoft.com/office/powerpoint/2010/main" val="1310924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endParaRPr lang="en-US" dirty="0"/>
          </a:p>
          <a:p>
            <a:r>
              <a:rPr lang="en-US" dirty="0"/>
              <a:t>Individual</a:t>
            </a:r>
            <a:r>
              <a:rPr lang="en-US" baseline="0" dirty="0"/>
              <a:t> classified images included in slide 15 for each time step. </a:t>
            </a:r>
            <a:r>
              <a:rPr lang="en-US" dirty="0">
                <a:cs typeface="Calibri"/>
              </a:rPr>
              <a:t>Here is a zoomed in photo of the La Pampa illegal mining area in Madre de Dios for 2020. In red are the mining areas. Yellow represents agriculture, green represents forest, and blue represents water. We were able to successfully show the changes in mining overtime. </a:t>
            </a:r>
            <a:endParaRPr lang="en-US" dirty="0"/>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dirty="0"/>
          </a:p>
        </p:txBody>
      </p:sp>
    </p:spTree>
    <p:extLst>
      <p:ext uri="{BB962C8B-B14F-4D97-AF65-F5344CB8AC3E}">
        <p14:creationId xmlns:p14="http://schemas.microsoft.com/office/powerpoint/2010/main" val="2015028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endParaRPr lang="en-US" dirty="0"/>
          </a:p>
          <a:p>
            <a:r>
              <a:rPr lang="en-US" dirty="0"/>
              <a:t>Individual</a:t>
            </a:r>
            <a:r>
              <a:rPr lang="en-US" baseline="0" dirty="0"/>
              <a:t> classified images included in slide 16 for each time step. </a:t>
            </a:r>
            <a:r>
              <a:rPr lang="en-US" dirty="0"/>
              <a:t>Here is a classified image zoomed into Puerto Maldonado, a city in Madre de Dios for 2010. Urban areas are colored as purple, yellow is agriculture, orange is pastures, blue is water, and light blue are wetlands.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dirty="0"/>
          </a:p>
        </p:txBody>
      </p:sp>
    </p:spTree>
    <p:extLst>
      <p:ext uri="{BB962C8B-B14F-4D97-AF65-F5344CB8AC3E}">
        <p14:creationId xmlns:p14="http://schemas.microsoft.com/office/powerpoint/2010/main" val="3316640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endParaRPr lang="en-US" dirty="0"/>
          </a:p>
          <a:p>
            <a:r>
              <a:rPr lang="en-US" dirty="0"/>
              <a:t>Individual</a:t>
            </a:r>
            <a:r>
              <a:rPr lang="en-US" baseline="0" dirty="0"/>
              <a:t> classified images included in slide 16 for each time step. </a:t>
            </a:r>
            <a:r>
              <a:rPr lang="en-US" dirty="0"/>
              <a:t>Here is a classified image zoomed into Puerto Maldonado, a city in Madre de Dios for 2015. Urban areas are colored as purple, yellow is agriculture, orange is pastures, blue is water, and light blue are wetlands.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30</a:t>
            </a:fld>
            <a:endParaRPr lang="en-US" dirty="0"/>
          </a:p>
        </p:txBody>
      </p:sp>
    </p:spTree>
    <p:extLst>
      <p:ext uri="{BB962C8B-B14F-4D97-AF65-F5344CB8AC3E}">
        <p14:creationId xmlns:p14="http://schemas.microsoft.com/office/powerpoint/2010/main" val="539652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endParaRPr lang="en-US" dirty="0"/>
          </a:p>
          <a:p>
            <a:r>
              <a:rPr lang="en-US" dirty="0"/>
              <a:t>In recent decades, Madre de Dios has become a hotspot for rapid land use changes. The area has suffered substantial deforestation due to gold mining operations which have increased dramatically since the 1980s. In 2012, the Interoceanic Highway was completed further exposing this area to development.</a:t>
            </a:r>
            <a:endParaRPr lang="en-US" dirty="0">
              <a:cs typeface="Calibri" panose="020F0502020204030204"/>
            </a:endParaRPr>
          </a:p>
          <a:p>
            <a:r>
              <a:rPr lang="en-US" dirty="0">
                <a:cs typeface="+mn-lt"/>
              </a:rPr>
              <a:t/>
            </a:r>
            <a:br>
              <a:rPr lang="en-US" dirty="0">
                <a:cs typeface="+mn-lt"/>
              </a:rPr>
            </a:br>
            <a:r>
              <a:rPr lang="en-US" dirty="0"/>
              <a:t>As deforestation and urbanization continue, interactions between humans and zoonotic disease vectors increase, potentially increasing the spread of such diseases. Currently, dengue fever and leishmaniasis are two diseases of particular concern to the Peruvian Ministry of Health, known by their acronym MINSA. Dengue incidence in the Amazon has risen notably since 2000 due to rapid urbanization increasing habitat for the disease’s vector, the </a:t>
            </a:r>
            <a:r>
              <a:rPr lang="en-US" i="1" dirty="0"/>
              <a:t>Aedes aegypti </a:t>
            </a:r>
            <a:r>
              <a:rPr lang="en-US" dirty="0"/>
              <a:t>mosquito. Leishmaniasis, which is transmitted by sand flies, tends to be associated with forest habitats; and as human development continues to encroach on forested areas, MINSA is concerned about increased incidence. These health concerns are compounded by the lasting effects of the Covid-19 pandemic which has already stretched the healthcare system thin in the region.</a:t>
            </a:r>
            <a:endParaRPr lang="en-US" dirty="0">
              <a:cs typeface="Calibri"/>
            </a:endParaRPr>
          </a:p>
          <a:p>
            <a:endParaRPr lang="en-US" dirty="0"/>
          </a:p>
          <a:p>
            <a:r>
              <a:rPr lang="en-US" dirty="0"/>
              <a:t>Image credit: Planet Labs, Inc. </a:t>
            </a:r>
            <a:endParaRPr lang="en-US" dirty="0">
              <a:cs typeface="Calibri"/>
            </a:endParaRPr>
          </a:p>
          <a:p>
            <a:r>
              <a:rPr lang="en-US" dirty="0"/>
              <a:t>Image source: </a:t>
            </a:r>
            <a:r>
              <a:rPr lang="en-US" dirty="0">
                <a:hlinkClick r:id="rId3"/>
              </a:rPr>
              <a:t>https://www.planet.com/gallery/mining-peru/</a:t>
            </a:r>
            <a:r>
              <a:rPr lang="en-US" dirty="0"/>
              <a:t> Creative Commons license: </a:t>
            </a:r>
            <a:r>
              <a:rPr lang="en-US" dirty="0">
                <a:hlinkClick r:id="rId4"/>
              </a:rPr>
              <a:t>Creative Commons</a:t>
            </a:r>
            <a:r>
              <a:rPr lang="en-US" dirty="0"/>
              <a:t> </a:t>
            </a:r>
            <a:r>
              <a:rPr lang="en-US" dirty="0">
                <a:hlinkClick r:id="rId5"/>
              </a:rPr>
              <a:t>Attribution-Share Alike 4.0 International </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3834230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endParaRPr lang="en-US" dirty="0"/>
          </a:p>
          <a:p>
            <a:r>
              <a:rPr lang="en-US" dirty="0"/>
              <a:t>Individual</a:t>
            </a:r>
            <a:r>
              <a:rPr lang="en-US" baseline="0" dirty="0"/>
              <a:t> classified images included in slide 16 for each time step. </a:t>
            </a:r>
            <a:r>
              <a:rPr lang="en-US" dirty="0"/>
              <a:t>Here is a classified image zoomed into Puerto Maldonado, a city in Madre de Dios for 2020. Urban areas are colored as purple, yellow is agriculture, orange is pastures, blue is water, and light blue are wetlands.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31</a:t>
            </a:fld>
            <a:endParaRPr lang="en-US" dirty="0"/>
          </a:p>
        </p:txBody>
      </p:sp>
    </p:spTree>
    <p:extLst>
      <p:ext uri="{BB962C8B-B14F-4D97-AF65-F5344CB8AC3E}">
        <p14:creationId xmlns:p14="http://schemas.microsoft.com/office/powerpoint/2010/main" val="3057107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Speaker Notes:</a:t>
            </a:r>
          </a:p>
          <a:p>
            <a:pPr>
              <a:defRPr/>
            </a:pPr>
            <a:r>
              <a:rPr lang="en-US" dirty="0"/>
              <a:t>The scope of this project encompassed three main objectives: Part 1 which consisted of the LULC Classification for the Madre De Dios region involved the creation of a series of Land Use &amp; Land Cover classified maps on Google Earth Engine using satellite data for the years 2010, 2015, 2020 using the Random Forests algorithm. Part 2 was the Land Use Change Analysis which looked at where certain land uses (such as forest, mining, urban to list a few) were expanding or receding by district. Part 3 was the Disease Incidence Analysis which explored trends between changes in land use and zoonotic disease incidence by district over the last two decades.</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2337862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Speaker Notes:</a:t>
            </a:r>
            <a:endParaRPr lang="en-US" dirty="0"/>
          </a:p>
          <a:p>
            <a:pPr>
              <a:defRPr/>
            </a:pPr>
            <a:r>
              <a:rPr lang="en-US" dirty="0"/>
              <a:t>Our team partnered with the Peru Ministry of the Environment (MINAM) and the Ministry of Health (MINSA) to explore applications of remote sensing and satellite data to public health concerns related to land use change. Both agencies were interested in understanding the spatial dynamics of land use change to better target agency resources to protect human and environmental health in the Peruvian Amazon. We also collaborated with the Ecohealth lab of the University Peruana Cayetano Heredia, the Amazon Basin Conservation Association, Peruvian Service for Natural Protected Areas, the National Commission for Aerospace Research and Development, and the Bel Común Institute.</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2437567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endParaRPr lang="en-US" dirty="0"/>
          </a:p>
          <a:p>
            <a:r>
              <a:rPr lang="en-US" dirty="0"/>
              <a:t>We used Google Earth Engine (GEE) to produce the Land Use and Land Cover (LULC) classified maps and Land Use Change Analysis results. Within GEE, we used publicly available satellite imagery collected by Landsat 5 Thematic Mapper for the year 2010 and Landsat 8 OLI for years 2015 and 2020. Landsat Surface Reflectance data were used to train the land cover classifications. </a:t>
            </a:r>
            <a:endParaRPr lang="en-US" dirty="0">
              <a:cs typeface="Calibri" panose="020F0502020204030204"/>
            </a:endParaRPr>
          </a:p>
          <a:p>
            <a:endParaRPr lang="en-US" dirty="0"/>
          </a:p>
          <a:p>
            <a:r>
              <a:rPr lang="en-US" dirty="0"/>
              <a:t>Image Credit: NASA Goddard Space Flight Center</a:t>
            </a:r>
            <a:endParaRPr lang="en-US" dirty="0">
              <a:cs typeface="Calibri"/>
            </a:endParaRPr>
          </a:p>
          <a:p>
            <a:r>
              <a:rPr lang="en-US" dirty="0"/>
              <a:t>Image Source: </a:t>
            </a:r>
            <a:r>
              <a:rPr lang="en-US" dirty="0">
                <a:hlinkClick r:id="rId3"/>
              </a:rPr>
              <a:t>https://www.flickr.com/photos/gsfc/7630269434</a:t>
            </a:r>
            <a:r>
              <a:rPr lang="en-US" dirty="0"/>
              <a:t> </a:t>
            </a:r>
            <a:endParaRPr lang="en-US" dirty="0">
              <a:cs typeface="Calibri"/>
            </a:endParaRPr>
          </a:p>
          <a:p>
            <a:r>
              <a:rPr lang="en-US" dirty="0"/>
              <a:t>(image licensed under Creative Commons, </a:t>
            </a:r>
            <a:r>
              <a:rPr lang="en-US" b="1" dirty="0"/>
              <a:t>Attribution 2.0 Generic (CC BY 2.0))</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934391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endParaRPr lang="en-US" dirty="0"/>
          </a:p>
          <a:p>
            <a:r>
              <a:rPr lang="en-US" dirty="0">
                <a:cs typeface="Calibri"/>
              </a:rPr>
              <a:t>For the Land Use Land Cover maps, we first identified our classes of interest based on the most recent classification for the Madre de Dios region which was for 2016 which was a part of GeoBosques project conducted by the Peruvian Ministry of the Environment. </a:t>
            </a:r>
          </a:p>
          <a:p>
            <a:endParaRPr lang="en-US" dirty="0">
              <a:cs typeface="Calibri"/>
            </a:endParaRPr>
          </a:p>
          <a:p>
            <a:r>
              <a:rPr lang="en-US" dirty="0">
                <a:cs typeface="Calibri"/>
              </a:rPr>
              <a:t>We used their output classifications as a base for creating our own training data that would be used by the Random Forest algorithm to classify the rest of the region. About 50-80 samples were collected per class which then required temporal validation on Google Earth Pro to verify that each training site was consistently the same class across all three years (2010, 2015, and 2020) and if so, it was then accepted into the model.</a:t>
            </a:r>
          </a:p>
          <a:p>
            <a:endParaRPr lang="en-US" dirty="0">
              <a:cs typeface="Calibri"/>
            </a:endParaRPr>
          </a:p>
          <a:p>
            <a:r>
              <a:rPr lang="en-US" dirty="0">
                <a:cs typeface="Calibri"/>
              </a:rPr>
              <a:t>Continuing onto the Google Earth Engine platform, we queried Landsat from 2010, 2015, and 2020. We also used reference data from various partners and their previous products identifying certain land cover classes that we can use to help identify training polygons. We cleaned our satellite data by removing clouds and clipping it to the region of interest. Then we created training data on Google Earth Pro and created polygons to characterize samples of land for our classes. Finally, we input these training data into the Random Forest Model on Google Earth Engine and checked the validity using a confusion matrix.</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2818067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p>
          <a:p>
            <a:r>
              <a:rPr lang="en-US" dirty="0"/>
              <a:t>For the Land Use Land Cover maps, we first identified our classes of interest based on the most recent classification for the Madre de Dios region which was for 2016 which was a part of GeoBosques project conducted by the Peruvian Ministry of the Environment. We used their output classifications as a base for creating our own training data that would be used by the Random Forest algorithm to classify the rest of the region. About 50-80 samples were collected per class which then required temporal validation on Google Earth Pro to verify that each training site was consistently the same class across all three years (2010, 2015, and 2020) and if so, it was then accepted into the model.</a:t>
            </a:r>
            <a:endParaRPr lang="en-US" dirty="0">
              <a:cs typeface="Calibri"/>
            </a:endParaRPr>
          </a:p>
          <a:p>
            <a:endParaRPr lang="en-US" dirty="0"/>
          </a:p>
          <a:p>
            <a:r>
              <a:rPr lang="en-US" dirty="0"/>
              <a:t>Then we gathered Landsat data from 2010, 2015, and 2020. We also used reference data from various partners and their previous products identifying certain land cover classes that we can use to help identify training polygons. We cleaned our satellite data by removing clouds and clipping it to the region of interest. Then we created training data on Google Earth Pro and create polygons to characterize samples of land for our classes. Finally, we input these training data into the Random Forest Model on Google Earth Engine and check the validity using a confusion matrix.</a:t>
            </a:r>
            <a:endParaRPr lang="en-US" dirty="0">
              <a:cs typeface="Calibri"/>
            </a:endParaRPr>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3670387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r>
              <a:rPr lang="en-US" dirty="0"/>
              <a:t>Within GEE, we used publicly available satellite imagery collected by Landsat 5 TM for the year 2010 and Landsat 8 OLI data for years 2015 and 2020. In addition, we used reference data from MapBiomas, Geobosques, RAMI (mining), Google Earth, and Sideteva (mining) for certain classes.</a:t>
            </a:r>
          </a:p>
          <a:p>
            <a:r>
              <a:rPr lang="en-US" dirty="0"/>
              <a:t>We also clipped to the region of Madre de Dios, removed clouds with less than 50% coverage, and filtered for 2010, 2015, and 2020 Landsat images. This is a false color image of Madre de Dios using Landsat 8, mosaicked and combined from 2020 Landsat images. </a:t>
            </a:r>
          </a:p>
          <a:p>
            <a:endParaRPr lang="en-US" dirty="0"/>
          </a:p>
          <a:p>
            <a:r>
              <a:rPr lang="en-US" dirty="0"/>
              <a:t>For each of the classes, we created training data or used already existing partner-provided training points. We selected training points by referencing pre-existing Land Use Land Cover classifications provided by GeoBosques with coverage for the Madre de Dios region up until 2016, and the documented protocol for landscape classification used by MapBiomas. This will constitute our LULC classification process, in conjunction with Goog</a:t>
            </a:r>
            <a:r>
              <a:rPr lang="en-US" u="sng" dirty="0"/>
              <a:t>l</a:t>
            </a:r>
            <a:r>
              <a:rPr lang="en-US" dirty="0"/>
              <a:t>e Earth Pro to identify whether or not select areas for each classes remained the same or changed to another class in 2020, or whether or not they were correctly identified as a class. If no change occurred, then this training data is applicable for all three of our target LULC years. </a:t>
            </a:r>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1958872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2.xml"/><Relationship Id="rId2" Type="http://schemas.openxmlformats.org/officeDocument/2006/relationships/image" Target="../media/image9.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a:t>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dirty="0"/>
          </a:p>
        </p:txBody>
      </p:sp>
    </p:spTree>
    <p:extLst>
      <p:ext uri="{BB962C8B-B14F-4D97-AF65-F5344CB8AC3E}">
        <p14:creationId xmlns:p14="http://schemas.microsoft.com/office/powerpoint/2010/main" val="182515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a:t>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dirty="0"/>
          </a:p>
        </p:txBody>
      </p:sp>
    </p:spTree>
    <p:extLst>
      <p:ext uri="{BB962C8B-B14F-4D97-AF65-F5344CB8AC3E}">
        <p14:creationId xmlns:p14="http://schemas.microsoft.com/office/powerpoint/2010/main" val="1024245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a:t>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dirty="0"/>
          </a:p>
        </p:txBody>
      </p:sp>
    </p:spTree>
    <p:extLst>
      <p:ext uri="{BB962C8B-B14F-4D97-AF65-F5344CB8AC3E}">
        <p14:creationId xmlns:p14="http://schemas.microsoft.com/office/powerpoint/2010/main" val="354066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4648" r="13936"/>
          <a:stretch/>
        </p:blipFill>
        <p:spPr>
          <a:xfrm>
            <a:off x="1852" y="-510"/>
            <a:ext cx="5574890"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8A599A"/>
                </a:solidFill>
                <a:latin typeface="Century Gothic" panose="020B0502020202020204" pitchFamily="34" charset="0"/>
              </a:rPr>
              <a:t>| </a:t>
            </a:r>
            <a:r>
              <a:rPr lang="en-US" sz="1600" spc="100" baseline="0" dirty="0">
                <a:solidFill>
                  <a:srgbClr val="8A599A"/>
                </a:solidFill>
                <a:latin typeface="Century Gothic" panose="020B0502020202020204" pitchFamily="34" charset="0"/>
              </a:rPr>
              <a:t>Summer 2021</a:t>
            </a:r>
          </a:p>
        </p:txBody>
      </p:sp>
      <p:sp>
        <p:nvSpPr>
          <p:cNvPr id="26" name="Rounded Rectangle 25"/>
          <p:cNvSpPr/>
          <p:nvPr userDrawn="1"/>
        </p:nvSpPr>
        <p:spPr>
          <a:xfrm>
            <a:off x="-143435" y="6091356"/>
            <a:ext cx="12505764" cy="314088"/>
          </a:xfrm>
          <a:prstGeom prst="roundRect">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3675071128"/>
      </p:ext>
    </p:extLst>
  </p:cSld>
  <p:clrMapOvr>
    <a:masterClrMapping/>
  </p:clrMapOvr>
  <p:extLst>
    <p:ext uri="{DCECCB84-F9BA-43D5-87BE-67443E8EF086}">
      <p15:sldGuideLst xmlns:p15="http://schemas.microsoft.com/office/powerpoint/2012/main" xmlns="">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7062327"/>
      </p:ext>
    </p:extLst>
  </p:cSld>
  <p:clrMapOvr>
    <a:masterClrMapping/>
  </p:clrMapOvr>
  <p:extLst>
    <p:ext uri="{DCECCB84-F9BA-43D5-87BE-67443E8EF086}">
      <p15:sldGuideLst xmlns:p15="http://schemas.microsoft.com/office/powerpoint/2012/main" xmlns="">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481357940"/>
      </p:ext>
    </p:extLst>
  </p:cSld>
  <p:clrMapOvr>
    <a:masterClrMapping/>
  </p:clrMapOvr>
  <p:extLst>
    <p:ext uri="{DCECCB84-F9BA-43D5-87BE-67443E8EF086}">
      <p15:sldGuideLst xmlns:p15="http://schemas.microsoft.com/office/powerpoint/2012/main" xmlns="">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9821363"/>
      </p:ext>
    </p:extLst>
  </p:cSld>
  <p:clrMapOvr>
    <a:masterClrMapping/>
  </p:clrMapOvr>
  <p:extLst>
    <p:ext uri="{DCECCB84-F9BA-43D5-87BE-67443E8EF086}">
      <p15:sldGuideLst xmlns:p15="http://schemas.microsoft.com/office/powerpoint/2012/main" xmlns="">
        <p15:guide id="1" orient="horz" pos="72">
          <p15:clr>
            <a:srgbClr val="FBAE40"/>
          </p15:clr>
        </p15:guide>
        <p15:guide id="2" orient="horz" pos="42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8A599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3998792132"/>
      </p:ext>
    </p:extLst>
  </p:cSld>
  <p:clrMapOvr>
    <a:masterClrMapping/>
  </p:clrMapOvr>
  <p:extLst>
    <p:ext uri="{DCECCB84-F9BA-43D5-87BE-67443E8EF086}">
      <p15:sldGuideLst xmlns:p15="http://schemas.microsoft.com/office/powerpoint/2012/main" xmlns="">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4072335604"/>
      </p:ext>
    </p:extLst>
  </p:cSld>
  <p:clrMapOvr>
    <a:masterClrMapping/>
  </p:clrMapOvr>
  <p:extLst>
    <p:ext uri="{DCECCB84-F9BA-43D5-87BE-67443E8EF086}">
      <p15:sldGuideLst xmlns:p15="http://schemas.microsoft.com/office/powerpoint/2012/main" xmlns="">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461631992"/>
      </p:ext>
    </p:extLst>
  </p:cSld>
  <p:clrMapOvr>
    <a:masterClrMapping/>
  </p:clrMapOvr>
  <p:extLst>
    <p:ext uri="{DCECCB84-F9BA-43D5-87BE-67443E8EF086}">
      <p15:sldGuideLst xmlns:p15="http://schemas.microsoft.com/office/powerpoint/2012/main" xmlns="">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B0502020202020204" pitchFamily="34" charset="0"/>
              </a:rPr>
              <a:t>ACKNOWLEDGEMENTS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2417" y="528155"/>
            <a:ext cx="1468966" cy="2286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2880" y="1851660"/>
            <a:ext cx="4206240" cy="4206240"/>
          </a:xfrm>
          <a:prstGeom prst="rect">
            <a:avLst/>
          </a:prstGeom>
        </p:spPr>
      </p:pic>
      <p:sp>
        <p:nvSpPr>
          <p:cNvPr id="11" name="Rectangle 10"/>
          <p:cNvSpPr/>
          <p:nvPr userDrawn="1"/>
        </p:nvSpPr>
        <p:spPr>
          <a:xfrm>
            <a:off x="3702756" y="1650583"/>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445944"/>
      </p:ext>
    </p:extLst>
  </p:cSld>
  <p:clrMapOvr>
    <a:masterClrMapping/>
  </p:clrMapOvr>
  <p:extLst>
    <p:ext uri="{DCECCB84-F9BA-43D5-87BE-67443E8EF086}">
      <p15:sldGuideLst xmlns:p15="http://schemas.microsoft.com/office/powerpoint/2012/main" xmlns="">
        <p15:guide id="1" orient="horz" pos="744" userDrawn="1">
          <p15:clr>
            <a:srgbClr val="FBAE40"/>
          </p15:clr>
        </p15:guide>
        <p15:guide id="2" orient="horz" pos="381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a:t>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dirty="0"/>
          </a:p>
        </p:txBody>
      </p:sp>
    </p:spTree>
    <p:extLst>
      <p:ext uri="{BB962C8B-B14F-4D97-AF65-F5344CB8AC3E}">
        <p14:creationId xmlns:p14="http://schemas.microsoft.com/office/powerpoint/2010/main" val="548436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8A599A"/>
                </a:solidFill>
                <a:latin typeface="Century Gothic" panose="020B0502020202020204" pitchFamily="34" charset="0"/>
              </a:rPr>
              <a:t>| </a:t>
            </a:r>
            <a:r>
              <a:rPr lang="en-US" sz="1600" spc="100" baseline="0" dirty="0">
                <a:solidFill>
                  <a:srgbClr val="8A599A"/>
                </a:solidFill>
                <a:latin typeface="Century Gothic" panose="020B0502020202020204" pitchFamily="34" charset="0"/>
              </a:rPr>
              <a:t>Summer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xmlns="">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xmlns="">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xmlns="">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8A599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xmlns="">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B0502020202020204" pitchFamily="34" charset="0"/>
              </a:rPr>
              <a:t>ACKNOWLEDGEMENTS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2417" y="528155"/>
            <a:ext cx="1468966" cy="2286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2880" y="1851660"/>
            <a:ext cx="4206240" cy="4206240"/>
          </a:xfrm>
          <a:prstGeom prst="rect">
            <a:avLst/>
          </a:prstGeom>
        </p:spPr>
      </p:pic>
      <p:sp>
        <p:nvSpPr>
          <p:cNvPr id="11" name="Rectangle 10"/>
          <p:cNvSpPr/>
          <p:nvPr userDrawn="1"/>
        </p:nvSpPr>
        <p:spPr>
          <a:xfrm>
            <a:off x="3702756" y="1650583"/>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xmlns="">
        <p15:guide id="1" orient="horz" pos="744" userDrawn="1">
          <p15:clr>
            <a:srgbClr val="FBAE40"/>
          </p15:clr>
        </p15:guide>
        <p15:guide id="2" orient="horz" pos="3816"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xmlns="">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xmlns="">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xmlns="">
        <p15:guide id="1" orient="horz" pos="72">
          <p15:clr>
            <a:srgbClr val="FBAE40"/>
          </p15:clr>
        </p15:guide>
        <p15:guide id="2" orient="horz" pos="42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a:t>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dirty="0"/>
          </a:p>
        </p:txBody>
      </p:sp>
    </p:spTree>
    <p:extLst>
      <p:ext uri="{BB962C8B-B14F-4D97-AF65-F5344CB8AC3E}">
        <p14:creationId xmlns:p14="http://schemas.microsoft.com/office/powerpoint/2010/main" val="1029340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a:t>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dirty="0"/>
          </a:p>
        </p:txBody>
      </p:sp>
    </p:spTree>
    <p:extLst>
      <p:ext uri="{BB962C8B-B14F-4D97-AF65-F5344CB8AC3E}">
        <p14:creationId xmlns:p14="http://schemas.microsoft.com/office/powerpoint/2010/main" val="1446878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a:t>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a:t>‹#›</a:t>
            </a:fld>
            <a:endParaRPr lang="en-US" dirty="0"/>
          </a:p>
        </p:txBody>
      </p:sp>
    </p:spTree>
    <p:extLst>
      <p:ext uri="{BB962C8B-B14F-4D97-AF65-F5344CB8AC3E}">
        <p14:creationId xmlns:p14="http://schemas.microsoft.com/office/powerpoint/2010/main" val="2294686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a:t>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a:t>‹#›</a:t>
            </a:fld>
            <a:endParaRPr lang="en-US" dirty="0"/>
          </a:p>
        </p:txBody>
      </p:sp>
    </p:spTree>
    <p:extLst>
      <p:ext uri="{BB962C8B-B14F-4D97-AF65-F5344CB8AC3E}">
        <p14:creationId xmlns:p14="http://schemas.microsoft.com/office/powerpoint/2010/main" val="3010352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a:t>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a:t>‹#›</a:t>
            </a:fld>
            <a:endParaRPr lang="en-US" dirty="0"/>
          </a:p>
        </p:txBody>
      </p:sp>
    </p:spTree>
    <p:extLst>
      <p:ext uri="{BB962C8B-B14F-4D97-AF65-F5344CB8AC3E}">
        <p14:creationId xmlns:p14="http://schemas.microsoft.com/office/powerpoint/2010/main" val="1699103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a:t>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dirty="0"/>
          </a:p>
        </p:txBody>
      </p:sp>
    </p:spTree>
    <p:extLst>
      <p:ext uri="{BB962C8B-B14F-4D97-AF65-F5344CB8AC3E}">
        <p14:creationId xmlns:p14="http://schemas.microsoft.com/office/powerpoint/2010/main" val="16792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a:t>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dirty="0"/>
          </a:p>
        </p:txBody>
      </p:sp>
    </p:spTree>
    <p:extLst>
      <p:ext uri="{BB962C8B-B14F-4D97-AF65-F5344CB8AC3E}">
        <p14:creationId xmlns:p14="http://schemas.microsoft.com/office/powerpoint/2010/main" val="3093962049"/>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theme" Target="../theme/theme2.xml"/><Relationship Id="rId1" Type="http://schemas.openxmlformats.org/officeDocument/2006/relationships/slideLayout" Target="../slideLayouts/slideLayout20.xml"/><Relationship Id="rId2"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a:t>9/20/21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a:t>‹#›</a:t>
            </a:fld>
            <a:endParaRPr lang="en-US" dirty="0"/>
          </a:p>
        </p:txBody>
      </p:sp>
    </p:spTree>
    <p:extLst>
      <p:ext uri="{BB962C8B-B14F-4D97-AF65-F5344CB8AC3E}">
        <p14:creationId xmlns:p14="http://schemas.microsoft.com/office/powerpoint/2010/main" val="228848815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7.png"/><Relationship Id="rId1" Type="http://schemas.openxmlformats.org/officeDocument/2006/relationships/slideLayout" Target="../slideLayouts/slideLayout1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8.gif"/><Relationship Id="rId4" Type="http://schemas.openxmlformats.org/officeDocument/2006/relationships/image" Target="../media/image29.png"/><Relationship Id="rId5" Type="http://schemas.openxmlformats.org/officeDocument/2006/relationships/image" Target="../media/image12.png"/><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0.gif"/><Relationship Id="rId4" Type="http://schemas.openxmlformats.org/officeDocument/2006/relationships/image" Target="../media/image29.png"/><Relationship Id="rId5" Type="http://schemas.openxmlformats.org/officeDocument/2006/relationships/image" Target="../media/image12.png"/><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2.png"/><Relationship Id="rId1" Type="http://schemas.openxmlformats.org/officeDocument/2006/relationships/slideLayout" Target="../slideLayouts/slideLayout1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3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3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image" Target="../media/image12.png"/><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image" Target="../media/image12.png"/><Relationship Id="rId1" Type="http://schemas.openxmlformats.org/officeDocument/2006/relationships/slideLayout" Target="../slideLayouts/slideLayout15.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29.png"/><Relationship Id="rId5" Type="http://schemas.openxmlformats.org/officeDocument/2006/relationships/image" Target="../media/image12.png"/><Relationship Id="rId1" Type="http://schemas.openxmlformats.org/officeDocument/2006/relationships/slideLayout" Target="../slideLayouts/slideLayout15.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29.png"/><Relationship Id="rId5" Type="http://schemas.openxmlformats.org/officeDocument/2006/relationships/image" Target="../media/image12.png"/><Relationship Id="rId1" Type="http://schemas.openxmlformats.org/officeDocument/2006/relationships/slideLayout" Target="../slideLayouts/slideLayout15.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29.png"/><Relationship Id="rId5" Type="http://schemas.openxmlformats.org/officeDocument/2006/relationships/image" Target="../media/image12.png"/><Relationship Id="rId1" Type="http://schemas.openxmlformats.org/officeDocument/2006/relationships/slideLayout" Target="../slideLayouts/slideLayout15.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29.png"/><Relationship Id="rId5" Type="http://schemas.openxmlformats.org/officeDocument/2006/relationships/image" Target="../media/image12.png"/><Relationship Id="rId1" Type="http://schemas.openxmlformats.org/officeDocument/2006/relationships/slideLayout" Target="../slideLayouts/slideLayout15.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29.png"/><Relationship Id="rId5" Type="http://schemas.openxmlformats.org/officeDocument/2006/relationships/image" Target="../media/image12.png"/><Relationship Id="rId1" Type="http://schemas.openxmlformats.org/officeDocument/2006/relationships/slideLayout" Target="../slideLayouts/slideLayout15.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2.png"/><Relationship Id="rId5" Type="http://schemas.openxmlformats.org/officeDocument/2006/relationships/image" Target="../media/image24.jpeg"/><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13232" y="5749282"/>
            <a:ext cx="1968809" cy="338554"/>
          </a:xfrm>
          <a:prstGeom prst="rect">
            <a:avLst/>
          </a:prstGeom>
        </p:spPr>
        <p:txBody>
          <a:bodyPr wrap="none" lIns="91440" tIns="45720" rIns="91440" bIns="45720" anchor="t">
            <a:spAutoFit/>
          </a:bodyPr>
          <a:lstStyle/>
          <a:p>
            <a:r>
              <a:rPr lang="en-US" sz="1600" dirty="0">
                <a:solidFill>
                  <a:srgbClr val="8A599A"/>
                </a:solidFill>
                <a:latin typeface="Century Gothic"/>
              </a:rPr>
              <a:t>Georgia – Athens </a:t>
            </a:r>
            <a:endParaRPr lang="en-US" dirty="0">
              <a:solidFill>
                <a:srgbClr val="8A599A"/>
              </a:solidFill>
              <a:latin typeface="Century Gothic"/>
            </a:endParaRPr>
          </a:p>
        </p:txBody>
      </p:sp>
      <p:sp>
        <p:nvSpPr>
          <p:cNvPr id="3" name="Title 1"/>
          <p:cNvSpPr txBox="1">
            <a:spLocks/>
          </p:cNvSpPr>
          <p:nvPr/>
        </p:nvSpPr>
        <p:spPr>
          <a:xfrm>
            <a:off x="6102086" y="1837942"/>
            <a:ext cx="4890496"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8A599A"/>
                </a:solidFill>
                <a:latin typeface="Century Gothic"/>
              </a:rPr>
              <a:t>Peru</a:t>
            </a:r>
            <a:endParaRPr lang="en-US" sz="3700" spc="0" baseline="0" dirty="0">
              <a:solidFill>
                <a:srgbClr val="8A599A"/>
              </a:solidFill>
            </a:endParaRPr>
          </a:p>
          <a:p>
            <a:pPr algn="l"/>
            <a:r>
              <a:rPr lang="en-US" sz="2800" spc="0" dirty="0">
                <a:solidFill>
                  <a:srgbClr val="8A599A"/>
                </a:solidFill>
                <a:latin typeface="Century Gothic"/>
              </a:rPr>
              <a:t>Health &amp; Air Quality</a:t>
            </a:r>
            <a:endParaRPr lang="en-US" sz="2800" spc="0" baseline="0" dirty="0">
              <a:solidFill>
                <a:srgbClr val="8A599A"/>
              </a:solidFill>
              <a:latin typeface="Century Gothic"/>
            </a:endParaRPr>
          </a:p>
        </p:txBody>
      </p:sp>
      <p:sp>
        <p:nvSpPr>
          <p:cNvPr id="4" name="Subtitle 2"/>
          <p:cNvSpPr txBox="1">
            <a:spLocks/>
          </p:cNvSpPr>
          <p:nvPr/>
        </p:nvSpPr>
        <p:spPr>
          <a:xfrm>
            <a:off x="6102086" y="3092179"/>
            <a:ext cx="5810151"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solidFill>
                  <a:schemeClr val="tx1">
                    <a:lumMod val="75000"/>
                    <a:lumOff val="25000"/>
                  </a:schemeClr>
                </a:solidFill>
                <a:latin typeface="Century Gothic"/>
              </a:rPr>
              <a:t>Land Use Change in the Rapidly Developing Peruvian Amazon and Implications on Zoonotic Disease Incidence</a:t>
            </a:r>
            <a:endParaRPr lang="en-US" sz="2000" dirty="0">
              <a:solidFill>
                <a:schemeClr val="tx1">
                  <a:lumMod val="75000"/>
                  <a:lumOff val="25000"/>
                </a:schemeClr>
              </a:solidFill>
            </a:endParaRPr>
          </a:p>
        </p:txBody>
      </p:sp>
      <p:sp>
        <p:nvSpPr>
          <p:cNvPr id="5" name="TextBox 4"/>
          <p:cNvSpPr txBox="1"/>
          <p:nvPr/>
        </p:nvSpPr>
        <p:spPr>
          <a:xfrm>
            <a:off x="6095517" y="4719232"/>
            <a:ext cx="5066469" cy="523220"/>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Elizabeth Stapleton, Ariel Calle, Nataly Chacon, Nelson Huffaker, &amp; Oliver Nguyen</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METHODOLOGY: LAND USE CHANGE</a:t>
            </a:r>
          </a:p>
        </p:txBody>
      </p:sp>
      <p:sp>
        <p:nvSpPr>
          <p:cNvPr id="74" name="TextBox 73">
            <a:extLst>
              <a:ext uri="{FF2B5EF4-FFF2-40B4-BE49-F238E27FC236}">
                <a16:creationId xmlns:a16="http://schemas.microsoft.com/office/drawing/2014/main" xmlns="" id="{621836D5-EE07-4874-9B05-AFF3EFB59193}"/>
              </a:ext>
            </a:extLst>
          </p:cNvPr>
          <p:cNvSpPr txBox="1"/>
          <p:nvPr/>
        </p:nvSpPr>
        <p:spPr>
          <a:xfrm>
            <a:off x="7406114" y="2106268"/>
            <a:ext cx="295906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latin typeface="Century Gothic"/>
              <a:ea typeface="+mn-lt"/>
              <a:cs typeface="+mn-lt"/>
            </a:endParaRPr>
          </a:p>
        </p:txBody>
      </p:sp>
      <p:sp>
        <p:nvSpPr>
          <p:cNvPr id="89" name="TextBox 3">
            <a:extLst>
              <a:ext uri="{FF2B5EF4-FFF2-40B4-BE49-F238E27FC236}">
                <a16:creationId xmlns:a16="http://schemas.microsoft.com/office/drawing/2014/main" xmlns="" id="{A7D90BA6-1EC4-44ED-9D65-53F4696DEB7A}"/>
              </a:ext>
            </a:extLst>
          </p:cNvPr>
          <p:cNvSpPr txBox="1"/>
          <p:nvPr/>
        </p:nvSpPr>
        <p:spPr>
          <a:xfrm>
            <a:off x="7957912" y="1639999"/>
            <a:ext cx="2939464" cy="46944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8A599A"/>
                </a:solidFill>
                <a:latin typeface="Century Gothic"/>
              </a:rPr>
              <a:t>Data Analysis</a:t>
            </a:r>
          </a:p>
        </p:txBody>
      </p:sp>
      <p:sp>
        <p:nvSpPr>
          <p:cNvPr id="5" name="Oval 4">
            <a:extLst>
              <a:ext uri="{FF2B5EF4-FFF2-40B4-BE49-F238E27FC236}">
                <a16:creationId xmlns:a16="http://schemas.microsoft.com/office/drawing/2014/main" xmlns="" id="{384EE275-636A-4AD9-B105-9C2A963DF106}"/>
              </a:ext>
            </a:extLst>
          </p:cNvPr>
          <p:cNvSpPr/>
          <p:nvPr/>
        </p:nvSpPr>
        <p:spPr>
          <a:xfrm>
            <a:off x="1157115" y="2261234"/>
            <a:ext cx="3212592" cy="1249680"/>
          </a:xfrm>
          <a:prstGeom prst="ellipse">
            <a:avLst/>
          </a:prstGeom>
          <a:solidFill>
            <a:schemeClr val="accent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Century Gothic"/>
              <a:ea typeface="+mn-lt"/>
              <a:cs typeface="+mn-lt"/>
            </a:endParaRPr>
          </a:p>
          <a:p>
            <a:pPr algn="ctr"/>
            <a:endParaRPr lang="en-US" dirty="0">
              <a:cs typeface="Calibri"/>
            </a:endParaRPr>
          </a:p>
        </p:txBody>
      </p:sp>
      <p:sp>
        <p:nvSpPr>
          <p:cNvPr id="6" name="Arrow: Down 5">
            <a:extLst>
              <a:ext uri="{FF2B5EF4-FFF2-40B4-BE49-F238E27FC236}">
                <a16:creationId xmlns:a16="http://schemas.microsoft.com/office/drawing/2014/main" xmlns="" id="{6B62DF08-D070-4CB1-9C91-8FF3DCA46E4B}"/>
              </a:ext>
            </a:extLst>
          </p:cNvPr>
          <p:cNvSpPr/>
          <p:nvPr/>
        </p:nvSpPr>
        <p:spPr>
          <a:xfrm rot="16200000">
            <a:off x="5390826" y="2503653"/>
            <a:ext cx="1387761" cy="2259997"/>
          </a:xfrm>
          <a:prstGeom prst="downArrow">
            <a:avLst/>
          </a:prstGeom>
          <a:solidFill>
            <a:schemeClr val="accent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 name="Rectangle: Rounded Corners 6">
            <a:extLst>
              <a:ext uri="{FF2B5EF4-FFF2-40B4-BE49-F238E27FC236}">
                <a16:creationId xmlns:a16="http://schemas.microsoft.com/office/drawing/2014/main" xmlns="" id="{4ECB7305-8CAE-4AA6-83FE-1569B9A735D1}"/>
              </a:ext>
            </a:extLst>
          </p:cNvPr>
          <p:cNvSpPr/>
          <p:nvPr/>
        </p:nvSpPr>
        <p:spPr>
          <a:xfrm>
            <a:off x="7506653" y="2289721"/>
            <a:ext cx="3587275" cy="1077797"/>
          </a:xfrm>
          <a:prstGeom prst="roundRect">
            <a:avLst/>
          </a:prstGeom>
          <a:solidFill>
            <a:schemeClr val="accent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sp>
        <p:nvSpPr>
          <p:cNvPr id="9" name="Rectangle: Rounded Corners 8">
            <a:extLst>
              <a:ext uri="{FF2B5EF4-FFF2-40B4-BE49-F238E27FC236}">
                <a16:creationId xmlns:a16="http://schemas.microsoft.com/office/drawing/2014/main" xmlns="" id="{1312B28B-D763-44D1-9925-7A499AA2402E}"/>
              </a:ext>
            </a:extLst>
          </p:cNvPr>
          <p:cNvSpPr/>
          <p:nvPr/>
        </p:nvSpPr>
        <p:spPr>
          <a:xfrm>
            <a:off x="7510301" y="3752175"/>
            <a:ext cx="3582568" cy="1031275"/>
          </a:xfrm>
          <a:prstGeom prst="roundRect">
            <a:avLst/>
          </a:prstGeom>
          <a:solidFill>
            <a:schemeClr val="accent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sp>
        <p:nvSpPr>
          <p:cNvPr id="14" name="Arrow: Down 13">
            <a:extLst>
              <a:ext uri="{FF2B5EF4-FFF2-40B4-BE49-F238E27FC236}">
                <a16:creationId xmlns:a16="http://schemas.microsoft.com/office/drawing/2014/main" xmlns="" id="{E8392358-E019-4947-BE3B-4965BDD36F20}"/>
              </a:ext>
            </a:extLst>
          </p:cNvPr>
          <p:cNvSpPr/>
          <p:nvPr/>
        </p:nvSpPr>
        <p:spPr>
          <a:xfrm>
            <a:off x="11358506" y="2257843"/>
            <a:ext cx="370620" cy="2521211"/>
          </a:xfrm>
          <a:prstGeom prst="downArrow">
            <a:avLst/>
          </a:prstGeom>
          <a:solidFill>
            <a:schemeClr val="accent4">
              <a:lumMod val="40000"/>
              <a:lumOff val="60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2" name="TextBox 3">
            <a:extLst>
              <a:ext uri="{FF2B5EF4-FFF2-40B4-BE49-F238E27FC236}">
                <a16:creationId xmlns:a16="http://schemas.microsoft.com/office/drawing/2014/main" xmlns="" id="{63AF4ADF-0D3E-4249-82B6-3CBB9FEE381A}"/>
              </a:ext>
            </a:extLst>
          </p:cNvPr>
          <p:cNvSpPr txBox="1"/>
          <p:nvPr/>
        </p:nvSpPr>
        <p:spPr>
          <a:xfrm>
            <a:off x="1047626" y="2557692"/>
            <a:ext cx="3384639" cy="98488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i="1" dirty="0">
                <a:solidFill>
                  <a:schemeClr val="bg1"/>
                </a:solidFill>
                <a:latin typeface="Century Gothic"/>
                <a:ea typeface="+mn-lt"/>
                <a:cs typeface="+mn-lt"/>
              </a:rPr>
              <a:t>Results from LULC Classification</a:t>
            </a:r>
            <a:endParaRPr lang="en-US" sz="2000" i="1" dirty="0">
              <a:solidFill>
                <a:schemeClr val="bg1"/>
              </a:solidFill>
              <a:cs typeface="Calibri" panose="020F0502020204030204"/>
            </a:endParaRPr>
          </a:p>
          <a:p>
            <a:pPr marL="285750" indent="-285750">
              <a:buFont typeface="Arial"/>
              <a:buChar char="•"/>
            </a:pPr>
            <a:endParaRPr lang="en-US" dirty="0">
              <a:solidFill>
                <a:schemeClr val="bg1"/>
              </a:solidFill>
              <a:latin typeface="Century Gothic"/>
              <a:ea typeface="+mn-lt"/>
              <a:cs typeface="+mn-lt"/>
            </a:endParaRPr>
          </a:p>
        </p:txBody>
      </p:sp>
      <p:sp>
        <p:nvSpPr>
          <p:cNvPr id="16" name="TextBox 3">
            <a:extLst>
              <a:ext uri="{FF2B5EF4-FFF2-40B4-BE49-F238E27FC236}">
                <a16:creationId xmlns:a16="http://schemas.microsoft.com/office/drawing/2014/main" xmlns="" id="{3FBC92C2-02BC-4064-B71C-E98488B31596}"/>
              </a:ext>
            </a:extLst>
          </p:cNvPr>
          <p:cNvSpPr txBox="1"/>
          <p:nvPr/>
        </p:nvSpPr>
        <p:spPr>
          <a:xfrm>
            <a:off x="1323909" y="1639564"/>
            <a:ext cx="2939464" cy="46944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8A599A"/>
                </a:solidFill>
                <a:latin typeface="Century Gothic"/>
              </a:rPr>
              <a:t>Data Processing</a:t>
            </a:r>
          </a:p>
        </p:txBody>
      </p:sp>
      <p:sp>
        <p:nvSpPr>
          <p:cNvPr id="19" name="Rectangle: Rounded Corners 18">
            <a:extLst>
              <a:ext uri="{FF2B5EF4-FFF2-40B4-BE49-F238E27FC236}">
                <a16:creationId xmlns:a16="http://schemas.microsoft.com/office/drawing/2014/main" xmlns="" id="{B5F78FF8-1B7A-47C9-91DE-450A74EF209A}"/>
              </a:ext>
            </a:extLst>
          </p:cNvPr>
          <p:cNvSpPr/>
          <p:nvPr/>
        </p:nvSpPr>
        <p:spPr>
          <a:xfrm>
            <a:off x="1108435" y="3873779"/>
            <a:ext cx="3306752" cy="899048"/>
          </a:xfrm>
          <a:prstGeom prst="roundRect">
            <a:avLst/>
          </a:prstGeom>
          <a:solidFill>
            <a:schemeClr val="accent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sp>
        <p:nvSpPr>
          <p:cNvPr id="20" name="TextBox 6">
            <a:extLst>
              <a:ext uri="{FF2B5EF4-FFF2-40B4-BE49-F238E27FC236}">
                <a16:creationId xmlns:a16="http://schemas.microsoft.com/office/drawing/2014/main" xmlns="" id="{911FE8DC-61AC-41FD-A7FE-84B751EEC017}"/>
              </a:ext>
            </a:extLst>
          </p:cNvPr>
          <p:cNvSpPr txBox="1"/>
          <p:nvPr/>
        </p:nvSpPr>
        <p:spPr>
          <a:xfrm>
            <a:off x="1290171" y="4130187"/>
            <a:ext cx="3037483"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Century Gothic"/>
                <a:ea typeface="+mn-lt"/>
                <a:cs typeface="+mn-lt"/>
              </a:rPr>
              <a:t>1. Import to ArcGIS</a:t>
            </a:r>
          </a:p>
          <a:p>
            <a:endParaRPr lang="en-US" sz="2000" i="1" u="sng" dirty="0">
              <a:solidFill>
                <a:schemeClr val="bg1"/>
              </a:solidFill>
              <a:latin typeface="Century Gothic"/>
              <a:cs typeface="Calibri"/>
            </a:endParaRPr>
          </a:p>
          <a:p>
            <a:pPr marL="285750" indent="-285750">
              <a:buFont typeface="Arial"/>
              <a:buChar char="•"/>
            </a:pPr>
            <a:endParaRPr lang="en-US" dirty="0">
              <a:solidFill>
                <a:schemeClr val="bg1"/>
              </a:solidFill>
              <a:latin typeface="Calibri" panose="020F0502020204030204"/>
              <a:ea typeface="+mn-lt"/>
              <a:cs typeface="+mn-lt"/>
            </a:endParaRPr>
          </a:p>
        </p:txBody>
      </p:sp>
      <p:sp>
        <p:nvSpPr>
          <p:cNvPr id="24" name="Arrow: Down 23">
            <a:extLst>
              <a:ext uri="{FF2B5EF4-FFF2-40B4-BE49-F238E27FC236}">
                <a16:creationId xmlns:a16="http://schemas.microsoft.com/office/drawing/2014/main" xmlns="" id="{C42A1151-0857-4AD3-8DF1-BA390BA32DD0}"/>
              </a:ext>
            </a:extLst>
          </p:cNvPr>
          <p:cNvSpPr/>
          <p:nvPr/>
        </p:nvSpPr>
        <p:spPr>
          <a:xfrm>
            <a:off x="504708" y="2475942"/>
            <a:ext cx="374904" cy="2302906"/>
          </a:xfrm>
          <a:prstGeom prst="downArrow">
            <a:avLst/>
          </a:prstGeom>
          <a:solidFill>
            <a:schemeClr val="accent4">
              <a:lumMod val="40000"/>
              <a:lumOff val="60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 name="TextBox 25">
            <a:extLst>
              <a:ext uri="{FF2B5EF4-FFF2-40B4-BE49-F238E27FC236}">
                <a16:creationId xmlns:a16="http://schemas.microsoft.com/office/drawing/2014/main" xmlns="" id="{A092C2F5-EC49-4111-B4BE-859273BB2160}"/>
              </a:ext>
            </a:extLst>
          </p:cNvPr>
          <p:cNvSpPr txBox="1"/>
          <p:nvPr/>
        </p:nvSpPr>
        <p:spPr>
          <a:xfrm>
            <a:off x="7878336" y="2639568"/>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bg1"/>
                </a:solidFill>
                <a:latin typeface="Century Gothic"/>
              </a:rPr>
              <a:t>2. Reclassify </a:t>
            </a:r>
            <a:r>
              <a:rPr lang="en-US" sz="2000" b="1" dirty="0" err="1">
                <a:solidFill>
                  <a:schemeClr val="bg1"/>
                </a:solidFill>
                <a:latin typeface="Century Gothic"/>
              </a:rPr>
              <a:t>Rasters</a:t>
            </a:r>
            <a:endParaRPr lang="en-US" sz="2000" dirty="0">
              <a:solidFill>
                <a:schemeClr val="bg1"/>
              </a:solidFill>
            </a:endParaRPr>
          </a:p>
        </p:txBody>
      </p:sp>
      <p:sp>
        <p:nvSpPr>
          <p:cNvPr id="63" name="TextBox 62">
            <a:extLst>
              <a:ext uri="{FF2B5EF4-FFF2-40B4-BE49-F238E27FC236}">
                <a16:creationId xmlns:a16="http://schemas.microsoft.com/office/drawing/2014/main" xmlns="" id="{DDAB4DD3-2337-48F2-B6F8-ADEE91B0D66F}"/>
              </a:ext>
            </a:extLst>
          </p:cNvPr>
          <p:cNvSpPr txBox="1"/>
          <p:nvPr/>
        </p:nvSpPr>
        <p:spPr>
          <a:xfrm>
            <a:off x="7878336" y="3938016"/>
            <a:ext cx="28956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bg1"/>
                </a:solidFill>
                <a:latin typeface="Century Gothic"/>
              </a:rPr>
              <a:t>3. Subtract </a:t>
            </a:r>
            <a:r>
              <a:rPr lang="en-US" sz="2000" b="1" dirty="0" err="1">
                <a:solidFill>
                  <a:schemeClr val="bg1"/>
                </a:solidFill>
                <a:latin typeface="Century Gothic"/>
              </a:rPr>
              <a:t>Rasters</a:t>
            </a:r>
            <a:r>
              <a:rPr lang="en-US" sz="2000" b="1" dirty="0">
                <a:solidFill>
                  <a:schemeClr val="bg1"/>
                </a:solidFill>
                <a:latin typeface="Century Gothic"/>
              </a:rPr>
              <a:t> for Each Analysis Period</a:t>
            </a:r>
            <a:endParaRPr lang="en-US" sz="2000" dirty="0">
              <a:solidFill>
                <a:schemeClr val="bg1"/>
              </a:solidFill>
            </a:endParaRPr>
          </a:p>
        </p:txBody>
      </p:sp>
    </p:spTree>
    <p:extLst>
      <p:ext uri="{BB962C8B-B14F-4D97-AF65-F5344CB8AC3E}">
        <p14:creationId xmlns:p14="http://schemas.microsoft.com/office/powerpoint/2010/main" val="4024875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1C07B39-1D23-4C0A-9C8B-3AECA7C4E1C2}"/>
              </a:ext>
            </a:extLst>
          </p:cNvPr>
          <p:cNvSpPr/>
          <p:nvPr/>
        </p:nvSpPr>
        <p:spPr>
          <a:xfrm>
            <a:off x="953404" y="2121620"/>
            <a:ext cx="4698067" cy="1820361"/>
          </a:xfrm>
          <a:prstGeom prst="roundRect">
            <a:avLst/>
          </a:prstGeom>
          <a:solidFill>
            <a:schemeClr val="accent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a:latin typeface="Century Gothic"/>
              <a:ea typeface="+mn-lt"/>
              <a:cs typeface="+mn-lt"/>
            </a:endParaRPr>
          </a:p>
        </p:txBody>
      </p:sp>
      <p:sp>
        <p:nvSpPr>
          <p:cNvPr id="2" name="Title 4"/>
          <p:cNvSpPr txBox="1">
            <a:spLocks/>
          </p:cNvSpPr>
          <p:nvPr/>
        </p:nvSpPr>
        <p:spPr>
          <a:xfrm>
            <a:off x="495300" y="362460"/>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METHODOLOGY: LAND USE CHANGE</a:t>
            </a:r>
          </a:p>
        </p:txBody>
      </p:sp>
      <p:sp>
        <p:nvSpPr>
          <p:cNvPr id="3" name="TextBox 2">
            <a:extLst>
              <a:ext uri="{FF2B5EF4-FFF2-40B4-BE49-F238E27FC236}">
                <a16:creationId xmlns:a16="http://schemas.microsoft.com/office/drawing/2014/main" xmlns="" id="{D0F82154-42FF-4E7F-A98C-F41915B763F5}"/>
              </a:ext>
            </a:extLst>
          </p:cNvPr>
          <p:cNvSpPr txBox="1"/>
          <p:nvPr/>
        </p:nvSpPr>
        <p:spPr>
          <a:xfrm>
            <a:off x="1069783" y="2273857"/>
            <a:ext cx="4430332" cy="1707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dirty="0">
              <a:latin typeface="Century Gothic"/>
              <a:ea typeface="+mn-lt"/>
              <a:cs typeface="+mn-lt"/>
            </a:endParaRPr>
          </a:p>
          <a:p>
            <a:r>
              <a:rPr lang="en-US" sz="2000" b="1" dirty="0">
                <a:latin typeface="Century Gothic"/>
                <a:ea typeface="+mn-lt"/>
                <a:cs typeface="+mn-lt"/>
              </a:rPr>
              <a:t>Reclassify </a:t>
            </a:r>
            <a:r>
              <a:rPr lang="en-US" sz="2000" b="1" dirty="0" err="1">
                <a:latin typeface="Century Gothic"/>
                <a:ea typeface="+mn-lt"/>
                <a:cs typeface="+mn-lt"/>
              </a:rPr>
              <a:t>Rasters</a:t>
            </a:r>
            <a:endParaRPr lang="en-US" sz="2000" b="1" dirty="0">
              <a:latin typeface="Century Gothic"/>
              <a:ea typeface="+mn-lt"/>
              <a:cs typeface="+mn-lt"/>
            </a:endParaRPr>
          </a:p>
          <a:p>
            <a:pPr marL="342900" indent="-342900">
              <a:buFont typeface="Arial"/>
              <a:buChar char="•"/>
            </a:pPr>
            <a:r>
              <a:rPr lang="en-US" sz="2000" dirty="0">
                <a:latin typeface="Century Gothic"/>
                <a:ea typeface="+mn-lt"/>
                <a:cs typeface="+mn-lt"/>
              </a:rPr>
              <a:t>Assign squared values to each land cover type</a:t>
            </a:r>
            <a:endParaRPr lang="en-US" dirty="0">
              <a:cs typeface="Calibri" panose="020F0502020204030204"/>
            </a:endParaRPr>
          </a:p>
          <a:p>
            <a:pPr marL="342900" indent="-342900">
              <a:buFont typeface="Arial"/>
              <a:buChar char="•"/>
            </a:pPr>
            <a:r>
              <a:rPr lang="en-US" sz="2000" dirty="0">
                <a:latin typeface="Century Gothic"/>
                <a:ea typeface="+mn-lt"/>
                <a:cs typeface="+mn-lt"/>
              </a:rPr>
              <a:t>Reclassify each year: 2010, 2015, and 2020</a:t>
            </a:r>
            <a:endParaRPr lang="en-US" sz="2000" dirty="0">
              <a:solidFill>
                <a:schemeClr val="lt1"/>
              </a:solidFill>
              <a:latin typeface="Century Gothic"/>
              <a:ea typeface="+mn-lt"/>
              <a:cs typeface="+mn-lt"/>
            </a:endParaRPr>
          </a:p>
          <a:p>
            <a:pPr indent="-342900" algn="ctr">
              <a:buFont typeface="Arial"/>
              <a:buChar char="•"/>
            </a:pPr>
            <a:endParaRPr lang="en-US" sz="2000" b="1" dirty="0">
              <a:solidFill>
                <a:schemeClr val="lt1"/>
              </a:solidFill>
              <a:latin typeface="Century Gothic"/>
              <a:ea typeface="+mn-lt"/>
              <a:cs typeface="+mn-lt"/>
            </a:endParaRPr>
          </a:p>
          <a:p>
            <a:pPr indent="-342900" algn="ctr">
              <a:buFont typeface="Arial"/>
              <a:buChar char="•"/>
            </a:pPr>
            <a:endParaRPr lang="en-US" sz="2000" b="1" dirty="0">
              <a:latin typeface="Century Gothic"/>
              <a:ea typeface="+mn-lt"/>
              <a:cs typeface="+mn-lt"/>
            </a:endParaRPr>
          </a:p>
        </p:txBody>
      </p:sp>
      <p:sp>
        <p:nvSpPr>
          <p:cNvPr id="4" name="TextBox 3">
            <a:extLst>
              <a:ext uri="{FF2B5EF4-FFF2-40B4-BE49-F238E27FC236}">
                <a16:creationId xmlns:a16="http://schemas.microsoft.com/office/drawing/2014/main" xmlns="" id="{17414D47-8230-4A75-82FB-0BBEF1E27C73}"/>
              </a:ext>
            </a:extLst>
          </p:cNvPr>
          <p:cNvSpPr txBox="1"/>
          <p:nvPr/>
        </p:nvSpPr>
        <p:spPr>
          <a:xfrm>
            <a:off x="1072775" y="1394979"/>
            <a:ext cx="2939464" cy="46944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8A599A"/>
                </a:solidFill>
                <a:latin typeface="Century Gothic"/>
              </a:rPr>
              <a:t>Data Analysis</a:t>
            </a:r>
          </a:p>
        </p:txBody>
      </p:sp>
      <p:sp>
        <p:nvSpPr>
          <p:cNvPr id="11" name="Rectangle: Rounded Corners 10">
            <a:extLst>
              <a:ext uri="{FF2B5EF4-FFF2-40B4-BE49-F238E27FC236}">
                <a16:creationId xmlns:a16="http://schemas.microsoft.com/office/drawing/2014/main" xmlns="" id="{5076E2BF-5B34-4FA7-A095-3531F0228964}"/>
              </a:ext>
            </a:extLst>
          </p:cNvPr>
          <p:cNvSpPr/>
          <p:nvPr/>
        </p:nvSpPr>
        <p:spPr>
          <a:xfrm>
            <a:off x="949549" y="4096600"/>
            <a:ext cx="4693606" cy="1891926"/>
          </a:xfrm>
          <a:prstGeom prst="roundRect">
            <a:avLst/>
          </a:prstGeom>
          <a:solidFill>
            <a:schemeClr val="accent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a:latin typeface="Century Gothic"/>
              <a:ea typeface="+mn-lt"/>
              <a:cs typeface="+mn-lt"/>
            </a:endParaRPr>
          </a:p>
        </p:txBody>
      </p:sp>
      <p:sp>
        <p:nvSpPr>
          <p:cNvPr id="13" name="TextBox 12">
            <a:extLst>
              <a:ext uri="{FF2B5EF4-FFF2-40B4-BE49-F238E27FC236}">
                <a16:creationId xmlns:a16="http://schemas.microsoft.com/office/drawing/2014/main" xmlns="" id="{54048A2E-1563-4F7F-A6E8-E1023DCF7C2D}"/>
              </a:ext>
            </a:extLst>
          </p:cNvPr>
          <p:cNvSpPr txBox="1"/>
          <p:nvPr/>
        </p:nvSpPr>
        <p:spPr>
          <a:xfrm>
            <a:off x="1069253" y="3882061"/>
            <a:ext cx="447949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b="1" dirty="0">
              <a:solidFill>
                <a:schemeClr val="bg1"/>
              </a:solidFill>
              <a:latin typeface="Century Gothic"/>
              <a:cs typeface="Calibri"/>
            </a:endParaRPr>
          </a:p>
          <a:p>
            <a:r>
              <a:rPr lang="en-US" sz="2000" b="1" dirty="0">
                <a:solidFill>
                  <a:schemeClr val="bg1"/>
                </a:solidFill>
                <a:latin typeface="Century Gothic"/>
                <a:cs typeface="Calibri"/>
              </a:rPr>
              <a:t>Subtract </a:t>
            </a:r>
            <a:r>
              <a:rPr lang="en-US" sz="2000" b="1" dirty="0" err="1">
                <a:solidFill>
                  <a:schemeClr val="bg1"/>
                </a:solidFill>
                <a:latin typeface="Century Gothic"/>
                <a:cs typeface="Calibri"/>
              </a:rPr>
              <a:t>Rasters</a:t>
            </a:r>
            <a:r>
              <a:rPr lang="en-US" sz="2000" b="1" dirty="0">
                <a:solidFill>
                  <a:schemeClr val="bg1"/>
                </a:solidFill>
                <a:latin typeface="Century Gothic"/>
                <a:cs typeface="Calibri"/>
              </a:rPr>
              <a:t> for Each Analysis Period</a:t>
            </a:r>
          </a:p>
          <a:p>
            <a:pPr marL="342900" indent="-342900">
              <a:buFont typeface="Arial"/>
              <a:buChar char="•"/>
            </a:pPr>
            <a:r>
              <a:rPr lang="en-US" sz="2000" dirty="0">
                <a:solidFill>
                  <a:schemeClr val="bg1"/>
                </a:solidFill>
                <a:latin typeface="Century Gothic"/>
                <a:cs typeface="Calibri"/>
              </a:rPr>
              <a:t>Generates unique number value for each land transition type</a:t>
            </a:r>
          </a:p>
        </p:txBody>
      </p:sp>
      <p:pic>
        <p:nvPicPr>
          <p:cNvPr id="18" name="Picture 11" descr="Table&#10;&#10;Description automatically generated">
            <a:extLst>
              <a:ext uri="{FF2B5EF4-FFF2-40B4-BE49-F238E27FC236}">
                <a16:creationId xmlns:a16="http://schemas.microsoft.com/office/drawing/2014/main" xmlns="" id="{34FBDEB2-D938-4C06-9889-294F4A668C51}"/>
              </a:ext>
            </a:extLst>
          </p:cNvPr>
          <p:cNvPicPr>
            <a:picLocks noChangeAspect="1"/>
          </p:cNvPicPr>
          <p:nvPr/>
        </p:nvPicPr>
        <p:blipFill rotWithShape="1">
          <a:blip r:embed="rId3"/>
          <a:srcRect t="1852" r="484" b="51"/>
          <a:stretch/>
        </p:blipFill>
        <p:spPr>
          <a:xfrm>
            <a:off x="6095079" y="2817860"/>
            <a:ext cx="5836125" cy="1298326"/>
          </a:xfrm>
          <a:prstGeom prst="rect">
            <a:avLst/>
          </a:prstGeom>
        </p:spPr>
      </p:pic>
      <p:sp>
        <p:nvSpPr>
          <p:cNvPr id="20" name="TextBox 19">
            <a:extLst>
              <a:ext uri="{FF2B5EF4-FFF2-40B4-BE49-F238E27FC236}">
                <a16:creationId xmlns:a16="http://schemas.microsoft.com/office/drawing/2014/main" xmlns="" id="{28EA5AB9-C965-4425-BC19-14F57B5B9536}"/>
              </a:ext>
            </a:extLst>
          </p:cNvPr>
          <p:cNvSpPr txBox="1"/>
          <p:nvPr/>
        </p:nvSpPr>
        <p:spPr>
          <a:xfrm>
            <a:off x="5998154" y="4144760"/>
            <a:ext cx="594254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Land transitions matrix showing unique values for each land transition type</a:t>
            </a:r>
          </a:p>
        </p:txBody>
      </p:sp>
      <p:sp>
        <p:nvSpPr>
          <p:cNvPr id="12" name="Arrow: Down 11">
            <a:extLst>
              <a:ext uri="{FF2B5EF4-FFF2-40B4-BE49-F238E27FC236}">
                <a16:creationId xmlns:a16="http://schemas.microsoft.com/office/drawing/2014/main" xmlns="" id="{945EFA65-ADB3-4C7A-B91C-B2F14E5F6D39}"/>
              </a:ext>
            </a:extLst>
          </p:cNvPr>
          <p:cNvSpPr/>
          <p:nvPr/>
        </p:nvSpPr>
        <p:spPr>
          <a:xfrm>
            <a:off x="252468" y="2172434"/>
            <a:ext cx="442506" cy="3807531"/>
          </a:xfrm>
          <a:prstGeom prst="downArrow">
            <a:avLst/>
          </a:prstGeom>
          <a:solidFill>
            <a:schemeClr val="accent4">
              <a:lumMod val="40000"/>
              <a:lumOff val="60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509498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Bent 9">
            <a:extLst>
              <a:ext uri="{FF2B5EF4-FFF2-40B4-BE49-F238E27FC236}">
                <a16:creationId xmlns:a16="http://schemas.microsoft.com/office/drawing/2014/main" xmlns="" id="{8A69F25B-56CA-4376-88DF-A194E624ADD2}"/>
              </a:ext>
            </a:extLst>
          </p:cNvPr>
          <p:cNvSpPr/>
          <p:nvPr/>
        </p:nvSpPr>
        <p:spPr>
          <a:xfrm flipV="1">
            <a:off x="6534912" y="2304288"/>
            <a:ext cx="1487424" cy="66446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Arrow: Bent 8">
            <a:extLst>
              <a:ext uri="{FF2B5EF4-FFF2-40B4-BE49-F238E27FC236}">
                <a16:creationId xmlns:a16="http://schemas.microsoft.com/office/drawing/2014/main" xmlns="" id="{5CCA231B-9073-410C-B47D-40B15CE8E827}"/>
              </a:ext>
            </a:extLst>
          </p:cNvPr>
          <p:cNvSpPr/>
          <p:nvPr/>
        </p:nvSpPr>
        <p:spPr>
          <a:xfrm>
            <a:off x="6501765" y="4386452"/>
            <a:ext cx="1487424" cy="664464"/>
          </a:xfrm>
          <a:prstGeom prst="bentArrow">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4"/>
          <p:cNvSpPr txBox="1">
            <a:spLocks/>
          </p:cNvSpPr>
          <p:nvPr/>
        </p:nvSpPr>
        <p:spPr>
          <a:xfrm>
            <a:off x="495300" y="362460"/>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METHODOLOGY: DISEASE INCIDENCE</a:t>
            </a:r>
          </a:p>
        </p:txBody>
      </p:sp>
      <p:sp>
        <p:nvSpPr>
          <p:cNvPr id="56" name="Rectangle: Rounded Corners 55">
            <a:extLst>
              <a:ext uri="{FF2B5EF4-FFF2-40B4-BE49-F238E27FC236}">
                <a16:creationId xmlns:a16="http://schemas.microsoft.com/office/drawing/2014/main" xmlns="" id="{6E50DDF1-086D-434F-AEBF-7EBF4D29271E}"/>
              </a:ext>
            </a:extLst>
          </p:cNvPr>
          <p:cNvSpPr/>
          <p:nvPr/>
        </p:nvSpPr>
        <p:spPr>
          <a:xfrm>
            <a:off x="753169" y="1913755"/>
            <a:ext cx="3300591" cy="1008987"/>
          </a:xfrm>
          <a:prstGeom prst="round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sp>
        <p:nvSpPr>
          <p:cNvPr id="58" name="TextBox 3">
            <a:extLst>
              <a:ext uri="{FF2B5EF4-FFF2-40B4-BE49-F238E27FC236}">
                <a16:creationId xmlns:a16="http://schemas.microsoft.com/office/drawing/2014/main" xmlns="" id="{18F030CC-0703-4E84-8615-21BDB0DC38B8}"/>
              </a:ext>
            </a:extLst>
          </p:cNvPr>
          <p:cNvSpPr txBox="1"/>
          <p:nvPr/>
        </p:nvSpPr>
        <p:spPr>
          <a:xfrm>
            <a:off x="1053381" y="1243324"/>
            <a:ext cx="2939464" cy="46944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8A599A"/>
                </a:solidFill>
                <a:latin typeface="Century Gothic"/>
              </a:rPr>
              <a:t>Data Processing</a:t>
            </a:r>
          </a:p>
        </p:txBody>
      </p:sp>
      <p:sp>
        <p:nvSpPr>
          <p:cNvPr id="60" name="TextBox 4">
            <a:extLst>
              <a:ext uri="{FF2B5EF4-FFF2-40B4-BE49-F238E27FC236}">
                <a16:creationId xmlns:a16="http://schemas.microsoft.com/office/drawing/2014/main" xmlns="" id="{ADB196ED-48EC-4B1D-AC4E-AC49562FFE84}"/>
              </a:ext>
            </a:extLst>
          </p:cNvPr>
          <p:cNvSpPr txBox="1"/>
          <p:nvPr/>
        </p:nvSpPr>
        <p:spPr>
          <a:xfrm>
            <a:off x="926696" y="2056680"/>
            <a:ext cx="2844045"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Century Gothic"/>
                <a:ea typeface="+mn-lt"/>
                <a:cs typeface="+mn-lt"/>
              </a:rPr>
              <a:t>1. Obtain and Clean Disease Reports Data</a:t>
            </a:r>
            <a:endParaRPr lang="en-US" dirty="0">
              <a:solidFill>
                <a:schemeClr val="bg1"/>
              </a:solidFill>
              <a:ea typeface="+mn-lt"/>
              <a:cs typeface="+mn-lt"/>
            </a:endParaRPr>
          </a:p>
        </p:txBody>
      </p:sp>
      <p:sp>
        <p:nvSpPr>
          <p:cNvPr id="62" name="Rectangle: Rounded Corners 61">
            <a:extLst>
              <a:ext uri="{FF2B5EF4-FFF2-40B4-BE49-F238E27FC236}">
                <a16:creationId xmlns:a16="http://schemas.microsoft.com/office/drawing/2014/main" xmlns="" id="{77866A00-90D2-4D0A-9E3F-B4BF14F58D2E}"/>
              </a:ext>
            </a:extLst>
          </p:cNvPr>
          <p:cNvSpPr/>
          <p:nvPr/>
        </p:nvSpPr>
        <p:spPr>
          <a:xfrm>
            <a:off x="758659" y="3227331"/>
            <a:ext cx="3306752" cy="899048"/>
          </a:xfrm>
          <a:prstGeom prst="round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sp>
        <p:nvSpPr>
          <p:cNvPr id="64" name="TextBox 6">
            <a:extLst>
              <a:ext uri="{FF2B5EF4-FFF2-40B4-BE49-F238E27FC236}">
                <a16:creationId xmlns:a16="http://schemas.microsoft.com/office/drawing/2014/main" xmlns="" id="{C8F05253-AD8F-461B-B857-1357BA4BF08B}"/>
              </a:ext>
            </a:extLst>
          </p:cNvPr>
          <p:cNvSpPr txBox="1"/>
          <p:nvPr/>
        </p:nvSpPr>
        <p:spPr>
          <a:xfrm>
            <a:off x="940395" y="3322912"/>
            <a:ext cx="3037483"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Century Gothic"/>
                <a:ea typeface="+mn-lt"/>
                <a:cs typeface="+mn-lt"/>
              </a:rPr>
              <a:t>2. Normalize by Population</a:t>
            </a:r>
            <a:endParaRPr lang="en-US" dirty="0">
              <a:solidFill>
                <a:schemeClr val="bg1"/>
              </a:solidFill>
              <a:latin typeface="Calibri" panose="020F0502020204030204"/>
              <a:ea typeface="+mn-lt"/>
              <a:cs typeface="+mn-lt"/>
            </a:endParaRPr>
          </a:p>
        </p:txBody>
      </p:sp>
      <p:sp>
        <p:nvSpPr>
          <p:cNvPr id="66" name="Rectangle: Rounded Corners 65">
            <a:extLst>
              <a:ext uri="{FF2B5EF4-FFF2-40B4-BE49-F238E27FC236}">
                <a16:creationId xmlns:a16="http://schemas.microsoft.com/office/drawing/2014/main" xmlns="" id="{0FC2257B-004C-4DFB-BE9B-27DC19D20991}"/>
              </a:ext>
            </a:extLst>
          </p:cNvPr>
          <p:cNvSpPr/>
          <p:nvPr/>
        </p:nvSpPr>
        <p:spPr>
          <a:xfrm>
            <a:off x="748186" y="4477506"/>
            <a:ext cx="3325346" cy="889750"/>
          </a:xfrm>
          <a:prstGeom prst="round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sp>
        <p:nvSpPr>
          <p:cNvPr id="68" name="TextBox 8">
            <a:extLst>
              <a:ext uri="{FF2B5EF4-FFF2-40B4-BE49-F238E27FC236}">
                <a16:creationId xmlns:a16="http://schemas.microsoft.com/office/drawing/2014/main" xmlns="" id="{B966A74E-DCC9-4ACE-803D-01C4A49993EF}"/>
              </a:ext>
            </a:extLst>
          </p:cNvPr>
          <p:cNvSpPr txBox="1"/>
          <p:nvPr/>
        </p:nvSpPr>
        <p:spPr>
          <a:xfrm>
            <a:off x="926728" y="4591058"/>
            <a:ext cx="2943118"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Century Gothic"/>
                <a:ea typeface="+mn-lt"/>
                <a:cs typeface="+mn-lt"/>
              </a:rPr>
              <a:t>3. Map and Visualize Disease Incidence </a:t>
            </a:r>
            <a:endParaRPr lang="en-US" sz="1600" dirty="0">
              <a:solidFill>
                <a:schemeClr val="bg1"/>
              </a:solidFill>
              <a:latin typeface="Calibri" panose="020F0502020204030204"/>
              <a:ea typeface="+mn-lt"/>
              <a:cs typeface="+mn-lt"/>
            </a:endParaRPr>
          </a:p>
        </p:txBody>
      </p:sp>
      <p:sp>
        <p:nvSpPr>
          <p:cNvPr id="70" name="Arrow: Down 69">
            <a:extLst>
              <a:ext uri="{FF2B5EF4-FFF2-40B4-BE49-F238E27FC236}">
                <a16:creationId xmlns:a16="http://schemas.microsoft.com/office/drawing/2014/main" xmlns="" id="{BCB25DA3-94E7-4A5E-8290-84F400EE639D}"/>
              </a:ext>
            </a:extLst>
          </p:cNvPr>
          <p:cNvSpPr/>
          <p:nvPr/>
        </p:nvSpPr>
        <p:spPr>
          <a:xfrm rot="16200000">
            <a:off x="4844502" y="2410786"/>
            <a:ext cx="1520808" cy="2532139"/>
          </a:xfrm>
          <a:prstGeom prst="downArrow">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2" name="Arrow: Down 71">
            <a:extLst>
              <a:ext uri="{FF2B5EF4-FFF2-40B4-BE49-F238E27FC236}">
                <a16:creationId xmlns:a16="http://schemas.microsoft.com/office/drawing/2014/main" xmlns="" id="{355D1659-46B0-4498-9038-B2611295EE02}"/>
              </a:ext>
            </a:extLst>
          </p:cNvPr>
          <p:cNvSpPr/>
          <p:nvPr/>
        </p:nvSpPr>
        <p:spPr>
          <a:xfrm>
            <a:off x="185108" y="1821314"/>
            <a:ext cx="442506" cy="3711082"/>
          </a:xfrm>
          <a:prstGeom prst="downArrow">
            <a:avLst/>
          </a:prstGeom>
          <a:solidFill>
            <a:schemeClr val="accent6">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4" name="TextBox 73">
            <a:extLst>
              <a:ext uri="{FF2B5EF4-FFF2-40B4-BE49-F238E27FC236}">
                <a16:creationId xmlns:a16="http://schemas.microsoft.com/office/drawing/2014/main" xmlns="" id="{621836D5-EE07-4874-9B05-AFF3EFB59193}"/>
              </a:ext>
            </a:extLst>
          </p:cNvPr>
          <p:cNvSpPr txBox="1"/>
          <p:nvPr/>
        </p:nvSpPr>
        <p:spPr>
          <a:xfrm>
            <a:off x="7056338" y="1655164"/>
            <a:ext cx="295906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latin typeface="Century Gothic"/>
              <a:ea typeface="+mn-lt"/>
              <a:cs typeface="+mn-lt"/>
            </a:endParaRPr>
          </a:p>
        </p:txBody>
      </p:sp>
      <p:sp>
        <p:nvSpPr>
          <p:cNvPr id="76" name="Rectangle: Rounded Corners 75">
            <a:extLst>
              <a:ext uri="{FF2B5EF4-FFF2-40B4-BE49-F238E27FC236}">
                <a16:creationId xmlns:a16="http://schemas.microsoft.com/office/drawing/2014/main" xmlns="" id="{581110D5-2CD8-4D90-9273-5408A5AA821B}"/>
              </a:ext>
            </a:extLst>
          </p:cNvPr>
          <p:cNvSpPr/>
          <p:nvPr/>
        </p:nvSpPr>
        <p:spPr>
          <a:xfrm>
            <a:off x="8095661" y="2228761"/>
            <a:ext cx="3587275" cy="1077797"/>
          </a:xfrm>
          <a:prstGeom prst="round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sp>
        <p:nvSpPr>
          <p:cNvPr id="89" name="TextBox 3">
            <a:extLst>
              <a:ext uri="{FF2B5EF4-FFF2-40B4-BE49-F238E27FC236}">
                <a16:creationId xmlns:a16="http://schemas.microsoft.com/office/drawing/2014/main" xmlns="" id="{A7D90BA6-1EC4-44ED-9D65-53F4696DEB7A}"/>
              </a:ext>
            </a:extLst>
          </p:cNvPr>
          <p:cNvSpPr txBox="1"/>
          <p:nvPr/>
        </p:nvSpPr>
        <p:spPr>
          <a:xfrm>
            <a:off x="8095816" y="1188895"/>
            <a:ext cx="2939464" cy="46944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8A599A"/>
                </a:solidFill>
                <a:latin typeface="Century Gothic"/>
              </a:rPr>
              <a:t>Data Analysis</a:t>
            </a:r>
          </a:p>
        </p:txBody>
      </p:sp>
      <p:sp>
        <p:nvSpPr>
          <p:cNvPr id="5" name="Oval 4">
            <a:extLst>
              <a:ext uri="{FF2B5EF4-FFF2-40B4-BE49-F238E27FC236}">
                <a16:creationId xmlns:a16="http://schemas.microsoft.com/office/drawing/2014/main" xmlns="" id="{983E2A14-D582-42FA-A0C1-6618DDBA1F13}"/>
              </a:ext>
            </a:extLst>
          </p:cNvPr>
          <p:cNvSpPr/>
          <p:nvPr/>
        </p:nvSpPr>
        <p:spPr>
          <a:xfrm>
            <a:off x="4635627" y="1346834"/>
            <a:ext cx="2609088" cy="12496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i="1" dirty="0">
              <a:latin typeface="Century Gothic"/>
              <a:ea typeface="+mn-lt"/>
              <a:cs typeface="+mn-lt"/>
            </a:endParaRPr>
          </a:p>
          <a:p>
            <a:pPr algn="ctr"/>
            <a:endParaRPr lang="en-US" i="1" dirty="0">
              <a:cs typeface="Calibri"/>
            </a:endParaRPr>
          </a:p>
        </p:txBody>
      </p:sp>
      <p:sp>
        <p:nvSpPr>
          <p:cNvPr id="28" name="TextBox 3">
            <a:extLst>
              <a:ext uri="{FF2B5EF4-FFF2-40B4-BE49-F238E27FC236}">
                <a16:creationId xmlns:a16="http://schemas.microsoft.com/office/drawing/2014/main" xmlns="" id="{34980AB7-5A8D-49AB-8EB2-22E4F2D32798}"/>
              </a:ext>
            </a:extLst>
          </p:cNvPr>
          <p:cNvSpPr txBox="1"/>
          <p:nvPr/>
        </p:nvSpPr>
        <p:spPr>
          <a:xfrm>
            <a:off x="4660250" y="1655484"/>
            <a:ext cx="2567775" cy="98488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Century Gothic"/>
                <a:ea typeface="+mn-lt"/>
                <a:cs typeface="+mn-lt"/>
              </a:rPr>
              <a:t>Results from LULC Classification</a:t>
            </a:r>
            <a:endParaRPr lang="en-US" dirty="0"/>
          </a:p>
          <a:p>
            <a:pPr marL="285750" indent="-285750">
              <a:buFont typeface="Arial"/>
              <a:buChar char="•"/>
            </a:pPr>
            <a:endParaRPr lang="en-US" dirty="0">
              <a:solidFill>
                <a:schemeClr val="bg1"/>
              </a:solidFill>
              <a:latin typeface="Century Gothic"/>
              <a:ea typeface="+mn-lt"/>
              <a:cs typeface="+mn-lt"/>
            </a:endParaRPr>
          </a:p>
        </p:txBody>
      </p:sp>
      <p:sp>
        <p:nvSpPr>
          <p:cNvPr id="29" name="Rectangle: Rounded Corners 28">
            <a:extLst>
              <a:ext uri="{FF2B5EF4-FFF2-40B4-BE49-F238E27FC236}">
                <a16:creationId xmlns:a16="http://schemas.microsoft.com/office/drawing/2014/main" xmlns="" id="{40ED925A-3423-48AE-844F-C785D971398F}"/>
              </a:ext>
            </a:extLst>
          </p:cNvPr>
          <p:cNvSpPr/>
          <p:nvPr/>
        </p:nvSpPr>
        <p:spPr>
          <a:xfrm>
            <a:off x="8077373" y="4051464"/>
            <a:ext cx="3587275" cy="1077797"/>
          </a:xfrm>
          <a:prstGeom prst="round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sp>
        <p:nvSpPr>
          <p:cNvPr id="33" name="Oval 32">
            <a:extLst>
              <a:ext uri="{FF2B5EF4-FFF2-40B4-BE49-F238E27FC236}">
                <a16:creationId xmlns:a16="http://schemas.microsoft.com/office/drawing/2014/main" xmlns="" id="{B398F7C9-95E7-42EB-9846-7BEE816991D7}"/>
              </a:ext>
            </a:extLst>
          </p:cNvPr>
          <p:cNvSpPr/>
          <p:nvPr/>
        </p:nvSpPr>
        <p:spPr>
          <a:xfrm>
            <a:off x="4623435" y="4760594"/>
            <a:ext cx="2609088" cy="124968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i="1" dirty="0">
              <a:latin typeface="Century Gothic"/>
              <a:ea typeface="+mn-lt"/>
              <a:cs typeface="+mn-lt"/>
            </a:endParaRPr>
          </a:p>
          <a:p>
            <a:pPr algn="ctr"/>
            <a:endParaRPr lang="en-US" i="1" dirty="0">
              <a:cs typeface="Calibri"/>
            </a:endParaRPr>
          </a:p>
        </p:txBody>
      </p:sp>
      <p:sp>
        <p:nvSpPr>
          <p:cNvPr id="34" name="TextBox 3">
            <a:extLst>
              <a:ext uri="{FF2B5EF4-FFF2-40B4-BE49-F238E27FC236}">
                <a16:creationId xmlns:a16="http://schemas.microsoft.com/office/drawing/2014/main" xmlns="" id="{D0EEB141-98A0-4717-AE40-1C92F03B9DF0}"/>
              </a:ext>
            </a:extLst>
          </p:cNvPr>
          <p:cNvSpPr txBox="1"/>
          <p:nvPr/>
        </p:nvSpPr>
        <p:spPr>
          <a:xfrm>
            <a:off x="4648058" y="5069244"/>
            <a:ext cx="2567775" cy="98488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Century Gothic"/>
                <a:ea typeface="+mn-lt"/>
                <a:cs typeface="+mn-lt"/>
              </a:rPr>
              <a:t>Results from Land Change Analysis</a:t>
            </a:r>
            <a:endParaRPr lang="en-US" dirty="0">
              <a:solidFill>
                <a:schemeClr val="bg1"/>
              </a:solidFill>
            </a:endParaRPr>
          </a:p>
          <a:p>
            <a:pPr marL="285750" indent="-285750">
              <a:buFont typeface="Arial"/>
              <a:buChar char="•"/>
            </a:pPr>
            <a:endParaRPr lang="en-US" dirty="0">
              <a:solidFill>
                <a:schemeClr val="bg1"/>
              </a:solidFill>
              <a:latin typeface="Century Gothic"/>
              <a:ea typeface="+mn-lt"/>
              <a:cs typeface="+mn-lt"/>
            </a:endParaRPr>
          </a:p>
        </p:txBody>
      </p:sp>
      <p:sp>
        <p:nvSpPr>
          <p:cNvPr id="42" name="TextBox 4">
            <a:extLst>
              <a:ext uri="{FF2B5EF4-FFF2-40B4-BE49-F238E27FC236}">
                <a16:creationId xmlns:a16="http://schemas.microsoft.com/office/drawing/2014/main" xmlns="" id="{29F121FE-E60F-47D6-AF96-CB8953840B88}"/>
              </a:ext>
            </a:extLst>
          </p:cNvPr>
          <p:cNvSpPr txBox="1"/>
          <p:nvPr/>
        </p:nvSpPr>
        <p:spPr>
          <a:xfrm>
            <a:off x="8211415" y="2391960"/>
            <a:ext cx="3240285" cy="160043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Century Gothic"/>
                <a:ea typeface="+mn-lt"/>
                <a:cs typeface="+mn-lt"/>
              </a:rPr>
              <a:t>4. Correlate </a:t>
            </a:r>
            <a:r>
              <a:rPr lang="en-US" sz="2000" b="1" u="sng" dirty="0">
                <a:solidFill>
                  <a:schemeClr val="bg1"/>
                </a:solidFill>
                <a:latin typeface="Century Gothic"/>
                <a:ea typeface="+mn-lt"/>
                <a:cs typeface="+mn-lt"/>
              </a:rPr>
              <a:t>Land Cover</a:t>
            </a:r>
            <a:r>
              <a:rPr lang="en-US" sz="2000" b="1" dirty="0">
                <a:solidFill>
                  <a:schemeClr val="bg1"/>
                </a:solidFill>
                <a:latin typeface="Century Gothic"/>
                <a:ea typeface="+mn-lt"/>
                <a:cs typeface="+mn-lt"/>
              </a:rPr>
              <a:t> and Disease Incidence</a:t>
            </a:r>
          </a:p>
          <a:p>
            <a:pPr marL="285750" indent="-285750">
              <a:buFont typeface="Arial"/>
              <a:buChar char="•"/>
            </a:pPr>
            <a:endParaRPr lang="en-US" sz="2000" dirty="0">
              <a:solidFill>
                <a:schemeClr val="bg1"/>
              </a:solidFill>
              <a:latin typeface="Century Gothic"/>
              <a:ea typeface="+mn-lt"/>
              <a:cs typeface="+mn-lt"/>
            </a:endParaRPr>
          </a:p>
          <a:p>
            <a:pPr marL="285750" indent="-285750">
              <a:buFont typeface="Arial"/>
              <a:buChar char="•"/>
            </a:pPr>
            <a:endParaRPr lang="en-US" sz="2000" b="1" dirty="0">
              <a:solidFill>
                <a:schemeClr val="bg1"/>
              </a:solidFill>
              <a:latin typeface="Century Gothic"/>
              <a:ea typeface="+mn-lt"/>
              <a:cs typeface="+mn-lt"/>
            </a:endParaRPr>
          </a:p>
          <a:p>
            <a:pPr marL="285750" indent="-285750">
              <a:buFont typeface="Arial"/>
              <a:buChar char="•"/>
            </a:pPr>
            <a:endParaRPr lang="en-US" dirty="0">
              <a:solidFill>
                <a:schemeClr val="bg1"/>
              </a:solidFill>
              <a:ea typeface="+mn-lt"/>
              <a:cs typeface="+mn-lt"/>
            </a:endParaRPr>
          </a:p>
        </p:txBody>
      </p:sp>
      <p:sp>
        <p:nvSpPr>
          <p:cNvPr id="44" name="TextBox 4">
            <a:extLst>
              <a:ext uri="{FF2B5EF4-FFF2-40B4-BE49-F238E27FC236}">
                <a16:creationId xmlns:a16="http://schemas.microsoft.com/office/drawing/2014/main" xmlns="" id="{51E9482F-6886-4B3E-BB7C-D402B043D7DB}"/>
              </a:ext>
            </a:extLst>
          </p:cNvPr>
          <p:cNvSpPr txBox="1"/>
          <p:nvPr/>
        </p:nvSpPr>
        <p:spPr>
          <a:xfrm>
            <a:off x="8211415" y="4251240"/>
            <a:ext cx="3654813" cy="160043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Century Gothic"/>
                <a:ea typeface="+mn-lt"/>
                <a:cs typeface="+mn-lt"/>
              </a:rPr>
              <a:t>5. Correlate </a:t>
            </a:r>
            <a:r>
              <a:rPr lang="en-US" sz="2000" b="1" u="sng" dirty="0">
                <a:solidFill>
                  <a:schemeClr val="bg1"/>
                </a:solidFill>
                <a:latin typeface="Century Gothic"/>
                <a:ea typeface="+mn-lt"/>
                <a:cs typeface="+mn-lt"/>
              </a:rPr>
              <a:t>Land Changes</a:t>
            </a:r>
            <a:r>
              <a:rPr lang="en-US" sz="2000" b="1" dirty="0">
                <a:solidFill>
                  <a:schemeClr val="bg1"/>
                </a:solidFill>
                <a:latin typeface="Century Gothic"/>
                <a:ea typeface="+mn-lt"/>
                <a:cs typeface="+mn-lt"/>
              </a:rPr>
              <a:t> and Disease Incidence</a:t>
            </a:r>
          </a:p>
          <a:p>
            <a:pPr marL="285750" indent="-285750">
              <a:buFont typeface="Arial"/>
              <a:buChar char="•"/>
            </a:pPr>
            <a:endParaRPr lang="en-US" sz="2000" dirty="0">
              <a:solidFill>
                <a:schemeClr val="bg1"/>
              </a:solidFill>
              <a:latin typeface="Century Gothic"/>
              <a:ea typeface="+mn-lt"/>
              <a:cs typeface="+mn-lt"/>
            </a:endParaRPr>
          </a:p>
          <a:p>
            <a:pPr marL="285750" indent="-285750">
              <a:buFont typeface="Arial"/>
              <a:buChar char="•"/>
            </a:pPr>
            <a:endParaRPr lang="en-US" sz="2000" b="1" dirty="0">
              <a:solidFill>
                <a:schemeClr val="bg1"/>
              </a:solidFill>
              <a:latin typeface="Century Gothic"/>
              <a:ea typeface="+mn-lt"/>
              <a:cs typeface="+mn-lt"/>
            </a:endParaRPr>
          </a:p>
          <a:p>
            <a:pPr marL="285750" indent="-285750">
              <a:buFont typeface="Arial"/>
              <a:buChar char="•"/>
            </a:pPr>
            <a:endParaRPr lang="en-US" dirty="0">
              <a:solidFill>
                <a:schemeClr val="bg1"/>
              </a:solidFill>
              <a:ea typeface="+mn-lt"/>
              <a:cs typeface="+mn-lt"/>
            </a:endParaRPr>
          </a:p>
        </p:txBody>
      </p:sp>
    </p:spTree>
    <p:extLst>
      <p:ext uri="{BB962C8B-B14F-4D97-AF65-F5344CB8AC3E}">
        <p14:creationId xmlns:p14="http://schemas.microsoft.com/office/powerpoint/2010/main" val="3353588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METHODOLOGY: DISEASE INCIDENCE</a:t>
            </a:r>
          </a:p>
        </p:txBody>
      </p:sp>
      <p:sp>
        <p:nvSpPr>
          <p:cNvPr id="49" name="Rectangle: Rounded Corners 48">
            <a:extLst>
              <a:ext uri="{FF2B5EF4-FFF2-40B4-BE49-F238E27FC236}">
                <a16:creationId xmlns:a16="http://schemas.microsoft.com/office/drawing/2014/main" xmlns="" id="{8C359759-5B53-4DC4-9CB7-D2C36921E4EC}"/>
              </a:ext>
            </a:extLst>
          </p:cNvPr>
          <p:cNvSpPr/>
          <p:nvPr/>
        </p:nvSpPr>
        <p:spPr>
          <a:xfrm>
            <a:off x="753169" y="1913755"/>
            <a:ext cx="3300591" cy="1008987"/>
          </a:xfrm>
          <a:prstGeom prst="round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sp>
        <p:nvSpPr>
          <p:cNvPr id="51" name="TextBox 3">
            <a:extLst>
              <a:ext uri="{FF2B5EF4-FFF2-40B4-BE49-F238E27FC236}">
                <a16:creationId xmlns:a16="http://schemas.microsoft.com/office/drawing/2014/main" xmlns="" id="{2982DD34-00A0-4D9F-B48E-A454FF0F12C3}"/>
              </a:ext>
            </a:extLst>
          </p:cNvPr>
          <p:cNvSpPr txBox="1"/>
          <p:nvPr/>
        </p:nvSpPr>
        <p:spPr>
          <a:xfrm>
            <a:off x="1053381" y="1243324"/>
            <a:ext cx="2939464" cy="46944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8A599A"/>
                </a:solidFill>
                <a:latin typeface="Century Gothic"/>
              </a:rPr>
              <a:t>Data Processing</a:t>
            </a:r>
          </a:p>
        </p:txBody>
      </p:sp>
      <p:sp>
        <p:nvSpPr>
          <p:cNvPr id="53" name="TextBox 4">
            <a:extLst>
              <a:ext uri="{FF2B5EF4-FFF2-40B4-BE49-F238E27FC236}">
                <a16:creationId xmlns:a16="http://schemas.microsoft.com/office/drawing/2014/main" xmlns="" id="{5A509201-3B11-4B11-9388-E9AEBAB8AB03}"/>
              </a:ext>
            </a:extLst>
          </p:cNvPr>
          <p:cNvSpPr txBox="1"/>
          <p:nvPr/>
        </p:nvSpPr>
        <p:spPr>
          <a:xfrm>
            <a:off x="926696" y="2056680"/>
            <a:ext cx="2844045"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Century Gothic"/>
                <a:ea typeface="+mn-lt"/>
                <a:cs typeface="+mn-lt"/>
              </a:rPr>
              <a:t>1. Obtain and Clean Disease Reports Data</a:t>
            </a:r>
            <a:endParaRPr lang="en-US" dirty="0">
              <a:solidFill>
                <a:schemeClr val="bg1"/>
              </a:solidFill>
              <a:ea typeface="+mn-lt"/>
              <a:cs typeface="+mn-lt"/>
            </a:endParaRPr>
          </a:p>
        </p:txBody>
      </p:sp>
      <p:sp>
        <p:nvSpPr>
          <p:cNvPr id="55" name="Rectangle: Rounded Corners 54">
            <a:extLst>
              <a:ext uri="{FF2B5EF4-FFF2-40B4-BE49-F238E27FC236}">
                <a16:creationId xmlns:a16="http://schemas.microsoft.com/office/drawing/2014/main" xmlns="" id="{17E2D178-4FF4-427D-9447-9D1877BA9E3D}"/>
              </a:ext>
            </a:extLst>
          </p:cNvPr>
          <p:cNvSpPr/>
          <p:nvPr/>
        </p:nvSpPr>
        <p:spPr>
          <a:xfrm>
            <a:off x="758659" y="3244005"/>
            <a:ext cx="3306752" cy="899048"/>
          </a:xfrm>
          <a:prstGeom prst="round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sp>
        <p:nvSpPr>
          <p:cNvPr id="57" name="TextBox 6">
            <a:extLst>
              <a:ext uri="{FF2B5EF4-FFF2-40B4-BE49-F238E27FC236}">
                <a16:creationId xmlns:a16="http://schemas.microsoft.com/office/drawing/2014/main" xmlns="" id="{0FBE6473-0A57-4588-B78A-2281FDEA84CE}"/>
              </a:ext>
            </a:extLst>
          </p:cNvPr>
          <p:cNvSpPr txBox="1"/>
          <p:nvPr/>
        </p:nvSpPr>
        <p:spPr>
          <a:xfrm>
            <a:off x="940395" y="3329453"/>
            <a:ext cx="3037483"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Century Gothic"/>
                <a:ea typeface="+mn-lt"/>
                <a:cs typeface="+mn-lt"/>
              </a:rPr>
              <a:t>2. Normalize by Population</a:t>
            </a:r>
            <a:endParaRPr lang="en-US" dirty="0">
              <a:solidFill>
                <a:schemeClr val="bg1"/>
              </a:solidFill>
              <a:latin typeface="Calibri" panose="020F0502020204030204"/>
              <a:ea typeface="+mn-lt"/>
              <a:cs typeface="+mn-lt"/>
            </a:endParaRPr>
          </a:p>
        </p:txBody>
      </p:sp>
      <p:sp>
        <p:nvSpPr>
          <p:cNvPr id="59" name="Rectangle: Rounded Corners 58">
            <a:extLst>
              <a:ext uri="{FF2B5EF4-FFF2-40B4-BE49-F238E27FC236}">
                <a16:creationId xmlns:a16="http://schemas.microsoft.com/office/drawing/2014/main" xmlns="" id="{4AE7056A-EFFF-4349-AF1C-E7C4BFD21F2E}"/>
              </a:ext>
            </a:extLst>
          </p:cNvPr>
          <p:cNvSpPr/>
          <p:nvPr/>
        </p:nvSpPr>
        <p:spPr>
          <a:xfrm>
            <a:off x="748186" y="4456486"/>
            <a:ext cx="3325346" cy="889750"/>
          </a:xfrm>
          <a:prstGeom prst="round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sp>
        <p:nvSpPr>
          <p:cNvPr id="63" name="TextBox 8">
            <a:extLst>
              <a:ext uri="{FF2B5EF4-FFF2-40B4-BE49-F238E27FC236}">
                <a16:creationId xmlns:a16="http://schemas.microsoft.com/office/drawing/2014/main" xmlns="" id="{6806C18D-D3F2-4B87-935D-039A8971BC31}"/>
              </a:ext>
            </a:extLst>
          </p:cNvPr>
          <p:cNvSpPr txBox="1"/>
          <p:nvPr/>
        </p:nvSpPr>
        <p:spPr>
          <a:xfrm>
            <a:off x="926728" y="4570038"/>
            <a:ext cx="2943118"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Century Gothic"/>
                <a:ea typeface="+mn-lt"/>
                <a:cs typeface="+mn-lt"/>
              </a:rPr>
              <a:t>3. Map and Visualize Disease Incidence </a:t>
            </a:r>
            <a:endParaRPr lang="en-US" sz="1600" dirty="0">
              <a:solidFill>
                <a:schemeClr val="bg1"/>
              </a:solidFill>
              <a:latin typeface="Calibri" panose="020F0502020204030204"/>
              <a:ea typeface="+mn-lt"/>
              <a:cs typeface="+mn-lt"/>
            </a:endParaRPr>
          </a:p>
        </p:txBody>
      </p:sp>
      <p:pic>
        <p:nvPicPr>
          <p:cNvPr id="89" name="Picture 4" descr="Chart, histogram&#10;&#10;Description automatically generated">
            <a:extLst>
              <a:ext uri="{FF2B5EF4-FFF2-40B4-BE49-F238E27FC236}">
                <a16:creationId xmlns:a16="http://schemas.microsoft.com/office/drawing/2014/main" xmlns="" id="{9C341E6C-FED0-4090-8983-DDA3F9CB6781}"/>
              </a:ext>
            </a:extLst>
          </p:cNvPr>
          <p:cNvPicPr>
            <a:picLocks noChangeAspect="1"/>
          </p:cNvPicPr>
          <p:nvPr/>
        </p:nvPicPr>
        <p:blipFill rotWithShape="1">
          <a:blip r:embed="rId3"/>
          <a:srcRect l="6429" b="6827"/>
          <a:stretch/>
        </p:blipFill>
        <p:spPr>
          <a:xfrm>
            <a:off x="5306243" y="1667308"/>
            <a:ext cx="6440453" cy="3808063"/>
          </a:xfrm>
          <a:prstGeom prst="rect">
            <a:avLst/>
          </a:prstGeom>
        </p:spPr>
      </p:pic>
      <p:sp>
        <p:nvSpPr>
          <p:cNvPr id="91" name="TextBox 90">
            <a:extLst>
              <a:ext uri="{FF2B5EF4-FFF2-40B4-BE49-F238E27FC236}">
                <a16:creationId xmlns:a16="http://schemas.microsoft.com/office/drawing/2014/main" xmlns="" id="{2C7CC2B8-58A5-44F9-A20B-A8B332D74C84}"/>
              </a:ext>
            </a:extLst>
          </p:cNvPr>
          <p:cNvSpPr txBox="1"/>
          <p:nvPr/>
        </p:nvSpPr>
        <p:spPr>
          <a:xfrm>
            <a:off x="5113012" y="1689617"/>
            <a:ext cx="65431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cs typeface="Biome"/>
              </a:rPr>
              <a:t>Cumulative Weekly Reports of Dengue &amp; Leishmaniasis, 2000-2021 </a:t>
            </a:r>
            <a:endParaRPr lang="en-US" dirty="0">
              <a:solidFill>
                <a:schemeClr val="tx1">
                  <a:lumMod val="75000"/>
                  <a:lumOff val="25000"/>
                </a:schemeClr>
              </a:solidFill>
            </a:endParaRPr>
          </a:p>
        </p:txBody>
      </p:sp>
      <p:sp>
        <p:nvSpPr>
          <p:cNvPr id="93" name="TextBox 92">
            <a:extLst>
              <a:ext uri="{FF2B5EF4-FFF2-40B4-BE49-F238E27FC236}">
                <a16:creationId xmlns:a16="http://schemas.microsoft.com/office/drawing/2014/main" xmlns="" id="{313D5183-AF93-4864-99AE-A995160C6342}"/>
              </a:ext>
            </a:extLst>
          </p:cNvPr>
          <p:cNvSpPr txBox="1"/>
          <p:nvPr/>
        </p:nvSpPr>
        <p:spPr>
          <a:xfrm>
            <a:off x="4715212" y="3427579"/>
            <a:ext cx="6246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1000</a:t>
            </a:r>
          </a:p>
        </p:txBody>
      </p:sp>
      <p:sp>
        <p:nvSpPr>
          <p:cNvPr id="95" name="TextBox 94">
            <a:extLst>
              <a:ext uri="{FF2B5EF4-FFF2-40B4-BE49-F238E27FC236}">
                <a16:creationId xmlns:a16="http://schemas.microsoft.com/office/drawing/2014/main" xmlns="" id="{69DC26E2-B836-4D83-9C9E-86FB093B22F1}"/>
              </a:ext>
            </a:extLst>
          </p:cNvPr>
          <p:cNvSpPr txBox="1"/>
          <p:nvPr/>
        </p:nvSpPr>
        <p:spPr>
          <a:xfrm>
            <a:off x="4717685" y="2518858"/>
            <a:ext cx="635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1500</a:t>
            </a:r>
          </a:p>
        </p:txBody>
      </p:sp>
      <p:sp>
        <p:nvSpPr>
          <p:cNvPr id="97" name="TextBox 96">
            <a:extLst>
              <a:ext uri="{FF2B5EF4-FFF2-40B4-BE49-F238E27FC236}">
                <a16:creationId xmlns:a16="http://schemas.microsoft.com/office/drawing/2014/main" xmlns="" id="{470EFBFA-256C-4250-AAD5-7CA3AF43AA5F}"/>
              </a:ext>
            </a:extLst>
          </p:cNvPr>
          <p:cNvSpPr txBox="1"/>
          <p:nvPr/>
        </p:nvSpPr>
        <p:spPr>
          <a:xfrm>
            <a:off x="4834717" y="4341031"/>
            <a:ext cx="5565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500</a:t>
            </a:r>
          </a:p>
        </p:txBody>
      </p:sp>
      <p:sp>
        <p:nvSpPr>
          <p:cNvPr id="99" name="TextBox 98">
            <a:extLst>
              <a:ext uri="{FF2B5EF4-FFF2-40B4-BE49-F238E27FC236}">
                <a16:creationId xmlns:a16="http://schemas.microsoft.com/office/drawing/2014/main" xmlns="" id="{7FB2E254-C4CF-49D8-879D-11F9D8630471}"/>
              </a:ext>
            </a:extLst>
          </p:cNvPr>
          <p:cNvSpPr txBox="1"/>
          <p:nvPr/>
        </p:nvSpPr>
        <p:spPr>
          <a:xfrm>
            <a:off x="5232281" y="5405937"/>
            <a:ext cx="11718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January</a:t>
            </a:r>
          </a:p>
        </p:txBody>
      </p:sp>
      <p:sp>
        <p:nvSpPr>
          <p:cNvPr id="101" name="TextBox 100">
            <a:extLst>
              <a:ext uri="{FF2B5EF4-FFF2-40B4-BE49-F238E27FC236}">
                <a16:creationId xmlns:a16="http://schemas.microsoft.com/office/drawing/2014/main" xmlns="" id="{A4F5BA6B-E6DA-4C9E-83AB-CBDDA9883248}"/>
              </a:ext>
            </a:extLst>
          </p:cNvPr>
          <p:cNvSpPr txBox="1"/>
          <p:nvPr/>
        </p:nvSpPr>
        <p:spPr>
          <a:xfrm>
            <a:off x="10571014" y="5405936"/>
            <a:ext cx="11718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December</a:t>
            </a:r>
          </a:p>
        </p:txBody>
      </p:sp>
      <p:sp>
        <p:nvSpPr>
          <p:cNvPr id="18" name="TextBox 17">
            <a:extLst>
              <a:ext uri="{FF2B5EF4-FFF2-40B4-BE49-F238E27FC236}">
                <a16:creationId xmlns:a16="http://schemas.microsoft.com/office/drawing/2014/main" xmlns="" id="{D01B3C8B-CDAE-4F6F-B178-560F171BEB62}"/>
              </a:ext>
            </a:extLst>
          </p:cNvPr>
          <p:cNvSpPr txBox="1"/>
          <p:nvPr/>
        </p:nvSpPr>
        <p:spPr>
          <a:xfrm>
            <a:off x="8771137" y="3180134"/>
            <a:ext cx="1703388"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sz="1400" dirty="0">
                <a:solidFill>
                  <a:schemeClr val="tx1">
                    <a:lumMod val="75000"/>
                    <a:lumOff val="25000"/>
                  </a:schemeClr>
                </a:solidFill>
                <a:latin typeface="Century Gothic"/>
                <a:cs typeface="Biome"/>
              </a:rPr>
              <a:t>Dengue</a:t>
            </a:r>
            <a:endParaRPr lang="en-US" sz="1400" dirty="0">
              <a:solidFill>
                <a:schemeClr val="tx1">
                  <a:lumMod val="75000"/>
                  <a:lumOff val="25000"/>
                </a:schemeClr>
              </a:solidFill>
              <a:cs typeface="Calibri"/>
            </a:endParaRPr>
          </a:p>
          <a:p>
            <a:pPr>
              <a:spcBef>
                <a:spcPts val="600"/>
              </a:spcBef>
            </a:pPr>
            <a:r>
              <a:rPr lang="en-US" sz="1400" dirty="0">
                <a:solidFill>
                  <a:schemeClr val="tx1">
                    <a:lumMod val="75000"/>
                    <a:lumOff val="25000"/>
                  </a:schemeClr>
                </a:solidFill>
                <a:latin typeface="Century Gothic"/>
                <a:cs typeface="Biome"/>
              </a:rPr>
              <a:t>Leishmaniasis  </a:t>
            </a:r>
            <a:endParaRPr lang="en-US" dirty="0">
              <a:solidFill>
                <a:schemeClr val="tx1">
                  <a:lumMod val="75000"/>
                  <a:lumOff val="25000"/>
                </a:schemeClr>
              </a:solidFill>
              <a:cs typeface="Calibri" panose="020F0502020204030204"/>
            </a:endParaRPr>
          </a:p>
        </p:txBody>
      </p:sp>
      <p:sp>
        <p:nvSpPr>
          <p:cNvPr id="3" name="Rectangle 2">
            <a:extLst>
              <a:ext uri="{FF2B5EF4-FFF2-40B4-BE49-F238E27FC236}">
                <a16:creationId xmlns:a16="http://schemas.microsoft.com/office/drawing/2014/main" xmlns="" id="{1F3DAB9B-7DD3-4408-BB29-A379B7E3BC8C}"/>
              </a:ext>
            </a:extLst>
          </p:cNvPr>
          <p:cNvSpPr/>
          <p:nvPr/>
        </p:nvSpPr>
        <p:spPr>
          <a:xfrm>
            <a:off x="8486273" y="3242511"/>
            <a:ext cx="280737" cy="18047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0" name="Rectangle 19">
            <a:extLst>
              <a:ext uri="{FF2B5EF4-FFF2-40B4-BE49-F238E27FC236}">
                <a16:creationId xmlns:a16="http://schemas.microsoft.com/office/drawing/2014/main" xmlns="" id="{7F494B79-658F-40A0-9A40-6E6B58C5E90B}"/>
              </a:ext>
            </a:extLst>
          </p:cNvPr>
          <p:cNvSpPr/>
          <p:nvPr/>
        </p:nvSpPr>
        <p:spPr>
          <a:xfrm>
            <a:off x="8486273" y="3517009"/>
            <a:ext cx="280737" cy="18047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2" name="TextBox 21">
            <a:extLst>
              <a:ext uri="{FF2B5EF4-FFF2-40B4-BE49-F238E27FC236}">
                <a16:creationId xmlns:a16="http://schemas.microsoft.com/office/drawing/2014/main" xmlns="" id="{2817866F-3CD4-45C6-AC0D-21214309B257}"/>
              </a:ext>
            </a:extLst>
          </p:cNvPr>
          <p:cNvSpPr txBox="1"/>
          <p:nvPr/>
        </p:nvSpPr>
        <p:spPr>
          <a:xfrm>
            <a:off x="7705305" y="5667744"/>
            <a:ext cx="9213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b="1" dirty="0">
                <a:solidFill>
                  <a:schemeClr val="tx1">
                    <a:lumMod val="75000"/>
                    <a:lumOff val="25000"/>
                  </a:schemeClr>
                </a:solidFill>
                <a:latin typeface="Century Gothic"/>
                <a:cs typeface="Biome"/>
              </a:rPr>
              <a:t>Month</a:t>
            </a:r>
          </a:p>
        </p:txBody>
      </p:sp>
      <p:sp>
        <p:nvSpPr>
          <p:cNvPr id="23" name="TextBox 22">
            <a:extLst>
              <a:ext uri="{FF2B5EF4-FFF2-40B4-BE49-F238E27FC236}">
                <a16:creationId xmlns:a16="http://schemas.microsoft.com/office/drawing/2014/main" xmlns="" id="{436153BB-0EBE-4169-855D-2F950C9B299A}"/>
              </a:ext>
            </a:extLst>
          </p:cNvPr>
          <p:cNvSpPr txBox="1"/>
          <p:nvPr/>
        </p:nvSpPr>
        <p:spPr>
          <a:xfrm rot="16200000">
            <a:off x="3657715" y="3750370"/>
            <a:ext cx="19440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cs typeface="Biome"/>
              </a:rPr>
              <a:t>Number of Reports</a:t>
            </a:r>
          </a:p>
        </p:txBody>
      </p:sp>
      <p:sp>
        <p:nvSpPr>
          <p:cNvPr id="24" name="Arrow: Down 71">
            <a:extLst>
              <a:ext uri="{FF2B5EF4-FFF2-40B4-BE49-F238E27FC236}">
                <a16:creationId xmlns:a16="http://schemas.microsoft.com/office/drawing/2014/main" xmlns="" id="{355D1659-46B0-4498-9038-B2611295EE02}"/>
              </a:ext>
            </a:extLst>
          </p:cNvPr>
          <p:cNvSpPr/>
          <p:nvPr/>
        </p:nvSpPr>
        <p:spPr>
          <a:xfrm>
            <a:off x="185108" y="1821314"/>
            <a:ext cx="442506" cy="3711082"/>
          </a:xfrm>
          <a:prstGeom prst="downArrow">
            <a:avLst/>
          </a:prstGeom>
          <a:solidFill>
            <a:schemeClr val="accent6">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274544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METHODOLOGY: DISEASE INCIDENCE</a:t>
            </a:r>
          </a:p>
        </p:txBody>
      </p:sp>
      <p:sp>
        <p:nvSpPr>
          <p:cNvPr id="38" name="TextBox 4">
            <a:extLst>
              <a:ext uri="{FF2B5EF4-FFF2-40B4-BE49-F238E27FC236}">
                <a16:creationId xmlns:a16="http://schemas.microsoft.com/office/drawing/2014/main" xmlns="" id="{9DD75A6A-6836-42A6-87B5-E0CE851AFFF0}"/>
              </a:ext>
            </a:extLst>
          </p:cNvPr>
          <p:cNvSpPr txBox="1"/>
          <p:nvPr/>
        </p:nvSpPr>
        <p:spPr>
          <a:xfrm>
            <a:off x="8211415" y="4696565"/>
            <a:ext cx="3654813" cy="160043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Century Gothic"/>
                <a:ea typeface="+mn-lt"/>
                <a:cs typeface="+mn-lt"/>
              </a:rPr>
              <a:t>5. Correlate </a:t>
            </a:r>
            <a:r>
              <a:rPr lang="en-US" sz="2000" b="1" u="sng" dirty="0">
                <a:solidFill>
                  <a:schemeClr val="bg1"/>
                </a:solidFill>
                <a:latin typeface="Century Gothic"/>
                <a:ea typeface="+mn-lt"/>
                <a:cs typeface="+mn-lt"/>
              </a:rPr>
              <a:t>land changes</a:t>
            </a:r>
            <a:r>
              <a:rPr lang="en-US" sz="2000" b="1" dirty="0">
                <a:solidFill>
                  <a:schemeClr val="bg1"/>
                </a:solidFill>
                <a:latin typeface="Century Gothic"/>
                <a:ea typeface="+mn-lt"/>
                <a:cs typeface="+mn-lt"/>
              </a:rPr>
              <a:t> and disease incidence</a:t>
            </a:r>
          </a:p>
          <a:p>
            <a:pPr marL="285750" indent="-285750">
              <a:buFont typeface="Arial"/>
              <a:buChar char="•"/>
            </a:pPr>
            <a:endParaRPr lang="en-US" sz="2000" dirty="0">
              <a:solidFill>
                <a:schemeClr val="bg1"/>
              </a:solidFill>
              <a:latin typeface="Century Gothic"/>
              <a:ea typeface="+mn-lt"/>
              <a:cs typeface="+mn-lt"/>
            </a:endParaRPr>
          </a:p>
          <a:p>
            <a:pPr marL="285750" indent="-285750">
              <a:buFont typeface="Arial"/>
              <a:buChar char="•"/>
            </a:pPr>
            <a:endParaRPr lang="en-US" sz="2000" b="1" dirty="0">
              <a:solidFill>
                <a:schemeClr val="bg1"/>
              </a:solidFill>
              <a:latin typeface="Century Gothic"/>
              <a:ea typeface="+mn-lt"/>
              <a:cs typeface="+mn-lt"/>
            </a:endParaRPr>
          </a:p>
          <a:p>
            <a:pPr marL="285750" indent="-285750">
              <a:buFont typeface="Arial"/>
              <a:buChar char="•"/>
            </a:pPr>
            <a:endParaRPr lang="en-US" dirty="0">
              <a:solidFill>
                <a:schemeClr val="bg1"/>
              </a:solidFill>
              <a:ea typeface="+mn-lt"/>
              <a:cs typeface="+mn-lt"/>
            </a:endParaRPr>
          </a:p>
        </p:txBody>
      </p:sp>
      <p:sp>
        <p:nvSpPr>
          <p:cNvPr id="68" name="Arrow: Bent 67">
            <a:extLst>
              <a:ext uri="{FF2B5EF4-FFF2-40B4-BE49-F238E27FC236}">
                <a16:creationId xmlns:a16="http://schemas.microsoft.com/office/drawing/2014/main" xmlns="" id="{6AF84A07-EAB0-4D88-B520-083F27635B5A}"/>
              </a:ext>
            </a:extLst>
          </p:cNvPr>
          <p:cNvSpPr/>
          <p:nvPr/>
        </p:nvSpPr>
        <p:spPr>
          <a:xfrm flipV="1">
            <a:off x="4445153" y="1814431"/>
            <a:ext cx="3582130" cy="67930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 name="Arrow: Bent 69">
            <a:extLst>
              <a:ext uri="{FF2B5EF4-FFF2-40B4-BE49-F238E27FC236}">
                <a16:creationId xmlns:a16="http://schemas.microsoft.com/office/drawing/2014/main" xmlns="" id="{54151F56-8E0C-43A2-B009-8AEDEDA9AED9}"/>
              </a:ext>
            </a:extLst>
          </p:cNvPr>
          <p:cNvSpPr/>
          <p:nvPr/>
        </p:nvSpPr>
        <p:spPr>
          <a:xfrm>
            <a:off x="4412006" y="4782296"/>
            <a:ext cx="3582130" cy="674360"/>
          </a:xfrm>
          <a:prstGeom prst="bentArrow">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6" name="Rectangle: Rounded Corners 75">
            <a:extLst>
              <a:ext uri="{FF2B5EF4-FFF2-40B4-BE49-F238E27FC236}">
                <a16:creationId xmlns:a16="http://schemas.microsoft.com/office/drawing/2014/main" xmlns="" id="{9886E21A-ACBF-491D-BD0F-8AE3E12A5D69}"/>
              </a:ext>
            </a:extLst>
          </p:cNvPr>
          <p:cNvSpPr/>
          <p:nvPr/>
        </p:nvSpPr>
        <p:spPr>
          <a:xfrm>
            <a:off x="8095661" y="1803229"/>
            <a:ext cx="3587275" cy="1077797"/>
          </a:xfrm>
          <a:prstGeom prst="round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sp>
        <p:nvSpPr>
          <p:cNvPr id="78" name="TextBox 3">
            <a:extLst>
              <a:ext uri="{FF2B5EF4-FFF2-40B4-BE49-F238E27FC236}">
                <a16:creationId xmlns:a16="http://schemas.microsoft.com/office/drawing/2014/main" xmlns="" id="{592B85AB-B136-40E1-96CD-97E4D8FF09AF}"/>
              </a:ext>
            </a:extLst>
          </p:cNvPr>
          <p:cNvSpPr txBox="1"/>
          <p:nvPr/>
        </p:nvSpPr>
        <p:spPr>
          <a:xfrm>
            <a:off x="8095816" y="1188895"/>
            <a:ext cx="2939464" cy="46944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8A599A"/>
                </a:solidFill>
                <a:latin typeface="Century Gothic"/>
              </a:rPr>
              <a:t>Data Analysis</a:t>
            </a:r>
          </a:p>
        </p:txBody>
      </p:sp>
      <p:sp>
        <p:nvSpPr>
          <p:cNvPr id="80" name="Oval 79">
            <a:extLst>
              <a:ext uri="{FF2B5EF4-FFF2-40B4-BE49-F238E27FC236}">
                <a16:creationId xmlns:a16="http://schemas.microsoft.com/office/drawing/2014/main" xmlns="" id="{8E57B817-A546-4C5B-916E-A4FC58A2FC06}"/>
              </a:ext>
            </a:extLst>
          </p:cNvPr>
          <p:cNvSpPr/>
          <p:nvPr/>
        </p:nvSpPr>
        <p:spPr>
          <a:xfrm>
            <a:off x="1009173" y="1282509"/>
            <a:ext cx="4217204" cy="20166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i="1" dirty="0">
              <a:latin typeface="Century Gothic"/>
              <a:ea typeface="+mn-lt"/>
              <a:cs typeface="+mn-lt"/>
            </a:endParaRPr>
          </a:p>
          <a:p>
            <a:pPr algn="ctr"/>
            <a:endParaRPr lang="en-US" i="1" dirty="0">
              <a:cs typeface="Calibri"/>
            </a:endParaRPr>
          </a:p>
        </p:txBody>
      </p:sp>
      <p:sp>
        <p:nvSpPr>
          <p:cNvPr id="82" name="TextBox 3">
            <a:extLst>
              <a:ext uri="{FF2B5EF4-FFF2-40B4-BE49-F238E27FC236}">
                <a16:creationId xmlns:a16="http://schemas.microsoft.com/office/drawing/2014/main" xmlns="" id="{7A2F2A89-B1AA-4D7A-9805-5B281185877D}"/>
              </a:ext>
            </a:extLst>
          </p:cNvPr>
          <p:cNvSpPr txBox="1"/>
          <p:nvPr/>
        </p:nvSpPr>
        <p:spPr>
          <a:xfrm>
            <a:off x="3230729" y="1724756"/>
            <a:ext cx="1993352" cy="129266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Century Gothic"/>
                <a:ea typeface="+mn-lt"/>
                <a:cs typeface="+mn-lt"/>
              </a:rPr>
              <a:t>Results from LULC Classification</a:t>
            </a:r>
            <a:endParaRPr lang="en-US" dirty="0"/>
          </a:p>
          <a:p>
            <a:pPr marL="285750" indent="-285750">
              <a:buFont typeface="Arial"/>
              <a:buChar char="•"/>
            </a:pPr>
            <a:endParaRPr lang="en-US" dirty="0">
              <a:solidFill>
                <a:schemeClr val="bg1"/>
              </a:solidFill>
              <a:latin typeface="Century Gothic"/>
              <a:ea typeface="+mn-lt"/>
              <a:cs typeface="+mn-lt"/>
            </a:endParaRPr>
          </a:p>
        </p:txBody>
      </p:sp>
      <p:sp>
        <p:nvSpPr>
          <p:cNvPr id="84" name="Rectangle: Rounded Corners 83">
            <a:extLst>
              <a:ext uri="{FF2B5EF4-FFF2-40B4-BE49-F238E27FC236}">
                <a16:creationId xmlns:a16="http://schemas.microsoft.com/office/drawing/2014/main" xmlns="" id="{04B12B85-ED77-462C-9674-AFD9CD3E1B38}"/>
              </a:ext>
            </a:extLst>
          </p:cNvPr>
          <p:cNvSpPr/>
          <p:nvPr/>
        </p:nvSpPr>
        <p:spPr>
          <a:xfrm>
            <a:off x="8077373" y="4496789"/>
            <a:ext cx="3587275" cy="1077797"/>
          </a:xfrm>
          <a:prstGeom prst="round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sp>
        <p:nvSpPr>
          <p:cNvPr id="86" name="Oval 85">
            <a:extLst>
              <a:ext uri="{FF2B5EF4-FFF2-40B4-BE49-F238E27FC236}">
                <a16:creationId xmlns:a16="http://schemas.microsoft.com/office/drawing/2014/main" xmlns="" id="{3F55D7DC-FAC7-42EE-BF1A-ABE3BF7860CC}"/>
              </a:ext>
            </a:extLst>
          </p:cNvPr>
          <p:cNvSpPr/>
          <p:nvPr/>
        </p:nvSpPr>
        <p:spPr>
          <a:xfrm>
            <a:off x="1016773" y="3944165"/>
            <a:ext cx="4207308" cy="2016628"/>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i="1" dirty="0">
              <a:latin typeface="Century Gothic"/>
              <a:ea typeface="+mn-lt"/>
              <a:cs typeface="+mn-lt"/>
            </a:endParaRPr>
          </a:p>
          <a:p>
            <a:pPr algn="ctr"/>
            <a:endParaRPr lang="en-US" i="1" dirty="0">
              <a:cs typeface="Calibri"/>
            </a:endParaRPr>
          </a:p>
        </p:txBody>
      </p:sp>
      <p:sp>
        <p:nvSpPr>
          <p:cNvPr id="88" name="TextBox 3">
            <a:extLst>
              <a:ext uri="{FF2B5EF4-FFF2-40B4-BE49-F238E27FC236}">
                <a16:creationId xmlns:a16="http://schemas.microsoft.com/office/drawing/2014/main" xmlns="" id="{EC016240-5298-4FA8-A2DE-26DEB215F80B}"/>
              </a:ext>
            </a:extLst>
          </p:cNvPr>
          <p:cNvSpPr txBox="1"/>
          <p:nvPr/>
        </p:nvSpPr>
        <p:spPr>
          <a:xfrm>
            <a:off x="3277914" y="4470530"/>
            <a:ext cx="2112555" cy="129266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Century Gothic"/>
                <a:ea typeface="+mn-lt"/>
                <a:cs typeface="+mn-lt"/>
              </a:rPr>
              <a:t>Results from Land Change Analysis</a:t>
            </a:r>
            <a:endParaRPr lang="en-US" dirty="0">
              <a:solidFill>
                <a:schemeClr val="bg1"/>
              </a:solidFill>
            </a:endParaRPr>
          </a:p>
          <a:p>
            <a:pPr marL="285750" indent="-285750">
              <a:buFont typeface="Arial"/>
              <a:buChar char="•"/>
            </a:pPr>
            <a:endParaRPr lang="en-US" dirty="0">
              <a:solidFill>
                <a:schemeClr val="bg1"/>
              </a:solidFill>
              <a:latin typeface="Century Gothic"/>
              <a:ea typeface="+mn-lt"/>
              <a:cs typeface="+mn-lt"/>
            </a:endParaRPr>
          </a:p>
        </p:txBody>
      </p:sp>
      <p:sp>
        <p:nvSpPr>
          <p:cNvPr id="90" name="TextBox 4">
            <a:extLst>
              <a:ext uri="{FF2B5EF4-FFF2-40B4-BE49-F238E27FC236}">
                <a16:creationId xmlns:a16="http://schemas.microsoft.com/office/drawing/2014/main" xmlns="" id="{7EC7567A-B7B8-4084-A0C1-43BCE1336FFF}"/>
              </a:ext>
            </a:extLst>
          </p:cNvPr>
          <p:cNvSpPr txBox="1"/>
          <p:nvPr/>
        </p:nvSpPr>
        <p:spPr>
          <a:xfrm>
            <a:off x="8211415" y="1966428"/>
            <a:ext cx="3240285" cy="160043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Century Gothic"/>
                <a:ea typeface="+mn-lt"/>
                <a:cs typeface="+mn-lt"/>
              </a:rPr>
              <a:t>4. Correlate </a:t>
            </a:r>
            <a:r>
              <a:rPr lang="en-US" sz="2000" b="1" u="sng" dirty="0">
                <a:solidFill>
                  <a:schemeClr val="bg1"/>
                </a:solidFill>
                <a:latin typeface="Century Gothic"/>
                <a:ea typeface="+mn-lt"/>
                <a:cs typeface="+mn-lt"/>
              </a:rPr>
              <a:t>Land Cover</a:t>
            </a:r>
            <a:r>
              <a:rPr lang="en-US" sz="2000" b="1" dirty="0">
                <a:solidFill>
                  <a:schemeClr val="bg1"/>
                </a:solidFill>
                <a:latin typeface="Century Gothic"/>
                <a:ea typeface="+mn-lt"/>
                <a:cs typeface="+mn-lt"/>
              </a:rPr>
              <a:t> and Disease Incidence</a:t>
            </a:r>
          </a:p>
          <a:p>
            <a:pPr marL="285750" indent="-285750">
              <a:buFont typeface="Arial"/>
              <a:buChar char="•"/>
            </a:pPr>
            <a:endParaRPr lang="en-US" sz="2000" dirty="0">
              <a:solidFill>
                <a:schemeClr val="bg1"/>
              </a:solidFill>
              <a:latin typeface="Century Gothic"/>
              <a:ea typeface="+mn-lt"/>
              <a:cs typeface="+mn-lt"/>
            </a:endParaRPr>
          </a:p>
          <a:p>
            <a:pPr marL="285750" indent="-285750">
              <a:buFont typeface="Arial"/>
              <a:buChar char="•"/>
            </a:pPr>
            <a:endParaRPr lang="en-US" sz="2000" b="1" dirty="0">
              <a:solidFill>
                <a:schemeClr val="bg1"/>
              </a:solidFill>
              <a:latin typeface="Century Gothic"/>
              <a:ea typeface="+mn-lt"/>
              <a:cs typeface="+mn-lt"/>
            </a:endParaRPr>
          </a:p>
          <a:p>
            <a:pPr marL="285750" indent="-285750">
              <a:buFont typeface="Arial"/>
              <a:buChar char="•"/>
            </a:pPr>
            <a:endParaRPr lang="en-US" dirty="0">
              <a:solidFill>
                <a:schemeClr val="bg1"/>
              </a:solidFill>
              <a:ea typeface="+mn-lt"/>
              <a:cs typeface="+mn-lt"/>
            </a:endParaRPr>
          </a:p>
        </p:txBody>
      </p:sp>
      <p:sp>
        <p:nvSpPr>
          <p:cNvPr id="92" name="TextBox 4">
            <a:extLst>
              <a:ext uri="{FF2B5EF4-FFF2-40B4-BE49-F238E27FC236}">
                <a16:creationId xmlns:a16="http://schemas.microsoft.com/office/drawing/2014/main" xmlns="" id="{3A890B4A-F348-467E-9758-818F0DB613EA}"/>
              </a:ext>
            </a:extLst>
          </p:cNvPr>
          <p:cNvSpPr txBox="1"/>
          <p:nvPr/>
        </p:nvSpPr>
        <p:spPr>
          <a:xfrm>
            <a:off x="8191287" y="4705191"/>
            <a:ext cx="3654813" cy="98488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Century Gothic"/>
                <a:ea typeface="+mn-lt"/>
                <a:cs typeface="+mn-lt"/>
              </a:rPr>
              <a:t>5. Correlate </a:t>
            </a:r>
            <a:r>
              <a:rPr lang="en-US" sz="2000" b="1" u="sng" dirty="0">
                <a:solidFill>
                  <a:schemeClr val="bg1"/>
                </a:solidFill>
                <a:latin typeface="Century Gothic"/>
                <a:ea typeface="+mn-lt"/>
                <a:cs typeface="+mn-lt"/>
              </a:rPr>
              <a:t>Land Changes</a:t>
            </a:r>
            <a:r>
              <a:rPr lang="en-US" sz="2000" b="1" dirty="0">
                <a:solidFill>
                  <a:schemeClr val="bg1"/>
                </a:solidFill>
                <a:latin typeface="Century Gothic"/>
                <a:ea typeface="+mn-lt"/>
                <a:cs typeface="+mn-lt"/>
              </a:rPr>
              <a:t> and Disease Incidence</a:t>
            </a:r>
          </a:p>
          <a:p>
            <a:pPr marL="285750" indent="-285750">
              <a:buFont typeface="Arial"/>
              <a:buChar char="•"/>
            </a:pPr>
            <a:endParaRPr lang="en-US" dirty="0">
              <a:solidFill>
                <a:schemeClr val="bg1"/>
              </a:solidFill>
              <a:ea typeface="+mn-lt"/>
              <a:cs typeface="+mn-lt"/>
            </a:endParaRPr>
          </a:p>
        </p:txBody>
      </p:sp>
      <p:sp>
        <p:nvSpPr>
          <p:cNvPr id="107" name="Rectangle: Rounded Corners 106">
            <a:extLst>
              <a:ext uri="{FF2B5EF4-FFF2-40B4-BE49-F238E27FC236}">
                <a16:creationId xmlns:a16="http://schemas.microsoft.com/office/drawing/2014/main" xmlns="" id="{A3EDEE09-B0CC-488F-9980-EB11CE1CB95E}"/>
              </a:ext>
            </a:extLst>
          </p:cNvPr>
          <p:cNvSpPr/>
          <p:nvPr/>
        </p:nvSpPr>
        <p:spPr>
          <a:xfrm>
            <a:off x="1591292" y="1596241"/>
            <a:ext cx="1563583" cy="135081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cs typeface="Calibri"/>
            </a:endParaRPr>
          </a:p>
        </p:txBody>
      </p:sp>
      <p:pic>
        <p:nvPicPr>
          <p:cNvPr id="106" name="Picture 5" descr="Map&#10;&#10;Description automatically generated">
            <a:extLst>
              <a:ext uri="{FF2B5EF4-FFF2-40B4-BE49-F238E27FC236}">
                <a16:creationId xmlns:a16="http://schemas.microsoft.com/office/drawing/2014/main" xmlns="" id="{D2B27EC6-183B-433B-8829-41B8A0150D5A}"/>
              </a:ext>
            </a:extLst>
          </p:cNvPr>
          <p:cNvPicPr>
            <a:picLocks noChangeAspect="1"/>
          </p:cNvPicPr>
          <p:nvPr/>
        </p:nvPicPr>
        <p:blipFill rotWithShape="1">
          <a:blip r:embed="rId3"/>
          <a:srcRect t="20961" r="19414" b="-437"/>
          <a:stretch/>
        </p:blipFill>
        <p:spPr>
          <a:xfrm>
            <a:off x="1706843" y="1697402"/>
            <a:ext cx="1362477" cy="1141115"/>
          </a:xfrm>
          <a:prstGeom prst="rect">
            <a:avLst/>
          </a:prstGeom>
        </p:spPr>
      </p:pic>
      <p:sp>
        <p:nvSpPr>
          <p:cNvPr id="108" name="Rectangle: Rounded Corners 107">
            <a:extLst>
              <a:ext uri="{FF2B5EF4-FFF2-40B4-BE49-F238E27FC236}">
                <a16:creationId xmlns:a16="http://schemas.microsoft.com/office/drawing/2014/main" xmlns="" id="{031039AA-1769-4614-860A-29ED074DA52A}"/>
              </a:ext>
            </a:extLst>
          </p:cNvPr>
          <p:cNvSpPr/>
          <p:nvPr/>
        </p:nvSpPr>
        <p:spPr>
          <a:xfrm>
            <a:off x="1591291" y="4278085"/>
            <a:ext cx="1563583" cy="135081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cs typeface="Calibri"/>
            </a:endParaRPr>
          </a:p>
        </p:txBody>
      </p:sp>
      <p:pic>
        <p:nvPicPr>
          <p:cNvPr id="109" name="Picture 109" descr="A picture containing text&#10;&#10;Description automatically generated">
            <a:extLst>
              <a:ext uri="{FF2B5EF4-FFF2-40B4-BE49-F238E27FC236}">
                <a16:creationId xmlns:a16="http://schemas.microsoft.com/office/drawing/2014/main" xmlns="" id="{259EE4D4-CD48-416B-9BAF-A25394C4D223}"/>
              </a:ext>
            </a:extLst>
          </p:cNvPr>
          <p:cNvPicPr>
            <a:picLocks noChangeAspect="1"/>
          </p:cNvPicPr>
          <p:nvPr/>
        </p:nvPicPr>
        <p:blipFill rotWithShape="1">
          <a:blip r:embed="rId4"/>
          <a:srcRect l="19316" t="14562" r="21127" b="8761"/>
          <a:stretch/>
        </p:blipFill>
        <p:spPr>
          <a:xfrm>
            <a:off x="1681349" y="4361074"/>
            <a:ext cx="1388639" cy="1179138"/>
          </a:xfrm>
          <a:prstGeom prst="rect">
            <a:avLst/>
          </a:prstGeom>
        </p:spPr>
      </p:pic>
    </p:spTree>
    <p:extLst>
      <p:ext uri="{BB962C8B-B14F-4D97-AF65-F5344CB8AC3E}">
        <p14:creationId xmlns:p14="http://schemas.microsoft.com/office/powerpoint/2010/main" val="3463638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RESULTS: LULC CLASSIFICATION</a:t>
            </a:r>
          </a:p>
        </p:txBody>
      </p:sp>
      <p:sp>
        <p:nvSpPr>
          <p:cNvPr id="4" name="Text Placeholder 2"/>
          <p:cNvSpPr txBox="1">
            <a:spLocks/>
          </p:cNvSpPr>
          <p:nvPr/>
        </p:nvSpPr>
        <p:spPr>
          <a:xfrm>
            <a:off x="406797" y="1215527"/>
            <a:ext cx="3612396" cy="130619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b="1" dirty="0">
                <a:solidFill>
                  <a:schemeClr val="tx1">
                    <a:lumMod val="75000"/>
                    <a:lumOff val="25000"/>
                  </a:schemeClr>
                </a:solidFill>
                <a:latin typeface="Century Gothic" panose="020F0302020204030204"/>
              </a:rPr>
              <a:t>Mining Areas in La Pampa Region</a:t>
            </a:r>
            <a:endParaRPr lang="en-US" dirty="0">
              <a:solidFill>
                <a:schemeClr val="tx1">
                  <a:lumMod val="75000"/>
                  <a:lumOff val="25000"/>
                </a:schemeClr>
              </a:solidFill>
              <a:ea typeface="+mn-lt"/>
              <a:cs typeface="+mn-lt"/>
            </a:endParaRPr>
          </a:p>
          <a:p>
            <a:pPr>
              <a:lnSpc>
                <a:spcPct val="100000"/>
              </a:lnSpc>
              <a:spcBef>
                <a:spcPts val="0"/>
              </a:spcBef>
              <a:spcAft>
                <a:spcPts val="600"/>
              </a:spcAft>
              <a:buFont typeface="Arial"/>
              <a:buChar char="•"/>
            </a:pPr>
            <a:endParaRPr lang="en-US" dirty="0">
              <a:solidFill>
                <a:schemeClr val="tx1">
                  <a:lumMod val="75000"/>
                  <a:lumOff val="25000"/>
                </a:schemeClr>
              </a:solidFill>
              <a:ea typeface="+mn-lt"/>
              <a:cs typeface="+mn-lt"/>
            </a:endParaRPr>
          </a:p>
          <a:p>
            <a:pPr marL="0" indent="0">
              <a:lnSpc>
                <a:spcPct val="100000"/>
              </a:lnSpc>
              <a:spcBef>
                <a:spcPts val="0"/>
              </a:spcBef>
              <a:spcAft>
                <a:spcPts val="600"/>
              </a:spcAft>
              <a:buNone/>
            </a:pPr>
            <a:endParaRPr lang="en-US" dirty="0">
              <a:solidFill>
                <a:schemeClr val="tx1">
                  <a:lumMod val="75000"/>
                  <a:lumOff val="25000"/>
                </a:schemeClr>
              </a:solidFill>
              <a:ea typeface="+mn-lt"/>
              <a:cs typeface="+mn-lt"/>
            </a:endParaRPr>
          </a:p>
          <a:p>
            <a:pPr marL="0" indent="0">
              <a:lnSpc>
                <a:spcPct val="100000"/>
              </a:lnSpc>
              <a:spcBef>
                <a:spcPts val="0"/>
              </a:spcBef>
              <a:spcAft>
                <a:spcPts val="600"/>
              </a:spcAft>
              <a:buNone/>
            </a:pPr>
            <a:endParaRPr lang="en-US" dirty="0">
              <a:solidFill>
                <a:schemeClr val="tx1">
                  <a:lumMod val="75000"/>
                  <a:lumOff val="25000"/>
                </a:schemeClr>
              </a:solidFill>
              <a:ea typeface="+mn-lt"/>
              <a:cs typeface="+mn-lt"/>
            </a:endParaRPr>
          </a:p>
          <a:p>
            <a:pPr>
              <a:lnSpc>
                <a:spcPct val="100000"/>
              </a:lnSpc>
              <a:spcBef>
                <a:spcPts val="0"/>
              </a:spcBef>
              <a:spcAft>
                <a:spcPts val="600"/>
              </a:spcAft>
              <a:buFont typeface="Arial"/>
              <a:buChar char="•"/>
            </a:pPr>
            <a:endParaRPr lang="en-US" dirty="0">
              <a:solidFill>
                <a:schemeClr val="tx1">
                  <a:lumMod val="75000"/>
                  <a:lumOff val="25000"/>
                </a:schemeClr>
              </a:solidFill>
              <a:ea typeface="+mn-lt"/>
              <a:cs typeface="+mn-lt"/>
            </a:endParaRPr>
          </a:p>
          <a:p>
            <a:pPr marL="0" indent="0">
              <a:lnSpc>
                <a:spcPct val="100000"/>
              </a:lnSpc>
              <a:spcBef>
                <a:spcPts val="0"/>
              </a:spcBef>
              <a:spcAft>
                <a:spcPts val="600"/>
              </a:spcAft>
              <a:buNone/>
            </a:pPr>
            <a:endParaRPr lang="en-US"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endParaRPr lang="en-US" sz="2000"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8A599A"/>
              </a:buClr>
              <a:buNone/>
            </a:pPr>
            <a:endParaRPr lang="en-US" sz="2400" u="sng"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None/>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endParaRPr lang="en-US" sz="2000" dirty="0">
              <a:solidFill>
                <a:schemeClr val="tx1">
                  <a:lumMod val="75000"/>
                  <a:lumOff val="25000"/>
                </a:schemeClr>
              </a:solidFill>
              <a:latin typeface="Century Gothic" panose="020F0302020204030204"/>
            </a:endParaRPr>
          </a:p>
        </p:txBody>
      </p:sp>
      <p:pic>
        <p:nvPicPr>
          <p:cNvPr id="10" name="Picture 10">
            <a:extLst>
              <a:ext uri="{FF2B5EF4-FFF2-40B4-BE49-F238E27FC236}">
                <a16:creationId xmlns:a16="http://schemas.microsoft.com/office/drawing/2014/main" xmlns="" id="{0946CF8A-B1AD-4F47-B748-0150D43D6C60}"/>
              </a:ext>
            </a:extLst>
          </p:cNvPr>
          <p:cNvPicPr>
            <a:picLocks noChangeAspect="1"/>
          </p:cNvPicPr>
          <p:nvPr/>
        </p:nvPicPr>
        <p:blipFill>
          <a:blip r:embed="rId3"/>
          <a:stretch>
            <a:fillRect/>
          </a:stretch>
        </p:blipFill>
        <p:spPr>
          <a:xfrm>
            <a:off x="5125846" y="1105085"/>
            <a:ext cx="6856735" cy="5273972"/>
          </a:xfrm>
          <a:prstGeom prst="rect">
            <a:avLst/>
          </a:prstGeom>
        </p:spPr>
      </p:pic>
      <p:pic>
        <p:nvPicPr>
          <p:cNvPr id="2" name="Picture 4">
            <a:extLst>
              <a:ext uri="{FF2B5EF4-FFF2-40B4-BE49-F238E27FC236}">
                <a16:creationId xmlns:a16="http://schemas.microsoft.com/office/drawing/2014/main" xmlns="" id="{FF727EE4-7343-4EE2-83C3-C2B5630DBA51}"/>
              </a:ext>
            </a:extLst>
          </p:cNvPr>
          <p:cNvPicPr>
            <a:picLocks noChangeAspect="1"/>
          </p:cNvPicPr>
          <p:nvPr/>
        </p:nvPicPr>
        <p:blipFill>
          <a:blip r:embed="rId4"/>
          <a:stretch>
            <a:fillRect/>
          </a:stretch>
        </p:blipFill>
        <p:spPr>
          <a:xfrm>
            <a:off x="413631" y="2741891"/>
            <a:ext cx="519921" cy="3029129"/>
          </a:xfrm>
          <a:prstGeom prst="rect">
            <a:avLst/>
          </a:prstGeom>
        </p:spPr>
      </p:pic>
      <p:sp>
        <p:nvSpPr>
          <p:cNvPr id="6" name="TextBox 5">
            <a:extLst>
              <a:ext uri="{FF2B5EF4-FFF2-40B4-BE49-F238E27FC236}">
                <a16:creationId xmlns:a16="http://schemas.microsoft.com/office/drawing/2014/main" xmlns="" id="{17C99C62-158F-4B4D-BA24-423ED3AB8BD7}"/>
              </a:ext>
            </a:extLst>
          </p:cNvPr>
          <p:cNvSpPr txBox="1"/>
          <p:nvPr/>
        </p:nvSpPr>
        <p:spPr>
          <a:xfrm>
            <a:off x="929787" y="2736793"/>
            <a:ext cx="3792745"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chemeClr val="tx1">
                    <a:lumMod val="75000"/>
                    <a:lumOff val="25000"/>
                  </a:schemeClr>
                </a:solidFill>
                <a:latin typeface="Century Gothic"/>
              </a:rPr>
              <a:t>Forest</a:t>
            </a:r>
          </a:p>
          <a:p>
            <a:r>
              <a:rPr lang="en-US" sz="2400" dirty="0">
                <a:solidFill>
                  <a:schemeClr val="tx1">
                    <a:lumMod val="75000"/>
                    <a:lumOff val="25000"/>
                  </a:schemeClr>
                </a:solidFill>
                <a:latin typeface="Century Gothic"/>
                <a:cs typeface="Calibri"/>
              </a:rPr>
              <a:t>Secondary Vegetation</a:t>
            </a:r>
          </a:p>
          <a:p>
            <a:r>
              <a:rPr lang="en-US" sz="2400" dirty="0">
                <a:solidFill>
                  <a:schemeClr val="tx1">
                    <a:lumMod val="75000"/>
                    <a:lumOff val="25000"/>
                  </a:schemeClr>
                </a:solidFill>
                <a:latin typeface="Century Gothic"/>
                <a:cs typeface="Calibri"/>
              </a:rPr>
              <a:t>Pastures</a:t>
            </a:r>
          </a:p>
          <a:p>
            <a:r>
              <a:rPr lang="en-US" sz="2400" dirty="0">
                <a:solidFill>
                  <a:schemeClr val="tx1">
                    <a:lumMod val="75000"/>
                    <a:lumOff val="25000"/>
                  </a:schemeClr>
                </a:solidFill>
                <a:latin typeface="Century Gothic"/>
                <a:cs typeface="Calibri"/>
              </a:rPr>
              <a:t>Agriculture</a:t>
            </a:r>
          </a:p>
          <a:p>
            <a:r>
              <a:rPr lang="en-US" sz="2400" dirty="0">
                <a:solidFill>
                  <a:schemeClr val="tx1">
                    <a:lumMod val="75000"/>
                    <a:lumOff val="25000"/>
                  </a:schemeClr>
                </a:solidFill>
                <a:latin typeface="Century Gothic"/>
                <a:cs typeface="Calibri"/>
              </a:rPr>
              <a:t>Mining</a:t>
            </a:r>
          </a:p>
          <a:p>
            <a:r>
              <a:rPr lang="en-US" sz="2400" dirty="0">
                <a:solidFill>
                  <a:schemeClr val="tx1">
                    <a:lumMod val="75000"/>
                    <a:lumOff val="25000"/>
                  </a:schemeClr>
                </a:solidFill>
                <a:latin typeface="Century Gothic"/>
                <a:cs typeface="Calibri"/>
              </a:rPr>
              <a:t>Water</a:t>
            </a:r>
          </a:p>
          <a:p>
            <a:r>
              <a:rPr lang="en-US" sz="2400" dirty="0">
                <a:solidFill>
                  <a:schemeClr val="tx1">
                    <a:lumMod val="75000"/>
                    <a:lumOff val="25000"/>
                  </a:schemeClr>
                </a:solidFill>
                <a:latin typeface="Century Gothic"/>
                <a:cs typeface="Calibri"/>
              </a:rPr>
              <a:t>Wetlands</a:t>
            </a:r>
          </a:p>
          <a:p>
            <a:r>
              <a:rPr lang="en-US" sz="2400" dirty="0">
                <a:solidFill>
                  <a:schemeClr val="tx1">
                    <a:lumMod val="75000"/>
                    <a:lumOff val="25000"/>
                  </a:schemeClr>
                </a:solidFill>
                <a:latin typeface="Century Gothic"/>
                <a:cs typeface="Calibri"/>
              </a:rPr>
              <a:t>Urban</a:t>
            </a:r>
          </a:p>
        </p:txBody>
      </p:sp>
      <p:pic>
        <p:nvPicPr>
          <p:cNvPr id="5" name="Picture 6" descr="A picture containing light&#10;&#10;Description automatically generated">
            <a:extLst>
              <a:ext uri="{FF2B5EF4-FFF2-40B4-BE49-F238E27FC236}">
                <a16:creationId xmlns:a16="http://schemas.microsoft.com/office/drawing/2014/main" xmlns="" id="{5BC319CC-9E72-4E1B-8A4F-BC8C6668C5A7}"/>
              </a:ext>
            </a:extLst>
          </p:cNvPr>
          <p:cNvPicPr>
            <a:picLocks noChangeAspect="1"/>
          </p:cNvPicPr>
          <p:nvPr/>
        </p:nvPicPr>
        <p:blipFill>
          <a:blip r:embed="rId5"/>
          <a:stretch>
            <a:fillRect/>
          </a:stretch>
        </p:blipFill>
        <p:spPr>
          <a:xfrm>
            <a:off x="11304650" y="5470212"/>
            <a:ext cx="492388" cy="588828"/>
          </a:xfrm>
          <a:prstGeom prst="rect">
            <a:avLst/>
          </a:prstGeom>
        </p:spPr>
      </p:pic>
      <p:grpSp>
        <p:nvGrpSpPr>
          <p:cNvPr id="18" name="Group 17">
            <a:extLst>
              <a:ext uri="{FF2B5EF4-FFF2-40B4-BE49-F238E27FC236}">
                <a16:creationId xmlns:a16="http://schemas.microsoft.com/office/drawing/2014/main" xmlns="" id="{7C943C1F-F41E-4A88-BC0A-9EB14DAA0202}"/>
              </a:ext>
            </a:extLst>
          </p:cNvPr>
          <p:cNvGrpSpPr/>
          <p:nvPr/>
        </p:nvGrpSpPr>
        <p:grpSpPr>
          <a:xfrm>
            <a:off x="10427851" y="5959871"/>
            <a:ext cx="2463779" cy="541291"/>
            <a:chOff x="10409321" y="5566708"/>
            <a:chExt cx="2768943" cy="358368"/>
          </a:xfrm>
        </p:grpSpPr>
        <p:grpSp>
          <p:nvGrpSpPr>
            <p:cNvPr id="16" name="Group 15">
              <a:extLst>
                <a:ext uri="{FF2B5EF4-FFF2-40B4-BE49-F238E27FC236}">
                  <a16:creationId xmlns:a16="http://schemas.microsoft.com/office/drawing/2014/main" xmlns="" id="{A18AA358-757E-4AA8-B7BA-A182684B845A}"/>
                </a:ext>
              </a:extLst>
            </p:cNvPr>
            <p:cNvGrpSpPr/>
            <p:nvPr/>
          </p:nvGrpSpPr>
          <p:grpSpPr>
            <a:xfrm>
              <a:off x="10461464" y="5719011"/>
              <a:ext cx="1072816" cy="80210"/>
              <a:chOff x="9669378" y="5598695"/>
              <a:chExt cx="1433762" cy="110289"/>
            </a:xfrm>
          </p:grpSpPr>
          <p:sp>
            <p:nvSpPr>
              <p:cNvPr id="11" name="Rectangle 10">
                <a:extLst>
                  <a:ext uri="{FF2B5EF4-FFF2-40B4-BE49-F238E27FC236}">
                    <a16:creationId xmlns:a16="http://schemas.microsoft.com/office/drawing/2014/main" xmlns="" id="{B8982382-D250-41BA-9473-81A2F270F95C}"/>
                  </a:ext>
                </a:extLst>
              </p:cNvPr>
              <p:cNvSpPr/>
              <p:nvPr/>
            </p:nvSpPr>
            <p:spPr>
              <a:xfrm>
                <a:off x="9669378" y="5598695"/>
                <a:ext cx="711868" cy="1102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598673B2-CEC1-42B5-B239-4F292C493633}"/>
                  </a:ext>
                </a:extLst>
              </p:cNvPr>
              <p:cNvSpPr/>
              <p:nvPr/>
            </p:nvSpPr>
            <p:spPr>
              <a:xfrm>
                <a:off x="10391272" y="5598695"/>
                <a:ext cx="711868" cy="1102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xmlns="" id="{BDDECDBD-6EFE-43F1-82FC-042D55DF2A21}"/>
                </a:ext>
              </a:extLst>
            </p:cNvPr>
            <p:cNvSpPr txBox="1"/>
            <p:nvPr/>
          </p:nvSpPr>
          <p:spPr>
            <a:xfrm>
              <a:off x="10409321" y="5572004"/>
              <a:ext cx="356937" cy="353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0</a:t>
              </a:r>
              <a:endParaRPr lang="en-US" sz="1400" dirty="0">
                <a:cs typeface="Calibri"/>
              </a:endParaRPr>
            </a:p>
          </p:txBody>
        </p:sp>
        <p:sp>
          <p:nvSpPr>
            <p:cNvPr id="14" name="TextBox 13">
              <a:extLst>
                <a:ext uri="{FF2B5EF4-FFF2-40B4-BE49-F238E27FC236}">
                  <a16:creationId xmlns:a16="http://schemas.microsoft.com/office/drawing/2014/main" xmlns="" id="{B887DE85-4912-4E93-A784-96FE0B9DF2A1}"/>
                </a:ext>
              </a:extLst>
            </p:cNvPr>
            <p:cNvSpPr txBox="1"/>
            <p:nvPr/>
          </p:nvSpPr>
          <p:spPr>
            <a:xfrm>
              <a:off x="10854118" y="5572004"/>
              <a:ext cx="356937" cy="20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4</a:t>
              </a:r>
            </a:p>
          </p:txBody>
        </p:sp>
        <p:sp>
          <p:nvSpPr>
            <p:cNvPr id="15" name="TextBox 14">
              <a:extLst>
                <a:ext uri="{FF2B5EF4-FFF2-40B4-BE49-F238E27FC236}">
                  <a16:creationId xmlns:a16="http://schemas.microsoft.com/office/drawing/2014/main" xmlns="" id="{50E16295-8418-41B0-9D57-09EA123A7F98}"/>
                </a:ext>
              </a:extLst>
            </p:cNvPr>
            <p:cNvSpPr txBox="1"/>
            <p:nvPr/>
          </p:nvSpPr>
          <p:spPr>
            <a:xfrm>
              <a:off x="11367952" y="5566708"/>
              <a:ext cx="437727" cy="20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cs typeface="Calibri"/>
                </a:rPr>
                <a:t>8</a:t>
              </a:r>
            </a:p>
          </p:txBody>
        </p:sp>
        <p:sp>
          <p:nvSpPr>
            <p:cNvPr id="17" name="TextBox 16">
              <a:extLst>
                <a:ext uri="{FF2B5EF4-FFF2-40B4-BE49-F238E27FC236}">
                  <a16:creationId xmlns:a16="http://schemas.microsoft.com/office/drawing/2014/main" xmlns="" id="{AABC7118-84E8-4260-BE7F-7EBA871E5693}"/>
                </a:ext>
              </a:extLst>
            </p:cNvPr>
            <p:cNvSpPr txBox="1"/>
            <p:nvPr/>
          </p:nvSpPr>
          <p:spPr>
            <a:xfrm>
              <a:off x="11559921" y="5663502"/>
              <a:ext cx="1618343" cy="203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km</a:t>
              </a:r>
            </a:p>
          </p:txBody>
        </p:sp>
      </p:grpSp>
      <p:sp>
        <p:nvSpPr>
          <p:cNvPr id="20" name="TextBox 19">
            <a:extLst>
              <a:ext uri="{FF2B5EF4-FFF2-40B4-BE49-F238E27FC236}">
                <a16:creationId xmlns:a16="http://schemas.microsoft.com/office/drawing/2014/main" xmlns="" id="{F13B64C8-4733-41BC-A028-1A90D4D540D2}"/>
              </a:ext>
            </a:extLst>
          </p:cNvPr>
          <p:cNvSpPr txBox="1"/>
          <p:nvPr/>
        </p:nvSpPr>
        <p:spPr>
          <a:xfrm>
            <a:off x="411193" y="2280249"/>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u="sng" dirty="0">
                <a:solidFill>
                  <a:schemeClr val="tx1">
                    <a:lumMod val="75000"/>
                    <a:lumOff val="25000"/>
                  </a:schemeClr>
                </a:solidFill>
                <a:latin typeface="Century Gothic"/>
              </a:rPr>
              <a:t>Land Class</a:t>
            </a:r>
            <a:endParaRPr lang="en-US" sz="2400" dirty="0">
              <a:solidFill>
                <a:schemeClr val="tx1">
                  <a:lumMod val="75000"/>
                  <a:lumOff val="25000"/>
                </a:schemeClr>
              </a:solidFill>
            </a:endParaRPr>
          </a:p>
        </p:txBody>
      </p:sp>
    </p:spTree>
    <p:extLst>
      <p:ext uri="{BB962C8B-B14F-4D97-AF65-F5344CB8AC3E}">
        <p14:creationId xmlns:p14="http://schemas.microsoft.com/office/powerpoint/2010/main" val="4142930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RESULTS: LULC CLASSIFICATION</a:t>
            </a:r>
          </a:p>
        </p:txBody>
      </p:sp>
      <p:sp>
        <p:nvSpPr>
          <p:cNvPr id="4" name="Text Placeholder 2"/>
          <p:cNvSpPr txBox="1">
            <a:spLocks/>
          </p:cNvSpPr>
          <p:nvPr/>
        </p:nvSpPr>
        <p:spPr>
          <a:xfrm>
            <a:off x="406797" y="1186773"/>
            <a:ext cx="3123566" cy="133494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b="1" dirty="0">
                <a:solidFill>
                  <a:schemeClr val="tx1">
                    <a:lumMod val="75000"/>
                    <a:lumOff val="25000"/>
                  </a:schemeClr>
                </a:solidFill>
                <a:latin typeface="Century Gothic" panose="020F0302020204030204"/>
              </a:rPr>
              <a:t>Puerto Maldonado</a:t>
            </a:r>
          </a:p>
          <a:p>
            <a:pPr>
              <a:lnSpc>
                <a:spcPct val="100000"/>
              </a:lnSpc>
              <a:spcBef>
                <a:spcPts val="0"/>
              </a:spcBef>
              <a:spcAft>
                <a:spcPts val="600"/>
              </a:spcAft>
              <a:buClr>
                <a:srgbClr val="8A599A"/>
              </a:buClr>
            </a:pPr>
            <a:endParaRPr lang="en-US" sz="2000"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8A599A"/>
              </a:buClr>
              <a:buNone/>
            </a:pPr>
            <a:endParaRPr lang="en-US" sz="2400" u="sng"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None/>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endParaRPr lang="en-US" sz="2000" dirty="0">
              <a:solidFill>
                <a:schemeClr val="tx1">
                  <a:lumMod val="75000"/>
                  <a:lumOff val="25000"/>
                </a:schemeClr>
              </a:solidFill>
              <a:latin typeface="Century Gothic" panose="020F0302020204030204"/>
            </a:endParaRPr>
          </a:p>
        </p:txBody>
      </p:sp>
      <p:pic>
        <p:nvPicPr>
          <p:cNvPr id="10" name="Picture 10">
            <a:extLst>
              <a:ext uri="{FF2B5EF4-FFF2-40B4-BE49-F238E27FC236}">
                <a16:creationId xmlns:a16="http://schemas.microsoft.com/office/drawing/2014/main" xmlns="" id="{0946CF8A-B1AD-4F47-B748-0150D43D6C60}"/>
              </a:ext>
            </a:extLst>
          </p:cNvPr>
          <p:cNvPicPr>
            <a:picLocks noChangeAspect="1"/>
          </p:cNvPicPr>
          <p:nvPr/>
        </p:nvPicPr>
        <p:blipFill>
          <a:blip r:embed="rId3"/>
          <a:stretch>
            <a:fillRect/>
          </a:stretch>
        </p:blipFill>
        <p:spPr>
          <a:xfrm>
            <a:off x="5125846" y="1105085"/>
            <a:ext cx="6856735" cy="5273972"/>
          </a:xfrm>
          <a:prstGeom prst="rect">
            <a:avLst/>
          </a:prstGeom>
        </p:spPr>
      </p:pic>
      <p:pic>
        <p:nvPicPr>
          <p:cNvPr id="2" name="Picture 4">
            <a:extLst>
              <a:ext uri="{FF2B5EF4-FFF2-40B4-BE49-F238E27FC236}">
                <a16:creationId xmlns:a16="http://schemas.microsoft.com/office/drawing/2014/main" xmlns="" id="{FF727EE4-7343-4EE2-83C3-C2B5630DBA51}"/>
              </a:ext>
            </a:extLst>
          </p:cNvPr>
          <p:cNvPicPr>
            <a:picLocks noChangeAspect="1"/>
          </p:cNvPicPr>
          <p:nvPr/>
        </p:nvPicPr>
        <p:blipFill>
          <a:blip r:embed="rId4"/>
          <a:stretch>
            <a:fillRect/>
          </a:stretch>
        </p:blipFill>
        <p:spPr>
          <a:xfrm>
            <a:off x="413631" y="2741891"/>
            <a:ext cx="519921" cy="3029129"/>
          </a:xfrm>
          <a:prstGeom prst="rect">
            <a:avLst/>
          </a:prstGeom>
        </p:spPr>
      </p:pic>
      <p:sp>
        <p:nvSpPr>
          <p:cNvPr id="6" name="TextBox 5">
            <a:extLst>
              <a:ext uri="{FF2B5EF4-FFF2-40B4-BE49-F238E27FC236}">
                <a16:creationId xmlns:a16="http://schemas.microsoft.com/office/drawing/2014/main" xmlns="" id="{17C99C62-158F-4B4D-BA24-423ED3AB8BD7}"/>
              </a:ext>
            </a:extLst>
          </p:cNvPr>
          <p:cNvSpPr txBox="1"/>
          <p:nvPr/>
        </p:nvSpPr>
        <p:spPr>
          <a:xfrm>
            <a:off x="929787" y="2736793"/>
            <a:ext cx="3792745"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chemeClr val="tx1">
                    <a:lumMod val="75000"/>
                    <a:lumOff val="25000"/>
                  </a:schemeClr>
                </a:solidFill>
                <a:latin typeface="Century Gothic"/>
              </a:rPr>
              <a:t>Forest</a:t>
            </a:r>
          </a:p>
          <a:p>
            <a:r>
              <a:rPr lang="en-US" sz="2400" dirty="0">
                <a:solidFill>
                  <a:schemeClr val="tx1">
                    <a:lumMod val="75000"/>
                    <a:lumOff val="25000"/>
                  </a:schemeClr>
                </a:solidFill>
                <a:latin typeface="Century Gothic"/>
                <a:cs typeface="Calibri"/>
              </a:rPr>
              <a:t>Secondary Vegetation</a:t>
            </a:r>
          </a:p>
          <a:p>
            <a:r>
              <a:rPr lang="en-US" sz="2400" dirty="0">
                <a:solidFill>
                  <a:schemeClr val="tx1">
                    <a:lumMod val="75000"/>
                    <a:lumOff val="25000"/>
                  </a:schemeClr>
                </a:solidFill>
                <a:latin typeface="Century Gothic"/>
                <a:cs typeface="Calibri"/>
              </a:rPr>
              <a:t>Pastures</a:t>
            </a:r>
          </a:p>
          <a:p>
            <a:r>
              <a:rPr lang="en-US" sz="2400" dirty="0">
                <a:solidFill>
                  <a:schemeClr val="tx1">
                    <a:lumMod val="75000"/>
                    <a:lumOff val="25000"/>
                  </a:schemeClr>
                </a:solidFill>
                <a:latin typeface="Century Gothic"/>
                <a:cs typeface="Calibri"/>
              </a:rPr>
              <a:t>Agriculture</a:t>
            </a:r>
          </a:p>
          <a:p>
            <a:r>
              <a:rPr lang="en-US" sz="2400" dirty="0">
                <a:solidFill>
                  <a:schemeClr val="tx1">
                    <a:lumMod val="75000"/>
                    <a:lumOff val="25000"/>
                  </a:schemeClr>
                </a:solidFill>
                <a:latin typeface="Century Gothic"/>
                <a:cs typeface="Calibri"/>
              </a:rPr>
              <a:t>Mining</a:t>
            </a:r>
          </a:p>
          <a:p>
            <a:r>
              <a:rPr lang="en-US" sz="2400" dirty="0">
                <a:solidFill>
                  <a:schemeClr val="tx1">
                    <a:lumMod val="75000"/>
                    <a:lumOff val="25000"/>
                  </a:schemeClr>
                </a:solidFill>
                <a:latin typeface="Century Gothic"/>
                <a:cs typeface="Calibri"/>
              </a:rPr>
              <a:t>Water</a:t>
            </a:r>
          </a:p>
          <a:p>
            <a:r>
              <a:rPr lang="en-US" sz="2400" dirty="0">
                <a:solidFill>
                  <a:schemeClr val="tx1">
                    <a:lumMod val="75000"/>
                    <a:lumOff val="25000"/>
                  </a:schemeClr>
                </a:solidFill>
                <a:latin typeface="Century Gothic"/>
                <a:cs typeface="Calibri"/>
              </a:rPr>
              <a:t>Wetlands</a:t>
            </a:r>
          </a:p>
          <a:p>
            <a:r>
              <a:rPr lang="en-US" sz="2400" dirty="0">
                <a:solidFill>
                  <a:schemeClr val="tx1">
                    <a:lumMod val="75000"/>
                    <a:lumOff val="25000"/>
                  </a:schemeClr>
                </a:solidFill>
                <a:latin typeface="Century Gothic"/>
                <a:cs typeface="Calibri"/>
              </a:rPr>
              <a:t>Urban</a:t>
            </a:r>
          </a:p>
        </p:txBody>
      </p:sp>
      <p:pic>
        <p:nvPicPr>
          <p:cNvPr id="5" name="Picture 6" descr="A picture containing light&#10;&#10;Description automatically generated">
            <a:extLst>
              <a:ext uri="{FF2B5EF4-FFF2-40B4-BE49-F238E27FC236}">
                <a16:creationId xmlns:a16="http://schemas.microsoft.com/office/drawing/2014/main" xmlns="" id="{5BC319CC-9E72-4E1B-8A4F-BC8C6668C5A7}"/>
              </a:ext>
            </a:extLst>
          </p:cNvPr>
          <p:cNvPicPr>
            <a:picLocks noChangeAspect="1"/>
          </p:cNvPicPr>
          <p:nvPr/>
        </p:nvPicPr>
        <p:blipFill>
          <a:blip r:embed="rId5"/>
          <a:stretch>
            <a:fillRect/>
          </a:stretch>
        </p:blipFill>
        <p:spPr>
          <a:xfrm>
            <a:off x="11304650" y="5470212"/>
            <a:ext cx="492388" cy="588828"/>
          </a:xfrm>
          <a:prstGeom prst="rect">
            <a:avLst/>
          </a:prstGeom>
        </p:spPr>
      </p:pic>
      <p:grpSp>
        <p:nvGrpSpPr>
          <p:cNvPr id="18" name="Group 17">
            <a:extLst>
              <a:ext uri="{FF2B5EF4-FFF2-40B4-BE49-F238E27FC236}">
                <a16:creationId xmlns:a16="http://schemas.microsoft.com/office/drawing/2014/main" xmlns="" id="{7C943C1F-F41E-4A88-BC0A-9EB14DAA0202}"/>
              </a:ext>
            </a:extLst>
          </p:cNvPr>
          <p:cNvGrpSpPr/>
          <p:nvPr/>
        </p:nvGrpSpPr>
        <p:grpSpPr>
          <a:xfrm>
            <a:off x="10427858" y="5959855"/>
            <a:ext cx="2463781" cy="541290"/>
            <a:chOff x="10409321" y="5566708"/>
            <a:chExt cx="2768943" cy="358368"/>
          </a:xfrm>
        </p:grpSpPr>
        <p:grpSp>
          <p:nvGrpSpPr>
            <p:cNvPr id="16" name="Group 15">
              <a:extLst>
                <a:ext uri="{FF2B5EF4-FFF2-40B4-BE49-F238E27FC236}">
                  <a16:creationId xmlns:a16="http://schemas.microsoft.com/office/drawing/2014/main" xmlns="" id="{A18AA358-757E-4AA8-B7BA-A182684B845A}"/>
                </a:ext>
              </a:extLst>
            </p:cNvPr>
            <p:cNvGrpSpPr/>
            <p:nvPr/>
          </p:nvGrpSpPr>
          <p:grpSpPr>
            <a:xfrm>
              <a:off x="10461464" y="5719011"/>
              <a:ext cx="1072816" cy="80210"/>
              <a:chOff x="9669378" y="5598695"/>
              <a:chExt cx="1433762" cy="110289"/>
            </a:xfrm>
          </p:grpSpPr>
          <p:sp>
            <p:nvSpPr>
              <p:cNvPr id="11" name="Rectangle 10">
                <a:extLst>
                  <a:ext uri="{FF2B5EF4-FFF2-40B4-BE49-F238E27FC236}">
                    <a16:creationId xmlns:a16="http://schemas.microsoft.com/office/drawing/2014/main" xmlns="" id="{B8982382-D250-41BA-9473-81A2F270F95C}"/>
                  </a:ext>
                </a:extLst>
              </p:cNvPr>
              <p:cNvSpPr/>
              <p:nvPr/>
            </p:nvSpPr>
            <p:spPr>
              <a:xfrm>
                <a:off x="9669378" y="5598695"/>
                <a:ext cx="711868" cy="1102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598673B2-CEC1-42B5-B239-4F292C493633}"/>
                  </a:ext>
                </a:extLst>
              </p:cNvPr>
              <p:cNvSpPr/>
              <p:nvPr/>
            </p:nvSpPr>
            <p:spPr>
              <a:xfrm>
                <a:off x="10391272" y="5598695"/>
                <a:ext cx="711868" cy="1102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xmlns="" id="{BDDECDBD-6EFE-43F1-82FC-042D55DF2A21}"/>
                </a:ext>
              </a:extLst>
            </p:cNvPr>
            <p:cNvSpPr txBox="1"/>
            <p:nvPr/>
          </p:nvSpPr>
          <p:spPr>
            <a:xfrm>
              <a:off x="10409321" y="5572004"/>
              <a:ext cx="356937" cy="353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0</a:t>
              </a:r>
              <a:endParaRPr lang="en-US" sz="1400" dirty="0">
                <a:cs typeface="Calibri"/>
              </a:endParaRPr>
            </a:p>
          </p:txBody>
        </p:sp>
        <p:sp>
          <p:nvSpPr>
            <p:cNvPr id="14" name="TextBox 13">
              <a:extLst>
                <a:ext uri="{FF2B5EF4-FFF2-40B4-BE49-F238E27FC236}">
                  <a16:creationId xmlns:a16="http://schemas.microsoft.com/office/drawing/2014/main" xmlns="" id="{B887DE85-4912-4E93-A784-96FE0B9DF2A1}"/>
                </a:ext>
              </a:extLst>
            </p:cNvPr>
            <p:cNvSpPr txBox="1"/>
            <p:nvPr/>
          </p:nvSpPr>
          <p:spPr>
            <a:xfrm>
              <a:off x="10854118" y="5572004"/>
              <a:ext cx="356937" cy="20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5</a:t>
              </a:r>
              <a:endParaRPr lang="en-US" sz="1400" dirty="0"/>
            </a:p>
          </p:txBody>
        </p:sp>
        <p:sp>
          <p:nvSpPr>
            <p:cNvPr id="15" name="TextBox 14">
              <a:extLst>
                <a:ext uri="{FF2B5EF4-FFF2-40B4-BE49-F238E27FC236}">
                  <a16:creationId xmlns:a16="http://schemas.microsoft.com/office/drawing/2014/main" xmlns="" id="{50E16295-8418-41B0-9D57-09EA123A7F98}"/>
                </a:ext>
              </a:extLst>
            </p:cNvPr>
            <p:cNvSpPr txBox="1"/>
            <p:nvPr/>
          </p:nvSpPr>
          <p:spPr>
            <a:xfrm>
              <a:off x="11367952" y="5566708"/>
              <a:ext cx="437727" cy="20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cs typeface="Calibri"/>
                </a:rPr>
                <a:t>10</a:t>
              </a:r>
            </a:p>
          </p:txBody>
        </p:sp>
        <p:sp>
          <p:nvSpPr>
            <p:cNvPr id="17" name="TextBox 16">
              <a:extLst>
                <a:ext uri="{FF2B5EF4-FFF2-40B4-BE49-F238E27FC236}">
                  <a16:creationId xmlns:a16="http://schemas.microsoft.com/office/drawing/2014/main" xmlns="" id="{AABC7118-84E8-4260-BE7F-7EBA871E5693}"/>
                </a:ext>
              </a:extLst>
            </p:cNvPr>
            <p:cNvSpPr txBox="1"/>
            <p:nvPr/>
          </p:nvSpPr>
          <p:spPr>
            <a:xfrm>
              <a:off x="11559921" y="5663502"/>
              <a:ext cx="1618343" cy="203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km</a:t>
              </a:r>
            </a:p>
          </p:txBody>
        </p:sp>
      </p:grpSp>
      <p:sp>
        <p:nvSpPr>
          <p:cNvPr id="20" name="TextBox 19">
            <a:extLst>
              <a:ext uri="{FF2B5EF4-FFF2-40B4-BE49-F238E27FC236}">
                <a16:creationId xmlns:a16="http://schemas.microsoft.com/office/drawing/2014/main" xmlns="" id="{F13B64C8-4733-41BC-A028-1A90D4D540D2}"/>
              </a:ext>
            </a:extLst>
          </p:cNvPr>
          <p:cNvSpPr txBox="1"/>
          <p:nvPr/>
        </p:nvSpPr>
        <p:spPr>
          <a:xfrm>
            <a:off x="411193" y="2280249"/>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u="sng" dirty="0">
                <a:solidFill>
                  <a:schemeClr val="tx1">
                    <a:lumMod val="75000"/>
                    <a:lumOff val="25000"/>
                  </a:schemeClr>
                </a:solidFill>
                <a:latin typeface="Century Gothic"/>
              </a:rPr>
              <a:t>Land Class</a:t>
            </a:r>
            <a:endParaRPr lang="en-US" sz="2400" dirty="0">
              <a:solidFill>
                <a:schemeClr val="tx1">
                  <a:lumMod val="75000"/>
                  <a:lumOff val="25000"/>
                </a:schemeClr>
              </a:solidFill>
            </a:endParaRPr>
          </a:p>
        </p:txBody>
      </p:sp>
    </p:spTree>
    <p:extLst>
      <p:ext uri="{BB962C8B-B14F-4D97-AF65-F5344CB8AC3E}">
        <p14:creationId xmlns:p14="http://schemas.microsoft.com/office/powerpoint/2010/main" val="3625364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RESULTS: LULC Accuracy Assessment</a:t>
            </a:r>
          </a:p>
        </p:txBody>
      </p:sp>
      <p:sp>
        <p:nvSpPr>
          <p:cNvPr id="10" name="TextBox 1">
            <a:extLst>
              <a:ext uri="{FF2B5EF4-FFF2-40B4-BE49-F238E27FC236}">
                <a16:creationId xmlns:a16="http://schemas.microsoft.com/office/drawing/2014/main" xmlns="" id="{8523C294-AB9C-4E65-A364-B8F7837F8DF6}"/>
              </a:ext>
            </a:extLst>
          </p:cNvPr>
          <p:cNvSpPr txBox="1"/>
          <p:nvPr/>
        </p:nvSpPr>
        <p:spPr>
          <a:xfrm>
            <a:off x="613943" y="2233603"/>
            <a:ext cx="7113243" cy="24929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u="sng" dirty="0">
                <a:solidFill>
                  <a:schemeClr val="tx1">
                    <a:lumMod val="75000"/>
                    <a:lumOff val="25000"/>
                  </a:schemeClr>
                </a:solidFill>
                <a:latin typeface="Century Gothic"/>
                <a:ea typeface="+mn-lt"/>
                <a:cs typeface="+mn-lt"/>
              </a:rPr>
              <a:t>Validity of Model: Confusion Matrix</a:t>
            </a:r>
          </a:p>
          <a:p>
            <a:endParaRPr lang="en-US" sz="2000" b="1" dirty="0">
              <a:solidFill>
                <a:schemeClr val="tx1">
                  <a:lumMod val="75000"/>
                  <a:lumOff val="25000"/>
                </a:schemeClr>
              </a:solidFill>
              <a:latin typeface="Century Gothic"/>
              <a:ea typeface="+mn-lt"/>
              <a:cs typeface="+mn-lt"/>
            </a:endParaRPr>
          </a:p>
          <a:p>
            <a:r>
              <a:rPr lang="en-US" sz="2800" i="1" u="sng" dirty="0">
                <a:solidFill>
                  <a:schemeClr val="tx1">
                    <a:lumMod val="75000"/>
                    <a:lumOff val="25000"/>
                  </a:schemeClr>
                </a:solidFill>
                <a:latin typeface="Century Gothic"/>
                <a:ea typeface="+mn-lt"/>
                <a:cs typeface="+mn-lt"/>
              </a:rPr>
              <a:t>Year               Score</a:t>
            </a:r>
            <a:endParaRPr lang="en-US" sz="2800" dirty="0">
              <a:solidFill>
                <a:schemeClr val="tx1">
                  <a:lumMod val="75000"/>
                  <a:lumOff val="25000"/>
                </a:schemeClr>
              </a:solidFill>
              <a:latin typeface="Century Gothic"/>
              <a:ea typeface="+mn-lt"/>
              <a:cs typeface="+mn-lt"/>
            </a:endParaRPr>
          </a:p>
          <a:p>
            <a:r>
              <a:rPr lang="en-US" sz="2800" dirty="0">
                <a:solidFill>
                  <a:schemeClr val="tx1">
                    <a:lumMod val="75000"/>
                    <a:lumOff val="25000"/>
                  </a:schemeClr>
                </a:solidFill>
                <a:latin typeface="Century Gothic"/>
                <a:ea typeface="+mn-lt"/>
                <a:cs typeface="+mn-lt"/>
              </a:rPr>
              <a:t>2010:              0.985</a:t>
            </a:r>
          </a:p>
          <a:p>
            <a:r>
              <a:rPr lang="en-US" sz="2800" dirty="0">
                <a:solidFill>
                  <a:schemeClr val="tx1">
                    <a:lumMod val="75000"/>
                    <a:lumOff val="25000"/>
                  </a:schemeClr>
                </a:solidFill>
                <a:latin typeface="Century Gothic"/>
                <a:ea typeface="+mn-lt"/>
                <a:cs typeface="+mn-lt"/>
              </a:rPr>
              <a:t>2015:              0.970</a:t>
            </a:r>
          </a:p>
          <a:p>
            <a:r>
              <a:rPr lang="en-US" sz="2800" dirty="0">
                <a:solidFill>
                  <a:schemeClr val="tx1">
                    <a:lumMod val="75000"/>
                    <a:lumOff val="25000"/>
                  </a:schemeClr>
                </a:solidFill>
                <a:latin typeface="Century Gothic"/>
                <a:ea typeface="+mn-lt"/>
                <a:cs typeface="+mn-lt"/>
              </a:rPr>
              <a:t>2020:              0.990</a:t>
            </a:r>
          </a:p>
        </p:txBody>
      </p:sp>
      <p:cxnSp>
        <p:nvCxnSpPr>
          <p:cNvPr id="5" name="Straight Arrow Connector 4">
            <a:extLst>
              <a:ext uri="{FF2B5EF4-FFF2-40B4-BE49-F238E27FC236}">
                <a16:creationId xmlns:a16="http://schemas.microsoft.com/office/drawing/2014/main" xmlns="" id="{53D55D69-8961-440B-A84E-198C7FA36D97}"/>
              </a:ext>
            </a:extLst>
          </p:cNvPr>
          <p:cNvCxnSpPr/>
          <p:nvPr/>
        </p:nvCxnSpPr>
        <p:spPr>
          <a:xfrm flipV="1">
            <a:off x="7298410" y="5135104"/>
            <a:ext cx="4158711" cy="6457"/>
          </a:xfrm>
          <a:prstGeom prst="straightConnector1">
            <a:avLst/>
          </a:prstGeom>
        </p:spPr>
        <p:style>
          <a:lnRef idx="3">
            <a:schemeClr val="dk1"/>
          </a:lnRef>
          <a:fillRef idx="0">
            <a:schemeClr val="dk1"/>
          </a:fillRef>
          <a:effectRef idx="2">
            <a:schemeClr val="dk1"/>
          </a:effectRef>
          <a:fontRef idx="minor">
            <a:schemeClr val="tx1"/>
          </a:fontRef>
        </p:style>
      </p:cxnSp>
      <p:cxnSp>
        <p:nvCxnSpPr>
          <p:cNvPr id="6" name="Straight Arrow Connector 5">
            <a:extLst>
              <a:ext uri="{FF2B5EF4-FFF2-40B4-BE49-F238E27FC236}">
                <a16:creationId xmlns:a16="http://schemas.microsoft.com/office/drawing/2014/main" xmlns="" id="{A10DD90D-EF05-4225-A14D-4FF689A2BB49}"/>
              </a:ext>
            </a:extLst>
          </p:cNvPr>
          <p:cNvCxnSpPr/>
          <p:nvPr/>
        </p:nvCxnSpPr>
        <p:spPr>
          <a:xfrm flipH="1">
            <a:off x="11451470" y="2410793"/>
            <a:ext cx="12915" cy="2725118"/>
          </a:xfrm>
          <a:prstGeom prst="straightConnector1">
            <a:avLst/>
          </a:prstGeom>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xmlns="" id="{257FBAE9-3FDA-4BE8-AF25-6DB313C14DFB}"/>
              </a:ext>
            </a:extLst>
          </p:cNvPr>
          <p:cNvCxnSpPr/>
          <p:nvPr/>
        </p:nvCxnSpPr>
        <p:spPr>
          <a:xfrm flipH="1">
            <a:off x="8727965" y="2360746"/>
            <a:ext cx="0" cy="277678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xmlns="" id="{DFF8CD4B-86FB-400A-8375-9BD90E6C6FFB}"/>
              </a:ext>
            </a:extLst>
          </p:cNvPr>
          <p:cNvCxnSpPr/>
          <p:nvPr/>
        </p:nvCxnSpPr>
        <p:spPr>
          <a:xfrm>
            <a:off x="7301638" y="3149383"/>
            <a:ext cx="4158711" cy="6458"/>
          </a:xfrm>
          <a:prstGeom prst="straightConnector1">
            <a:avLst/>
          </a:prstGeom>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xmlns="" id="{6B7667A0-B7C0-4C20-81FD-2734D36941FF}"/>
              </a:ext>
            </a:extLst>
          </p:cNvPr>
          <p:cNvSpPr txBox="1"/>
          <p:nvPr/>
        </p:nvSpPr>
        <p:spPr>
          <a:xfrm>
            <a:off x="6052249" y="3682299"/>
            <a:ext cx="124503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F3F3F"/>
                </a:solidFill>
                <a:latin typeface="Century Gothic"/>
                <a:cs typeface="Calibri"/>
              </a:rPr>
              <a:t>Actual Class</a:t>
            </a:r>
          </a:p>
        </p:txBody>
      </p:sp>
      <p:sp>
        <p:nvSpPr>
          <p:cNvPr id="17" name="TextBox 16">
            <a:extLst>
              <a:ext uri="{FF2B5EF4-FFF2-40B4-BE49-F238E27FC236}">
                <a16:creationId xmlns:a16="http://schemas.microsoft.com/office/drawing/2014/main" xmlns="" id="{A70D9E6D-06F9-4F50-97D5-1B38DC13BE77}"/>
              </a:ext>
            </a:extLst>
          </p:cNvPr>
          <p:cNvSpPr txBox="1"/>
          <p:nvPr/>
        </p:nvSpPr>
        <p:spPr>
          <a:xfrm>
            <a:off x="9048587" y="2035604"/>
            <a:ext cx="215555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F3F3F"/>
                </a:solidFill>
                <a:latin typeface="Century Gothic"/>
                <a:cs typeface="Calibri"/>
              </a:rPr>
              <a:t>Predicted Class</a:t>
            </a:r>
            <a:endParaRPr lang="en-US" dirty="0">
              <a:solidFill>
                <a:srgbClr val="3F3F3F"/>
              </a:solidFill>
              <a:cs typeface="Calibri" panose="020F0502020204030204"/>
            </a:endParaRPr>
          </a:p>
        </p:txBody>
      </p:sp>
      <p:sp>
        <p:nvSpPr>
          <p:cNvPr id="18" name="TextBox 17">
            <a:extLst>
              <a:ext uri="{FF2B5EF4-FFF2-40B4-BE49-F238E27FC236}">
                <a16:creationId xmlns:a16="http://schemas.microsoft.com/office/drawing/2014/main" xmlns="" id="{E1959AE2-4B23-4070-A02E-67431D71AE7D}"/>
              </a:ext>
            </a:extLst>
          </p:cNvPr>
          <p:cNvSpPr txBox="1"/>
          <p:nvPr/>
        </p:nvSpPr>
        <p:spPr>
          <a:xfrm>
            <a:off x="8796739" y="2603874"/>
            <a:ext cx="12773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F3F3F"/>
                </a:solidFill>
                <a:latin typeface="Century Gothic"/>
                <a:cs typeface="Calibri"/>
              </a:rPr>
              <a:t>Positive</a:t>
            </a:r>
          </a:p>
        </p:txBody>
      </p:sp>
      <p:sp>
        <p:nvSpPr>
          <p:cNvPr id="19" name="TextBox 18">
            <a:extLst>
              <a:ext uri="{FF2B5EF4-FFF2-40B4-BE49-F238E27FC236}">
                <a16:creationId xmlns:a16="http://schemas.microsoft.com/office/drawing/2014/main" xmlns="" id="{8AC482F2-B5FC-4266-81AE-3F86EB6B60B5}"/>
              </a:ext>
            </a:extLst>
          </p:cNvPr>
          <p:cNvSpPr txBox="1"/>
          <p:nvPr/>
        </p:nvSpPr>
        <p:spPr>
          <a:xfrm>
            <a:off x="10030145" y="2603873"/>
            <a:ext cx="138064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F3F3F"/>
                </a:solidFill>
                <a:latin typeface="Century Gothic"/>
                <a:cs typeface="Calibri"/>
              </a:rPr>
              <a:t>Negative</a:t>
            </a:r>
          </a:p>
        </p:txBody>
      </p:sp>
      <p:sp>
        <p:nvSpPr>
          <p:cNvPr id="20" name="TextBox 19">
            <a:extLst>
              <a:ext uri="{FF2B5EF4-FFF2-40B4-BE49-F238E27FC236}">
                <a16:creationId xmlns:a16="http://schemas.microsoft.com/office/drawing/2014/main" xmlns="" id="{1AFD6992-42B2-43E9-B571-515B9782A24E}"/>
              </a:ext>
            </a:extLst>
          </p:cNvPr>
          <p:cNvSpPr txBox="1"/>
          <p:nvPr/>
        </p:nvSpPr>
        <p:spPr>
          <a:xfrm>
            <a:off x="7298568" y="4476584"/>
            <a:ext cx="138064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F3F3F"/>
                </a:solidFill>
                <a:latin typeface="Century Gothic"/>
                <a:cs typeface="Calibri"/>
              </a:rPr>
              <a:t>Negative</a:t>
            </a:r>
          </a:p>
        </p:txBody>
      </p:sp>
      <p:sp>
        <p:nvSpPr>
          <p:cNvPr id="22" name="TextBox 21">
            <a:extLst>
              <a:ext uri="{FF2B5EF4-FFF2-40B4-BE49-F238E27FC236}">
                <a16:creationId xmlns:a16="http://schemas.microsoft.com/office/drawing/2014/main" xmlns="" id="{74EBAE01-7DAF-46E7-A65E-FF5DF53D271F}"/>
              </a:ext>
            </a:extLst>
          </p:cNvPr>
          <p:cNvSpPr txBox="1"/>
          <p:nvPr/>
        </p:nvSpPr>
        <p:spPr>
          <a:xfrm>
            <a:off x="7298569" y="3507941"/>
            <a:ext cx="12773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F3F3F"/>
                </a:solidFill>
                <a:latin typeface="Century Gothic"/>
                <a:cs typeface="Calibri"/>
              </a:rPr>
              <a:t>Positive</a:t>
            </a:r>
          </a:p>
        </p:txBody>
      </p:sp>
      <p:sp>
        <p:nvSpPr>
          <p:cNvPr id="24" name="TextBox 23">
            <a:extLst>
              <a:ext uri="{FF2B5EF4-FFF2-40B4-BE49-F238E27FC236}">
                <a16:creationId xmlns:a16="http://schemas.microsoft.com/office/drawing/2014/main" xmlns="" id="{B575546D-D599-4A90-A8E7-E3D1F85FE912}"/>
              </a:ext>
            </a:extLst>
          </p:cNvPr>
          <p:cNvSpPr txBox="1"/>
          <p:nvPr/>
        </p:nvSpPr>
        <p:spPr>
          <a:xfrm>
            <a:off x="9074416" y="3482111"/>
            <a:ext cx="8446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F3F3F"/>
                </a:solidFill>
                <a:latin typeface="Century Gothic"/>
                <a:cs typeface="Calibri"/>
              </a:rPr>
              <a:t>TP</a:t>
            </a:r>
          </a:p>
        </p:txBody>
      </p:sp>
      <p:sp>
        <p:nvSpPr>
          <p:cNvPr id="25" name="TextBox 24">
            <a:extLst>
              <a:ext uri="{FF2B5EF4-FFF2-40B4-BE49-F238E27FC236}">
                <a16:creationId xmlns:a16="http://schemas.microsoft.com/office/drawing/2014/main" xmlns="" id="{C7E05AB8-E8DA-4239-BA79-F94840FEB8AD}"/>
              </a:ext>
            </a:extLst>
          </p:cNvPr>
          <p:cNvSpPr txBox="1"/>
          <p:nvPr/>
        </p:nvSpPr>
        <p:spPr>
          <a:xfrm>
            <a:off x="10417602" y="4431381"/>
            <a:ext cx="8446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F3F3F"/>
                </a:solidFill>
                <a:latin typeface="Century Gothic"/>
                <a:cs typeface="Calibri"/>
              </a:rPr>
              <a:t>TN</a:t>
            </a:r>
          </a:p>
        </p:txBody>
      </p:sp>
      <p:sp>
        <p:nvSpPr>
          <p:cNvPr id="26" name="TextBox 25">
            <a:extLst>
              <a:ext uri="{FF2B5EF4-FFF2-40B4-BE49-F238E27FC236}">
                <a16:creationId xmlns:a16="http://schemas.microsoft.com/office/drawing/2014/main" xmlns="" id="{14AFE5CF-3A5B-465F-A8A5-7BB8A6562A3D}"/>
              </a:ext>
            </a:extLst>
          </p:cNvPr>
          <p:cNvSpPr txBox="1"/>
          <p:nvPr/>
        </p:nvSpPr>
        <p:spPr>
          <a:xfrm>
            <a:off x="9048584" y="4431380"/>
            <a:ext cx="8446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F3F3F"/>
                </a:solidFill>
                <a:latin typeface="Century Gothic"/>
                <a:cs typeface="Calibri"/>
              </a:rPr>
              <a:t>FP</a:t>
            </a:r>
          </a:p>
        </p:txBody>
      </p:sp>
      <p:sp>
        <p:nvSpPr>
          <p:cNvPr id="27" name="TextBox 26">
            <a:extLst>
              <a:ext uri="{FF2B5EF4-FFF2-40B4-BE49-F238E27FC236}">
                <a16:creationId xmlns:a16="http://schemas.microsoft.com/office/drawing/2014/main" xmlns="" id="{6F16A33A-267F-4F2A-857D-F0C0EFB0A05A}"/>
              </a:ext>
            </a:extLst>
          </p:cNvPr>
          <p:cNvSpPr txBox="1"/>
          <p:nvPr/>
        </p:nvSpPr>
        <p:spPr>
          <a:xfrm>
            <a:off x="10462804" y="3482108"/>
            <a:ext cx="8446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F3F3F"/>
                </a:solidFill>
                <a:latin typeface="Century Gothic"/>
                <a:cs typeface="Calibri"/>
              </a:rPr>
              <a:t>FN</a:t>
            </a:r>
          </a:p>
        </p:txBody>
      </p:sp>
      <p:sp>
        <p:nvSpPr>
          <p:cNvPr id="8" name="Text Placeholder 2">
            <a:extLst>
              <a:ext uri="{FF2B5EF4-FFF2-40B4-BE49-F238E27FC236}">
                <a16:creationId xmlns:a16="http://schemas.microsoft.com/office/drawing/2014/main" xmlns="" id="{2140E657-D91A-483B-BAF0-C085FBE1F3EA}"/>
              </a:ext>
            </a:extLst>
          </p:cNvPr>
          <p:cNvSpPr txBox="1">
            <a:spLocks/>
          </p:cNvSpPr>
          <p:nvPr/>
        </p:nvSpPr>
        <p:spPr>
          <a:xfrm>
            <a:off x="493061" y="1715912"/>
            <a:ext cx="11203639" cy="524558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endParaRPr lang="en-US" sz="2000" b="1" u="sng"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8A599A"/>
              </a:buClr>
              <a:buNone/>
            </a:pPr>
            <a:endParaRPr lang="en-US" sz="2000" dirty="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1721108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RESULTS: LAND CHANGE ANALYSIS</a:t>
            </a:r>
          </a:p>
        </p:txBody>
      </p:sp>
      <p:pic>
        <p:nvPicPr>
          <p:cNvPr id="17" name="Picture 17" descr="Chart, scatter chart&#10;&#10;Description automatically generated">
            <a:extLst>
              <a:ext uri="{FF2B5EF4-FFF2-40B4-BE49-F238E27FC236}">
                <a16:creationId xmlns:a16="http://schemas.microsoft.com/office/drawing/2014/main" xmlns="" id="{964E4057-4272-4CBE-ACC9-054B1B85C862}"/>
              </a:ext>
            </a:extLst>
          </p:cNvPr>
          <p:cNvPicPr>
            <a:picLocks noChangeAspect="1"/>
          </p:cNvPicPr>
          <p:nvPr/>
        </p:nvPicPr>
        <p:blipFill rotWithShape="1">
          <a:blip r:embed="rId3"/>
          <a:srcRect l="3060" t="3098" r="21417" b="5661"/>
          <a:stretch/>
        </p:blipFill>
        <p:spPr>
          <a:xfrm>
            <a:off x="384628" y="984430"/>
            <a:ext cx="6848840" cy="5536292"/>
          </a:xfrm>
          <a:prstGeom prst="rect">
            <a:avLst/>
          </a:prstGeom>
        </p:spPr>
      </p:pic>
      <p:sp>
        <p:nvSpPr>
          <p:cNvPr id="18" name="TextBox 17">
            <a:extLst>
              <a:ext uri="{FF2B5EF4-FFF2-40B4-BE49-F238E27FC236}">
                <a16:creationId xmlns:a16="http://schemas.microsoft.com/office/drawing/2014/main" xmlns="" id="{1FCE6DE5-14CF-401F-A226-50C360F8AB21}"/>
              </a:ext>
            </a:extLst>
          </p:cNvPr>
          <p:cNvSpPr txBox="1"/>
          <p:nvPr/>
        </p:nvSpPr>
        <p:spPr>
          <a:xfrm>
            <a:off x="390215" y="6175442"/>
            <a:ext cx="18268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latin typeface="Century Gothic"/>
              </a:rPr>
              <a:t>2    4          8 km</a:t>
            </a:r>
          </a:p>
        </p:txBody>
      </p:sp>
      <p:pic>
        <p:nvPicPr>
          <p:cNvPr id="19" name="Picture 6" descr="A picture containing light&#10;&#10;Description automatically generated">
            <a:extLst>
              <a:ext uri="{FF2B5EF4-FFF2-40B4-BE49-F238E27FC236}">
                <a16:creationId xmlns:a16="http://schemas.microsoft.com/office/drawing/2014/main" xmlns="" id="{9A0FC5D2-4DBD-4C34-91BE-EC61F87CCD96}"/>
              </a:ext>
            </a:extLst>
          </p:cNvPr>
          <p:cNvPicPr>
            <a:picLocks noChangeAspect="1"/>
          </p:cNvPicPr>
          <p:nvPr/>
        </p:nvPicPr>
        <p:blipFill>
          <a:blip r:embed="rId4"/>
          <a:stretch>
            <a:fillRect/>
          </a:stretch>
        </p:blipFill>
        <p:spPr>
          <a:xfrm>
            <a:off x="6814584" y="1150928"/>
            <a:ext cx="455517" cy="515087"/>
          </a:xfrm>
          <a:prstGeom prst="rect">
            <a:avLst/>
          </a:prstGeom>
        </p:spPr>
      </p:pic>
      <p:sp>
        <p:nvSpPr>
          <p:cNvPr id="20" name="TextBox 19">
            <a:extLst>
              <a:ext uri="{FF2B5EF4-FFF2-40B4-BE49-F238E27FC236}">
                <a16:creationId xmlns:a16="http://schemas.microsoft.com/office/drawing/2014/main" xmlns="" id="{6D53E24C-762D-4E95-852C-6C5BB669E3C3}"/>
              </a:ext>
            </a:extLst>
          </p:cNvPr>
          <p:cNvSpPr txBox="1"/>
          <p:nvPr/>
        </p:nvSpPr>
        <p:spPr>
          <a:xfrm>
            <a:off x="515140" y="1150653"/>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rPr>
              <a:t>2010 – 2020</a:t>
            </a:r>
            <a:endParaRPr lang="en-US" dirty="0">
              <a:solidFill>
                <a:schemeClr val="tx1">
                  <a:lumMod val="75000"/>
                  <a:lumOff val="25000"/>
                </a:schemeClr>
              </a:solidFill>
            </a:endParaRPr>
          </a:p>
          <a:p>
            <a:r>
              <a:rPr lang="en-US" sz="2000" b="1" dirty="0">
                <a:solidFill>
                  <a:schemeClr val="tx1">
                    <a:lumMod val="75000"/>
                    <a:lumOff val="25000"/>
                  </a:schemeClr>
                </a:solidFill>
                <a:latin typeface="Century Gothic"/>
              </a:rPr>
              <a:t>Mining expansion</a:t>
            </a:r>
          </a:p>
        </p:txBody>
      </p:sp>
      <p:sp>
        <p:nvSpPr>
          <p:cNvPr id="21" name="Rectangle 20">
            <a:extLst>
              <a:ext uri="{FF2B5EF4-FFF2-40B4-BE49-F238E27FC236}">
                <a16:creationId xmlns:a16="http://schemas.microsoft.com/office/drawing/2014/main" xmlns="" id="{72039009-8CFC-48A3-9BB7-7F23A5E922AA}"/>
              </a:ext>
            </a:extLst>
          </p:cNvPr>
          <p:cNvSpPr/>
          <p:nvPr/>
        </p:nvSpPr>
        <p:spPr>
          <a:xfrm>
            <a:off x="625927" y="1827315"/>
            <a:ext cx="242454" cy="25235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2" name="TextBox 21">
            <a:extLst>
              <a:ext uri="{FF2B5EF4-FFF2-40B4-BE49-F238E27FC236}">
                <a16:creationId xmlns:a16="http://schemas.microsoft.com/office/drawing/2014/main" xmlns="" id="{8BE4E82E-E1FA-4C5C-9CAD-543584602C7E}"/>
              </a:ext>
            </a:extLst>
          </p:cNvPr>
          <p:cNvSpPr txBox="1"/>
          <p:nvPr/>
        </p:nvSpPr>
        <p:spPr>
          <a:xfrm>
            <a:off x="7562974" y="1505237"/>
            <a:ext cx="4291940" cy="29854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lumMod val="75000"/>
                    <a:lumOff val="25000"/>
                  </a:schemeClr>
                </a:solidFill>
                <a:latin typeface="Century Gothic"/>
              </a:rPr>
              <a:t>Key Land Use Changes:</a:t>
            </a:r>
          </a:p>
          <a:p>
            <a:endParaRPr lang="en-US" sz="2400" dirty="0">
              <a:solidFill>
                <a:schemeClr val="tx1">
                  <a:lumMod val="75000"/>
                  <a:lumOff val="25000"/>
                </a:schemeClr>
              </a:solidFill>
              <a:latin typeface="Century Gothic"/>
              <a:cs typeface="Calibri"/>
            </a:endParaRPr>
          </a:p>
          <a:p>
            <a:pPr marL="342900" indent="-342900">
              <a:buClr>
                <a:srgbClr val="8A599A"/>
              </a:buClr>
              <a:buFont typeface="Arial"/>
              <a:buChar char="•"/>
            </a:pPr>
            <a:r>
              <a:rPr lang="en-US" sz="2400" dirty="0">
                <a:solidFill>
                  <a:schemeClr val="tx1">
                    <a:lumMod val="75000"/>
                    <a:lumOff val="25000"/>
                  </a:schemeClr>
                </a:solidFill>
                <a:latin typeface="Century Gothic"/>
                <a:cs typeface="Calibri"/>
              </a:rPr>
              <a:t>Mining expansion</a:t>
            </a:r>
          </a:p>
          <a:p>
            <a:pPr marL="342900" indent="-342900">
              <a:buClr>
                <a:srgbClr val="8A599A"/>
              </a:buClr>
              <a:buFont typeface="Arial"/>
              <a:buChar char="•"/>
            </a:pPr>
            <a:endParaRPr lang="en-US" sz="2400" dirty="0">
              <a:solidFill>
                <a:schemeClr val="tx1">
                  <a:lumMod val="75000"/>
                  <a:lumOff val="25000"/>
                </a:schemeClr>
              </a:solidFill>
              <a:latin typeface="Century Gothic"/>
              <a:cs typeface="Calibri"/>
            </a:endParaRPr>
          </a:p>
          <a:p>
            <a:pPr marL="342900" indent="-342900">
              <a:buClr>
                <a:srgbClr val="8A599A"/>
              </a:buClr>
              <a:buFont typeface="Arial"/>
              <a:buChar char="•"/>
            </a:pPr>
            <a:r>
              <a:rPr lang="en-US" sz="2400" dirty="0">
                <a:solidFill>
                  <a:schemeClr val="tx1">
                    <a:lumMod val="75000"/>
                    <a:lumOff val="25000"/>
                  </a:schemeClr>
                </a:solidFill>
                <a:latin typeface="Century Gothic"/>
                <a:cs typeface="Calibri"/>
              </a:rPr>
              <a:t>Urbanization</a:t>
            </a:r>
          </a:p>
          <a:p>
            <a:pPr marL="342900" indent="-342900">
              <a:buClr>
                <a:srgbClr val="8A599A"/>
              </a:buClr>
              <a:buFont typeface="Arial"/>
              <a:buChar char="•"/>
            </a:pPr>
            <a:endParaRPr lang="en-US" sz="2400" dirty="0">
              <a:solidFill>
                <a:schemeClr val="tx1">
                  <a:lumMod val="75000"/>
                  <a:lumOff val="25000"/>
                </a:schemeClr>
              </a:solidFill>
              <a:latin typeface="Century Gothic"/>
              <a:cs typeface="Calibri"/>
            </a:endParaRPr>
          </a:p>
          <a:p>
            <a:pPr marL="342900" indent="-342900">
              <a:buClr>
                <a:srgbClr val="8A599A"/>
              </a:buClr>
              <a:buFont typeface="Arial"/>
              <a:buChar char="•"/>
            </a:pPr>
            <a:r>
              <a:rPr lang="en-US" sz="2400" dirty="0">
                <a:solidFill>
                  <a:schemeClr val="tx1">
                    <a:lumMod val="75000"/>
                    <a:lumOff val="25000"/>
                  </a:schemeClr>
                </a:solidFill>
                <a:latin typeface="Century Gothic"/>
                <a:cs typeface="Calibri"/>
              </a:rPr>
              <a:t>Forest Loss</a:t>
            </a:r>
            <a:endParaRPr lang="en-US" sz="2400" dirty="0">
              <a:solidFill>
                <a:schemeClr val="tx1">
                  <a:lumMod val="75000"/>
                  <a:lumOff val="25000"/>
                </a:schemeClr>
              </a:solidFill>
              <a:cs typeface="Calibri"/>
            </a:endParaRPr>
          </a:p>
          <a:p>
            <a:endParaRPr lang="en-US" sz="2000" dirty="0">
              <a:solidFill>
                <a:schemeClr val="tx1">
                  <a:lumMod val="75000"/>
                  <a:lumOff val="25000"/>
                </a:schemeClr>
              </a:solidFill>
              <a:cs typeface="Calibri"/>
            </a:endParaRPr>
          </a:p>
        </p:txBody>
      </p:sp>
      <p:sp>
        <p:nvSpPr>
          <p:cNvPr id="23" name="TextBox 22">
            <a:extLst>
              <a:ext uri="{FF2B5EF4-FFF2-40B4-BE49-F238E27FC236}">
                <a16:creationId xmlns:a16="http://schemas.microsoft.com/office/drawing/2014/main" xmlns="" id="{321CA97D-A20E-4835-B49A-30141D34EA69}"/>
              </a:ext>
            </a:extLst>
          </p:cNvPr>
          <p:cNvSpPr txBox="1"/>
          <p:nvPr/>
        </p:nvSpPr>
        <p:spPr>
          <a:xfrm>
            <a:off x="843396" y="180727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New mining areas</a:t>
            </a:r>
            <a:endParaRPr lang="en-US" sz="12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2115311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RESULTS: DISEASE INCIDENCE</a:t>
            </a:r>
          </a:p>
        </p:txBody>
      </p:sp>
      <p:pic>
        <p:nvPicPr>
          <p:cNvPr id="4" name="Picture 4" descr="Map&#10;&#10;Description automatically generated">
            <a:extLst>
              <a:ext uri="{FF2B5EF4-FFF2-40B4-BE49-F238E27FC236}">
                <a16:creationId xmlns:a16="http://schemas.microsoft.com/office/drawing/2014/main" xmlns="" id="{D621C331-B15D-4116-B3CF-4994963ED3DA}"/>
              </a:ext>
            </a:extLst>
          </p:cNvPr>
          <p:cNvPicPr>
            <a:picLocks noChangeAspect="1"/>
          </p:cNvPicPr>
          <p:nvPr/>
        </p:nvPicPr>
        <p:blipFill rotWithShape="1">
          <a:blip r:embed="rId3"/>
          <a:srcRect l="4343" t="4368" r="4584" b="4212"/>
          <a:stretch/>
        </p:blipFill>
        <p:spPr>
          <a:xfrm>
            <a:off x="329550" y="1631877"/>
            <a:ext cx="5422959" cy="4207595"/>
          </a:xfrm>
          <a:prstGeom prst="rect">
            <a:avLst/>
          </a:prstGeom>
        </p:spPr>
      </p:pic>
      <p:pic>
        <p:nvPicPr>
          <p:cNvPr id="5" name="Picture 5" descr="Map&#10;&#10;Description automatically generated">
            <a:extLst>
              <a:ext uri="{FF2B5EF4-FFF2-40B4-BE49-F238E27FC236}">
                <a16:creationId xmlns:a16="http://schemas.microsoft.com/office/drawing/2014/main" xmlns="" id="{218FAB31-5A2B-45DB-A784-E5A16BC0A2E7}"/>
              </a:ext>
            </a:extLst>
          </p:cNvPr>
          <p:cNvPicPr>
            <a:picLocks noChangeAspect="1"/>
          </p:cNvPicPr>
          <p:nvPr/>
        </p:nvPicPr>
        <p:blipFill rotWithShape="1">
          <a:blip r:embed="rId4"/>
          <a:srcRect l="3657" t="4682" r="3990" b="4276"/>
          <a:stretch/>
        </p:blipFill>
        <p:spPr>
          <a:xfrm>
            <a:off x="6222741" y="1647797"/>
            <a:ext cx="5499117" cy="4194253"/>
          </a:xfrm>
          <a:prstGeom prst="rect">
            <a:avLst/>
          </a:prstGeom>
        </p:spPr>
      </p:pic>
      <p:sp>
        <p:nvSpPr>
          <p:cNvPr id="6" name="TextBox 5">
            <a:extLst>
              <a:ext uri="{FF2B5EF4-FFF2-40B4-BE49-F238E27FC236}">
                <a16:creationId xmlns:a16="http://schemas.microsoft.com/office/drawing/2014/main" xmlns="" id="{1B35A51A-C9D5-45C3-A5B4-CEC544C444E1}"/>
              </a:ext>
            </a:extLst>
          </p:cNvPr>
          <p:cNvSpPr txBox="1"/>
          <p:nvPr/>
        </p:nvSpPr>
        <p:spPr>
          <a:xfrm>
            <a:off x="894608" y="544681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20  40     80 km</a:t>
            </a:r>
          </a:p>
        </p:txBody>
      </p:sp>
      <p:sp>
        <p:nvSpPr>
          <p:cNvPr id="7" name="TextBox 6">
            <a:extLst>
              <a:ext uri="{FF2B5EF4-FFF2-40B4-BE49-F238E27FC236}">
                <a16:creationId xmlns:a16="http://schemas.microsoft.com/office/drawing/2014/main" xmlns="" id="{61EFA434-1341-4A6D-86C0-20DC8F1DE375}"/>
              </a:ext>
            </a:extLst>
          </p:cNvPr>
          <p:cNvSpPr txBox="1"/>
          <p:nvPr/>
        </p:nvSpPr>
        <p:spPr>
          <a:xfrm>
            <a:off x="6787737" y="544681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20  40     80 km</a:t>
            </a:r>
          </a:p>
        </p:txBody>
      </p:sp>
      <p:sp>
        <p:nvSpPr>
          <p:cNvPr id="8" name="TextBox 7">
            <a:extLst>
              <a:ext uri="{FF2B5EF4-FFF2-40B4-BE49-F238E27FC236}">
                <a16:creationId xmlns:a16="http://schemas.microsoft.com/office/drawing/2014/main" xmlns="" id="{9B2C0469-30BC-4A15-8F9A-F102CFDFE173}"/>
              </a:ext>
            </a:extLst>
          </p:cNvPr>
          <p:cNvSpPr txBox="1"/>
          <p:nvPr/>
        </p:nvSpPr>
        <p:spPr>
          <a:xfrm>
            <a:off x="384340" y="1715365"/>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rPr>
              <a:t>2020</a:t>
            </a:r>
          </a:p>
        </p:txBody>
      </p:sp>
      <p:sp>
        <p:nvSpPr>
          <p:cNvPr id="9" name="TextBox 8">
            <a:extLst>
              <a:ext uri="{FF2B5EF4-FFF2-40B4-BE49-F238E27FC236}">
                <a16:creationId xmlns:a16="http://schemas.microsoft.com/office/drawing/2014/main" xmlns="" id="{BF8E09A8-A85C-42AA-A36C-CA2B28C54A57}"/>
              </a:ext>
            </a:extLst>
          </p:cNvPr>
          <p:cNvSpPr txBox="1"/>
          <p:nvPr/>
        </p:nvSpPr>
        <p:spPr>
          <a:xfrm>
            <a:off x="6336846" y="1715364"/>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rPr>
              <a:t>2020</a:t>
            </a:r>
          </a:p>
        </p:txBody>
      </p:sp>
      <p:sp>
        <p:nvSpPr>
          <p:cNvPr id="10" name="TextBox 9">
            <a:extLst>
              <a:ext uri="{FF2B5EF4-FFF2-40B4-BE49-F238E27FC236}">
                <a16:creationId xmlns:a16="http://schemas.microsoft.com/office/drawing/2014/main" xmlns="" id="{C8753F29-EEB6-4174-94F3-059737789E42}"/>
              </a:ext>
            </a:extLst>
          </p:cNvPr>
          <p:cNvSpPr txBox="1"/>
          <p:nvPr/>
        </p:nvSpPr>
        <p:spPr>
          <a:xfrm>
            <a:off x="383722" y="2001734"/>
            <a:ext cx="205047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Dengue incidence</a:t>
            </a:r>
          </a:p>
        </p:txBody>
      </p:sp>
      <p:sp>
        <p:nvSpPr>
          <p:cNvPr id="11" name="TextBox 10">
            <a:extLst>
              <a:ext uri="{FF2B5EF4-FFF2-40B4-BE49-F238E27FC236}">
                <a16:creationId xmlns:a16="http://schemas.microsoft.com/office/drawing/2014/main" xmlns="" id="{7C3ADC95-833E-4335-91C8-23ED6C9A9A34}"/>
              </a:ext>
            </a:extLst>
          </p:cNvPr>
          <p:cNvSpPr txBox="1"/>
          <p:nvPr/>
        </p:nvSpPr>
        <p:spPr>
          <a:xfrm>
            <a:off x="6341175" y="2041317"/>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Leishmaniasis incidence</a:t>
            </a:r>
          </a:p>
        </p:txBody>
      </p:sp>
      <p:pic>
        <p:nvPicPr>
          <p:cNvPr id="13" name="Picture 13" descr="Shape, background pattern&#10;&#10;Description automatically generated">
            <a:extLst>
              <a:ext uri="{FF2B5EF4-FFF2-40B4-BE49-F238E27FC236}">
                <a16:creationId xmlns:a16="http://schemas.microsoft.com/office/drawing/2014/main" xmlns="" id="{1FF98A3C-1A47-44DA-89B5-CB0A40E27A14}"/>
              </a:ext>
            </a:extLst>
          </p:cNvPr>
          <p:cNvPicPr>
            <a:picLocks noChangeAspect="1"/>
          </p:cNvPicPr>
          <p:nvPr/>
        </p:nvPicPr>
        <p:blipFill>
          <a:blip r:embed="rId5"/>
          <a:stretch>
            <a:fillRect/>
          </a:stretch>
        </p:blipFill>
        <p:spPr>
          <a:xfrm rot="10800000">
            <a:off x="5155437" y="1715179"/>
            <a:ext cx="485776" cy="1191120"/>
          </a:xfrm>
          <a:prstGeom prst="rect">
            <a:avLst/>
          </a:prstGeom>
        </p:spPr>
      </p:pic>
      <p:sp>
        <p:nvSpPr>
          <p:cNvPr id="14" name="TextBox 13">
            <a:extLst>
              <a:ext uri="{FF2B5EF4-FFF2-40B4-BE49-F238E27FC236}">
                <a16:creationId xmlns:a16="http://schemas.microsoft.com/office/drawing/2014/main" xmlns="" id="{5FC34B64-5C13-4BE3-80C7-DB9CEF7B2FB7}"/>
              </a:ext>
            </a:extLst>
          </p:cNvPr>
          <p:cNvSpPr txBox="1"/>
          <p:nvPr/>
        </p:nvSpPr>
        <p:spPr>
          <a:xfrm>
            <a:off x="4945826" y="2570759"/>
            <a:ext cx="4176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tx1">
                    <a:lumMod val="75000"/>
                    <a:lumOff val="25000"/>
                  </a:schemeClr>
                </a:solidFill>
                <a:latin typeface="Century Gothic"/>
                <a:cs typeface="Calibri"/>
              </a:rPr>
              <a:t>0</a:t>
            </a:r>
          </a:p>
        </p:txBody>
      </p:sp>
      <p:sp>
        <p:nvSpPr>
          <p:cNvPr id="15" name="TextBox 14">
            <a:extLst>
              <a:ext uri="{FF2B5EF4-FFF2-40B4-BE49-F238E27FC236}">
                <a16:creationId xmlns:a16="http://schemas.microsoft.com/office/drawing/2014/main" xmlns="" id="{9A6460AA-E2DC-41C9-95B7-273CF8F8A249}"/>
              </a:ext>
            </a:extLst>
          </p:cNvPr>
          <p:cNvSpPr txBox="1"/>
          <p:nvPr/>
        </p:nvSpPr>
        <p:spPr>
          <a:xfrm>
            <a:off x="4911189" y="1714746"/>
            <a:ext cx="4176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tx1">
                    <a:lumMod val="75000"/>
                    <a:lumOff val="25000"/>
                  </a:schemeClr>
                </a:solidFill>
                <a:latin typeface="Century Gothic"/>
                <a:cs typeface="Calibri"/>
              </a:rPr>
              <a:t>25</a:t>
            </a:r>
          </a:p>
        </p:txBody>
      </p:sp>
      <p:sp>
        <p:nvSpPr>
          <p:cNvPr id="16" name="TextBox 15">
            <a:extLst>
              <a:ext uri="{FF2B5EF4-FFF2-40B4-BE49-F238E27FC236}">
                <a16:creationId xmlns:a16="http://schemas.microsoft.com/office/drawing/2014/main" xmlns="" id="{76842ECA-72C2-404F-944F-B7A83C06ED1F}"/>
              </a:ext>
            </a:extLst>
          </p:cNvPr>
          <p:cNvSpPr txBox="1"/>
          <p:nvPr/>
        </p:nvSpPr>
        <p:spPr>
          <a:xfrm>
            <a:off x="4515343" y="1937408"/>
            <a:ext cx="7342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solidFill>
                  <a:schemeClr val="tx1">
                    <a:lumMod val="75000"/>
                    <a:lumOff val="25000"/>
                  </a:schemeClr>
                </a:solidFill>
                <a:latin typeface="Century Gothic"/>
                <a:cs typeface="Calibri"/>
              </a:rPr>
              <a:t>cases per 1000</a:t>
            </a:r>
            <a:endParaRPr lang="en-US" dirty="0">
              <a:solidFill>
                <a:schemeClr val="tx1">
                  <a:lumMod val="75000"/>
                  <a:lumOff val="25000"/>
                </a:schemeClr>
              </a:solidFill>
            </a:endParaRPr>
          </a:p>
        </p:txBody>
      </p:sp>
      <p:pic>
        <p:nvPicPr>
          <p:cNvPr id="17" name="Picture 13" descr="Shape, background pattern&#10;&#10;Description automatically generated">
            <a:extLst>
              <a:ext uri="{FF2B5EF4-FFF2-40B4-BE49-F238E27FC236}">
                <a16:creationId xmlns:a16="http://schemas.microsoft.com/office/drawing/2014/main" xmlns="" id="{6560035F-142E-4B6F-9308-55A9A2A81DD7}"/>
              </a:ext>
            </a:extLst>
          </p:cNvPr>
          <p:cNvPicPr>
            <a:picLocks noChangeAspect="1"/>
          </p:cNvPicPr>
          <p:nvPr/>
        </p:nvPicPr>
        <p:blipFill>
          <a:blip r:embed="rId5"/>
          <a:stretch>
            <a:fillRect/>
          </a:stretch>
        </p:blipFill>
        <p:spPr>
          <a:xfrm rot="10800000">
            <a:off x="11107943" y="1720127"/>
            <a:ext cx="485776" cy="1191120"/>
          </a:xfrm>
          <a:prstGeom prst="rect">
            <a:avLst/>
          </a:prstGeom>
        </p:spPr>
      </p:pic>
      <p:sp>
        <p:nvSpPr>
          <p:cNvPr id="18" name="TextBox 17">
            <a:extLst>
              <a:ext uri="{FF2B5EF4-FFF2-40B4-BE49-F238E27FC236}">
                <a16:creationId xmlns:a16="http://schemas.microsoft.com/office/drawing/2014/main" xmlns="" id="{8EF1C14F-D8C8-41FF-91C8-90D5F281555D}"/>
              </a:ext>
            </a:extLst>
          </p:cNvPr>
          <p:cNvSpPr txBox="1"/>
          <p:nvPr/>
        </p:nvSpPr>
        <p:spPr>
          <a:xfrm>
            <a:off x="10898332" y="2575707"/>
            <a:ext cx="4176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tx1">
                    <a:lumMod val="75000"/>
                    <a:lumOff val="25000"/>
                  </a:schemeClr>
                </a:solidFill>
                <a:latin typeface="Century Gothic"/>
                <a:cs typeface="Calibri"/>
              </a:rPr>
              <a:t>0</a:t>
            </a:r>
          </a:p>
        </p:txBody>
      </p:sp>
      <p:sp>
        <p:nvSpPr>
          <p:cNvPr id="19" name="TextBox 18">
            <a:extLst>
              <a:ext uri="{FF2B5EF4-FFF2-40B4-BE49-F238E27FC236}">
                <a16:creationId xmlns:a16="http://schemas.microsoft.com/office/drawing/2014/main" xmlns="" id="{078F30A6-E0EF-410B-AEF0-0D0A639265D9}"/>
              </a:ext>
            </a:extLst>
          </p:cNvPr>
          <p:cNvSpPr txBox="1"/>
          <p:nvPr/>
        </p:nvSpPr>
        <p:spPr>
          <a:xfrm>
            <a:off x="10863695" y="1719694"/>
            <a:ext cx="4176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tx1">
                    <a:lumMod val="75000"/>
                    <a:lumOff val="25000"/>
                  </a:schemeClr>
                </a:solidFill>
                <a:latin typeface="Century Gothic"/>
                <a:cs typeface="Calibri"/>
              </a:rPr>
              <a:t>25</a:t>
            </a:r>
          </a:p>
        </p:txBody>
      </p:sp>
      <p:sp>
        <p:nvSpPr>
          <p:cNvPr id="20" name="TextBox 19">
            <a:extLst>
              <a:ext uri="{FF2B5EF4-FFF2-40B4-BE49-F238E27FC236}">
                <a16:creationId xmlns:a16="http://schemas.microsoft.com/office/drawing/2014/main" xmlns="" id="{505D3D4A-2EEE-4C4F-9F84-4A5CA3540FCC}"/>
              </a:ext>
            </a:extLst>
          </p:cNvPr>
          <p:cNvSpPr txBox="1"/>
          <p:nvPr/>
        </p:nvSpPr>
        <p:spPr>
          <a:xfrm>
            <a:off x="10467849" y="1942356"/>
            <a:ext cx="7342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solidFill>
                  <a:schemeClr val="tx1">
                    <a:lumMod val="75000"/>
                    <a:lumOff val="25000"/>
                  </a:schemeClr>
                </a:solidFill>
                <a:latin typeface="Century Gothic"/>
                <a:cs typeface="Calibri"/>
              </a:rPr>
              <a:t>cases per 1000</a:t>
            </a:r>
            <a:endParaRPr lang="en-US" dirty="0">
              <a:solidFill>
                <a:schemeClr val="tx1">
                  <a:lumMod val="75000"/>
                  <a:lumOff val="25000"/>
                </a:schemeClr>
              </a:solidFill>
            </a:endParaRPr>
          </a:p>
        </p:txBody>
      </p:sp>
    </p:spTree>
    <p:extLst>
      <p:ext uri="{BB962C8B-B14F-4D97-AF65-F5344CB8AC3E}">
        <p14:creationId xmlns:p14="http://schemas.microsoft.com/office/powerpoint/2010/main" val="3045938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lIns="91440" tIns="45720" rIns="91440" bIns="45720" anchor="ctr">
            <a:noAutofit/>
          </a:bodyPr>
          <a:lstStyle/>
          <a:p>
            <a:r>
              <a:rPr lang="en-US" sz="4000" b="1" dirty="0">
                <a:solidFill>
                  <a:srgbClr val="8A599A"/>
                </a:solidFill>
                <a:latin typeface="Century Gothic" panose="020F0302020204030204"/>
              </a:rPr>
              <a:t>MADRE DE DIOS, PERU</a:t>
            </a:r>
          </a:p>
        </p:txBody>
      </p:sp>
      <p:sp>
        <p:nvSpPr>
          <p:cNvPr id="3" name="Text Placeholder 2"/>
          <p:cNvSpPr txBox="1">
            <a:spLocks/>
          </p:cNvSpPr>
          <p:nvPr/>
        </p:nvSpPr>
        <p:spPr>
          <a:xfrm>
            <a:off x="500411" y="1206536"/>
            <a:ext cx="6633376" cy="1554272"/>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spcAft>
                <a:spcPts val="600"/>
              </a:spcAft>
              <a:buClr>
                <a:srgbClr val="8A599A"/>
              </a:buClr>
              <a:buFont typeface="Arial,Sans-Serif" panose="020B0604020202020204" pitchFamily="34" charset="0"/>
            </a:pPr>
            <a:r>
              <a:rPr lang="en-US" sz="2000" dirty="0">
                <a:solidFill>
                  <a:schemeClr val="tx1">
                    <a:lumMod val="75000"/>
                    <a:lumOff val="25000"/>
                  </a:schemeClr>
                </a:solidFill>
                <a:latin typeface="Century Gothic" panose="020F0302020204030204"/>
              </a:rPr>
              <a:t>Amazon Basin of Southeastern Peru</a:t>
            </a:r>
            <a:endParaRPr lang="en-US" sz="2000" dirty="0">
              <a:solidFill>
                <a:schemeClr val="tx1">
                  <a:lumMod val="75000"/>
                  <a:lumOff val="25000"/>
                </a:schemeClr>
              </a:solidFill>
              <a:ea typeface="+mn-lt"/>
              <a:cs typeface="+mn-lt"/>
            </a:endParaRPr>
          </a:p>
          <a:p>
            <a:pPr marL="285750" indent="-285750">
              <a:lnSpc>
                <a:spcPct val="100000"/>
              </a:lnSpc>
              <a:spcBef>
                <a:spcPts val="0"/>
              </a:spcBef>
              <a:spcAft>
                <a:spcPts val="600"/>
              </a:spcAft>
              <a:buClr>
                <a:srgbClr val="8A599A"/>
              </a:buClr>
              <a:buFont typeface="Arial,Sans-Serif" panose="020B0604020202020204" pitchFamily="34" charset="0"/>
            </a:pPr>
            <a:r>
              <a:rPr lang="en-US" sz="2000" dirty="0">
                <a:solidFill>
                  <a:schemeClr val="tx1">
                    <a:lumMod val="75000"/>
                    <a:lumOff val="25000"/>
                  </a:schemeClr>
                </a:solidFill>
                <a:latin typeface="Century Gothic" panose="020F0302020204030204"/>
              </a:rPr>
              <a:t>Biodiversity Hotspot</a:t>
            </a:r>
          </a:p>
          <a:p>
            <a:pPr marL="285750" indent="-285750">
              <a:lnSpc>
                <a:spcPct val="100000"/>
              </a:lnSpc>
              <a:spcBef>
                <a:spcPts val="0"/>
              </a:spcBef>
              <a:spcAft>
                <a:spcPts val="600"/>
              </a:spcAft>
              <a:buClr>
                <a:srgbClr val="8A599A"/>
              </a:buClr>
              <a:buFont typeface="Arial,Sans-Serif" panose="020B0604020202020204" pitchFamily="34" charset="0"/>
            </a:pPr>
            <a:r>
              <a:rPr lang="en-US" sz="2000" dirty="0">
                <a:solidFill>
                  <a:schemeClr val="tx1">
                    <a:lumMod val="75000"/>
                    <a:lumOff val="25000"/>
                  </a:schemeClr>
                </a:solidFill>
                <a:latin typeface="Century Gothic" panose="020F0302020204030204"/>
              </a:rPr>
              <a:t>Capital: Puerto Maldonado</a:t>
            </a:r>
          </a:p>
          <a:p>
            <a:pPr marL="285750" indent="-285750">
              <a:lnSpc>
                <a:spcPct val="100000"/>
              </a:lnSpc>
              <a:spcBef>
                <a:spcPts val="0"/>
              </a:spcBef>
              <a:spcAft>
                <a:spcPts val="600"/>
              </a:spcAft>
              <a:buClr>
                <a:srgbClr val="8A599A"/>
              </a:buClr>
              <a:buFont typeface="Arial,Sans-Serif" panose="020B0604020202020204" pitchFamily="34" charset="0"/>
            </a:pPr>
            <a:r>
              <a:rPr lang="en-US" sz="2000" dirty="0">
                <a:solidFill>
                  <a:schemeClr val="tx1">
                    <a:lumMod val="75000"/>
                    <a:lumOff val="25000"/>
                  </a:schemeClr>
                </a:solidFill>
                <a:latin typeface="Century Gothic" panose="020F0302020204030204"/>
              </a:rPr>
              <a:t>Study Period: 2000-2021</a:t>
            </a:r>
          </a:p>
        </p:txBody>
      </p:sp>
      <p:pic>
        <p:nvPicPr>
          <p:cNvPr id="7" name="Picture 5" descr="A picture containing water, sky, mountain, outdoor&#10;&#10;Description automatically generated">
            <a:extLst>
              <a:ext uri="{FF2B5EF4-FFF2-40B4-BE49-F238E27FC236}">
                <a16:creationId xmlns:a16="http://schemas.microsoft.com/office/drawing/2014/main" xmlns="" id="{FE8863DD-75AC-447B-8F83-7EF81ECC5962}"/>
              </a:ext>
            </a:extLst>
          </p:cNvPr>
          <p:cNvPicPr>
            <a:picLocks noChangeAspect="1"/>
          </p:cNvPicPr>
          <p:nvPr/>
        </p:nvPicPr>
        <p:blipFill>
          <a:blip r:embed="rId3"/>
          <a:stretch>
            <a:fillRect/>
          </a:stretch>
        </p:blipFill>
        <p:spPr>
          <a:xfrm>
            <a:off x="621954" y="2838546"/>
            <a:ext cx="5472119" cy="3697645"/>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xmlns="" id="{6E155C27-D346-4D63-B0E3-D789A327B350}"/>
              </a:ext>
            </a:extLst>
          </p:cNvPr>
          <p:cNvSpPr txBox="1"/>
          <p:nvPr/>
        </p:nvSpPr>
        <p:spPr>
          <a:xfrm>
            <a:off x="3698529" y="6533490"/>
            <a:ext cx="25539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Image Credit: Neil Palmer/CIAT</a:t>
            </a:r>
            <a:endParaRPr lang="en-US" sz="1200" dirty="0">
              <a:solidFill>
                <a:schemeClr val="tx1">
                  <a:lumMod val="75000"/>
                  <a:lumOff val="25000"/>
                </a:schemeClr>
              </a:solidFill>
              <a:latin typeface="Century Gothic"/>
              <a:cs typeface="Calibri"/>
            </a:endParaRPr>
          </a:p>
        </p:txBody>
      </p:sp>
      <p:pic>
        <p:nvPicPr>
          <p:cNvPr id="4" name="Picture 4" descr="Map&#10;&#10;Description automatically generated">
            <a:extLst>
              <a:ext uri="{FF2B5EF4-FFF2-40B4-BE49-F238E27FC236}">
                <a16:creationId xmlns:a16="http://schemas.microsoft.com/office/drawing/2014/main" xmlns="" id="{F1E023D0-8041-4B49-B955-34F7944DF8ED}"/>
              </a:ext>
            </a:extLst>
          </p:cNvPr>
          <p:cNvPicPr>
            <a:picLocks noChangeAspect="1"/>
          </p:cNvPicPr>
          <p:nvPr/>
        </p:nvPicPr>
        <p:blipFill>
          <a:blip r:embed="rId4"/>
          <a:stretch>
            <a:fillRect/>
          </a:stretch>
        </p:blipFill>
        <p:spPr>
          <a:xfrm>
            <a:off x="8041836" y="1438778"/>
            <a:ext cx="3846205" cy="3761526"/>
          </a:xfrm>
          <a:prstGeom prst="rect">
            <a:avLst/>
          </a:prstGeom>
        </p:spPr>
      </p:pic>
      <p:sp>
        <p:nvSpPr>
          <p:cNvPr id="10" name="TextBox 1">
            <a:extLst>
              <a:ext uri="{FF2B5EF4-FFF2-40B4-BE49-F238E27FC236}">
                <a16:creationId xmlns:a16="http://schemas.microsoft.com/office/drawing/2014/main" xmlns="" id="{6B658079-CAC0-4B89-A96D-5067ABA298E0}"/>
              </a:ext>
            </a:extLst>
          </p:cNvPr>
          <p:cNvSpPr txBox="1"/>
          <p:nvPr/>
        </p:nvSpPr>
        <p:spPr>
          <a:xfrm>
            <a:off x="10352486" y="3169479"/>
            <a:ext cx="1217933" cy="523220"/>
          </a:xfrm>
          <a:prstGeom prst="rect">
            <a:avLst/>
          </a:prstGeom>
          <a:solidFill>
            <a:schemeClr val="accent6">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bg2">
                    <a:lumMod val="10000"/>
                  </a:schemeClr>
                </a:solidFill>
                <a:latin typeface="Century Gothic"/>
                <a:cs typeface="Calibri"/>
              </a:rPr>
              <a:t>MADRE DE DIOS</a:t>
            </a:r>
            <a:endParaRPr lang="en-US" sz="1400" dirty="0">
              <a:solidFill>
                <a:schemeClr val="bg2">
                  <a:lumMod val="10000"/>
                </a:schemeClr>
              </a:solidFill>
              <a:latin typeface="Century Gothic"/>
            </a:endParaRPr>
          </a:p>
        </p:txBody>
      </p:sp>
      <p:sp>
        <p:nvSpPr>
          <p:cNvPr id="6" name="Arrow: Left 5">
            <a:extLst>
              <a:ext uri="{FF2B5EF4-FFF2-40B4-BE49-F238E27FC236}">
                <a16:creationId xmlns:a16="http://schemas.microsoft.com/office/drawing/2014/main" xmlns="" id="{DEAE5936-407E-4C84-A34C-C16A5AA5BF43}"/>
              </a:ext>
            </a:extLst>
          </p:cNvPr>
          <p:cNvSpPr/>
          <p:nvPr/>
        </p:nvSpPr>
        <p:spPr>
          <a:xfrm>
            <a:off x="10136433" y="3312719"/>
            <a:ext cx="311536" cy="231547"/>
          </a:xfrm>
          <a:prstGeom prst="leftArrow">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xmlns="" id="{47019FB6-FFF4-4E3C-BE4A-1A8290C6FEB6}"/>
              </a:ext>
            </a:extLst>
          </p:cNvPr>
          <p:cNvSpPr txBox="1"/>
          <p:nvPr/>
        </p:nvSpPr>
        <p:spPr>
          <a:xfrm>
            <a:off x="9009598" y="2947277"/>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cs typeface="Calibri"/>
              </a:rPr>
              <a:t>PERU</a:t>
            </a:r>
          </a:p>
        </p:txBody>
      </p:sp>
      <p:sp>
        <p:nvSpPr>
          <p:cNvPr id="14" name="TextBox 13">
            <a:extLst>
              <a:ext uri="{FF2B5EF4-FFF2-40B4-BE49-F238E27FC236}">
                <a16:creationId xmlns:a16="http://schemas.microsoft.com/office/drawing/2014/main" xmlns="" id="{F775A730-F3EF-4A4A-A1A1-A82B607CC61A}"/>
              </a:ext>
            </a:extLst>
          </p:cNvPr>
          <p:cNvSpPr txBox="1"/>
          <p:nvPr/>
        </p:nvSpPr>
        <p:spPr>
          <a:xfrm>
            <a:off x="10642793" y="4396950"/>
            <a:ext cx="52203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latin typeface="Century Gothic"/>
                <a:cs typeface="Calibri"/>
              </a:rPr>
              <a:t>0</a:t>
            </a:r>
          </a:p>
        </p:txBody>
      </p:sp>
      <p:sp>
        <p:nvSpPr>
          <p:cNvPr id="16" name="TextBox 15">
            <a:extLst>
              <a:ext uri="{FF2B5EF4-FFF2-40B4-BE49-F238E27FC236}">
                <a16:creationId xmlns:a16="http://schemas.microsoft.com/office/drawing/2014/main" xmlns="" id="{22F02509-E9DB-4A5D-97F2-87D790E4BECC}"/>
              </a:ext>
            </a:extLst>
          </p:cNvPr>
          <p:cNvSpPr txBox="1"/>
          <p:nvPr/>
        </p:nvSpPr>
        <p:spPr>
          <a:xfrm>
            <a:off x="11164826" y="4396951"/>
            <a:ext cx="8917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cs typeface="Calibri"/>
              </a:rPr>
              <a:t>500 Km</a:t>
            </a:r>
          </a:p>
        </p:txBody>
      </p:sp>
      <p:pic>
        <p:nvPicPr>
          <p:cNvPr id="13" name="Picture 6" descr="A picture containing light&#10;&#10;Description automatically generated">
            <a:extLst>
              <a:ext uri="{FF2B5EF4-FFF2-40B4-BE49-F238E27FC236}">
                <a16:creationId xmlns:a16="http://schemas.microsoft.com/office/drawing/2014/main" xmlns="" id="{9440256A-80FB-467F-B95D-CBC67317F7B5}"/>
              </a:ext>
            </a:extLst>
          </p:cNvPr>
          <p:cNvPicPr>
            <a:picLocks noChangeAspect="1"/>
          </p:cNvPicPr>
          <p:nvPr/>
        </p:nvPicPr>
        <p:blipFill>
          <a:blip r:embed="rId5"/>
          <a:stretch>
            <a:fillRect/>
          </a:stretch>
        </p:blipFill>
        <p:spPr>
          <a:xfrm>
            <a:off x="8167292" y="4685217"/>
            <a:ext cx="455517" cy="515087"/>
          </a:xfrm>
          <a:prstGeom prst="rect">
            <a:avLst/>
          </a:prstGeom>
        </p:spPr>
      </p:pic>
    </p:spTree>
    <p:extLst>
      <p:ext uri="{BB962C8B-B14F-4D97-AF65-F5344CB8AC3E}">
        <p14:creationId xmlns:p14="http://schemas.microsoft.com/office/powerpoint/2010/main" val="4277900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CONCLUSIONS</a:t>
            </a:r>
          </a:p>
        </p:txBody>
      </p:sp>
      <p:sp>
        <p:nvSpPr>
          <p:cNvPr id="6" name="Rectangle 5"/>
          <p:cNvSpPr/>
          <p:nvPr/>
        </p:nvSpPr>
        <p:spPr>
          <a:xfrm>
            <a:off x="315030" y="905430"/>
            <a:ext cx="5780668" cy="6247864"/>
          </a:xfrm>
          <a:prstGeom prst="rect">
            <a:avLst/>
          </a:prstGeom>
        </p:spPr>
        <p:txBody>
          <a:bodyPr wrap="square" lIns="91440" tIns="45720" rIns="91440" bIns="45720" anchor="t">
            <a:spAutoFit/>
          </a:bodyPr>
          <a:lstStyle/>
          <a:p>
            <a:pPr>
              <a:spcAft>
                <a:spcPts val="600"/>
              </a:spcAft>
              <a:buClr>
                <a:srgbClr val="8A599A"/>
              </a:buClr>
            </a:pPr>
            <a:endParaRPr lang="en-US" sz="2000" b="1" i="1" dirty="0">
              <a:solidFill>
                <a:schemeClr val="tx1">
                  <a:lumMod val="75000"/>
                  <a:lumOff val="25000"/>
                </a:schemeClr>
              </a:solidFill>
              <a:latin typeface="Century Gothic" panose="020F0302020204030204"/>
            </a:endParaRPr>
          </a:p>
          <a:p>
            <a:pPr marL="342900" indent="-342900">
              <a:spcAft>
                <a:spcPts val="600"/>
              </a:spcAft>
              <a:buFont typeface="Arial,Sans-Serif" panose="020B0604020202020204" pitchFamily="34" charset="0"/>
              <a:buChar char="•"/>
            </a:pPr>
            <a:r>
              <a:rPr lang="en-US" sz="2000" dirty="0">
                <a:solidFill>
                  <a:schemeClr val="tx1">
                    <a:lumMod val="75000"/>
                    <a:lumOff val="25000"/>
                  </a:schemeClr>
                </a:solidFill>
                <a:latin typeface="Century Gothic" panose="020F0302020204030204"/>
              </a:rPr>
              <a:t>Increases in mining areas and decreases in forest cover over study period</a:t>
            </a:r>
          </a:p>
          <a:p>
            <a:pPr marL="342900" indent="-342900">
              <a:spcAft>
                <a:spcPts val="600"/>
              </a:spcAft>
              <a:buFont typeface="Arial,Sans-Serif" panose="020B0604020202020204" pitchFamily="34" charset="0"/>
              <a:buChar char="•"/>
            </a:pPr>
            <a:endParaRPr lang="en-US" sz="2000" dirty="0">
              <a:solidFill>
                <a:schemeClr val="tx1">
                  <a:lumMod val="75000"/>
                  <a:lumOff val="25000"/>
                </a:schemeClr>
              </a:solidFill>
              <a:latin typeface="Century Gothic" panose="020F0302020204030204"/>
            </a:endParaRPr>
          </a:p>
          <a:p>
            <a:pPr marL="342900" indent="-342900">
              <a:spcAft>
                <a:spcPts val="600"/>
              </a:spcAft>
              <a:buFont typeface="Arial,Sans-Serif" panose="020B0604020202020204" pitchFamily="34" charset="0"/>
              <a:buChar char="•"/>
            </a:pPr>
            <a:r>
              <a:rPr lang="en-US" sz="2000" dirty="0">
                <a:solidFill>
                  <a:schemeClr val="tx1">
                    <a:lumMod val="75000"/>
                    <a:lumOff val="25000"/>
                  </a:schemeClr>
                </a:solidFill>
                <a:latin typeface="Century Gothic" panose="020F0302020204030204"/>
              </a:rPr>
              <a:t>Districts have </a:t>
            </a:r>
            <a:r>
              <a:rPr lang="en-US" sz="2000" b="1" dirty="0">
                <a:solidFill>
                  <a:schemeClr val="tx1">
                    <a:lumMod val="75000"/>
                    <a:lumOff val="25000"/>
                  </a:schemeClr>
                </a:solidFill>
                <a:latin typeface="Century Gothic" panose="020F0302020204030204"/>
              </a:rPr>
              <a:t>different</a:t>
            </a:r>
            <a:r>
              <a:rPr lang="en-US" sz="2000" dirty="0">
                <a:solidFill>
                  <a:schemeClr val="tx1">
                    <a:lumMod val="75000"/>
                    <a:lumOff val="25000"/>
                  </a:schemeClr>
                </a:solidFill>
                <a:latin typeface="Century Gothic" panose="020F0302020204030204"/>
              </a:rPr>
              <a:t> levels of land use change</a:t>
            </a:r>
            <a:endParaRPr lang="en-US" dirty="0">
              <a:solidFill>
                <a:schemeClr val="tx1">
                  <a:lumMod val="75000"/>
                  <a:lumOff val="25000"/>
                </a:schemeClr>
              </a:solidFill>
              <a:cs typeface="Calibri"/>
            </a:endParaRPr>
          </a:p>
          <a:p>
            <a:pPr>
              <a:spcAft>
                <a:spcPts val="600"/>
              </a:spcAft>
              <a:buClr>
                <a:srgbClr val="8A599A"/>
              </a:buClr>
            </a:pPr>
            <a:endParaRPr lang="en-US" sz="2000" dirty="0">
              <a:solidFill>
                <a:schemeClr val="tx1">
                  <a:lumMod val="75000"/>
                  <a:lumOff val="25000"/>
                </a:schemeClr>
              </a:solidFill>
              <a:latin typeface="Century Gothic" panose="020F0302020204030204"/>
            </a:endParaRPr>
          </a:p>
          <a:p>
            <a:pPr marL="342900" indent="-342900">
              <a:spcAft>
                <a:spcPts val="600"/>
              </a:spcAft>
              <a:buClr>
                <a:srgbClr val="8A599A"/>
              </a:buClr>
              <a:buFont typeface="Arial" panose="020B0604020202020204" pitchFamily="34" charset="0"/>
              <a:buChar char="•"/>
            </a:pPr>
            <a:r>
              <a:rPr lang="en-US" sz="2000" dirty="0">
                <a:solidFill>
                  <a:schemeClr val="tx1">
                    <a:lumMod val="75000"/>
                    <a:lumOff val="25000"/>
                  </a:schemeClr>
                </a:solidFill>
                <a:latin typeface="Century Gothic" panose="020F0302020204030204"/>
              </a:rPr>
              <a:t>Highest dengue and leishmaniasis incidence</a:t>
            </a:r>
            <a:r>
              <a:rPr lang="en-US" sz="2000" dirty="0">
                <a:solidFill>
                  <a:schemeClr val="tx1">
                    <a:lumMod val="75000"/>
                    <a:lumOff val="25000"/>
                  </a:schemeClr>
                </a:solidFill>
                <a:latin typeface="Century Gothic"/>
                <a:ea typeface="+mn-lt"/>
                <a:cs typeface="+mn-lt"/>
              </a:rPr>
              <a:t> in different areas</a:t>
            </a:r>
            <a:endParaRPr lang="en-US" sz="2000" dirty="0">
              <a:solidFill>
                <a:schemeClr val="tx1">
                  <a:lumMod val="75000"/>
                  <a:lumOff val="25000"/>
                </a:schemeClr>
              </a:solidFill>
              <a:latin typeface="Century Gothic"/>
              <a:cs typeface="Calibri"/>
            </a:endParaRPr>
          </a:p>
          <a:p>
            <a:pPr>
              <a:spcAft>
                <a:spcPts val="600"/>
              </a:spcAft>
              <a:buClr>
                <a:srgbClr val="8A599A"/>
              </a:buClr>
            </a:pPr>
            <a:endParaRPr lang="en-US" sz="2000" dirty="0">
              <a:solidFill>
                <a:schemeClr val="tx1">
                  <a:lumMod val="75000"/>
                  <a:lumOff val="25000"/>
                </a:schemeClr>
              </a:solidFill>
              <a:latin typeface="Century Gothic"/>
              <a:cs typeface="Calibri"/>
            </a:endParaRPr>
          </a:p>
          <a:p>
            <a:pPr marL="342900" indent="-342900">
              <a:spcAft>
                <a:spcPts val="600"/>
              </a:spcAft>
              <a:buClr>
                <a:srgbClr val="8A599A"/>
              </a:buClr>
              <a:buFont typeface="Arial" panose="020B0604020202020204" pitchFamily="34" charset="0"/>
              <a:buChar char="•"/>
            </a:pPr>
            <a:r>
              <a:rPr lang="en-US" sz="2000" dirty="0">
                <a:solidFill>
                  <a:schemeClr val="tx1">
                    <a:lumMod val="75000"/>
                    <a:lumOff val="25000"/>
                  </a:schemeClr>
                </a:solidFill>
                <a:latin typeface="Century Gothic" panose="020F0302020204030204"/>
              </a:rPr>
              <a:t>Leishmaniasis in more </a:t>
            </a:r>
            <a:r>
              <a:rPr lang="en-US" sz="2000" b="1" dirty="0">
                <a:solidFill>
                  <a:schemeClr val="tx1">
                    <a:lumMod val="75000"/>
                    <a:lumOff val="25000"/>
                  </a:schemeClr>
                </a:solidFill>
                <a:latin typeface="Century Gothic" panose="020F0302020204030204"/>
              </a:rPr>
              <a:t>rural/forested areas; </a:t>
            </a:r>
            <a:r>
              <a:rPr lang="en-US" sz="2000" dirty="0">
                <a:solidFill>
                  <a:schemeClr val="tx1">
                    <a:lumMod val="75000"/>
                    <a:lumOff val="25000"/>
                  </a:schemeClr>
                </a:solidFill>
                <a:latin typeface="Century Gothic" panose="020F0302020204030204"/>
              </a:rPr>
              <a:t>Dengue in more </a:t>
            </a:r>
            <a:r>
              <a:rPr lang="en-US" sz="2000" b="1" dirty="0">
                <a:solidFill>
                  <a:schemeClr val="tx1">
                    <a:lumMod val="75000"/>
                    <a:lumOff val="25000"/>
                  </a:schemeClr>
                </a:solidFill>
                <a:latin typeface="Century Gothic" panose="020F0302020204030204"/>
              </a:rPr>
              <a:t>urban districts</a:t>
            </a:r>
          </a:p>
          <a:p>
            <a:pPr>
              <a:spcAft>
                <a:spcPts val="600"/>
              </a:spcAft>
              <a:buClr>
                <a:srgbClr val="8A599A"/>
              </a:buClr>
            </a:pPr>
            <a:endParaRPr lang="en-US" sz="2000" b="1" dirty="0">
              <a:solidFill>
                <a:schemeClr val="tx1">
                  <a:lumMod val="75000"/>
                  <a:lumOff val="25000"/>
                </a:schemeClr>
              </a:solidFill>
              <a:latin typeface="Century Gothic" panose="020F0302020204030204"/>
            </a:endParaRPr>
          </a:p>
          <a:p>
            <a:pPr marL="342900" indent="-342900">
              <a:spcAft>
                <a:spcPts val="600"/>
              </a:spcAft>
              <a:buClr>
                <a:srgbClr val="8A599A"/>
              </a:buClr>
              <a:buFont typeface="Arial" panose="020B0604020202020204" pitchFamily="34" charset="0"/>
              <a:buChar char="•"/>
            </a:pPr>
            <a:r>
              <a:rPr lang="en-US" sz="2000" dirty="0">
                <a:solidFill>
                  <a:schemeClr val="tx1">
                    <a:lumMod val="75000"/>
                    <a:lumOff val="25000"/>
                  </a:schemeClr>
                </a:solidFill>
                <a:latin typeface="Century Gothic" panose="020F0302020204030204"/>
              </a:rPr>
              <a:t>Dengue has seasonality component </a:t>
            </a:r>
          </a:p>
          <a:p>
            <a:pPr marL="342900" indent="-342900">
              <a:spcAft>
                <a:spcPts val="600"/>
              </a:spcAft>
              <a:buClr>
                <a:srgbClr val="8A599A"/>
              </a:buClr>
              <a:buFont typeface="Arial" panose="020B0604020202020204" pitchFamily="34" charset="0"/>
              <a:buChar char="•"/>
            </a:pPr>
            <a:endParaRPr lang="en-US" sz="2000" dirty="0">
              <a:solidFill>
                <a:schemeClr val="tx1">
                  <a:lumMod val="75000"/>
                  <a:lumOff val="25000"/>
                </a:schemeClr>
              </a:solidFill>
              <a:latin typeface="Century Gothic" panose="020F0302020204030204"/>
            </a:endParaRPr>
          </a:p>
          <a:p>
            <a:pPr marL="342900" indent="-342900">
              <a:spcAft>
                <a:spcPts val="600"/>
              </a:spcAft>
              <a:buClr>
                <a:srgbClr val="8A599A"/>
              </a:buClr>
              <a:buFont typeface="Arial" panose="020B0604020202020204" pitchFamily="34" charset="0"/>
              <a:buChar char="•"/>
            </a:pPr>
            <a:endParaRPr lang="en-US" sz="2000" dirty="0">
              <a:solidFill>
                <a:schemeClr val="tx1">
                  <a:lumMod val="75000"/>
                  <a:lumOff val="25000"/>
                </a:schemeClr>
              </a:solidFill>
              <a:latin typeface="Century Gothic" panose="020F0302020204030204"/>
            </a:endParaRPr>
          </a:p>
          <a:p>
            <a:pPr marL="342900" indent="-342900">
              <a:spcAft>
                <a:spcPts val="600"/>
              </a:spcAft>
              <a:buClr>
                <a:srgbClr val="8A599A"/>
              </a:buClr>
              <a:buFont typeface="Arial" panose="020B0604020202020204" pitchFamily="34" charset="0"/>
              <a:buChar char="•"/>
            </a:pPr>
            <a:endParaRPr lang="en-US" sz="2000" dirty="0">
              <a:solidFill>
                <a:schemeClr val="tx1">
                  <a:lumMod val="75000"/>
                  <a:lumOff val="25000"/>
                </a:schemeClr>
              </a:solidFill>
              <a:latin typeface="Century Gothic" panose="020F0302020204030204"/>
            </a:endParaRPr>
          </a:p>
        </p:txBody>
      </p:sp>
      <p:pic>
        <p:nvPicPr>
          <p:cNvPr id="4" name="Picture 4" descr="Map&#10;&#10;Description automatically generated">
            <a:extLst>
              <a:ext uri="{FF2B5EF4-FFF2-40B4-BE49-F238E27FC236}">
                <a16:creationId xmlns:a16="http://schemas.microsoft.com/office/drawing/2014/main" xmlns="" id="{86C22FD2-38DB-4336-B924-419E62801923}"/>
              </a:ext>
            </a:extLst>
          </p:cNvPr>
          <p:cNvPicPr>
            <a:picLocks noChangeAspect="1"/>
          </p:cNvPicPr>
          <p:nvPr/>
        </p:nvPicPr>
        <p:blipFill>
          <a:blip r:embed="rId3"/>
          <a:stretch>
            <a:fillRect/>
          </a:stretch>
        </p:blipFill>
        <p:spPr>
          <a:xfrm>
            <a:off x="6248392" y="1331924"/>
            <a:ext cx="5532314" cy="3117741"/>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xmlns="" id="{60B1635A-C70C-4313-B592-C9888BE0D193}"/>
              </a:ext>
            </a:extLst>
          </p:cNvPr>
          <p:cNvSpPr txBox="1"/>
          <p:nvPr/>
        </p:nvSpPr>
        <p:spPr>
          <a:xfrm>
            <a:off x="6248392" y="4449665"/>
            <a:ext cx="22117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Image Credit: Oton Barros</a:t>
            </a:r>
          </a:p>
        </p:txBody>
      </p:sp>
    </p:spTree>
    <p:extLst>
      <p:ext uri="{BB962C8B-B14F-4D97-AF65-F5344CB8AC3E}">
        <p14:creationId xmlns:p14="http://schemas.microsoft.com/office/powerpoint/2010/main" val="2576769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a:xfrm>
            <a:off x="495658" y="1423070"/>
            <a:ext cx="6428316" cy="224676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8A599A"/>
              </a:buClr>
            </a:pPr>
            <a:endParaRPr lang="en-US" sz="2000" dirty="0">
              <a:solidFill>
                <a:schemeClr val="tx1">
                  <a:lumMod val="75000"/>
                  <a:lumOff val="25000"/>
                </a:schemeClr>
              </a:solidFill>
              <a:latin typeface="Century Gothic" panose="020F0302020204030204"/>
              <a:cs typeface="Calibri"/>
            </a:endParaRPr>
          </a:p>
          <a:p>
            <a:pPr>
              <a:lnSpc>
                <a:spcPct val="100000"/>
              </a:lnSpc>
              <a:spcBef>
                <a:spcPts val="0"/>
              </a:spcBef>
              <a:buClr>
                <a:srgbClr val="8A599A"/>
              </a:buClr>
            </a:pPr>
            <a:r>
              <a:rPr lang="en-US" sz="2000" dirty="0">
                <a:solidFill>
                  <a:schemeClr val="tx1">
                    <a:lumMod val="75000"/>
                    <a:lumOff val="25000"/>
                  </a:schemeClr>
                </a:solidFill>
                <a:latin typeface="Century Gothic" panose="020F0302020204030204"/>
              </a:rPr>
              <a:t>Additional training data to fortify LULC maps</a:t>
            </a:r>
            <a:endParaRPr lang="en-US" sz="2000" dirty="0">
              <a:solidFill>
                <a:schemeClr val="tx1">
                  <a:lumMod val="75000"/>
                  <a:lumOff val="25000"/>
                </a:schemeClr>
              </a:solidFill>
              <a:latin typeface="Century Gothic"/>
              <a:ea typeface="+mn-lt"/>
              <a:cs typeface="+mn-lt"/>
            </a:endParaRPr>
          </a:p>
          <a:p>
            <a:pPr>
              <a:lnSpc>
                <a:spcPct val="100000"/>
              </a:lnSpc>
              <a:spcBef>
                <a:spcPts val="0"/>
              </a:spcBef>
              <a:buClr>
                <a:srgbClr val="8A599A"/>
              </a:buClr>
            </a:pPr>
            <a:endParaRPr lang="en-US" sz="2000" dirty="0">
              <a:solidFill>
                <a:schemeClr val="tx1">
                  <a:lumMod val="75000"/>
                  <a:lumOff val="25000"/>
                </a:schemeClr>
              </a:solidFill>
              <a:latin typeface="Century Gothic"/>
              <a:ea typeface="+mn-lt"/>
              <a:cs typeface="+mn-lt"/>
            </a:endParaRPr>
          </a:p>
          <a:p>
            <a:pPr>
              <a:lnSpc>
                <a:spcPct val="100000"/>
              </a:lnSpc>
              <a:spcBef>
                <a:spcPts val="0"/>
              </a:spcBef>
              <a:buClr>
                <a:srgbClr val="8A599A"/>
              </a:buClr>
            </a:pPr>
            <a:r>
              <a:rPr lang="en-US" sz="2000" dirty="0">
                <a:solidFill>
                  <a:schemeClr val="tx1">
                    <a:lumMod val="75000"/>
                    <a:lumOff val="25000"/>
                  </a:schemeClr>
                </a:solidFill>
                <a:latin typeface="Century Gothic"/>
                <a:ea typeface="+mn-lt"/>
                <a:cs typeface="+mn-lt"/>
              </a:rPr>
              <a:t>Disease reporting of coarse grain (districts)</a:t>
            </a:r>
          </a:p>
          <a:p>
            <a:pPr>
              <a:lnSpc>
                <a:spcPct val="100000"/>
              </a:lnSpc>
              <a:spcBef>
                <a:spcPts val="0"/>
              </a:spcBef>
              <a:buClr>
                <a:srgbClr val="8A599A"/>
              </a:buClr>
            </a:pPr>
            <a:endParaRPr lang="en-US" sz="2000" dirty="0">
              <a:solidFill>
                <a:schemeClr val="tx1">
                  <a:lumMod val="75000"/>
                  <a:lumOff val="25000"/>
                </a:schemeClr>
              </a:solidFill>
              <a:latin typeface="Century Gothic"/>
              <a:ea typeface="+mn-lt"/>
              <a:cs typeface="+mn-lt"/>
            </a:endParaRPr>
          </a:p>
          <a:p>
            <a:pPr>
              <a:lnSpc>
                <a:spcPct val="100000"/>
              </a:lnSpc>
              <a:spcBef>
                <a:spcPts val="0"/>
              </a:spcBef>
              <a:buClr>
                <a:srgbClr val="8A599A"/>
              </a:buClr>
            </a:pPr>
            <a:r>
              <a:rPr lang="en-US" sz="2000" dirty="0">
                <a:solidFill>
                  <a:schemeClr val="tx1">
                    <a:lumMod val="75000"/>
                    <a:lumOff val="25000"/>
                  </a:schemeClr>
                </a:solidFill>
                <a:latin typeface="Century Gothic"/>
                <a:ea typeface="+mn-lt"/>
                <a:cs typeface="+mn-lt"/>
              </a:rPr>
              <a:t>Population heterogeneity (temporal and spatial)</a:t>
            </a:r>
          </a:p>
          <a:p>
            <a:pPr marL="342900" indent="-342900">
              <a:lnSpc>
                <a:spcPct val="100000"/>
              </a:lnSpc>
              <a:spcBef>
                <a:spcPts val="0"/>
              </a:spcBef>
              <a:buFont typeface="Arial"/>
              <a:buChar char="•"/>
            </a:pPr>
            <a:endParaRPr lang="en-US" sz="2000" dirty="0">
              <a:solidFill>
                <a:schemeClr val="tx1">
                  <a:lumMod val="75000"/>
                  <a:lumOff val="25000"/>
                </a:schemeClr>
              </a:solidFill>
              <a:latin typeface="Century Gothic"/>
              <a:cs typeface="Calibri" panose="020F0502020204030204"/>
            </a:endParaRPr>
          </a:p>
        </p:txBody>
      </p:sp>
      <p:sp>
        <p:nvSpPr>
          <p:cNvPr id="4"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LIMITATIONS AND UNCERTAINTIES</a:t>
            </a:r>
          </a:p>
        </p:txBody>
      </p:sp>
      <p:pic>
        <p:nvPicPr>
          <p:cNvPr id="2" name="Picture 4" descr="A picture containing tree, fruit, outdoor, plant&#10;&#10;Description automatically generated">
            <a:extLst>
              <a:ext uri="{FF2B5EF4-FFF2-40B4-BE49-F238E27FC236}">
                <a16:creationId xmlns:a16="http://schemas.microsoft.com/office/drawing/2014/main" xmlns="" id="{0DC86673-33CC-4B4F-9FE0-AA797AD9DFAC}"/>
              </a:ext>
            </a:extLst>
          </p:cNvPr>
          <p:cNvPicPr>
            <a:picLocks noChangeAspect="1"/>
          </p:cNvPicPr>
          <p:nvPr/>
        </p:nvPicPr>
        <p:blipFill>
          <a:blip r:embed="rId3"/>
          <a:stretch>
            <a:fillRect/>
          </a:stretch>
        </p:blipFill>
        <p:spPr>
          <a:xfrm>
            <a:off x="7879644" y="1066800"/>
            <a:ext cx="3087098" cy="4630647"/>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xmlns="" id="{DAF957A7-78E6-472F-99E0-600B26140EA8}"/>
              </a:ext>
            </a:extLst>
          </p:cNvPr>
          <p:cNvSpPr txBox="1"/>
          <p:nvPr/>
        </p:nvSpPr>
        <p:spPr>
          <a:xfrm>
            <a:off x="7879645" y="5697448"/>
            <a:ext cx="2867276" cy="276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Image Credit: Luiso Valles</a:t>
            </a:r>
            <a:endParaRPr lang="en-US" sz="1200" dirty="0">
              <a:solidFill>
                <a:schemeClr val="tx1">
                  <a:lumMod val="75000"/>
                  <a:lumOff val="25000"/>
                </a:schemeClr>
              </a:solidFill>
              <a:latin typeface="Calibri"/>
              <a:cs typeface="Calibri"/>
            </a:endParaRPr>
          </a:p>
        </p:txBody>
      </p:sp>
    </p:spTree>
    <p:extLst>
      <p:ext uri="{BB962C8B-B14F-4D97-AF65-F5344CB8AC3E}">
        <p14:creationId xmlns:p14="http://schemas.microsoft.com/office/powerpoint/2010/main" val="2729576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lIns="91440" tIns="45720" rIns="91440" bIns="45720" anchor="ctr">
            <a:noAutofit/>
          </a:bodyPr>
          <a:lstStyle/>
          <a:p>
            <a:r>
              <a:rPr lang="en-US" sz="4000" b="1" dirty="0">
                <a:solidFill>
                  <a:srgbClr val="8A599A"/>
                </a:solidFill>
                <a:latin typeface="Century Gothic" panose="020F0302020204030204"/>
              </a:rPr>
              <a:t>FUTURE WORK</a:t>
            </a:r>
          </a:p>
        </p:txBody>
      </p:sp>
      <p:sp>
        <p:nvSpPr>
          <p:cNvPr id="3" name="Text Placeholder 2"/>
          <p:cNvSpPr txBox="1">
            <a:spLocks/>
          </p:cNvSpPr>
          <p:nvPr/>
        </p:nvSpPr>
        <p:spPr>
          <a:xfrm>
            <a:off x="493607" y="1465647"/>
            <a:ext cx="5715184" cy="4278094"/>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indent="-342900">
              <a:lnSpc>
                <a:spcPct val="100000"/>
              </a:lnSpc>
              <a:spcBef>
                <a:spcPts val="0"/>
              </a:spcBef>
              <a:spcAft>
                <a:spcPts val="600"/>
              </a:spcAft>
              <a:buClr>
                <a:srgbClr val="8A599A"/>
              </a:buClr>
            </a:pPr>
            <a:r>
              <a:rPr lang="en-US" sz="2000" b="1" dirty="0">
                <a:solidFill>
                  <a:schemeClr val="tx1">
                    <a:lumMod val="75000"/>
                    <a:lumOff val="25000"/>
                  </a:schemeClr>
                </a:solidFill>
                <a:latin typeface="Century Gothic" panose="020F0302020204030204"/>
              </a:rPr>
              <a:t>Zoonotic disease risk models</a:t>
            </a:r>
            <a:endParaRPr lang="en-US" sz="2000" dirty="0">
              <a:solidFill>
                <a:schemeClr val="tx1">
                  <a:lumMod val="75000"/>
                  <a:lumOff val="25000"/>
                </a:schemeClr>
              </a:solidFill>
              <a:ea typeface="+mn-lt"/>
              <a:cs typeface="+mn-lt"/>
            </a:endParaRPr>
          </a:p>
          <a:p>
            <a:pPr lvl="1">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Precipitation, humidity, seasonality, elevation</a:t>
            </a:r>
            <a:endParaRPr lang="en-US" sz="2000" dirty="0">
              <a:solidFill>
                <a:schemeClr val="tx1">
                  <a:lumMod val="75000"/>
                  <a:lumOff val="25000"/>
                </a:schemeClr>
              </a:solidFill>
              <a:ea typeface="+mn-lt"/>
              <a:cs typeface="+mn-lt"/>
            </a:endParaRPr>
          </a:p>
          <a:p>
            <a:pPr lvl="1">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Extend to other diseases (rabies)</a:t>
            </a:r>
          </a:p>
          <a:p>
            <a:pPr marL="0" indent="0">
              <a:lnSpc>
                <a:spcPct val="100000"/>
              </a:lnSpc>
              <a:spcBef>
                <a:spcPts val="0"/>
              </a:spcBef>
              <a:spcAft>
                <a:spcPts val="600"/>
              </a:spcAft>
              <a:buClr>
                <a:srgbClr val="8A599A"/>
              </a:buClr>
              <a:buNone/>
            </a:pPr>
            <a:endParaRPr lang="en-US" sz="2000" dirty="0">
              <a:solidFill>
                <a:schemeClr val="tx1">
                  <a:lumMod val="75000"/>
                  <a:lumOff val="25000"/>
                </a:schemeClr>
              </a:solidFill>
              <a:latin typeface="Century Gothic" panose="020F0302020204030204"/>
              <a:cs typeface="Calibri" panose="020F0502020204030204"/>
            </a:endParaRPr>
          </a:p>
          <a:p>
            <a:pPr marL="400050" indent="-342900">
              <a:lnSpc>
                <a:spcPct val="100000"/>
              </a:lnSpc>
              <a:spcBef>
                <a:spcPts val="0"/>
              </a:spcBef>
              <a:spcAft>
                <a:spcPts val="600"/>
              </a:spcAft>
              <a:buClr>
                <a:srgbClr val="8A599A"/>
              </a:buClr>
            </a:pPr>
            <a:r>
              <a:rPr lang="en-US" sz="2000" b="1" dirty="0">
                <a:solidFill>
                  <a:schemeClr val="tx1">
                    <a:lumMod val="75000"/>
                    <a:lumOff val="25000"/>
                  </a:schemeClr>
                </a:solidFill>
                <a:latin typeface="Century Gothic" panose="020F0302020204030204"/>
              </a:rPr>
              <a:t>High resolution LULC mapping</a:t>
            </a:r>
            <a:endParaRPr lang="en-US" sz="2000" b="1" dirty="0">
              <a:solidFill>
                <a:schemeClr val="tx1">
                  <a:lumMod val="75000"/>
                  <a:lumOff val="25000"/>
                </a:schemeClr>
              </a:solidFill>
              <a:latin typeface="Calibri" panose="020F0502020204030204"/>
              <a:cs typeface="Calibri" panose="020F0502020204030204"/>
            </a:endParaRPr>
          </a:p>
          <a:p>
            <a:pPr lvl="1">
              <a:lnSpc>
                <a:spcPct val="100000"/>
              </a:lnSpc>
              <a:spcBef>
                <a:spcPts val="0"/>
              </a:spcBef>
              <a:spcAft>
                <a:spcPts val="600"/>
              </a:spcAft>
              <a:buClr>
                <a:srgbClr val="8A599A"/>
              </a:buClr>
            </a:pPr>
            <a:r>
              <a:rPr lang="en-US" sz="2000" dirty="0">
                <a:solidFill>
                  <a:schemeClr val="tx1">
                    <a:lumMod val="75000"/>
                    <a:lumOff val="25000"/>
                  </a:schemeClr>
                </a:solidFill>
                <a:latin typeface="Century Gothic"/>
                <a:cs typeface="Calibri" panose="020F0502020204030204"/>
              </a:rPr>
              <a:t>PeruSat-1 to map focal areas</a:t>
            </a:r>
          </a:p>
          <a:p>
            <a:pPr lvl="1">
              <a:lnSpc>
                <a:spcPct val="100000"/>
              </a:lnSpc>
              <a:spcBef>
                <a:spcPts val="0"/>
              </a:spcBef>
              <a:spcAft>
                <a:spcPts val="600"/>
              </a:spcAft>
              <a:buClr>
                <a:srgbClr val="8A599A"/>
              </a:buClr>
            </a:pPr>
            <a:r>
              <a:rPr lang="en-US" sz="2000" dirty="0">
                <a:solidFill>
                  <a:schemeClr val="tx1">
                    <a:lumMod val="75000"/>
                    <a:lumOff val="25000"/>
                  </a:schemeClr>
                </a:solidFill>
                <a:latin typeface="Century Gothic"/>
                <a:cs typeface="Calibri" panose="020F0502020204030204"/>
              </a:rPr>
              <a:t>Four bands, very high resolution (&lt;3 m)</a:t>
            </a:r>
          </a:p>
          <a:p>
            <a:pPr lvl="1">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Agricultural and forest type differentiation possible</a:t>
            </a:r>
            <a:endParaRPr lang="en-US" sz="2000" dirty="0">
              <a:solidFill>
                <a:schemeClr val="tx1">
                  <a:lumMod val="75000"/>
                  <a:lumOff val="25000"/>
                </a:schemeClr>
              </a:solidFill>
              <a:ea typeface="+mn-lt"/>
              <a:cs typeface="+mn-lt"/>
            </a:endParaRPr>
          </a:p>
          <a:p>
            <a:pPr marL="285750" indent="-285750">
              <a:lnSpc>
                <a:spcPct val="100000"/>
              </a:lnSpc>
              <a:spcBef>
                <a:spcPts val="0"/>
              </a:spcBef>
              <a:buFont typeface="Arial,Sans-Serif" panose="020B0604020202020204" pitchFamily="34" charset="0"/>
            </a:pPr>
            <a:endParaRPr lang="en-US" sz="1600" dirty="0">
              <a:ea typeface="+mn-lt"/>
              <a:cs typeface="+mn-lt"/>
            </a:endParaRPr>
          </a:p>
          <a:p>
            <a:pPr>
              <a:lnSpc>
                <a:spcPct val="100000"/>
              </a:lnSpc>
              <a:spcBef>
                <a:spcPts val="0"/>
              </a:spcBef>
              <a:spcAft>
                <a:spcPts val="600"/>
              </a:spcAft>
              <a:buClr>
                <a:srgbClr val="8A599A"/>
              </a:buClr>
            </a:pPr>
            <a:endParaRPr lang="en-US" sz="1600" dirty="0">
              <a:solidFill>
                <a:schemeClr val="tx1">
                  <a:lumMod val="75000"/>
                  <a:lumOff val="25000"/>
                </a:schemeClr>
              </a:solidFill>
              <a:latin typeface="Century Gothic" panose="020F0302020204030204"/>
            </a:endParaRPr>
          </a:p>
        </p:txBody>
      </p:sp>
      <p:pic>
        <p:nvPicPr>
          <p:cNvPr id="8" name="Picture 4" descr="A picture containing indoor, kitchen appliance&#10;&#10;Description automatically generated">
            <a:extLst>
              <a:ext uri="{FF2B5EF4-FFF2-40B4-BE49-F238E27FC236}">
                <a16:creationId xmlns:a16="http://schemas.microsoft.com/office/drawing/2014/main" xmlns="" id="{3B2F6F76-D322-4AB4-9429-D9674E5F4AE9}"/>
              </a:ext>
            </a:extLst>
          </p:cNvPr>
          <p:cNvPicPr>
            <a:picLocks noChangeAspect="1"/>
          </p:cNvPicPr>
          <p:nvPr/>
        </p:nvPicPr>
        <p:blipFill>
          <a:blip r:embed="rId3"/>
          <a:stretch>
            <a:fillRect/>
          </a:stretch>
        </p:blipFill>
        <p:spPr>
          <a:xfrm>
            <a:off x="6296571" y="1355180"/>
            <a:ext cx="5571588" cy="384048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xmlns="" id="{B26FDCD9-F3A0-4573-A1C9-1C2AE705154E}"/>
              </a:ext>
            </a:extLst>
          </p:cNvPr>
          <p:cNvSpPr txBox="1"/>
          <p:nvPr/>
        </p:nvSpPr>
        <p:spPr>
          <a:xfrm>
            <a:off x="7620000" y="5206949"/>
            <a:ext cx="501261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Image Credit: Peru Ministry of Defense Gallery</a:t>
            </a:r>
            <a:endParaRPr lang="en-US" sz="1200" dirty="0">
              <a:solidFill>
                <a:schemeClr val="tx1">
                  <a:lumMod val="75000"/>
                  <a:lumOff val="25000"/>
                </a:schemeClr>
              </a:solidFill>
              <a:latin typeface="Calibri"/>
              <a:cs typeface="Calibri"/>
            </a:endParaRPr>
          </a:p>
        </p:txBody>
      </p:sp>
    </p:spTree>
    <p:extLst>
      <p:ext uri="{BB962C8B-B14F-4D97-AF65-F5344CB8AC3E}">
        <p14:creationId xmlns:p14="http://schemas.microsoft.com/office/powerpoint/2010/main" val="2656687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xmlns="" id="{01F7645B-B4DD-40E7-909D-A751FA5CA3B7}"/>
              </a:ext>
            </a:extLst>
          </p:cNvPr>
          <p:cNvSpPr txBox="1">
            <a:spLocks/>
          </p:cNvSpPr>
          <p:nvPr/>
        </p:nvSpPr>
        <p:spPr>
          <a:xfrm>
            <a:off x="352160" y="1266218"/>
            <a:ext cx="11217729" cy="463099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00000"/>
              </a:lnSpc>
              <a:spcBef>
                <a:spcPts val="0"/>
              </a:spcBef>
              <a:spcAft>
                <a:spcPts val="600"/>
              </a:spcAft>
              <a:buClr>
                <a:srgbClr val="8A599A"/>
              </a:buClr>
              <a:buFont typeface="Arial" panose="020B0604020202020204" pitchFamily="34" charset="0"/>
              <a:buChar char="•"/>
              <a:defRPr/>
            </a:pPr>
            <a:r>
              <a:rPr lang="en-US" dirty="0">
                <a:latin typeface="Century Gothic"/>
              </a:rPr>
              <a:t>We would like to recognize the valuable support of our partners:</a:t>
            </a:r>
            <a:endParaRPr lang="en-US" dirty="0"/>
          </a:p>
          <a:p>
            <a:pPr marL="342900" indent="-342900" algn="just">
              <a:lnSpc>
                <a:spcPct val="100000"/>
              </a:lnSpc>
              <a:spcBef>
                <a:spcPts val="0"/>
              </a:spcBef>
              <a:spcAft>
                <a:spcPts val="600"/>
              </a:spcAft>
              <a:buClr>
                <a:srgbClr val="8A599A"/>
              </a:buClr>
              <a:buFont typeface="Arial" panose="020B0604020202020204" pitchFamily="34" charset="0"/>
              <a:buChar char="•"/>
              <a:defRPr/>
            </a:pPr>
            <a:r>
              <a:rPr lang="en-US" dirty="0">
                <a:latin typeface="Century Gothic"/>
              </a:rPr>
              <a:t>Tatiana Pequeno, William Augusto Llactayo León, Raul Tinoco, Luis Quispe and Germán Marchan (MINAM); César Munayco (MINSA)</a:t>
            </a:r>
            <a:endParaRPr lang="en-US" dirty="0"/>
          </a:p>
          <a:p>
            <a:pPr marL="342900" indent="-342900" algn="just">
              <a:lnSpc>
                <a:spcPct val="100000"/>
              </a:lnSpc>
              <a:spcBef>
                <a:spcPts val="0"/>
              </a:spcBef>
              <a:spcAft>
                <a:spcPts val="600"/>
              </a:spcAft>
              <a:buClr>
                <a:srgbClr val="8A599A"/>
              </a:buClr>
              <a:buFont typeface="Arial" panose="020B0604020202020204" pitchFamily="34" charset="0"/>
              <a:buChar char="•"/>
              <a:defRPr/>
            </a:pPr>
            <a:r>
              <a:rPr lang="en-US" dirty="0">
                <a:latin typeface="Century Gothic"/>
              </a:rPr>
              <a:t>Ellen Delgado Florian, Armando Valdez-Vasquez, Camila Llarena Cayo, and Viviana Sánchez-Aizcorbe Hennings - Lab of Ecohealth and Urban Ecology at Universidad Peruana Cayetano Heredia</a:t>
            </a:r>
            <a:endParaRPr lang="en-US" dirty="0"/>
          </a:p>
          <a:p>
            <a:pPr marL="342900" indent="-342900" algn="just">
              <a:lnSpc>
                <a:spcPct val="100000"/>
              </a:lnSpc>
              <a:spcBef>
                <a:spcPts val="0"/>
              </a:spcBef>
              <a:spcAft>
                <a:spcPts val="600"/>
              </a:spcAft>
              <a:buClr>
                <a:srgbClr val="8A599A"/>
              </a:buClr>
              <a:buFont typeface="Arial" panose="020B0604020202020204" pitchFamily="34" charset="0"/>
              <a:buChar char="•"/>
              <a:defRPr/>
            </a:pPr>
            <a:r>
              <a:rPr lang="en-US" dirty="0">
                <a:latin typeface="Century Gothic"/>
              </a:rPr>
              <a:t>Sidney Novoa, Milagros Becerra, and Judith Westveer with Asociación para la Conservación de la Cuenca Amazónica (ACCA)</a:t>
            </a:r>
            <a:endParaRPr lang="en-US" dirty="0"/>
          </a:p>
          <a:p>
            <a:pPr marL="342900" indent="-342900" algn="just">
              <a:lnSpc>
                <a:spcPct val="100000"/>
              </a:lnSpc>
              <a:spcBef>
                <a:spcPts val="0"/>
              </a:spcBef>
              <a:spcAft>
                <a:spcPts val="600"/>
              </a:spcAft>
              <a:buClr>
                <a:srgbClr val="8A599A"/>
              </a:buClr>
              <a:buFont typeface="Arial" panose="020B0604020202020204" pitchFamily="34" charset="0"/>
              <a:buChar char="•"/>
              <a:defRPr/>
            </a:pPr>
            <a:r>
              <a:rPr lang="en-US" dirty="0">
                <a:latin typeface="Century Gothic"/>
              </a:rPr>
              <a:t>José Pasapera González with The National Commission for Aerospace Research and Development (CONIDA)</a:t>
            </a:r>
            <a:endParaRPr lang="en-US" dirty="0"/>
          </a:p>
          <a:p>
            <a:pPr marL="342900" indent="-342900" algn="just">
              <a:lnSpc>
                <a:spcPct val="100000"/>
              </a:lnSpc>
              <a:spcBef>
                <a:spcPts val="0"/>
              </a:spcBef>
              <a:spcAft>
                <a:spcPts val="600"/>
              </a:spcAft>
              <a:buClr>
                <a:srgbClr val="8A599A"/>
              </a:buClr>
              <a:buFont typeface="Arial" panose="020B0604020202020204" pitchFamily="34" charset="0"/>
              <a:buChar char="•"/>
              <a:defRPr/>
            </a:pPr>
            <a:r>
              <a:rPr lang="en-US" dirty="0">
                <a:latin typeface="Century Gothic"/>
              </a:rPr>
              <a:t>Miguel Macedo, Sandra Kathrin Hopfgartner and Andrea Bravo with Instituto del Bel Común (IBC).  </a:t>
            </a:r>
            <a:endParaRPr lang="en-US" dirty="0"/>
          </a:p>
          <a:p>
            <a:pPr marL="342900" indent="-342900" algn="just">
              <a:lnSpc>
                <a:spcPct val="100000"/>
              </a:lnSpc>
              <a:spcBef>
                <a:spcPts val="0"/>
              </a:spcBef>
              <a:spcAft>
                <a:spcPts val="600"/>
              </a:spcAft>
              <a:buClr>
                <a:srgbClr val="8A599A"/>
              </a:buClr>
              <a:buChar char="•"/>
              <a:defRPr/>
            </a:pPr>
            <a:r>
              <a:rPr lang="en-US" dirty="0">
                <a:latin typeface="Century Gothic"/>
              </a:rPr>
              <a:t>We'd also like to acknowledge the support of our advisors Marguerite Madden, Sergio Bernardes and Xiao Feng, and fellow Darcy Gray and additional advising from Daniel Arturo Castillo Soto and Gabriel Carrasco Escobar</a:t>
            </a:r>
            <a:endParaRPr lang="en-US" dirty="0"/>
          </a:p>
          <a:p>
            <a:pPr marL="342900" indent="-342900" algn="just">
              <a:lnSpc>
                <a:spcPct val="100000"/>
              </a:lnSpc>
              <a:spcBef>
                <a:spcPts val="0"/>
              </a:spcBef>
              <a:spcAft>
                <a:spcPts val="600"/>
              </a:spcAft>
              <a:buClr>
                <a:srgbClr val="8A599A"/>
              </a:buClr>
              <a:buChar char="•"/>
              <a:defRPr/>
            </a:pPr>
            <a:endParaRPr lang="en-US" b="0" i="0" u="none" strike="noStrike" kern="1200" cap="none" spc="0" normalizeH="0" baseline="0" noProof="0" dirty="0">
              <a:ln>
                <a:noFill/>
              </a:ln>
              <a:effectLst/>
              <a:uLnTx/>
              <a:uFillTx/>
            </a:endParaRPr>
          </a:p>
          <a:p>
            <a:pPr>
              <a:lnSpc>
                <a:spcPct val="100000"/>
              </a:lnSpc>
              <a:spcBef>
                <a:spcPts val="0"/>
              </a:spcBef>
              <a:spcAft>
                <a:spcPts val="600"/>
              </a:spcAft>
              <a:defRPr/>
            </a:pPr>
            <a:endParaRPr lang="en-US" dirty="0"/>
          </a:p>
          <a:p>
            <a:pPr>
              <a:lnSpc>
                <a:spcPct val="100000"/>
              </a:lnSpc>
              <a:spcBef>
                <a:spcPts val="0"/>
              </a:spcBef>
              <a:spcAft>
                <a:spcPts val="600"/>
              </a:spcAft>
              <a:defRPr/>
            </a:pPr>
            <a:endParaRPr lang="en-US" dirty="0"/>
          </a:p>
        </p:txBody>
      </p:sp>
    </p:spTree>
    <p:extLst>
      <p:ext uri="{BB962C8B-B14F-4D97-AF65-F5344CB8AC3E}">
        <p14:creationId xmlns:p14="http://schemas.microsoft.com/office/powerpoint/2010/main" val="391413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299" y="342900"/>
            <a:ext cx="9316357" cy="723900"/>
          </a:xfrm>
          <a:prstGeom prst="rect">
            <a:avLst/>
          </a:prstGeom>
        </p:spPr>
        <p:txBody>
          <a:bodyPr wrap="square" lIns="91440" tIns="45720" rIns="91440" bIns="45720" anchor="ctr">
            <a:noAutofit/>
          </a:bodyPr>
          <a:lstStyle/>
          <a:p>
            <a:r>
              <a:rPr lang="en-US" sz="4000" b="1" dirty="0">
                <a:solidFill>
                  <a:srgbClr val="8A599A"/>
                </a:solidFill>
                <a:latin typeface="Century Gothic" panose="020F0302020204030204"/>
              </a:rPr>
              <a:t>Backup LULC Classification Slides</a:t>
            </a:r>
          </a:p>
        </p:txBody>
      </p:sp>
    </p:spTree>
    <p:extLst>
      <p:ext uri="{BB962C8B-B14F-4D97-AF65-F5344CB8AC3E}">
        <p14:creationId xmlns:p14="http://schemas.microsoft.com/office/powerpoint/2010/main" val="4030981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RESULTS: LULC CLASSIFICATION</a:t>
            </a:r>
          </a:p>
        </p:txBody>
      </p:sp>
      <p:sp>
        <p:nvSpPr>
          <p:cNvPr id="4" name="Text Placeholder 2"/>
          <p:cNvSpPr txBox="1">
            <a:spLocks/>
          </p:cNvSpPr>
          <p:nvPr/>
        </p:nvSpPr>
        <p:spPr>
          <a:xfrm>
            <a:off x="406797" y="1186773"/>
            <a:ext cx="3453109" cy="132492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b="1" dirty="0">
                <a:solidFill>
                  <a:schemeClr val="tx1">
                    <a:lumMod val="75000"/>
                    <a:lumOff val="25000"/>
                  </a:schemeClr>
                </a:solidFill>
                <a:latin typeface="Century Gothic" panose="020F0302020204030204"/>
              </a:rPr>
              <a:t>Mining Areas in La Pampa Region</a:t>
            </a:r>
          </a:p>
          <a:p>
            <a:pPr>
              <a:lnSpc>
                <a:spcPct val="100000"/>
              </a:lnSpc>
              <a:spcBef>
                <a:spcPts val="0"/>
              </a:spcBef>
              <a:spcAft>
                <a:spcPts val="600"/>
              </a:spcAft>
              <a:buClr>
                <a:srgbClr val="8A599A"/>
              </a:buClr>
            </a:pPr>
            <a:endParaRPr lang="en-US" sz="2000"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8A599A"/>
              </a:buClr>
              <a:buNone/>
            </a:pPr>
            <a:endParaRPr lang="en-US" sz="2400" u="sng"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None/>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endParaRPr lang="en-US" sz="2000" dirty="0">
              <a:solidFill>
                <a:schemeClr val="tx1">
                  <a:lumMod val="75000"/>
                  <a:lumOff val="25000"/>
                </a:schemeClr>
              </a:solidFill>
              <a:latin typeface="Century Gothic" panose="020F0302020204030204"/>
            </a:endParaRPr>
          </a:p>
        </p:txBody>
      </p:sp>
      <p:pic>
        <p:nvPicPr>
          <p:cNvPr id="10" name="Picture 10" descr="Map&#10;&#10;Description automatically generated">
            <a:extLst>
              <a:ext uri="{FF2B5EF4-FFF2-40B4-BE49-F238E27FC236}">
                <a16:creationId xmlns:a16="http://schemas.microsoft.com/office/drawing/2014/main" xmlns="" id="{0946CF8A-B1AD-4F47-B748-0150D43D6C60}"/>
              </a:ext>
            </a:extLst>
          </p:cNvPr>
          <p:cNvPicPr>
            <a:picLocks noChangeAspect="1"/>
          </p:cNvPicPr>
          <p:nvPr/>
        </p:nvPicPr>
        <p:blipFill>
          <a:blip r:embed="rId3"/>
          <a:stretch>
            <a:fillRect/>
          </a:stretch>
        </p:blipFill>
        <p:spPr>
          <a:xfrm>
            <a:off x="5122798" y="1092878"/>
            <a:ext cx="6862833" cy="5298389"/>
          </a:xfrm>
          <a:prstGeom prst="rect">
            <a:avLst/>
          </a:prstGeom>
        </p:spPr>
      </p:pic>
      <p:pic>
        <p:nvPicPr>
          <p:cNvPr id="2" name="Picture 4">
            <a:extLst>
              <a:ext uri="{FF2B5EF4-FFF2-40B4-BE49-F238E27FC236}">
                <a16:creationId xmlns:a16="http://schemas.microsoft.com/office/drawing/2014/main" xmlns="" id="{FF727EE4-7343-4EE2-83C3-C2B5630DBA51}"/>
              </a:ext>
            </a:extLst>
          </p:cNvPr>
          <p:cNvPicPr>
            <a:picLocks noChangeAspect="1"/>
          </p:cNvPicPr>
          <p:nvPr/>
        </p:nvPicPr>
        <p:blipFill>
          <a:blip r:embed="rId4"/>
          <a:stretch>
            <a:fillRect/>
          </a:stretch>
        </p:blipFill>
        <p:spPr>
          <a:xfrm>
            <a:off x="413631" y="2741891"/>
            <a:ext cx="519921" cy="3029129"/>
          </a:xfrm>
          <a:prstGeom prst="rect">
            <a:avLst/>
          </a:prstGeom>
        </p:spPr>
      </p:pic>
      <p:sp>
        <p:nvSpPr>
          <p:cNvPr id="6" name="TextBox 5">
            <a:extLst>
              <a:ext uri="{FF2B5EF4-FFF2-40B4-BE49-F238E27FC236}">
                <a16:creationId xmlns:a16="http://schemas.microsoft.com/office/drawing/2014/main" xmlns="" id="{17C99C62-158F-4B4D-BA24-423ED3AB8BD7}"/>
              </a:ext>
            </a:extLst>
          </p:cNvPr>
          <p:cNvSpPr txBox="1"/>
          <p:nvPr/>
        </p:nvSpPr>
        <p:spPr>
          <a:xfrm>
            <a:off x="929787" y="2736793"/>
            <a:ext cx="3792745"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chemeClr val="tx1">
                    <a:lumMod val="75000"/>
                    <a:lumOff val="25000"/>
                  </a:schemeClr>
                </a:solidFill>
                <a:latin typeface="Century Gothic"/>
              </a:rPr>
              <a:t>Forest</a:t>
            </a:r>
          </a:p>
          <a:p>
            <a:r>
              <a:rPr lang="en-US" sz="2400" dirty="0">
                <a:solidFill>
                  <a:schemeClr val="tx1">
                    <a:lumMod val="75000"/>
                    <a:lumOff val="25000"/>
                  </a:schemeClr>
                </a:solidFill>
                <a:latin typeface="Century Gothic"/>
                <a:cs typeface="Calibri"/>
              </a:rPr>
              <a:t>Secondary Vegetation</a:t>
            </a:r>
          </a:p>
          <a:p>
            <a:r>
              <a:rPr lang="en-US" sz="2400" dirty="0">
                <a:solidFill>
                  <a:schemeClr val="tx1">
                    <a:lumMod val="75000"/>
                    <a:lumOff val="25000"/>
                  </a:schemeClr>
                </a:solidFill>
                <a:latin typeface="Century Gothic"/>
                <a:cs typeface="Calibri"/>
              </a:rPr>
              <a:t>Pastures</a:t>
            </a:r>
          </a:p>
          <a:p>
            <a:r>
              <a:rPr lang="en-US" sz="2400" dirty="0">
                <a:solidFill>
                  <a:schemeClr val="tx1">
                    <a:lumMod val="75000"/>
                    <a:lumOff val="25000"/>
                  </a:schemeClr>
                </a:solidFill>
                <a:latin typeface="Century Gothic"/>
                <a:cs typeface="Calibri"/>
              </a:rPr>
              <a:t>Agriculture</a:t>
            </a:r>
          </a:p>
          <a:p>
            <a:r>
              <a:rPr lang="en-US" sz="2400" dirty="0">
                <a:solidFill>
                  <a:schemeClr val="tx1">
                    <a:lumMod val="75000"/>
                    <a:lumOff val="25000"/>
                  </a:schemeClr>
                </a:solidFill>
                <a:latin typeface="Century Gothic"/>
                <a:cs typeface="Calibri"/>
              </a:rPr>
              <a:t>Mining</a:t>
            </a:r>
          </a:p>
          <a:p>
            <a:r>
              <a:rPr lang="en-US" sz="2400" dirty="0">
                <a:solidFill>
                  <a:schemeClr val="tx1">
                    <a:lumMod val="75000"/>
                    <a:lumOff val="25000"/>
                  </a:schemeClr>
                </a:solidFill>
                <a:latin typeface="Century Gothic"/>
                <a:cs typeface="Calibri"/>
              </a:rPr>
              <a:t>Water</a:t>
            </a:r>
          </a:p>
          <a:p>
            <a:r>
              <a:rPr lang="en-US" sz="2400" dirty="0">
                <a:solidFill>
                  <a:schemeClr val="tx1">
                    <a:lumMod val="75000"/>
                    <a:lumOff val="25000"/>
                  </a:schemeClr>
                </a:solidFill>
                <a:latin typeface="Century Gothic"/>
                <a:cs typeface="Calibri"/>
              </a:rPr>
              <a:t>Wetlands</a:t>
            </a:r>
          </a:p>
          <a:p>
            <a:r>
              <a:rPr lang="en-US" sz="2400" dirty="0">
                <a:solidFill>
                  <a:schemeClr val="tx1">
                    <a:lumMod val="75000"/>
                    <a:lumOff val="25000"/>
                  </a:schemeClr>
                </a:solidFill>
                <a:latin typeface="Century Gothic"/>
                <a:cs typeface="Calibri"/>
              </a:rPr>
              <a:t>Urban</a:t>
            </a:r>
          </a:p>
        </p:txBody>
      </p:sp>
      <p:sp>
        <p:nvSpPr>
          <p:cNvPr id="7" name="TextBox 6">
            <a:extLst>
              <a:ext uri="{FF2B5EF4-FFF2-40B4-BE49-F238E27FC236}">
                <a16:creationId xmlns:a16="http://schemas.microsoft.com/office/drawing/2014/main" xmlns="" id="{905AAD7F-1BAF-4D9C-BFEA-7D2E2DE89846}"/>
              </a:ext>
            </a:extLst>
          </p:cNvPr>
          <p:cNvSpPr txBox="1"/>
          <p:nvPr/>
        </p:nvSpPr>
        <p:spPr>
          <a:xfrm>
            <a:off x="5202747" y="1192724"/>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tx1">
                    <a:lumMod val="75000"/>
                    <a:lumOff val="25000"/>
                  </a:schemeClr>
                </a:solidFill>
                <a:latin typeface="Century Gothic"/>
              </a:rPr>
              <a:t>2010</a:t>
            </a:r>
            <a:endParaRPr lang="en-US" sz="3200" b="1" dirty="0">
              <a:solidFill>
                <a:schemeClr val="tx1">
                  <a:lumMod val="75000"/>
                  <a:lumOff val="25000"/>
                </a:schemeClr>
              </a:solidFill>
              <a:latin typeface="Century Gothic"/>
              <a:cs typeface="Calibri"/>
            </a:endParaRPr>
          </a:p>
        </p:txBody>
      </p:sp>
      <p:pic>
        <p:nvPicPr>
          <p:cNvPr id="5" name="Picture 6" descr="A picture containing light&#10;&#10;Description automatically generated">
            <a:extLst>
              <a:ext uri="{FF2B5EF4-FFF2-40B4-BE49-F238E27FC236}">
                <a16:creationId xmlns:a16="http://schemas.microsoft.com/office/drawing/2014/main" xmlns="" id="{5BC319CC-9E72-4E1B-8A4F-BC8C6668C5A7}"/>
              </a:ext>
            </a:extLst>
          </p:cNvPr>
          <p:cNvPicPr>
            <a:picLocks noChangeAspect="1"/>
          </p:cNvPicPr>
          <p:nvPr/>
        </p:nvPicPr>
        <p:blipFill>
          <a:blip r:embed="rId5"/>
          <a:stretch>
            <a:fillRect/>
          </a:stretch>
        </p:blipFill>
        <p:spPr>
          <a:xfrm>
            <a:off x="11304650" y="5470212"/>
            <a:ext cx="492388" cy="588828"/>
          </a:xfrm>
          <a:prstGeom prst="rect">
            <a:avLst/>
          </a:prstGeom>
        </p:spPr>
      </p:pic>
      <p:grpSp>
        <p:nvGrpSpPr>
          <p:cNvPr id="18" name="Group 17">
            <a:extLst>
              <a:ext uri="{FF2B5EF4-FFF2-40B4-BE49-F238E27FC236}">
                <a16:creationId xmlns:a16="http://schemas.microsoft.com/office/drawing/2014/main" xmlns="" id="{7C943C1F-F41E-4A88-BC0A-9EB14DAA0202}"/>
              </a:ext>
            </a:extLst>
          </p:cNvPr>
          <p:cNvGrpSpPr/>
          <p:nvPr/>
        </p:nvGrpSpPr>
        <p:grpSpPr>
          <a:xfrm>
            <a:off x="10427856" y="5967870"/>
            <a:ext cx="2463783" cy="671495"/>
            <a:chOff x="10409321" y="5572004"/>
            <a:chExt cx="2768946" cy="444571"/>
          </a:xfrm>
        </p:grpSpPr>
        <p:grpSp>
          <p:nvGrpSpPr>
            <p:cNvPr id="16" name="Group 15">
              <a:extLst>
                <a:ext uri="{FF2B5EF4-FFF2-40B4-BE49-F238E27FC236}">
                  <a16:creationId xmlns:a16="http://schemas.microsoft.com/office/drawing/2014/main" xmlns="" id="{A18AA358-757E-4AA8-B7BA-A182684B845A}"/>
                </a:ext>
              </a:extLst>
            </p:cNvPr>
            <p:cNvGrpSpPr/>
            <p:nvPr/>
          </p:nvGrpSpPr>
          <p:grpSpPr>
            <a:xfrm>
              <a:off x="10461464" y="5719011"/>
              <a:ext cx="1072816" cy="80210"/>
              <a:chOff x="9669378" y="5598695"/>
              <a:chExt cx="1433762" cy="110289"/>
            </a:xfrm>
          </p:grpSpPr>
          <p:sp>
            <p:nvSpPr>
              <p:cNvPr id="11" name="Rectangle 10">
                <a:extLst>
                  <a:ext uri="{FF2B5EF4-FFF2-40B4-BE49-F238E27FC236}">
                    <a16:creationId xmlns:a16="http://schemas.microsoft.com/office/drawing/2014/main" xmlns="" id="{B8982382-D250-41BA-9473-81A2F270F95C}"/>
                  </a:ext>
                </a:extLst>
              </p:cNvPr>
              <p:cNvSpPr/>
              <p:nvPr/>
            </p:nvSpPr>
            <p:spPr>
              <a:xfrm>
                <a:off x="9669378" y="5598695"/>
                <a:ext cx="711868" cy="1102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598673B2-CEC1-42B5-B239-4F292C493633}"/>
                  </a:ext>
                </a:extLst>
              </p:cNvPr>
              <p:cNvSpPr/>
              <p:nvPr/>
            </p:nvSpPr>
            <p:spPr>
              <a:xfrm>
                <a:off x="10391272" y="5598695"/>
                <a:ext cx="711868" cy="1102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xmlns="" id="{BDDECDBD-6EFE-43F1-82FC-042D55DF2A21}"/>
                </a:ext>
              </a:extLst>
            </p:cNvPr>
            <p:cNvSpPr txBox="1"/>
            <p:nvPr/>
          </p:nvSpPr>
          <p:spPr>
            <a:xfrm>
              <a:off x="10409321" y="5572004"/>
              <a:ext cx="356937" cy="353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0</a:t>
              </a:r>
              <a:endParaRPr lang="en-US" sz="1400" dirty="0">
                <a:cs typeface="Calibri"/>
              </a:endParaRPr>
            </a:p>
          </p:txBody>
        </p:sp>
        <p:sp>
          <p:nvSpPr>
            <p:cNvPr id="14" name="TextBox 13">
              <a:extLst>
                <a:ext uri="{FF2B5EF4-FFF2-40B4-BE49-F238E27FC236}">
                  <a16:creationId xmlns:a16="http://schemas.microsoft.com/office/drawing/2014/main" xmlns="" id="{B887DE85-4912-4E93-A784-96FE0B9DF2A1}"/>
                </a:ext>
              </a:extLst>
            </p:cNvPr>
            <p:cNvSpPr txBox="1"/>
            <p:nvPr/>
          </p:nvSpPr>
          <p:spPr>
            <a:xfrm>
              <a:off x="10854117" y="5572004"/>
              <a:ext cx="356937" cy="353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4</a:t>
              </a:r>
              <a:endParaRPr lang="en-US" sz="1400" dirty="0"/>
            </a:p>
          </p:txBody>
        </p:sp>
        <p:sp>
          <p:nvSpPr>
            <p:cNvPr id="15" name="TextBox 14">
              <a:extLst>
                <a:ext uri="{FF2B5EF4-FFF2-40B4-BE49-F238E27FC236}">
                  <a16:creationId xmlns:a16="http://schemas.microsoft.com/office/drawing/2014/main" xmlns="" id="{50E16295-8418-41B0-9D57-09EA123A7F98}"/>
                </a:ext>
              </a:extLst>
            </p:cNvPr>
            <p:cNvSpPr txBox="1"/>
            <p:nvPr/>
          </p:nvSpPr>
          <p:spPr>
            <a:xfrm>
              <a:off x="11351794" y="5585745"/>
              <a:ext cx="356937" cy="353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8</a:t>
              </a:r>
              <a:endParaRPr lang="en-US" sz="1400" dirty="0">
                <a:cs typeface="Calibri"/>
              </a:endParaRPr>
            </a:p>
          </p:txBody>
        </p:sp>
        <p:sp>
          <p:nvSpPr>
            <p:cNvPr id="17" name="TextBox 16">
              <a:extLst>
                <a:ext uri="{FF2B5EF4-FFF2-40B4-BE49-F238E27FC236}">
                  <a16:creationId xmlns:a16="http://schemas.microsoft.com/office/drawing/2014/main" xmlns="" id="{AABC7118-84E8-4260-BE7F-7EBA871E5693}"/>
                </a:ext>
              </a:extLst>
            </p:cNvPr>
            <p:cNvSpPr txBox="1"/>
            <p:nvPr/>
          </p:nvSpPr>
          <p:spPr>
            <a:xfrm>
              <a:off x="11559924" y="5663503"/>
              <a:ext cx="1618343" cy="353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km</a:t>
              </a:r>
            </a:p>
          </p:txBody>
        </p:sp>
      </p:grpSp>
      <p:sp>
        <p:nvSpPr>
          <p:cNvPr id="20" name="TextBox 19">
            <a:extLst>
              <a:ext uri="{FF2B5EF4-FFF2-40B4-BE49-F238E27FC236}">
                <a16:creationId xmlns:a16="http://schemas.microsoft.com/office/drawing/2014/main" xmlns="" id="{F13B64C8-4733-41BC-A028-1A90D4D540D2}"/>
              </a:ext>
            </a:extLst>
          </p:cNvPr>
          <p:cNvSpPr txBox="1"/>
          <p:nvPr/>
        </p:nvSpPr>
        <p:spPr>
          <a:xfrm>
            <a:off x="411193" y="2280249"/>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u="sng" dirty="0">
                <a:solidFill>
                  <a:schemeClr val="tx1">
                    <a:lumMod val="75000"/>
                    <a:lumOff val="25000"/>
                  </a:schemeClr>
                </a:solidFill>
                <a:latin typeface="Century Gothic"/>
              </a:rPr>
              <a:t>Land Class</a:t>
            </a:r>
            <a:endParaRPr lang="en-US" sz="2400" dirty="0">
              <a:solidFill>
                <a:schemeClr val="tx1">
                  <a:lumMod val="75000"/>
                  <a:lumOff val="25000"/>
                </a:schemeClr>
              </a:solidFill>
            </a:endParaRPr>
          </a:p>
        </p:txBody>
      </p:sp>
    </p:spTree>
    <p:extLst>
      <p:ext uri="{BB962C8B-B14F-4D97-AF65-F5344CB8AC3E}">
        <p14:creationId xmlns:p14="http://schemas.microsoft.com/office/powerpoint/2010/main" val="3504929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RESULTS: LULC CLASSIFICATION</a:t>
            </a:r>
          </a:p>
        </p:txBody>
      </p:sp>
      <p:pic>
        <p:nvPicPr>
          <p:cNvPr id="10" name="Picture 10" descr="Map&#10;&#10;Description automatically generated">
            <a:extLst>
              <a:ext uri="{FF2B5EF4-FFF2-40B4-BE49-F238E27FC236}">
                <a16:creationId xmlns:a16="http://schemas.microsoft.com/office/drawing/2014/main" xmlns="" id="{0946CF8A-B1AD-4F47-B748-0150D43D6C60}"/>
              </a:ext>
            </a:extLst>
          </p:cNvPr>
          <p:cNvPicPr>
            <a:picLocks noChangeAspect="1"/>
          </p:cNvPicPr>
          <p:nvPr/>
        </p:nvPicPr>
        <p:blipFill>
          <a:blip r:embed="rId3"/>
          <a:stretch>
            <a:fillRect/>
          </a:stretch>
        </p:blipFill>
        <p:spPr>
          <a:xfrm>
            <a:off x="5122798" y="1092878"/>
            <a:ext cx="6862833" cy="5298389"/>
          </a:xfrm>
          <a:prstGeom prst="rect">
            <a:avLst/>
          </a:prstGeom>
        </p:spPr>
      </p:pic>
      <p:pic>
        <p:nvPicPr>
          <p:cNvPr id="2" name="Picture 4">
            <a:extLst>
              <a:ext uri="{FF2B5EF4-FFF2-40B4-BE49-F238E27FC236}">
                <a16:creationId xmlns:a16="http://schemas.microsoft.com/office/drawing/2014/main" xmlns="" id="{FF727EE4-7343-4EE2-83C3-C2B5630DBA51}"/>
              </a:ext>
            </a:extLst>
          </p:cNvPr>
          <p:cNvPicPr>
            <a:picLocks noChangeAspect="1"/>
          </p:cNvPicPr>
          <p:nvPr/>
        </p:nvPicPr>
        <p:blipFill>
          <a:blip r:embed="rId4"/>
          <a:stretch>
            <a:fillRect/>
          </a:stretch>
        </p:blipFill>
        <p:spPr>
          <a:xfrm>
            <a:off x="413631" y="2741891"/>
            <a:ext cx="519921" cy="3029129"/>
          </a:xfrm>
          <a:prstGeom prst="rect">
            <a:avLst/>
          </a:prstGeom>
        </p:spPr>
      </p:pic>
      <p:sp>
        <p:nvSpPr>
          <p:cNvPr id="6" name="TextBox 5">
            <a:extLst>
              <a:ext uri="{FF2B5EF4-FFF2-40B4-BE49-F238E27FC236}">
                <a16:creationId xmlns:a16="http://schemas.microsoft.com/office/drawing/2014/main" xmlns="" id="{17C99C62-158F-4B4D-BA24-423ED3AB8BD7}"/>
              </a:ext>
            </a:extLst>
          </p:cNvPr>
          <p:cNvSpPr txBox="1"/>
          <p:nvPr/>
        </p:nvSpPr>
        <p:spPr>
          <a:xfrm>
            <a:off x="929787" y="2736793"/>
            <a:ext cx="3792745"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chemeClr val="tx1">
                    <a:lumMod val="75000"/>
                    <a:lumOff val="25000"/>
                  </a:schemeClr>
                </a:solidFill>
                <a:latin typeface="Century Gothic"/>
              </a:rPr>
              <a:t>Forest</a:t>
            </a:r>
          </a:p>
          <a:p>
            <a:r>
              <a:rPr lang="en-US" sz="2400" dirty="0">
                <a:solidFill>
                  <a:schemeClr val="tx1">
                    <a:lumMod val="75000"/>
                    <a:lumOff val="25000"/>
                  </a:schemeClr>
                </a:solidFill>
                <a:latin typeface="Century Gothic"/>
                <a:cs typeface="Calibri"/>
              </a:rPr>
              <a:t>Secondary Vegetation</a:t>
            </a:r>
          </a:p>
          <a:p>
            <a:r>
              <a:rPr lang="en-US" sz="2400" dirty="0">
                <a:solidFill>
                  <a:schemeClr val="tx1">
                    <a:lumMod val="75000"/>
                    <a:lumOff val="25000"/>
                  </a:schemeClr>
                </a:solidFill>
                <a:latin typeface="Century Gothic"/>
                <a:cs typeface="Calibri"/>
              </a:rPr>
              <a:t>Pastures</a:t>
            </a:r>
          </a:p>
          <a:p>
            <a:r>
              <a:rPr lang="en-US" sz="2400" dirty="0">
                <a:solidFill>
                  <a:schemeClr val="tx1">
                    <a:lumMod val="75000"/>
                    <a:lumOff val="25000"/>
                  </a:schemeClr>
                </a:solidFill>
                <a:latin typeface="Century Gothic"/>
                <a:cs typeface="Calibri"/>
              </a:rPr>
              <a:t>Agriculture</a:t>
            </a:r>
          </a:p>
          <a:p>
            <a:r>
              <a:rPr lang="en-US" sz="2400" dirty="0">
                <a:solidFill>
                  <a:schemeClr val="tx1">
                    <a:lumMod val="75000"/>
                    <a:lumOff val="25000"/>
                  </a:schemeClr>
                </a:solidFill>
                <a:latin typeface="Century Gothic"/>
                <a:cs typeface="Calibri"/>
              </a:rPr>
              <a:t>Mining</a:t>
            </a:r>
          </a:p>
          <a:p>
            <a:r>
              <a:rPr lang="en-US" sz="2400" dirty="0">
                <a:solidFill>
                  <a:schemeClr val="tx1">
                    <a:lumMod val="75000"/>
                    <a:lumOff val="25000"/>
                  </a:schemeClr>
                </a:solidFill>
                <a:latin typeface="Century Gothic"/>
                <a:cs typeface="Calibri"/>
              </a:rPr>
              <a:t>Water</a:t>
            </a:r>
          </a:p>
          <a:p>
            <a:r>
              <a:rPr lang="en-US" sz="2400" dirty="0">
                <a:solidFill>
                  <a:schemeClr val="tx1">
                    <a:lumMod val="75000"/>
                    <a:lumOff val="25000"/>
                  </a:schemeClr>
                </a:solidFill>
                <a:latin typeface="Century Gothic"/>
                <a:cs typeface="Calibri"/>
              </a:rPr>
              <a:t>Wetlands</a:t>
            </a:r>
          </a:p>
          <a:p>
            <a:r>
              <a:rPr lang="en-US" sz="2400" dirty="0">
                <a:solidFill>
                  <a:schemeClr val="tx1">
                    <a:lumMod val="75000"/>
                    <a:lumOff val="25000"/>
                  </a:schemeClr>
                </a:solidFill>
                <a:latin typeface="Century Gothic"/>
                <a:cs typeface="Calibri"/>
              </a:rPr>
              <a:t>Urban</a:t>
            </a:r>
          </a:p>
        </p:txBody>
      </p:sp>
      <p:sp>
        <p:nvSpPr>
          <p:cNvPr id="7" name="TextBox 6">
            <a:extLst>
              <a:ext uri="{FF2B5EF4-FFF2-40B4-BE49-F238E27FC236}">
                <a16:creationId xmlns:a16="http://schemas.microsoft.com/office/drawing/2014/main" xmlns="" id="{905AAD7F-1BAF-4D9C-BFEA-7D2E2DE89846}"/>
              </a:ext>
            </a:extLst>
          </p:cNvPr>
          <p:cNvSpPr txBox="1"/>
          <p:nvPr/>
        </p:nvSpPr>
        <p:spPr>
          <a:xfrm>
            <a:off x="5202747" y="1192724"/>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tx1">
                    <a:lumMod val="75000"/>
                    <a:lumOff val="25000"/>
                  </a:schemeClr>
                </a:solidFill>
                <a:latin typeface="Century Gothic"/>
              </a:rPr>
              <a:t>2010</a:t>
            </a:r>
            <a:endParaRPr lang="en-US" sz="3200" b="1" dirty="0">
              <a:solidFill>
                <a:schemeClr val="tx1">
                  <a:lumMod val="75000"/>
                  <a:lumOff val="25000"/>
                </a:schemeClr>
              </a:solidFill>
              <a:latin typeface="Century Gothic"/>
              <a:cs typeface="Calibri"/>
            </a:endParaRPr>
          </a:p>
        </p:txBody>
      </p:sp>
      <p:pic>
        <p:nvPicPr>
          <p:cNvPr id="5" name="Picture 6" descr="A picture containing light&#10;&#10;Description automatically generated">
            <a:extLst>
              <a:ext uri="{FF2B5EF4-FFF2-40B4-BE49-F238E27FC236}">
                <a16:creationId xmlns:a16="http://schemas.microsoft.com/office/drawing/2014/main" xmlns="" id="{5BC319CC-9E72-4E1B-8A4F-BC8C6668C5A7}"/>
              </a:ext>
            </a:extLst>
          </p:cNvPr>
          <p:cNvPicPr>
            <a:picLocks noChangeAspect="1"/>
          </p:cNvPicPr>
          <p:nvPr/>
        </p:nvPicPr>
        <p:blipFill>
          <a:blip r:embed="rId5"/>
          <a:stretch>
            <a:fillRect/>
          </a:stretch>
        </p:blipFill>
        <p:spPr>
          <a:xfrm>
            <a:off x="11304650" y="5470212"/>
            <a:ext cx="492388" cy="588828"/>
          </a:xfrm>
          <a:prstGeom prst="rect">
            <a:avLst/>
          </a:prstGeom>
        </p:spPr>
      </p:pic>
      <p:grpSp>
        <p:nvGrpSpPr>
          <p:cNvPr id="18" name="Group 17">
            <a:extLst>
              <a:ext uri="{FF2B5EF4-FFF2-40B4-BE49-F238E27FC236}">
                <a16:creationId xmlns:a16="http://schemas.microsoft.com/office/drawing/2014/main" xmlns="" id="{7C943C1F-F41E-4A88-BC0A-9EB14DAA0202}"/>
              </a:ext>
            </a:extLst>
          </p:cNvPr>
          <p:cNvGrpSpPr/>
          <p:nvPr/>
        </p:nvGrpSpPr>
        <p:grpSpPr>
          <a:xfrm>
            <a:off x="10427856" y="5967858"/>
            <a:ext cx="2463783" cy="671494"/>
            <a:chOff x="10409321" y="5572004"/>
            <a:chExt cx="2768946" cy="444571"/>
          </a:xfrm>
        </p:grpSpPr>
        <p:grpSp>
          <p:nvGrpSpPr>
            <p:cNvPr id="16" name="Group 15">
              <a:extLst>
                <a:ext uri="{FF2B5EF4-FFF2-40B4-BE49-F238E27FC236}">
                  <a16:creationId xmlns:a16="http://schemas.microsoft.com/office/drawing/2014/main" xmlns="" id="{A18AA358-757E-4AA8-B7BA-A182684B845A}"/>
                </a:ext>
              </a:extLst>
            </p:cNvPr>
            <p:cNvGrpSpPr/>
            <p:nvPr/>
          </p:nvGrpSpPr>
          <p:grpSpPr>
            <a:xfrm>
              <a:off x="10461464" y="5719011"/>
              <a:ext cx="1072816" cy="80210"/>
              <a:chOff x="9669378" y="5598695"/>
              <a:chExt cx="1433762" cy="110289"/>
            </a:xfrm>
          </p:grpSpPr>
          <p:sp>
            <p:nvSpPr>
              <p:cNvPr id="11" name="Rectangle 10">
                <a:extLst>
                  <a:ext uri="{FF2B5EF4-FFF2-40B4-BE49-F238E27FC236}">
                    <a16:creationId xmlns:a16="http://schemas.microsoft.com/office/drawing/2014/main" xmlns="" id="{B8982382-D250-41BA-9473-81A2F270F95C}"/>
                  </a:ext>
                </a:extLst>
              </p:cNvPr>
              <p:cNvSpPr/>
              <p:nvPr/>
            </p:nvSpPr>
            <p:spPr>
              <a:xfrm>
                <a:off x="9669378" y="5598695"/>
                <a:ext cx="711868" cy="1102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598673B2-CEC1-42B5-B239-4F292C493633}"/>
                  </a:ext>
                </a:extLst>
              </p:cNvPr>
              <p:cNvSpPr/>
              <p:nvPr/>
            </p:nvSpPr>
            <p:spPr>
              <a:xfrm>
                <a:off x="10391272" y="5598695"/>
                <a:ext cx="711868" cy="1102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xmlns="" id="{BDDECDBD-6EFE-43F1-82FC-042D55DF2A21}"/>
                </a:ext>
              </a:extLst>
            </p:cNvPr>
            <p:cNvSpPr txBox="1"/>
            <p:nvPr/>
          </p:nvSpPr>
          <p:spPr>
            <a:xfrm>
              <a:off x="10409321" y="5572004"/>
              <a:ext cx="356937" cy="353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0</a:t>
              </a:r>
              <a:endParaRPr lang="en-US" sz="1400" dirty="0">
                <a:cs typeface="Calibri"/>
              </a:endParaRPr>
            </a:p>
          </p:txBody>
        </p:sp>
        <p:sp>
          <p:nvSpPr>
            <p:cNvPr id="14" name="TextBox 13">
              <a:extLst>
                <a:ext uri="{FF2B5EF4-FFF2-40B4-BE49-F238E27FC236}">
                  <a16:creationId xmlns:a16="http://schemas.microsoft.com/office/drawing/2014/main" xmlns="" id="{B887DE85-4912-4E93-A784-96FE0B9DF2A1}"/>
                </a:ext>
              </a:extLst>
            </p:cNvPr>
            <p:cNvSpPr txBox="1"/>
            <p:nvPr/>
          </p:nvSpPr>
          <p:spPr>
            <a:xfrm>
              <a:off x="10854117" y="5572004"/>
              <a:ext cx="356937" cy="353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4</a:t>
              </a:r>
              <a:endParaRPr lang="en-US" sz="1400" dirty="0"/>
            </a:p>
          </p:txBody>
        </p:sp>
        <p:sp>
          <p:nvSpPr>
            <p:cNvPr id="15" name="TextBox 14">
              <a:extLst>
                <a:ext uri="{FF2B5EF4-FFF2-40B4-BE49-F238E27FC236}">
                  <a16:creationId xmlns:a16="http://schemas.microsoft.com/office/drawing/2014/main" xmlns="" id="{50E16295-8418-41B0-9D57-09EA123A7F98}"/>
                </a:ext>
              </a:extLst>
            </p:cNvPr>
            <p:cNvSpPr txBox="1"/>
            <p:nvPr/>
          </p:nvSpPr>
          <p:spPr>
            <a:xfrm>
              <a:off x="11351794" y="5585745"/>
              <a:ext cx="356937" cy="353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8</a:t>
              </a:r>
              <a:endParaRPr lang="en-US" sz="1400" dirty="0">
                <a:cs typeface="Calibri"/>
              </a:endParaRPr>
            </a:p>
          </p:txBody>
        </p:sp>
        <p:sp>
          <p:nvSpPr>
            <p:cNvPr id="17" name="TextBox 16">
              <a:extLst>
                <a:ext uri="{FF2B5EF4-FFF2-40B4-BE49-F238E27FC236}">
                  <a16:creationId xmlns:a16="http://schemas.microsoft.com/office/drawing/2014/main" xmlns="" id="{AABC7118-84E8-4260-BE7F-7EBA871E5693}"/>
                </a:ext>
              </a:extLst>
            </p:cNvPr>
            <p:cNvSpPr txBox="1"/>
            <p:nvPr/>
          </p:nvSpPr>
          <p:spPr>
            <a:xfrm>
              <a:off x="11559924" y="5663503"/>
              <a:ext cx="1618343" cy="353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km</a:t>
              </a:r>
            </a:p>
          </p:txBody>
        </p:sp>
      </p:grpSp>
      <p:sp>
        <p:nvSpPr>
          <p:cNvPr id="20" name="TextBox 19">
            <a:extLst>
              <a:ext uri="{FF2B5EF4-FFF2-40B4-BE49-F238E27FC236}">
                <a16:creationId xmlns:a16="http://schemas.microsoft.com/office/drawing/2014/main" xmlns="" id="{F13B64C8-4733-41BC-A028-1A90D4D540D2}"/>
              </a:ext>
            </a:extLst>
          </p:cNvPr>
          <p:cNvSpPr txBox="1"/>
          <p:nvPr/>
        </p:nvSpPr>
        <p:spPr>
          <a:xfrm>
            <a:off x="411193" y="2280249"/>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u="sng" dirty="0">
                <a:solidFill>
                  <a:schemeClr val="tx1">
                    <a:lumMod val="75000"/>
                    <a:lumOff val="25000"/>
                  </a:schemeClr>
                </a:solidFill>
                <a:latin typeface="Century Gothic"/>
              </a:rPr>
              <a:t>Land Class</a:t>
            </a:r>
            <a:endParaRPr lang="en-US" sz="2400" dirty="0">
              <a:solidFill>
                <a:schemeClr val="tx1">
                  <a:lumMod val="75000"/>
                  <a:lumOff val="25000"/>
                </a:schemeClr>
              </a:solidFill>
            </a:endParaRPr>
          </a:p>
        </p:txBody>
      </p:sp>
      <p:sp>
        <p:nvSpPr>
          <p:cNvPr id="8" name="Oval 7">
            <a:extLst>
              <a:ext uri="{FF2B5EF4-FFF2-40B4-BE49-F238E27FC236}">
                <a16:creationId xmlns:a16="http://schemas.microsoft.com/office/drawing/2014/main" xmlns="" id="{CFAFA8B4-61CA-4E32-8AEC-E58D68D0DEAD}"/>
              </a:ext>
            </a:extLst>
          </p:cNvPr>
          <p:cNvSpPr/>
          <p:nvPr/>
        </p:nvSpPr>
        <p:spPr>
          <a:xfrm>
            <a:off x="5412515" y="3020703"/>
            <a:ext cx="6269788" cy="1310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9" name="Text Placeholder 2">
            <a:extLst>
              <a:ext uri="{FF2B5EF4-FFF2-40B4-BE49-F238E27FC236}">
                <a16:creationId xmlns:a16="http://schemas.microsoft.com/office/drawing/2014/main" xmlns="" id="{617EAD22-EDC8-43C0-9D7F-1160F5E7F2E4}"/>
              </a:ext>
            </a:extLst>
          </p:cNvPr>
          <p:cNvSpPr txBox="1">
            <a:spLocks/>
          </p:cNvSpPr>
          <p:nvPr/>
        </p:nvSpPr>
        <p:spPr>
          <a:xfrm>
            <a:off x="406797" y="1186773"/>
            <a:ext cx="3453109" cy="91440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b="1" dirty="0">
                <a:solidFill>
                  <a:schemeClr val="tx1">
                    <a:lumMod val="75000"/>
                    <a:lumOff val="25000"/>
                  </a:schemeClr>
                </a:solidFill>
                <a:latin typeface="Century Gothic" panose="020F0302020204030204"/>
              </a:rPr>
              <a:t>Mining Areas in La Pampa Region</a:t>
            </a:r>
            <a:endParaRPr lang="en-US" sz="2400" u="sng" dirty="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3210883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RESULTS: LULC CLASSIFICATION</a:t>
            </a:r>
          </a:p>
        </p:txBody>
      </p:sp>
      <p:pic>
        <p:nvPicPr>
          <p:cNvPr id="10" name="Picture 10" descr="Map&#10;&#10;Description automatically generated">
            <a:extLst>
              <a:ext uri="{FF2B5EF4-FFF2-40B4-BE49-F238E27FC236}">
                <a16:creationId xmlns:a16="http://schemas.microsoft.com/office/drawing/2014/main" xmlns="" id="{0946CF8A-B1AD-4F47-B748-0150D43D6C60}"/>
              </a:ext>
            </a:extLst>
          </p:cNvPr>
          <p:cNvPicPr>
            <a:picLocks noChangeAspect="1"/>
          </p:cNvPicPr>
          <p:nvPr/>
        </p:nvPicPr>
        <p:blipFill>
          <a:blip r:embed="rId3"/>
          <a:stretch>
            <a:fillRect/>
          </a:stretch>
        </p:blipFill>
        <p:spPr>
          <a:xfrm>
            <a:off x="5125845" y="1092878"/>
            <a:ext cx="6856738" cy="5298389"/>
          </a:xfrm>
          <a:prstGeom prst="rect">
            <a:avLst/>
          </a:prstGeom>
        </p:spPr>
      </p:pic>
      <p:pic>
        <p:nvPicPr>
          <p:cNvPr id="2" name="Picture 4">
            <a:extLst>
              <a:ext uri="{FF2B5EF4-FFF2-40B4-BE49-F238E27FC236}">
                <a16:creationId xmlns:a16="http://schemas.microsoft.com/office/drawing/2014/main" xmlns="" id="{FF727EE4-7343-4EE2-83C3-C2B5630DBA51}"/>
              </a:ext>
            </a:extLst>
          </p:cNvPr>
          <p:cNvPicPr>
            <a:picLocks noChangeAspect="1"/>
          </p:cNvPicPr>
          <p:nvPr/>
        </p:nvPicPr>
        <p:blipFill>
          <a:blip r:embed="rId4"/>
          <a:stretch>
            <a:fillRect/>
          </a:stretch>
        </p:blipFill>
        <p:spPr>
          <a:xfrm>
            <a:off x="413631" y="2741891"/>
            <a:ext cx="519921" cy="3029129"/>
          </a:xfrm>
          <a:prstGeom prst="rect">
            <a:avLst/>
          </a:prstGeom>
        </p:spPr>
      </p:pic>
      <p:sp>
        <p:nvSpPr>
          <p:cNvPr id="6" name="TextBox 5">
            <a:extLst>
              <a:ext uri="{FF2B5EF4-FFF2-40B4-BE49-F238E27FC236}">
                <a16:creationId xmlns:a16="http://schemas.microsoft.com/office/drawing/2014/main" xmlns="" id="{17C99C62-158F-4B4D-BA24-423ED3AB8BD7}"/>
              </a:ext>
            </a:extLst>
          </p:cNvPr>
          <p:cNvSpPr txBox="1"/>
          <p:nvPr/>
        </p:nvSpPr>
        <p:spPr>
          <a:xfrm>
            <a:off x="929787" y="2736793"/>
            <a:ext cx="3792745"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chemeClr val="tx1">
                    <a:lumMod val="75000"/>
                    <a:lumOff val="25000"/>
                  </a:schemeClr>
                </a:solidFill>
                <a:latin typeface="Century Gothic"/>
              </a:rPr>
              <a:t>Forest</a:t>
            </a:r>
          </a:p>
          <a:p>
            <a:r>
              <a:rPr lang="en-US" sz="2400" dirty="0">
                <a:solidFill>
                  <a:schemeClr val="tx1">
                    <a:lumMod val="75000"/>
                    <a:lumOff val="25000"/>
                  </a:schemeClr>
                </a:solidFill>
                <a:latin typeface="Century Gothic"/>
                <a:cs typeface="Calibri"/>
              </a:rPr>
              <a:t>Secondary Vegetation</a:t>
            </a:r>
          </a:p>
          <a:p>
            <a:r>
              <a:rPr lang="en-US" sz="2400" dirty="0">
                <a:solidFill>
                  <a:schemeClr val="tx1">
                    <a:lumMod val="75000"/>
                    <a:lumOff val="25000"/>
                  </a:schemeClr>
                </a:solidFill>
                <a:latin typeface="Century Gothic"/>
                <a:cs typeface="Calibri"/>
              </a:rPr>
              <a:t>Pastures</a:t>
            </a:r>
          </a:p>
          <a:p>
            <a:r>
              <a:rPr lang="en-US" sz="2400" dirty="0">
                <a:solidFill>
                  <a:schemeClr val="tx1">
                    <a:lumMod val="75000"/>
                    <a:lumOff val="25000"/>
                  </a:schemeClr>
                </a:solidFill>
                <a:latin typeface="Century Gothic"/>
                <a:cs typeface="Calibri"/>
              </a:rPr>
              <a:t>Agriculture</a:t>
            </a:r>
          </a:p>
          <a:p>
            <a:r>
              <a:rPr lang="en-US" sz="2400" dirty="0">
                <a:solidFill>
                  <a:schemeClr val="tx1">
                    <a:lumMod val="75000"/>
                    <a:lumOff val="25000"/>
                  </a:schemeClr>
                </a:solidFill>
                <a:latin typeface="Century Gothic"/>
                <a:cs typeface="Calibri"/>
              </a:rPr>
              <a:t>Mining</a:t>
            </a:r>
          </a:p>
          <a:p>
            <a:r>
              <a:rPr lang="en-US" sz="2400" dirty="0">
                <a:solidFill>
                  <a:schemeClr val="tx1">
                    <a:lumMod val="75000"/>
                    <a:lumOff val="25000"/>
                  </a:schemeClr>
                </a:solidFill>
                <a:latin typeface="Century Gothic"/>
                <a:cs typeface="Calibri"/>
              </a:rPr>
              <a:t>Water</a:t>
            </a:r>
          </a:p>
          <a:p>
            <a:r>
              <a:rPr lang="en-US" sz="2400" dirty="0">
                <a:solidFill>
                  <a:schemeClr val="tx1">
                    <a:lumMod val="75000"/>
                    <a:lumOff val="25000"/>
                  </a:schemeClr>
                </a:solidFill>
                <a:latin typeface="Century Gothic"/>
                <a:cs typeface="Calibri"/>
              </a:rPr>
              <a:t>Wetlands</a:t>
            </a:r>
          </a:p>
          <a:p>
            <a:r>
              <a:rPr lang="en-US" sz="2400" dirty="0">
                <a:solidFill>
                  <a:schemeClr val="tx1">
                    <a:lumMod val="75000"/>
                    <a:lumOff val="25000"/>
                  </a:schemeClr>
                </a:solidFill>
                <a:latin typeface="Century Gothic"/>
                <a:cs typeface="Calibri"/>
              </a:rPr>
              <a:t>Urban</a:t>
            </a:r>
          </a:p>
        </p:txBody>
      </p:sp>
      <p:sp>
        <p:nvSpPr>
          <p:cNvPr id="7" name="TextBox 6">
            <a:extLst>
              <a:ext uri="{FF2B5EF4-FFF2-40B4-BE49-F238E27FC236}">
                <a16:creationId xmlns:a16="http://schemas.microsoft.com/office/drawing/2014/main" xmlns="" id="{905AAD7F-1BAF-4D9C-BFEA-7D2E2DE89846}"/>
              </a:ext>
            </a:extLst>
          </p:cNvPr>
          <p:cNvSpPr txBox="1"/>
          <p:nvPr/>
        </p:nvSpPr>
        <p:spPr>
          <a:xfrm>
            <a:off x="5202747" y="1192724"/>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tx1">
                    <a:lumMod val="75000"/>
                    <a:lumOff val="25000"/>
                  </a:schemeClr>
                </a:solidFill>
                <a:latin typeface="Century Gothic"/>
              </a:rPr>
              <a:t>2015</a:t>
            </a:r>
            <a:endParaRPr lang="en-US" sz="3200" b="1" dirty="0">
              <a:solidFill>
                <a:schemeClr val="tx1">
                  <a:lumMod val="75000"/>
                  <a:lumOff val="25000"/>
                </a:schemeClr>
              </a:solidFill>
              <a:latin typeface="Century Gothic"/>
              <a:cs typeface="Calibri"/>
            </a:endParaRPr>
          </a:p>
        </p:txBody>
      </p:sp>
      <p:pic>
        <p:nvPicPr>
          <p:cNvPr id="5" name="Picture 6" descr="A picture containing light&#10;&#10;Description automatically generated">
            <a:extLst>
              <a:ext uri="{FF2B5EF4-FFF2-40B4-BE49-F238E27FC236}">
                <a16:creationId xmlns:a16="http://schemas.microsoft.com/office/drawing/2014/main" xmlns="" id="{5BC319CC-9E72-4E1B-8A4F-BC8C6668C5A7}"/>
              </a:ext>
            </a:extLst>
          </p:cNvPr>
          <p:cNvPicPr>
            <a:picLocks noChangeAspect="1"/>
          </p:cNvPicPr>
          <p:nvPr/>
        </p:nvPicPr>
        <p:blipFill>
          <a:blip r:embed="rId5"/>
          <a:stretch>
            <a:fillRect/>
          </a:stretch>
        </p:blipFill>
        <p:spPr>
          <a:xfrm>
            <a:off x="11304650" y="5470212"/>
            <a:ext cx="492388" cy="588828"/>
          </a:xfrm>
          <a:prstGeom prst="rect">
            <a:avLst/>
          </a:prstGeom>
        </p:spPr>
      </p:pic>
      <p:grpSp>
        <p:nvGrpSpPr>
          <p:cNvPr id="18" name="Group 17">
            <a:extLst>
              <a:ext uri="{FF2B5EF4-FFF2-40B4-BE49-F238E27FC236}">
                <a16:creationId xmlns:a16="http://schemas.microsoft.com/office/drawing/2014/main" xmlns="" id="{7C943C1F-F41E-4A88-BC0A-9EB14DAA0202}"/>
              </a:ext>
            </a:extLst>
          </p:cNvPr>
          <p:cNvGrpSpPr/>
          <p:nvPr/>
        </p:nvGrpSpPr>
        <p:grpSpPr>
          <a:xfrm>
            <a:off x="10427856" y="5967858"/>
            <a:ext cx="2463783" cy="671494"/>
            <a:chOff x="10409321" y="5572004"/>
            <a:chExt cx="2768946" cy="444571"/>
          </a:xfrm>
        </p:grpSpPr>
        <p:grpSp>
          <p:nvGrpSpPr>
            <p:cNvPr id="16" name="Group 15">
              <a:extLst>
                <a:ext uri="{FF2B5EF4-FFF2-40B4-BE49-F238E27FC236}">
                  <a16:creationId xmlns:a16="http://schemas.microsoft.com/office/drawing/2014/main" xmlns="" id="{A18AA358-757E-4AA8-B7BA-A182684B845A}"/>
                </a:ext>
              </a:extLst>
            </p:cNvPr>
            <p:cNvGrpSpPr/>
            <p:nvPr/>
          </p:nvGrpSpPr>
          <p:grpSpPr>
            <a:xfrm>
              <a:off x="10461464" y="5719011"/>
              <a:ext cx="1072816" cy="80210"/>
              <a:chOff x="9669378" y="5598695"/>
              <a:chExt cx="1433762" cy="110289"/>
            </a:xfrm>
          </p:grpSpPr>
          <p:sp>
            <p:nvSpPr>
              <p:cNvPr id="11" name="Rectangle 10">
                <a:extLst>
                  <a:ext uri="{FF2B5EF4-FFF2-40B4-BE49-F238E27FC236}">
                    <a16:creationId xmlns:a16="http://schemas.microsoft.com/office/drawing/2014/main" xmlns="" id="{B8982382-D250-41BA-9473-81A2F270F95C}"/>
                  </a:ext>
                </a:extLst>
              </p:cNvPr>
              <p:cNvSpPr/>
              <p:nvPr/>
            </p:nvSpPr>
            <p:spPr>
              <a:xfrm>
                <a:off x="9669378" y="5598695"/>
                <a:ext cx="711868" cy="1102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598673B2-CEC1-42B5-B239-4F292C493633}"/>
                  </a:ext>
                </a:extLst>
              </p:cNvPr>
              <p:cNvSpPr/>
              <p:nvPr/>
            </p:nvSpPr>
            <p:spPr>
              <a:xfrm>
                <a:off x="10391272" y="5598695"/>
                <a:ext cx="711868" cy="1102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xmlns="" id="{BDDECDBD-6EFE-43F1-82FC-042D55DF2A21}"/>
                </a:ext>
              </a:extLst>
            </p:cNvPr>
            <p:cNvSpPr txBox="1"/>
            <p:nvPr/>
          </p:nvSpPr>
          <p:spPr>
            <a:xfrm>
              <a:off x="10409321" y="5572004"/>
              <a:ext cx="356937" cy="353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0</a:t>
              </a:r>
              <a:endParaRPr lang="en-US" sz="1400" dirty="0">
                <a:cs typeface="Calibri"/>
              </a:endParaRPr>
            </a:p>
          </p:txBody>
        </p:sp>
        <p:sp>
          <p:nvSpPr>
            <p:cNvPr id="14" name="TextBox 13">
              <a:extLst>
                <a:ext uri="{FF2B5EF4-FFF2-40B4-BE49-F238E27FC236}">
                  <a16:creationId xmlns:a16="http://schemas.microsoft.com/office/drawing/2014/main" xmlns="" id="{B887DE85-4912-4E93-A784-96FE0B9DF2A1}"/>
                </a:ext>
              </a:extLst>
            </p:cNvPr>
            <p:cNvSpPr txBox="1"/>
            <p:nvPr/>
          </p:nvSpPr>
          <p:spPr>
            <a:xfrm>
              <a:off x="10854117" y="5572004"/>
              <a:ext cx="356937" cy="353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4</a:t>
              </a:r>
              <a:endParaRPr lang="en-US" sz="1400" dirty="0"/>
            </a:p>
          </p:txBody>
        </p:sp>
        <p:sp>
          <p:nvSpPr>
            <p:cNvPr id="15" name="TextBox 14">
              <a:extLst>
                <a:ext uri="{FF2B5EF4-FFF2-40B4-BE49-F238E27FC236}">
                  <a16:creationId xmlns:a16="http://schemas.microsoft.com/office/drawing/2014/main" xmlns="" id="{50E16295-8418-41B0-9D57-09EA123A7F98}"/>
                </a:ext>
              </a:extLst>
            </p:cNvPr>
            <p:cNvSpPr txBox="1"/>
            <p:nvPr/>
          </p:nvSpPr>
          <p:spPr>
            <a:xfrm>
              <a:off x="11351794" y="5585745"/>
              <a:ext cx="356937" cy="353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8</a:t>
              </a:r>
              <a:endParaRPr lang="en-US" sz="1400" dirty="0">
                <a:cs typeface="Calibri"/>
              </a:endParaRPr>
            </a:p>
          </p:txBody>
        </p:sp>
        <p:sp>
          <p:nvSpPr>
            <p:cNvPr id="17" name="TextBox 16">
              <a:extLst>
                <a:ext uri="{FF2B5EF4-FFF2-40B4-BE49-F238E27FC236}">
                  <a16:creationId xmlns:a16="http://schemas.microsoft.com/office/drawing/2014/main" xmlns="" id="{AABC7118-84E8-4260-BE7F-7EBA871E5693}"/>
                </a:ext>
              </a:extLst>
            </p:cNvPr>
            <p:cNvSpPr txBox="1"/>
            <p:nvPr/>
          </p:nvSpPr>
          <p:spPr>
            <a:xfrm>
              <a:off x="11559924" y="5663503"/>
              <a:ext cx="1618343" cy="353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km</a:t>
              </a:r>
            </a:p>
          </p:txBody>
        </p:sp>
      </p:grpSp>
      <p:sp>
        <p:nvSpPr>
          <p:cNvPr id="20" name="TextBox 19">
            <a:extLst>
              <a:ext uri="{FF2B5EF4-FFF2-40B4-BE49-F238E27FC236}">
                <a16:creationId xmlns:a16="http://schemas.microsoft.com/office/drawing/2014/main" xmlns="" id="{F13B64C8-4733-41BC-A028-1A90D4D540D2}"/>
              </a:ext>
            </a:extLst>
          </p:cNvPr>
          <p:cNvSpPr txBox="1"/>
          <p:nvPr/>
        </p:nvSpPr>
        <p:spPr>
          <a:xfrm>
            <a:off x="411193" y="2280249"/>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u="sng" dirty="0">
                <a:solidFill>
                  <a:schemeClr val="tx1">
                    <a:lumMod val="75000"/>
                    <a:lumOff val="25000"/>
                  </a:schemeClr>
                </a:solidFill>
                <a:latin typeface="Century Gothic"/>
              </a:rPr>
              <a:t>Land Class</a:t>
            </a:r>
            <a:endParaRPr lang="en-US" sz="2400" dirty="0">
              <a:solidFill>
                <a:schemeClr val="tx1">
                  <a:lumMod val="75000"/>
                  <a:lumOff val="25000"/>
                </a:schemeClr>
              </a:solidFill>
            </a:endParaRPr>
          </a:p>
        </p:txBody>
      </p:sp>
      <p:sp>
        <p:nvSpPr>
          <p:cNvPr id="8" name="Text Placeholder 2">
            <a:extLst>
              <a:ext uri="{FF2B5EF4-FFF2-40B4-BE49-F238E27FC236}">
                <a16:creationId xmlns:a16="http://schemas.microsoft.com/office/drawing/2014/main" xmlns="" id="{25FA7408-A62D-436F-A17B-27BA839EE09C}"/>
              </a:ext>
            </a:extLst>
          </p:cNvPr>
          <p:cNvSpPr txBox="1">
            <a:spLocks/>
          </p:cNvSpPr>
          <p:nvPr/>
        </p:nvSpPr>
        <p:spPr>
          <a:xfrm>
            <a:off x="406797" y="1186773"/>
            <a:ext cx="3453109" cy="108071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b="1" dirty="0">
                <a:solidFill>
                  <a:schemeClr val="tx1">
                    <a:lumMod val="75000"/>
                    <a:lumOff val="25000"/>
                  </a:schemeClr>
                </a:solidFill>
                <a:latin typeface="Century Gothic" panose="020F0302020204030204"/>
              </a:rPr>
              <a:t>Mining Areas in La Pampa Region</a:t>
            </a: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endParaRPr lang="en-US" sz="2000" dirty="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3078804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RESULTS: LULC CLASSIFICATION</a:t>
            </a:r>
          </a:p>
        </p:txBody>
      </p:sp>
      <p:pic>
        <p:nvPicPr>
          <p:cNvPr id="10" name="Picture 10" descr="Map&#10;&#10;Description automatically generated">
            <a:extLst>
              <a:ext uri="{FF2B5EF4-FFF2-40B4-BE49-F238E27FC236}">
                <a16:creationId xmlns:a16="http://schemas.microsoft.com/office/drawing/2014/main" xmlns="" id="{0946CF8A-B1AD-4F47-B748-0150D43D6C60}"/>
              </a:ext>
            </a:extLst>
          </p:cNvPr>
          <p:cNvPicPr>
            <a:picLocks noChangeAspect="1"/>
          </p:cNvPicPr>
          <p:nvPr/>
        </p:nvPicPr>
        <p:blipFill>
          <a:blip r:embed="rId3"/>
          <a:stretch>
            <a:fillRect/>
          </a:stretch>
        </p:blipFill>
        <p:spPr>
          <a:xfrm>
            <a:off x="5125845" y="1092878"/>
            <a:ext cx="6856738" cy="5298389"/>
          </a:xfrm>
          <a:prstGeom prst="rect">
            <a:avLst/>
          </a:prstGeom>
        </p:spPr>
      </p:pic>
      <p:pic>
        <p:nvPicPr>
          <p:cNvPr id="2" name="Picture 4">
            <a:extLst>
              <a:ext uri="{FF2B5EF4-FFF2-40B4-BE49-F238E27FC236}">
                <a16:creationId xmlns:a16="http://schemas.microsoft.com/office/drawing/2014/main" xmlns="" id="{FF727EE4-7343-4EE2-83C3-C2B5630DBA51}"/>
              </a:ext>
            </a:extLst>
          </p:cNvPr>
          <p:cNvPicPr>
            <a:picLocks noChangeAspect="1"/>
          </p:cNvPicPr>
          <p:nvPr/>
        </p:nvPicPr>
        <p:blipFill>
          <a:blip r:embed="rId4"/>
          <a:stretch>
            <a:fillRect/>
          </a:stretch>
        </p:blipFill>
        <p:spPr>
          <a:xfrm>
            <a:off x="413631" y="2741891"/>
            <a:ext cx="519921" cy="3029129"/>
          </a:xfrm>
          <a:prstGeom prst="rect">
            <a:avLst/>
          </a:prstGeom>
        </p:spPr>
      </p:pic>
      <p:sp>
        <p:nvSpPr>
          <p:cNvPr id="6" name="TextBox 5">
            <a:extLst>
              <a:ext uri="{FF2B5EF4-FFF2-40B4-BE49-F238E27FC236}">
                <a16:creationId xmlns:a16="http://schemas.microsoft.com/office/drawing/2014/main" xmlns="" id="{17C99C62-158F-4B4D-BA24-423ED3AB8BD7}"/>
              </a:ext>
            </a:extLst>
          </p:cNvPr>
          <p:cNvSpPr txBox="1"/>
          <p:nvPr/>
        </p:nvSpPr>
        <p:spPr>
          <a:xfrm>
            <a:off x="929787" y="2736793"/>
            <a:ext cx="3792745"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chemeClr val="tx1">
                    <a:lumMod val="75000"/>
                    <a:lumOff val="25000"/>
                  </a:schemeClr>
                </a:solidFill>
                <a:latin typeface="Century Gothic"/>
              </a:rPr>
              <a:t>Forest</a:t>
            </a:r>
          </a:p>
          <a:p>
            <a:r>
              <a:rPr lang="en-US" sz="2400" dirty="0">
                <a:solidFill>
                  <a:schemeClr val="tx1">
                    <a:lumMod val="75000"/>
                    <a:lumOff val="25000"/>
                  </a:schemeClr>
                </a:solidFill>
                <a:latin typeface="Century Gothic"/>
                <a:cs typeface="Calibri"/>
              </a:rPr>
              <a:t>Secondary Vegetation</a:t>
            </a:r>
          </a:p>
          <a:p>
            <a:r>
              <a:rPr lang="en-US" sz="2400" dirty="0">
                <a:solidFill>
                  <a:schemeClr val="tx1">
                    <a:lumMod val="75000"/>
                    <a:lumOff val="25000"/>
                  </a:schemeClr>
                </a:solidFill>
                <a:latin typeface="Century Gothic"/>
                <a:cs typeface="Calibri"/>
              </a:rPr>
              <a:t>Pastures</a:t>
            </a:r>
          </a:p>
          <a:p>
            <a:r>
              <a:rPr lang="en-US" sz="2400" dirty="0">
                <a:solidFill>
                  <a:schemeClr val="tx1">
                    <a:lumMod val="75000"/>
                    <a:lumOff val="25000"/>
                  </a:schemeClr>
                </a:solidFill>
                <a:latin typeface="Century Gothic"/>
                <a:cs typeface="Calibri"/>
              </a:rPr>
              <a:t>Agriculture</a:t>
            </a:r>
          </a:p>
          <a:p>
            <a:r>
              <a:rPr lang="en-US" sz="2400" dirty="0">
                <a:solidFill>
                  <a:schemeClr val="tx1">
                    <a:lumMod val="75000"/>
                    <a:lumOff val="25000"/>
                  </a:schemeClr>
                </a:solidFill>
                <a:latin typeface="Century Gothic"/>
                <a:cs typeface="Calibri"/>
              </a:rPr>
              <a:t>Mining</a:t>
            </a:r>
          </a:p>
          <a:p>
            <a:r>
              <a:rPr lang="en-US" sz="2400" dirty="0">
                <a:solidFill>
                  <a:schemeClr val="tx1">
                    <a:lumMod val="75000"/>
                    <a:lumOff val="25000"/>
                  </a:schemeClr>
                </a:solidFill>
                <a:latin typeface="Century Gothic"/>
                <a:cs typeface="Calibri"/>
              </a:rPr>
              <a:t>Water</a:t>
            </a:r>
          </a:p>
          <a:p>
            <a:r>
              <a:rPr lang="en-US" sz="2400" dirty="0">
                <a:solidFill>
                  <a:schemeClr val="tx1">
                    <a:lumMod val="75000"/>
                    <a:lumOff val="25000"/>
                  </a:schemeClr>
                </a:solidFill>
                <a:latin typeface="Century Gothic"/>
                <a:cs typeface="Calibri"/>
              </a:rPr>
              <a:t>Wetlands</a:t>
            </a:r>
          </a:p>
          <a:p>
            <a:r>
              <a:rPr lang="en-US" sz="2400" dirty="0">
                <a:solidFill>
                  <a:schemeClr val="tx1">
                    <a:lumMod val="75000"/>
                    <a:lumOff val="25000"/>
                  </a:schemeClr>
                </a:solidFill>
                <a:latin typeface="Century Gothic"/>
                <a:cs typeface="Calibri"/>
              </a:rPr>
              <a:t>Urban</a:t>
            </a:r>
          </a:p>
        </p:txBody>
      </p:sp>
      <p:sp>
        <p:nvSpPr>
          <p:cNvPr id="7" name="TextBox 6">
            <a:extLst>
              <a:ext uri="{FF2B5EF4-FFF2-40B4-BE49-F238E27FC236}">
                <a16:creationId xmlns:a16="http://schemas.microsoft.com/office/drawing/2014/main" xmlns="" id="{905AAD7F-1BAF-4D9C-BFEA-7D2E2DE89846}"/>
              </a:ext>
            </a:extLst>
          </p:cNvPr>
          <p:cNvSpPr txBox="1"/>
          <p:nvPr/>
        </p:nvSpPr>
        <p:spPr>
          <a:xfrm>
            <a:off x="5202747" y="1192724"/>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tx1">
                    <a:lumMod val="75000"/>
                    <a:lumOff val="25000"/>
                  </a:schemeClr>
                </a:solidFill>
                <a:latin typeface="Century Gothic"/>
              </a:rPr>
              <a:t>2020</a:t>
            </a:r>
            <a:endParaRPr lang="en-US" sz="3200" b="1" dirty="0">
              <a:solidFill>
                <a:schemeClr val="tx1">
                  <a:lumMod val="75000"/>
                  <a:lumOff val="25000"/>
                </a:schemeClr>
              </a:solidFill>
              <a:latin typeface="Century Gothic"/>
              <a:cs typeface="Calibri"/>
            </a:endParaRPr>
          </a:p>
        </p:txBody>
      </p:sp>
      <p:pic>
        <p:nvPicPr>
          <p:cNvPr id="5" name="Picture 6" descr="A picture containing light&#10;&#10;Description automatically generated">
            <a:extLst>
              <a:ext uri="{FF2B5EF4-FFF2-40B4-BE49-F238E27FC236}">
                <a16:creationId xmlns:a16="http://schemas.microsoft.com/office/drawing/2014/main" xmlns="" id="{5BC319CC-9E72-4E1B-8A4F-BC8C6668C5A7}"/>
              </a:ext>
            </a:extLst>
          </p:cNvPr>
          <p:cNvPicPr>
            <a:picLocks noChangeAspect="1"/>
          </p:cNvPicPr>
          <p:nvPr/>
        </p:nvPicPr>
        <p:blipFill>
          <a:blip r:embed="rId5"/>
          <a:stretch>
            <a:fillRect/>
          </a:stretch>
        </p:blipFill>
        <p:spPr>
          <a:xfrm>
            <a:off x="11304650" y="5470212"/>
            <a:ext cx="492388" cy="588828"/>
          </a:xfrm>
          <a:prstGeom prst="rect">
            <a:avLst/>
          </a:prstGeom>
        </p:spPr>
      </p:pic>
      <p:grpSp>
        <p:nvGrpSpPr>
          <p:cNvPr id="18" name="Group 17">
            <a:extLst>
              <a:ext uri="{FF2B5EF4-FFF2-40B4-BE49-F238E27FC236}">
                <a16:creationId xmlns:a16="http://schemas.microsoft.com/office/drawing/2014/main" xmlns="" id="{7C943C1F-F41E-4A88-BC0A-9EB14DAA0202}"/>
              </a:ext>
            </a:extLst>
          </p:cNvPr>
          <p:cNvGrpSpPr/>
          <p:nvPr/>
        </p:nvGrpSpPr>
        <p:grpSpPr>
          <a:xfrm>
            <a:off x="10427856" y="5967858"/>
            <a:ext cx="2463783" cy="671494"/>
            <a:chOff x="10409321" y="5572004"/>
            <a:chExt cx="2768946" cy="444571"/>
          </a:xfrm>
        </p:grpSpPr>
        <p:grpSp>
          <p:nvGrpSpPr>
            <p:cNvPr id="16" name="Group 15">
              <a:extLst>
                <a:ext uri="{FF2B5EF4-FFF2-40B4-BE49-F238E27FC236}">
                  <a16:creationId xmlns:a16="http://schemas.microsoft.com/office/drawing/2014/main" xmlns="" id="{A18AA358-757E-4AA8-B7BA-A182684B845A}"/>
                </a:ext>
              </a:extLst>
            </p:cNvPr>
            <p:cNvGrpSpPr/>
            <p:nvPr/>
          </p:nvGrpSpPr>
          <p:grpSpPr>
            <a:xfrm>
              <a:off x="10461464" y="5719011"/>
              <a:ext cx="1072816" cy="80210"/>
              <a:chOff x="9669378" y="5598695"/>
              <a:chExt cx="1433762" cy="110289"/>
            </a:xfrm>
          </p:grpSpPr>
          <p:sp>
            <p:nvSpPr>
              <p:cNvPr id="11" name="Rectangle 10">
                <a:extLst>
                  <a:ext uri="{FF2B5EF4-FFF2-40B4-BE49-F238E27FC236}">
                    <a16:creationId xmlns:a16="http://schemas.microsoft.com/office/drawing/2014/main" xmlns="" id="{B8982382-D250-41BA-9473-81A2F270F95C}"/>
                  </a:ext>
                </a:extLst>
              </p:cNvPr>
              <p:cNvSpPr/>
              <p:nvPr/>
            </p:nvSpPr>
            <p:spPr>
              <a:xfrm>
                <a:off x="9669378" y="5598695"/>
                <a:ext cx="711868" cy="1102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598673B2-CEC1-42B5-B239-4F292C493633}"/>
                  </a:ext>
                </a:extLst>
              </p:cNvPr>
              <p:cNvSpPr/>
              <p:nvPr/>
            </p:nvSpPr>
            <p:spPr>
              <a:xfrm>
                <a:off x="10391272" y="5598695"/>
                <a:ext cx="711868" cy="1102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xmlns="" id="{BDDECDBD-6EFE-43F1-82FC-042D55DF2A21}"/>
                </a:ext>
              </a:extLst>
            </p:cNvPr>
            <p:cNvSpPr txBox="1"/>
            <p:nvPr/>
          </p:nvSpPr>
          <p:spPr>
            <a:xfrm>
              <a:off x="10409321" y="5572004"/>
              <a:ext cx="356937" cy="353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0</a:t>
              </a:r>
              <a:endParaRPr lang="en-US" sz="1400" dirty="0">
                <a:cs typeface="Calibri"/>
              </a:endParaRPr>
            </a:p>
          </p:txBody>
        </p:sp>
        <p:sp>
          <p:nvSpPr>
            <p:cNvPr id="14" name="TextBox 13">
              <a:extLst>
                <a:ext uri="{FF2B5EF4-FFF2-40B4-BE49-F238E27FC236}">
                  <a16:creationId xmlns:a16="http://schemas.microsoft.com/office/drawing/2014/main" xmlns="" id="{B887DE85-4912-4E93-A784-96FE0B9DF2A1}"/>
                </a:ext>
              </a:extLst>
            </p:cNvPr>
            <p:cNvSpPr txBox="1"/>
            <p:nvPr/>
          </p:nvSpPr>
          <p:spPr>
            <a:xfrm>
              <a:off x="10854117" y="5572004"/>
              <a:ext cx="356937" cy="353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4</a:t>
              </a:r>
              <a:endParaRPr lang="en-US" sz="1400" dirty="0"/>
            </a:p>
          </p:txBody>
        </p:sp>
        <p:sp>
          <p:nvSpPr>
            <p:cNvPr id="15" name="TextBox 14">
              <a:extLst>
                <a:ext uri="{FF2B5EF4-FFF2-40B4-BE49-F238E27FC236}">
                  <a16:creationId xmlns:a16="http://schemas.microsoft.com/office/drawing/2014/main" xmlns="" id="{50E16295-8418-41B0-9D57-09EA123A7F98}"/>
                </a:ext>
              </a:extLst>
            </p:cNvPr>
            <p:cNvSpPr txBox="1"/>
            <p:nvPr/>
          </p:nvSpPr>
          <p:spPr>
            <a:xfrm>
              <a:off x="11351794" y="5585745"/>
              <a:ext cx="356937" cy="353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8</a:t>
              </a:r>
              <a:endParaRPr lang="en-US" sz="1400" dirty="0">
                <a:cs typeface="Calibri"/>
              </a:endParaRPr>
            </a:p>
          </p:txBody>
        </p:sp>
        <p:sp>
          <p:nvSpPr>
            <p:cNvPr id="17" name="TextBox 16">
              <a:extLst>
                <a:ext uri="{FF2B5EF4-FFF2-40B4-BE49-F238E27FC236}">
                  <a16:creationId xmlns:a16="http://schemas.microsoft.com/office/drawing/2014/main" xmlns="" id="{AABC7118-84E8-4260-BE7F-7EBA871E5693}"/>
                </a:ext>
              </a:extLst>
            </p:cNvPr>
            <p:cNvSpPr txBox="1"/>
            <p:nvPr/>
          </p:nvSpPr>
          <p:spPr>
            <a:xfrm>
              <a:off x="11559924" y="5663503"/>
              <a:ext cx="1618343" cy="353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km</a:t>
              </a:r>
            </a:p>
          </p:txBody>
        </p:sp>
      </p:grpSp>
      <p:sp>
        <p:nvSpPr>
          <p:cNvPr id="20" name="TextBox 19">
            <a:extLst>
              <a:ext uri="{FF2B5EF4-FFF2-40B4-BE49-F238E27FC236}">
                <a16:creationId xmlns:a16="http://schemas.microsoft.com/office/drawing/2014/main" xmlns="" id="{F13B64C8-4733-41BC-A028-1A90D4D540D2}"/>
              </a:ext>
            </a:extLst>
          </p:cNvPr>
          <p:cNvSpPr txBox="1"/>
          <p:nvPr/>
        </p:nvSpPr>
        <p:spPr>
          <a:xfrm>
            <a:off x="411193" y="2280249"/>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u="sng" dirty="0">
                <a:solidFill>
                  <a:schemeClr val="tx1">
                    <a:lumMod val="75000"/>
                    <a:lumOff val="25000"/>
                  </a:schemeClr>
                </a:solidFill>
                <a:latin typeface="Century Gothic"/>
              </a:rPr>
              <a:t>Land Class</a:t>
            </a:r>
            <a:endParaRPr lang="en-US" sz="2400" dirty="0">
              <a:solidFill>
                <a:schemeClr val="tx1">
                  <a:lumMod val="75000"/>
                  <a:lumOff val="25000"/>
                </a:schemeClr>
              </a:solidFill>
            </a:endParaRPr>
          </a:p>
        </p:txBody>
      </p:sp>
      <p:sp>
        <p:nvSpPr>
          <p:cNvPr id="8" name="Text Placeholder 2">
            <a:extLst>
              <a:ext uri="{FF2B5EF4-FFF2-40B4-BE49-F238E27FC236}">
                <a16:creationId xmlns:a16="http://schemas.microsoft.com/office/drawing/2014/main" xmlns="" id="{87EF7552-7AD1-4915-AD1F-681E3217779F}"/>
              </a:ext>
            </a:extLst>
          </p:cNvPr>
          <p:cNvSpPr txBox="1">
            <a:spLocks/>
          </p:cNvSpPr>
          <p:nvPr/>
        </p:nvSpPr>
        <p:spPr>
          <a:xfrm>
            <a:off x="406797" y="1186773"/>
            <a:ext cx="3453109" cy="10934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b="1" dirty="0">
                <a:solidFill>
                  <a:schemeClr val="tx1">
                    <a:lumMod val="75000"/>
                    <a:lumOff val="25000"/>
                  </a:schemeClr>
                </a:solidFill>
                <a:latin typeface="Century Gothic" panose="020F0302020204030204"/>
              </a:rPr>
              <a:t>Mining Areas in La Pampa Region</a:t>
            </a:r>
            <a:endParaRPr lang="en-US" sz="2400" u="sng" dirty="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2726420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RESULTS: LULC CLASSIFICATION</a:t>
            </a:r>
          </a:p>
        </p:txBody>
      </p:sp>
      <p:sp>
        <p:nvSpPr>
          <p:cNvPr id="4" name="Text Placeholder 2"/>
          <p:cNvSpPr txBox="1">
            <a:spLocks/>
          </p:cNvSpPr>
          <p:nvPr/>
        </p:nvSpPr>
        <p:spPr>
          <a:xfrm>
            <a:off x="406797" y="1186773"/>
            <a:ext cx="3152320" cy="133494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b="1" dirty="0">
                <a:solidFill>
                  <a:schemeClr val="tx1">
                    <a:lumMod val="75000"/>
                    <a:lumOff val="25000"/>
                  </a:schemeClr>
                </a:solidFill>
                <a:latin typeface="Century Gothic" panose="020F0302020204030204"/>
              </a:rPr>
              <a:t>Puerto Maldonado</a:t>
            </a:r>
          </a:p>
          <a:p>
            <a:pPr>
              <a:lnSpc>
                <a:spcPct val="100000"/>
              </a:lnSpc>
              <a:spcBef>
                <a:spcPts val="0"/>
              </a:spcBef>
              <a:spcAft>
                <a:spcPts val="600"/>
              </a:spcAft>
              <a:buClr>
                <a:srgbClr val="8A599A"/>
              </a:buClr>
            </a:pPr>
            <a:endParaRPr lang="en-US" sz="2000"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8A599A"/>
              </a:buClr>
              <a:buNone/>
            </a:pPr>
            <a:endParaRPr lang="en-US" sz="2400" u="sng"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None/>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endParaRPr lang="en-US" sz="2000" dirty="0">
              <a:solidFill>
                <a:schemeClr val="tx1">
                  <a:lumMod val="75000"/>
                  <a:lumOff val="25000"/>
                </a:schemeClr>
              </a:solidFill>
              <a:latin typeface="Century Gothic" panose="020F0302020204030204"/>
            </a:endParaRPr>
          </a:p>
        </p:txBody>
      </p:sp>
      <p:pic>
        <p:nvPicPr>
          <p:cNvPr id="10" name="Picture 10" descr="Map&#10;&#10;Description automatically generated">
            <a:extLst>
              <a:ext uri="{FF2B5EF4-FFF2-40B4-BE49-F238E27FC236}">
                <a16:creationId xmlns:a16="http://schemas.microsoft.com/office/drawing/2014/main" xmlns="" id="{0946CF8A-B1AD-4F47-B748-0150D43D6C60}"/>
              </a:ext>
            </a:extLst>
          </p:cNvPr>
          <p:cNvPicPr>
            <a:picLocks noChangeAspect="1"/>
          </p:cNvPicPr>
          <p:nvPr/>
        </p:nvPicPr>
        <p:blipFill>
          <a:blip r:embed="rId3"/>
          <a:stretch>
            <a:fillRect/>
          </a:stretch>
        </p:blipFill>
        <p:spPr>
          <a:xfrm>
            <a:off x="5125845" y="1092878"/>
            <a:ext cx="6856738" cy="5298388"/>
          </a:xfrm>
          <a:prstGeom prst="rect">
            <a:avLst/>
          </a:prstGeom>
        </p:spPr>
      </p:pic>
      <p:pic>
        <p:nvPicPr>
          <p:cNvPr id="2" name="Picture 4">
            <a:extLst>
              <a:ext uri="{FF2B5EF4-FFF2-40B4-BE49-F238E27FC236}">
                <a16:creationId xmlns:a16="http://schemas.microsoft.com/office/drawing/2014/main" xmlns="" id="{FF727EE4-7343-4EE2-83C3-C2B5630DBA51}"/>
              </a:ext>
            </a:extLst>
          </p:cNvPr>
          <p:cNvPicPr>
            <a:picLocks noChangeAspect="1"/>
          </p:cNvPicPr>
          <p:nvPr/>
        </p:nvPicPr>
        <p:blipFill>
          <a:blip r:embed="rId4"/>
          <a:stretch>
            <a:fillRect/>
          </a:stretch>
        </p:blipFill>
        <p:spPr>
          <a:xfrm>
            <a:off x="413631" y="2741891"/>
            <a:ext cx="519921" cy="3029129"/>
          </a:xfrm>
          <a:prstGeom prst="rect">
            <a:avLst/>
          </a:prstGeom>
        </p:spPr>
      </p:pic>
      <p:sp>
        <p:nvSpPr>
          <p:cNvPr id="6" name="TextBox 5">
            <a:extLst>
              <a:ext uri="{FF2B5EF4-FFF2-40B4-BE49-F238E27FC236}">
                <a16:creationId xmlns:a16="http://schemas.microsoft.com/office/drawing/2014/main" xmlns="" id="{17C99C62-158F-4B4D-BA24-423ED3AB8BD7}"/>
              </a:ext>
            </a:extLst>
          </p:cNvPr>
          <p:cNvSpPr txBox="1"/>
          <p:nvPr/>
        </p:nvSpPr>
        <p:spPr>
          <a:xfrm>
            <a:off x="929787" y="2736793"/>
            <a:ext cx="3792745"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chemeClr val="tx1">
                    <a:lumMod val="75000"/>
                    <a:lumOff val="25000"/>
                  </a:schemeClr>
                </a:solidFill>
                <a:latin typeface="Century Gothic"/>
              </a:rPr>
              <a:t>Forest</a:t>
            </a:r>
          </a:p>
          <a:p>
            <a:r>
              <a:rPr lang="en-US" sz="2400" dirty="0">
                <a:solidFill>
                  <a:schemeClr val="tx1">
                    <a:lumMod val="75000"/>
                    <a:lumOff val="25000"/>
                  </a:schemeClr>
                </a:solidFill>
                <a:latin typeface="Century Gothic"/>
                <a:cs typeface="Calibri"/>
              </a:rPr>
              <a:t>Secondary Vegetation</a:t>
            </a:r>
          </a:p>
          <a:p>
            <a:r>
              <a:rPr lang="en-US" sz="2400" dirty="0">
                <a:solidFill>
                  <a:schemeClr val="tx1">
                    <a:lumMod val="75000"/>
                    <a:lumOff val="25000"/>
                  </a:schemeClr>
                </a:solidFill>
                <a:latin typeface="Century Gothic"/>
                <a:cs typeface="Calibri"/>
              </a:rPr>
              <a:t>Pastures</a:t>
            </a:r>
          </a:p>
          <a:p>
            <a:r>
              <a:rPr lang="en-US" sz="2400" dirty="0">
                <a:solidFill>
                  <a:schemeClr val="tx1">
                    <a:lumMod val="75000"/>
                    <a:lumOff val="25000"/>
                  </a:schemeClr>
                </a:solidFill>
                <a:latin typeface="Century Gothic"/>
                <a:cs typeface="Calibri"/>
              </a:rPr>
              <a:t>Agriculture</a:t>
            </a:r>
          </a:p>
          <a:p>
            <a:r>
              <a:rPr lang="en-US" sz="2400" dirty="0">
                <a:solidFill>
                  <a:schemeClr val="tx1">
                    <a:lumMod val="75000"/>
                    <a:lumOff val="25000"/>
                  </a:schemeClr>
                </a:solidFill>
                <a:latin typeface="Century Gothic"/>
                <a:cs typeface="Calibri"/>
              </a:rPr>
              <a:t>Mining</a:t>
            </a:r>
          </a:p>
          <a:p>
            <a:r>
              <a:rPr lang="en-US" sz="2400" dirty="0">
                <a:solidFill>
                  <a:schemeClr val="tx1">
                    <a:lumMod val="75000"/>
                    <a:lumOff val="25000"/>
                  </a:schemeClr>
                </a:solidFill>
                <a:latin typeface="Century Gothic"/>
                <a:cs typeface="Calibri"/>
              </a:rPr>
              <a:t>Water</a:t>
            </a:r>
          </a:p>
          <a:p>
            <a:r>
              <a:rPr lang="en-US" sz="2400" dirty="0">
                <a:solidFill>
                  <a:schemeClr val="tx1">
                    <a:lumMod val="75000"/>
                    <a:lumOff val="25000"/>
                  </a:schemeClr>
                </a:solidFill>
                <a:latin typeface="Century Gothic"/>
                <a:cs typeface="Calibri"/>
              </a:rPr>
              <a:t>Wetlands</a:t>
            </a:r>
          </a:p>
          <a:p>
            <a:r>
              <a:rPr lang="en-US" sz="2400" dirty="0">
                <a:solidFill>
                  <a:schemeClr val="tx1">
                    <a:lumMod val="75000"/>
                    <a:lumOff val="25000"/>
                  </a:schemeClr>
                </a:solidFill>
                <a:latin typeface="Century Gothic"/>
                <a:cs typeface="Calibri"/>
              </a:rPr>
              <a:t>Urban</a:t>
            </a:r>
          </a:p>
        </p:txBody>
      </p:sp>
      <p:sp>
        <p:nvSpPr>
          <p:cNvPr id="7" name="TextBox 6">
            <a:extLst>
              <a:ext uri="{FF2B5EF4-FFF2-40B4-BE49-F238E27FC236}">
                <a16:creationId xmlns:a16="http://schemas.microsoft.com/office/drawing/2014/main" xmlns="" id="{905AAD7F-1BAF-4D9C-BFEA-7D2E2DE89846}"/>
              </a:ext>
            </a:extLst>
          </p:cNvPr>
          <p:cNvSpPr txBox="1"/>
          <p:nvPr/>
        </p:nvSpPr>
        <p:spPr>
          <a:xfrm>
            <a:off x="5202747" y="1192724"/>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tx1">
                    <a:lumMod val="75000"/>
                    <a:lumOff val="25000"/>
                  </a:schemeClr>
                </a:solidFill>
                <a:latin typeface="Century Gothic"/>
              </a:rPr>
              <a:t>2010</a:t>
            </a:r>
            <a:endParaRPr lang="en-US" sz="3200" b="1" dirty="0">
              <a:solidFill>
                <a:schemeClr val="tx1">
                  <a:lumMod val="75000"/>
                  <a:lumOff val="25000"/>
                </a:schemeClr>
              </a:solidFill>
              <a:latin typeface="Century Gothic"/>
              <a:cs typeface="Calibri"/>
            </a:endParaRPr>
          </a:p>
        </p:txBody>
      </p:sp>
      <p:pic>
        <p:nvPicPr>
          <p:cNvPr id="5" name="Picture 6" descr="A picture containing light&#10;&#10;Description automatically generated">
            <a:extLst>
              <a:ext uri="{FF2B5EF4-FFF2-40B4-BE49-F238E27FC236}">
                <a16:creationId xmlns:a16="http://schemas.microsoft.com/office/drawing/2014/main" xmlns="" id="{5BC319CC-9E72-4E1B-8A4F-BC8C6668C5A7}"/>
              </a:ext>
            </a:extLst>
          </p:cNvPr>
          <p:cNvPicPr>
            <a:picLocks noChangeAspect="1"/>
          </p:cNvPicPr>
          <p:nvPr/>
        </p:nvPicPr>
        <p:blipFill>
          <a:blip r:embed="rId5"/>
          <a:stretch>
            <a:fillRect/>
          </a:stretch>
        </p:blipFill>
        <p:spPr>
          <a:xfrm>
            <a:off x="11304650" y="5470212"/>
            <a:ext cx="492388" cy="588828"/>
          </a:xfrm>
          <a:prstGeom prst="rect">
            <a:avLst/>
          </a:prstGeom>
        </p:spPr>
      </p:pic>
      <p:grpSp>
        <p:nvGrpSpPr>
          <p:cNvPr id="18" name="Group 17">
            <a:extLst>
              <a:ext uri="{FF2B5EF4-FFF2-40B4-BE49-F238E27FC236}">
                <a16:creationId xmlns:a16="http://schemas.microsoft.com/office/drawing/2014/main" xmlns="" id="{7C943C1F-F41E-4A88-BC0A-9EB14DAA0202}"/>
              </a:ext>
            </a:extLst>
          </p:cNvPr>
          <p:cNvGrpSpPr/>
          <p:nvPr/>
        </p:nvGrpSpPr>
        <p:grpSpPr>
          <a:xfrm>
            <a:off x="10427852" y="5959871"/>
            <a:ext cx="2463778" cy="541291"/>
            <a:chOff x="10409322" y="5566708"/>
            <a:chExt cx="2768942" cy="358368"/>
          </a:xfrm>
        </p:grpSpPr>
        <p:grpSp>
          <p:nvGrpSpPr>
            <p:cNvPr id="16" name="Group 15">
              <a:extLst>
                <a:ext uri="{FF2B5EF4-FFF2-40B4-BE49-F238E27FC236}">
                  <a16:creationId xmlns:a16="http://schemas.microsoft.com/office/drawing/2014/main" xmlns="" id="{A18AA358-757E-4AA8-B7BA-A182684B845A}"/>
                </a:ext>
              </a:extLst>
            </p:cNvPr>
            <p:cNvGrpSpPr/>
            <p:nvPr/>
          </p:nvGrpSpPr>
          <p:grpSpPr>
            <a:xfrm>
              <a:off x="10461464" y="5719011"/>
              <a:ext cx="1072816" cy="80210"/>
              <a:chOff x="9669378" y="5598695"/>
              <a:chExt cx="1433762" cy="110289"/>
            </a:xfrm>
          </p:grpSpPr>
          <p:sp>
            <p:nvSpPr>
              <p:cNvPr id="11" name="Rectangle 10">
                <a:extLst>
                  <a:ext uri="{FF2B5EF4-FFF2-40B4-BE49-F238E27FC236}">
                    <a16:creationId xmlns:a16="http://schemas.microsoft.com/office/drawing/2014/main" xmlns="" id="{B8982382-D250-41BA-9473-81A2F270F95C}"/>
                  </a:ext>
                </a:extLst>
              </p:cNvPr>
              <p:cNvSpPr/>
              <p:nvPr/>
            </p:nvSpPr>
            <p:spPr>
              <a:xfrm>
                <a:off x="9669378" y="5598695"/>
                <a:ext cx="711868" cy="1102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598673B2-CEC1-42B5-B239-4F292C493633}"/>
                  </a:ext>
                </a:extLst>
              </p:cNvPr>
              <p:cNvSpPr/>
              <p:nvPr/>
            </p:nvSpPr>
            <p:spPr>
              <a:xfrm>
                <a:off x="10391272" y="5598695"/>
                <a:ext cx="711868" cy="1102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xmlns="" id="{BDDECDBD-6EFE-43F1-82FC-042D55DF2A21}"/>
                </a:ext>
              </a:extLst>
            </p:cNvPr>
            <p:cNvSpPr txBox="1"/>
            <p:nvPr/>
          </p:nvSpPr>
          <p:spPr>
            <a:xfrm>
              <a:off x="10409322" y="5572004"/>
              <a:ext cx="356937" cy="353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0</a:t>
              </a:r>
              <a:endParaRPr lang="en-US" sz="1400" dirty="0">
                <a:cs typeface="Calibri"/>
              </a:endParaRPr>
            </a:p>
          </p:txBody>
        </p:sp>
        <p:sp>
          <p:nvSpPr>
            <p:cNvPr id="14" name="TextBox 13">
              <a:extLst>
                <a:ext uri="{FF2B5EF4-FFF2-40B4-BE49-F238E27FC236}">
                  <a16:creationId xmlns:a16="http://schemas.microsoft.com/office/drawing/2014/main" xmlns="" id="{B887DE85-4912-4E93-A784-96FE0B9DF2A1}"/>
                </a:ext>
              </a:extLst>
            </p:cNvPr>
            <p:cNvSpPr txBox="1"/>
            <p:nvPr/>
          </p:nvSpPr>
          <p:spPr>
            <a:xfrm>
              <a:off x="10854118" y="5572004"/>
              <a:ext cx="356937" cy="20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5</a:t>
              </a:r>
              <a:endParaRPr lang="en-US" sz="1400" dirty="0"/>
            </a:p>
          </p:txBody>
        </p:sp>
        <p:sp>
          <p:nvSpPr>
            <p:cNvPr id="15" name="TextBox 14">
              <a:extLst>
                <a:ext uri="{FF2B5EF4-FFF2-40B4-BE49-F238E27FC236}">
                  <a16:creationId xmlns:a16="http://schemas.microsoft.com/office/drawing/2014/main" xmlns="" id="{50E16295-8418-41B0-9D57-09EA123A7F98}"/>
                </a:ext>
              </a:extLst>
            </p:cNvPr>
            <p:cNvSpPr txBox="1"/>
            <p:nvPr/>
          </p:nvSpPr>
          <p:spPr>
            <a:xfrm>
              <a:off x="11367952" y="5566708"/>
              <a:ext cx="437727" cy="20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cs typeface="Calibri"/>
                </a:rPr>
                <a:t>10</a:t>
              </a:r>
            </a:p>
          </p:txBody>
        </p:sp>
        <p:sp>
          <p:nvSpPr>
            <p:cNvPr id="17" name="TextBox 16">
              <a:extLst>
                <a:ext uri="{FF2B5EF4-FFF2-40B4-BE49-F238E27FC236}">
                  <a16:creationId xmlns:a16="http://schemas.microsoft.com/office/drawing/2014/main" xmlns="" id="{AABC7118-84E8-4260-BE7F-7EBA871E5693}"/>
                </a:ext>
              </a:extLst>
            </p:cNvPr>
            <p:cNvSpPr txBox="1"/>
            <p:nvPr/>
          </p:nvSpPr>
          <p:spPr>
            <a:xfrm>
              <a:off x="11559921" y="5663502"/>
              <a:ext cx="1618343" cy="203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km</a:t>
              </a:r>
            </a:p>
          </p:txBody>
        </p:sp>
      </p:grpSp>
      <p:sp>
        <p:nvSpPr>
          <p:cNvPr id="20" name="TextBox 19">
            <a:extLst>
              <a:ext uri="{FF2B5EF4-FFF2-40B4-BE49-F238E27FC236}">
                <a16:creationId xmlns:a16="http://schemas.microsoft.com/office/drawing/2014/main" xmlns="" id="{F13B64C8-4733-41BC-A028-1A90D4D540D2}"/>
              </a:ext>
            </a:extLst>
          </p:cNvPr>
          <p:cNvSpPr txBox="1"/>
          <p:nvPr/>
        </p:nvSpPr>
        <p:spPr>
          <a:xfrm>
            <a:off x="411193" y="2280249"/>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u="sng" dirty="0">
                <a:solidFill>
                  <a:schemeClr val="tx1">
                    <a:lumMod val="75000"/>
                    <a:lumOff val="25000"/>
                  </a:schemeClr>
                </a:solidFill>
                <a:latin typeface="Century Gothic"/>
              </a:rPr>
              <a:t>Land Class</a:t>
            </a:r>
            <a:endParaRPr lang="en-US" sz="2400" dirty="0">
              <a:solidFill>
                <a:schemeClr val="tx1">
                  <a:lumMod val="75000"/>
                  <a:lumOff val="25000"/>
                </a:schemeClr>
              </a:solidFill>
            </a:endParaRPr>
          </a:p>
        </p:txBody>
      </p:sp>
    </p:spTree>
    <p:extLst>
      <p:ext uri="{BB962C8B-B14F-4D97-AF65-F5344CB8AC3E}">
        <p14:creationId xmlns:p14="http://schemas.microsoft.com/office/powerpoint/2010/main" val="2433858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COMMUNITY CONCERNS</a:t>
            </a:r>
          </a:p>
        </p:txBody>
      </p:sp>
      <p:sp>
        <p:nvSpPr>
          <p:cNvPr id="6" name="Rectangle 5"/>
          <p:cNvSpPr/>
          <p:nvPr/>
        </p:nvSpPr>
        <p:spPr>
          <a:xfrm>
            <a:off x="6142359" y="1390328"/>
            <a:ext cx="5695156" cy="4093428"/>
          </a:xfrm>
          <a:prstGeom prst="rect">
            <a:avLst/>
          </a:prstGeom>
        </p:spPr>
        <p:txBody>
          <a:bodyPr wrap="square" lIns="91440" tIns="45720" rIns="91440" bIns="45720" anchor="t">
            <a:spAutoFit/>
          </a:bodyPr>
          <a:lstStyle/>
          <a:p>
            <a:pPr marL="342900" indent="-342900">
              <a:spcAft>
                <a:spcPts val="600"/>
              </a:spcAft>
              <a:buClr>
                <a:srgbClr val="8A599A"/>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Rapid land use change</a:t>
            </a:r>
            <a:endParaRPr lang="en-US" sz="2000" b="1" dirty="0">
              <a:solidFill>
                <a:schemeClr val="tx1">
                  <a:lumMod val="75000"/>
                  <a:lumOff val="25000"/>
                </a:schemeClr>
              </a:solidFill>
              <a:latin typeface="Century Gothic"/>
              <a:cs typeface="Calibri"/>
            </a:endParaRPr>
          </a:p>
          <a:p>
            <a:pPr marL="800100" lvl="1" indent="-342900">
              <a:spcAft>
                <a:spcPts val="600"/>
              </a:spcAft>
              <a:buClr>
                <a:srgbClr val="8A599A"/>
              </a:buClr>
              <a:buFont typeface="Arial" panose="020B0604020202020204" pitchFamily="34" charset="0"/>
              <a:buChar char="•"/>
            </a:pPr>
            <a:r>
              <a:rPr lang="en-US" sz="2000" dirty="0">
                <a:solidFill>
                  <a:schemeClr val="tx1">
                    <a:lumMod val="75000"/>
                    <a:lumOff val="25000"/>
                  </a:schemeClr>
                </a:solidFill>
                <a:latin typeface="Century Gothic" panose="020F0302020204030204"/>
              </a:rPr>
              <a:t>Illegal/legal gold mining</a:t>
            </a:r>
            <a:endParaRPr lang="en-US" sz="2000" dirty="0">
              <a:solidFill>
                <a:schemeClr val="tx1">
                  <a:lumMod val="75000"/>
                  <a:lumOff val="25000"/>
                </a:schemeClr>
              </a:solidFill>
              <a:latin typeface="Century Gothic"/>
              <a:cs typeface="Calibri"/>
            </a:endParaRPr>
          </a:p>
          <a:p>
            <a:pPr marL="800100" lvl="1" indent="-342900">
              <a:spcAft>
                <a:spcPts val="600"/>
              </a:spcAft>
              <a:buClr>
                <a:srgbClr val="8A599A"/>
              </a:buClr>
              <a:buFont typeface="Arial" panose="020B0604020202020204" pitchFamily="34" charset="0"/>
              <a:buChar char="•"/>
            </a:pPr>
            <a:r>
              <a:rPr lang="en-US" sz="2000" dirty="0">
                <a:solidFill>
                  <a:schemeClr val="tx1">
                    <a:lumMod val="75000"/>
                    <a:lumOff val="25000"/>
                  </a:schemeClr>
                </a:solidFill>
                <a:latin typeface="Century Gothic" panose="020F0302020204030204"/>
              </a:rPr>
              <a:t>Deforestation</a:t>
            </a:r>
          </a:p>
          <a:p>
            <a:pPr marL="800100" lvl="1" indent="-342900">
              <a:spcAft>
                <a:spcPts val="600"/>
              </a:spcAft>
              <a:buClr>
                <a:srgbClr val="8A599A"/>
              </a:buClr>
              <a:buFont typeface="Arial" panose="020B0604020202020204" pitchFamily="34" charset="0"/>
              <a:buChar char="•"/>
            </a:pPr>
            <a:r>
              <a:rPr lang="en-US" sz="2000" dirty="0">
                <a:solidFill>
                  <a:schemeClr val="tx1">
                    <a:lumMod val="75000"/>
                    <a:lumOff val="25000"/>
                  </a:schemeClr>
                </a:solidFill>
                <a:latin typeface="Century Gothic" panose="020F0302020204030204"/>
              </a:rPr>
              <a:t>Urban &amp; agricultural expansion</a:t>
            </a:r>
          </a:p>
          <a:p>
            <a:pPr marL="342900" indent="-342900">
              <a:spcAft>
                <a:spcPts val="600"/>
              </a:spcAft>
              <a:buClr>
                <a:srgbClr val="8A599A"/>
              </a:buClr>
              <a:buFont typeface="Arial" panose="020B0604020202020204" pitchFamily="34" charset="0"/>
              <a:buChar char="•"/>
            </a:pPr>
            <a:endParaRPr lang="en-US" sz="2000" b="1" dirty="0">
              <a:solidFill>
                <a:schemeClr val="tx1">
                  <a:lumMod val="75000"/>
                  <a:lumOff val="25000"/>
                </a:schemeClr>
              </a:solidFill>
              <a:latin typeface="Century Gothic" panose="020F0302020204030204"/>
            </a:endParaRPr>
          </a:p>
          <a:p>
            <a:pPr marL="342900" indent="-342900">
              <a:spcAft>
                <a:spcPts val="600"/>
              </a:spcAft>
              <a:buClr>
                <a:srgbClr val="8A599A"/>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Zoonotic disease exposure</a:t>
            </a:r>
          </a:p>
          <a:p>
            <a:pPr marL="800100" lvl="1" indent="-342900">
              <a:spcAft>
                <a:spcPts val="600"/>
              </a:spcAft>
              <a:buClr>
                <a:srgbClr val="8A599A"/>
              </a:buClr>
              <a:buFont typeface="Arial" panose="020B0604020202020204" pitchFamily="34" charset="0"/>
              <a:buChar char="•"/>
            </a:pPr>
            <a:r>
              <a:rPr lang="en-US" sz="2000" dirty="0">
                <a:solidFill>
                  <a:schemeClr val="tx1">
                    <a:lumMod val="75000"/>
                    <a:lumOff val="25000"/>
                  </a:schemeClr>
                </a:solidFill>
                <a:latin typeface="Century Gothic" panose="020F0302020204030204"/>
              </a:rPr>
              <a:t>Increased incidence of dengue fever since 2000</a:t>
            </a:r>
          </a:p>
          <a:p>
            <a:pPr marL="800100" lvl="1" indent="-342900">
              <a:spcAft>
                <a:spcPts val="600"/>
              </a:spcAft>
              <a:buClr>
                <a:srgbClr val="8A599A"/>
              </a:buClr>
              <a:buFont typeface="Arial" panose="020B0604020202020204" pitchFamily="34" charset="0"/>
              <a:buChar char="•"/>
            </a:pPr>
            <a:r>
              <a:rPr lang="en-US" sz="2000" dirty="0">
                <a:solidFill>
                  <a:schemeClr val="tx1">
                    <a:lumMod val="75000"/>
                    <a:lumOff val="25000"/>
                  </a:schemeClr>
                </a:solidFill>
                <a:latin typeface="Century Gothic" panose="020F0302020204030204"/>
              </a:rPr>
              <a:t>Ongoing incidence of leishmaniasis</a:t>
            </a:r>
          </a:p>
          <a:p>
            <a:pPr marL="800100" lvl="1" indent="-342900">
              <a:spcAft>
                <a:spcPts val="600"/>
              </a:spcAft>
              <a:buClr>
                <a:srgbClr val="8A599A"/>
              </a:buClr>
              <a:buFont typeface="Arial" panose="020B0604020202020204" pitchFamily="34" charset="0"/>
              <a:buChar char="•"/>
            </a:pPr>
            <a:r>
              <a:rPr lang="en-US" sz="2000" dirty="0">
                <a:solidFill>
                  <a:schemeClr val="tx1">
                    <a:lumMod val="75000"/>
                    <a:lumOff val="25000"/>
                  </a:schemeClr>
                </a:solidFill>
                <a:latin typeface="Century Gothic" panose="020F0302020204030204"/>
              </a:rPr>
              <a:t>Lasting impacts of Covid-19 pandemic</a:t>
            </a:r>
            <a:endParaRPr lang="en-US" sz="2000" dirty="0">
              <a:solidFill>
                <a:schemeClr val="tx1">
                  <a:lumMod val="75000"/>
                  <a:lumOff val="25000"/>
                </a:schemeClr>
              </a:solidFill>
            </a:endParaRPr>
          </a:p>
        </p:txBody>
      </p:sp>
      <p:pic>
        <p:nvPicPr>
          <p:cNvPr id="20" name="Picture 4" descr="A picture containing text&#10;&#10;Description automatically generated">
            <a:extLst>
              <a:ext uri="{FF2B5EF4-FFF2-40B4-BE49-F238E27FC236}">
                <a16:creationId xmlns:a16="http://schemas.microsoft.com/office/drawing/2014/main" xmlns="" id="{56912319-E933-4562-9893-4F02274975E5}"/>
              </a:ext>
            </a:extLst>
          </p:cNvPr>
          <p:cNvPicPr>
            <a:picLocks noChangeAspect="1"/>
          </p:cNvPicPr>
          <p:nvPr/>
        </p:nvPicPr>
        <p:blipFill>
          <a:blip r:embed="rId3"/>
          <a:stretch>
            <a:fillRect/>
          </a:stretch>
        </p:blipFill>
        <p:spPr>
          <a:xfrm>
            <a:off x="737704" y="1392467"/>
            <a:ext cx="4966673" cy="3727842"/>
          </a:xfrm>
          <a:prstGeom prst="rect">
            <a:avLst/>
          </a:prstGeom>
          <a:ln>
            <a:noFill/>
          </a:ln>
          <a:effectLst>
            <a:outerShdw blurRad="292100" dist="139700" dir="2700000" algn="tl" rotWithShape="0">
              <a:srgbClr val="333333">
                <a:alpha val="65000"/>
              </a:srgbClr>
            </a:outerShdw>
          </a:effectLst>
        </p:spPr>
      </p:pic>
      <p:sp>
        <p:nvSpPr>
          <p:cNvPr id="22" name="TextBox 21">
            <a:extLst>
              <a:ext uri="{FF2B5EF4-FFF2-40B4-BE49-F238E27FC236}">
                <a16:creationId xmlns:a16="http://schemas.microsoft.com/office/drawing/2014/main" xmlns="" id="{34A22B85-AAFA-464A-BE28-09EDEAB4913D}"/>
              </a:ext>
            </a:extLst>
          </p:cNvPr>
          <p:cNvSpPr txBox="1"/>
          <p:nvPr/>
        </p:nvSpPr>
        <p:spPr>
          <a:xfrm>
            <a:off x="693530" y="5120491"/>
            <a:ext cx="41125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Image Credit: Planet Labs, Inc.</a:t>
            </a:r>
          </a:p>
        </p:txBody>
      </p:sp>
    </p:spTree>
    <p:extLst>
      <p:ext uri="{BB962C8B-B14F-4D97-AF65-F5344CB8AC3E}">
        <p14:creationId xmlns:p14="http://schemas.microsoft.com/office/powerpoint/2010/main" val="459335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RESULTS: LULC CLASSIFICATION</a:t>
            </a:r>
          </a:p>
        </p:txBody>
      </p:sp>
      <p:sp>
        <p:nvSpPr>
          <p:cNvPr id="4" name="Text Placeholder 2"/>
          <p:cNvSpPr txBox="1">
            <a:spLocks/>
          </p:cNvSpPr>
          <p:nvPr/>
        </p:nvSpPr>
        <p:spPr>
          <a:xfrm>
            <a:off x="406797" y="1186773"/>
            <a:ext cx="3123566" cy="133494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b="1" dirty="0">
                <a:solidFill>
                  <a:schemeClr val="tx1">
                    <a:lumMod val="75000"/>
                    <a:lumOff val="25000"/>
                  </a:schemeClr>
                </a:solidFill>
                <a:latin typeface="Century Gothic" panose="020F0302020204030204"/>
              </a:rPr>
              <a:t>Puerto Maldonado</a:t>
            </a:r>
          </a:p>
          <a:p>
            <a:pPr>
              <a:lnSpc>
                <a:spcPct val="100000"/>
              </a:lnSpc>
              <a:spcBef>
                <a:spcPts val="0"/>
              </a:spcBef>
              <a:spcAft>
                <a:spcPts val="600"/>
              </a:spcAft>
              <a:buClr>
                <a:srgbClr val="8A599A"/>
              </a:buClr>
            </a:pPr>
            <a:endParaRPr lang="en-US" sz="2000"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8A599A"/>
              </a:buClr>
              <a:buNone/>
            </a:pPr>
            <a:endParaRPr lang="en-US" sz="2400" u="sng"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None/>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endParaRPr lang="en-US" sz="2000" dirty="0">
              <a:solidFill>
                <a:schemeClr val="tx1">
                  <a:lumMod val="75000"/>
                  <a:lumOff val="25000"/>
                </a:schemeClr>
              </a:solidFill>
              <a:latin typeface="Century Gothic" panose="020F0302020204030204"/>
            </a:endParaRPr>
          </a:p>
        </p:txBody>
      </p:sp>
      <p:pic>
        <p:nvPicPr>
          <p:cNvPr id="10" name="Picture 10" descr="Map&#10;&#10;Description automatically generated">
            <a:extLst>
              <a:ext uri="{FF2B5EF4-FFF2-40B4-BE49-F238E27FC236}">
                <a16:creationId xmlns:a16="http://schemas.microsoft.com/office/drawing/2014/main" xmlns="" id="{0946CF8A-B1AD-4F47-B748-0150D43D6C60}"/>
              </a:ext>
            </a:extLst>
          </p:cNvPr>
          <p:cNvPicPr>
            <a:picLocks noChangeAspect="1"/>
          </p:cNvPicPr>
          <p:nvPr/>
        </p:nvPicPr>
        <p:blipFill>
          <a:blip r:embed="rId3"/>
          <a:stretch>
            <a:fillRect/>
          </a:stretch>
        </p:blipFill>
        <p:spPr>
          <a:xfrm>
            <a:off x="5125846" y="1092878"/>
            <a:ext cx="6856736" cy="5298388"/>
          </a:xfrm>
          <a:prstGeom prst="rect">
            <a:avLst/>
          </a:prstGeom>
        </p:spPr>
      </p:pic>
      <p:pic>
        <p:nvPicPr>
          <p:cNvPr id="2" name="Picture 4">
            <a:extLst>
              <a:ext uri="{FF2B5EF4-FFF2-40B4-BE49-F238E27FC236}">
                <a16:creationId xmlns:a16="http://schemas.microsoft.com/office/drawing/2014/main" xmlns="" id="{FF727EE4-7343-4EE2-83C3-C2B5630DBA51}"/>
              </a:ext>
            </a:extLst>
          </p:cNvPr>
          <p:cNvPicPr>
            <a:picLocks noChangeAspect="1"/>
          </p:cNvPicPr>
          <p:nvPr/>
        </p:nvPicPr>
        <p:blipFill>
          <a:blip r:embed="rId4"/>
          <a:stretch>
            <a:fillRect/>
          </a:stretch>
        </p:blipFill>
        <p:spPr>
          <a:xfrm>
            <a:off x="413631" y="2741891"/>
            <a:ext cx="519921" cy="3029129"/>
          </a:xfrm>
          <a:prstGeom prst="rect">
            <a:avLst/>
          </a:prstGeom>
        </p:spPr>
      </p:pic>
      <p:sp>
        <p:nvSpPr>
          <p:cNvPr id="6" name="TextBox 5">
            <a:extLst>
              <a:ext uri="{FF2B5EF4-FFF2-40B4-BE49-F238E27FC236}">
                <a16:creationId xmlns:a16="http://schemas.microsoft.com/office/drawing/2014/main" xmlns="" id="{17C99C62-158F-4B4D-BA24-423ED3AB8BD7}"/>
              </a:ext>
            </a:extLst>
          </p:cNvPr>
          <p:cNvSpPr txBox="1"/>
          <p:nvPr/>
        </p:nvSpPr>
        <p:spPr>
          <a:xfrm>
            <a:off x="929787" y="2736793"/>
            <a:ext cx="3792745"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chemeClr val="tx1">
                    <a:lumMod val="75000"/>
                    <a:lumOff val="25000"/>
                  </a:schemeClr>
                </a:solidFill>
                <a:latin typeface="Century Gothic"/>
              </a:rPr>
              <a:t>Forest</a:t>
            </a:r>
          </a:p>
          <a:p>
            <a:r>
              <a:rPr lang="en-US" sz="2400" dirty="0">
                <a:solidFill>
                  <a:schemeClr val="tx1">
                    <a:lumMod val="75000"/>
                    <a:lumOff val="25000"/>
                  </a:schemeClr>
                </a:solidFill>
                <a:latin typeface="Century Gothic"/>
                <a:cs typeface="Calibri"/>
              </a:rPr>
              <a:t>Secondary Vegetation</a:t>
            </a:r>
          </a:p>
          <a:p>
            <a:r>
              <a:rPr lang="en-US" sz="2400" dirty="0">
                <a:solidFill>
                  <a:schemeClr val="tx1">
                    <a:lumMod val="75000"/>
                    <a:lumOff val="25000"/>
                  </a:schemeClr>
                </a:solidFill>
                <a:latin typeface="Century Gothic"/>
                <a:cs typeface="Calibri"/>
              </a:rPr>
              <a:t>Pastures</a:t>
            </a:r>
          </a:p>
          <a:p>
            <a:r>
              <a:rPr lang="en-US" sz="2400" dirty="0">
                <a:solidFill>
                  <a:schemeClr val="tx1">
                    <a:lumMod val="75000"/>
                    <a:lumOff val="25000"/>
                  </a:schemeClr>
                </a:solidFill>
                <a:latin typeface="Century Gothic"/>
                <a:cs typeface="Calibri"/>
              </a:rPr>
              <a:t>Agriculture</a:t>
            </a:r>
          </a:p>
          <a:p>
            <a:r>
              <a:rPr lang="en-US" sz="2400" dirty="0">
                <a:solidFill>
                  <a:schemeClr val="tx1">
                    <a:lumMod val="75000"/>
                    <a:lumOff val="25000"/>
                  </a:schemeClr>
                </a:solidFill>
                <a:latin typeface="Century Gothic"/>
                <a:cs typeface="Calibri"/>
              </a:rPr>
              <a:t>Mining</a:t>
            </a:r>
          </a:p>
          <a:p>
            <a:r>
              <a:rPr lang="en-US" sz="2400" dirty="0">
                <a:solidFill>
                  <a:schemeClr val="tx1">
                    <a:lumMod val="75000"/>
                    <a:lumOff val="25000"/>
                  </a:schemeClr>
                </a:solidFill>
                <a:latin typeface="Century Gothic"/>
                <a:cs typeface="Calibri"/>
              </a:rPr>
              <a:t>Water</a:t>
            </a:r>
          </a:p>
          <a:p>
            <a:r>
              <a:rPr lang="en-US" sz="2400" dirty="0">
                <a:solidFill>
                  <a:schemeClr val="tx1">
                    <a:lumMod val="75000"/>
                    <a:lumOff val="25000"/>
                  </a:schemeClr>
                </a:solidFill>
                <a:latin typeface="Century Gothic"/>
                <a:cs typeface="Calibri"/>
              </a:rPr>
              <a:t>Wetlands</a:t>
            </a:r>
          </a:p>
          <a:p>
            <a:r>
              <a:rPr lang="en-US" sz="2400" dirty="0">
                <a:solidFill>
                  <a:schemeClr val="tx1">
                    <a:lumMod val="75000"/>
                    <a:lumOff val="25000"/>
                  </a:schemeClr>
                </a:solidFill>
                <a:latin typeface="Century Gothic"/>
                <a:cs typeface="Calibri"/>
              </a:rPr>
              <a:t>Urban</a:t>
            </a:r>
          </a:p>
        </p:txBody>
      </p:sp>
      <p:sp>
        <p:nvSpPr>
          <p:cNvPr id="7" name="TextBox 6">
            <a:extLst>
              <a:ext uri="{FF2B5EF4-FFF2-40B4-BE49-F238E27FC236}">
                <a16:creationId xmlns:a16="http://schemas.microsoft.com/office/drawing/2014/main" xmlns="" id="{905AAD7F-1BAF-4D9C-BFEA-7D2E2DE89846}"/>
              </a:ext>
            </a:extLst>
          </p:cNvPr>
          <p:cNvSpPr txBox="1"/>
          <p:nvPr/>
        </p:nvSpPr>
        <p:spPr>
          <a:xfrm>
            <a:off x="5202747" y="1192724"/>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tx1">
                    <a:lumMod val="75000"/>
                    <a:lumOff val="25000"/>
                  </a:schemeClr>
                </a:solidFill>
                <a:latin typeface="Century Gothic"/>
              </a:rPr>
              <a:t>2015</a:t>
            </a:r>
            <a:endParaRPr lang="en-US" sz="3200" b="1" dirty="0">
              <a:solidFill>
                <a:schemeClr val="tx1">
                  <a:lumMod val="75000"/>
                  <a:lumOff val="25000"/>
                </a:schemeClr>
              </a:solidFill>
              <a:latin typeface="Century Gothic"/>
              <a:cs typeface="Calibri"/>
            </a:endParaRPr>
          </a:p>
        </p:txBody>
      </p:sp>
      <p:pic>
        <p:nvPicPr>
          <p:cNvPr id="5" name="Picture 6" descr="A picture containing light&#10;&#10;Description automatically generated">
            <a:extLst>
              <a:ext uri="{FF2B5EF4-FFF2-40B4-BE49-F238E27FC236}">
                <a16:creationId xmlns:a16="http://schemas.microsoft.com/office/drawing/2014/main" xmlns="" id="{5BC319CC-9E72-4E1B-8A4F-BC8C6668C5A7}"/>
              </a:ext>
            </a:extLst>
          </p:cNvPr>
          <p:cNvPicPr>
            <a:picLocks noChangeAspect="1"/>
          </p:cNvPicPr>
          <p:nvPr/>
        </p:nvPicPr>
        <p:blipFill>
          <a:blip r:embed="rId5"/>
          <a:stretch>
            <a:fillRect/>
          </a:stretch>
        </p:blipFill>
        <p:spPr>
          <a:xfrm>
            <a:off x="11304650" y="5470212"/>
            <a:ext cx="492388" cy="588828"/>
          </a:xfrm>
          <a:prstGeom prst="rect">
            <a:avLst/>
          </a:prstGeom>
        </p:spPr>
      </p:pic>
      <p:grpSp>
        <p:nvGrpSpPr>
          <p:cNvPr id="18" name="Group 17">
            <a:extLst>
              <a:ext uri="{FF2B5EF4-FFF2-40B4-BE49-F238E27FC236}">
                <a16:creationId xmlns:a16="http://schemas.microsoft.com/office/drawing/2014/main" xmlns="" id="{7C943C1F-F41E-4A88-BC0A-9EB14DAA0202}"/>
              </a:ext>
            </a:extLst>
          </p:cNvPr>
          <p:cNvGrpSpPr/>
          <p:nvPr/>
        </p:nvGrpSpPr>
        <p:grpSpPr>
          <a:xfrm>
            <a:off x="10427858" y="5959855"/>
            <a:ext cx="2463781" cy="541290"/>
            <a:chOff x="10409321" y="5566708"/>
            <a:chExt cx="2768943" cy="358368"/>
          </a:xfrm>
        </p:grpSpPr>
        <p:grpSp>
          <p:nvGrpSpPr>
            <p:cNvPr id="16" name="Group 15">
              <a:extLst>
                <a:ext uri="{FF2B5EF4-FFF2-40B4-BE49-F238E27FC236}">
                  <a16:creationId xmlns:a16="http://schemas.microsoft.com/office/drawing/2014/main" xmlns="" id="{A18AA358-757E-4AA8-B7BA-A182684B845A}"/>
                </a:ext>
              </a:extLst>
            </p:cNvPr>
            <p:cNvGrpSpPr/>
            <p:nvPr/>
          </p:nvGrpSpPr>
          <p:grpSpPr>
            <a:xfrm>
              <a:off x="10461464" y="5719011"/>
              <a:ext cx="1072816" cy="80210"/>
              <a:chOff x="9669378" y="5598695"/>
              <a:chExt cx="1433762" cy="110289"/>
            </a:xfrm>
          </p:grpSpPr>
          <p:sp>
            <p:nvSpPr>
              <p:cNvPr id="11" name="Rectangle 10">
                <a:extLst>
                  <a:ext uri="{FF2B5EF4-FFF2-40B4-BE49-F238E27FC236}">
                    <a16:creationId xmlns:a16="http://schemas.microsoft.com/office/drawing/2014/main" xmlns="" id="{B8982382-D250-41BA-9473-81A2F270F95C}"/>
                  </a:ext>
                </a:extLst>
              </p:cNvPr>
              <p:cNvSpPr/>
              <p:nvPr/>
            </p:nvSpPr>
            <p:spPr>
              <a:xfrm>
                <a:off x="9669378" y="5598695"/>
                <a:ext cx="711868" cy="1102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598673B2-CEC1-42B5-B239-4F292C493633}"/>
                  </a:ext>
                </a:extLst>
              </p:cNvPr>
              <p:cNvSpPr/>
              <p:nvPr/>
            </p:nvSpPr>
            <p:spPr>
              <a:xfrm>
                <a:off x="10391272" y="5598695"/>
                <a:ext cx="711868" cy="1102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xmlns="" id="{BDDECDBD-6EFE-43F1-82FC-042D55DF2A21}"/>
                </a:ext>
              </a:extLst>
            </p:cNvPr>
            <p:cNvSpPr txBox="1"/>
            <p:nvPr/>
          </p:nvSpPr>
          <p:spPr>
            <a:xfrm>
              <a:off x="10409321" y="5572004"/>
              <a:ext cx="356937" cy="353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0</a:t>
              </a:r>
              <a:endParaRPr lang="en-US" sz="1400" dirty="0">
                <a:cs typeface="Calibri"/>
              </a:endParaRPr>
            </a:p>
          </p:txBody>
        </p:sp>
        <p:sp>
          <p:nvSpPr>
            <p:cNvPr id="14" name="TextBox 13">
              <a:extLst>
                <a:ext uri="{FF2B5EF4-FFF2-40B4-BE49-F238E27FC236}">
                  <a16:creationId xmlns:a16="http://schemas.microsoft.com/office/drawing/2014/main" xmlns="" id="{B887DE85-4912-4E93-A784-96FE0B9DF2A1}"/>
                </a:ext>
              </a:extLst>
            </p:cNvPr>
            <p:cNvSpPr txBox="1"/>
            <p:nvPr/>
          </p:nvSpPr>
          <p:spPr>
            <a:xfrm>
              <a:off x="10854118" y="5572004"/>
              <a:ext cx="356937" cy="20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5</a:t>
              </a:r>
              <a:endParaRPr lang="en-US" sz="1400" dirty="0"/>
            </a:p>
          </p:txBody>
        </p:sp>
        <p:sp>
          <p:nvSpPr>
            <p:cNvPr id="15" name="TextBox 14">
              <a:extLst>
                <a:ext uri="{FF2B5EF4-FFF2-40B4-BE49-F238E27FC236}">
                  <a16:creationId xmlns:a16="http://schemas.microsoft.com/office/drawing/2014/main" xmlns="" id="{50E16295-8418-41B0-9D57-09EA123A7F98}"/>
                </a:ext>
              </a:extLst>
            </p:cNvPr>
            <p:cNvSpPr txBox="1"/>
            <p:nvPr/>
          </p:nvSpPr>
          <p:spPr>
            <a:xfrm>
              <a:off x="11367952" y="5566708"/>
              <a:ext cx="437727" cy="20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cs typeface="Calibri"/>
                </a:rPr>
                <a:t>10</a:t>
              </a:r>
            </a:p>
          </p:txBody>
        </p:sp>
        <p:sp>
          <p:nvSpPr>
            <p:cNvPr id="17" name="TextBox 16">
              <a:extLst>
                <a:ext uri="{FF2B5EF4-FFF2-40B4-BE49-F238E27FC236}">
                  <a16:creationId xmlns:a16="http://schemas.microsoft.com/office/drawing/2014/main" xmlns="" id="{AABC7118-84E8-4260-BE7F-7EBA871E5693}"/>
                </a:ext>
              </a:extLst>
            </p:cNvPr>
            <p:cNvSpPr txBox="1"/>
            <p:nvPr/>
          </p:nvSpPr>
          <p:spPr>
            <a:xfrm>
              <a:off x="11559921" y="5663502"/>
              <a:ext cx="1618343" cy="203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km</a:t>
              </a:r>
            </a:p>
          </p:txBody>
        </p:sp>
      </p:grpSp>
      <p:sp>
        <p:nvSpPr>
          <p:cNvPr id="20" name="TextBox 19">
            <a:extLst>
              <a:ext uri="{FF2B5EF4-FFF2-40B4-BE49-F238E27FC236}">
                <a16:creationId xmlns:a16="http://schemas.microsoft.com/office/drawing/2014/main" xmlns="" id="{F13B64C8-4733-41BC-A028-1A90D4D540D2}"/>
              </a:ext>
            </a:extLst>
          </p:cNvPr>
          <p:cNvSpPr txBox="1"/>
          <p:nvPr/>
        </p:nvSpPr>
        <p:spPr>
          <a:xfrm>
            <a:off x="411193" y="2280249"/>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u="sng" dirty="0">
                <a:solidFill>
                  <a:schemeClr val="tx1">
                    <a:lumMod val="75000"/>
                    <a:lumOff val="25000"/>
                  </a:schemeClr>
                </a:solidFill>
                <a:latin typeface="Century Gothic"/>
              </a:rPr>
              <a:t>Land Class</a:t>
            </a:r>
            <a:endParaRPr lang="en-US" sz="2400" dirty="0">
              <a:solidFill>
                <a:schemeClr val="tx1">
                  <a:lumMod val="75000"/>
                  <a:lumOff val="25000"/>
                </a:schemeClr>
              </a:solidFill>
            </a:endParaRPr>
          </a:p>
        </p:txBody>
      </p:sp>
    </p:spTree>
    <p:extLst>
      <p:ext uri="{BB962C8B-B14F-4D97-AF65-F5344CB8AC3E}">
        <p14:creationId xmlns:p14="http://schemas.microsoft.com/office/powerpoint/2010/main" val="7879341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RESULTS: LULC CLASSIFICATION</a:t>
            </a:r>
          </a:p>
        </p:txBody>
      </p:sp>
      <p:sp>
        <p:nvSpPr>
          <p:cNvPr id="4" name="Text Placeholder 2"/>
          <p:cNvSpPr txBox="1">
            <a:spLocks/>
          </p:cNvSpPr>
          <p:nvPr/>
        </p:nvSpPr>
        <p:spPr>
          <a:xfrm>
            <a:off x="406797" y="1186773"/>
            <a:ext cx="3123566" cy="133494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b="1" dirty="0">
                <a:solidFill>
                  <a:schemeClr val="tx1">
                    <a:lumMod val="75000"/>
                    <a:lumOff val="25000"/>
                  </a:schemeClr>
                </a:solidFill>
                <a:latin typeface="Century Gothic" panose="020F0302020204030204"/>
              </a:rPr>
              <a:t>Puerto Maldonado</a:t>
            </a:r>
          </a:p>
          <a:p>
            <a:pPr>
              <a:lnSpc>
                <a:spcPct val="100000"/>
              </a:lnSpc>
              <a:spcBef>
                <a:spcPts val="0"/>
              </a:spcBef>
              <a:spcAft>
                <a:spcPts val="600"/>
              </a:spcAft>
              <a:buClr>
                <a:srgbClr val="8A599A"/>
              </a:buClr>
            </a:pPr>
            <a:endParaRPr lang="en-US" sz="2000"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8A599A"/>
              </a:buClr>
              <a:buNone/>
            </a:pPr>
            <a:endParaRPr lang="en-US" sz="2400" u="sng"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None/>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endParaRPr lang="en-US" sz="2000" dirty="0">
              <a:solidFill>
                <a:schemeClr val="tx1">
                  <a:lumMod val="75000"/>
                  <a:lumOff val="25000"/>
                </a:schemeClr>
              </a:solidFill>
              <a:latin typeface="Century Gothic" panose="020F0302020204030204"/>
            </a:endParaRPr>
          </a:p>
        </p:txBody>
      </p:sp>
      <p:pic>
        <p:nvPicPr>
          <p:cNvPr id="10" name="Picture 10" descr="Map&#10;&#10;Description automatically generated">
            <a:extLst>
              <a:ext uri="{FF2B5EF4-FFF2-40B4-BE49-F238E27FC236}">
                <a16:creationId xmlns:a16="http://schemas.microsoft.com/office/drawing/2014/main" xmlns="" id="{0946CF8A-B1AD-4F47-B748-0150D43D6C60}"/>
              </a:ext>
            </a:extLst>
          </p:cNvPr>
          <p:cNvPicPr>
            <a:picLocks noChangeAspect="1"/>
          </p:cNvPicPr>
          <p:nvPr/>
        </p:nvPicPr>
        <p:blipFill>
          <a:blip r:embed="rId3"/>
          <a:stretch>
            <a:fillRect/>
          </a:stretch>
        </p:blipFill>
        <p:spPr>
          <a:xfrm>
            <a:off x="5125846" y="1092878"/>
            <a:ext cx="6856736" cy="5298387"/>
          </a:xfrm>
          <a:prstGeom prst="rect">
            <a:avLst/>
          </a:prstGeom>
        </p:spPr>
      </p:pic>
      <p:pic>
        <p:nvPicPr>
          <p:cNvPr id="2" name="Picture 4">
            <a:extLst>
              <a:ext uri="{FF2B5EF4-FFF2-40B4-BE49-F238E27FC236}">
                <a16:creationId xmlns:a16="http://schemas.microsoft.com/office/drawing/2014/main" xmlns="" id="{FF727EE4-7343-4EE2-83C3-C2B5630DBA51}"/>
              </a:ext>
            </a:extLst>
          </p:cNvPr>
          <p:cNvPicPr>
            <a:picLocks noChangeAspect="1"/>
          </p:cNvPicPr>
          <p:nvPr/>
        </p:nvPicPr>
        <p:blipFill>
          <a:blip r:embed="rId4"/>
          <a:stretch>
            <a:fillRect/>
          </a:stretch>
        </p:blipFill>
        <p:spPr>
          <a:xfrm>
            <a:off x="413631" y="2741891"/>
            <a:ext cx="519921" cy="3029129"/>
          </a:xfrm>
          <a:prstGeom prst="rect">
            <a:avLst/>
          </a:prstGeom>
        </p:spPr>
      </p:pic>
      <p:sp>
        <p:nvSpPr>
          <p:cNvPr id="6" name="TextBox 5">
            <a:extLst>
              <a:ext uri="{FF2B5EF4-FFF2-40B4-BE49-F238E27FC236}">
                <a16:creationId xmlns:a16="http://schemas.microsoft.com/office/drawing/2014/main" xmlns="" id="{17C99C62-158F-4B4D-BA24-423ED3AB8BD7}"/>
              </a:ext>
            </a:extLst>
          </p:cNvPr>
          <p:cNvSpPr txBox="1"/>
          <p:nvPr/>
        </p:nvSpPr>
        <p:spPr>
          <a:xfrm>
            <a:off x="929787" y="2736793"/>
            <a:ext cx="3792745"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chemeClr val="tx1">
                    <a:lumMod val="75000"/>
                    <a:lumOff val="25000"/>
                  </a:schemeClr>
                </a:solidFill>
                <a:latin typeface="Century Gothic"/>
              </a:rPr>
              <a:t>Forest</a:t>
            </a:r>
          </a:p>
          <a:p>
            <a:r>
              <a:rPr lang="en-US" sz="2400" dirty="0">
                <a:solidFill>
                  <a:schemeClr val="tx1">
                    <a:lumMod val="75000"/>
                    <a:lumOff val="25000"/>
                  </a:schemeClr>
                </a:solidFill>
                <a:latin typeface="Century Gothic"/>
                <a:cs typeface="Calibri"/>
              </a:rPr>
              <a:t>Secondary Vegetation</a:t>
            </a:r>
          </a:p>
          <a:p>
            <a:r>
              <a:rPr lang="en-US" sz="2400" dirty="0">
                <a:solidFill>
                  <a:schemeClr val="tx1">
                    <a:lumMod val="75000"/>
                    <a:lumOff val="25000"/>
                  </a:schemeClr>
                </a:solidFill>
                <a:latin typeface="Century Gothic"/>
                <a:cs typeface="Calibri"/>
              </a:rPr>
              <a:t>Pastures</a:t>
            </a:r>
          </a:p>
          <a:p>
            <a:r>
              <a:rPr lang="en-US" sz="2400" dirty="0">
                <a:solidFill>
                  <a:schemeClr val="tx1">
                    <a:lumMod val="75000"/>
                    <a:lumOff val="25000"/>
                  </a:schemeClr>
                </a:solidFill>
                <a:latin typeface="Century Gothic"/>
                <a:cs typeface="Calibri"/>
              </a:rPr>
              <a:t>Agriculture</a:t>
            </a:r>
          </a:p>
          <a:p>
            <a:r>
              <a:rPr lang="en-US" sz="2400" dirty="0">
                <a:solidFill>
                  <a:schemeClr val="tx1">
                    <a:lumMod val="75000"/>
                    <a:lumOff val="25000"/>
                  </a:schemeClr>
                </a:solidFill>
                <a:latin typeface="Century Gothic"/>
                <a:cs typeface="Calibri"/>
              </a:rPr>
              <a:t>Mining</a:t>
            </a:r>
          </a:p>
          <a:p>
            <a:r>
              <a:rPr lang="en-US" sz="2400" dirty="0">
                <a:solidFill>
                  <a:schemeClr val="tx1">
                    <a:lumMod val="75000"/>
                    <a:lumOff val="25000"/>
                  </a:schemeClr>
                </a:solidFill>
                <a:latin typeface="Century Gothic"/>
                <a:cs typeface="Calibri"/>
              </a:rPr>
              <a:t>Water</a:t>
            </a:r>
          </a:p>
          <a:p>
            <a:r>
              <a:rPr lang="en-US" sz="2400" dirty="0">
                <a:solidFill>
                  <a:schemeClr val="tx1">
                    <a:lumMod val="75000"/>
                    <a:lumOff val="25000"/>
                  </a:schemeClr>
                </a:solidFill>
                <a:latin typeface="Century Gothic"/>
                <a:cs typeface="Calibri"/>
              </a:rPr>
              <a:t>Wetlands</a:t>
            </a:r>
          </a:p>
          <a:p>
            <a:r>
              <a:rPr lang="en-US" sz="2400" dirty="0">
                <a:solidFill>
                  <a:schemeClr val="tx1">
                    <a:lumMod val="75000"/>
                    <a:lumOff val="25000"/>
                  </a:schemeClr>
                </a:solidFill>
                <a:latin typeface="Century Gothic"/>
                <a:cs typeface="Calibri"/>
              </a:rPr>
              <a:t>Urban</a:t>
            </a:r>
          </a:p>
        </p:txBody>
      </p:sp>
      <p:sp>
        <p:nvSpPr>
          <p:cNvPr id="7" name="TextBox 6">
            <a:extLst>
              <a:ext uri="{FF2B5EF4-FFF2-40B4-BE49-F238E27FC236}">
                <a16:creationId xmlns:a16="http://schemas.microsoft.com/office/drawing/2014/main" xmlns="" id="{905AAD7F-1BAF-4D9C-BFEA-7D2E2DE89846}"/>
              </a:ext>
            </a:extLst>
          </p:cNvPr>
          <p:cNvSpPr txBox="1"/>
          <p:nvPr/>
        </p:nvSpPr>
        <p:spPr>
          <a:xfrm>
            <a:off x="5202747" y="1192724"/>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tx1">
                    <a:lumMod val="75000"/>
                    <a:lumOff val="25000"/>
                  </a:schemeClr>
                </a:solidFill>
                <a:latin typeface="Century Gothic"/>
              </a:rPr>
              <a:t>2020</a:t>
            </a:r>
            <a:endParaRPr lang="en-US" sz="3200" b="1" dirty="0">
              <a:solidFill>
                <a:schemeClr val="tx1">
                  <a:lumMod val="75000"/>
                  <a:lumOff val="25000"/>
                </a:schemeClr>
              </a:solidFill>
              <a:latin typeface="Century Gothic"/>
              <a:cs typeface="Calibri"/>
            </a:endParaRPr>
          </a:p>
        </p:txBody>
      </p:sp>
      <p:pic>
        <p:nvPicPr>
          <p:cNvPr id="5" name="Picture 6" descr="A picture containing light&#10;&#10;Description automatically generated">
            <a:extLst>
              <a:ext uri="{FF2B5EF4-FFF2-40B4-BE49-F238E27FC236}">
                <a16:creationId xmlns:a16="http://schemas.microsoft.com/office/drawing/2014/main" xmlns="" id="{5BC319CC-9E72-4E1B-8A4F-BC8C6668C5A7}"/>
              </a:ext>
            </a:extLst>
          </p:cNvPr>
          <p:cNvPicPr>
            <a:picLocks noChangeAspect="1"/>
          </p:cNvPicPr>
          <p:nvPr/>
        </p:nvPicPr>
        <p:blipFill>
          <a:blip r:embed="rId5"/>
          <a:stretch>
            <a:fillRect/>
          </a:stretch>
        </p:blipFill>
        <p:spPr>
          <a:xfrm>
            <a:off x="11304650" y="5470212"/>
            <a:ext cx="492388" cy="588828"/>
          </a:xfrm>
          <a:prstGeom prst="rect">
            <a:avLst/>
          </a:prstGeom>
        </p:spPr>
      </p:pic>
      <p:grpSp>
        <p:nvGrpSpPr>
          <p:cNvPr id="18" name="Group 17">
            <a:extLst>
              <a:ext uri="{FF2B5EF4-FFF2-40B4-BE49-F238E27FC236}">
                <a16:creationId xmlns:a16="http://schemas.microsoft.com/office/drawing/2014/main" xmlns="" id="{7C943C1F-F41E-4A88-BC0A-9EB14DAA0202}"/>
              </a:ext>
            </a:extLst>
          </p:cNvPr>
          <p:cNvGrpSpPr/>
          <p:nvPr/>
        </p:nvGrpSpPr>
        <p:grpSpPr>
          <a:xfrm>
            <a:off x="10427858" y="5959855"/>
            <a:ext cx="2463781" cy="541290"/>
            <a:chOff x="10409321" y="5566708"/>
            <a:chExt cx="2768943" cy="358368"/>
          </a:xfrm>
        </p:grpSpPr>
        <p:grpSp>
          <p:nvGrpSpPr>
            <p:cNvPr id="16" name="Group 15">
              <a:extLst>
                <a:ext uri="{FF2B5EF4-FFF2-40B4-BE49-F238E27FC236}">
                  <a16:creationId xmlns:a16="http://schemas.microsoft.com/office/drawing/2014/main" xmlns="" id="{A18AA358-757E-4AA8-B7BA-A182684B845A}"/>
                </a:ext>
              </a:extLst>
            </p:cNvPr>
            <p:cNvGrpSpPr/>
            <p:nvPr/>
          </p:nvGrpSpPr>
          <p:grpSpPr>
            <a:xfrm>
              <a:off x="10461464" y="5719011"/>
              <a:ext cx="1072816" cy="80210"/>
              <a:chOff x="9669378" y="5598695"/>
              <a:chExt cx="1433762" cy="110289"/>
            </a:xfrm>
          </p:grpSpPr>
          <p:sp>
            <p:nvSpPr>
              <p:cNvPr id="11" name="Rectangle 10">
                <a:extLst>
                  <a:ext uri="{FF2B5EF4-FFF2-40B4-BE49-F238E27FC236}">
                    <a16:creationId xmlns:a16="http://schemas.microsoft.com/office/drawing/2014/main" xmlns="" id="{B8982382-D250-41BA-9473-81A2F270F95C}"/>
                  </a:ext>
                </a:extLst>
              </p:cNvPr>
              <p:cNvSpPr/>
              <p:nvPr/>
            </p:nvSpPr>
            <p:spPr>
              <a:xfrm>
                <a:off x="9669378" y="5598695"/>
                <a:ext cx="711868" cy="1102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598673B2-CEC1-42B5-B239-4F292C493633}"/>
                  </a:ext>
                </a:extLst>
              </p:cNvPr>
              <p:cNvSpPr/>
              <p:nvPr/>
            </p:nvSpPr>
            <p:spPr>
              <a:xfrm>
                <a:off x="10391272" y="5598695"/>
                <a:ext cx="711868" cy="1102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xmlns="" id="{BDDECDBD-6EFE-43F1-82FC-042D55DF2A21}"/>
                </a:ext>
              </a:extLst>
            </p:cNvPr>
            <p:cNvSpPr txBox="1"/>
            <p:nvPr/>
          </p:nvSpPr>
          <p:spPr>
            <a:xfrm>
              <a:off x="10409321" y="5572004"/>
              <a:ext cx="356937" cy="353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0</a:t>
              </a:r>
              <a:endParaRPr lang="en-US" sz="1400" dirty="0">
                <a:cs typeface="Calibri"/>
              </a:endParaRPr>
            </a:p>
          </p:txBody>
        </p:sp>
        <p:sp>
          <p:nvSpPr>
            <p:cNvPr id="14" name="TextBox 13">
              <a:extLst>
                <a:ext uri="{FF2B5EF4-FFF2-40B4-BE49-F238E27FC236}">
                  <a16:creationId xmlns:a16="http://schemas.microsoft.com/office/drawing/2014/main" xmlns="" id="{B887DE85-4912-4E93-A784-96FE0B9DF2A1}"/>
                </a:ext>
              </a:extLst>
            </p:cNvPr>
            <p:cNvSpPr txBox="1"/>
            <p:nvPr/>
          </p:nvSpPr>
          <p:spPr>
            <a:xfrm>
              <a:off x="10854118" y="5572004"/>
              <a:ext cx="356937" cy="20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5</a:t>
              </a:r>
              <a:endParaRPr lang="en-US" sz="1400" dirty="0"/>
            </a:p>
          </p:txBody>
        </p:sp>
        <p:sp>
          <p:nvSpPr>
            <p:cNvPr id="15" name="TextBox 14">
              <a:extLst>
                <a:ext uri="{FF2B5EF4-FFF2-40B4-BE49-F238E27FC236}">
                  <a16:creationId xmlns:a16="http://schemas.microsoft.com/office/drawing/2014/main" xmlns="" id="{50E16295-8418-41B0-9D57-09EA123A7F98}"/>
                </a:ext>
              </a:extLst>
            </p:cNvPr>
            <p:cNvSpPr txBox="1"/>
            <p:nvPr/>
          </p:nvSpPr>
          <p:spPr>
            <a:xfrm>
              <a:off x="11367952" y="5566708"/>
              <a:ext cx="437727" cy="20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cs typeface="Calibri"/>
                </a:rPr>
                <a:t>10</a:t>
              </a:r>
            </a:p>
          </p:txBody>
        </p:sp>
        <p:sp>
          <p:nvSpPr>
            <p:cNvPr id="17" name="TextBox 16">
              <a:extLst>
                <a:ext uri="{FF2B5EF4-FFF2-40B4-BE49-F238E27FC236}">
                  <a16:creationId xmlns:a16="http://schemas.microsoft.com/office/drawing/2014/main" xmlns="" id="{AABC7118-84E8-4260-BE7F-7EBA871E5693}"/>
                </a:ext>
              </a:extLst>
            </p:cNvPr>
            <p:cNvSpPr txBox="1"/>
            <p:nvPr/>
          </p:nvSpPr>
          <p:spPr>
            <a:xfrm>
              <a:off x="11559921" y="5663502"/>
              <a:ext cx="1618343" cy="203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km</a:t>
              </a:r>
            </a:p>
          </p:txBody>
        </p:sp>
      </p:grpSp>
      <p:sp>
        <p:nvSpPr>
          <p:cNvPr id="20" name="TextBox 19">
            <a:extLst>
              <a:ext uri="{FF2B5EF4-FFF2-40B4-BE49-F238E27FC236}">
                <a16:creationId xmlns:a16="http://schemas.microsoft.com/office/drawing/2014/main" xmlns="" id="{F13B64C8-4733-41BC-A028-1A90D4D540D2}"/>
              </a:ext>
            </a:extLst>
          </p:cNvPr>
          <p:cNvSpPr txBox="1"/>
          <p:nvPr/>
        </p:nvSpPr>
        <p:spPr>
          <a:xfrm>
            <a:off x="411193" y="2280249"/>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u="sng" dirty="0">
                <a:solidFill>
                  <a:schemeClr val="tx1">
                    <a:lumMod val="75000"/>
                    <a:lumOff val="25000"/>
                  </a:schemeClr>
                </a:solidFill>
                <a:latin typeface="Century Gothic"/>
              </a:rPr>
              <a:t>Land Class</a:t>
            </a:r>
            <a:endParaRPr lang="en-US" sz="2400" dirty="0">
              <a:solidFill>
                <a:schemeClr val="tx1">
                  <a:lumMod val="75000"/>
                  <a:lumOff val="25000"/>
                </a:schemeClr>
              </a:solidFill>
            </a:endParaRPr>
          </a:p>
        </p:txBody>
      </p:sp>
    </p:spTree>
    <p:extLst>
      <p:ext uri="{BB962C8B-B14F-4D97-AF65-F5344CB8AC3E}">
        <p14:creationId xmlns:p14="http://schemas.microsoft.com/office/powerpoint/2010/main" val="2612223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lIns="91440" tIns="45720" rIns="91440" bIns="45720" anchor="ctr" anchorCtr="0">
            <a:noAutofit/>
          </a:bodyPr>
          <a:lstStyle/>
          <a:p>
            <a:pPr lvl="0"/>
            <a:r>
              <a:rPr lang="en-US" sz="4000" b="1" dirty="0">
                <a:solidFill>
                  <a:srgbClr val="8A599A"/>
                </a:solidFill>
                <a:latin typeface="Century Gothic" panose="020F0302020204030204"/>
              </a:rPr>
              <a:t>OBJECTIVES</a:t>
            </a:r>
          </a:p>
        </p:txBody>
      </p:sp>
      <p:graphicFrame>
        <p:nvGraphicFramePr>
          <p:cNvPr id="4" name="Diagram 7">
            <a:extLst>
              <a:ext uri="{FF2B5EF4-FFF2-40B4-BE49-F238E27FC236}">
                <a16:creationId xmlns:a16="http://schemas.microsoft.com/office/drawing/2014/main" xmlns="" id="{B5B50D03-611A-41BF-AF71-4662516EBC3C}"/>
              </a:ext>
            </a:extLst>
          </p:cNvPr>
          <p:cNvGraphicFramePr/>
          <p:nvPr>
            <p:extLst>
              <p:ext uri="{D42A27DB-BD31-4B8C-83A1-F6EECF244321}">
                <p14:modId xmlns:p14="http://schemas.microsoft.com/office/powerpoint/2010/main" val="1672137109"/>
              </p:ext>
            </p:extLst>
          </p:nvPr>
        </p:nvGraphicFramePr>
        <p:xfrm>
          <a:off x="2508095" y="1360519"/>
          <a:ext cx="6838778" cy="51780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4241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p:cNvSpPr txBox="1">
            <a:spLocks/>
          </p:cNvSpPr>
          <p:nvPr/>
        </p:nvSpPr>
        <p:spPr>
          <a:xfrm>
            <a:off x="444963" y="1713102"/>
            <a:ext cx="9754095" cy="3908762"/>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buClr>
                <a:srgbClr val="8A599A"/>
              </a:buClr>
              <a:buFont typeface="Arial,Sans-Serif" panose="020B0604020202020204" pitchFamily="34" charset="0"/>
            </a:pPr>
            <a:r>
              <a:rPr lang="en-US" sz="2000" b="1" dirty="0">
                <a:solidFill>
                  <a:schemeClr val="tx1">
                    <a:lumMod val="75000"/>
                    <a:lumOff val="25000"/>
                  </a:schemeClr>
                </a:solidFill>
                <a:latin typeface="Century Gothic" panose="020F0302020204030204"/>
              </a:rPr>
              <a:t>End User Partners</a:t>
            </a:r>
            <a:endParaRPr lang="en-US" sz="2000" dirty="0">
              <a:solidFill>
                <a:schemeClr val="tx1">
                  <a:lumMod val="75000"/>
                  <a:lumOff val="25000"/>
                </a:schemeClr>
              </a:solidFill>
              <a:latin typeface="Century Gothic"/>
              <a:ea typeface="+mn-lt"/>
              <a:cs typeface="+mn-lt"/>
            </a:endParaRPr>
          </a:p>
          <a:p>
            <a:pPr marL="742950" lvl="1" indent="-285750">
              <a:lnSpc>
                <a:spcPct val="100000"/>
              </a:lnSpc>
              <a:spcBef>
                <a:spcPts val="0"/>
              </a:spcBef>
              <a:buClr>
                <a:srgbClr val="8A599A"/>
              </a:buClr>
              <a:buFont typeface="Arial,Sans-Serif" panose="020B0604020202020204" pitchFamily="34" charset="0"/>
            </a:pPr>
            <a:r>
              <a:rPr lang="en-US" sz="2000" dirty="0">
                <a:solidFill>
                  <a:schemeClr val="tx1">
                    <a:lumMod val="75000"/>
                    <a:lumOff val="25000"/>
                  </a:schemeClr>
                </a:solidFill>
                <a:latin typeface="Century Gothic" panose="020F0302020204030204"/>
              </a:rPr>
              <a:t>Peru Ministry of the Environment (MINAM)</a:t>
            </a:r>
            <a:endParaRPr lang="en-US" sz="2000" dirty="0">
              <a:solidFill>
                <a:schemeClr val="tx1">
                  <a:lumMod val="75000"/>
                  <a:lumOff val="25000"/>
                </a:schemeClr>
              </a:solidFill>
              <a:latin typeface="Century Gothic"/>
              <a:ea typeface="+mn-lt"/>
              <a:cs typeface="+mn-lt"/>
            </a:endParaRPr>
          </a:p>
          <a:p>
            <a:pPr marL="742950" lvl="1" indent="-285750">
              <a:lnSpc>
                <a:spcPct val="100000"/>
              </a:lnSpc>
              <a:spcBef>
                <a:spcPts val="0"/>
              </a:spcBef>
              <a:buClr>
                <a:srgbClr val="8A599A"/>
              </a:buClr>
              <a:buFont typeface="Arial,Sans-Serif" panose="020B0604020202020204" pitchFamily="34" charset="0"/>
            </a:pPr>
            <a:r>
              <a:rPr lang="en-US" sz="2000" dirty="0">
                <a:solidFill>
                  <a:schemeClr val="tx1">
                    <a:lumMod val="75000"/>
                    <a:lumOff val="25000"/>
                  </a:schemeClr>
                </a:solidFill>
                <a:latin typeface="Century Gothic" panose="020F0302020204030204"/>
              </a:rPr>
              <a:t>Peru Ministry of Health (MINSA)</a:t>
            </a:r>
            <a:endParaRPr lang="en-US" sz="2000" dirty="0">
              <a:solidFill>
                <a:schemeClr val="tx1">
                  <a:lumMod val="75000"/>
                  <a:lumOff val="25000"/>
                </a:schemeClr>
              </a:solidFill>
              <a:latin typeface="Century Gothic"/>
              <a:ea typeface="+mn-lt"/>
              <a:cs typeface="+mn-lt"/>
            </a:endParaRPr>
          </a:p>
          <a:p>
            <a:pPr marL="742950" lvl="1" indent="-285750">
              <a:lnSpc>
                <a:spcPct val="100000"/>
              </a:lnSpc>
              <a:spcBef>
                <a:spcPts val="0"/>
              </a:spcBef>
              <a:buClr>
                <a:srgbClr val="8A599A"/>
              </a:buClr>
              <a:buFont typeface="Arial,Sans-Serif" panose="020B0604020202020204" pitchFamily="34" charset="0"/>
            </a:pPr>
            <a:endParaRPr lang="en-US" sz="2000" dirty="0">
              <a:solidFill>
                <a:schemeClr val="tx1">
                  <a:lumMod val="75000"/>
                  <a:lumOff val="25000"/>
                </a:schemeClr>
              </a:solidFill>
              <a:latin typeface="Century Gothic"/>
              <a:ea typeface="+mn-lt"/>
              <a:cs typeface="+mn-lt"/>
            </a:endParaRPr>
          </a:p>
          <a:p>
            <a:pPr marL="285750" indent="-285750">
              <a:lnSpc>
                <a:spcPct val="100000"/>
              </a:lnSpc>
              <a:spcBef>
                <a:spcPts val="0"/>
              </a:spcBef>
              <a:buClr>
                <a:srgbClr val="8A599A"/>
              </a:buClr>
              <a:buFont typeface="Arial,Sans-Serif" panose="020B0604020202020204" pitchFamily="34" charset="0"/>
            </a:pPr>
            <a:r>
              <a:rPr lang="en-US" sz="2000" b="1" dirty="0">
                <a:solidFill>
                  <a:schemeClr val="tx1">
                    <a:lumMod val="75000"/>
                    <a:lumOff val="25000"/>
                  </a:schemeClr>
                </a:solidFill>
                <a:latin typeface="Century Gothic" panose="020F0302020204030204"/>
              </a:rPr>
              <a:t>Collaborating Partners</a:t>
            </a:r>
            <a:endParaRPr lang="en-US" sz="2000" dirty="0">
              <a:solidFill>
                <a:schemeClr val="tx1">
                  <a:lumMod val="75000"/>
                  <a:lumOff val="25000"/>
                </a:schemeClr>
              </a:solidFill>
              <a:latin typeface="Century Gothic"/>
              <a:ea typeface="+mn-lt"/>
              <a:cs typeface="+mn-lt"/>
            </a:endParaRPr>
          </a:p>
          <a:p>
            <a:pPr marL="742950" lvl="1" indent="-285750">
              <a:lnSpc>
                <a:spcPct val="100000"/>
              </a:lnSpc>
              <a:spcBef>
                <a:spcPts val="0"/>
              </a:spcBef>
              <a:buClr>
                <a:srgbClr val="8A599A"/>
              </a:buClr>
              <a:buFont typeface="Arial,Sans-Serif" panose="020B0604020202020204" pitchFamily="34" charset="0"/>
            </a:pPr>
            <a:r>
              <a:rPr lang="en-US" sz="2000" dirty="0">
                <a:solidFill>
                  <a:schemeClr val="tx1">
                    <a:lumMod val="75000"/>
                    <a:lumOff val="25000"/>
                  </a:schemeClr>
                </a:solidFill>
                <a:latin typeface="Century Gothic" panose="020F0302020204030204"/>
              </a:rPr>
              <a:t>Lab for Ecohealth and Urban Ecology, Universidad Peruana Cayetano Heredia</a:t>
            </a:r>
            <a:endParaRPr lang="en-US" sz="2000" dirty="0">
              <a:solidFill>
                <a:schemeClr val="tx1">
                  <a:lumMod val="75000"/>
                  <a:lumOff val="25000"/>
                </a:schemeClr>
              </a:solidFill>
              <a:latin typeface="Century Gothic"/>
              <a:ea typeface="+mn-lt"/>
              <a:cs typeface="+mn-lt"/>
            </a:endParaRPr>
          </a:p>
          <a:p>
            <a:pPr marL="742950" lvl="1" indent="-285750">
              <a:lnSpc>
                <a:spcPct val="100000"/>
              </a:lnSpc>
              <a:spcBef>
                <a:spcPts val="0"/>
              </a:spcBef>
              <a:buClr>
                <a:srgbClr val="8A599A"/>
              </a:buClr>
              <a:buFont typeface="Arial,Sans-Serif" panose="020B0604020202020204" pitchFamily="34" charset="0"/>
            </a:pPr>
            <a:r>
              <a:rPr lang="en-US" sz="2000" dirty="0">
                <a:solidFill>
                  <a:schemeClr val="tx1">
                    <a:lumMod val="75000"/>
                    <a:lumOff val="25000"/>
                  </a:schemeClr>
                </a:solidFill>
                <a:latin typeface="Century Gothic" panose="020F0302020204030204"/>
              </a:rPr>
              <a:t>Asociación para la Conservación de la Cuenca Amazónica (ACCA)</a:t>
            </a:r>
            <a:endParaRPr lang="en-US" sz="2000" dirty="0">
              <a:solidFill>
                <a:schemeClr val="tx1">
                  <a:lumMod val="75000"/>
                  <a:lumOff val="25000"/>
                </a:schemeClr>
              </a:solidFill>
              <a:latin typeface="Century Gothic"/>
              <a:ea typeface="+mn-lt"/>
              <a:cs typeface="+mn-lt"/>
            </a:endParaRPr>
          </a:p>
          <a:p>
            <a:pPr marL="742950" lvl="1" indent="-285750">
              <a:lnSpc>
                <a:spcPct val="100000"/>
              </a:lnSpc>
              <a:spcBef>
                <a:spcPts val="0"/>
              </a:spcBef>
              <a:buClr>
                <a:srgbClr val="8A599A"/>
              </a:buClr>
              <a:buFont typeface="Arial,Sans-Serif" panose="020B0604020202020204" pitchFamily="34" charset="0"/>
            </a:pPr>
            <a:r>
              <a:rPr lang="en-US" sz="2000" dirty="0">
                <a:solidFill>
                  <a:schemeClr val="tx1">
                    <a:lumMod val="75000"/>
                    <a:lumOff val="25000"/>
                  </a:schemeClr>
                </a:solidFill>
                <a:latin typeface="Century Gothic" panose="020F0302020204030204"/>
              </a:rPr>
              <a:t>Peruvian Service for Natural Protected Areas</a:t>
            </a:r>
            <a:endParaRPr lang="en-US" sz="2000" dirty="0">
              <a:solidFill>
                <a:schemeClr val="tx1">
                  <a:lumMod val="75000"/>
                  <a:lumOff val="25000"/>
                </a:schemeClr>
              </a:solidFill>
              <a:latin typeface="Century Gothic"/>
              <a:ea typeface="+mn-lt"/>
              <a:cs typeface="+mn-lt"/>
            </a:endParaRPr>
          </a:p>
          <a:p>
            <a:pPr marL="742950" lvl="1" indent="-285750">
              <a:lnSpc>
                <a:spcPct val="100000"/>
              </a:lnSpc>
              <a:spcBef>
                <a:spcPts val="0"/>
              </a:spcBef>
              <a:buClr>
                <a:srgbClr val="8A599A"/>
              </a:buClr>
              <a:buFont typeface="Arial,Sans-Serif" panose="020B0604020202020204" pitchFamily="34" charset="0"/>
            </a:pPr>
            <a:r>
              <a:rPr lang="en-US" sz="2000" dirty="0">
                <a:solidFill>
                  <a:schemeClr val="tx1">
                    <a:lumMod val="75000"/>
                    <a:lumOff val="25000"/>
                  </a:schemeClr>
                </a:solidFill>
                <a:latin typeface="Century Gothic" panose="020F0302020204030204"/>
              </a:rPr>
              <a:t>The National Commission for Aerospace Research and Development (CONIDA) </a:t>
            </a:r>
            <a:endParaRPr lang="en-US" sz="2000" dirty="0">
              <a:solidFill>
                <a:schemeClr val="tx1">
                  <a:lumMod val="75000"/>
                  <a:lumOff val="25000"/>
                </a:schemeClr>
              </a:solidFill>
              <a:latin typeface="Century Gothic"/>
              <a:ea typeface="+mn-lt"/>
              <a:cs typeface="+mn-lt"/>
            </a:endParaRPr>
          </a:p>
          <a:p>
            <a:pPr marL="742950" lvl="1" indent="-285750">
              <a:lnSpc>
                <a:spcPct val="100000"/>
              </a:lnSpc>
              <a:spcBef>
                <a:spcPts val="0"/>
              </a:spcBef>
              <a:buClr>
                <a:srgbClr val="8A599A"/>
              </a:buClr>
              <a:buFont typeface="Arial,Sans-Serif" panose="020B0604020202020204" pitchFamily="34" charset="0"/>
            </a:pPr>
            <a:r>
              <a:rPr lang="en-US" sz="2000" dirty="0">
                <a:solidFill>
                  <a:schemeClr val="tx1">
                    <a:lumMod val="75000"/>
                    <a:lumOff val="25000"/>
                  </a:schemeClr>
                </a:solidFill>
                <a:latin typeface="Century Gothic" panose="020F0302020204030204"/>
              </a:rPr>
              <a:t>Instituto del Bien </a:t>
            </a:r>
            <a:r>
              <a:rPr lang="en-US" sz="2000" dirty="0" err="1">
                <a:solidFill>
                  <a:schemeClr val="tx1">
                    <a:lumMod val="75000"/>
                    <a:lumOff val="25000"/>
                  </a:schemeClr>
                </a:solidFill>
                <a:latin typeface="Century Gothic" panose="020F0302020204030204"/>
              </a:rPr>
              <a:t>Común</a:t>
            </a:r>
            <a:r>
              <a:rPr lang="en-US" sz="2000" dirty="0">
                <a:solidFill>
                  <a:schemeClr val="tx1">
                    <a:lumMod val="75000"/>
                    <a:lumOff val="25000"/>
                  </a:schemeClr>
                </a:solidFill>
                <a:latin typeface="Century Gothic" panose="020F0302020204030204"/>
              </a:rPr>
              <a:t> (IBC)</a:t>
            </a:r>
            <a:endParaRPr lang="en-US" sz="2000" dirty="0">
              <a:solidFill>
                <a:schemeClr val="tx1">
                  <a:lumMod val="75000"/>
                  <a:lumOff val="25000"/>
                </a:schemeClr>
              </a:solidFill>
              <a:cs typeface="Calibri"/>
            </a:endParaRPr>
          </a:p>
        </p:txBody>
      </p:sp>
      <p:sp>
        <p:nvSpPr>
          <p:cNvPr id="7" name="TextBox 6">
            <a:extLst>
              <a:ext uri="{FF2B5EF4-FFF2-40B4-BE49-F238E27FC236}">
                <a16:creationId xmlns:a16="http://schemas.microsoft.com/office/drawing/2014/main" xmlns="" id="{7D2CC678-6D8D-4C1B-BAF3-392BC2FAD774}"/>
              </a:ext>
            </a:extLst>
          </p:cNvPr>
          <p:cNvSpPr txBox="1"/>
          <p:nvPr/>
        </p:nvSpPr>
        <p:spPr>
          <a:xfrm>
            <a:off x="638503" y="546538"/>
            <a:ext cx="84056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8A599A"/>
                </a:solidFill>
                <a:latin typeface="Century Gothic"/>
              </a:rPr>
              <a:t>PARTNERS</a:t>
            </a:r>
          </a:p>
        </p:txBody>
      </p:sp>
    </p:spTree>
    <p:extLst>
      <p:ext uri="{BB962C8B-B14F-4D97-AF65-F5344CB8AC3E}">
        <p14:creationId xmlns:p14="http://schemas.microsoft.com/office/powerpoint/2010/main" val="2081862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NASA SATELLITES/SENSORS USED</a:t>
            </a:r>
          </a:p>
        </p:txBody>
      </p:sp>
      <p:graphicFrame>
        <p:nvGraphicFramePr>
          <p:cNvPr id="16" name="Table 15">
            <a:extLst>
              <a:ext uri="{FF2B5EF4-FFF2-40B4-BE49-F238E27FC236}">
                <a16:creationId xmlns:a16="http://schemas.microsoft.com/office/drawing/2014/main" xmlns="" id="{93A3451C-988C-446D-A959-373D695974A2}"/>
              </a:ext>
            </a:extLst>
          </p:cNvPr>
          <p:cNvGraphicFramePr>
            <a:graphicFrameLocks noGrp="1"/>
          </p:cNvGraphicFramePr>
          <p:nvPr>
            <p:extLst>
              <p:ext uri="{D42A27DB-BD31-4B8C-83A1-F6EECF244321}">
                <p14:modId xmlns:p14="http://schemas.microsoft.com/office/powerpoint/2010/main" val="1818184298"/>
              </p:ext>
            </p:extLst>
          </p:nvPr>
        </p:nvGraphicFramePr>
        <p:xfrm>
          <a:off x="368850" y="2053419"/>
          <a:ext cx="6123390" cy="2822124"/>
        </p:xfrm>
        <a:graphic>
          <a:graphicData uri="http://schemas.openxmlformats.org/drawingml/2006/table">
            <a:tbl>
              <a:tblPr firstRow="1" firstCol="1" bandRow="1">
                <a:tableStyleId>{5C22544A-7EE6-4342-B048-85BDC9FD1C3A}</a:tableStyleId>
              </a:tblPr>
              <a:tblGrid>
                <a:gridCol w="4793106">
                  <a:extLst>
                    <a:ext uri="{9D8B030D-6E8A-4147-A177-3AD203B41FA5}">
                      <a16:colId xmlns:a16="http://schemas.microsoft.com/office/drawing/2014/main" xmlns="" val="4116875381"/>
                    </a:ext>
                  </a:extLst>
                </a:gridCol>
                <a:gridCol w="1330284">
                  <a:extLst>
                    <a:ext uri="{9D8B030D-6E8A-4147-A177-3AD203B41FA5}">
                      <a16:colId xmlns:a16="http://schemas.microsoft.com/office/drawing/2014/main" xmlns="" val="1230486810"/>
                    </a:ext>
                  </a:extLst>
                </a:gridCol>
              </a:tblGrid>
              <a:tr h="951296">
                <a:tc>
                  <a:txBody>
                    <a:bodyPr/>
                    <a:lstStyle/>
                    <a:p>
                      <a:pPr lvl="0">
                        <a:buNone/>
                      </a:pPr>
                      <a:r>
                        <a:rPr lang="en-US" sz="2800" dirty="0">
                          <a:effectLst/>
                          <a:latin typeface="Century Gothic"/>
                        </a:rPr>
                        <a:t>Sensors</a:t>
                      </a:r>
                    </a:p>
                  </a:txBody>
                  <a:tcPr marL="68580" marR="68580" marT="0" marB="0" anchor="ctr"/>
                </a:tc>
                <a:tc>
                  <a:txBody>
                    <a:bodyPr/>
                    <a:lstStyle/>
                    <a:p>
                      <a:pPr lvl="0">
                        <a:buNone/>
                      </a:pPr>
                      <a:r>
                        <a:rPr lang="en-US" sz="2800" dirty="0">
                          <a:effectLst/>
                          <a:latin typeface="Century Gothic"/>
                        </a:rPr>
                        <a:t>Years</a:t>
                      </a:r>
                    </a:p>
                  </a:txBody>
                  <a:tcPr marL="68580" marR="68580" marT="0" marB="0" anchor="ctr"/>
                </a:tc>
                <a:extLst>
                  <a:ext uri="{0D108BD9-81ED-4DB2-BD59-A6C34878D82A}">
                    <a16:rowId xmlns:a16="http://schemas.microsoft.com/office/drawing/2014/main" xmlns="" val="113355917"/>
                  </a:ext>
                </a:extLst>
              </a:tr>
              <a:tr h="963781">
                <a:tc>
                  <a:txBody>
                    <a:bodyPr/>
                    <a:lstStyle/>
                    <a:p>
                      <a:r>
                        <a:rPr lang="en-US" sz="2000" dirty="0">
                          <a:effectLst/>
                          <a:latin typeface="Century Gothic"/>
                        </a:rPr>
                        <a:t>Landsat 5 Surface Reflectance Tier 1</a:t>
                      </a:r>
                    </a:p>
                  </a:txBody>
                  <a:tcPr marL="68580" marR="68580" marT="0" marB="0" anchor="ctr"/>
                </a:tc>
                <a:tc>
                  <a:txBody>
                    <a:bodyPr/>
                    <a:lstStyle/>
                    <a:p>
                      <a:r>
                        <a:rPr lang="en-US" sz="2000" dirty="0">
                          <a:effectLst/>
                          <a:latin typeface="Century Gothic"/>
                        </a:rPr>
                        <a:t>2010</a:t>
                      </a:r>
                    </a:p>
                  </a:txBody>
                  <a:tcPr marL="68580" marR="68580" marT="0" marB="0" anchor="ctr"/>
                </a:tc>
                <a:extLst>
                  <a:ext uri="{0D108BD9-81ED-4DB2-BD59-A6C34878D82A}">
                    <a16:rowId xmlns:a16="http://schemas.microsoft.com/office/drawing/2014/main" xmlns="" val="3106418702"/>
                  </a:ext>
                </a:extLst>
              </a:tr>
              <a:tr h="907047">
                <a:tc>
                  <a:txBody>
                    <a:bodyPr/>
                    <a:lstStyle/>
                    <a:p>
                      <a:r>
                        <a:rPr lang="en-US" sz="2000" dirty="0">
                          <a:effectLst/>
                          <a:latin typeface="Century Gothic"/>
                        </a:rPr>
                        <a:t>Landsat 8 Level 2, Collection 2, Tier 1</a:t>
                      </a:r>
                    </a:p>
                  </a:txBody>
                  <a:tcPr marL="68580" marR="68580" marT="0" marB="0" anchor="ctr"/>
                </a:tc>
                <a:tc>
                  <a:txBody>
                    <a:bodyPr/>
                    <a:lstStyle/>
                    <a:p>
                      <a:r>
                        <a:rPr lang="en-US" sz="2000" dirty="0">
                          <a:effectLst/>
                          <a:latin typeface="Century Gothic"/>
                        </a:rPr>
                        <a:t>2015, 2020</a:t>
                      </a:r>
                    </a:p>
                  </a:txBody>
                  <a:tcPr marL="68580" marR="68580" marT="0" marB="0" anchor="ctr"/>
                </a:tc>
                <a:extLst>
                  <a:ext uri="{0D108BD9-81ED-4DB2-BD59-A6C34878D82A}">
                    <a16:rowId xmlns:a16="http://schemas.microsoft.com/office/drawing/2014/main" xmlns="" val="2639949036"/>
                  </a:ext>
                </a:extLst>
              </a:tr>
            </a:tbl>
          </a:graphicData>
        </a:graphic>
      </p:graphicFrame>
      <p:pic>
        <p:nvPicPr>
          <p:cNvPr id="20" name="Picture 3">
            <a:extLst>
              <a:ext uri="{FF2B5EF4-FFF2-40B4-BE49-F238E27FC236}">
                <a16:creationId xmlns:a16="http://schemas.microsoft.com/office/drawing/2014/main" xmlns="" id="{296B8602-509B-4C2F-8B74-E817767DC79D}"/>
              </a:ext>
            </a:extLst>
          </p:cNvPr>
          <p:cNvPicPr>
            <a:picLocks noChangeAspect="1"/>
          </p:cNvPicPr>
          <p:nvPr/>
        </p:nvPicPr>
        <p:blipFill rotWithShape="1">
          <a:blip r:embed="rId3"/>
          <a:srcRect l="22286" r="-190" b="339"/>
          <a:stretch/>
        </p:blipFill>
        <p:spPr>
          <a:xfrm>
            <a:off x="6930189" y="1708316"/>
            <a:ext cx="4988506" cy="3575081"/>
          </a:xfrm>
          <a:prstGeom prst="rect">
            <a:avLst/>
          </a:prstGeom>
          <a:ln>
            <a:noFill/>
          </a:ln>
          <a:effectLst>
            <a:outerShdw blurRad="292100" dist="139700" dir="2700000" algn="tl" rotWithShape="0">
              <a:srgbClr val="333333">
                <a:alpha val="65000"/>
              </a:srgbClr>
            </a:outerShdw>
          </a:effectLst>
        </p:spPr>
      </p:pic>
      <p:sp>
        <p:nvSpPr>
          <p:cNvPr id="22" name="TextBox 21">
            <a:extLst>
              <a:ext uri="{FF2B5EF4-FFF2-40B4-BE49-F238E27FC236}">
                <a16:creationId xmlns:a16="http://schemas.microsoft.com/office/drawing/2014/main" xmlns="" id="{26BA1CD3-0C56-4314-8398-235ADD002DA0}"/>
              </a:ext>
            </a:extLst>
          </p:cNvPr>
          <p:cNvSpPr txBox="1"/>
          <p:nvPr/>
        </p:nvSpPr>
        <p:spPr>
          <a:xfrm>
            <a:off x="6930189" y="5283397"/>
            <a:ext cx="472751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Image Credit: </a:t>
            </a:r>
            <a:r>
              <a:rPr lang="en-US" sz="1200" dirty="0">
                <a:solidFill>
                  <a:schemeClr val="tx1">
                    <a:lumMod val="75000"/>
                    <a:lumOff val="25000"/>
                  </a:schemeClr>
                </a:solidFill>
                <a:latin typeface="Century Gothic"/>
                <a:ea typeface="+mn-lt"/>
                <a:cs typeface="+mn-lt"/>
              </a:rPr>
              <a:t>NASA Goddard Space Flight Center</a:t>
            </a:r>
            <a:endParaRPr lang="en-US" sz="12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3025355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1573B446-0603-41B2-AFE7-9841FE5E6B7B}"/>
              </a:ext>
            </a:extLst>
          </p:cNvPr>
          <p:cNvSpPr/>
          <p:nvPr/>
        </p:nvSpPr>
        <p:spPr>
          <a:xfrm>
            <a:off x="1322819" y="1821647"/>
            <a:ext cx="3597832" cy="10440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sp>
        <p:nvSpPr>
          <p:cNvPr id="8" name="TextBox 3">
            <a:extLst>
              <a:ext uri="{FF2B5EF4-FFF2-40B4-BE49-F238E27FC236}">
                <a16:creationId xmlns:a16="http://schemas.microsoft.com/office/drawing/2014/main" xmlns="" id="{F884F48E-9128-48D3-817B-BCC329ABA5C6}"/>
              </a:ext>
            </a:extLst>
          </p:cNvPr>
          <p:cNvSpPr txBox="1"/>
          <p:nvPr/>
        </p:nvSpPr>
        <p:spPr>
          <a:xfrm>
            <a:off x="1369683" y="1243324"/>
            <a:ext cx="84056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8A599A"/>
                </a:solidFill>
                <a:latin typeface="Century Gothic"/>
              </a:rPr>
              <a:t>Pre-Processing</a:t>
            </a:r>
          </a:p>
        </p:txBody>
      </p:sp>
      <p:sp>
        <p:nvSpPr>
          <p:cNvPr id="9" name="TextBox 4">
            <a:extLst>
              <a:ext uri="{FF2B5EF4-FFF2-40B4-BE49-F238E27FC236}">
                <a16:creationId xmlns:a16="http://schemas.microsoft.com/office/drawing/2014/main" xmlns="" id="{C4BBBBDE-7BE6-4290-9993-FA6496F54F84}"/>
              </a:ext>
            </a:extLst>
          </p:cNvPr>
          <p:cNvSpPr txBox="1"/>
          <p:nvPr/>
        </p:nvSpPr>
        <p:spPr>
          <a:xfrm>
            <a:off x="1513298" y="1989704"/>
            <a:ext cx="2844045"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Century Gothic"/>
                <a:ea typeface="+mn-lt"/>
                <a:cs typeface="+mn-lt"/>
              </a:rPr>
              <a:t>1. Identify Classes of Interest</a:t>
            </a:r>
            <a:endParaRPr lang="en-US" dirty="0">
              <a:solidFill>
                <a:schemeClr val="bg1"/>
              </a:solidFill>
              <a:ea typeface="+mn-lt"/>
              <a:cs typeface="+mn-lt"/>
            </a:endParaRPr>
          </a:p>
        </p:txBody>
      </p:sp>
      <p:sp>
        <p:nvSpPr>
          <p:cNvPr id="10" name="Rectangle: Rounded Corners 9">
            <a:extLst>
              <a:ext uri="{FF2B5EF4-FFF2-40B4-BE49-F238E27FC236}">
                <a16:creationId xmlns:a16="http://schemas.microsoft.com/office/drawing/2014/main" xmlns="" id="{433E78AC-A186-4F73-B3F9-E92904F3ABD1}"/>
              </a:ext>
            </a:extLst>
          </p:cNvPr>
          <p:cNvSpPr/>
          <p:nvPr/>
        </p:nvSpPr>
        <p:spPr>
          <a:xfrm>
            <a:off x="1318281" y="3233273"/>
            <a:ext cx="3590587" cy="9624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sp>
        <p:nvSpPr>
          <p:cNvPr id="11" name="TextBox 6">
            <a:extLst>
              <a:ext uri="{FF2B5EF4-FFF2-40B4-BE49-F238E27FC236}">
                <a16:creationId xmlns:a16="http://schemas.microsoft.com/office/drawing/2014/main" xmlns="" id="{D40B3210-F2B2-44B3-8FAB-E890127A011A}"/>
              </a:ext>
            </a:extLst>
          </p:cNvPr>
          <p:cNvSpPr txBox="1"/>
          <p:nvPr/>
        </p:nvSpPr>
        <p:spPr>
          <a:xfrm>
            <a:off x="1510043" y="3514461"/>
            <a:ext cx="3037483"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Century Gothic"/>
                <a:ea typeface="+mn-lt"/>
                <a:cs typeface="+mn-lt"/>
              </a:rPr>
              <a:t>2. Collect Training Data</a:t>
            </a:r>
          </a:p>
        </p:txBody>
      </p:sp>
      <p:sp>
        <p:nvSpPr>
          <p:cNvPr id="12" name="Rectangle: Rounded Corners 11">
            <a:extLst>
              <a:ext uri="{FF2B5EF4-FFF2-40B4-BE49-F238E27FC236}">
                <a16:creationId xmlns:a16="http://schemas.microsoft.com/office/drawing/2014/main" xmlns="" id="{BAAAA308-49FC-4C0C-A159-85867E1772A3}"/>
              </a:ext>
            </a:extLst>
          </p:cNvPr>
          <p:cNvSpPr/>
          <p:nvPr/>
        </p:nvSpPr>
        <p:spPr>
          <a:xfrm>
            <a:off x="1317834" y="4568957"/>
            <a:ext cx="3596056" cy="10140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sp>
        <p:nvSpPr>
          <p:cNvPr id="13" name="TextBox 8">
            <a:extLst>
              <a:ext uri="{FF2B5EF4-FFF2-40B4-BE49-F238E27FC236}">
                <a16:creationId xmlns:a16="http://schemas.microsoft.com/office/drawing/2014/main" xmlns="" id="{48D4BEB9-B141-41BE-9316-2D072BE0B952}"/>
              </a:ext>
            </a:extLst>
          </p:cNvPr>
          <p:cNvSpPr txBox="1"/>
          <p:nvPr/>
        </p:nvSpPr>
        <p:spPr>
          <a:xfrm>
            <a:off x="1509984" y="4722052"/>
            <a:ext cx="3400747"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Century Gothic"/>
                <a:ea typeface="+mn-lt"/>
                <a:cs typeface="+mn-lt"/>
              </a:rPr>
              <a:t>3. Google Earth Pro Validation </a:t>
            </a:r>
            <a:endParaRPr lang="en-US" sz="1600" dirty="0">
              <a:solidFill>
                <a:schemeClr val="bg1"/>
              </a:solidFill>
              <a:latin typeface="Calibri" panose="020F0502020204030204"/>
              <a:ea typeface="+mn-lt"/>
              <a:cs typeface="+mn-lt"/>
            </a:endParaRPr>
          </a:p>
        </p:txBody>
      </p:sp>
      <p:sp>
        <p:nvSpPr>
          <p:cNvPr id="15" name="Arrow: Down 14">
            <a:extLst>
              <a:ext uri="{FF2B5EF4-FFF2-40B4-BE49-F238E27FC236}">
                <a16:creationId xmlns:a16="http://schemas.microsoft.com/office/drawing/2014/main" xmlns="" id="{9AFB14DB-3593-4B62-8C6E-1F2772B4EACE}"/>
              </a:ext>
            </a:extLst>
          </p:cNvPr>
          <p:cNvSpPr/>
          <p:nvPr/>
        </p:nvSpPr>
        <p:spPr>
          <a:xfrm>
            <a:off x="679632" y="1709561"/>
            <a:ext cx="442506" cy="3981792"/>
          </a:xfrm>
          <a:prstGeom prst="down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 name="TextBox 1">
            <a:extLst>
              <a:ext uri="{FF2B5EF4-FFF2-40B4-BE49-F238E27FC236}">
                <a16:creationId xmlns:a16="http://schemas.microsoft.com/office/drawing/2014/main" xmlns="" id="{57BA5BD2-5DF9-48AD-B7F0-67A94F5EA95D}"/>
              </a:ext>
            </a:extLst>
          </p:cNvPr>
          <p:cNvSpPr txBox="1"/>
          <p:nvPr/>
        </p:nvSpPr>
        <p:spPr>
          <a:xfrm>
            <a:off x="7056338" y="1655164"/>
            <a:ext cx="295906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latin typeface="Century Gothic"/>
              <a:ea typeface="+mn-lt"/>
              <a:cs typeface="+mn-lt"/>
            </a:endParaRPr>
          </a:p>
        </p:txBody>
      </p:sp>
      <p:sp>
        <p:nvSpPr>
          <p:cNvPr id="16" name="Rectangle: Rounded Corners 15">
            <a:extLst>
              <a:ext uri="{FF2B5EF4-FFF2-40B4-BE49-F238E27FC236}">
                <a16:creationId xmlns:a16="http://schemas.microsoft.com/office/drawing/2014/main" xmlns="" id="{8CB523F4-D94F-429F-BDCD-D43C8B455877}"/>
              </a:ext>
            </a:extLst>
          </p:cNvPr>
          <p:cNvSpPr/>
          <p:nvPr/>
        </p:nvSpPr>
        <p:spPr>
          <a:xfrm>
            <a:off x="7390105" y="1849866"/>
            <a:ext cx="3617354" cy="9875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sp>
        <p:nvSpPr>
          <p:cNvPr id="17" name="TextBox 3">
            <a:extLst>
              <a:ext uri="{FF2B5EF4-FFF2-40B4-BE49-F238E27FC236}">
                <a16:creationId xmlns:a16="http://schemas.microsoft.com/office/drawing/2014/main" xmlns="" id="{5DB0FF0B-A73C-4DB3-A93A-FA0F529C7EAC}"/>
              </a:ext>
            </a:extLst>
          </p:cNvPr>
          <p:cNvSpPr txBox="1"/>
          <p:nvPr/>
        </p:nvSpPr>
        <p:spPr>
          <a:xfrm>
            <a:off x="7578285" y="1989704"/>
            <a:ext cx="3122511"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Century Gothic"/>
                <a:ea typeface="+mn-lt"/>
                <a:cs typeface="+mn-lt"/>
              </a:rPr>
              <a:t>4. Query/filter Satellite Imagery</a:t>
            </a:r>
            <a:endParaRPr lang="en-US" dirty="0">
              <a:solidFill>
                <a:schemeClr val="bg1"/>
              </a:solidFill>
              <a:latin typeface="Century Gothic"/>
              <a:ea typeface="+mn-lt"/>
              <a:cs typeface="+mn-lt"/>
            </a:endParaRPr>
          </a:p>
        </p:txBody>
      </p:sp>
      <p:sp>
        <p:nvSpPr>
          <p:cNvPr id="18" name="Arrow: Down 17">
            <a:extLst>
              <a:ext uri="{FF2B5EF4-FFF2-40B4-BE49-F238E27FC236}">
                <a16:creationId xmlns:a16="http://schemas.microsoft.com/office/drawing/2014/main" xmlns="" id="{1AC791E5-5656-4A78-B40A-6DB5CFF71DD0}"/>
              </a:ext>
            </a:extLst>
          </p:cNvPr>
          <p:cNvSpPr/>
          <p:nvPr/>
        </p:nvSpPr>
        <p:spPr>
          <a:xfrm>
            <a:off x="11210182" y="1709561"/>
            <a:ext cx="440958" cy="3984251"/>
          </a:xfrm>
          <a:prstGeom prst="down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 name="Rectangle: Rounded Corners 18">
            <a:extLst>
              <a:ext uri="{FF2B5EF4-FFF2-40B4-BE49-F238E27FC236}">
                <a16:creationId xmlns:a16="http://schemas.microsoft.com/office/drawing/2014/main" xmlns="" id="{BE0514A3-E4C7-41CA-8094-46C50518E4F3}"/>
              </a:ext>
            </a:extLst>
          </p:cNvPr>
          <p:cNvSpPr/>
          <p:nvPr/>
        </p:nvSpPr>
        <p:spPr>
          <a:xfrm>
            <a:off x="7393753" y="3183840"/>
            <a:ext cx="3622673" cy="10613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sp>
        <p:nvSpPr>
          <p:cNvPr id="21" name="TextBox 6">
            <a:extLst>
              <a:ext uri="{FF2B5EF4-FFF2-40B4-BE49-F238E27FC236}">
                <a16:creationId xmlns:a16="http://schemas.microsoft.com/office/drawing/2014/main" xmlns="" id="{89F6C54E-46EF-4436-8AE0-2A103F773D24}"/>
              </a:ext>
            </a:extLst>
          </p:cNvPr>
          <p:cNvSpPr txBox="1"/>
          <p:nvPr/>
        </p:nvSpPr>
        <p:spPr>
          <a:xfrm>
            <a:off x="7623925" y="3360573"/>
            <a:ext cx="3304711"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Century Gothic"/>
                <a:ea typeface="+mn-lt"/>
                <a:cs typeface="+mn-lt"/>
              </a:rPr>
              <a:t>5. Input into Random Forest Model + Classify</a:t>
            </a:r>
          </a:p>
        </p:txBody>
      </p:sp>
      <p:sp>
        <p:nvSpPr>
          <p:cNvPr id="22" name="Rectangle: Rounded Corners 21">
            <a:extLst>
              <a:ext uri="{FF2B5EF4-FFF2-40B4-BE49-F238E27FC236}">
                <a16:creationId xmlns:a16="http://schemas.microsoft.com/office/drawing/2014/main" xmlns="" id="{0050597B-041C-48CE-9C50-6881F99721C0}"/>
              </a:ext>
            </a:extLst>
          </p:cNvPr>
          <p:cNvSpPr/>
          <p:nvPr/>
        </p:nvSpPr>
        <p:spPr>
          <a:xfrm>
            <a:off x="7394542" y="4544656"/>
            <a:ext cx="3616097" cy="10626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sp>
        <p:nvSpPr>
          <p:cNvPr id="23" name="TextBox 8">
            <a:extLst>
              <a:ext uri="{FF2B5EF4-FFF2-40B4-BE49-F238E27FC236}">
                <a16:creationId xmlns:a16="http://schemas.microsoft.com/office/drawing/2014/main" xmlns="" id="{A377F420-64AF-4C01-91CA-262E8091CF75}"/>
              </a:ext>
            </a:extLst>
          </p:cNvPr>
          <p:cNvSpPr txBox="1"/>
          <p:nvPr/>
        </p:nvSpPr>
        <p:spPr>
          <a:xfrm>
            <a:off x="7518951" y="4875940"/>
            <a:ext cx="3687206"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Century Gothic"/>
                <a:ea typeface="+mn-lt"/>
                <a:cs typeface="+mn-lt"/>
              </a:rPr>
              <a:t>6. Accuracy Assessment</a:t>
            </a:r>
          </a:p>
        </p:txBody>
      </p:sp>
      <p:sp>
        <p:nvSpPr>
          <p:cNvPr id="24" name="Arrow: Down 23">
            <a:extLst>
              <a:ext uri="{FF2B5EF4-FFF2-40B4-BE49-F238E27FC236}">
                <a16:creationId xmlns:a16="http://schemas.microsoft.com/office/drawing/2014/main" xmlns="" id="{A4C51311-261A-4CBB-8ABD-EA49ACA062E1}"/>
              </a:ext>
            </a:extLst>
          </p:cNvPr>
          <p:cNvSpPr/>
          <p:nvPr/>
        </p:nvSpPr>
        <p:spPr>
          <a:xfrm rot="16200000">
            <a:off x="5628574" y="2796511"/>
            <a:ext cx="1022486" cy="18360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 name="TextBox 3">
            <a:extLst>
              <a:ext uri="{FF2B5EF4-FFF2-40B4-BE49-F238E27FC236}">
                <a16:creationId xmlns:a16="http://schemas.microsoft.com/office/drawing/2014/main" xmlns="" id="{D80A0004-9B8D-488A-B861-3A696DE165CC}"/>
              </a:ext>
            </a:extLst>
          </p:cNvPr>
          <p:cNvSpPr txBox="1"/>
          <p:nvPr/>
        </p:nvSpPr>
        <p:spPr>
          <a:xfrm>
            <a:off x="7389147" y="1203235"/>
            <a:ext cx="84056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8A599A"/>
                </a:solidFill>
                <a:latin typeface="Century Gothic"/>
              </a:rPr>
              <a:t>Google Earth Engine</a:t>
            </a:r>
          </a:p>
        </p:txBody>
      </p:sp>
      <p:sp>
        <p:nvSpPr>
          <p:cNvPr id="26" name="TextBox 2">
            <a:extLst>
              <a:ext uri="{FF2B5EF4-FFF2-40B4-BE49-F238E27FC236}">
                <a16:creationId xmlns:a16="http://schemas.microsoft.com/office/drawing/2014/main" xmlns="" id="{9738E775-797D-41F3-815C-82A92B6C28D2}"/>
              </a:ext>
            </a:extLst>
          </p:cNvPr>
          <p:cNvSpPr txBox="1"/>
          <p:nvPr/>
        </p:nvSpPr>
        <p:spPr>
          <a:xfrm>
            <a:off x="552239" y="258991"/>
            <a:ext cx="10040483"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8A599A"/>
                </a:solidFill>
                <a:latin typeface="Century Gothic"/>
              </a:rPr>
              <a:t>METHODOLOGY: LULC CLASSIFICATION</a:t>
            </a:r>
            <a:endParaRPr lang="en-US" dirty="0"/>
          </a:p>
        </p:txBody>
      </p:sp>
    </p:spTree>
    <p:extLst>
      <p:ext uri="{BB962C8B-B14F-4D97-AF65-F5344CB8AC3E}">
        <p14:creationId xmlns:p14="http://schemas.microsoft.com/office/powerpoint/2010/main" val="4190273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1573B446-0603-41B2-AFE7-9841FE5E6B7B}"/>
              </a:ext>
            </a:extLst>
          </p:cNvPr>
          <p:cNvSpPr/>
          <p:nvPr/>
        </p:nvSpPr>
        <p:spPr>
          <a:xfrm>
            <a:off x="1322819" y="1838326"/>
            <a:ext cx="3597832" cy="10440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sp>
        <p:nvSpPr>
          <p:cNvPr id="8" name="TextBox 3">
            <a:extLst>
              <a:ext uri="{FF2B5EF4-FFF2-40B4-BE49-F238E27FC236}">
                <a16:creationId xmlns:a16="http://schemas.microsoft.com/office/drawing/2014/main" xmlns="" id="{F884F48E-9128-48D3-817B-BCC329ABA5C6}"/>
              </a:ext>
            </a:extLst>
          </p:cNvPr>
          <p:cNvSpPr txBox="1"/>
          <p:nvPr/>
        </p:nvSpPr>
        <p:spPr>
          <a:xfrm>
            <a:off x="1369683" y="1243324"/>
            <a:ext cx="84056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8A599A"/>
                </a:solidFill>
                <a:latin typeface="Century Gothic"/>
              </a:rPr>
              <a:t>Pre-Processing</a:t>
            </a:r>
          </a:p>
        </p:txBody>
      </p:sp>
      <p:sp>
        <p:nvSpPr>
          <p:cNvPr id="9" name="TextBox 4">
            <a:extLst>
              <a:ext uri="{FF2B5EF4-FFF2-40B4-BE49-F238E27FC236}">
                <a16:creationId xmlns:a16="http://schemas.microsoft.com/office/drawing/2014/main" xmlns="" id="{C4BBBBDE-7BE6-4290-9993-FA6496F54F84}"/>
              </a:ext>
            </a:extLst>
          </p:cNvPr>
          <p:cNvSpPr txBox="1"/>
          <p:nvPr/>
        </p:nvSpPr>
        <p:spPr>
          <a:xfrm>
            <a:off x="1506371" y="2006383"/>
            <a:ext cx="2844045"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Century Gothic"/>
                <a:ea typeface="+mn-lt"/>
                <a:cs typeface="+mn-lt"/>
              </a:rPr>
              <a:t>1. Identify Classes of Interest</a:t>
            </a:r>
            <a:endParaRPr lang="en-US" dirty="0">
              <a:solidFill>
                <a:schemeClr val="bg1"/>
              </a:solidFill>
              <a:ea typeface="+mn-lt"/>
              <a:cs typeface="+mn-lt"/>
            </a:endParaRPr>
          </a:p>
        </p:txBody>
      </p:sp>
      <p:sp>
        <p:nvSpPr>
          <p:cNvPr id="10" name="Rectangle: Rounded Corners 9">
            <a:extLst>
              <a:ext uri="{FF2B5EF4-FFF2-40B4-BE49-F238E27FC236}">
                <a16:creationId xmlns:a16="http://schemas.microsoft.com/office/drawing/2014/main" xmlns="" id="{433E78AC-A186-4F73-B3F9-E92904F3ABD1}"/>
              </a:ext>
            </a:extLst>
          </p:cNvPr>
          <p:cNvSpPr/>
          <p:nvPr/>
        </p:nvSpPr>
        <p:spPr>
          <a:xfrm>
            <a:off x="1318281" y="3156746"/>
            <a:ext cx="3597514" cy="10594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sp>
        <p:nvSpPr>
          <p:cNvPr id="11" name="TextBox 6">
            <a:extLst>
              <a:ext uri="{FF2B5EF4-FFF2-40B4-BE49-F238E27FC236}">
                <a16:creationId xmlns:a16="http://schemas.microsoft.com/office/drawing/2014/main" xmlns="" id="{D40B3210-F2B2-44B3-8FAB-E890127A011A}"/>
              </a:ext>
            </a:extLst>
          </p:cNvPr>
          <p:cNvSpPr txBox="1"/>
          <p:nvPr/>
        </p:nvSpPr>
        <p:spPr>
          <a:xfrm>
            <a:off x="1510043" y="3486425"/>
            <a:ext cx="3037483"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Century Gothic"/>
                <a:ea typeface="+mn-lt"/>
                <a:cs typeface="+mn-lt"/>
              </a:rPr>
              <a:t>2. Collect Training Data</a:t>
            </a:r>
            <a:endParaRPr lang="en-US" dirty="0">
              <a:solidFill>
                <a:schemeClr val="bg1"/>
              </a:solidFill>
              <a:latin typeface="Calibri" panose="020F0502020204030204"/>
              <a:ea typeface="+mn-lt"/>
              <a:cs typeface="+mn-lt"/>
            </a:endParaRPr>
          </a:p>
        </p:txBody>
      </p:sp>
      <p:sp>
        <p:nvSpPr>
          <p:cNvPr id="12" name="Rectangle: Rounded Corners 11">
            <a:extLst>
              <a:ext uri="{FF2B5EF4-FFF2-40B4-BE49-F238E27FC236}">
                <a16:creationId xmlns:a16="http://schemas.microsoft.com/office/drawing/2014/main" xmlns="" id="{BAAAA308-49FC-4C0C-A159-85867E1772A3}"/>
              </a:ext>
            </a:extLst>
          </p:cNvPr>
          <p:cNvSpPr/>
          <p:nvPr/>
        </p:nvSpPr>
        <p:spPr>
          <a:xfrm>
            <a:off x="1317834" y="4532066"/>
            <a:ext cx="3596056" cy="10902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sp>
        <p:nvSpPr>
          <p:cNvPr id="20" name="TextBox 1">
            <a:extLst>
              <a:ext uri="{FF2B5EF4-FFF2-40B4-BE49-F238E27FC236}">
                <a16:creationId xmlns:a16="http://schemas.microsoft.com/office/drawing/2014/main" xmlns="" id="{57BA5BD2-5DF9-48AD-B7F0-67A94F5EA95D}"/>
              </a:ext>
            </a:extLst>
          </p:cNvPr>
          <p:cNvSpPr txBox="1"/>
          <p:nvPr/>
        </p:nvSpPr>
        <p:spPr>
          <a:xfrm>
            <a:off x="7056338" y="1655164"/>
            <a:ext cx="295906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latin typeface="Century Gothic"/>
              <a:ea typeface="+mn-lt"/>
              <a:cs typeface="+mn-lt"/>
            </a:endParaRPr>
          </a:p>
        </p:txBody>
      </p:sp>
      <p:sp>
        <p:nvSpPr>
          <p:cNvPr id="16" name="Rectangle: Rounded Corners 15">
            <a:extLst>
              <a:ext uri="{FF2B5EF4-FFF2-40B4-BE49-F238E27FC236}">
                <a16:creationId xmlns:a16="http://schemas.microsoft.com/office/drawing/2014/main" xmlns="" id="{4D664A77-9FF1-4248-9650-2529A9C7FFAA}"/>
              </a:ext>
            </a:extLst>
          </p:cNvPr>
          <p:cNvSpPr/>
          <p:nvPr/>
        </p:nvSpPr>
        <p:spPr>
          <a:xfrm>
            <a:off x="8771061" y="2624272"/>
            <a:ext cx="3318082" cy="19052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 name="TextBox 4">
            <a:extLst>
              <a:ext uri="{FF2B5EF4-FFF2-40B4-BE49-F238E27FC236}">
                <a16:creationId xmlns:a16="http://schemas.microsoft.com/office/drawing/2014/main" xmlns="" id="{5B82CC84-5804-4D45-A33C-64E0A0B06D97}"/>
              </a:ext>
            </a:extLst>
          </p:cNvPr>
          <p:cNvSpPr txBox="1"/>
          <p:nvPr/>
        </p:nvSpPr>
        <p:spPr>
          <a:xfrm>
            <a:off x="8923723" y="2808765"/>
            <a:ext cx="3017252" cy="203132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u="sng" dirty="0">
                <a:solidFill>
                  <a:schemeClr val="bg1"/>
                </a:solidFill>
                <a:latin typeface="Century Gothic"/>
                <a:ea typeface="+mn-lt"/>
                <a:cs typeface="+mn-lt"/>
              </a:rPr>
              <a:t>Ancillary Datasets</a:t>
            </a:r>
            <a:endParaRPr lang="en-US" sz="2000" u="sng" dirty="0">
              <a:solidFill>
                <a:schemeClr val="bg1"/>
              </a:solidFill>
              <a:ea typeface="+mn-lt"/>
              <a:cs typeface="+mn-lt"/>
            </a:endParaRPr>
          </a:p>
          <a:p>
            <a:pPr marL="285750" indent="-285750">
              <a:buFont typeface="Arial,Sans-Serif"/>
              <a:buChar char="•"/>
            </a:pPr>
            <a:r>
              <a:rPr lang="en-US" sz="2000" dirty="0">
                <a:solidFill>
                  <a:schemeClr val="bg1"/>
                </a:solidFill>
                <a:latin typeface="Century Gothic"/>
                <a:ea typeface="+mn-lt"/>
                <a:cs typeface="+mn-lt"/>
              </a:rPr>
              <a:t>MapBiomas</a:t>
            </a:r>
          </a:p>
          <a:p>
            <a:pPr marL="285750" indent="-285750">
              <a:buFont typeface="Arial,Sans-Serif"/>
              <a:buChar char="•"/>
            </a:pPr>
            <a:r>
              <a:rPr lang="en-US" sz="2000" dirty="0">
                <a:solidFill>
                  <a:schemeClr val="bg1"/>
                </a:solidFill>
                <a:latin typeface="Century Gothic"/>
                <a:ea typeface="+mn-lt"/>
                <a:cs typeface="+mn-lt"/>
              </a:rPr>
              <a:t>Geobosques</a:t>
            </a:r>
          </a:p>
          <a:p>
            <a:pPr marL="285750" indent="-285750">
              <a:buFont typeface="Arial,Sans-Serif"/>
              <a:buChar char="•"/>
            </a:pPr>
            <a:r>
              <a:rPr lang="en-US" sz="2000" dirty="0">
                <a:solidFill>
                  <a:schemeClr val="bg1"/>
                </a:solidFill>
                <a:latin typeface="Century Gothic"/>
                <a:ea typeface="+mn-lt"/>
                <a:cs typeface="+mn-lt"/>
              </a:rPr>
              <a:t>RAMI</a:t>
            </a:r>
          </a:p>
          <a:p>
            <a:pPr marL="285750" indent="-285750">
              <a:buFont typeface="Arial,Sans-Serif"/>
              <a:buChar char="•"/>
            </a:pPr>
            <a:r>
              <a:rPr lang="en-US" sz="2000" dirty="0">
                <a:solidFill>
                  <a:schemeClr val="bg1"/>
                </a:solidFill>
                <a:latin typeface="Century Gothic"/>
                <a:ea typeface="+mn-lt"/>
                <a:cs typeface="+mn-lt"/>
              </a:rPr>
              <a:t>Sideteva</a:t>
            </a:r>
            <a:endParaRPr lang="en-US" sz="2000" dirty="0">
              <a:solidFill>
                <a:schemeClr val="bg1"/>
              </a:solidFill>
              <a:cs typeface="Calibri" panose="020F0502020204030204"/>
            </a:endParaRPr>
          </a:p>
          <a:p>
            <a:pPr marL="285750" indent="-285750">
              <a:buFont typeface="Arial"/>
              <a:buChar char="•"/>
            </a:pPr>
            <a:endParaRPr lang="en-US" sz="1400" b="1" dirty="0">
              <a:solidFill>
                <a:schemeClr val="bg1"/>
              </a:solidFill>
              <a:latin typeface="Century Gothic"/>
              <a:ea typeface="+mn-lt"/>
              <a:cs typeface="+mn-lt"/>
            </a:endParaRPr>
          </a:p>
          <a:p>
            <a:pPr marL="285750" indent="-285750">
              <a:buFont typeface="Arial"/>
              <a:buChar char="•"/>
            </a:pPr>
            <a:endParaRPr lang="en-US" sz="1200" dirty="0">
              <a:solidFill>
                <a:schemeClr val="bg1"/>
              </a:solidFill>
              <a:ea typeface="+mn-lt"/>
              <a:cs typeface="+mn-lt"/>
            </a:endParaRPr>
          </a:p>
        </p:txBody>
      </p:sp>
      <p:graphicFrame>
        <p:nvGraphicFramePr>
          <p:cNvPr id="3" name="Table 7">
            <a:extLst>
              <a:ext uri="{FF2B5EF4-FFF2-40B4-BE49-F238E27FC236}">
                <a16:creationId xmlns:a16="http://schemas.microsoft.com/office/drawing/2014/main" xmlns="" id="{B99287F6-D224-46F1-871B-5A9934EA0D54}"/>
              </a:ext>
            </a:extLst>
          </p:cNvPr>
          <p:cNvGraphicFramePr>
            <a:graphicFrameLocks noGrp="1"/>
          </p:cNvGraphicFramePr>
          <p:nvPr>
            <p:extLst>
              <p:ext uri="{D42A27DB-BD31-4B8C-83A1-F6EECF244321}">
                <p14:modId xmlns:p14="http://schemas.microsoft.com/office/powerpoint/2010/main" val="2183122928"/>
              </p:ext>
            </p:extLst>
          </p:nvPr>
        </p:nvGraphicFramePr>
        <p:xfrm>
          <a:off x="5300320" y="1759756"/>
          <a:ext cx="3251320" cy="3846021"/>
        </p:xfrm>
        <a:graphic>
          <a:graphicData uri="http://schemas.openxmlformats.org/drawingml/2006/table">
            <a:tbl>
              <a:tblPr firstRow="1" bandRow="1">
                <a:tableStyleId>{5C22544A-7EE6-4342-B048-85BDC9FD1C3A}</a:tableStyleId>
              </a:tblPr>
              <a:tblGrid>
                <a:gridCol w="505193">
                  <a:extLst>
                    <a:ext uri="{9D8B030D-6E8A-4147-A177-3AD203B41FA5}">
                      <a16:colId xmlns:a16="http://schemas.microsoft.com/office/drawing/2014/main" xmlns="" val="3675077949"/>
                    </a:ext>
                  </a:extLst>
                </a:gridCol>
                <a:gridCol w="1873342">
                  <a:extLst>
                    <a:ext uri="{9D8B030D-6E8A-4147-A177-3AD203B41FA5}">
                      <a16:colId xmlns:a16="http://schemas.microsoft.com/office/drawing/2014/main" xmlns="" val="977814965"/>
                    </a:ext>
                  </a:extLst>
                </a:gridCol>
                <a:gridCol w="872785">
                  <a:extLst>
                    <a:ext uri="{9D8B030D-6E8A-4147-A177-3AD203B41FA5}">
                      <a16:colId xmlns:a16="http://schemas.microsoft.com/office/drawing/2014/main" xmlns="" val="3944733116"/>
                    </a:ext>
                  </a:extLst>
                </a:gridCol>
              </a:tblGrid>
              <a:tr h="338347">
                <a:tc>
                  <a:txBody>
                    <a:bodyPr/>
                    <a:lstStyle/>
                    <a:p>
                      <a:pPr lvl="0">
                        <a:buNone/>
                      </a:pPr>
                      <a:endParaRPr lang="en-US" dirty="0">
                        <a:latin typeface="Century Gothic"/>
                      </a:endParaRPr>
                    </a:p>
                  </a:txBody>
                  <a:tcPr/>
                </a:tc>
                <a:tc>
                  <a:txBody>
                    <a:bodyPr/>
                    <a:lstStyle/>
                    <a:p>
                      <a:r>
                        <a:rPr lang="en-US" dirty="0">
                          <a:latin typeface="Century Gothic"/>
                        </a:rPr>
                        <a:t>Class</a:t>
                      </a:r>
                    </a:p>
                  </a:txBody>
                  <a:tcPr/>
                </a:tc>
                <a:tc>
                  <a:txBody>
                    <a:bodyPr/>
                    <a:lstStyle/>
                    <a:p>
                      <a:r>
                        <a:rPr lang="en-US" dirty="0">
                          <a:latin typeface="Century Gothic"/>
                        </a:rPr>
                        <a:t>Index</a:t>
                      </a:r>
                    </a:p>
                  </a:txBody>
                  <a:tcPr/>
                </a:tc>
                <a:extLst>
                  <a:ext uri="{0D108BD9-81ED-4DB2-BD59-A6C34878D82A}">
                    <a16:rowId xmlns:a16="http://schemas.microsoft.com/office/drawing/2014/main" xmlns="" val="1341258700"/>
                  </a:ext>
                </a:extLst>
              </a:tr>
              <a:tr h="338347">
                <a:tc>
                  <a:txBody>
                    <a:bodyPr/>
                    <a:lstStyle/>
                    <a:p>
                      <a:pPr lvl="0">
                        <a:buNone/>
                      </a:pPr>
                      <a:endParaRPr lang="en-US" sz="2000" dirty="0">
                        <a:latin typeface="Century Gothic"/>
                      </a:endParaRPr>
                    </a:p>
                  </a:txBody>
                  <a:tcPr/>
                </a:tc>
                <a:tc>
                  <a:txBody>
                    <a:bodyPr/>
                    <a:lstStyle/>
                    <a:p>
                      <a:r>
                        <a:rPr lang="en-US" sz="2000" dirty="0">
                          <a:solidFill>
                            <a:schemeClr val="tx1">
                              <a:lumMod val="75000"/>
                              <a:lumOff val="25000"/>
                            </a:schemeClr>
                          </a:solidFill>
                          <a:latin typeface="Century Gothic"/>
                        </a:rPr>
                        <a:t>Forest</a:t>
                      </a:r>
                    </a:p>
                  </a:txBody>
                  <a:tcPr/>
                </a:tc>
                <a:tc>
                  <a:txBody>
                    <a:bodyPr/>
                    <a:lstStyle/>
                    <a:p>
                      <a:r>
                        <a:rPr lang="en-US" sz="2000" dirty="0">
                          <a:solidFill>
                            <a:schemeClr val="tx1">
                              <a:lumMod val="75000"/>
                              <a:lumOff val="25000"/>
                            </a:schemeClr>
                          </a:solidFill>
                          <a:latin typeface="Century Gothic"/>
                        </a:rPr>
                        <a:t>1</a:t>
                      </a:r>
                    </a:p>
                  </a:txBody>
                  <a:tcPr/>
                </a:tc>
                <a:extLst>
                  <a:ext uri="{0D108BD9-81ED-4DB2-BD59-A6C34878D82A}">
                    <a16:rowId xmlns:a16="http://schemas.microsoft.com/office/drawing/2014/main" xmlns="" val="3820831896"/>
                  </a:ext>
                </a:extLst>
              </a:tr>
              <a:tr h="589379">
                <a:tc>
                  <a:txBody>
                    <a:bodyPr/>
                    <a:lstStyle/>
                    <a:p>
                      <a:pPr lvl="0">
                        <a:buNone/>
                      </a:pPr>
                      <a:endParaRPr lang="en-US" sz="2000" dirty="0">
                        <a:latin typeface="Century Gothic"/>
                      </a:endParaRPr>
                    </a:p>
                  </a:txBody>
                  <a:tcPr/>
                </a:tc>
                <a:tc>
                  <a:txBody>
                    <a:bodyPr/>
                    <a:lstStyle/>
                    <a:p>
                      <a:pPr lvl="0">
                        <a:buNone/>
                      </a:pPr>
                      <a:r>
                        <a:rPr lang="en-US" sz="2000" dirty="0">
                          <a:solidFill>
                            <a:schemeClr val="tx1">
                              <a:lumMod val="75000"/>
                              <a:lumOff val="25000"/>
                            </a:schemeClr>
                          </a:solidFill>
                          <a:latin typeface="Century Gothic"/>
                        </a:rPr>
                        <a:t>Secondary Vegetation</a:t>
                      </a:r>
                    </a:p>
                  </a:txBody>
                  <a:tcPr/>
                </a:tc>
                <a:tc>
                  <a:txBody>
                    <a:bodyPr/>
                    <a:lstStyle/>
                    <a:p>
                      <a:r>
                        <a:rPr lang="en-US" sz="2000" dirty="0">
                          <a:solidFill>
                            <a:schemeClr val="tx1">
                              <a:lumMod val="75000"/>
                              <a:lumOff val="25000"/>
                            </a:schemeClr>
                          </a:solidFill>
                          <a:latin typeface="Century Gothic"/>
                        </a:rPr>
                        <a:t>2</a:t>
                      </a:r>
                    </a:p>
                  </a:txBody>
                  <a:tcPr/>
                </a:tc>
                <a:extLst>
                  <a:ext uri="{0D108BD9-81ED-4DB2-BD59-A6C34878D82A}">
                    <a16:rowId xmlns:a16="http://schemas.microsoft.com/office/drawing/2014/main" xmlns="" val="2055563552"/>
                  </a:ext>
                </a:extLst>
              </a:tr>
              <a:tr h="338347">
                <a:tc>
                  <a:txBody>
                    <a:bodyPr/>
                    <a:lstStyle/>
                    <a:p>
                      <a:pPr lvl="0">
                        <a:buNone/>
                      </a:pPr>
                      <a:endParaRPr lang="en-US" sz="2000" dirty="0">
                        <a:latin typeface="Century Gothic"/>
                      </a:endParaRPr>
                    </a:p>
                  </a:txBody>
                  <a:tcPr/>
                </a:tc>
                <a:tc>
                  <a:txBody>
                    <a:bodyPr/>
                    <a:lstStyle/>
                    <a:p>
                      <a:r>
                        <a:rPr lang="en-US" sz="2000" dirty="0">
                          <a:solidFill>
                            <a:schemeClr val="tx1">
                              <a:lumMod val="75000"/>
                              <a:lumOff val="25000"/>
                            </a:schemeClr>
                          </a:solidFill>
                          <a:latin typeface="Century Gothic"/>
                        </a:rPr>
                        <a:t>Pastures</a:t>
                      </a:r>
                    </a:p>
                  </a:txBody>
                  <a:tcPr/>
                </a:tc>
                <a:tc>
                  <a:txBody>
                    <a:bodyPr/>
                    <a:lstStyle/>
                    <a:p>
                      <a:r>
                        <a:rPr lang="en-US" sz="2000" dirty="0">
                          <a:solidFill>
                            <a:schemeClr val="tx1">
                              <a:lumMod val="75000"/>
                              <a:lumOff val="25000"/>
                            </a:schemeClr>
                          </a:solidFill>
                          <a:latin typeface="Century Gothic"/>
                        </a:rPr>
                        <a:t>3</a:t>
                      </a:r>
                    </a:p>
                  </a:txBody>
                  <a:tcPr/>
                </a:tc>
                <a:extLst>
                  <a:ext uri="{0D108BD9-81ED-4DB2-BD59-A6C34878D82A}">
                    <a16:rowId xmlns:a16="http://schemas.microsoft.com/office/drawing/2014/main" xmlns="" val="1409321098"/>
                  </a:ext>
                </a:extLst>
              </a:tr>
              <a:tr h="338347">
                <a:tc>
                  <a:txBody>
                    <a:bodyPr/>
                    <a:lstStyle/>
                    <a:p>
                      <a:pPr lvl="0">
                        <a:buNone/>
                      </a:pPr>
                      <a:endParaRPr lang="en-US" sz="2000" dirty="0">
                        <a:latin typeface="Century Gothic"/>
                      </a:endParaRPr>
                    </a:p>
                  </a:txBody>
                  <a:tcPr/>
                </a:tc>
                <a:tc>
                  <a:txBody>
                    <a:bodyPr/>
                    <a:lstStyle/>
                    <a:p>
                      <a:r>
                        <a:rPr lang="en-US" sz="2000" dirty="0">
                          <a:solidFill>
                            <a:schemeClr val="tx1">
                              <a:lumMod val="75000"/>
                              <a:lumOff val="25000"/>
                            </a:schemeClr>
                          </a:solidFill>
                          <a:latin typeface="Century Gothic"/>
                        </a:rPr>
                        <a:t>Agriculture</a:t>
                      </a:r>
                    </a:p>
                  </a:txBody>
                  <a:tcPr/>
                </a:tc>
                <a:tc>
                  <a:txBody>
                    <a:bodyPr/>
                    <a:lstStyle/>
                    <a:p>
                      <a:r>
                        <a:rPr lang="en-US" sz="2000" dirty="0">
                          <a:solidFill>
                            <a:schemeClr val="tx1">
                              <a:lumMod val="75000"/>
                              <a:lumOff val="25000"/>
                            </a:schemeClr>
                          </a:solidFill>
                          <a:latin typeface="Century Gothic"/>
                        </a:rPr>
                        <a:t>4</a:t>
                      </a:r>
                    </a:p>
                  </a:txBody>
                  <a:tcPr/>
                </a:tc>
                <a:extLst>
                  <a:ext uri="{0D108BD9-81ED-4DB2-BD59-A6C34878D82A}">
                    <a16:rowId xmlns:a16="http://schemas.microsoft.com/office/drawing/2014/main" xmlns="" val="1878572414"/>
                  </a:ext>
                </a:extLst>
              </a:tr>
              <a:tr h="338347">
                <a:tc>
                  <a:txBody>
                    <a:bodyPr/>
                    <a:lstStyle/>
                    <a:p>
                      <a:pPr lvl="0">
                        <a:buNone/>
                      </a:pPr>
                      <a:endParaRPr lang="en-US" sz="2000" dirty="0">
                        <a:latin typeface="Century Gothic"/>
                      </a:endParaRPr>
                    </a:p>
                  </a:txBody>
                  <a:tcPr/>
                </a:tc>
                <a:tc>
                  <a:txBody>
                    <a:bodyPr/>
                    <a:lstStyle/>
                    <a:p>
                      <a:r>
                        <a:rPr lang="en-US" sz="2000" dirty="0">
                          <a:solidFill>
                            <a:schemeClr val="tx1">
                              <a:lumMod val="75000"/>
                              <a:lumOff val="25000"/>
                            </a:schemeClr>
                          </a:solidFill>
                          <a:latin typeface="Century Gothic"/>
                        </a:rPr>
                        <a:t>Mining</a:t>
                      </a:r>
                    </a:p>
                  </a:txBody>
                  <a:tcPr/>
                </a:tc>
                <a:tc>
                  <a:txBody>
                    <a:bodyPr/>
                    <a:lstStyle/>
                    <a:p>
                      <a:r>
                        <a:rPr lang="en-US" sz="2000" dirty="0">
                          <a:solidFill>
                            <a:schemeClr val="tx1">
                              <a:lumMod val="75000"/>
                              <a:lumOff val="25000"/>
                            </a:schemeClr>
                          </a:solidFill>
                          <a:latin typeface="Century Gothic"/>
                        </a:rPr>
                        <a:t>5</a:t>
                      </a:r>
                    </a:p>
                  </a:txBody>
                  <a:tcPr/>
                </a:tc>
                <a:extLst>
                  <a:ext uri="{0D108BD9-81ED-4DB2-BD59-A6C34878D82A}">
                    <a16:rowId xmlns:a16="http://schemas.microsoft.com/office/drawing/2014/main" xmlns="" val="499349709"/>
                  </a:ext>
                </a:extLst>
              </a:tr>
              <a:tr h="338347">
                <a:tc>
                  <a:txBody>
                    <a:bodyPr/>
                    <a:lstStyle/>
                    <a:p>
                      <a:pPr lvl="0">
                        <a:buNone/>
                      </a:pPr>
                      <a:endParaRPr lang="en-US" sz="2000" dirty="0">
                        <a:latin typeface="Century Gothic"/>
                      </a:endParaRPr>
                    </a:p>
                  </a:txBody>
                  <a:tcPr/>
                </a:tc>
                <a:tc>
                  <a:txBody>
                    <a:bodyPr/>
                    <a:lstStyle/>
                    <a:p>
                      <a:r>
                        <a:rPr lang="en-US" sz="2000" dirty="0">
                          <a:solidFill>
                            <a:schemeClr val="tx1">
                              <a:lumMod val="75000"/>
                              <a:lumOff val="25000"/>
                            </a:schemeClr>
                          </a:solidFill>
                          <a:latin typeface="Century Gothic"/>
                        </a:rPr>
                        <a:t>Water</a:t>
                      </a:r>
                    </a:p>
                  </a:txBody>
                  <a:tcPr/>
                </a:tc>
                <a:tc>
                  <a:txBody>
                    <a:bodyPr/>
                    <a:lstStyle/>
                    <a:p>
                      <a:r>
                        <a:rPr lang="en-US" sz="2000" dirty="0">
                          <a:solidFill>
                            <a:schemeClr val="tx1">
                              <a:lumMod val="75000"/>
                              <a:lumOff val="25000"/>
                            </a:schemeClr>
                          </a:solidFill>
                          <a:latin typeface="Century Gothic"/>
                        </a:rPr>
                        <a:t>6</a:t>
                      </a:r>
                    </a:p>
                  </a:txBody>
                  <a:tcPr/>
                </a:tc>
                <a:extLst>
                  <a:ext uri="{0D108BD9-81ED-4DB2-BD59-A6C34878D82A}">
                    <a16:rowId xmlns:a16="http://schemas.microsoft.com/office/drawing/2014/main" xmlns="" val="3078520932"/>
                  </a:ext>
                </a:extLst>
              </a:tr>
              <a:tr h="401781">
                <a:tc>
                  <a:txBody>
                    <a:bodyPr/>
                    <a:lstStyle/>
                    <a:p>
                      <a:pPr lvl="0">
                        <a:buNone/>
                      </a:pPr>
                      <a:endParaRPr lang="en-US" sz="2000" dirty="0">
                        <a:latin typeface="Century Gothic"/>
                      </a:endParaRPr>
                    </a:p>
                  </a:txBody>
                  <a:tcPr/>
                </a:tc>
                <a:tc>
                  <a:txBody>
                    <a:bodyPr/>
                    <a:lstStyle/>
                    <a:p>
                      <a:pPr lvl="0">
                        <a:buNone/>
                      </a:pPr>
                      <a:r>
                        <a:rPr lang="en-US" sz="2000" dirty="0">
                          <a:solidFill>
                            <a:schemeClr val="tx1">
                              <a:lumMod val="75000"/>
                              <a:lumOff val="25000"/>
                            </a:schemeClr>
                          </a:solidFill>
                          <a:latin typeface="Century Gothic"/>
                        </a:rPr>
                        <a:t>Wetlands</a:t>
                      </a:r>
                    </a:p>
                  </a:txBody>
                  <a:tcPr/>
                </a:tc>
                <a:tc>
                  <a:txBody>
                    <a:bodyPr/>
                    <a:lstStyle/>
                    <a:p>
                      <a:pPr lvl="0">
                        <a:buNone/>
                      </a:pPr>
                      <a:r>
                        <a:rPr lang="en-US" sz="2000" dirty="0">
                          <a:solidFill>
                            <a:schemeClr val="tx1">
                              <a:lumMod val="75000"/>
                              <a:lumOff val="25000"/>
                            </a:schemeClr>
                          </a:solidFill>
                          <a:latin typeface="Century Gothic"/>
                        </a:rPr>
                        <a:t>7</a:t>
                      </a:r>
                    </a:p>
                  </a:txBody>
                  <a:tcPr/>
                </a:tc>
                <a:extLst>
                  <a:ext uri="{0D108BD9-81ED-4DB2-BD59-A6C34878D82A}">
                    <a16:rowId xmlns:a16="http://schemas.microsoft.com/office/drawing/2014/main" xmlns="" val="707997119"/>
                  </a:ext>
                </a:extLst>
              </a:tr>
              <a:tr h="338347">
                <a:tc>
                  <a:txBody>
                    <a:bodyPr/>
                    <a:lstStyle/>
                    <a:p>
                      <a:pPr lvl="0">
                        <a:buNone/>
                      </a:pPr>
                      <a:endParaRPr lang="en-US" sz="2000" dirty="0">
                        <a:latin typeface="Century Gothic"/>
                      </a:endParaRPr>
                    </a:p>
                  </a:txBody>
                  <a:tcPr/>
                </a:tc>
                <a:tc>
                  <a:txBody>
                    <a:bodyPr/>
                    <a:lstStyle/>
                    <a:p>
                      <a:pPr lvl="0">
                        <a:buNone/>
                      </a:pPr>
                      <a:r>
                        <a:rPr lang="en-US" sz="2000" dirty="0">
                          <a:solidFill>
                            <a:schemeClr val="tx1">
                              <a:lumMod val="75000"/>
                              <a:lumOff val="25000"/>
                            </a:schemeClr>
                          </a:solidFill>
                          <a:latin typeface="Century Gothic"/>
                        </a:rPr>
                        <a:t>Urban</a:t>
                      </a:r>
                    </a:p>
                  </a:txBody>
                  <a:tcPr/>
                </a:tc>
                <a:tc>
                  <a:txBody>
                    <a:bodyPr/>
                    <a:lstStyle/>
                    <a:p>
                      <a:pPr lvl="0">
                        <a:buNone/>
                      </a:pPr>
                      <a:r>
                        <a:rPr lang="en-US" sz="2000" dirty="0">
                          <a:solidFill>
                            <a:schemeClr val="tx1">
                              <a:lumMod val="75000"/>
                              <a:lumOff val="25000"/>
                            </a:schemeClr>
                          </a:solidFill>
                          <a:latin typeface="Century Gothic"/>
                        </a:rPr>
                        <a:t>8</a:t>
                      </a:r>
                    </a:p>
                  </a:txBody>
                  <a:tcPr/>
                </a:tc>
                <a:extLst>
                  <a:ext uri="{0D108BD9-81ED-4DB2-BD59-A6C34878D82A}">
                    <a16:rowId xmlns:a16="http://schemas.microsoft.com/office/drawing/2014/main" xmlns="" val="3749612808"/>
                  </a:ext>
                </a:extLst>
              </a:tr>
            </a:tbl>
          </a:graphicData>
        </a:graphic>
      </p:graphicFrame>
      <p:sp>
        <p:nvSpPr>
          <p:cNvPr id="2" name="TextBox 2">
            <a:extLst>
              <a:ext uri="{FF2B5EF4-FFF2-40B4-BE49-F238E27FC236}">
                <a16:creationId xmlns:a16="http://schemas.microsoft.com/office/drawing/2014/main" xmlns="" id="{A1159F11-7FC3-4A44-AE21-96593003C45B}"/>
              </a:ext>
            </a:extLst>
          </p:cNvPr>
          <p:cNvSpPr txBox="1"/>
          <p:nvPr/>
        </p:nvSpPr>
        <p:spPr>
          <a:xfrm>
            <a:off x="552239" y="258991"/>
            <a:ext cx="10040483"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8A599A"/>
                </a:solidFill>
                <a:latin typeface="Century Gothic"/>
              </a:rPr>
              <a:t>METHODOLOGY: LULC CLASSIFICATION</a:t>
            </a:r>
            <a:endParaRPr lang="en-US" dirty="0"/>
          </a:p>
        </p:txBody>
      </p:sp>
      <p:sp>
        <p:nvSpPr>
          <p:cNvPr id="19" name="TextBox 6">
            <a:extLst>
              <a:ext uri="{FF2B5EF4-FFF2-40B4-BE49-F238E27FC236}">
                <a16:creationId xmlns:a16="http://schemas.microsoft.com/office/drawing/2014/main" xmlns="" id="{2D17C82D-D9CF-435E-928A-B7E21E50A05F}"/>
              </a:ext>
            </a:extLst>
          </p:cNvPr>
          <p:cNvSpPr txBox="1"/>
          <p:nvPr/>
        </p:nvSpPr>
        <p:spPr>
          <a:xfrm>
            <a:off x="1510042" y="4723260"/>
            <a:ext cx="3037483"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Century Gothic"/>
                <a:ea typeface="+mn-lt"/>
                <a:cs typeface="+mn-lt"/>
              </a:rPr>
              <a:t>3. Google Earth Pro Validation</a:t>
            </a:r>
            <a:endParaRPr lang="en-US" dirty="0">
              <a:solidFill>
                <a:schemeClr val="bg1"/>
              </a:solidFill>
              <a:latin typeface="Calibri" panose="020F0502020204030204"/>
              <a:ea typeface="+mn-lt"/>
              <a:cs typeface="+mn-lt"/>
            </a:endParaRPr>
          </a:p>
        </p:txBody>
      </p:sp>
      <p:sp>
        <p:nvSpPr>
          <p:cNvPr id="4" name="Arrow: Down 3">
            <a:extLst>
              <a:ext uri="{FF2B5EF4-FFF2-40B4-BE49-F238E27FC236}">
                <a16:creationId xmlns:a16="http://schemas.microsoft.com/office/drawing/2014/main" xmlns="" id="{B7A665DD-C3BA-44D4-B4F6-4AE268FBB596}"/>
              </a:ext>
            </a:extLst>
          </p:cNvPr>
          <p:cNvSpPr/>
          <p:nvPr/>
        </p:nvSpPr>
        <p:spPr>
          <a:xfrm>
            <a:off x="630443" y="1861716"/>
            <a:ext cx="370620" cy="3984251"/>
          </a:xfrm>
          <a:prstGeom prst="down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7" name="Picture 12">
            <a:extLst>
              <a:ext uri="{FF2B5EF4-FFF2-40B4-BE49-F238E27FC236}">
                <a16:creationId xmlns:a16="http://schemas.microsoft.com/office/drawing/2014/main" xmlns="" id="{A6D22E75-2095-4F48-8594-161EB1A3FAF6}"/>
              </a:ext>
            </a:extLst>
          </p:cNvPr>
          <p:cNvPicPr>
            <a:picLocks noChangeAspect="1"/>
          </p:cNvPicPr>
          <p:nvPr/>
        </p:nvPicPr>
        <p:blipFill>
          <a:blip r:embed="rId3"/>
          <a:stretch>
            <a:fillRect/>
          </a:stretch>
        </p:blipFill>
        <p:spPr>
          <a:xfrm>
            <a:off x="5385677" y="2193749"/>
            <a:ext cx="342900" cy="247650"/>
          </a:xfrm>
          <a:prstGeom prst="rect">
            <a:avLst/>
          </a:prstGeom>
        </p:spPr>
      </p:pic>
      <p:pic>
        <p:nvPicPr>
          <p:cNvPr id="13" name="Picture 13">
            <a:extLst>
              <a:ext uri="{FF2B5EF4-FFF2-40B4-BE49-F238E27FC236}">
                <a16:creationId xmlns:a16="http://schemas.microsoft.com/office/drawing/2014/main" xmlns="" id="{12E71E30-4456-48A6-B244-F9819BBAC952}"/>
              </a:ext>
            </a:extLst>
          </p:cNvPr>
          <p:cNvPicPr>
            <a:picLocks noChangeAspect="1"/>
          </p:cNvPicPr>
          <p:nvPr/>
        </p:nvPicPr>
        <p:blipFill>
          <a:blip r:embed="rId4"/>
          <a:stretch>
            <a:fillRect/>
          </a:stretch>
        </p:blipFill>
        <p:spPr>
          <a:xfrm>
            <a:off x="5376152" y="2744147"/>
            <a:ext cx="349321" cy="249861"/>
          </a:xfrm>
          <a:prstGeom prst="rect">
            <a:avLst/>
          </a:prstGeom>
        </p:spPr>
      </p:pic>
      <p:pic>
        <p:nvPicPr>
          <p:cNvPr id="14" name="Picture 17">
            <a:extLst>
              <a:ext uri="{FF2B5EF4-FFF2-40B4-BE49-F238E27FC236}">
                <a16:creationId xmlns:a16="http://schemas.microsoft.com/office/drawing/2014/main" xmlns="" id="{AD60E737-0791-44AC-8350-BDA4B114D043}"/>
              </a:ext>
            </a:extLst>
          </p:cNvPr>
          <p:cNvPicPr>
            <a:picLocks noChangeAspect="1"/>
          </p:cNvPicPr>
          <p:nvPr/>
        </p:nvPicPr>
        <p:blipFill>
          <a:blip r:embed="rId5"/>
          <a:stretch>
            <a:fillRect/>
          </a:stretch>
        </p:blipFill>
        <p:spPr>
          <a:xfrm>
            <a:off x="5388229" y="3300412"/>
            <a:ext cx="350426" cy="248756"/>
          </a:xfrm>
          <a:prstGeom prst="rect">
            <a:avLst/>
          </a:prstGeom>
        </p:spPr>
      </p:pic>
      <p:pic>
        <p:nvPicPr>
          <p:cNvPr id="18" name="Picture 20">
            <a:extLst>
              <a:ext uri="{FF2B5EF4-FFF2-40B4-BE49-F238E27FC236}">
                <a16:creationId xmlns:a16="http://schemas.microsoft.com/office/drawing/2014/main" xmlns="" id="{659EB00C-7B66-48E7-ADAA-7A02486F657F}"/>
              </a:ext>
            </a:extLst>
          </p:cNvPr>
          <p:cNvPicPr>
            <a:picLocks noChangeAspect="1"/>
          </p:cNvPicPr>
          <p:nvPr/>
        </p:nvPicPr>
        <p:blipFill>
          <a:blip r:embed="rId6"/>
          <a:stretch>
            <a:fillRect/>
          </a:stretch>
        </p:blipFill>
        <p:spPr>
          <a:xfrm>
            <a:off x="5380915" y="3681861"/>
            <a:ext cx="348216" cy="252071"/>
          </a:xfrm>
          <a:prstGeom prst="rect">
            <a:avLst/>
          </a:prstGeom>
        </p:spPr>
      </p:pic>
      <p:pic>
        <p:nvPicPr>
          <p:cNvPr id="21" name="Picture 21">
            <a:extLst>
              <a:ext uri="{FF2B5EF4-FFF2-40B4-BE49-F238E27FC236}">
                <a16:creationId xmlns:a16="http://schemas.microsoft.com/office/drawing/2014/main" xmlns="" id="{24F62E87-3508-474E-B18D-71BB78C939F4}"/>
              </a:ext>
            </a:extLst>
          </p:cNvPr>
          <p:cNvPicPr>
            <a:picLocks noChangeAspect="1"/>
          </p:cNvPicPr>
          <p:nvPr/>
        </p:nvPicPr>
        <p:blipFill>
          <a:blip r:embed="rId7"/>
          <a:stretch>
            <a:fillRect/>
          </a:stretch>
        </p:blipFill>
        <p:spPr>
          <a:xfrm>
            <a:off x="5380914" y="4078148"/>
            <a:ext cx="348218" cy="250966"/>
          </a:xfrm>
          <a:prstGeom prst="rect">
            <a:avLst/>
          </a:prstGeom>
        </p:spPr>
      </p:pic>
      <p:pic>
        <p:nvPicPr>
          <p:cNvPr id="22" name="Picture 22">
            <a:extLst>
              <a:ext uri="{FF2B5EF4-FFF2-40B4-BE49-F238E27FC236}">
                <a16:creationId xmlns:a16="http://schemas.microsoft.com/office/drawing/2014/main" xmlns="" id="{F7E24AAF-795F-4AB6-A4C7-757106A7D155}"/>
              </a:ext>
            </a:extLst>
          </p:cNvPr>
          <p:cNvPicPr>
            <a:picLocks noChangeAspect="1"/>
          </p:cNvPicPr>
          <p:nvPr/>
        </p:nvPicPr>
        <p:blipFill>
          <a:blip r:embed="rId8"/>
          <a:stretch>
            <a:fillRect/>
          </a:stretch>
        </p:blipFill>
        <p:spPr>
          <a:xfrm>
            <a:off x="5377258" y="4499142"/>
            <a:ext cx="342901" cy="250964"/>
          </a:xfrm>
          <a:prstGeom prst="rect">
            <a:avLst/>
          </a:prstGeom>
        </p:spPr>
      </p:pic>
      <p:pic>
        <p:nvPicPr>
          <p:cNvPr id="23" name="Picture 23">
            <a:extLst>
              <a:ext uri="{FF2B5EF4-FFF2-40B4-BE49-F238E27FC236}">
                <a16:creationId xmlns:a16="http://schemas.microsoft.com/office/drawing/2014/main" xmlns="" id="{C2C77CA8-C495-4832-B447-D0EF082E9449}"/>
              </a:ext>
            </a:extLst>
          </p:cNvPr>
          <p:cNvPicPr>
            <a:picLocks noChangeAspect="1"/>
          </p:cNvPicPr>
          <p:nvPr/>
        </p:nvPicPr>
        <p:blipFill>
          <a:blip r:embed="rId9"/>
          <a:stretch>
            <a:fillRect/>
          </a:stretch>
        </p:blipFill>
        <p:spPr>
          <a:xfrm>
            <a:off x="5375047" y="4892877"/>
            <a:ext cx="351531" cy="246544"/>
          </a:xfrm>
          <a:prstGeom prst="rect">
            <a:avLst/>
          </a:prstGeom>
        </p:spPr>
      </p:pic>
      <p:pic>
        <p:nvPicPr>
          <p:cNvPr id="24" name="Picture 24">
            <a:extLst>
              <a:ext uri="{FF2B5EF4-FFF2-40B4-BE49-F238E27FC236}">
                <a16:creationId xmlns:a16="http://schemas.microsoft.com/office/drawing/2014/main" xmlns="" id="{EA20A97B-208D-4F7F-B188-1268C366F25C}"/>
              </a:ext>
            </a:extLst>
          </p:cNvPr>
          <p:cNvPicPr>
            <a:picLocks noChangeAspect="1"/>
          </p:cNvPicPr>
          <p:nvPr/>
        </p:nvPicPr>
        <p:blipFill>
          <a:blip r:embed="rId10"/>
          <a:stretch>
            <a:fillRect/>
          </a:stretch>
        </p:blipFill>
        <p:spPr>
          <a:xfrm>
            <a:off x="5373047" y="5246513"/>
            <a:ext cx="342900" cy="246544"/>
          </a:xfrm>
          <a:prstGeom prst="rect">
            <a:avLst/>
          </a:prstGeom>
        </p:spPr>
      </p:pic>
    </p:spTree>
    <p:extLst>
      <p:ext uri="{BB962C8B-B14F-4D97-AF65-F5344CB8AC3E}">
        <p14:creationId xmlns:p14="http://schemas.microsoft.com/office/powerpoint/2010/main" val="2711802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xmlns="" id="{0744B554-BE3A-48D3-8662-76B0CE58662A}"/>
              </a:ext>
            </a:extLst>
          </p:cNvPr>
          <p:cNvSpPr txBox="1"/>
          <p:nvPr/>
        </p:nvSpPr>
        <p:spPr>
          <a:xfrm>
            <a:off x="1179902" y="1255807"/>
            <a:ext cx="40830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8A599A"/>
                </a:solidFill>
                <a:latin typeface="Century Gothic"/>
              </a:rPr>
              <a:t>Google Earth Engine</a:t>
            </a:r>
          </a:p>
        </p:txBody>
      </p:sp>
      <p:pic>
        <p:nvPicPr>
          <p:cNvPr id="5" name="Picture 5" descr="Map&#10;&#10;Description automatically generated">
            <a:extLst>
              <a:ext uri="{FF2B5EF4-FFF2-40B4-BE49-F238E27FC236}">
                <a16:creationId xmlns:a16="http://schemas.microsoft.com/office/drawing/2014/main" xmlns="" id="{35DDCE92-112B-4F8D-A71E-CAC03FA84CB2}"/>
              </a:ext>
            </a:extLst>
          </p:cNvPr>
          <p:cNvPicPr>
            <a:picLocks noChangeAspect="1"/>
          </p:cNvPicPr>
          <p:nvPr/>
        </p:nvPicPr>
        <p:blipFill>
          <a:blip r:embed="rId3"/>
          <a:stretch>
            <a:fillRect/>
          </a:stretch>
        </p:blipFill>
        <p:spPr>
          <a:xfrm>
            <a:off x="5442625" y="1766674"/>
            <a:ext cx="4780812" cy="4081045"/>
          </a:xfrm>
          <a:prstGeom prst="rect">
            <a:avLst/>
          </a:prstGeom>
        </p:spPr>
      </p:pic>
      <p:pic>
        <p:nvPicPr>
          <p:cNvPr id="6" name="Picture 6" descr="A picture containing light&#10;&#10;Description automatically generated">
            <a:extLst>
              <a:ext uri="{FF2B5EF4-FFF2-40B4-BE49-F238E27FC236}">
                <a16:creationId xmlns:a16="http://schemas.microsoft.com/office/drawing/2014/main" xmlns="" id="{6FE3B11B-6F94-4328-9CD4-0A00AAFAD3BD}"/>
              </a:ext>
            </a:extLst>
          </p:cNvPr>
          <p:cNvPicPr>
            <a:picLocks noChangeAspect="1"/>
          </p:cNvPicPr>
          <p:nvPr/>
        </p:nvPicPr>
        <p:blipFill>
          <a:blip r:embed="rId4"/>
          <a:stretch>
            <a:fillRect/>
          </a:stretch>
        </p:blipFill>
        <p:spPr>
          <a:xfrm>
            <a:off x="5639353" y="1909530"/>
            <a:ext cx="455517" cy="515087"/>
          </a:xfrm>
          <a:prstGeom prst="rect">
            <a:avLst/>
          </a:prstGeom>
        </p:spPr>
      </p:pic>
      <p:sp>
        <p:nvSpPr>
          <p:cNvPr id="16" name="TextBox 1">
            <a:extLst>
              <a:ext uri="{FF2B5EF4-FFF2-40B4-BE49-F238E27FC236}">
                <a16:creationId xmlns:a16="http://schemas.microsoft.com/office/drawing/2014/main" xmlns="" id="{8AEE6298-4AB8-4E55-84D6-06024DCF8CE2}"/>
              </a:ext>
            </a:extLst>
          </p:cNvPr>
          <p:cNvSpPr txBox="1"/>
          <p:nvPr/>
        </p:nvSpPr>
        <p:spPr>
          <a:xfrm>
            <a:off x="631068" y="1675819"/>
            <a:ext cx="295906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latin typeface="Century Gothic"/>
              <a:ea typeface="+mn-lt"/>
              <a:cs typeface="+mn-lt"/>
            </a:endParaRPr>
          </a:p>
        </p:txBody>
      </p:sp>
      <p:sp>
        <p:nvSpPr>
          <p:cNvPr id="17" name="Rectangle: Rounded Corners 16">
            <a:extLst>
              <a:ext uri="{FF2B5EF4-FFF2-40B4-BE49-F238E27FC236}">
                <a16:creationId xmlns:a16="http://schemas.microsoft.com/office/drawing/2014/main" xmlns="" id="{8985388F-6C00-4EF7-8FA0-C7F3E71281CE}"/>
              </a:ext>
            </a:extLst>
          </p:cNvPr>
          <p:cNvSpPr/>
          <p:nvPr/>
        </p:nvSpPr>
        <p:spPr>
          <a:xfrm>
            <a:off x="1298529" y="1895056"/>
            <a:ext cx="3744354" cy="10480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sp>
        <p:nvSpPr>
          <p:cNvPr id="19" name="Arrow: Down 18">
            <a:extLst>
              <a:ext uri="{FF2B5EF4-FFF2-40B4-BE49-F238E27FC236}">
                <a16:creationId xmlns:a16="http://schemas.microsoft.com/office/drawing/2014/main" xmlns="" id="{2C6D9795-BA60-414A-A5C9-234A4013E141}"/>
              </a:ext>
            </a:extLst>
          </p:cNvPr>
          <p:cNvSpPr/>
          <p:nvPr/>
        </p:nvSpPr>
        <p:spPr>
          <a:xfrm>
            <a:off x="630443" y="1861716"/>
            <a:ext cx="370620" cy="3984251"/>
          </a:xfrm>
          <a:prstGeom prst="down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 name="Rectangle: Rounded Corners 19">
            <a:extLst>
              <a:ext uri="{FF2B5EF4-FFF2-40B4-BE49-F238E27FC236}">
                <a16:creationId xmlns:a16="http://schemas.microsoft.com/office/drawing/2014/main" xmlns="" id="{1D5A3854-247A-456D-972A-457E243DA187}"/>
              </a:ext>
            </a:extLst>
          </p:cNvPr>
          <p:cNvSpPr/>
          <p:nvPr/>
        </p:nvSpPr>
        <p:spPr>
          <a:xfrm>
            <a:off x="1302177" y="3257249"/>
            <a:ext cx="3622673" cy="10613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sp>
        <p:nvSpPr>
          <p:cNvPr id="21" name="TextBox 6">
            <a:extLst>
              <a:ext uri="{FF2B5EF4-FFF2-40B4-BE49-F238E27FC236}">
                <a16:creationId xmlns:a16="http://schemas.microsoft.com/office/drawing/2014/main" xmlns="" id="{68F37A5E-20B9-495F-99A9-A10BB014161A}"/>
              </a:ext>
            </a:extLst>
          </p:cNvPr>
          <p:cNvSpPr txBox="1"/>
          <p:nvPr/>
        </p:nvSpPr>
        <p:spPr>
          <a:xfrm>
            <a:off x="1431418" y="3430275"/>
            <a:ext cx="3625234"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Century Gothic"/>
                <a:ea typeface="+mn-lt"/>
                <a:cs typeface="+mn-lt"/>
              </a:rPr>
              <a:t>5. Supervised Classification via Random Forest</a:t>
            </a:r>
          </a:p>
        </p:txBody>
      </p:sp>
      <p:sp>
        <p:nvSpPr>
          <p:cNvPr id="22" name="Rectangle: Rounded Corners 21">
            <a:extLst>
              <a:ext uri="{FF2B5EF4-FFF2-40B4-BE49-F238E27FC236}">
                <a16:creationId xmlns:a16="http://schemas.microsoft.com/office/drawing/2014/main" xmlns="" id="{D18D1F1F-189C-4600-B178-7EC36B33A215}"/>
              </a:ext>
            </a:extLst>
          </p:cNvPr>
          <p:cNvSpPr/>
          <p:nvPr/>
        </p:nvSpPr>
        <p:spPr>
          <a:xfrm>
            <a:off x="1302966" y="4616913"/>
            <a:ext cx="3616097" cy="10626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sp>
        <p:nvSpPr>
          <p:cNvPr id="23" name="TextBox 8">
            <a:extLst>
              <a:ext uri="{FF2B5EF4-FFF2-40B4-BE49-F238E27FC236}">
                <a16:creationId xmlns:a16="http://schemas.microsoft.com/office/drawing/2014/main" xmlns="" id="{73551300-2428-4066-B66D-449B80287543}"/>
              </a:ext>
            </a:extLst>
          </p:cNvPr>
          <p:cNvSpPr txBox="1"/>
          <p:nvPr/>
        </p:nvSpPr>
        <p:spPr>
          <a:xfrm>
            <a:off x="1431013" y="4929820"/>
            <a:ext cx="3687206"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Century Gothic"/>
                <a:ea typeface="+mn-lt"/>
                <a:cs typeface="+mn-lt"/>
              </a:rPr>
              <a:t>6. Accuracy Assessment </a:t>
            </a:r>
          </a:p>
        </p:txBody>
      </p:sp>
      <p:pic>
        <p:nvPicPr>
          <p:cNvPr id="24" name="Picture 4" descr="A picture containing icon&#10;&#10;Description automatically generated">
            <a:extLst>
              <a:ext uri="{FF2B5EF4-FFF2-40B4-BE49-F238E27FC236}">
                <a16:creationId xmlns:a16="http://schemas.microsoft.com/office/drawing/2014/main" xmlns="" id="{97C1FAB7-406B-43F3-A57E-B0DC3233C030}"/>
              </a:ext>
            </a:extLst>
          </p:cNvPr>
          <p:cNvPicPr>
            <a:picLocks noChangeAspect="1"/>
          </p:cNvPicPr>
          <p:nvPr/>
        </p:nvPicPr>
        <p:blipFill>
          <a:blip r:embed="rId5"/>
          <a:stretch>
            <a:fillRect/>
          </a:stretch>
        </p:blipFill>
        <p:spPr>
          <a:xfrm>
            <a:off x="10307495" y="4216766"/>
            <a:ext cx="283939" cy="1691196"/>
          </a:xfrm>
          <a:prstGeom prst="rect">
            <a:avLst/>
          </a:prstGeom>
        </p:spPr>
      </p:pic>
      <p:sp>
        <p:nvSpPr>
          <p:cNvPr id="25" name="TextBox 24">
            <a:extLst>
              <a:ext uri="{FF2B5EF4-FFF2-40B4-BE49-F238E27FC236}">
                <a16:creationId xmlns:a16="http://schemas.microsoft.com/office/drawing/2014/main" xmlns="" id="{C1BDCC19-53B4-4630-A52F-15E5287756B7}"/>
              </a:ext>
            </a:extLst>
          </p:cNvPr>
          <p:cNvSpPr txBox="1"/>
          <p:nvPr/>
        </p:nvSpPr>
        <p:spPr>
          <a:xfrm>
            <a:off x="10547087" y="4164434"/>
            <a:ext cx="2316081" cy="181588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chemeClr val="tx1">
                    <a:lumMod val="75000"/>
                    <a:lumOff val="25000"/>
                  </a:schemeClr>
                </a:solidFill>
                <a:latin typeface="Century Gothic"/>
              </a:rPr>
              <a:t>Forest</a:t>
            </a:r>
          </a:p>
          <a:p>
            <a:r>
              <a:rPr lang="en-US" sz="1400" dirty="0">
                <a:solidFill>
                  <a:schemeClr val="tx1">
                    <a:lumMod val="75000"/>
                    <a:lumOff val="25000"/>
                  </a:schemeClr>
                </a:solidFill>
                <a:latin typeface="Century Gothic"/>
                <a:cs typeface="Calibri"/>
              </a:rPr>
              <a:t>Secondary Veg</a:t>
            </a:r>
          </a:p>
          <a:p>
            <a:r>
              <a:rPr lang="en-US" sz="1400" dirty="0">
                <a:solidFill>
                  <a:schemeClr val="tx1">
                    <a:lumMod val="75000"/>
                    <a:lumOff val="25000"/>
                  </a:schemeClr>
                </a:solidFill>
                <a:latin typeface="Century Gothic"/>
                <a:cs typeface="Calibri"/>
              </a:rPr>
              <a:t>Pastures</a:t>
            </a:r>
          </a:p>
          <a:p>
            <a:r>
              <a:rPr lang="en-US" sz="1400" dirty="0">
                <a:solidFill>
                  <a:schemeClr val="tx1">
                    <a:lumMod val="75000"/>
                    <a:lumOff val="25000"/>
                  </a:schemeClr>
                </a:solidFill>
                <a:latin typeface="Century Gothic"/>
                <a:cs typeface="Calibri"/>
              </a:rPr>
              <a:t>Agriculture</a:t>
            </a:r>
          </a:p>
          <a:p>
            <a:r>
              <a:rPr lang="en-US" sz="1400" dirty="0">
                <a:solidFill>
                  <a:schemeClr val="tx1">
                    <a:lumMod val="75000"/>
                    <a:lumOff val="25000"/>
                  </a:schemeClr>
                </a:solidFill>
                <a:latin typeface="Century Gothic"/>
                <a:cs typeface="Calibri"/>
              </a:rPr>
              <a:t>Urban</a:t>
            </a:r>
          </a:p>
          <a:p>
            <a:r>
              <a:rPr lang="en-US" sz="1400" dirty="0">
                <a:solidFill>
                  <a:schemeClr val="tx1">
                    <a:lumMod val="75000"/>
                    <a:lumOff val="25000"/>
                  </a:schemeClr>
                </a:solidFill>
                <a:latin typeface="Century Gothic"/>
                <a:cs typeface="Calibri"/>
              </a:rPr>
              <a:t>Water</a:t>
            </a:r>
          </a:p>
          <a:p>
            <a:r>
              <a:rPr lang="en-US" sz="1400" dirty="0">
                <a:solidFill>
                  <a:schemeClr val="tx1">
                    <a:lumMod val="75000"/>
                    <a:lumOff val="25000"/>
                  </a:schemeClr>
                </a:solidFill>
                <a:latin typeface="Century Gothic"/>
                <a:cs typeface="Calibri"/>
              </a:rPr>
              <a:t>Wetlands</a:t>
            </a:r>
          </a:p>
          <a:p>
            <a:r>
              <a:rPr lang="en-US" sz="1400" dirty="0">
                <a:solidFill>
                  <a:schemeClr val="tx1">
                    <a:lumMod val="75000"/>
                    <a:lumOff val="25000"/>
                  </a:schemeClr>
                </a:solidFill>
                <a:latin typeface="Century Gothic"/>
                <a:cs typeface="Calibri"/>
              </a:rPr>
              <a:t>Urban</a:t>
            </a:r>
          </a:p>
        </p:txBody>
      </p:sp>
      <p:sp>
        <p:nvSpPr>
          <p:cNvPr id="2" name="TextBox 2">
            <a:extLst>
              <a:ext uri="{FF2B5EF4-FFF2-40B4-BE49-F238E27FC236}">
                <a16:creationId xmlns:a16="http://schemas.microsoft.com/office/drawing/2014/main" xmlns="" id="{07804D8A-DBBC-40F9-A766-81EFABA3CE4B}"/>
              </a:ext>
            </a:extLst>
          </p:cNvPr>
          <p:cNvSpPr txBox="1"/>
          <p:nvPr/>
        </p:nvSpPr>
        <p:spPr>
          <a:xfrm>
            <a:off x="552239" y="258991"/>
            <a:ext cx="10040483"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8A599A"/>
                </a:solidFill>
                <a:latin typeface="Century Gothic"/>
              </a:rPr>
              <a:t>METHODOLOGY: LULC CLASSIFICATION</a:t>
            </a:r>
            <a:endParaRPr lang="en-US" dirty="0"/>
          </a:p>
        </p:txBody>
      </p:sp>
      <p:sp>
        <p:nvSpPr>
          <p:cNvPr id="26" name="TextBox 6">
            <a:extLst>
              <a:ext uri="{FF2B5EF4-FFF2-40B4-BE49-F238E27FC236}">
                <a16:creationId xmlns:a16="http://schemas.microsoft.com/office/drawing/2014/main" xmlns="" id="{E9856BF6-38B9-4BD4-BF47-0D22476ACB5E}"/>
              </a:ext>
            </a:extLst>
          </p:cNvPr>
          <p:cNvSpPr txBox="1"/>
          <p:nvPr/>
        </p:nvSpPr>
        <p:spPr>
          <a:xfrm>
            <a:off x="1431418" y="2065601"/>
            <a:ext cx="3625234"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Century Gothic"/>
                <a:ea typeface="+mn-lt"/>
                <a:cs typeface="+mn-lt"/>
              </a:rPr>
              <a:t>4. Query/Filter Satellite Imagery</a:t>
            </a:r>
          </a:p>
        </p:txBody>
      </p:sp>
      <p:sp>
        <p:nvSpPr>
          <p:cNvPr id="3" name="TextBox 2">
            <a:extLst>
              <a:ext uri="{FF2B5EF4-FFF2-40B4-BE49-F238E27FC236}">
                <a16:creationId xmlns:a16="http://schemas.microsoft.com/office/drawing/2014/main" xmlns="" id="{E34B4BFD-B171-4654-B958-FAF27645B1DF}"/>
              </a:ext>
            </a:extLst>
          </p:cNvPr>
          <p:cNvSpPr txBox="1"/>
          <p:nvPr/>
        </p:nvSpPr>
        <p:spPr>
          <a:xfrm>
            <a:off x="10224655" y="3387436"/>
            <a:ext cx="19673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rPr>
              <a:t>Land Cover Classes (2020)</a:t>
            </a:r>
          </a:p>
        </p:txBody>
      </p:sp>
      <p:sp>
        <p:nvSpPr>
          <p:cNvPr id="4" name="TextBox 3">
            <a:extLst>
              <a:ext uri="{FF2B5EF4-FFF2-40B4-BE49-F238E27FC236}">
                <a16:creationId xmlns:a16="http://schemas.microsoft.com/office/drawing/2014/main" xmlns="" id="{7A47C71A-9B67-4199-8048-F322A77C0CFA}"/>
              </a:ext>
            </a:extLst>
          </p:cNvPr>
          <p:cNvSpPr txBox="1"/>
          <p:nvPr/>
        </p:nvSpPr>
        <p:spPr>
          <a:xfrm>
            <a:off x="9153262" y="5238013"/>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latin typeface="Century Gothic"/>
                <a:cs typeface="Calibri"/>
              </a:rPr>
              <a:t>0</a:t>
            </a:r>
          </a:p>
        </p:txBody>
      </p:sp>
      <p:sp>
        <p:nvSpPr>
          <p:cNvPr id="27" name="TextBox 26">
            <a:extLst>
              <a:ext uri="{FF2B5EF4-FFF2-40B4-BE49-F238E27FC236}">
                <a16:creationId xmlns:a16="http://schemas.microsoft.com/office/drawing/2014/main" xmlns="" id="{0690F6BA-D2F2-4BF9-80E9-087235FE5B0A}"/>
              </a:ext>
            </a:extLst>
          </p:cNvPr>
          <p:cNvSpPr txBox="1"/>
          <p:nvPr/>
        </p:nvSpPr>
        <p:spPr>
          <a:xfrm>
            <a:off x="9313239" y="5238013"/>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latin typeface="Century Gothic"/>
                <a:cs typeface="Calibri"/>
              </a:rPr>
              <a:t>     10 km</a:t>
            </a:r>
          </a:p>
        </p:txBody>
      </p:sp>
    </p:spTree>
    <p:extLst>
      <p:ext uri="{BB962C8B-B14F-4D97-AF65-F5344CB8AC3E}">
        <p14:creationId xmlns:p14="http://schemas.microsoft.com/office/powerpoint/2010/main" val="34079279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2.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Danielle Ruffe</DisplayName>
        <AccountId>41</AccountId>
        <AccountType/>
      </UserInfo>
      <UserInfo>
        <DisplayName>Elizabeth Stapleton</DisplayName>
        <AccountId>398</AccountId>
        <AccountType/>
      </UserInfo>
      <UserInfo>
        <DisplayName>Darcy Gray</DisplayName>
        <AccountId>66</AccountId>
        <AccountType/>
      </UserInfo>
      <UserInfo>
        <DisplayName>Sophie Barrowman</DisplayName>
        <AccountId>396</AccountId>
        <AccountType/>
      </UserInfo>
    </SharedWithUsers>
  </documentManagement>
</p:properties>
</file>

<file path=customXml/itemProps1.xml><?xml version="1.0" encoding="utf-8"?>
<ds:datastoreItem xmlns:ds="http://schemas.openxmlformats.org/officeDocument/2006/customXml" ds:itemID="{D448D5D4-A914-49D5-8FCB-0DE5F6377E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CA48E1-4852-43A5-93EC-7F0FA006F8C0}">
  <ds:schemaRefs>
    <ds:schemaRef ds:uri="http://schemas.microsoft.com/sharepoint/v3/contenttype/forms"/>
  </ds:schemaRefs>
</ds:datastoreItem>
</file>

<file path=customXml/itemProps3.xml><?xml version="1.0" encoding="utf-8"?>
<ds:datastoreItem xmlns:ds="http://schemas.openxmlformats.org/officeDocument/2006/customXml" ds:itemID="{1ED741D9-D839-409E-89C1-040E70CE2FE6}">
  <ds:schemaRefs>
    <ds:schemaRef ds:uri="http://purl.org/dc/dcmitype/"/>
    <ds:schemaRef ds:uri="http://purl.org/dc/elements/1.1/"/>
    <ds:schemaRef ds:uri="http://schemas.microsoft.com/office/2006/metadata/properties"/>
    <ds:schemaRef ds:uri="21e6a8e8-1dff-48a6-ab9b-8d556c6946c0"/>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7df78d0b-135a-4de7-9166-7c181cd87fb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152</TotalTime>
  <Words>2428</Words>
  <Application>Microsoft Macintosh PowerPoint</Application>
  <PresentationFormat>Custom</PresentationFormat>
  <Paragraphs>536</Paragraphs>
  <Slides>31</Slides>
  <Notes>30</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Theme</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cp:lastModifiedBy>
  <cp:revision>84</cp:revision>
  <dcterms:created xsi:type="dcterms:W3CDTF">2019-11-12T17:46:59Z</dcterms:created>
  <dcterms:modified xsi:type="dcterms:W3CDTF">2021-09-20T22:49:18Z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