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27432000" cy="36576000"/>
  <p:notesSz cx="7023100" cy="93091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15120" userDrawn="1">
          <p15:clr>
            <a:srgbClr val="A4A3A4"/>
          </p15:clr>
        </p15:guide>
        <p15:guide id="2" orient="horz"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8" clrIdx="0">
    <p:extLst/>
  </p:cmAuthor>
  <p:cmAuthor id="2" name="Joseph Miller" initials="JM" lastIdx="1" clrIdx="1">
    <p:extLst/>
  </p:cmAuthor>
  <p:cmAuthor id="3" name="Maggi Klug" initials="MK"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7FF"/>
    <a:srgbClr val="BB61D4"/>
    <a:srgbClr val="EADFF4"/>
    <a:srgbClr val="D9CEE2"/>
    <a:srgbClr val="C8631F"/>
    <a:srgbClr val="F8CBAD"/>
    <a:srgbClr val="8400A8"/>
    <a:srgbClr val="5C2F99"/>
    <a:srgbClr val="EAD5FF"/>
    <a:srgbClr val="E6A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672" autoAdjust="0"/>
    <p:restoredTop sz="96404" autoAdjust="0"/>
  </p:normalViewPr>
  <p:slideViewPr>
    <p:cSldViewPr snapToGrid="0">
      <p:cViewPr varScale="1">
        <p:scale>
          <a:sx n="23" d="100"/>
          <a:sy n="23" d="100"/>
        </p:scale>
        <p:origin x="3456" y="84"/>
      </p:cViewPr>
      <p:guideLst>
        <p:guide pos="15120"/>
        <p:guide orient="horz"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885950" y="9736667"/>
            <a:ext cx="23660100" cy="23207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89616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31027" y="1947334"/>
            <a:ext cx="5915025" cy="30996469"/>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885952" y="1947334"/>
            <a:ext cx="17402175" cy="3099646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03720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885950" y="9736667"/>
            <a:ext cx="23660100" cy="23207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16767352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1664" y="9118611"/>
            <a:ext cx="23660100" cy="15214597"/>
          </a:xfrm>
          <a:prstGeom prst="rect">
            <a:avLst/>
          </a:prstGeom>
        </p:spPr>
        <p:txBody>
          <a:bodyPr anchor="b"/>
          <a:lstStyle>
            <a:lvl1pPr>
              <a:defRPr sz="18000"/>
            </a:lvl1pPr>
          </a:lstStyle>
          <a:p>
            <a:r>
              <a:rPr lang="en-US" smtClean="0"/>
              <a:t>Click to edit Master title style</a:t>
            </a:r>
            <a:endParaRPr lang="en-US" dirty="0"/>
          </a:p>
        </p:txBody>
      </p:sp>
      <p:sp>
        <p:nvSpPr>
          <p:cNvPr id="3" name="Text Placeholder 2"/>
          <p:cNvSpPr>
            <a:spLocks noGrp="1"/>
          </p:cNvSpPr>
          <p:nvPr>
            <p:ph type="body" idx="1"/>
          </p:nvPr>
        </p:nvSpPr>
        <p:spPr>
          <a:xfrm>
            <a:off x="1871664" y="24477144"/>
            <a:ext cx="23660100" cy="8000997"/>
          </a:xfrm>
          <a:prstGeom prst="rect">
            <a:avLst/>
          </a:prstGeom>
        </p:spPr>
        <p:txBody>
          <a:bodyPr/>
          <a:lstStyle>
            <a:lvl1pPr marL="0" indent="0">
              <a:buNone/>
              <a:defRPr sz="7200">
                <a:solidFill>
                  <a:schemeClr val="tx1"/>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2005295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5950" y="9736667"/>
            <a:ext cx="11658600" cy="23207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3887450" y="9736667"/>
            <a:ext cx="11658600" cy="23207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6" name="Footer Placeholder 5"/>
          <p:cNvSpPr>
            <a:spLocks noGrp="1"/>
          </p:cNvSpPr>
          <p:nvPr>
            <p:ph type="ftr" sz="quarter" idx="11"/>
          </p:nvPr>
        </p:nvSpPr>
        <p:spPr>
          <a:xfrm>
            <a:off x="9086850" y="33900542"/>
            <a:ext cx="9258300" cy="1947333"/>
          </a:xfrm>
          <a:prstGeom prst="rect">
            <a:avLst/>
          </a:prstGeom>
        </p:spPr>
        <p:txBody>
          <a:bodyPr/>
          <a:lstStyle/>
          <a:p>
            <a:endParaRPr lang="en-US"/>
          </a:p>
        </p:txBody>
      </p:sp>
      <p:sp>
        <p:nvSpPr>
          <p:cNvPr id="7" name="Slide Number Placeholder 6"/>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173323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9523" y="1947342"/>
            <a:ext cx="23660100" cy="7069669"/>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9526" y="8966203"/>
            <a:ext cx="11605020" cy="4394197"/>
          </a:xfrm>
          <a:prstGeom prst="rect">
            <a:avLst/>
          </a:prstGeo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smtClean="0"/>
              <a:t>Click to edit Master text styles</a:t>
            </a:r>
          </a:p>
        </p:txBody>
      </p:sp>
      <p:sp>
        <p:nvSpPr>
          <p:cNvPr id="4" name="Content Placeholder 3"/>
          <p:cNvSpPr>
            <a:spLocks noGrp="1"/>
          </p:cNvSpPr>
          <p:nvPr>
            <p:ph sz="half" idx="2"/>
          </p:nvPr>
        </p:nvSpPr>
        <p:spPr>
          <a:xfrm>
            <a:off x="1889526" y="13360400"/>
            <a:ext cx="11605020" cy="19651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3887452" y="8966203"/>
            <a:ext cx="11662173" cy="4394197"/>
          </a:xfrm>
          <a:prstGeom prst="rect">
            <a:avLst/>
          </a:prstGeo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smtClean="0"/>
              <a:t>Click to edit Master text styles</a:t>
            </a:r>
          </a:p>
        </p:txBody>
      </p:sp>
      <p:sp>
        <p:nvSpPr>
          <p:cNvPr id="6" name="Content Placeholder 5"/>
          <p:cNvSpPr>
            <a:spLocks noGrp="1"/>
          </p:cNvSpPr>
          <p:nvPr>
            <p:ph sz="quarter" idx="4"/>
          </p:nvPr>
        </p:nvSpPr>
        <p:spPr>
          <a:xfrm>
            <a:off x="13887452" y="13360400"/>
            <a:ext cx="11662173" cy="19651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8" name="Footer Placeholder 7"/>
          <p:cNvSpPr>
            <a:spLocks noGrp="1"/>
          </p:cNvSpPr>
          <p:nvPr>
            <p:ph type="ftr" sz="quarter" idx="11"/>
          </p:nvPr>
        </p:nvSpPr>
        <p:spPr>
          <a:xfrm>
            <a:off x="9086850" y="33900542"/>
            <a:ext cx="9258300" cy="1947333"/>
          </a:xfrm>
          <a:prstGeom prst="rect">
            <a:avLst/>
          </a:prstGeom>
        </p:spPr>
        <p:txBody>
          <a:bodyPr/>
          <a:lstStyle/>
          <a:p>
            <a:endParaRPr lang="en-US"/>
          </a:p>
        </p:txBody>
      </p:sp>
      <p:sp>
        <p:nvSpPr>
          <p:cNvPr id="9" name="Slide Number Placeholder 8"/>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75714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4" name="Footer Placeholder 3"/>
          <p:cNvSpPr>
            <a:spLocks noGrp="1"/>
          </p:cNvSpPr>
          <p:nvPr>
            <p:ph type="ftr" sz="quarter" idx="11"/>
          </p:nvPr>
        </p:nvSpPr>
        <p:spPr>
          <a:xfrm>
            <a:off x="9086850" y="33900542"/>
            <a:ext cx="9258300" cy="1947333"/>
          </a:xfrm>
          <a:prstGeom prst="rect">
            <a:avLst/>
          </a:prstGeom>
        </p:spPr>
        <p:txBody>
          <a:bodyPr/>
          <a:lstStyle/>
          <a:p>
            <a:endParaRPr lang="en-US"/>
          </a:p>
        </p:txBody>
      </p:sp>
      <p:sp>
        <p:nvSpPr>
          <p:cNvPr id="5" name="Slide Number Placeholder 4"/>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229017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3" name="Footer Placeholder 2"/>
          <p:cNvSpPr>
            <a:spLocks noGrp="1"/>
          </p:cNvSpPr>
          <p:nvPr>
            <p:ph type="ftr" sz="quarter" idx="11"/>
          </p:nvPr>
        </p:nvSpPr>
        <p:spPr>
          <a:xfrm>
            <a:off x="9086850" y="33900542"/>
            <a:ext cx="9258300" cy="1947333"/>
          </a:xfrm>
          <a:prstGeom prst="rect">
            <a:avLst/>
          </a:prstGeom>
        </p:spPr>
        <p:txBody>
          <a:bodyPr/>
          <a:lstStyle/>
          <a:p>
            <a:endParaRPr lang="en-US"/>
          </a:p>
        </p:txBody>
      </p:sp>
      <p:sp>
        <p:nvSpPr>
          <p:cNvPr id="4" name="Slide Number Placeholder 3"/>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29779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38400"/>
            <a:ext cx="8847534" cy="8534400"/>
          </a:xfrm>
          <a:prstGeom prst="rect">
            <a:avLst/>
          </a:prstGeom>
        </p:spPr>
        <p:txBody>
          <a:bodyPr anchor="b"/>
          <a:lstStyle>
            <a:lvl1pPr>
              <a:defRPr sz="9600"/>
            </a:lvl1pPr>
          </a:lstStyle>
          <a:p>
            <a:r>
              <a:rPr lang="en-US" smtClean="0"/>
              <a:t>Click to edit Master title style</a:t>
            </a:r>
            <a:endParaRPr lang="en-US" dirty="0"/>
          </a:p>
        </p:txBody>
      </p:sp>
      <p:sp>
        <p:nvSpPr>
          <p:cNvPr id="3" name="Content Placeholder 2"/>
          <p:cNvSpPr>
            <a:spLocks noGrp="1"/>
          </p:cNvSpPr>
          <p:nvPr>
            <p:ph idx="1"/>
          </p:nvPr>
        </p:nvSpPr>
        <p:spPr>
          <a:xfrm>
            <a:off x="11662173" y="5266275"/>
            <a:ext cx="13887450" cy="25992667"/>
          </a:xfrm>
          <a:prstGeom prst="rect">
            <a:avLst/>
          </a:prstGeo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889523" y="10972800"/>
            <a:ext cx="8847534" cy="20328469"/>
          </a:xfrm>
          <a:prstGeom prst="rect">
            <a:avLst/>
          </a:prstGeo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smtClean="0"/>
              <a:t>Click to edit Master text styles</a:t>
            </a:r>
          </a:p>
        </p:txBody>
      </p:sp>
      <p:sp>
        <p:nvSpPr>
          <p:cNvPr id="5" name="Date Placeholder 4"/>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6" name="Footer Placeholder 5"/>
          <p:cNvSpPr>
            <a:spLocks noGrp="1"/>
          </p:cNvSpPr>
          <p:nvPr>
            <p:ph type="ftr" sz="quarter" idx="11"/>
          </p:nvPr>
        </p:nvSpPr>
        <p:spPr>
          <a:xfrm>
            <a:off x="9086850" y="33900542"/>
            <a:ext cx="9258300" cy="1947333"/>
          </a:xfrm>
          <a:prstGeom prst="rect">
            <a:avLst/>
          </a:prstGeom>
        </p:spPr>
        <p:txBody>
          <a:bodyPr/>
          <a:lstStyle/>
          <a:p>
            <a:endParaRPr lang="en-US"/>
          </a:p>
        </p:txBody>
      </p:sp>
      <p:sp>
        <p:nvSpPr>
          <p:cNvPr id="7" name="Slide Number Placeholder 6"/>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93556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38400"/>
            <a:ext cx="8847534" cy="8534400"/>
          </a:xfrm>
          <a:prstGeom prst="rect">
            <a:avLst/>
          </a:prstGeom>
        </p:spPr>
        <p:txBody>
          <a:bodyPr anchor="b"/>
          <a:lstStyle>
            <a:lvl1pPr>
              <a:defRPr sz="9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62173" y="5266275"/>
            <a:ext cx="13887450" cy="25992667"/>
          </a:xfrm>
          <a:prstGeom prst="rect">
            <a:avLst/>
          </a:prstGeo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smtClean="0"/>
              <a:t>Click icon to add picture</a:t>
            </a:r>
            <a:endParaRPr lang="en-US" dirty="0"/>
          </a:p>
        </p:txBody>
      </p:sp>
      <p:sp>
        <p:nvSpPr>
          <p:cNvPr id="4" name="Text Placeholder 3"/>
          <p:cNvSpPr>
            <a:spLocks noGrp="1"/>
          </p:cNvSpPr>
          <p:nvPr>
            <p:ph type="body" sz="half" idx="2"/>
          </p:nvPr>
        </p:nvSpPr>
        <p:spPr>
          <a:xfrm>
            <a:off x="1889523" y="10972800"/>
            <a:ext cx="8847534" cy="20328469"/>
          </a:xfrm>
          <a:prstGeom prst="rect">
            <a:avLst/>
          </a:prstGeo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smtClean="0"/>
              <a:t>Click to edit Master text styles</a:t>
            </a:r>
          </a:p>
        </p:txBody>
      </p:sp>
      <p:sp>
        <p:nvSpPr>
          <p:cNvPr id="5" name="Date Placeholder 4"/>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8/14/2017</a:t>
            </a:fld>
            <a:endParaRPr lang="en-US"/>
          </a:p>
        </p:txBody>
      </p:sp>
      <p:sp>
        <p:nvSpPr>
          <p:cNvPr id="6" name="Footer Placeholder 5"/>
          <p:cNvSpPr>
            <a:spLocks noGrp="1"/>
          </p:cNvSpPr>
          <p:nvPr>
            <p:ph type="ftr" sz="quarter" idx="11"/>
          </p:nvPr>
        </p:nvSpPr>
        <p:spPr>
          <a:xfrm>
            <a:off x="9086850" y="33900542"/>
            <a:ext cx="9258300" cy="1947333"/>
          </a:xfrm>
          <a:prstGeom prst="rect">
            <a:avLst/>
          </a:prstGeom>
        </p:spPr>
        <p:txBody>
          <a:bodyPr/>
          <a:lstStyle/>
          <a:p>
            <a:endParaRPr lang="en-US"/>
          </a:p>
        </p:txBody>
      </p:sp>
      <p:sp>
        <p:nvSpPr>
          <p:cNvPr id="7" name="Slide Number Placeholder 6"/>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08720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2511" y="18368610"/>
            <a:ext cx="6124247" cy="7925495"/>
          </a:xfrm>
          <a:prstGeom prst="rect">
            <a:avLst/>
          </a:prstGeom>
        </p:spPr>
      </p:pic>
      <p:pic>
        <p:nvPicPr>
          <p:cNvPr id="69" name="Picture 68"/>
          <p:cNvPicPr>
            <a:picLocks noChangeAspect="1"/>
          </p:cNvPicPr>
          <p:nvPr/>
        </p:nvPicPr>
        <p:blipFill>
          <a:blip r:embed="rId3">
            <a:clrChange>
              <a:clrFrom>
                <a:srgbClr val="FFFFFF"/>
              </a:clrFrom>
              <a:clrTo>
                <a:srgbClr val="FFFFFF">
                  <a:alpha val="0"/>
                </a:srgbClr>
              </a:clrTo>
            </a:clrChange>
          </a:blip>
          <a:stretch>
            <a:fillRect/>
          </a:stretch>
        </p:blipFill>
        <p:spPr>
          <a:xfrm>
            <a:off x="22047442" y="23883810"/>
            <a:ext cx="723672" cy="1199511"/>
          </a:xfrm>
          <a:prstGeom prst="rect">
            <a:avLst/>
          </a:prstGeom>
        </p:spPr>
      </p:pic>
      <p:sp>
        <p:nvSpPr>
          <p:cNvPr id="195" name="TextBox 194"/>
          <p:cNvSpPr txBox="1"/>
          <p:nvPr/>
        </p:nvSpPr>
        <p:spPr>
          <a:xfrm>
            <a:off x="23109304" y="23832226"/>
            <a:ext cx="328936" cy="461665"/>
          </a:xfrm>
          <a:prstGeom prst="rect">
            <a:avLst/>
          </a:prstGeom>
          <a:noFill/>
        </p:spPr>
        <p:txBody>
          <a:bodyPr wrap="none" rtlCol="0">
            <a:spAutoFit/>
          </a:bodyPr>
          <a:lstStyle/>
          <a:p>
            <a:r>
              <a:rPr lang="en-US" sz="2400" dirty="0">
                <a:solidFill>
                  <a:schemeClr val="bg1"/>
                </a:solidFill>
              </a:rPr>
              <a:t>0</a:t>
            </a:r>
            <a:endParaRPr lang="en-US" sz="2400" dirty="0" smtClean="0">
              <a:solidFill>
                <a:schemeClr val="bg1"/>
              </a:solidFill>
            </a:endParaRPr>
          </a:p>
        </p:txBody>
      </p:sp>
      <p:sp>
        <p:nvSpPr>
          <p:cNvPr id="196" name="TextBox 195"/>
          <p:cNvSpPr txBox="1"/>
          <p:nvPr/>
        </p:nvSpPr>
        <p:spPr>
          <a:xfrm>
            <a:off x="23109304" y="23934498"/>
            <a:ext cx="328936" cy="461665"/>
          </a:xfrm>
          <a:prstGeom prst="rect">
            <a:avLst/>
          </a:prstGeom>
          <a:noFill/>
        </p:spPr>
        <p:txBody>
          <a:bodyPr wrap="none" rtlCol="0">
            <a:spAutoFit/>
          </a:bodyPr>
          <a:lstStyle/>
          <a:p>
            <a:r>
              <a:rPr lang="en-US" sz="2400" dirty="0" smtClean="0">
                <a:solidFill>
                  <a:schemeClr val="bg1"/>
                </a:solidFill>
              </a:rPr>
              <a:t>1</a:t>
            </a:r>
          </a:p>
        </p:txBody>
      </p:sp>
      <p:sp>
        <p:nvSpPr>
          <p:cNvPr id="197" name="TextBox 196"/>
          <p:cNvSpPr txBox="1"/>
          <p:nvPr/>
        </p:nvSpPr>
        <p:spPr>
          <a:xfrm>
            <a:off x="23109304" y="24331741"/>
            <a:ext cx="328936" cy="461665"/>
          </a:xfrm>
          <a:prstGeom prst="rect">
            <a:avLst/>
          </a:prstGeom>
          <a:noFill/>
        </p:spPr>
        <p:txBody>
          <a:bodyPr wrap="none" rtlCol="0">
            <a:spAutoFit/>
          </a:bodyPr>
          <a:lstStyle/>
          <a:p>
            <a:r>
              <a:rPr lang="en-US" sz="2400" dirty="0" smtClean="0">
                <a:solidFill>
                  <a:schemeClr val="bg1"/>
                </a:solidFill>
              </a:rPr>
              <a:t>2</a:t>
            </a:r>
          </a:p>
        </p:txBody>
      </p:sp>
      <p:sp>
        <p:nvSpPr>
          <p:cNvPr id="198" name="TextBox 197"/>
          <p:cNvSpPr txBox="1"/>
          <p:nvPr/>
        </p:nvSpPr>
        <p:spPr>
          <a:xfrm>
            <a:off x="22143010" y="23322037"/>
            <a:ext cx="1728422" cy="507831"/>
          </a:xfrm>
          <a:prstGeom prst="rect">
            <a:avLst/>
          </a:prstGeom>
          <a:noFill/>
        </p:spPr>
        <p:txBody>
          <a:bodyPr wrap="none" rtlCol="0">
            <a:spAutoFit/>
          </a:bodyPr>
          <a:lstStyle/>
          <a:p>
            <a:r>
              <a:rPr lang="en-US" sz="2700" b="1" dirty="0" smtClean="0">
                <a:solidFill>
                  <a:schemeClr val="bg1"/>
                </a:solidFill>
              </a:rPr>
              <a:t>Difference</a:t>
            </a:r>
            <a:endParaRPr lang="en-US" sz="2700" b="1" dirty="0">
              <a:solidFill>
                <a:schemeClr val="bg1"/>
              </a:solidFill>
            </a:endParaRPr>
          </a:p>
        </p:txBody>
      </p:sp>
      <p:pic>
        <p:nvPicPr>
          <p:cNvPr id="170" name="Picture 1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453" y="15842701"/>
            <a:ext cx="6959117" cy="9005917"/>
          </a:xfrm>
          <a:prstGeom prst="rect">
            <a:avLst/>
          </a:prstGeom>
        </p:spPr>
      </p:pic>
      <p:pic>
        <p:nvPicPr>
          <p:cNvPr id="209" name="Picture 208"/>
          <p:cNvPicPr>
            <a:picLocks noChangeAspect="1"/>
          </p:cNvPicPr>
          <p:nvPr/>
        </p:nvPicPr>
        <p:blipFill>
          <a:blip r:embed="rId5">
            <a:clrChange>
              <a:clrFrom>
                <a:srgbClr val="FFFFFF"/>
              </a:clrFrom>
              <a:clrTo>
                <a:srgbClr val="FFFFFF">
                  <a:alpha val="0"/>
                </a:srgbClr>
              </a:clrTo>
            </a:clrChange>
          </a:blip>
          <a:stretch>
            <a:fillRect/>
          </a:stretch>
        </p:blipFill>
        <p:spPr>
          <a:xfrm>
            <a:off x="9631387" y="22930133"/>
            <a:ext cx="847725" cy="504825"/>
          </a:xfrm>
          <a:prstGeom prst="rect">
            <a:avLst/>
          </a:prstGeom>
        </p:spPr>
      </p:pic>
      <p:pic>
        <p:nvPicPr>
          <p:cNvPr id="70" name="Picture 69"/>
          <p:cNvPicPr>
            <a:picLocks noChangeAspect="1"/>
          </p:cNvPicPr>
          <p:nvPr/>
        </p:nvPicPr>
        <p:blipFill rotWithShape="1">
          <a:blip r:embed="rId6">
            <a:extLst>
              <a:ext uri="{28A0092B-C50C-407E-A947-70E740481C1C}">
                <a14:useLocalDpi xmlns:a14="http://schemas.microsoft.com/office/drawing/2010/main" val="0"/>
              </a:ext>
            </a:extLst>
          </a:blip>
          <a:srcRect l="10372" t="25758" r="9752" b="28310"/>
          <a:stretch/>
        </p:blipFill>
        <p:spPr>
          <a:xfrm>
            <a:off x="927320" y="18361986"/>
            <a:ext cx="5496584" cy="4090481"/>
          </a:xfrm>
          <a:prstGeom prst="rect">
            <a:avLst/>
          </a:prstGeom>
        </p:spPr>
      </p:pic>
      <p:grpSp>
        <p:nvGrpSpPr>
          <p:cNvPr id="131" name="Group 130"/>
          <p:cNvGrpSpPr/>
          <p:nvPr/>
        </p:nvGrpSpPr>
        <p:grpSpPr>
          <a:xfrm>
            <a:off x="12484222" y="5797454"/>
            <a:ext cx="11795760" cy="4453815"/>
            <a:chOff x="40396918" y="3857826"/>
            <a:chExt cx="12205635" cy="4453815"/>
          </a:xfrm>
        </p:grpSpPr>
        <p:cxnSp>
          <p:nvCxnSpPr>
            <p:cNvPr id="132" name="Straight Connector 131"/>
            <p:cNvCxnSpPr/>
            <p:nvPr/>
          </p:nvCxnSpPr>
          <p:spPr>
            <a:xfrm flipV="1">
              <a:off x="42819850" y="7233586"/>
              <a:ext cx="8985678" cy="20406"/>
            </a:xfrm>
            <a:prstGeom prst="line">
              <a:avLst/>
            </a:prstGeom>
            <a:ln w="28575">
              <a:solidFill>
                <a:srgbClr val="C8631F"/>
              </a:solidFill>
            </a:ln>
          </p:spPr>
          <p:style>
            <a:lnRef idx="1">
              <a:schemeClr val="accent1"/>
            </a:lnRef>
            <a:fillRef idx="0">
              <a:schemeClr val="accent1"/>
            </a:fillRef>
            <a:effectRef idx="0">
              <a:schemeClr val="accent1"/>
            </a:effectRef>
            <a:fontRef idx="minor">
              <a:schemeClr val="tx1"/>
            </a:fontRef>
          </p:style>
        </p:cxnSp>
        <p:cxnSp>
          <p:nvCxnSpPr>
            <p:cNvPr id="136" name="Shape 204"/>
            <p:cNvCxnSpPr>
              <a:stCxn id="145" idx="4"/>
              <a:endCxn id="148" idx="0"/>
            </p:cNvCxnSpPr>
            <p:nvPr/>
          </p:nvCxnSpPr>
          <p:spPr>
            <a:xfrm>
              <a:off x="41689235" y="6624774"/>
              <a:ext cx="0" cy="546487"/>
            </a:xfrm>
            <a:prstGeom prst="straightConnector1">
              <a:avLst/>
            </a:prstGeom>
            <a:noFill/>
            <a:ln w="28575" cap="flat" cmpd="sng">
              <a:solidFill>
                <a:srgbClr val="8400A8"/>
              </a:solidFill>
              <a:prstDash val="solid"/>
              <a:round/>
              <a:headEnd type="none" w="lg" len="lg"/>
              <a:tailEnd type="triangle" w="lg" len="lg"/>
            </a:ln>
          </p:spPr>
        </p:cxnSp>
        <p:sp>
          <p:nvSpPr>
            <p:cNvPr id="137" name="Shape 202"/>
            <p:cNvSpPr/>
            <p:nvPr/>
          </p:nvSpPr>
          <p:spPr>
            <a:xfrm>
              <a:off x="40407282" y="3898595"/>
              <a:ext cx="2580725" cy="1140380"/>
            </a:xfrm>
            <a:prstGeom prst="parallelogram">
              <a:avLst/>
            </a:prstGeom>
            <a:solidFill>
              <a:srgbClr val="F3E7FF"/>
            </a:solidFill>
            <a:ln w="28575" cap="flat" cmpd="sng">
              <a:solidFill>
                <a:srgbClr val="8400A8"/>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91425" rIns="91425" bIns="91425" anchor="ctr" anchorCtr="0">
              <a:noAutofit/>
            </a:bodyPr>
            <a:lstStyle/>
            <a:p>
              <a:pPr lvl="0" rtl="0">
                <a:spcBef>
                  <a:spcPts val="0"/>
                </a:spcBef>
                <a:buNone/>
              </a:pPr>
              <a:endParaRPr lang="en-US" sz="2400" dirty="0">
                <a:solidFill>
                  <a:schemeClr val="tx2">
                    <a:lumMod val="50000"/>
                  </a:schemeClr>
                </a:solidFill>
                <a:ea typeface="Century Gothic"/>
                <a:cs typeface="Century Gothic"/>
                <a:sym typeface="Century Gothic"/>
              </a:endParaRPr>
            </a:p>
          </p:txBody>
        </p:sp>
        <p:cxnSp>
          <p:nvCxnSpPr>
            <p:cNvPr id="138" name="Shape 193"/>
            <p:cNvCxnSpPr>
              <a:stCxn id="140" idx="3"/>
              <a:endCxn id="142" idx="5"/>
            </p:cNvCxnSpPr>
            <p:nvPr/>
          </p:nvCxnSpPr>
          <p:spPr>
            <a:xfrm flipV="1">
              <a:off x="49365338" y="4514790"/>
              <a:ext cx="645991" cy="8258"/>
            </a:xfrm>
            <a:prstGeom prst="straightConnector1">
              <a:avLst/>
            </a:prstGeom>
            <a:noFill/>
            <a:ln w="28575" cap="flat" cmpd="sng">
              <a:solidFill>
                <a:srgbClr val="8400A8"/>
              </a:solidFill>
              <a:prstDash val="solid"/>
              <a:round/>
              <a:headEnd type="none" w="lg" len="lg"/>
              <a:tailEnd type="triangle" w="lg" len="lg"/>
            </a:ln>
          </p:spPr>
        </p:cxnSp>
        <p:sp>
          <p:nvSpPr>
            <p:cNvPr id="139" name="Shape 196"/>
            <p:cNvSpPr/>
            <p:nvPr/>
          </p:nvSpPr>
          <p:spPr>
            <a:xfrm>
              <a:off x="43685105" y="3945213"/>
              <a:ext cx="2580723" cy="1140380"/>
            </a:xfrm>
            <a:prstGeom prst="roundRect">
              <a:avLst>
                <a:gd name="adj" fmla="val 16667"/>
              </a:avLst>
            </a:prstGeom>
            <a:solidFill>
              <a:srgbClr val="F3E7FF"/>
            </a:solidFill>
            <a:ln w="28575" cap="flat" cmpd="sng">
              <a:solidFill>
                <a:srgbClr val="8400A8"/>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91425" rIns="91425" bIns="91425" anchor="ctr" anchorCtr="0">
              <a:noAutofit/>
            </a:bodyPr>
            <a:lstStyle/>
            <a:p>
              <a:pPr lvl="0" algn="ctr" rtl="0">
                <a:spcBef>
                  <a:spcPts val="0"/>
                </a:spcBef>
                <a:buNone/>
              </a:pPr>
              <a:r>
                <a:rPr lang="en-US" sz="2400" dirty="0">
                  <a:solidFill>
                    <a:schemeClr val="tx1"/>
                  </a:solidFill>
                  <a:ea typeface="Century Gothic"/>
                  <a:cs typeface="Century Gothic"/>
                  <a:sym typeface="Century Gothic"/>
                </a:rPr>
                <a:t>Create Poverty Index</a:t>
              </a:r>
            </a:p>
          </p:txBody>
        </p:sp>
        <p:sp>
          <p:nvSpPr>
            <p:cNvPr id="140" name="Shape 197"/>
            <p:cNvSpPr/>
            <p:nvPr/>
          </p:nvSpPr>
          <p:spPr>
            <a:xfrm>
              <a:off x="46784926" y="3857826"/>
              <a:ext cx="2580412" cy="1330443"/>
            </a:xfrm>
            <a:prstGeom prst="diamond">
              <a:avLst/>
            </a:prstGeom>
            <a:solidFill>
              <a:srgbClr val="F3E7FF"/>
            </a:solidFill>
            <a:ln w="28575" cap="flat" cmpd="sng">
              <a:solidFill>
                <a:srgbClr val="8400A8"/>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91425" rIns="91425" bIns="91425" anchor="ctr" anchorCtr="0">
              <a:noAutofit/>
            </a:bodyPr>
            <a:lstStyle/>
            <a:p>
              <a:pPr lvl="0" rtl="0">
                <a:spcBef>
                  <a:spcPts val="0"/>
                </a:spcBef>
                <a:buNone/>
              </a:pPr>
              <a:endParaRPr lang="en-US" sz="2400" dirty="0">
                <a:solidFill>
                  <a:schemeClr val="tx2">
                    <a:lumMod val="50000"/>
                  </a:schemeClr>
                </a:solidFill>
                <a:ea typeface="Century Gothic"/>
                <a:cs typeface="Century Gothic"/>
                <a:sym typeface="Century Gothic"/>
              </a:endParaRPr>
            </a:p>
          </p:txBody>
        </p:sp>
        <p:sp>
          <p:nvSpPr>
            <p:cNvPr id="141" name="Shape 198"/>
            <p:cNvSpPr/>
            <p:nvPr/>
          </p:nvSpPr>
          <p:spPr>
            <a:xfrm>
              <a:off x="43685105" y="5484394"/>
              <a:ext cx="2584634" cy="1140380"/>
            </a:xfrm>
            <a:prstGeom prst="roundRect">
              <a:avLst>
                <a:gd name="adj" fmla="val 16667"/>
              </a:avLst>
            </a:prstGeom>
            <a:solidFill>
              <a:srgbClr val="F3E7FF"/>
            </a:solidFill>
            <a:ln w="28575">
              <a:solidFill>
                <a:srgbClr val="8400A8"/>
              </a:solidFill>
              <a:headEnd type="none" w="med" len="med"/>
              <a:tailEnd type="none" w="med" len="med"/>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pPr lvl="0" algn="ctr" rtl="0">
                <a:spcBef>
                  <a:spcPts val="0"/>
                </a:spcBef>
                <a:buNone/>
              </a:pPr>
              <a:r>
                <a:rPr lang="en-US" sz="2400" dirty="0">
                  <a:solidFill>
                    <a:schemeClr val="tx1"/>
                  </a:solidFill>
                  <a:ea typeface="Century Gothic"/>
                  <a:cs typeface="Century Gothic"/>
                  <a:sym typeface="Century Gothic"/>
                </a:rPr>
                <a:t>Create Night Time Light (NTL) Index</a:t>
              </a:r>
            </a:p>
          </p:txBody>
        </p:sp>
        <p:sp>
          <p:nvSpPr>
            <p:cNvPr id="142" name="Shape 194"/>
            <p:cNvSpPr/>
            <p:nvPr/>
          </p:nvSpPr>
          <p:spPr>
            <a:xfrm>
              <a:off x="49868781" y="3944600"/>
              <a:ext cx="2580412" cy="1140380"/>
            </a:xfrm>
            <a:prstGeom prst="parallelogram">
              <a:avLst/>
            </a:prstGeom>
            <a:solidFill>
              <a:srgbClr val="F3E7FF"/>
            </a:solidFill>
            <a:ln w="28575" cap="flat" cmpd="sng">
              <a:solidFill>
                <a:srgbClr val="8400A8"/>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91425" rIns="91425" bIns="91425" anchor="ctr" anchorCtr="0">
              <a:noAutofit/>
            </a:bodyPr>
            <a:lstStyle/>
            <a:p>
              <a:pPr lvl="0" algn="ctr" rtl="0">
                <a:spcBef>
                  <a:spcPts val="0"/>
                </a:spcBef>
                <a:buNone/>
              </a:pPr>
              <a:r>
                <a:rPr lang="en-US" sz="2400" dirty="0">
                  <a:solidFill>
                    <a:schemeClr val="tx1"/>
                  </a:solidFill>
                  <a:ea typeface="Century Gothic"/>
                  <a:cs typeface="Century Gothic"/>
                  <a:sym typeface="Century Gothic"/>
                </a:rPr>
                <a:t>Enhanced Poverty </a:t>
              </a:r>
              <a:r>
                <a:rPr lang="en-US" sz="2400" dirty="0" smtClean="0">
                  <a:solidFill>
                    <a:schemeClr val="tx1"/>
                  </a:solidFill>
                  <a:ea typeface="Century Gothic"/>
                  <a:cs typeface="Century Gothic"/>
                  <a:sym typeface="Century Gothic"/>
                </a:rPr>
                <a:t>Index</a:t>
              </a:r>
              <a:endParaRPr lang="en-US" sz="2400" dirty="0">
                <a:solidFill>
                  <a:schemeClr val="tx1"/>
                </a:solidFill>
                <a:ea typeface="Century Gothic"/>
                <a:cs typeface="Century Gothic"/>
                <a:sym typeface="Century Gothic"/>
              </a:endParaRPr>
            </a:p>
          </p:txBody>
        </p:sp>
        <p:cxnSp>
          <p:nvCxnSpPr>
            <p:cNvPr id="143" name="Shape 199"/>
            <p:cNvCxnSpPr>
              <a:stCxn id="139" idx="3"/>
              <a:endCxn id="140" idx="1"/>
            </p:cNvCxnSpPr>
            <p:nvPr/>
          </p:nvCxnSpPr>
          <p:spPr>
            <a:xfrm>
              <a:off x="46265828" y="4515403"/>
              <a:ext cx="519098" cy="7645"/>
            </a:xfrm>
            <a:prstGeom prst="straightConnector1">
              <a:avLst/>
            </a:prstGeom>
            <a:noFill/>
            <a:ln w="28575" cap="flat" cmpd="sng">
              <a:solidFill>
                <a:srgbClr val="8400A8"/>
              </a:solidFill>
              <a:prstDash val="solid"/>
              <a:round/>
              <a:headEnd type="none" w="lg" len="lg"/>
              <a:tailEnd type="triangle" w="lg" len="lg"/>
            </a:ln>
          </p:spPr>
        </p:cxnSp>
        <p:cxnSp>
          <p:nvCxnSpPr>
            <p:cNvPr id="144" name="Shape 200"/>
            <p:cNvCxnSpPr>
              <a:stCxn id="141" idx="3"/>
              <a:endCxn id="140" idx="2"/>
            </p:cNvCxnSpPr>
            <p:nvPr/>
          </p:nvCxnSpPr>
          <p:spPr>
            <a:xfrm flipV="1">
              <a:off x="46269739" y="5188269"/>
              <a:ext cx="1805393" cy="866315"/>
            </a:xfrm>
            <a:prstGeom prst="bentConnector2">
              <a:avLst/>
            </a:prstGeom>
            <a:noFill/>
            <a:ln w="28575" cap="flat" cmpd="sng">
              <a:solidFill>
                <a:srgbClr val="8400A8"/>
              </a:solidFill>
              <a:prstDash val="solid"/>
              <a:round/>
              <a:headEnd type="none" w="lg" len="lg"/>
              <a:tailEnd type="triangle" w="lg" len="lg"/>
            </a:ln>
          </p:spPr>
        </p:cxnSp>
        <p:sp>
          <p:nvSpPr>
            <p:cNvPr id="145" name="Shape 201"/>
            <p:cNvSpPr/>
            <p:nvPr/>
          </p:nvSpPr>
          <p:spPr>
            <a:xfrm>
              <a:off x="40396918" y="5484394"/>
              <a:ext cx="2584634" cy="1140380"/>
            </a:xfrm>
            <a:prstGeom prst="parallelogram">
              <a:avLst/>
            </a:prstGeom>
            <a:solidFill>
              <a:srgbClr val="F3E7FF"/>
            </a:solidFill>
            <a:ln w="28575" cap="flat" cmpd="sng">
              <a:solidFill>
                <a:srgbClr val="8400A8"/>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91425" rIns="91425" bIns="91425" anchor="ctr" anchorCtr="0">
              <a:noAutofit/>
            </a:bodyPr>
            <a:lstStyle/>
            <a:p>
              <a:pPr lvl="0" algn="ctr" rtl="0">
                <a:spcBef>
                  <a:spcPts val="0"/>
                </a:spcBef>
                <a:buNone/>
              </a:pPr>
              <a:r>
                <a:rPr lang="en-US" sz="2400" dirty="0">
                  <a:solidFill>
                    <a:schemeClr val="tx1"/>
                  </a:solidFill>
                  <a:ea typeface="Century Gothic"/>
                  <a:cs typeface="Century Gothic"/>
                  <a:sym typeface="Century Gothic"/>
                </a:rPr>
                <a:t>Suomi NPP VIIRS data</a:t>
              </a:r>
            </a:p>
          </p:txBody>
        </p:sp>
        <p:cxnSp>
          <p:nvCxnSpPr>
            <p:cNvPr id="146" name="Shape 203"/>
            <p:cNvCxnSpPr>
              <a:endCxn id="139" idx="1"/>
            </p:cNvCxnSpPr>
            <p:nvPr/>
          </p:nvCxnSpPr>
          <p:spPr>
            <a:xfrm flipV="1">
              <a:off x="42819850" y="4515403"/>
              <a:ext cx="865255" cy="23310"/>
            </a:xfrm>
            <a:prstGeom prst="straightConnector1">
              <a:avLst/>
            </a:prstGeom>
            <a:noFill/>
            <a:ln w="28575" cap="flat" cmpd="sng">
              <a:solidFill>
                <a:srgbClr val="8400A8"/>
              </a:solidFill>
              <a:prstDash val="solid"/>
              <a:round/>
              <a:headEnd type="none" w="lg" len="lg"/>
              <a:tailEnd type="triangle" w="lg" len="lg"/>
            </a:ln>
          </p:spPr>
        </p:cxnSp>
        <p:cxnSp>
          <p:nvCxnSpPr>
            <p:cNvPr id="147" name="Shape 204"/>
            <p:cNvCxnSpPr>
              <a:stCxn id="145" idx="2"/>
              <a:endCxn id="141" idx="1"/>
            </p:cNvCxnSpPr>
            <p:nvPr/>
          </p:nvCxnSpPr>
          <p:spPr>
            <a:xfrm>
              <a:off x="42839005" y="6054584"/>
              <a:ext cx="846100" cy="0"/>
            </a:xfrm>
            <a:prstGeom prst="straightConnector1">
              <a:avLst/>
            </a:prstGeom>
            <a:noFill/>
            <a:ln w="28575" cap="flat" cmpd="sng">
              <a:solidFill>
                <a:srgbClr val="8400A8"/>
              </a:solidFill>
              <a:prstDash val="solid"/>
              <a:round/>
              <a:headEnd type="none" w="lg" len="lg"/>
              <a:tailEnd type="triangle" w="lg" len="lg"/>
            </a:ln>
          </p:spPr>
        </p:cxnSp>
        <p:sp>
          <p:nvSpPr>
            <p:cNvPr id="148" name="Rounded Rectangle 147"/>
            <p:cNvSpPr/>
            <p:nvPr/>
          </p:nvSpPr>
          <p:spPr>
            <a:xfrm>
              <a:off x="40396918" y="7171261"/>
              <a:ext cx="2584634" cy="1140380"/>
            </a:xfrm>
            <a:prstGeom prst="roundRect">
              <a:avLst/>
            </a:prstGeom>
            <a:solidFill>
              <a:srgbClr val="F8CBAD"/>
            </a:solidFill>
            <a:ln w="28575">
              <a:solidFill>
                <a:srgbClr val="C8631F"/>
              </a:solidFill>
            </a:ln>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smtClean="0">
                  <a:solidFill>
                    <a:schemeClr val="tx1"/>
                  </a:solidFill>
                  <a:ea typeface="Century Gothic"/>
                  <a:cs typeface="Century Gothic"/>
                  <a:sym typeface="Century Gothic"/>
                </a:rPr>
                <a:t>Explorations</a:t>
              </a:r>
              <a:endParaRPr lang="en-US" sz="2400" dirty="0">
                <a:solidFill>
                  <a:schemeClr val="tx1"/>
                </a:solidFill>
              </a:endParaRPr>
            </a:p>
          </p:txBody>
        </p:sp>
        <p:sp>
          <p:nvSpPr>
            <p:cNvPr id="149" name="TextBox 148"/>
            <p:cNvSpPr txBox="1"/>
            <p:nvPr/>
          </p:nvSpPr>
          <p:spPr>
            <a:xfrm>
              <a:off x="43081787" y="7613927"/>
              <a:ext cx="2250360" cy="461664"/>
            </a:xfrm>
            <a:prstGeom prst="rect">
              <a:avLst/>
            </a:prstGeom>
            <a:noFill/>
          </p:spPr>
          <p:txBody>
            <a:bodyPr wrap="none" rtlCol="0">
              <a:spAutoFit/>
            </a:bodyPr>
            <a:lstStyle/>
            <a:p>
              <a:r>
                <a:rPr lang="en-US" sz="2400" dirty="0" smtClean="0"/>
                <a:t>Land Cover Type</a:t>
              </a:r>
              <a:endParaRPr lang="en-US" sz="2400" dirty="0"/>
            </a:p>
          </p:txBody>
        </p:sp>
        <p:sp>
          <p:nvSpPr>
            <p:cNvPr id="150" name="TextBox 149"/>
            <p:cNvSpPr txBox="1"/>
            <p:nvPr/>
          </p:nvSpPr>
          <p:spPr>
            <a:xfrm>
              <a:off x="45468238" y="7613927"/>
              <a:ext cx="2716128" cy="461664"/>
            </a:xfrm>
            <a:prstGeom prst="rect">
              <a:avLst/>
            </a:prstGeom>
            <a:noFill/>
          </p:spPr>
          <p:txBody>
            <a:bodyPr wrap="none" rtlCol="0">
              <a:spAutoFit/>
            </a:bodyPr>
            <a:lstStyle/>
            <a:p>
              <a:r>
                <a:rPr lang="en-US" sz="2400" dirty="0" smtClean="0"/>
                <a:t>Distance from Roads</a:t>
              </a:r>
              <a:endParaRPr lang="en-US" sz="2400" dirty="0"/>
            </a:p>
          </p:txBody>
        </p:sp>
        <p:sp>
          <p:nvSpPr>
            <p:cNvPr id="151" name="TextBox 150"/>
            <p:cNvSpPr txBox="1"/>
            <p:nvPr/>
          </p:nvSpPr>
          <p:spPr>
            <a:xfrm>
              <a:off x="48320457" y="7613927"/>
              <a:ext cx="2650084" cy="461665"/>
            </a:xfrm>
            <a:prstGeom prst="rect">
              <a:avLst/>
            </a:prstGeom>
            <a:noFill/>
          </p:spPr>
          <p:txBody>
            <a:bodyPr wrap="none" rtlCol="0">
              <a:spAutoFit/>
            </a:bodyPr>
            <a:lstStyle/>
            <a:p>
              <a:r>
                <a:rPr lang="en-US" sz="2400" dirty="0" smtClean="0"/>
                <a:t>Distance from Cities</a:t>
              </a:r>
              <a:endParaRPr lang="en-US" sz="2400" dirty="0"/>
            </a:p>
          </p:txBody>
        </p:sp>
        <p:sp>
          <p:nvSpPr>
            <p:cNvPr id="152" name="TextBox 151"/>
            <p:cNvSpPr txBox="1"/>
            <p:nvPr/>
          </p:nvSpPr>
          <p:spPr>
            <a:xfrm>
              <a:off x="51106631" y="7613927"/>
              <a:ext cx="1495922" cy="461664"/>
            </a:xfrm>
            <a:prstGeom prst="rect">
              <a:avLst/>
            </a:prstGeom>
            <a:noFill/>
          </p:spPr>
          <p:txBody>
            <a:bodyPr wrap="none" rtlCol="0">
              <a:spAutoFit/>
            </a:bodyPr>
            <a:lstStyle/>
            <a:p>
              <a:r>
                <a:rPr lang="en-US" sz="2400" dirty="0" smtClean="0"/>
                <a:t>Seasonality</a:t>
              </a:r>
              <a:endParaRPr lang="en-US" sz="2400" dirty="0"/>
            </a:p>
          </p:txBody>
        </p:sp>
        <p:cxnSp>
          <p:nvCxnSpPr>
            <p:cNvPr id="153" name="Shape 203"/>
            <p:cNvCxnSpPr>
              <a:endCxn id="149" idx="0"/>
            </p:cNvCxnSpPr>
            <p:nvPr/>
          </p:nvCxnSpPr>
          <p:spPr>
            <a:xfrm>
              <a:off x="44206967" y="7243780"/>
              <a:ext cx="0" cy="370147"/>
            </a:xfrm>
            <a:prstGeom prst="straightConnector1">
              <a:avLst/>
            </a:prstGeom>
            <a:noFill/>
            <a:ln w="28575" cap="flat" cmpd="sng">
              <a:solidFill>
                <a:srgbClr val="C8631F"/>
              </a:solidFill>
              <a:prstDash val="solid"/>
              <a:round/>
              <a:headEnd type="none" w="lg" len="lg"/>
              <a:tailEnd type="triangle" w="lg" len="lg"/>
            </a:ln>
          </p:spPr>
        </p:cxnSp>
        <p:cxnSp>
          <p:nvCxnSpPr>
            <p:cNvPr id="154" name="Shape 203"/>
            <p:cNvCxnSpPr/>
            <p:nvPr/>
          </p:nvCxnSpPr>
          <p:spPr>
            <a:xfrm>
              <a:off x="46926760" y="7249894"/>
              <a:ext cx="4" cy="370986"/>
            </a:xfrm>
            <a:prstGeom prst="straightConnector1">
              <a:avLst/>
            </a:prstGeom>
            <a:noFill/>
            <a:ln w="28575" cap="flat" cmpd="sng">
              <a:solidFill>
                <a:srgbClr val="C8631F"/>
              </a:solidFill>
              <a:prstDash val="solid"/>
              <a:round/>
              <a:headEnd type="none" w="lg" len="lg"/>
              <a:tailEnd type="triangle" w="lg" len="lg"/>
            </a:ln>
          </p:spPr>
        </p:cxnSp>
        <p:cxnSp>
          <p:nvCxnSpPr>
            <p:cNvPr id="155" name="Shape 203"/>
            <p:cNvCxnSpPr/>
            <p:nvPr/>
          </p:nvCxnSpPr>
          <p:spPr>
            <a:xfrm>
              <a:off x="49612912" y="7253992"/>
              <a:ext cx="4" cy="370986"/>
            </a:xfrm>
            <a:prstGeom prst="straightConnector1">
              <a:avLst/>
            </a:prstGeom>
            <a:noFill/>
            <a:ln w="28575" cap="flat" cmpd="sng">
              <a:solidFill>
                <a:srgbClr val="C8631F"/>
              </a:solidFill>
              <a:prstDash val="solid"/>
              <a:round/>
              <a:headEnd type="none" w="lg" len="lg"/>
              <a:tailEnd type="triangle" w="lg" len="lg"/>
            </a:ln>
          </p:spPr>
        </p:cxnSp>
        <p:sp>
          <p:nvSpPr>
            <p:cNvPr id="156" name="TextBox 155"/>
            <p:cNvSpPr txBox="1"/>
            <p:nvPr/>
          </p:nvSpPr>
          <p:spPr>
            <a:xfrm>
              <a:off x="47312263" y="4107548"/>
              <a:ext cx="1659914" cy="830997"/>
            </a:xfrm>
            <a:prstGeom prst="rect">
              <a:avLst/>
            </a:prstGeom>
            <a:noFill/>
          </p:spPr>
          <p:txBody>
            <a:bodyPr wrap="square" rtlCol="0">
              <a:spAutoFit/>
            </a:bodyPr>
            <a:lstStyle/>
            <a:p>
              <a:pPr lvl="0" algn="ctr"/>
              <a:r>
                <a:rPr lang="en-US" sz="2400" dirty="0">
                  <a:solidFill>
                    <a:schemeClr val="tx1"/>
                  </a:solidFill>
                  <a:ea typeface="Century Gothic"/>
                  <a:cs typeface="Century Gothic"/>
                  <a:sym typeface="Century Gothic"/>
                </a:rPr>
                <a:t>Correlate </a:t>
              </a:r>
              <a:r>
                <a:rPr lang="en-US" sz="2400" dirty="0" smtClean="0">
                  <a:solidFill>
                    <a:schemeClr val="tx1"/>
                  </a:solidFill>
                  <a:ea typeface="Century Gothic"/>
                  <a:cs typeface="Century Gothic"/>
                  <a:sym typeface="Century Gothic"/>
                </a:rPr>
                <a:t/>
              </a:r>
              <a:br>
                <a:rPr lang="en-US" sz="2400" dirty="0" smtClean="0">
                  <a:solidFill>
                    <a:schemeClr val="tx1"/>
                  </a:solidFill>
                  <a:ea typeface="Century Gothic"/>
                  <a:cs typeface="Century Gothic"/>
                  <a:sym typeface="Century Gothic"/>
                </a:rPr>
              </a:br>
              <a:r>
                <a:rPr lang="en-US" sz="2400" dirty="0" smtClean="0">
                  <a:solidFill>
                    <a:schemeClr val="tx1"/>
                  </a:solidFill>
                  <a:ea typeface="Century Gothic"/>
                  <a:cs typeface="Century Gothic"/>
                  <a:sym typeface="Century Gothic"/>
                </a:rPr>
                <a:t>Indices</a:t>
              </a:r>
              <a:endParaRPr lang="en-US" sz="2400" dirty="0">
                <a:solidFill>
                  <a:schemeClr val="tx1"/>
                </a:solidFill>
                <a:ea typeface="Century Gothic"/>
                <a:cs typeface="Century Gothic"/>
                <a:sym typeface="Century Gothic"/>
              </a:endParaRPr>
            </a:p>
          </p:txBody>
        </p:sp>
        <p:sp>
          <p:nvSpPr>
            <p:cNvPr id="157" name="TextBox 156"/>
            <p:cNvSpPr txBox="1"/>
            <p:nvPr/>
          </p:nvSpPr>
          <p:spPr>
            <a:xfrm>
              <a:off x="40396918" y="4040081"/>
              <a:ext cx="2727486" cy="1200329"/>
            </a:xfrm>
            <a:prstGeom prst="rect">
              <a:avLst/>
            </a:prstGeom>
            <a:noFill/>
            <a:effectLst>
              <a:glow rad="228600">
                <a:schemeClr val="accent5">
                  <a:satMod val="175000"/>
                  <a:alpha val="40000"/>
                </a:schemeClr>
              </a:glow>
            </a:effectLst>
          </p:spPr>
          <p:txBody>
            <a:bodyPr wrap="square" rtlCol="0">
              <a:spAutoFit/>
            </a:bodyPr>
            <a:lstStyle/>
            <a:p>
              <a:pPr algn="ctr"/>
              <a:r>
                <a:rPr lang="en-US" sz="2400" dirty="0" smtClean="0">
                  <a:solidFill>
                    <a:schemeClr val="tx1"/>
                  </a:solidFill>
                  <a:ea typeface="Century Gothic"/>
                  <a:cs typeface="Century Gothic"/>
                  <a:sym typeface="Century Gothic"/>
                </a:rPr>
                <a:t>Socio-economic</a:t>
              </a:r>
            </a:p>
            <a:p>
              <a:pPr algn="ctr"/>
              <a:r>
                <a:rPr lang="en-US" sz="2400" dirty="0" smtClean="0">
                  <a:solidFill>
                    <a:schemeClr val="tx1"/>
                  </a:solidFill>
                  <a:ea typeface="Century Gothic"/>
                  <a:cs typeface="Century Gothic"/>
                  <a:sym typeface="Century Gothic"/>
                </a:rPr>
                <a:t> </a:t>
              </a:r>
              <a:r>
                <a:rPr lang="en-US" sz="2400" dirty="0">
                  <a:solidFill>
                    <a:schemeClr val="tx1"/>
                  </a:solidFill>
                  <a:ea typeface="Century Gothic"/>
                  <a:cs typeface="Century Gothic"/>
                  <a:sym typeface="Century Gothic"/>
                </a:rPr>
                <a:t>data</a:t>
              </a:r>
            </a:p>
            <a:p>
              <a:pPr lvl="0"/>
              <a:endParaRPr lang="en-US" sz="2400" dirty="0">
                <a:solidFill>
                  <a:schemeClr val="tx2">
                    <a:lumMod val="50000"/>
                  </a:schemeClr>
                </a:solidFill>
                <a:latin typeface="Centaur" panose="02030504050205020304" pitchFamily="18" charset="0"/>
                <a:ea typeface="Century Gothic"/>
                <a:cs typeface="Century Gothic"/>
                <a:sym typeface="Century Gothic"/>
              </a:endParaRPr>
            </a:p>
          </p:txBody>
        </p:sp>
        <p:cxnSp>
          <p:nvCxnSpPr>
            <p:cNvPr id="158" name="Shape 203"/>
            <p:cNvCxnSpPr/>
            <p:nvPr/>
          </p:nvCxnSpPr>
          <p:spPr>
            <a:xfrm flipH="1">
              <a:off x="51781995" y="7248718"/>
              <a:ext cx="10363" cy="368064"/>
            </a:xfrm>
            <a:prstGeom prst="straightConnector1">
              <a:avLst/>
            </a:prstGeom>
            <a:noFill/>
            <a:ln w="28575" cap="flat" cmpd="sng">
              <a:solidFill>
                <a:srgbClr val="C8631F"/>
              </a:solidFill>
              <a:prstDash val="solid"/>
              <a:round/>
              <a:headEnd type="none" w="lg" len="lg"/>
              <a:tailEnd type="triangle" w="lg" len="lg"/>
            </a:ln>
          </p:spPr>
        </p:cxnSp>
      </p:grpSp>
      <p:sp>
        <p:nvSpPr>
          <p:cNvPr id="18" name="TextBox 17"/>
          <p:cNvSpPr txBox="1"/>
          <p:nvPr/>
        </p:nvSpPr>
        <p:spPr>
          <a:xfrm>
            <a:off x="6846753" y="15061871"/>
            <a:ext cx="4557479"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Study Area</a:t>
            </a:r>
          </a:p>
        </p:txBody>
      </p:sp>
      <p:pic>
        <p:nvPicPr>
          <p:cNvPr id="111" name="Picture 2" descr="http://www.nesdis.noaa.gov/images/new_bottom/jpss_pop.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581"/>
          <a:stretch/>
        </p:blipFill>
        <p:spPr bwMode="auto">
          <a:xfrm>
            <a:off x="3304147" y="15755921"/>
            <a:ext cx="2823178" cy="1902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722652" y="10560764"/>
            <a:ext cx="1101036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Results</a:t>
            </a:r>
          </a:p>
        </p:txBody>
      </p:sp>
      <p:sp>
        <p:nvSpPr>
          <p:cNvPr id="15" name="TextBox 14"/>
          <p:cNvSpPr txBox="1"/>
          <p:nvPr/>
        </p:nvSpPr>
        <p:spPr>
          <a:xfrm>
            <a:off x="821138" y="4508186"/>
            <a:ext cx="11516347"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Abstract</a:t>
            </a:r>
          </a:p>
        </p:txBody>
      </p:sp>
      <p:sp>
        <p:nvSpPr>
          <p:cNvPr id="16" name="TextBox 15"/>
          <p:cNvSpPr txBox="1"/>
          <p:nvPr/>
        </p:nvSpPr>
        <p:spPr>
          <a:xfrm>
            <a:off x="775418" y="11027678"/>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Objectives</a:t>
            </a:r>
          </a:p>
        </p:txBody>
      </p:sp>
      <p:sp>
        <p:nvSpPr>
          <p:cNvPr id="17" name="TextBox 16"/>
          <p:cNvSpPr txBox="1"/>
          <p:nvPr/>
        </p:nvSpPr>
        <p:spPr>
          <a:xfrm>
            <a:off x="12722652" y="4662086"/>
            <a:ext cx="11407715"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Methodology</a:t>
            </a:r>
          </a:p>
        </p:txBody>
      </p:sp>
      <p:sp>
        <p:nvSpPr>
          <p:cNvPr id="8" name="Text Placeholder 16"/>
          <p:cNvSpPr txBox="1">
            <a:spLocks/>
          </p:cNvSpPr>
          <p:nvPr/>
        </p:nvSpPr>
        <p:spPr>
          <a:xfrm>
            <a:off x="961096" y="25671850"/>
            <a:ext cx="10972800" cy="497131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3F3F3F"/>
              </a:buClr>
              <a:buSzPct val="25000"/>
            </a:pPr>
            <a:r>
              <a:rPr lang="en-US" b="1" dirty="0">
                <a:solidFill>
                  <a:srgbClr val="CE6A3D"/>
                </a:solidFill>
              </a:rPr>
              <a:t>Dr. Jeffrey </a:t>
            </a:r>
            <a:r>
              <a:rPr lang="en-US" b="1" dirty="0" err="1">
                <a:solidFill>
                  <a:srgbClr val="CE6A3D"/>
                </a:solidFill>
              </a:rPr>
              <a:t>Luvall</a:t>
            </a:r>
            <a:r>
              <a:rPr lang="en-US" b="1" dirty="0">
                <a:solidFill>
                  <a:srgbClr val="CE6A3D"/>
                </a:solidFill>
              </a:rPr>
              <a:t> </a:t>
            </a:r>
            <a:r>
              <a:rPr lang="en-US" dirty="0"/>
              <a:t>(NASA at NSSTC)</a:t>
            </a:r>
          </a:p>
          <a:p>
            <a:pPr lvl="0">
              <a:spcBef>
                <a:spcPts val="0"/>
              </a:spcBef>
              <a:buClr>
                <a:srgbClr val="3F3F3F"/>
              </a:buClr>
              <a:buSzPct val="25000"/>
            </a:pPr>
            <a:r>
              <a:rPr lang="en-US" b="1" dirty="0">
                <a:solidFill>
                  <a:srgbClr val="CE6A3D"/>
                </a:solidFill>
              </a:rPr>
              <a:t>Dr. Robert Griffin</a:t>
            </a:r>
            <a:r>
              <a:rPr lang="en-US" dirty="0"/>
              <a:t> (University of Alabama Huntsville)</a:t>
            </a:r>
          </a:p>
          <a:p>
            <a:pPr lvl="0">
              <a:spcBef>
                <a:spcPts val="0"/>
              </a:spcBef>
              <a:buClr>
                <a:srgbClr val="3F3F3F"/>
              </a:buClr>
              <a:buSzPct val="25000"/>
            </a:pPr>
            <a:r>
              <a:rPr lang="en-US" b="1" dirty="0">
                <a:solidFill>
                  <a:srgbClr val="CE6A3D"/>
                </a:solidFill>
              </a:rPr>
              <a:t>Eric Anderson</a:t>
            </a:r>
            <a:r>
              <a:rPr lang="en-US" dirty="0"/>
              <a:t> (NASA SERVIR Coordination Office)</a:t>
            </a:r>
          </a:p>
          <a:p>
            <a:pPr lvl="0">
              <a:spcBef>
                <a:spcPts val="0"/>
              </a:spcBef>
              <a:buClr>
                <a:srgbClr val="3F3F3F"/>
              </a:buClr>
              <a:buSzPct val="25000"/>
            </a:pPr>
            <a:r>
              <a:rPr lang="en-US" b="1" dirty="0" smtClean="0">
                <a:solidFill>
                  <a:srgbClr val="CE6A3D"/>
                </a:solidFill>
              </a:rPr>
              <a:t>Leigh </a:t>
            </a:r>
            <a:r>
              <a:rPr lang="en-US" b="1" dirty="0">
                <a:solidFill>
                  <a:srgbClr val="CE6A3D"/>
                </a:solidFill>
              </a:rPr>
              <a:t>Sinclair</a:t>
            </a:r>
            <a:r>
              <a:rPr lang="en-US" dirty="0"/>
              <a:t> (University of Alabama Huntsville/Information Technology &amp; Systems Center)</a:t>
            </a:r>
          </a:p>
          <a:p>
            <a:pPr lvl="0">
              <a:spcBef>
                <a:spcPts val="0"/>
              </a:spcBef>
              <a:buClr>
                <a:srgbClr val="3F3F3F"/>
              </a:buClr>
              <a:buSzPct val="25000"/>
            </a:pPr>
            <a:r>
              <a:rPr lang="en-US" b="1" dirty="0" err="1" smtClean="0">
                <a:solidFill>
                  <a:srgbClr val="CE6A3D"/>
                </a:solidFill>
              </a:rPr>
              <a:t>Kel</a:t>
            </a:r>
            <a:r>
              <a:rPr lang="en-US" b="1" dirty="0" smtClean="0">
                <a:solidFill>
                  <a:srgbClr val="CE6A3D"/>
                </a:solidFill>
              </a:rPr>
              <a:t> </a:t>
            </a:r>
            <a:r>
              <a:rPr lang="en-US" b="1" dirty="0" err="1" smtClean="0">
                <a:solidFill>
                  <a:srgbClr val="CE6A3D"/>
                </a:solidFill>
              </a:rPr>
              <a:t>Markert</a:t>
            </a:r>
            <a:r>
              <a:rPr lang="en-US" dirty="0" smtClean="0"/>
              <a:t> (NASA SERVIR Coordination Office)</a:t>
            </a:r>
          </a:p>
          <a:p>
            <a:pPr lvl="0">
              <a:spcBef>
                <a:spcPts val="0"/>
              </a:spcBef>
              <a:buClr>
                <a:srgbClr val="3F3F3F"/>
              </a:buClr>
              <a:buSzPct val="25000"/>
            </a:pPr>
            <a:r>
              <a:rPr lang="en-US" b="1" dirty="0" err="1" smtClean="0">
                <a:solidFill>
                  <a:srgbClr val="CE6A3D"/>
                </a:solidFill>
              </a:rPr>
              <a:t>Petter</a:t>
            </a:r>
            <a:r>
              <a:rPr lang="en-US" b="1" dirty="0" smtClean="0">
                <a:solidFill>
                  <a:srgbClr val="CE6A3D"/>
                </a:solidFill>
              </a:rPr>
              <a:t> </a:t>
            </a:r>
            <a:r>
              <a:rPr lang="en-US" b="1" dirty="0">
                <a:solidFill>
                  <a:srgbClr val="CE6A3D"/>
                </a:solidFill>
              </a:rPr>
              <a:t>Cutter</a:t>
            </a:r>
            <a:r>
              <a:rPr lang="en-US" dirty="0"/>
              <a:t> (Asian Disaster Preparedness Center)</a:t>
            </a:r>
          </a:p>
          <a:p>
            <a:pPr lvl="0">
              <a:spcBef>
                <a:spcPts val="0"/>
              </a:spcBef>
              <a:buClr>
                <a:srgbClr val="3F3F3F"/>
              </a:buClr>
              <a:buSzPct val="25000"/>
            </a:pPr>
            <a:r>
              <a:rPr lang="en-US" b="1" dirty="0" err="1">
                <a:solidFill>
                  <a:srgbClr val="CE6A3D"/>
                </a:solidFill>
              </a:rPr>
              <a:t>Peeranan</a:t>
            </a:r>
            <a:r>
              <a:rPr lang="en-US" b="1" dirty="0">
                <a:solidFill>
                  <a:srgbClr val="CE6A3D"/>
                </a:solidFill>
              </a:rPr>
              <a:t> </a:t>
            </a:r>
            <a:r>
              <a:rPr lang="en-US" b="1" dirty="0" err="1">
                <a:solidFill>
                  <a:srgbClr val="CE6A3D"/>
                </a:solidFill>
              </a:rPr>
              <a:t>Towashiraporn</a:t>
            </a:r>
            <a:r>
              <a:rPr lang="en-US" dirty="0"/>
              <a:t> (Asian Disaster Preparedness Center)</a:t>
            </a:r>
          </a:p>
          <a:p>
            <a:pPr lvl="0">
              <a:spcBef>
                <a:spcPts val="0"/>
              </a:spcBef>
              <a:buClr>
                <a:srgbClr val="3F3F3F"/>
              </a:buClr>
              <a:buSzPct val="25000"/>
            </a:pPr>
            <a:r>
              <a:rPr lang="en-US" b="1" dirty="0">
                <a:solidFill>
                  <a:srgbClr val="CE6A3D"/>
                </a:solidFill>
              </a:rPr>
              <a:t>Gam </a:t>
            </a:r>
            <a:r>
              <a:rPr lang="en-US" b="1" dirty="0" err="1">
                <a:solidFill>
                  <a:srgbClr val="CE6A3D"/>
                </a:solidFill>
              </a:rPr>
              <a:t>Bunyakiat</a:t>
            </a:r>
            <a:r>
              <a:rPr lang="en-US" dirty="0"/>
              <a:t> (Royal Thai Embassy</a:t>
            </a:r>
            <a:r>
              <a:rPr lang="en-US" dirty="0" smtClean="0"/>
              <a:t>)</a:t>
            </a:r>
          </a:p>
          <a:p>
            <a:pPr>
              <a:spcBef>
                <a:spcPts val="0"/>
              </a:spcBef>
              <a:buClr>
                <a:srgbClr val="3F3F3F"/>
              </a:buClr>
              <a:buSzPct val="25000"/>
            </a:pPr>
            <a:r>
              <a:rPr lang="en-US" b="1" dirty="0" smtClean="0">
                <a:solidFill>
                  <a:srgbClr val="CE6A3D"/>
                </a:solidFill>
              </a:rPr>
              <a:t>Dashiell Cruz</a:t>
            </a:r>
            <a:r>
              <a:rPr lang="en-US" dirty="0" smtClean="0"/>
              <a:t> (NASA DEVELOP at MSFC)</a:t>
            </a:r>
          </a:p>
          <a:p>
            <a:pPr>
              <a:spcBef>
                <a:spcPts val="0"/>
              </a:spcBef>
              <a:buClr>
                <a:srgbClr val="3F3F3F"/>
              </a:buClr>
              <a:buSzPct val="25000"/>
            </a:pPr>
            <a:r>
              <a:rPr lang="en-US" b="1" dirty="0" err="1">
                <a:solidFill>
                  <a:srgbClr val="CE6A3D"/>
                </a:solidFill>
              </a:rPr>
              <a:t>Kittiphong</a:t>
            </a:r>
            <a:r>
              <a:rPr lang="en-US" b="1" dirty="0">
                <a:solidFill>
                  <a:srgbClr val="CE6A3D"/>
                </a:solidFill>
              </a:rPr>
              <a:t> </a:t>
            </a:r>
            <a:r>
              <a:rPr lang="en-US" b="1" dirty="0" err="1">
                <a:solidFill>
                  <a:srgbClr val="CE6A3D"/>
                </a:solidFill>
              </a:rPr>
              <a:t>Phongsapan</a:t>
            </a:r>
            <a:r>
              <a:rPr lang="en-US" b="1" dirty="0">
                <a:solidFill>
                  <a:srgbClr val="CE6A3D"/>
                </a:solidFill>
              </a:rPr>
              <a:t> </a:t>
            </a:r>
            <a:r>
              <a:rPr lang="en-US" dirty="0"/>
              <a:t>(Asian Disaster Preparedness Center)</a:t>
            </a:r>
            <a:endParaRPr lang="en-US" b="1" dirty="0">
              <a:solidFill>
                <a:srgbClr val="CE6A3D"/>
              </a:solidFill>
            </a:endParaRPr>
          </a:p>
          <a:p>
            <a:pPr lvl="0">
              <a:spcBef>
                <a:spcPts val="0"/>
              </a:spcBef>
              <a:buClr>
                <a:srgbClr val="3F3F3F"/>
              </a:buClr>
              <a:buSzPct val="25000"/>
            </a:pPr>
            <a:r>
              <a:rPr lang="en-US" b="1" dirty="0" smtClean="0">
                <a:solidFill>
                  <a:srgbClr val="CE6A3D"/>
                </a:solidFill>
              </a:rPr>
              <a:t>Dan Irwin </a:t>
            </a:r>
            <a:r>
              <a:rPr lang="en-US" dirty="0" smtClean="0"/>
              <a:t>(NASA SERVIR)</a:t>
            </a:r>
          </a:p>
        </p:txBody>
      </p:sp>
      <p:sp>
        <p:nvSpPr>
          <p:cNvPr id="21" name="TextBox 20"/>
          <p:cNvSpPr txBox="1"/>
          <p:nvPr/>
        </p:nvSpPr>
        <p:spPr>
          <a:xfrm>
            <a:off x="775418" y="24903669"/>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Acknowledgements</a:t>
            </a:r>
          </a:p>
        </p:txBody>
      </p:sp>
      <p:sp>
        <p:nvSpPr>
          <p:cNvPr id="23" name="TextBox 22"/>
          <p:cNvSpPr txBox="1"/>
          <p:nvPr/>
        </p:nvSpPr>
        <p:spPr>
          <a:xfrm>
            <a:off x="775418" y="30372083"/>
            <a:ext cx="4542503"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Team Members</a:t>
            </a:r>
          </a:p>
        </p:txBody>
      </p:sp>
      <p:sp>
        <p:nvSpPr>
          <p:cNvPr id="32" name="Subtitle"/>
          <p:cNvSpPr>
            <a:spLocks noGrp="1"/>
          </p:cNvSpPr>
          <p:nvPr>
            <p:ph type="body" sz="quarter" idx="13"/>
          </p:nvPr>
        </p:nvSpPr>
        <p:spPr>
          <a:xfrm>
            <a:off x="5104466" y="304800"/>
            <a:ext cx="17222134"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Utilizing Suomi NPP’s Day-Night Band to </a:t>
            </a:r>
            <a:br>
              <a:rPr lang="en-US" dirty="0" smtClean="0"/>
            </a:br>
            <a:r>
              <a:rPr lang="en-US" dirty="0" smtClean="0"/>
              <a:t>Assess Energy Consumption and investigate its Suitability as a Proxy for Poverty in Thailand</a:t>
            </a:r>
          </a:p>
        </p:txBody>
      </p:sp>
      <p:sp>
        <p:nvSpPr>
          <p:cNvPr id="39" name="Text Placeholder 16"/>
          <p:cNvSpPr txBox="1">
            <a:spLocks/>
          </p:cNvSpPr>
          <p:nvPr/>
        </p:nvSpPr>
        <p:spPr>
          <a:xfrm>
            <a:off x="12867030" y="27298490"/>
            <a:ext cx="11135970" cy="43519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E97845"/>
              </a:buClr>
            </a:pPr>
            <a:r>
              <a:rPr lang="en-US" dirty="0" smtClean="0"/>
              <a:t>Night-time </a:t>
            </a:r>
            <a:r>
              <a:rPr lang="en-US" dirty="0"/>
              <a:t>light is proven to be an indicator for poverty. The correlation coefficient between the poverty index and the </a:t>
            </a:r>
            <a:r>
              <a:rPr lang="en-US" dirty="0" smtClean="0"/>
              <a:t>night-time </a:t>
            </a:r>
            <a:r>
              <a:rPr lang="en-US" dirty="0"/>
              <a:t>light index is </a:t>
            </a:r>
            <a:r>
              <a:rPr lang="en-US" b="1" dirty="0">
                <a:solidFill>
                  <a:srgbClr val="C55A11"/>
                </a:solidFill>
              </a:rPr>
              <a:t>0.8277</a:t>
            </a:r>
            <a:r>
              <a:rPr lang="en-US" dirty="0" smtClean="0"/>
              <a:t>.</a:t>
            </a:r>
          </a:p>
          <a:p>
            <a:pPr marL="347663" indent="-347663">
              <a:buClr>
                <a:srgbClr val="E97845"/>
              </a:buClr>
            </a:pPr>
            <a:r>
              <a:rPr lang="en-US" b="1" dirty="0" smtClean="0">
                <a:solidFill>
                  <a:srgbClr val="C55A11"/>
                </a:solidFill>
              </a:rPr>
              <a:t>Summer has the highest </a:t>
            </a:r>
            <a:r>
              <a:rPr lang="en-US" dirty="0" smtClean="0">
                <a:solidFill>
                  <a:schemeClr val="tx1">
                    <a:lumMod val="75000"/>
                  </a:schemeClr>
                </a:solidFill>
              </a:rPr>
              <a:t>night-time light intensity, while </a:t>
            </a:r>
            <a:r>
              <a:rPr lang="en-US" b="1" dirty="0" smtClean="0">
                <a:solidFill>
                  <a:srgbClr val="C55A11"/>
                </a:solidFill>
              </a:rPr>
              <a:t>winter has the lowest</a:t>
            </a:r>
            <a:r>
              <a:rPr lang="en-US" dirty="0" smtClean="0">
                <a:solidFill>
                  <a:schemeClr val="tx1">
                    <a:lumMod val="75000"/>
                  </a:schemeClr>
                </a:solidFill>
              </a:rPr>
              <a:t>.</a:t>
            </a:r>
          </a:p>
          <a:p>
            <a:pPr marL="347663" indent="-347663">
              <a:buClr>
                <a:srgbClr val="E97845"/>
              </a:buClr>
            </a:pPr>
            <a:r>
              <a:rPr lang="en-US" b="1" dirty="0" smtClean="0">
                <a:solidFill>
                  <a:srgbClr val="C55A11"/>
                </a:solidFill>
              </a:rPr>
              <a:t>Light intensity decreases </a:t>
            </a:r>
            <a:r>
              <a:rPr lang="en-US" dirty="0" smtClean="0"/>
              <a:t>as distance from city centers and roads </a:t>
            </a:r>
            <a:r>
              <a:rPr lang="en-US" b="1" dirty="0" smtClean="0">
                <a:solidFill>
                  <a:srgbClr val="C55A11"/>
                </a:solidFill>
              </a:rPr>
              <a:t>increases.</a:t>
            </a:r>
          </a:p>
          <a:p>
            <a:pPr marL="347663" indent="-347663">
              <a:buClr>
                <a:srgbClr val="E97845"/>
              </a:buClr>
            </a:pPr>
            <a:r>
              <a:rPr lang="en-US" b="1" dirty="0">
                <a:solidFill>
                  <a:srgbClr val="C55A11"/>
                </a:solidFill>
              </a:rPr>
              <a:t>L</a:t>
            </a:r>
            <a:r>
              <a:rPr lang="en-US" b="1" dirty="0" smtClean="0">
                <a:solidFill>
                  <a:srgbClr val="C55A11"/>
                </a:solidFill>
              </a:rPr>
              <a:t>and cover classes </a:t>
            </a:r>
            <a:r>
              <a:rPr lang="en-US" dirty="0" smtClean="0"/>
              <a:t>have different average night-time light intensities. Forest is the least bright and </a:t>
            </a:r>
            <a:r>
              <a:rPr lang="en-US" b="1" dirty="0" smtClean="0">
                <a:solidFill>
                  <a:srgbClr val="C55A11"/>
                </a:solidFill>
              </a:rPr>
              <a:t>urban is the brightest.</a:t>
            </a:r>
          </a:p>
          <a:p>
            <a:pPr marL="347663" indent="-347663">
              <a:buClr>
                <a:srgbClr val="E97845"/>
              </a:buClr>
            </a:pPr>
            <a:r>
              <a:rPr lang="en-US" dirty="0" smtClean="0">
                <a:solidFill>
                  <a:schemeClr val="tx1">
                    <a:lumMod val="75000"/>
                  </a:schemeClr>
                </a:solidFill>
              </a:rPr>
              <a:t>Due to differences in average light intensity between provincial and district levels, future work could include </a:t>
            </a:r>
            <a:r>
              <a:rPr lang="en-US" b="1" dirty="0" smtClean="0">
                <a:solidFill>
                  <a:srgbClr val="C55A11"/>
                </a:solidFill>
              </a:rPr>
              <a:t>analysis using socioeconomic data at a higher resolution.</a:t>
            </a:r>
          </a:p>
        </p:txBody>
      </p:sp>
      <p:sp>
        <p:nvSpPr>
          <p:cNvPr id="40" name="TextBox 39"/>
          <p:cNvSpPr txBox="1"/>
          <p:nvPr/>
        </p:nvSpPr>
        <p:spPr>
          <a:xfrm>
            <a:off x="12722652" y="26415364"/>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Conclusions</a:t>
            </a:r>
          </a:p>
        </p:txBody>
      </p:sp>
      <p:sp>
        <p:nvSpPr>
          <p:cNvPr id="43" name="Subtitle"/>
          <p:cNvSpPr txBox="1">
            <a:spLocks/>
          </p:cNvSpPr>
          <p:nvPr/>
        </p:nvSpPr>
        <p:spPr>
          <a:xfrm>
            <a:off x="6096000" y="3519932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smtClean="0"/>
              <a:t>NASA Marshall Space Flight Center – </a:t>
            </a:r>
            <a:r>
              <a:rPr lang="en-US" sz="4800" b="0" dirty="0" smtClean="0"/>
              <a:t>Summer 2017</a:t>
            </a:r>
            <a:endParaRPr lang="en-US" sz="4800" b="0" dirty="0" smtClean="0"/>
          </a:p>
        </p:txBody>
      </p:sp>
      <p:sp>
        <p:nvSpPr>
          <p:cNvPr id="36" name="Text Placeholder 16"/>
          <p:cNvSpPr txBox="1">
            <a:spLocks/>
          </p:cNvSpPr>
          <p:nvPr/>
        </p:nvSpPr>
        <p:spPr>
          <a:xfrm>
            <a:off x="960121" y="5285330"/>
            <a:ext cx="10930244" cy="53766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500" dirty="0">
                <a:solidFill>
                  <a:schemeClr val="tx1">
                    <a:lumMod val="75000"/>
                  </a:schemeClr>
                </a:solidFill>
              </a:rPr>
              <a:t>While poverty in Thailand has decreased from 67% in 1986 to 13% in 2012, 6.7 million people were </a:t>
            </a:r>
            <a:r>
              <a:rPr lang="en-US" sz="2500" dirty="0" smtClean="0">
                <a:solidFill>
                  <a:schemeClr val="tx1">
                    <a:lumMod val="75000"/>
                  </a:schemeClr>
                </a:solidFill>
              </a:rPr>
              <a:t>still living </a:t>
            </a:r>
            <a:r>
              <a:rPr lang="en-US" sz="2500" dirty="0">
                <a:solidFill>
                  <a:schemeClr val="tx1">
                    <a:lumMod val="75000"/>
                  </a:schemeClr>
                </a:solidFill>
              </a:rPr>
              <a:t>within 20% of the poverty line in 2014. Economic uncertainty caused by recurring droughts </a:t>
            </a:r>
            <a:r>
              <a:rPr lang="en-US" sz="2500" dirty="0" smtClean="0">
                <a:solidFill>
                  <a:schemeClr val="tx1">
                    <a:lumMod val="75000"/>
                  </a:schemeClr>
                </a:solidFill>
              </a:rPr>
              <a:t>and decreasing </a:t>
            </a:r>
            <a:r>
              <a:rPr lang="en-US" sz="2500" dirty="0">
                <a:solidFill>
                  <a:schemeClr val="tx1">
                    <a:lumMod val="75000"/>
                  </a:schemeClr>
                </a:solidFill>
              </a:rPr>
              <a:t>agricultural prices puts this vulnerable part of the population at risk of dropping below </a:t>
            </a:r>
            <a:r>
              <a:rPr lang="en-US" sz="2500" dirty="0" smtClean="0">
                <a:solidFill>
                  <a:schemeClr val="tx1">
                    <a:lumMod val="75000"/>
                  </a:schemeClr>
                </a:solidFill>
              </a:rPr>
              <a:t>the national poverty line in the future. In order to address this issue, the DEVELOP team worked with the Office of Science and Technology (OSTC) at the Royal Thai Embassy, Asian Disaster Preparedness Center (ADPC), and the NASA SERVIR Coordination Office to formulate a new method of analyzing poverty within Thailand. This project utilized the monthly composite product for 2013-2015 produced by the Earth Observations Group (EOG) at National Oceanic and Atmospheric Administration (NOAA) and National Geophysical Data Center (NGDC). Additionally, this project incorporated socio-economic data from Thailand’s </a:t>
            </a:r>
            <a:r>
              <a:rPr lang="en-US" sz="2500" dirty="0">
                <a:solidFill>
                  <a:schemeClr val="tx1">
                    <a:lumMod val="75000"/>
                  </a:schemeClr>
                </a:solidFill>
              </a:rPr>
              <a:t>Ministry of Information and Communication Technology’s National Statistical Office and </a:t>
            </a:r>
            <a:r>
              <a:rPr lang="en-US" sz="2500" dirty="0" smtClean="0">
                <a:solidFill>
                  <a:schemeClr val="tx1">
                    <a:lumMod val="75000"/>
                  </a:schemeClr>
                </a:solidFill>
              </a:rPr>
              <a:t>Ministry of </a:t>
            </a:r>
            <a:r>
              <a:rPr lang="en-US" sz="2500" dirty="0">
                <a:solidFill>
                  <a:schemeClr val="tx1">
                    <a:lumMod val="75000"/>
                  </a:schemeClr>
                </a:solidFill>
              </a:rPr>
              <a:t>Education’s National Education Information System to create an enhanced poverty index. This </a:t>
            </a:r>
            <a:r>
              <a:rPr lang="en-US" sz="2500" dirty="0" smtClean="0">
                <a:solidFill>
                  <a:schemeClr val="tx1">
                    <a:lumMod val="75000"/>
                  </a:schemeClr>
                </a:solidFill>
              </a:rPr>
              <a:t>new poverty </a:t>
            </a:r>
            <a:r>
              <a:rPr lang="en-US" sz="2500" dirty="0">
                <a:solidFill>
                  <a:schemeClr val="tx1">
                    <a:lumMod val="75000"/>
                  </a:schemeClr>
                </a:solidFill>
              </a:rPr>
              <a:t>index will provide the Thai government a cost-effective way to analyze changes of poverty within </a:t>
            </a:r>
            <a:r>
              <a:rPr lang="en-US" sz="2500" dirty="0" smtClean="0">
                <a:solidFill>
                  <a:schemeClr val="tx1">
                    <a:lumMod val="75000"/>
                  </a:schemeClr>
                </a:solidFill>
              </a:rPr>
              <a:t>the nation </a:t>
            </a:r>
            <a:r>
              <a:rPr lang="en-US" sz="2500" dirty="0">
                <a:solidFill>
                  <a:schemeClr val="tx1">
                    <a:lumMod val="75000"/>
                  </a:schemeClr>
                </a:solidFill>
              </a:rPr>
              <a:t>and inform policy making.</a:t>
            </a:r>
            <a:endParaRPr lang="en-US" sz="2500" dirty="0" smtClean="0">
              <a:solidFill>
                <a:schemeClr val="tx1">
                  <a:lumMod val="75000"/>
                </a:schemeClr>
              </a:solidFill>
            </a:endParaRPr>
          </a:p>
        </p:txBody>
      </p:sp>
      <p:sp>
        <p:nvSpPr>
          <p:cNvPr id="37" name="Text Placeholder 16"/>
          <p:cNvSpPr txBox="1">
            <a:spLocks/>
          </p:cNvSpPr>
          <p:nvPr/>
        </p:nvSpPr>
        <p:spPr>
          <a:xfrm>
            <a:off x="755344" y="11905852"/>
            <a:ext cx="10582656" cy="301585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EA7845"/>
              </a:buClr>
            </a:pPr>
            <a:r>
              <a:rPr lang="en-US" b="1" dirty="0" smtClean="0">
                <a:solidFill>
                  <a:srgbClr val="EA7845"/>
                </a:solidFill>
              </a:rPr>
              <a:t>Utilize</a:t>
            </a:r>
            <a:r>
              <a:rPr lang="en-US" dirty="0" smtClean="0">
                <a:solidFill>
                  <a:srgbClr val="EA7845"/>
                </a:solidFill>
              </a:rPr>
              <a:t> </a:t>
            </a:r>
            <a:r>
              <a:rPr lang="en-US" dirty="0" smtClean="0">
                <a:solidFill>
                  <a:schemeClr val="tx1">
                    <a:lumMod val="75000"/>
                  </a:schemeClr>
                </a:solidFill>
              </a:rPr>
              <a:t>light emissions at night to identify where poverty occurs in Thailand</a:t>
            </a:r>
            <a:endParaRPr lang="en-US" dirty="0">
              <a:solidFill>
                <a:schemeClr val="tx1">
                  <a:lumMod val="75000"/>
                </a:schemeClr>
              </a:solidFill>
            </a:endParaRPr>
          </a:p>
          <a:p>
            <a:pPr marL="347663" indent="-347663">
              <a:buClr>
                <a:srgbClr val="EA7845"/>
              </a:buClr>
            </a:pPr>
            <a:r>
              <a:rPr lang="en-US" b="1" dirty="0" smtClean="0">
                <a:solidFill>
                  <a:srgbClr val="EA7845"/>
                </a:solidFill>
              </a:rPr>
              <a:t>Explore</a:t>
            </a:r>
            <a:r>
              <a:rPr lang="en-US" dirty="0" smtClean="0">
                <a:solidFill>
                  <a:srgbClr val="EA7845"/>
                </a:solidFill>
              </a:rPr>
              <a:t> </a:t>
            </a:r>
            <a:r>
              <a:rPr lang="en-US" dirty="0" smtClean="0">
                <a:solidFill>
                  <a:schemeClr val="tx1">
                    <a:lumMod val="75000"/>
                  </a:schemeClr>
                </a:solidFill>
              </a:rPr>
              <a:t>how night-time light intensity varies depending on factors such as seasons, distance from roads, distance from cities, and type of land cover</a:t>
            </a:r>
            <a:endParaRPr lang="en-US" dirty="0">
              <a:solidFill>
                <a:schemeClr val="tx1">
                  <a:lumMod val="75000"/>
                </a:schemeClr>
              </a:solidFill>
            </a:endParaRPr>
          </a:p>
          <a:p>
            <a:pPr marL="347663" indent="-347663">
              <a:buClr>
                <a:srgbClr val="EA7845"/>
              </a:buClr>
            </a:pPr>
            <a:r>
              <a:rPr lang="en-US" b="1" dirty="0" smtClean="0">
                <a:solidFill>
                  <a:srgbClr val="EA7845"/>
                </a:solidFill>
              </a:rPr>
              <a:t>Produce</a:t>
            </a:r>
            <a:r>
              <a:rPr lang="en-US" dirty="0" smtClean="0">
                <a:solidFill>
                  <a:srgbClr val="EA7845"/>
                </a:solidFill>
              </a:rPr>
              <a:t> </a:t>
            </a:r>
            <a:r>
              <a:rPr lang="en-US" dirty="0" smtClean="0">
                <a:solidFill>
                  <a:schemeClr val="tx1">
                    <a:lumMod val="75000"/>
                  </a:schemeClr>
                </a:solidFill>
              </a:rPr>
              <a:t>enhanced poverty indices to help inform and support poverty reduction and aid efforts</a:t>
            </a:r>
          </a:p>
        </p:txBody>
      </p:sp>
      <p:sp>
        <p:nvSpPr>
          <p:cNvPr id="47" name="Main Title"/>
          <p:cNvSpPr>
            <a:spLocks noGrp="1"/>
          </p:cNvSpPr>
          <p:nvPr>
            <p:ph type="body" sz="quarter" idx="10"/>
          </p:nvPr>
        </p:nvSpPr>
        <p:spPr>
          <a:xfrm rot="16200000">
            <a:off x="11208610" y="1763868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smtClean="0"/>
              <a:t>Thailand </a:t>
            </a:r>
            <a:r>
              <a:rPr lang="en-US" sz="14000" dirty="0" smtClean="0"/>
              <a:t>Cross-Cutting</a:t>
            </a:r>
            <a:endParaRPr lang="en-US" sz="14000" dirty="0"/>
          </a:p>
        </p:txBody>
      </p:sp>
      <p:grpSp>
        <p:nvGrpSpPr>
          <p:cNvPr id="117" name="Group 116"/>
          <p:cNvGrpSpPr/>
          <p:nvPr/>
        </p:nvGrpSpPr>
        <p:grpSpPr>
          <a:xfrm>
            <a:off x="462376" y="31401800"/>
            <a:ext cx="10539463" cy="3056642"/>
            <a:chOff x="462376" y="31209296"/>
            <a:chExt cx="10539463" cy="3056642"/>
          </a:xfrm>
        </p:grpSpPr>
        <p:sp>
          <p:nvSpPr>
            <p:cNvPr id="6" name="Text Placeholder 16"/>
            <p:cNvSpPr txBox="1">
              <a:spLocks/>
            </p:cNvSpPr>
            <p:nvPr/>
          </p:nvSpPr>
          <p:spPr>
            <a:xfrm>
              <a:off x="462376" y="33474912"/>
              <a:ext cx="2872251" cy="7910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Helen Baldwin</a:t>
              </a:r>
            </a:p>
            <a:p>
              <a:pPr algn="ctr">
                <a:lnSpc>
                  <a:spcPct val="100000"/>
                </a:lnSpc>
                <a:spcBef>
                  <a:spcPts val="0"/>
                </a:spcBef>
              </a:pPr>
              <a:r>
                <a:rPr lang="en-US" dirty="0" smtClean="0">
                  <a:solidFill>
                    <a:schemeClr val="tx1">
                      <a:lumMod val="75000"/>
                    </a:schemeClr>
                  </a:solidFill>
                </a:rPr>
                <a:t>Team Co-Lead</a:t>
              </a:r>
            </a:p>
          </p:txBody>
        </p:sp>
        <p:sp>
          <p:nvSpPr>
            <p:cNvPr id="24" name="Text Placeholder 16"/>
            <p:cNvSpPr txBox="1">
              <a:spLocks/>
            </p:cNvSpPr>
            <p:nvPr/>
          </p:nvSpPr>
          <p:spPr>
            <a:xfrm>
              <a:off x="2845381" y="33474911"/>
              <a:ext cx="2872251" cy="79102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Maggi Klug</a:t>
              </a:r>
              <a:endParaRPr lang="en-US" dirty="0">
                <a:solidFill>
                  <a:schemeClr val="tx1">
                    <a:lumMod val="75000"/>
                  </a:schemeClr>
                </a:solidFill>
              </a:endParaRPr>
            </a:p>
            <a:p>
              <a:pPr algn="ctr">
                <a:lnSpc>
                  <a:spcPct val="100000"/>
                </a:lnSpc>
                <a:spcBef>
                  <a:spcPts val="0"/>
                </a:spcBef>
              </a:pPr>
              <a:r>
                <a:rPr lang="en-US" dirty="0">
                  <a:solidFill>
                    <a:schemeClr val="tx1">
                      <a:lumMod val="75000"/>
                    </a:schemeClr>
                  </a:solidFill>
                </a:rPr>
                <a:t>Team </a:t>
              </a:r>
              <a:r>
                <a:rPr lang="en-US" dirty="0" smtClean="0">
                  <a:solidFill>
                    <a:schemeClr val="tx1">
                      <a:lumMod val="75000"/>
                    </a:schemeClr>
                  </a:solidFill>
                </a:rPr>
                <a:t>Co-Lead</a:t>
              </a:r>
              <a:endParaRPr lang="en-US" dirty="0">
                <a:solidFill>
                  <a:schemeClr val="tx1">
                    <a:lumMod val="75000"/>
                  </a:schemeClr>
                </a:solidFill>
              </a:endParaRPr>
            </a:p>
          </p:txBody>
        </p:sp>
        <p:sp>
          <p:nvSpPr>
            <p:cNvPr id="25" name="Text Placeholder 16"/>
            <p:cNvSpPr txBox="1">
              <a:spLocks/>
            </p:cNvSpPr>
            <p:nvPr/>
          </p:nvSpPr>
          <p:spPr>
            <a:xfrm>
              <a:off x="5308648" y="33474912"/>
              <a:ext cx="3002160" cy="79102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smtClean="0">
                  <a:solidFill>
                    <a:schemeClr val="tx1">
                      <a:lumMod val="75000"/>
                    </a:schemeClr>
                  </a:solidFill>
                </a:rPr>
                <a:t>Krisda</a:t>
              </a:r>
              <a:r>
                <a:rPr lang="en-US" dirty="0" smtClean="0">
                  <a:solidFill>
                    <a:schemeClr val="tx1">
                      <a:lumMod val="75000"/>
                    </a:schemeClr>
                  </a:solidFill>
                </a:rPr>
                <a:t> </a:t>
              </a:r>
              <a:r>
                <a:rPr lang="en-US" dirty="0" err="1" smtClean="0">
                  <a:solidFill>
                    <a:schemeClr val="tx1">
                      <a:lumMod val="75000"/>
                    </a:schemeClr>
                  </a:solidFill>
                </a:rPr>
                <a:t>Tapracharoen</a:t>
              </a:r>
              <a:endParaRPr lang="en-US" dirty="0" smtClean="0">
                <a:solidFill>
                  <a:schemeClr val="tx1">
                    <a:lumMod val="75000"/>
                  </a:schemeClr>
                </a:solidFill>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977" y="31209296"/>
              <a:ext cx="2057404" cy="208178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2804" y="31209296"/>
              <a:ext cx="2057404" cy="208178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1026" y="31209296"/>
              <a:ext cx="2057404" cy="2081788"/>
            </a:xfrm>
            <a:prstGeom prst="rect">
              <a:avLst/>
            </a:prstGeom>
          </p:spPr>
        </p:pic>
        <p:sp>
          <p:nvSpPr>
            <p:cNvPr id="34" name="Text Placeholder 16"/>
            <p:cNvSpPr txBox="1">
              <a:spLocks/>
            </p:cNvSpPr>
            <p:nvPr/>
          </p:nvSpPr>
          <p:spPr>
            <a:xfrm>
              <a:off x="7999679" y="33474912"/>
              <a:ext cx="3002160" cy="7910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smtClean="0">
                  <a:solidFill>
                    <a:schemeClr val="tx1">
                      <a:lumMod val="75000"/>
                    </a:schemeClr>
                  </a:solidFill>
                </a:rPr>
                <a:t>Chayanan</a:t>
              </a:r>
              <a:r>
                <a:rPr lang="en-US" dirty="0" smtClean="0">
                  <a:solidFill>
                    <a:schemeClr val="tx1">
                      <a:lumMod val="75000"/>
                    </a:schemeClr>
                  </a:solidFill>
                </a:rPr>
                <a:t> Nan </a:t>
              </a:r>
              <a:r>
                <a:rPr lang="en-US" dirty="0" err="1" smtClean="0">
                  <a:solidFill>
                    <a:schemeClr val="tx1">
                      <a:lumMod val="75000"/>
                    </a:schemeClr>
                  </a:solidFill>
                </a:rPr>
                <a:t>Visudchindaporn</a:t>
              </a:r>
              <a:endParaRPr lang="en-US" dirty="0" smtClean="0">
                <a:solidFill>
                  <a:schemeClr val="tx1">
                    <a:lumMod val="75000"/>
                  </a:schemeClr>
                </a:solidFill>
              </a:endParaRP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2057" y="31209296"/>
              <a:ext cx="2057404" cy="2081788"/>
            </a:xfrm>
            <a:prstGeom prst="rect">
              <a:avLst/>
            </a:prstGeom>
          </p:spPr>
        </p:pic>
        <p:pic>
          <p:nvPicPr>
            <p:cNvPr id="2" name="Picture 1"/>
            <p:cNvPicPr>
              <a:picLocks noChangeAspect="1"/>
            </p:cNvPicPr>
            <p:nvPr/>
          </p:nvPicPr>
          <p:blipFill rotWithShape="1">
            <a:blip r:embed="rId9"/>
            <a:srcRect l="880" t="5241" r="-880" b="26771"/>
            <a:stretch/>
          </p:blipFill>
          <p:spPr>
            <a:xfrm>
              <a:off x="3458546" y="31427230"/>
              <a:ext cx="1645920" cy="1645920"/>
            </a:xfrm>
            <a:prstGeom prst="ellipse">
              <a:avLst/>
            </a:prstGeom>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25655" r="18095"/>
            <a:stretch/>
          </p:blipFill>
          <p:spPr>
            <a:xfrm rot="5400000">
              <a:off x="8677799" y="31427230"/>
              <a:ext cx="1645920" cy="1645920"/>
            </a:xfrm>
            <a:prstGeom prst="ellipse">
              <a:avLst/>
            </a:prstGeom>
          </p:spPr>
        </p:pic>
        <p:pic>
          <p:nvPicPr>
            <p:cNvPr id="4" name="Picture 3"/>
            <p:cNvPicPr>
              <a:picLocks noChangeAspect="1"/>
            </p:cNvPicPr>
            <p:nvPr/>
          </p:nvPicPr>
          <p:blipFill rotWithShape="1">
            <a:blip r:embed="rId11"/>
            <a:srcRect l="-672" t="735" r="672" b="28025"/>
            <a:stretch/>
          </p:blipFill>
          <p:spPr>
            <a:xfrm>
              <a:off x="993719" y="31427230"/>
              <a:ext cx="1645920" cy="1645920"/>
            </a:xfrm>
            <a:prstGeom prst="ellipse">
              <a:avLst/>
            </a:prstGeom>
          </p:spPr>
        </p:pic>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24531" t="8433" r="24305" b="609"/>
            <a:stretch/>
          </p:blipFill>
          <p:spPr>
            <a:xfrm rot="5400000">
              <a:off x="5986768" y="31427230"/>
              <a:ext cx="1645920" cy="1645920"/>
            </a:xfrm>
            <a:prstGeom prst="ellipse">
              <a:avLst/>
            </a:prstGeom>
          </p:spPr>
        </p:pic>
      </p:grpSp>
      <p:sp>
        <p:nvSpPr>
          <p:cNvPr id="12" name="Text Placeholder 16"/>
          <p:cNvSpPr txBox="1">
            <a:spLocks/>
          </p:cNvSpPr>
          <p:nvPr/>
        </p:nvSpPr>
        <p:spPr>
          <a:xfrm>
            <a:off x="1014906" y="16038689"/>
            <a:ext cx="3773916" cy="55349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smtClean="0">
                <a:solidFill>
                  <a:schemeClr val="tx1">
                    <a:lumMod val="75000"/>
                  </a:schemeClr>
                </a:solidFill>
              </a:rPr>
              <a:t>Suomi NPP </a:t>
            </a:r>
            <a:r>
              <a:rPr lang="en-US" dirty="0" smtClean="0">
                <a:solidFill>
                  <a:schemeClr val="tx1">
                    <a:lumMod val="75000"/>
                  </a:schemeClr>
                </a:solidFill>
              </a:rPr>
              <a:t>VIIRS</a:t>
            </a:r>
          </a:p>
        </p:txBody>
      </p:sp>
      <p:sp>
        <p:nvSpPr>
          <p:cNvPr id="19" name="TextBox 18"/>
          <p:cNvSpPr txBox="1"/>
          <p:nvPr/>
        </p:nvSpPr>
        <p:spPr>
          <a:xfrm>
            <a:off x="775418" y="15043078"/>
            <a:ext cx="5613011" cy="788234"/>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Earth Observations</a:t>
            </a:r>
          </a:p>
        </p:txBody>
      </p:sp>
      <p:grpSp>
        <p:nvGrpSpPr>
          <p:cNvPr id="57" name="Group 56"/>
          <p:cNvGrpSpPr/>
          <p:nvPr/>
        </p:nvGrpSpPr>
        <p:grpSpPr>
          <a:xfrm>
            <a:off x="9501792" y="22954995"/>
            <a:ext cx="2903094" cy="1112601"/>
            <a:chOff x="9501792" y="22262664"/>
            <a:chExt cx="2903094" cy="1112601"/>
          </a:xfrm>
        </p:grpSpPr>
        <p:sp>
          <p:nvSpPr>
            <p:cNvPr id="51" name="TextBox 50"/>
            <p:cNvSpPr txBox="1"/>
            <p:nvPr/>
          </p:nvSpPr>
          <p:spPr>
            <a:xfrm>
              <a:off x="9501792" y="22262664"/>
              <a:ext cx="2903094" cy="528881"/>
            </a:xfrm>
            <a:prstGeom prst="rect">
              <a:avLst/>
            </a:prstGeom>
            <a:noFill/>
          </p:spPr>
          <p:txBody>
            <a:bodyPr wrap="none" rtlCol="0">
              <a:spAutoFit/>
            </a:bodyPr>
            <a:lstStyle/>
            <a:p>
              <a:r>
                <a:rPr lang="en-US" sz="2700" b="1" dirty="0" smtClean="0">
                  <a:solidFill>
                    <a:schemeClr val="bg1"/>
                  </a:solidFill>
                </a:rPr>
                <a:t>Area of Interest</a:t>
              </a:r>
              <a:endParaRPr lang="en-US" sz="2700" b="1" dirty="0">
                <a:solidFill>
                  <a:schemeClr val="bg1"/>
                </a:solidFill>
              </a:endParaRPr>
            </a:p>
          </p:txBody>
        </p:sp>
        <p:sp>
          <p:nvSpPr>
            <p:cNvPr id="50" name="TextBox 49"/>
            <p:cNvSpPr txBox="1"/>
            <p:nvPr/>
          </p:nvSpPr>
          <p:spPr>
            <a:xfrm>
              <a:off x="10639901" y="22830357"/>
              <a:ext cx="1632398" cy="544908"/>
            </a:xfrm>
            <a:prstGeom prst="rect">
              <a:avLst/>
            </a:prstGeom>
            <a:noFill/>
          </p:spPr>
          <p:txBody>
            <a:bodyPr wrap="none" rtlCol="0">
              <a:spAutoFit/>
            </a:bodyPr>
            <a:lstStyle/>
            <a:p>
              <a:r>
                <a:rPr lang="en-US" sz="2700" dirty="0" smtClean="0">
                  <a:solidFill>
                    <a:schemeClr val="bg1"/>
                  </a:solidFill>
                </a:rPr>
                <a:t>Thailand</a:t>
              </a:r>
              <a:endParaRPr lang="en-US" sz="2700" dirty="0">
                <a:solidFill>
                  <a:schemeClr val="bg1"/>
                </a:solidFill>
              </a:endParaRPr>
            </a:p>
          </p:txBody>
        </p:sp>
      </p:grpSp>
      <p:sp>
        <p:nvSpPr>
          <p:cNvPr id="71" name="TextBox 70"/>
          <p:cNvSpPr txBox="1"/>
          <p:nvPr/>
        </p:nvSpPr>
        <p:spPr>
          <a:xfrm>
            <a:off x="775418" y="23248213"/>
            <a:ext cx="4696508"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Study Period</a:t>
            </a:r>
          </a:p>
        </p:txBody>
      </p:sp>
      <p:sp>
        <p:nvSpPr>
          <p:cNvPr id="72" name="Text Placeholder 16"/>
          <p:cNvSpPr txBox="1">
            <a:spLocks/>
          </p:cNvSpPr>
          <p:nvPr/>
        </p:nvSpPr>
        <p:spPr>
          <a:xfrm>
            <a:off x="1032932" y="24074377"/>
            <a:ext cx="4940824" cy="8200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January 2013-December 2015</a:t>
            </a:r>
          </a:p>
        </p:txBody>
      </p:sp>
      <p:sp>
        <p:nvSpPr>
          <p:cNvPr id="101" name="TextBox 100"/>
          <p:cNvSpPr txBox="1"/>
          <p:nvPr/>
        </p:nvSpPr>
        <p:spPr>
          <a:xfrm>
            <a:off x="12722652" y="32202644"/>
            <a:ext cx="4696508"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Project Partners</a:t>
            </a:r>
          </a:p>
        </p:txBody>
      </p:sp>
      <p:sp>
        <p:nvSpPr>
          <p:cNvPr id="106" name="Text Placeholder 16"/>
          <p:cNvSpPr txBox="1">
            <a:spLocks/>
          </p:cNvSpPr>
          <p:nvPr/>
        </p:nvSpPr>
        <p:spPr>
          <a:xfrm>
            <a:off x="12959869" y="33043744"/>
            <a:ext cx="6232639" cy="18512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The Royal Thai Embassy</a:t>
            </a:r>
          </a:p>
          <a:p>
            <a:r>
              <a:rPr lang="en-US" dirty="0" smtClean="0">
                <a:solidFill>
                  <a:schemeClr val="tx1">
                    <a:lumMod val="75000"/>
                  </a:schemeClr>
                </a:solidFill>
              </a:rPr>
              <a:t>Asian Disaster Preparedness Center (ADPC)</a:t>
            </a:r>
          </a:p>
          <a:p>
            <a:r>
              <a:rPr lang="en-US" dirty="0" smtClean="0">
                <a:solidFill>
                  <a:schemeClr val="tx1">
                    <a:lumMod val="75000"/>
                  </a:schemeClr>
                </a:solidFill>
              </a:rPr>
              <a:t>NASA SERVIR Coordination Office</a:t>
            </a:r>
          </a:p>
        </p:txBody>
      </p:sp>
      <p:sp>
        <p:nvSpPr>
          <p:cNvPr id="49" name="Rectangle 48"/>
          <p:cNvSpPr/>
          <p:nvPr/>
        </p:nvSpPr>
        <p:spPr>
          <a:xfrm>
            <a:off x="4047509" y="20365914"/>
            <a:ext cx="556575" cy="9326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stCxn id="49" idx="0"/>
          </p:cNvCxnSpPr>
          <p:nvPr/>
        </p:nvCxnSpPr>
        <p:spPr>
          <a:xfrm flipV="1">
            <a:off x="4325797" y="16014626"/>
            <a:ext cx="2395386" cy="4351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49" idx="2"/>
          </p:cNvCxnSpPr>
          <p:nvPr/>
        </p:nvCxnSpPr>
        <p:spPr>
          <a:xfrm flipH="1" flipV="1">
            <a:off x="4325797" y="21298577"/>
            <a:ext cx="2401974" cy="348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12608984" y="11271941"/>
            <a:ext cx="6354924" cy="507831"/>
          </a:xfrm>
          <a:prstGeom prst="rect">
            <a:avLst/>
          </a:prstGeom>
          <a:noFill/>
        </p:spPr>
        <p:txBody>
          <a:bodyPr wrap="square" rtlCol="0">
            <a:spAutoFit/>
          </a:bodyPr>
          <a:lstStyle/>
          <a:p>
            <a:r>
              <a:rPr lang="en-US" sz="2700" b="1" dirty="0" smtClean="0"/>
              <a:t>Poverty Map Using Night-Time Light</a:t>
            </a:r>
            <a:endParaRPr lang="en-US" sz="2700" b="1" dirty="0"/>
          </a:p>
        </p:txBody>
      </p:sp>
      <p:sp>
        <p:nvSpPr>
          <p:cNvPr id="133" name="TextBox 132"/>
          <p:cNvSpPr txBox="1"/>
          <p:nvPr/>
        </p:nvSpPr>
        <p:spPr>
          <a:xfrm>
            <a:off x="12649200" y="22807301"/>
            <a:ext cx="6311487" cy="3539430"/>
          </a:xfrm>
          <a:prstGeom prst="rect">
            <a:avLst/>
          </a:prstGeom>
          <a:noFill/>
        </p:spPr>
        <p:txBody>
          <a:bodyPr wrap="square" rtlCol="0">
            <a:spAutoFit/>
          </a:bodyPr>
          <a:lstStyle/>
          <a:p>
            <a:pPr algn="just"/>
            <a:r>
              <a:rPr lang="en-US" sz="2800" b="1" dirty="0" smtClean="0">
                <a:solidFill>
                  <a:srgbClr val="C55A11"/>
                </a:solidFill>
              </a:rPr>
              <a:t>The Comparison Map (right) </a:t>
            </a:r>
            <a:r>
              <a:rPr lang="en-US" sz="2800" dirty="0" smtClean="0"/>
              <a:t>explores the error of using night-time light as a proxy for poverty on the provincial level. It illustrates the absolute difference between the poverty rank as defined by socio-economic factors and the poverty rank as predicted by night-time light emissions during the study period. </a:t>
            </a:r>
          </a:p>
        </p:txBody>
      </p:sp>
      <p:sp>
        <p:nvSpPr>
          <p:cNvPr id="134" name="TextBox 133"/>
          <p:cNvSpPr txBox="1"/>
          <p:nvPr/>
        </p:nvSpPr>
        <p:spPr>
          <a:xfrm>
            <a:off x="19392606" y="11802116"/>
            <a:ext cx="4612697" cy="5693866"/>
          </a:xfrm>
          <a:prstGeom prst="rect">
            <a:avLst/>
          </a:prstGeom>
          <a:noFill/>
        </p:spPr>
        <p:txBody>
          <a:bodyPr wrap="square" rtlCol="0">
            <a:spAutoFit/>
          </a:bodyPr>
          <a:lstStyle/>
          <a:p>
            <a:pPr algn="just"/>
            <a:r>
              <a:rPr lang="en-US" sz="2800" b="1" dirty="0" smtClean="0">
                <a:solidFill>
                  <a:srgbClr val="C55A11"/>
                </a:solidFill>
              </a:rPr>
              <a:t>The Poverty Map Using Night-Time Light (left) </a:t>
            </a:r>
            <a:r>
              <a:rPr lang="en-US" sz="2800" dirty="0" smtClean="0"/>
              <a:t>illustrates the predicted poverty on the provincial level. The rank of most impoverished to least impoverished was determined using the intensity of night-time light emissions and population within each province.  The night-time light analyzed in this map is a weighted average covering all months in the study period.</a:t>
            </a:r>
          </a:p>
        </p:txBody>
      </p:sp>
      <p:sp>
        <p:nvSpPr>
          <p:cNvPr id="135" name="TextBox 134"/>
          <p:cNvSpPr txBox="1"/>
          <p:nvPr/>
        </p:nvSpPr>
        <p:spPr>
          <a:xfrm>
            <a:off x="19182075" y="17945948"/>
            <a:ext cx="6354924" cy="507831"/>
          </a:xfrm>
          <a:prstGeom prst="rect">
            <a:avLst/>
          </a:prstGeom>
          <a:noFill/>
        </p:spPr>
        <p:txBody>
          <a:bodyPr wrap="square" rtlCol="0">
            <a:spAutoFit/>
          </a:bodyPr>
          <a:lstStyle/>
          <a:p>
            <a:r>
              <a:rPr lang="en-US" sz="2700" b="1" dirty="0" smtClean="0"/>
              <a:t>Comparison Map </a:t>
            </a:r>
            <a:endParaRPr lang="en-US" sz="2700" b="1" dirty="0"/>
          </a:p>
        </p:txBody>
      </p:sp>
      <p:pic>
        <p:nvPicPr>
          <p:cNvPr id="175" name="Picture 17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06611" y="11757190"/>
            <a:ext cx="8363470" cy="10823314"/>
          </a:xfrm>
          <a:prstGeom prst="rect">
            <a:avLst/>
          </a:prstGeom>
        </p:spPr>
      </p:pic>
      <p:grpSp>
        <p:nvGrpSpPr>
          <p:cNvPr id="177" name="Group 176"/>
          <p:cNvGrpSpPr/>
          <p:nvPr/>
        </p:nvGrpSpPr>
        <p:grpSpPr>
          <a:xfrm>
            <a:off x="15313875" y="18324209"/>
            <a:ext cx="3652241" cy="2381895"/>
            <a:chOff x="42221533" y="11368521"/>
            <a:chExt cx="3652241" cy="2381895"/>
          </a:xfrm>
        </p:grpSpPr>
        <p:sp>
          <p:nvSpPr>
            <p:cNvPr id="121" name="TextBox 120"/>
            <p:cNvSpPr txBox="1"/>
            <p:nvPr/>
          </p:nvSpPr>
          <p:spPr>
            <a:xfrm>
              <a:off x="42896933" y="13288751"/>
              <a:ext cx="2976841" cy="461665"/>
            </a:xfrm>
            <a:prstGeom prst="rect">
              <a:avLst/>
            </a:prstGeom>
            <a:noFill/>
          </p:spPr>
          <p:txBody>
            <a:bodyPr wrap="none" rtlCol="0">
              <a:spAutoFit/>
            </a:bodyPr>
            <a:lstStyle/>
            <a:p>
              <a:r>
                <a:rPr lang="en-US" sz="2400" dirty="0">
                  <a:solidFill>
                    <a:schemeClr val="bg1"/>
                  </a:solidFill>
                </a:rPr>
                <a:t>5</a:t>
              </a:r>
              <a:r>
                <a:rPr lang="en-US" sz="2400" dirty="0" smtClean="0">
                  <a:solidFill>
                    <a:schemeClr val="bg1"/>
                  </a:solidFill>
                </a:rPr>
                <a:t> – Most Impoverished</a:t>
              </a:r>
            </a:p>
          </p:txBody>
        </p:sp>
        <p:sp>
          <p:nvSpPr>
            <p:cNvPr id="115" name="TextBox 114"/>
            <p:cNvSpPr txBox="1"/>
            <p:nvPr/>
          </p:nvSpPr>
          <p:spPr>
            <a:xfrm>
              <a:off x="42221533" y="11368521"/>
              <a:ext cx="2154436" cy="507831"/>
            </a:xfrm>
            <a:prstGeom prst="rect">
              <a:avLst/>
            </a:prstGeom>
            <a:noFill/>
          </p:spPr>
          <p:txBody>
            <a:bodyPr wrap="none" rtlCol="0">
              <a:spAutoFit/>
            </a:bodyPr>
            <a:lstStyle/>
            <a:p>
              <a:r>
                <a:rPr lang="en-US" sz="2700" b="1" dirty="0" smtClean="0">
                  <a:solidFill>
                    <a:schemeClr val="bg1"/>
                  </a:solidFill>
                </a:rPr>
                <a:t>Poverty Rank</a:t>
              </a:r>
              <a:endParaRPr lang="en-US" sz="2700" b="1" dirty="0">
                <a:solidFill>
                  <a:schemeClr val="bg1"/>
                </a:solidFill>
              </a:endParaRPr>
            </a:p>
          </p:txBody>
        </p:sp>
        <p:sp>
          <p:nvSpPr>
            <p:cNvPr id="116" name="TextBox 115"/>
            <p:cNvSpPr txBox="1"/>
            <p:nvPr/>
          </p:nvSpPr>
          <p:spPr>
            <a:xfrm>
              <a:off x="42896933" y="11763520"/>
              <a:ext cx="2858218" cy="461665"/>
            </a:xfrm>
            <a:prstGeom prst="rect">
              <a:avLst/>
            </a:prstGeom>
            <a:noFill/>
          </p:spPr>
          <p:txBody>
            <a:bodyPr wrap="none" rtlCol="0">
              <a:spAutoFit/>
            </a:bodyPr>
            <a:lstStyle/>
            <a:p>
              <a:r>
                <a:rPr lang="en-US" sz="2400" dirty="0" smtClean="0">
                  <a:solidFill>
                    <a:schemeClr val="bg1"/>
                  </a:solidFill>
                </a:rPr>
                <a:t>1- Least Impoverished</a:t>
              </a:r>
            </a:p>
          </p:txBody>
        </p:sp>
        <p:sp>
          <p:nvSpPr>
            <p:cNvPr id="118" name="TextBox 117"/>
            <p:cNvSpPr txBox="1"/>
            <p:nvPr/>
          </p:nvSpPr>
          <p:spPr>
            <a:xfrm>
              <a:off x="42896933" y="12144828"/>
              <a:ext cx="328936" cy="461665"/>
            </a:xfrm>
            <a:prstGeom prst="rect">
              <a:avLst/>
            </a:prstGeom>
            <a:noFill/>
          </p:spPr>
          <p:txBody>
            <a:bodyPr wrap="none" rtlCol="0">
              <a:spAutoFit/>
            </a:bodyPr>
            <a:lstStyle/>
            <a:p>
              <a:r>
                <a:rPr lang="en-US" sz="2400" dirty="0" smtClean="0">
                  <a:solidFill>
                    <a:schemeClr val="bg1"/>
                  </a:solidFill>
                </a:rPr>
                <a:t>2</a:t>
              </a:r>
            </a:p>
          </p:txBody>
        </p:sp>
        <p:sp>
          <p:nvSpPr>
            <p:cNvPr id="119" name="TextBox 118"/>
            <p:cNvSpPr txBox="1"/>
            <p:nvPr/>
          </p:nvSpPr>
          <p:spPr>
            <a:xfrm>
              <a:off x="42896933" y="12526136"/>
              <a:ext cx="328936" cy="461665"/>
            </a:xfrm>
            <a:prstGeom prst="rect">
              <a:avLst/>
            </a:prstGeom>
            <a:noFill/>
          </p:spPr>
          <p:txBody>
            <a:bodyPr wrap="none" rtlCol="0">
              <a:spAutoFit/>
            </a:bodyPr>
            <a:lstStyle/>
            <a:p>
              <a:r>
                <a:rPr lang="en-US" sz="2400" dirty="0">
                  <a:solidFill>
                    <a:schemeClr val="bg1"/>
                  </a:solidFill>
                </a:rPr>
                <a:t>3</a:t>
              </a:r>
              <a:endParaRPr lang="en-US" sz="2400" dirty="0" smtClean="0">
                <a:solidFill>
                  <a:schemeClr val="bg1"/>
                </a:solidFill>
              </a:endParaRPr>
            </a:p>
          </p:txBody>
        </p:sp>
        <p:sp>
          <p:nvSpPr>
            <p:cNvPr id="120" name="TextBox 119"/>
            <p:cNvSpPr txBox="1"/>
            <p:nvPr/>
          </p:nvSpPr>
          <p:spPr>
            <a:xfrm>
              <a:off x="42896933" y="12907444"/>
              <a:ext cx="328936" cy="461665"/>
            </a:xfrm>
            <a:prstGeom prst="rect">
              <a:avLst/>
            </a:prstGeom>
            <a:noFill/>
          </p:spPr>
          <p:txBody>
            <a:bodyPr wrap="none" rtlCol="0">
              <a:spAutoFit/>
            </a:bodyPr>
            <a:lstStyle/>
            <a:p>
              <a:r>
                <a:rPr lang="en-US" sz="2400" dirty="0" smtClean="0">
                  <a:solidFill>
                    <a:schemeClr val="bg1"/>
                  </a:solidFill>
                </a:rPr>
                <a:t>4</a:t>
              </a:r>
            </a:p>
          </p:txBody>
        </p:sp>
        <p:pic>
          <p:nvPicPr>
            <p:cNvPr id="176" name="Picture 175"/>
            <p:cNvPicPr>
              <a:picLocks noChangeAspect="1"/>
            </p:cNvPicPr>
            <p:nvPr/>
          </p:nvPicPr>
          <p:blipFill>
            <a:blip r:embed="rId14">
              <a:clrChange>
                <a:clrFrom>
                  <a:srgbClr val="FFFFFF"/>
                </a:clrFrom>
                <a:clrTo>
                  <a:srgbClr val="FFFFFF">
                    <a:alpha val="0"/>
                  </a:srgbClr>
                </a:clrTo>
              </a:clrChange>
            </a:blip>
            <a:stretch>
              <a:fillRect/>
            </a:stretch>
          </p:blipFill>
          <p:spPr>
            <a:xfrm>
              <a:off x="42221533" y="11791055"/>
              <a:ext cx="721512" cy="1937774"/>
            </a:xfrm>
            <a:prstGeom prst="rect">
              <a:avLst/>
            </a:prstGeom>
          </p:spPr>
        </p:pic>
      </p:grpSp>
    </p:spTree>
    <p:extLst>
      <p:ext uri="{BB962C8B-B14F-4D97-AF65-F5344CB8AC3E}">
        <p14:creationId xmlns:p14="http://schemas.microsoft.com/office/powerpoint/2010/main" val="1885914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1897</TotalTime>
  <Words>688</Words>
  <Application>Microsoft Office PowerPoint</Application>
  <PresentationFormat>Custom</PresentationFormat>
  <Paragraphs>73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Centaur</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crms</cp:lastModifiedBy>
  <cp:revision>214</cp:revision>
  <cp:lastPrinted>2017-07-05T14:37:52Z</cp:lastPrinted>
  <dcterms:created xsi:type="dcterms:W3CDTF">2017-06-02T16:06:25Z</dcterms:created>
  <dcterms:modified xsi:type="dcterms:W3CDTF">2017-08-14T14:32:03Z</dcterms:modified>
</cp:coreProperties>
</file>