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5" r:id="rId2"/>
    <p:sldId id="285" r:id="rId3"/>
    <p:sldId id="286" r:id="rId4"/>
    <p:sldId id="280" r:id="rId5"/>
    <p:sldId id="306" r:id="rId6"/>
    <p:sldId id="287" r:id="rId7"/>
    <p:sldId id="288" r:id="rId8"/>
    <p:sldId id="302" r:id="rId9"/>
    <p:sldId id="294" r:id="rId10"/>
    <p:sldId id="296" r:id="rId11"/>
    <p:sldId id="299" r:id="rId12"/>
    <p:sldId id="297" r:id="rId13"/>
    <p:sldId id="303" r:id="rId14"/>
    <p:sldId id="289" r:id="rId15"/>
    <p:sldId id="309" r:id="rId16"/>
    <p:sldId id="310" r:id="rId17"/>
    <p:sldId id="290" r:id="rId18"/>
    <p:sldId id="291" r:id="rId19"/>
    <p:sldId id="292" r:id="rId20"/>
    <p:sldId id="277" r:id="rId2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Singh Baghel" initials="ESB" lastIdx="5" clrIdx="0">
    <p:extLst/>
  </p:cmAuthor>
  <p:cmAuthor id="2" name="Arya, Vishal (LARC)[DEVELOP]" initials="AV(" lastIdx="30" clrIdx="1">
    <p:extLst/>
  </p:cmAuthor>
  <p:cmAuthor id="3" name="Veronica Fay" initials="VF" lastIdx="2" clrIdx="2">
    <p:extLst/>
  </p:cmAuthor>
  <p:cmAuthor id="4" name="crms" initials="c" lastIdx="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7024" autoAdjust="0"/>
  </p:normalViewPr>
  <p:slideViewPr>
    <p:cSldViewPr snapToGrid="0">
      <p:cViewPr>
        <p:scale>
          <a:sx n="100" d="100"/>
          <a:sy n="100" d="100"/>
        </p:scale>
        <p:origin x="-990" y="-126"/>
      </p:cViewPr>
      <p:guideLst>
        <p:guide orient="horz" pos="2160"/>
        <p:guide pos="2880"/>
      </p:guideLst>
    </p:cSldViewPr>
  </p:slideViewPr>
  <p:outlineViewPr>
    <p:cViewPr>
      <p:scale>
        <a:sx n="33" d="100"/>
        <a:sy n="33" d="100"/>
      </p:scale>
      <p:origin x="0" y="3438"/>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8CB7D24-6C88-410E-ACB5-D95ED598E96E}" type="datetimeFigureOut">
              <a:rPr lang="en-US" smtClean="0"/>
              <a:t>4/4/2016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t>
            </a:r>
            <a:r>
              <a:rPr lang="en-US" baseline="0" dirty="0" smtClean="0"/>
              <a:t>we are the Atlanta Water Resources Team.</a:t>
            </a:r>
            <a:endParaRPr lang="en-US" dirty="0" smtClean="0"/>
          </a:p>
          <a:p>
            <a:r>
              <a:rPr lang="en-US" dirty="0" smtClean="0"/>
              <a:t>This was the first term of a 2-term project with The</a:t>
            </a:r>
            <a:r>
              <a:rPr lang="en-US" baseline="0" dirty="0" smtClean="0"/>
              <a:t> Nature Conservancy of Georgia and the UGA DEVELOP Node. This term, the project focused on identifying key urban areas in metro Atlanta that would be ideal for reforestation and conservation efforts, which will not only help maximize the Nature Conservancy’s conservation efforts, but will reduce harmful volumes of </a:t>
            </a:r>
            <a:r>
              <a:rPr lang="en-US" baseline="0" dirty="0" err="1" smtClean="0"/>
              <a:t>stormwater</a:t>
            </a:r>
            <a:r>
              <a:rPr lang="en-US" baseline="0" dirty="0" smtClean="0"/>
              <a:t> runoff in Atlanta as well.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76449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Overlay image layers (from</a:t>
            </a:r>
            <a:r>
              <a:rPr lang="en-US" b="1" baseline="0" dirty="0" smtClean="0"/>
              <a:t> top to bottom): Urban land cover, floodplain zoning, distance to waterways, superfund sites, neighborhood age, NPDES site. </a:t>
            </a:r>
            <a:endParaRPr lang="en-US" b="1" dirty="0" smtClean="0"/>
          </a:p>
          <a:p>
            <a:endParaRPr lang="en-US" b="1" dirty="0" smtClean="0"/>
          </a:p>
          <a:p>
            <a:r>
              <a:rPr lang="en-US" b="1" dirty="0" smtClean="0"/>
              <a:t>Goal</a:t>
            </a:r>
            <a:r>
              <a:rPr lang="en-US" dirty="0" smtClean="0"/>
              <a:t>: </a:t>
            </a:r>
          </a:p>
          <a:p>
            <a:r>
              <a:rPr lang="en-US" dirty="0" smtClean="0"/>
              <a:t>Minimize untreated </a:t>
            </a:r>
            <a:r>
              <a:rPr lang="en-US" dirty="0" err="1" smtClean="0"/>
              <a:t>stormwater</a:t>
            </a:r>
            <a:r>
              <a:rPr lang="en-US" dirty="0" smtClean="0"/>
              <a:t> flow into the Chattahoochee from impervious surfaces</a:t>
            </a:r>
          </a:p>
          <a:p>
            <a:endParaRPr lang="en-US" dirty="0" smtClean="0"/>
          </a:p>
          <a:p>
            <a:r>
              <a:rPr lang="en-US" dirty="0" smtClean="0"/>
              <a:t>Objective reasoning: </a:t>
            </a:r>
          </a:p>
          <a:p>
            <a:endParaRPr lang="en-US" dirty="0" smtClean="0"/>
          </a:p>
          <a:p>
            <a:pPr marL="235572" indent="-235572" fontAlgn="base">
              <a:buAutoNum type="arabicPeriod"/>
            </a:pPr>
            <a:r>
              <a:rPr lang="en-US" dirty="0"/>
              <a:t>Higher compliance per watershed is preferred for retention ponds.  Residential and commercial property owners can reduce impact fees by as much as 50% by demonstrating compliance. Easements granted to the city for future sanitary outfalls shall be executed by the landowner (less outfalls equals more access to city sewer for developers and less cost)</a:t>
            </a:r>
          </a:p>
          <a:p>
            <a:pPr marL="235572" indent="-235572" fontAlgn="base">
              <a:buAutoNum type="arabicPeriod"/>
            </a:pPr>
            <a:endParaRPr lang="en-US" dirty="0"/>
          </a:p>
          <a:p>
            <a:pPr marL="235572" indent="-235572" fontAlgn="base">
              <a:buFont typeface="+mj-lt"/>
              <a:buAutoNum type="arabicPeriod"/>
            </a:pPr>
            <a:r>
              <a:rPr lang="en-US" b="0" i="0" u="none" strike="noStrike" dirty="0" smtClean="0">
                <a:solidFill>
                  <a:srgbClr val="000000"/>
                </a:solidFill>
                <a:effectLst/>
                <a:latin typeface="Century Gothic" panose="020B0502020202020204" pitchFamily="34" charset="0"/>
              </a:rPr>
              <a:t>The City of Atlanta has managed several programs and initiatives aimed at identifying, assessing and remediating brownfield sites throughout the city.  Brownfields is a real property whose expansion, redevelopment, or reuse may be complicated by the presences of potential hazardous substance, pollutant, or contaminant.</a:t>
            </a:r>
            <a:r>
              <a:rPr lang="en-US" b="0" i="0" u="none" strike="noStrike" baseline="0" dirty="0" smtClean="0">
                <a:solidFill>
                  <a:srgbClr val="000000"/>
                </a:solidFill>
                <a:effectLst/>
                <a:latin typeface="Century Gothic" panose="020B0502020202020204" pitchFamily="34" charset="0"/>
              </a:rPr>
              <a:t> </a:t>
            </a:r>
            <a:r>
              <a:rPr lang="en-US" b="0" i="0" u="none" strike="noStrike" dirty="0" smtClean="0">
                <a:solidFill>
                  <a:srgbClr val="000000"/>
                </a:solidFill>
                <a:effectLst/>
                <a:latin typeface="Century Gothic" panose="020B0502020202020204" pitchFamily="34" charset="0"/>
              </a:rPr>
              <a:t>Abandoned subdivision land is one large contiguous piece of property which make it more suitable than older neighborhoods to construct new development.  Developers would prefer such property because of reduced purchasing cost and construction cost.  Newer neighborhoods are preferred over older neighborhoods because the property is more “elastic”.  Elastic meaning that it lacks the same repetitive patterns of older neighborhoods, which are more “static”.</a:t>
            </a:r>
          </a:p>
          <a:p>
            <a:pPr marL="235572" indent="-235572" fontAlgn="base">
              <a:buAutoNum type="arabicPeriod"/>
            </a:pPr>
            <a:endParaRPr lang="en-US" dirty="0"/>
          </a:p>
          <a:p>
            <a:pPr marL="235572" indent="-235572" fontAlgn="base">
              <a:buFont typeface="+mj-lt"/>
              <a:buAutoNum type="arabicPeriod"/>
            </a:pPr>
            <a:r>
              <a:rPr lang="en-US" dirty="0"/>
              <a:t>The City Areas with lower property values can be of higher interest for development, as well as conservation.  The reduced property value serves as an incentive for purchasing certain areas for development, but this is not always the case with a number of factors contributing to buyer preference.  These lands are also of value for conservation and reforestation.  Areas of lower property values and limited vegetation provides a unique opportunity for creating an equitable environment for people and to utilize under value land. Floodplain protection. The commissioner shall not authorize the approval of any permit authorizing the placement of fill or stored materials, or the construction of any building or other structure within the floodplain.</a:t>
            </a:r>
          </a:p>
          <a:p>
            <a:pPr marL="235572" indent="-235572" fontAlgn="base">
              <a:buFont typeface="+mj-lt"/>
              <a:buAutoNum type="arabicPeriod"/>
            </a:pPr>
            <a:endParaRPr lang="en-US" dirty="0"/>
          </a:p>
          <a:p>
            <a:pPr marL="235572" indent="-235572" fontAlgn="base">
              <a:buAutoNum type="arabicPeriod"/>
            </a:pPr>
            <a:endParaRPr lang="en-US" dirty="0"/>
          </a:p>
          <a:p>
            <a:pPr marL="235572" indent="-235572" fontAlgn="base">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0478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smtClean="0"/>
              <a:t>Overlay image layers (from top to bottom):</a:t>
            </a:r>
            <a:r>
              <a:rPr lang="en-US" b="1" baseline="0" dirty="0" smtClean="0"/>
              <a:t> Agricultural lands, waterways, soil permeability, agricultural land near forested areas, slope</a:t>
            </a:r>
            <a:endParaRPr lang="en-US" b="1" dirty="0" smtClean="0"/>
          </a:p>
          <a:p>
            <a:pPr defTabSz="942289">
              <a:defRPr/>
            </a:pPr>
            <a:endParaRPr lang="en-US" b="1" dirty="0" smtClean="0"/>
          </a:p>
          <a:p>
            <a:pPr defTabSz="942289">
              <a:defRPr/>
            </a:pPr>
            <a:r>
              <a:rPr lang="en-US" b="1" dirty="0" smtClean="0"/>
              <a:t>Goal</a:t>
            </a:r>
            <a:r>
              <a:rPr lang="en-US" dirty="0" smtClean="0"/>
              <a:t>: Identify agricultural lands with a high potential to impact local water quality and </a:t>
            </a:r>
            <a:r>
              <a:rPr lang="en-US" dirty="0" err="1" smtClean="0"/>
              <a:t>stormwater</a:t>
            </a:r>
            <a:r>
              <a:rPr lang="en-US" dirty="0" smtClean="0"/>
              <a:t> runoff</a:t>
            </a:r>
          </a:p>
          <a:p>
            <a:endParaRPr lang="en-US" dirty="0" smtClean="0"/>
          </a:p>
          <a:p>
            <a:r>
              <a:rPr lang="en-US" dirty="0" smtClean="0"/>
              <a:t>Reasoning for Objectives:</a:t>
            </a:r>
          </a:p>
          <a:p>
            <a:pPr marL="235572" indent="-235572">
              <a:buAutoNum type="arabicPeriod"/>
            </a:pPr>
            <a:r>
              <a:rPr lang="en-US" dirty="0"/>
              <a:t>Agricultural lands that are in a close proximity to streams and other waterbodies, have a higher risk of introducing organic nutrients, pesticides, and eroded sediment to these waterways during precipitation events.</a:t>
            </a:r>
          </a:p>
          <a:p>
            <a:pPr rtl="0"/>
            <a:endParaRPr lang="en-US" dirty="0"/>
          </a:p>
          <a:p>
            <a:pPr rtl="0"/>
            <a:r>
              <a:rPr lang="en-US" dirty="0"/>
              <a:t>2.  Agricultural lands that have a higher slope will increase the amount of surficial runoff during a precipitation event. It is a hydrologic principle that water will always travel from  </a:t>
            </a:r>
          </a:p>
          <a:p>
            <a:pPr rtl="0"/>
            <a:r>
              <a:rPr lang="en-US" dirty="0"/>
              <a:t>     a higher elevation to a lower elevation.</a:t>
            </a:r>
          </a:p>
          <a:p>
            <a:pPr rtl="0"/>
            <a:endParaRPr lang="en-US" dirty="0"/>
          </a:p>
          <a:p>
            <a:pPr rtl="0"/>
            <a:r>
              <a:rPr lang="en-US" dirty="0"/>
              <a:t>3. Low permeability soils, such as soils with high clay content, have low infiltration rates during precipitation events. Low infiltration rates increase surficial ponding and surficial  </a:t>
            </a:r>
          </a:p>
          <a:p>
            <a:pPr rtl="0"/>
            <a:r>
              <a:rPr lang="en-US" dirty="0"/>
              <a:t>    runoff.  Agricultural lands that have these types of soil have a higher risk of introducing higher volumes of surficial runoff and agricultural related nutrients to surrounding </a:t>
            </a:r>
          </a:p>
          <a:p>
            <a:pPr rtl="0"/>
            <a:r>
              <a:rPr lang="en-US" dirty="0"/>
              <a:t>    waterways. </a:t>
            </a:r>
            <a:endParaRPr lang="en-US" b="0" dirty="0" smtClean="0">
              <a:effectLst/>
            </a:endParaRPr>
          </a:p>
          <a:p>
            <a:r>
              <a:rPr lang="en-US" b="0" dirty="0" smtClean="0">
                <a:effectLst/>
              </a:rPr>
              <a:t/>
            </a:r>
            <a:br>
              <a:rPr lang="en-US" b="0" dirty="0" smtClean="0">
                <a:effectLst/>
              </a:rPr>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89552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smtClean="0"/>
              <a:t>Overlay image layers (from top to bottom): land cover change, associated land cover for forested areas, distance to waterways, percent</a:t>
            </a:r>
            <a:r>
              <a:rPr lang="en-US" b="1" baseline="0" dirty="0" smtClean="0"/>
              <a:t> forest cover, slope, protection status </a:t>
            </a:r>
            <a:endParaRPr lang="en-US" b="1" dirty="0" smtClean="0"/>
          </a:p>
          <a:p>
            <a:pPr defTabSz="942289">
              <a:defRPr/>
            </a:pPr>
            <a:endParaRPr lang="en-US" b="1" dirty="0" smtClean="0"/>
          </a:p>
          <a:p>
            <a:pPr defTabSz="942289">
              <a:defRPr/>
            </a:pPr>
            <a:r>
              <a:rPr lang="en-US" b="1" dirty="0" smtClean="0"/>
              <a:t>Goal</a:t>
            </a:r>
            <a:r>
              <a:rPr lang="en-US" dirty="0" smtClean="0"/>
              <a:t>: Protect existing green infrastructure and identify opportunities to increase or expand green spaces</a:t>
            </a:r>
          </a:p>
          <a:p>
            <a:endParaRPr lang="en-US" b="0" dirty="0" smtClean="0">
              <a:effectLst/>
            </a:endParaRPr>
          </a:p>
          <a:p>
            <a:r>
              <a:rPr lang="en-US" b="0" dirty="0" smtClean="0">
                <a:effectLst/>
              </a:rPr>
              <a:t>Objective</a:t>
            </a:r>
            <a:r>
              <a:rPr lang="en-US" b="0" baseline="0" dirty="0" smtClean="0">
                <a:effectLst/>
              </a:rPr>
              <a:t> Reasoning: </a:t>
            </a:r>
          </a:p>
          <a:p>
            <a:endParaRPr lang="en-US" b="0" baseline="0" dirty="0" smtClean="0">
              <a:effectLst/>
            </a:endParaRPr>
          </a:p>
          <a:p>
            <a:pPr marL="235572" indent="-235572">
              <a:buFont typeface="+mj-lt"/>
              <a:buAutoNum type="arabicPeriod"/>
            </a:pPr>
            <a:r>
              <a:rPr lang="en-US" b="0" baseline="0" dirty="0" smtClean="0">
                <a:effectLst/>
              </a:rPr>
              <a:t>Locating areas near existing protected lands or green spaces could facilitate expansion of conservation management locally and provide existing conditions for reforestation plots. </a:t>
            </a:r>
          </a:p>
          <a:p>
            <a:pPr marL="235572" indent="-235572">
              <a:buFont typeface="+mj-lt"/>
              <a:buAutoNum type="arabicPeriod"/>
            </a:pPr>
            <a:endParaRPr lang="en-US" b="0" baseline="0" dirty="0" smtClean="0">
              <a:effectLst/>
            </a:endParaRPr>
          </a:p>
          <a:p>
            <a:pPr marL="235572" indent="-235572">
              <a:buFont typeface="+mj-lt"/>
              <a:buAutoNum type="arabicPeriod"/>
            </a:pPr>
            <a:r>
              <a:rPr lang="en-US" b="0" baseline="0" dirty="0" smtClean="0">
                <a:effectLst/>
              </a:rPr>
              <a:t>Composition of existing vegetation communities could affect decisions related to reforestation – such as what types of trees to plant</a:t>
            </a:r>
          </a:p>
          <a:p>
            <a:pPr marL="235572" indent="-235572">
              <a:buFont typeface="+mj-lt"/>
              <a:buAutoNum type="arabicPeriod"/>
            </a:pPr>
            <a:endParaRPr lang="en-US" b="0" baseline="0" dirty="0" smtClean="0">
              <a:effectLst/>
            </a:endParaRPr>
          </a:p>
          <a:p>
            <a:pPr marL="235572" indent="-235572">
              <a:buFont typeface="+mj-lt"/>
              <a:buAutoNum type="arabicPeriod"/>
            </a:pPr>
            <a:r>
              <a:rPr lang="en-US" b="0" baseline="0" dirty="0" smtClean="0">
                <a:effectLst/>
              </a:rPr>
              <a:t>Significant changes in adjacent land cover could affect the suitability (particularly soils and pollution) for forestation</a:t>
            </a:r>
          </a:p>
          <a:p>
            <a:pPr marL="235572" indent="-235572">
              <a:buFont typeface="+mj-lt"/>
              <a:buAutoNum type="arabicPeriod"/>
            </a:pPr>
            <a:endParaRPr lang="en-US" b="0" baseline="0" dirty="0" smtClean="0">
              <a:effectLst/>
            </a:endParaRPr>
          </a:p>
          <a:p>
            <a:pPr marL="235572" indent="-235572">
              <a:buFont typeface="+mj-lt"/>
              <a:buAutoNum type="arabicPeriod"/>
            </a:pPr>
            <a:r>
              <a:rPr lang="en-US" b="0" baseline="0" dirty="0" smtClean="0">
                <a:effectLst/>
              </a:rPr>
              <a:t>Self </a:t>
            </a:r>
            <a:r>
              <a:rPr lang="en-US" b="0" baseline="0" dirty="0" err="1" smtClean="0">
                <a:effectLst/>
              </a:rPr>
              <a:t>explanitory</a:t>
            </a:r>
            <a:r>
              <a:rPr lang="en-US" b="0" baseline="0" dirty="0" smtClean="0">
                <a:effectLst/>
              </a:rPr>
              <a:t> </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3597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confusion matrix for our 2015 Landsat-based classification</a:t>
            </a:r>
          </a:p>
          <a:p>
            <a:endParaRPr lang="en-US" dirty="0" smtClean="0"/>
          </a:p>
          <a:p>
            <a:r>
              <a:rPr lang="en-US" dirty="0" smtClean="0"/>
              <a:t>Kappa measures the strength of classification on a 0 to 1 scale-</a:t>
            </a:r>
            <a:r>
              <a:rPr lang="en-US" baseline="0" dirty="0" smtClean="0"/>
              <a:t> a 0.75 value is considered substantially accurate. </a:t>
            </a:r>
          </a:p>
          <a:p>
            <a:endParaRPr lang="en-US" baseline="0" dirty="0" smtClean="0"/>
          </a:p>
          <a:p>
            <a:r>
              <a:rPr lang="en-US" baseline="0" dirty="0" smtClean="0"/>
              <a:t>The majority of misclassification came from the bare land class. This is likely due to the low number of accuracy assessment points (total of 3) compared to the other classes.  </a:t>
            </a:r>
          </a:p>
          <a:p>
            <a:endParaRPr lang="en-US" baseline="0" dirty="0" smtClean="0"/>
          </a:p>
          <a:p>
            <a:r>
              <a:rPr lang="en-US" baseline="0" dirty="0" smtClean="0"/>
              <a:t>Comparing the 2001 NLCD to our 2015 classification showed some trends: 32% of the study area changed its land cover type. Of this change, 47% of it is loss of forested land.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9545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significance of Fulton</a:t>
            </a:r>
            <a:r>
              <a:rPr lang="en-US" baseline="0" dirty="0" smtClean="0"/>
              <a:t> county as the lowest potential area in this image is likely the result of </a:t>
            </a:r>
            <a:r>
              <a:rPr lang="en-US" baseline="0" dirty="0" err="1" smtClean="0"/>
              <a:t>NoData</a:t>
            </a:r>
            <a:r>
              <a:rPr lang="en-US" baseline="0" dirty="0" smtClean="0"/>
              <a:t> values for soil permeability attained from the USDA. </a:t>
            </a:r>
          </a:p>
          <a:p>
            <a:endParaRPr lang="en-US" baseline="0" dirty="0" smtClean="0"/>
          </a:p>
          <a:p>
            <a:r>
              <a:rPr lang="en-US" baseline="0" dirty="0" smtClean="0"/>
              <a:t>The pending SWAT analysis will help to better understand downstream affects and the significance of open land management practices in this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4055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high probability that</a:t>
            </a:r>
            <a:r>
              <a:rPr lang="en-US" baseline="0" dirty="0" smtClean="0"/>
              <a:t> further land use allocation in this area will rely primarily on the stakeholder interests in Atlanta. </a:t>
            </a:r>
          </a:p>
          <a:p>
            <a:endParaRPr lang="en-US" baseline="0" dirty="0" smtClean="0"/>
          </a:p>
          <a:p>
            <a:r>
              <a:rPr lang="en-US" baseline="0" dirty="0" smtClean="0"/>
              <a:t>This could be modeled or accounted for in the next phase of the LUCIS analysis, where we place to assess community land use preferences (with The Nature Conservancy’s help)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2292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location for reforestation and green space potential is along major waterways that cross sections of Atlanta and its suburbs. </a:t>
            </a:r>
          </a:p>
          <a:p>
            <a:endParaRPr lang="en-US" dirty="0" smtClean="0"/>
          </a:p>
          <a:p>
            <a:r>
              <a:rPr lang="en-US" dirty="0" smtClean="0"/>
              <a:t>Existing</a:t>
            </a:r>
            <a:r>
              <a:rPr lang="en-US" baseline="0" dirty="0" smtClean="0"/>
              <a:t> protected areas (parks, forests, etc.) can serve as reference points upon which further infrastructure can be expanded.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7414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of the LUCIS model analysis will provide project partners with an understanding of potential land use conflicts</a:t>
            </a:r>
            <a:r>
              <a:rPr lang="en-US" baseline="0" dirty="0" smtClean="0"/>
              <a:t> from a spatial and stakeholder perspective. </a:t>
            </a:r>
          </a:p>
          <a:p>
            <a:r>
              <a:rPr lang="en-US" baseline="0" dirty="0" smtClean="0"/>
              <a:t>These results will allow The Nature Conservancy to identify lands for future conservation efforts relating to reforestation.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1675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NoData</a:t>
            </a:r>
            <a:r>
              <a:rPr lang="en-US" dirty="0" smtClean="0"/>
              <a:t> values in existing datasets (such</a:t>
            </a:r>
            <a:r>
              <a:rPr lang="en-US" baseline="0" dirty="0" smtClean="0"/>
              <a:t> as soil permeability) can have a huge effect on model outputs</a:t>
            </a:r>
            <a:endParaRPr lang="en-US" dirty="0" smtClean="0"/>
          </a:p>
          <a:p>
            <a:endParaRPr lang="en-US" dirty="0" smtClean="0"/>
          </a:p>
          <a:p>
            <a:r>
              <a:rPr lang="en-US" dirty="0" smtClean="0"/>
              <a:t>Misclassification of land cover</a:t>
            </a:r>
            <a:r>
              <a:rPr lang="en-US" baseline="0" dirty="0" smtClean="0"/>
              <a:t> in the 2015 Landsat 8 imagery occurred primarily in the bare land class</a:t>
            </a:r>
          </a:p>
          <a:p>
            <a:endParaRPr lang="en-US" baseline="0" dirty="0" smtClean="0"/>
          </a:p>
          <a:p>
            <a:r>
              <a:rPr lang="en-US" baseline="0" dirty="0" smtClean="0"/>
              <a:t>LUCIS weights will be refined/determined through communicating with The Nature Conservancy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4879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Atlanta Water Resources Project is scheduled to have a second term this upcoming summer. In the summer term, </a:t>
            </a:r>
            <a:r>
              <a:rPr lang="en-US" baseline="0" dirty="0" err="1" smtClean="0"/>
              <a:t>DEVELOPers</a:t>
            </a:r>
            <a:r>
              <a:rPr lang="en-US" baseline="0" dirty="0" smtClean="0"/>
              <a:t> will take make a more in-depth analysis of land use prioritization and allocation scenarios</a:t>
            </a:r>
          </a:p>
          <a:p>
            <a:endParaRPr lang="en-US" baseline="0" dirty="0" smtClean="0"/>
          </a:p>
          <a:p>
            <a:r>
              <a:rPr lang="en-US" baseline="0" dirty="0" smtClean="0"/>
              <a:t>The summer team members will also run the SWAT model for watershed characterization and contaminant mapping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5964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The study area focused on the Metropolitan North Georgia Water Planning District (approx. 12k km</a:t>
            </a:r>
            <a:r>
              <a:rPr lang="en-US" baseline="30000" dirty="0" smtClean="0"/>
              <a:t>2</a:t>
            </a:r>
            <a:r>
              <a:rPr lang="en-US" dirty="0" smtClean="0"/>
              <a:t>),</a:t>
            </a:r>
            <a:r>
              <a:rPr lang="en-US" baseline="0" dirty="0" smtClean="0"/>
              <a:t> which was composed of  the following 15 counties in GA: </a:t>
            </a:r>
            <a:r>
              <a:rPr lang="en-US" dirty="0"/>
              <a:t>Bartow, Cherokee, Clayton, Cobb, Coweta, DeKalb, Douglas, Fayette, Forsyth, Fulton, Gwinnett, Hall, Henry, Paulding, and Rockdale. Nine major watersheds that cross/are contained in the MNGWPD are: Upper Chattahoochee, Middle, Chattahoochee, Upper Ocmulgee, Flint, Upper Tallapoosa, Etowah, Upper Oconee, </a:t>
            </a:r>
            <a:r>
              <a:rPr lang="en-US" dirty="0" err="1"/>
              <a:t>Coosawattee</a:t>
            </a:r>
            <a:r>
              <a:rPr lang="en-US" dirty="0"/>
              <a:t>, and Oostanaula. </a:t>
            </a:r>
            <a:endParaRPr lang="en-US" dirty="0" smtClean="0"/>
          </a:p>
          <a:p>
            <a:endParaRPr lang="en-US" dirty="0"/>
          </a:p>
          <a:p>
            <a:r>
              <a:rPr lang="en-US" dirty="0"/>
              <a:t>It is notable to mention that our study area also contained the city of Atlanta , as it is one of the largest and most populated cities in the USA.</a:t>
            </a:r>
          </a:p>
          <a:p>
            <a:endParaRPr lang="en-US" dirty="0"/>
          </a:p>
          <a:p>
            <a:r>
              <a:rPr lang="en-US" dirty="0"/>
              <a:t>Our </a:t>
            </a:r>
            <a:r>
              <a:rPr lang="en-US" b="1" dirty="0"/>
              <a:t>study period </a:t>
            </a:r>
            <a:r>
              <a:rPr lang="en-US" dirty="0"/>
              <a:t>spans from 2001- 2015 . This timeframe allowed us a sufficient data collection period, and it also documented the pattern in Atlanta’s growth around and after the time of the 2008 national recession.  </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73414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a:t>
            </a:r>
            <a:r>
              <a:rPr lang="en-US" baseline="0" dirty="0" smtClean="0"/>
              <a:t> take the time to thank our Science Advisors  Dr. Marguerite Madden and Dr. Rosanna </a:t>
            </a:r>
            <a:r>
              <a:rPr lang="en-US" baseline="0" dirty="0" err="1" smtClean="0"/>
              <a:t>Rivero</a:t>
            </a:r>
            <a:r>
              <a:rPr lang="en-US" baseline="0" dirty="0" smtClean="0"/>
              <a:t> for their guidance and continued support. </a:t>
            </a:r>
          </a:p>
          <a:p>
            <a:r>
              <a:rPr lang="en-US" baseline="0" dirty="0" smtClean="0"/>
              <a:t>We would also like to thank our project partners Myriam Dormer and Sara Gottlieb of The Nature Conservancy, who are here with us today. They have had a very interactive role with this project, whether it be providing helpful ancillary datasets for the model or providing insightful feedback, which will help shape the project in the second term.</a:t>
            </a:r>
          </a:p>
          <a:p>
            <a:r>
              <a:rPr lang="en-US" baseline="0" dirty="0" smtClean="0"/>
              <a:t>Lastly, thank you to David Cotton, Brandon Adams, and Caren </a:t>
            </a:r>
            <a:r>
              <a:rPr lang="en-US" baseline="0" dirty="0" err="1" smtClean="0"/>
              <a:t>Remillard</a:t>
            </a:r>
            <a:r>
              <a:rPr lang="en-US" baseline="0" dirty="0" smtClean="0"/>
              <a:t> </a:t>
            </a: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05485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 of this project were designed to assist The</a:t>
            </a:r>
            <a:r>
              <a:rPr lang="en-US" baseline="0" dirty="0" smtClean="0"/>
              <a:t> Nature Conservancy with their on-going work in the Atlanta region and to provide a spatial analysis for their proposed reforestation efforts. We accomplished our objectives by identifying prime reforestation targets to help reduce harmful </a:t>
            </a:r>
            <a:r>
              <a:rPr lang="en-US" baseline="0" dirty="0" err="1" smtClean="0"/>
              <a:t>stormwater</a:t>
            </a:r>
            <a:r>
              <a:rPr lang="en-US" baseline="0" dirty="0" smtClean="0"/>
              <a:t> runoff and by modeling multiple land allocation scenarios for reforestation purposes using the Land Use Conflict Identification Strategy, or LUCIS model. </a:t>
            </a:r>
          </a:p>
          <a:p>
            <a:endParaRPr lang="en-US" baseline="0" dirty="0" smtClean="0"/>
          </a:p>
          <a:p>
            <a:r>
              <a:rPr lang="en-US" baseline="0" dirty="0" smtClean="0"/>
              <a:t>Initially, we intended to simulate and characterize the hydrological processes of the MNGWPD watershed and identify at- risk/ vulnerable areas within our study area with a Soil and Water Assessment Tool, or SWAT model. However, due to difficulties in obtaining the necessary data, the SWAT model will be implemented in the next term.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45513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Atlanta is one of the fastest growing</a:t>
            </a:r>
            <a:r>
              <a:rPr lang="en-US" baseline="0" dirty="0" smtClean="0"/>
              <a:t> cities in the nation, and it is considered a key player when it comes to Georgia’s regional water resource use discussions for two reasons: (1) Atlanta is Georgia’s largest city (2) The Chattahoochee river, which supplies this region and neighboring areas with most of its water, flows through the heart of the city.  As of late, the c</a:t>
            </a:r>
            <a:r>
              <a:rPr lang="en-US" dirty="0" smtClean="0"/>
              <a:t>osts of municipal water management in the metropolitan Atlanta area are rising due to an increased demand of infrastructure required to handle </a:t>
            </a:r>
            <a:r>
              <a:rPr lang="en-US" dirty="0" err="1" smtClean="0"/>
              <a:t>stormwater</a:t>
            </a:r>
            <a:r>
              <a:rPr lang="en-US" dirty="0" smtClean="0"/>
              <a:t> runoff.  This predicament is expected to worsen as rapid, continued development in the city of Atlanta and its suburbs will expand areas of impervious surface cover, exacerbating </a:t>
            </a:r>
            <a:r>
              <a:rPr lang="en-US" dirty="0" err="1" smtClean="0"/>
              <a:t>stormwater</a:t>
            </a:r>
            <a:r>
              <a:rPr lang="en-US" dirty="0" smtClean="0"/>
              <a:t> management problems.</a:t>
            </a:r>
            <a:r>
              <a:rPr lang="en-US" baseline="0" dirty="0" smtClean="0"/>
              <a:t> </a:t>
            </a:r>
            <a:r>
              <a:rPr lang="en-US" dirty="0" smtClean="0"/>
              <a:t>In an attempt to relieve the extensive </a:t>
            </a:r>
            <a:r>
              <a:rPr lang="en-US" dirty="0" err="1" smtClean="0"/>
              <a:t>stormwater</a:t>
            </a:r>
            <a:r>
              <a:rPr lang="en-US" baseline="0" dirty="0" smtClean="0"/>
              <a:t> volumes that tax existing infrastructure, the Nature Conservancy suggested implementing green infrastructure in Atlanta and its surrounding areas.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6"/>
              </a:spcBef>
              <a:buClr>
                <a:schemeClr val="accent1"/>
              </a:buClr>
            </a:pPr>
            <a:r>
              <a:rPr lang="en-US" dirty="0" smtClean="0"/>
              <a:t> </a:t>
            </a:r>
            <a:r>
              <a:rPr lang="en-US" b="1" dirty="0" smtClean="0"/>
              <a:t>Green infrastructure </a:t>
            </a:r>
            <a:r>
              <a:rPr lang="en-US" dirty="0" smtClean="0"/>
              <a:t>refers to a network of forests, wildlife habitats, parks, and natural areas within urban landscapes (McMahon, 2000). Green</a:t>
            </a:r>
            <a:r>
              <a:rPr lang="en-US" baseline="0" dirty="0" smtClean="0"/>
              <a:t> infrastructure has many direct and indirect benefits for local communities. For example, g</a:t>
            </a:r>
            <a:r>
              <a:rPr lang="en-US" dirty="0" smtClean="0"/>
              <a:t>reen spaces  can enrich the quality of life for local residents</a:t>
            </a:r>
            <a:r>
              <a:rPr lang="en-US" baseline="0" dirty="0" smtClean="0"/>
              <a:t> by </a:t>
            </a:r>
            <a:r>
              <a:rPr lang="en-US" dirty="0" smtClean="0"/>
              <a:t>providing areas for recreational use and by enhancing</a:t>
            </a:r>
            <a:r>
              <a:rPr lang="en-US" baseline="0" dirty="0" smtClean="0"/>
              <a:t> the </a:t>
            </a:r>
            <a:r>
              <a:rPr lang="en-US" dirty="0" smtClean="0"/>
              <a:t>biodiversity and</a:t>
            </a:r>
            <a:r>
              <a:rPr lang="en-US" baseline="0" dirty="0" smtClean="0"/>
              <a:t> aesthetic beauty of an area</a:t>
            </a:r>
            <a:r>
              <a:rPr lang="en-US" dirty="0" smtClean="0"/>
              <a:t> (McMahon, 2000) . From</a:t>
            </a:r>
            <a:r>
              <a:rPr lang="en-US" baseline="0" dirty="0" smtClean="0"/>
              <a:t> an environmental standpoint, green infrastructure acts as natural </a:t>
            </a:r>
            <a:r>
              <a:rPr lang="en-US" baseline="0" dirty="0" err="1" smtClean="0"/>
              <a:t>remediator</a:t>
            </a:r>
            <a:r>
              <a:rPr lang="en-US" baseline="0" dirty="0" smtClean="0"/>
              <a:t> by… (summarize the two bullets on the slide).  Because green infrastructure offers these ecofriendly benefits, there has been a push from Atlanta’s policy makers to construct and reforest more “green areas” to create an Atlanta Greenway.</a:t>
            </a:r>
            <a:endParaRPr lang="en-US" dirty="0" smtClean="0"/>
          </a:p>
          <a:p>
            <a:pPr>
              <a:spcBef>
                <a:spcPts val="206"/>
              </a:spcBef>
              <a:buClr>
                <a:schemeClr val="accent1"/>
              </a:buClr>
            </a:pPr>
            <a:endParaRPr lang="en-US" dirty="0" smtClean="0"/>
          </a:p>
          <a:p>
            <a:pPr defTabSz="942289">
              <a:defRPr/>
            </a:pPr>
            <a:endParaRPr lang="en-US" baseline="0" dirty="0" smtClean="0"/>
          </a:p>
          <a:p>
            <a:pPr defTabSz="942289">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54594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the needs of the Nature Conservancy, we decided</a:t>
            </a:r>
            <a:r>
              <a:rPr lang="en-US" baseline="0" dirty="0" smtClean="0"/>
              <a:t> to implement a Land Use Conflict Identification Strategy or (LUCIS) model and a Soil and Water Assessment Tool or (SWAT) model.  For these models’  input datasets, w</a:t>
            </a:r>
            <a:r>
              <a:rPr lang="en-US" dirty="0" smtClean="0"/>
              <a:t>e obtained cloud-free Landsat 8 OLI images from</a:t>
            </a:r>
            <a:r>
              <a:rPr lang="en-US" baseline="0" dirty="0" smtClean="0"/>
              <a:t> October, 2015. Images were obtained for 2 Landsat scenes corresponding to the coverage of the MNGWPD by path-row.  We also downloaded 30m ASTER DEMs for elevation data. </a:t>
            </a:r>
          </a:p>
          <a:p>
            <a:r>
              <a:rPr lang="en-US" baseline="0" dirty="0" smtClean="0"/>
              <a:t>Both datasets were acquired through the USGS </a:t>
            </a:r>
            <a:r>
              <a:rPr lang="en-US" baseline="0" dirty="0" err="1" smtClean="0"/>
              <a:t>EarthExplorer</a:t>
            </a:r>
            <a:r>
              <a:rPr lang="en-US" baseline="0" dirty="0" smtClean="0"/>
              <a:t> website.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6954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methodology of the Atlanta Water Resources team is to</a:t>
            </a:r>
            <a:r>
              <a:rPr lang="en-US" baseline="0" dirty="0" smtClean="0"/>
              <a:t> integrate NASA EO datasets into both the LUCIS and SWAT models as necessary to produce suitability maps that will help identify prime locations for reforestation efforts as well as to generate hydrological outputs that can be used to determine the water quality of our region’s watersheds.</a:t>
            </a:r>
          </a:p>
          <a:p>
            <a:endParaRPr lang="en-US" baseline="0" dirty="0" smtClean="0"/>
          </a:p>
          <a:p>
            <a:r>
              <a:rPr lang="en-US" baseline="0" dirty="0" smtClean="0"/>
              <a:t>We hope to integrate SWAT outputs into the LUCIS methodology in the next phase of this project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27938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supervised land cover classification was performed in</a:t>
            </a:r>
            <a:r>
              <a:rPr lang="en-US" baseline="0" dirty="0" smtClean="0"/>
              <a:t> ENVI on our Landsat 8 images. This classification scheme is meant to reflect the major land use allocations in LUCIS. The accuracy assessment was done by generating 150 random points and interpreting them using NAIP imagery.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0765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dirty="0" smtClean="0">
                <a:solidFill>
                  <a:srgbClr val="767171"/>
                </a:solidFill>
              </a:rPr>
              <a:t>LUCIS was</a:t>
            </a:r>
            <a:r>
              <a:rPr lang="en-US" b="0" baseline="0" dirty="0" smtClean="0">
                <a:solidFill>
                  <a:srgbClr val="767171"/>
                </a:solidFill>
              </a:rPr>
              <a:t> developed by Carr and </a:t>
            </a:r>
            <a:r>
              <a:rPr lang="en-US" b="0" baseline="0" dirty="0" err="1" smtClean="0">
                <a:solidFill>
                  <a:srgbClr val="767171"/>
                </a:solidFill>
              </a:rPr>
              <a:t>Zwick</a:t>
            </a:r>
            <a:r>
              <a:rPr lang="en-US" b="0" baseline="0" dirty="0" smtClean="0">
                <a:solidFill>
                  <a:srgbClr val="767171"/>
                </a:solidFill>
              </a:rPr>
              <a:t> at the University of Florida. It was previously used in the UGA DEVELOP Miami Ecological Forecasting project (2014). LUCIS is a flexible model that can account for variations in stakeholder and local interest groups as it relates to land use allocation. </a:t>
            </a:r>
          </a:p>
          <a:p>
            <a:pPr defTabSz="942289">
              <a:defRPr/>
            </a:pPr>
            <a:endParaRPr lang="en-US" b="1" dirty="0" smtClean="0"/>
          </a:p>
          <a:p>
            <a:pPr defTabSz="942289">
              <a:defRPr/>
            </a:pPr>
            <a:r>
              <a:rPr lang="en-US" b="1" dirty="0" smtClean="0"/>
              <a:t>LUCIS</a:t>
            </a:r>
            <a:r>
              <a:rPr lang="en-US" b="1" baseline="0" dirty="0" smtClean="0"/>
              <a:t> </a:t>
            </a:r>
            <a:r>
              <a:rPr lang="en-US" b="1" dirty="0" smtClean="0"/>
              <a:t>Integrates</a:t>
            </a:r>
            <a:r>
              <a:rPr lang="en-US" dirty="0" smtClean="0"/>
              <a:t> a broad range of input datasets to create suitability data layers based on defined goals and objectives for primary land use categories (urban, agriculture, and conservation)</a:t>
            </a:r>
          </a:p>
          <a:p>
            <a:pPr defTabSz="942289">
              <a:defRPr/>
            </a:pPr>
            <a:r>
              <a:rPr lang="en-US" b="1" dirty="0" smtClean="0"/>
              <a:t>LUCIS Produces</a:t>
            </a:r>
            <a:r>
              <a:rPr lang="en-US" dirty="0" smtClean="0"/>
              <a:t> flexible land use allocation scenarios based on goals and objectives that can be adapted to </a:t>
            </a:r>
            <a:r>
              <a:rPr lang="en-US" dirty="0" smtClean="0">
                <a:solidFill>
                  <a:srgbClr val="767171"/>
                </a:solidFill>
              </a:rPr>
              <a:t>a range of stakeholder and community preferences </a:t>
            </a:r>
            <a:endParaRPr lang="en-US" dirty="0" smtClean="0"/>
          </a:p>
          <a:p>
            <a:pPr defTabSz="942289">
              <a:defRPr/>
            </a:pPr>
            <a:endParaRPr lang="en-US" b="1" dirty="0" smtClean="0"/>
          </a:p>
          <a:p>
            <a:pPr defTabSz="942289">
              <a:defRPr/>
            </a:pPr>
            <a:endParaRPr lang="en-US" b="0" dirty="0" smtClean="0">
              <a:solidFill>
                <a:srgbClr val="767171"/>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51392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1305846"/>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79641"/>
            <a:ext cx="8613648"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94865"/>
            <a:ext cx="7699248" cy="920132"/>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4/4/2016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30.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2.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4.png"/><Relationship Id="rId1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Atlanta Water Resources</a:t>
            </a:r>
            <a:endParaRPr lang="en-US" dirty="0"/>
          </a:p>
        </p:txBody>
      </p:sp>
      <p:sp>
        <p:nvSpPr>
          <p:cNvPr id="9" name="Text Placeholder 8"/>
          <p:cNvSpPr>
            <a:spLocks noGrp="1"/>
          </p:cNvSpPr>
          <p:nvPr>
            <p:ph type="body" sz="quarter" idx="17"/>
          </p:nvPr>
        </p:nvSpPr>
        <p:spPr>
          <a:xfrm>
            <a:off x="228600" y="2279641"/>
            <a:ext cx="8613648" cy="653340"/>
          </a:xfrm>
        </p:spPr>
        <p:txBody>
          <a:bodyPr>
            <a:normAutofit fontScale="70000" lnSpcReduction="20000"/>
          </a:bodyPr>
          <a:lstStyle/>
          <a:p>
            <a:r>
              <a:rPr lang="en-US" dirty="0" smtClean="0"/>
              <a:t>Identifying Key Urban Areas to Reduce </a:t>
            </a:r>
            <a:r>
              <a:rPr lang="en-US" dirty="0" err="1" smtClean="0"/>
              <a:t>Stormwater</a:t>
            </a:r>
            <a:r>
              <a:rPr lang="en-US" dirty="0" smtClean="0"/>
              <a:t> Runoff and </a:t>
            </a:r>
          </a:p>
          <a:p>
            <a:r>
              <a:rPr lang="en-US" dirty="0" smtClean="0"/>
              <a:t>Maximize Conservation Efforts in Metropolitan Atlanta</a:t>
            </a:r>
            <a:endParaRPr lang="en-US" dirty="0"/>
          </a:p>
        </p:txBody>
      </p:sp>
      <p:sp>
        <p:nvSpPr>
          <p:cNvPr id="10"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Christopher Cameron (Project Lead)</a:t>
            </a:r>
            <a:endParaRPr lang="en-US" sz="1600" dirty="0"/>
          </a:p>
        </p:txBody>
      </p:sp>
      <p:sp>
        <p:nvSpPr>
          <p:cNvPr id="12"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Beatriz Avila</a:t>
            </a:r>
            <a:endParaRPr lang="en-US" sz="1600" dirty="0"/>
          </a:p>
        </p:txBody>
      </p:sp>
      <p:sp>
        <p:nvSpPr>
          <p:cNvPr id="13"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Veronica Fay</a:t>
            </a:r>
            <a:endParaRPr lang="en-US" sz="1600" dirty="0"/>
          </a:p>
        </p:txBody>
      </p:sp>
      <p:sp>
        <p:nvSpPr>
          <p:cNvPr id="14"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Jason Reynolds           </a:t>
            </a:r>
            <a:r>
              <a:rPr lang="en-US" sz="1600" dirty="0" err="1" smtClean="0"/>
              <a:t>Wenjing</a:t>
            </a:r>
            <a:r>
              <a:rPr lang="en-US" sz="1600" dirty="0" smtClean="0"/>
              <a:t> Xu</a:t>
            </a:r>
            <a:endParaRPr lang="en-US" sz="1600" dirty="0"/>
          </a:p>
        </p:txBody>
      </p:sp>
      <p:sp>
        <p:nvSpPr>
          <p:cNvPr id="15"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Alex Smith</a:t>
            </a:r>
            <a:endParaRPr lang="en-US" sz="1600" dirty="0"/>
          </a:p>
        </p:txBody>
      </p:sp>
      <p:sp>
        <p:nvSpPr>
          <p:cNvPr id="16"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Jacob Spaulding</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53" b="90739" l="41354" r="88185"/>
                    </a14:imgEffect>
                  </a14:imgLayer>
                </a14:imgProps>
              </a:ext>
              <a:ext uri="{28A0092B-C50C-407E-A947-70E740481C1C}">
                <a14:useLocalDpi xmlns:a14="http://schemas.microsoft.com/office/drawing/2010/main" val="0"/>
              </a:ext>
            </a:extLst>
          </a:blip>
          <a:srcRect l="42192" t="3601" r="14838" b="10341"/>
          <a:stretch/>
        </p:blipFill>
        <p:spPr>
          <a:xfrm rot="21401372">
            <a:off x="-103107" y="153931"/>
            <a:ext cx="5520204" cy="6538205"/>
          </a:xfrm>
          <a:prstGeom prst="rect">
            <a:avLst/>
          </a:prstGeom>
        </p:spPr>
      </p:pic>
      <p:sp>
        <p:nvSpPr>
          <p:cNvPr id="2" name="Text Placeholder 1"/>
          <p:cNvSpPr>
            <a:spLocks noGrp="1"/>
          </p:cNvSpPr>
          <p:nvPr>
            <p:ph type="body" sz="quarter" idx="11"/>
          </p:nvPr>
        </p:nvSpPr>
        <p:spPr>
          <a:xfrm>
            <a:off x="5103744" y="1645916"/>
            <a:ext cx="3860794" cy="4996659"/>
          </a:xfrm>
        </p:spPr>
        <p:txBody>
          <a:bodyPr>
            <a:normAutofit lnSpcReduction="10000"/>
          </a:bodyPr>
          <a:lstStyle/>
          <a:p>
            <a:r>
              <a:rPr lang="en-US" b="1" dirty="0" smtClean="0"/>
              <a:t>Objectives: </a:t>
            </a:r>
          </a:p>
          <a:p>
            <a:pPr marL="457200" indent="-457200">
              <a:buAutoNum type="arabicPeriod"/>
            </a:pPr>
            <a:r>
              <a:rPr lang="en-US" dirty="0"/>
              <a:t>Identify </a:t>
            </a:r>
            <a:r>
              <a:rPr lang="en-US" dirty="0" smtClean="0"/>
              <a:t>locations that contribute pollutants by point source</a:t>
            </a:r>
          </a:p>
          <a:p>
            <a:pPr marL="457200" indent="-457200">
              <a:buAutoNum type="arabicPeriod"/>
            </a:pPr>
            <a:r>
              <a:rPr lang="en-US" dirty="0" smtClean="0"/>
              <a:t>Identify superfund sites, abandoned, </a:t>
            </a:r>
            <a:r>
              <a:rPr lang="en-US" dirty="0"/>
              <a:t>and open bare </a:t>
            </a:r>
            <a:r>
              <a:rPr lang="en-US" dirty="0" smtClean="0"/>
              <a:t>land</a:t>
            </a:r>
          </a:p>
          <a:p>
            <a:pPr marL="457200" indent="-457200">
              <a:buAutoNum type="arabicPeriod"/>
            </a:pPr>
            <a:r>
              <a:rPr lang="en-US" dirty="0" smtClean="0"/>
              <a:t>Identify areas </a:t>
            </a:r>
            <a:r>
              <a:rPr lang="en-US" dirty="0"/>
              <a:t>of high impervious surface not </a:t>
            </a:r>
            <a:r>
              <a:rPr lang="en-US" dirty="0" smtClean="0"/>
              <a:t>currently served </a:t>
            </a:r>
            <a:r>
              <a:rPr lang="en-US" dirty="0"/>
              <a:t>by </a:t>
            </a:r>
            <a:r>
              <a:rPr lang="en-US" dirty="0" smtClean="0"/>
              <a:t>green </a:t>
            </a:r>
            <a:r>
              <a:rPr lang="en-US" dirty="0"/>
              <a:t>i</a:t>
            </a:r>
            <a:r>
              <a:rPr lang="en-US" dirty="0" smtClean="0"/>
              <a:t>nfrastructure</a:t>
            </a:r>
          </a:p>
          <a:p>
            <a:pPr marL="457200" indent="-457200">
              <a:buAutoNum type="arabicPeriod"/>
            </a:pPr>
            <a:r>
              <a:rPr lang="en-US" dirty="0"/>
              <a:t>Identify </a:t>
            </a:r>
            <a:r>
              <a:rPr lang="en-US" dirty="0" smtClean="0"/>
              <a:t>regions in </a:t>
            </a:r>
            <a:r>
              <a:rPr lang="en-US" dirty="0"/>
              <a:t>close proximity </a:t>
            </a:r>
            <a:r>
              <a:rPr lang="en-US" dirty="0" smtClean="0"/>
              <a:t>to waterways</a:t>
            </a:r>
            <a:endParaRPr lang="en-US" dirty="0"/>
          </a:p>
          <a:p>
            <a:pPr marL="457200" indent="-457200">
              <a:buAutoNum type="arabicPeriod"/>
            </a:pPr>
            <a:r>
              <a:rPr lang="en-US" dirty="0" smtClean="0"/>
              <a:t>Identify areas </a:t>
            </a:r>
            <a:r>
              <a:rPr lang="en-US" dirty="0"/>
              <a:t>of greater preference or suitability for </a:t>
            </a:r>
            <a:r>
              <a:rPr lang="en-US" dirty="0" smtClean="0"/>
              <a:t>development</a:t>
            </a:r>
          </a:p>
          <a:p>
            <a:pPr marL="457200" indent="-457200">
              <a:buAutoNum type="arabicPeriod"/>
            </a:pPr>
            <a:endParaRPr lang="en-US" dirty="0" smtClean="0"/>
          </a:p>
          <a:p>
            <a:endParaRPr lang="en-US" dirty="0"/>
          </a:p>
          <a:p>
            <a:endParaRPr lang="en-US" dirty="0" smtClean="0"/>
          </a:p>
          <a:p>
            <a:endParaRPr lang="en-US" dirty="0"/>
          </a:p>
        </p:txBody>
      </p:sp>
      <p:sp>
        <p:nvSpPr>
          <p:cNvPr id="3" name="Text Placeholder 2"/>
          <p:cNvSpPr>
            <a:spLocks noGrp="1"/>
          </p:cNvSpPr>
          <p:nvPr>
            <p:ph type="body" sz="quarter" idx="10"/>
          </p:nvPr>
        </p:nvSpPr>
        <p:spPr>
          <a:xfrm>
            <a:off x="5191125" y="104325"/>
            <a:ext cx="3482855" cy="1351091"/>
          </a:xfrm>
        </p:spPr>
        <p:txBody>
          <a:bodyPr>
            <a:normAutofit/>
          </a:bodyPr>
          <a:lstStyle/>
          <a:p>
            <a:pPr algn="ctr"/>
            <a:r>
              <a:rPr lang="en-US" dirty="0" smtClean="0"/>
              <a:t>Suitability: Urban </a:t>
            </a:r>
            <a:endParaRPr lang="en-US" dirty="0"/>
          </a:p>
        </p:txBody>
      </p:sp>
    </p:spTree>
    <p:extLst>
      <p:ext uri="{BB962C8B-B14F-4D97-AF65-F5344CB8AC3E}">
        <p14:creationId xmlns:p14="http://schemas.microsoft.com/office/powerpoint/2010/main" val="1212913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25503" y="1945056"/>
            <a:ext cx="3687688" cy="3511232"/>
          </a:xfrm>
        </p:spPr>
        <p:txBody>
          <a:bodyPr/>
          <a:lstStyle/>
          <a:p>
            <a:r>
              <a:rPr lang="en-US" b="1" dirty="0" smtClean="0"/>
              <a:t>Objectives: </a:t>
            </a:r>
          </a:p>
          <a:p>
            <a:pPr marL="457200" indent="-457200">
              <a:buAutoNum type="arabicPeriod"/>
            </a:pPr>
            <a:r>
              <a:rPr lang="en-US" dirty="0" smtClean="0"/>
              <a:t>Identify regions in close proximity to waterways</a:t>
            </a:r>
          </a:p>
          <a:p>
            <a:pPr marL="457200" indent="-457200">
              <a:buAutoNum type="arabicPeriod"/>
            </a:pPr>
            <a:r>
              <a:rPr lang="en-US" dirty="0" smtClean="0"/>
              <a:t>Identify regions with high topographic gradients</a:t>
            </a:r>
          </a:p>
          <a:p>
            <a:pPr marL="457200" indent="-457200">
              <a:buAutoNum type="arabicPeriod"/>
            </a:pPr>
            <a:r>
              <a:rPr lang="en-US" dirty="0" smtClean="0"/>
              <a:t>Identify </a:t>
            </a:r>
            <a:r>
              <a:rPr lang="en-US" dirty="0"/>
              <a:t>r</a:t>
            </a:r>
            <a:r>
              <a:rPr lang="en-US" dirty="0" smtClean="0"/>
              <a:t>egions with highly permeable soils</a:t>
            </a:r>
          </a:p>
          <a:p>
            <a:pPr marL="457200" indent="-457200">
              <a:buAutoNum type="arabicPeriod"/>
            </a:pPr>
            <a:r>
              <a:rPr lang="en-US" dirty="0" smtClean="0"/>
              <a:t>Identify agricultural land in close proximity to forest cover</a:t>
            </a:r>
          </a:p>
          <a:p>
            <a:pPr marL="457200" indent="-457200">
              <a:buAutoNum type="arabicPeriod"/>
            </a:pPr>
            <a:endParaRPr lang="en-US" dirty="0"/>
          </a:p>
          <a:p>
            <a:endParaRPr lang="en-US" dirty="0" smtClean="0"/>
          </a:p>
          <a:p>
            <a:endParaRPr lang="en-US" dirty="0"/>
          </a:p>
          <a:p>
            <a:endParaRPr lang="en-US" dirty="0" smtClean="0"/>
          </a:p>
          <a:p>
            <a:endParaRPr lang="en-US" dirty="0"/>
          </a:p>
        </p:txBody>
      </p:sp>
      <p:sp>
        <p:nvSpPr>
          <p:cNvPr id="3" name="Text Placeholder 2"/>
          <p:cNvSpPr>
            <a:spLocks noGrp="1"/>
          </p:cNvSpPr>
          <p:nvPr>
            <p:ph type="body" sz="quarter" idx="10"/>
          </p:nvPr>
        </p:nvSpPr>
        <p:spPr>
          <a:xfrm>
            <a:off x="4589091" y="98253"/>
            <a:ext cx="4084889" cy="1351091"/>
          </a:xfrm>
        </p:spPr>
        <p:txBody>
          <a:bodyPr>
            <a:normAutofit/>
          </a:bodyPr>
          <a:lstStyle/>
          <a:p>
            <a:pPr algn="ctr"/>
            <a:r>
              <a:rPr lang="en-US" dirty="0" smtClean="0"/>
              <a:t>Suitability: Agriculture</a:t>
            </a:r>
            <a:endParaRPr lang="en-US" dirty="0"/>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7829" b="94671" l="30305" r="72742"/>
                    </a14:imgEffect>
                  </a14:imgLayer>
                </a14:imgProps>
              </a:ext>
              <a:ext uri="{28A0092B-C50C-407E-A947-70E740481C1C}">
                <a14:useLocalDpi xmlns:a14="http://schemas.microsoft.com/office/drawing/2010/main" val="0"/>
              </a:ext>
            </a:extLst>
          </a:blip>
          <a:srcRect l="30293" t="17229" r="29509" b="5002"/>
          <a:stretch/>
        </p:blipFill>
        <p:spPr>
          <a:xfrm rot="21325935">
            <a:off x="128588" y="1079499"/>
            <a:ext cx="5072761" cy="5319263"/>
          </a:xfrm>
          <a:prstGeom prst="rect">
            <a:avLst/>
          </a:prstGeom>
          <a:noFill/>
        </p:spPr>
      </p:pic>
    </p:spTree>
    <p:extLst>
      <p:ext uri="{BB962C8B-B14F-4D97-AF65-F5344CB8AC3E}">
        <p14:creationId xmlns:p14="http://schemas.microsoft.com/office/powerpoint/2010/main" val="1998357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29200" y="1901371"/>
            <a:ext cx="3935336" cy="4813753"/>
          </a:xfrm>
        </p:spPr>
        <p:txBody>
          <a:bodyPr>
            <a:noAutofit/>
          </a:bodyPr>
          <a:lstStyle/>
          <a:p>
            <a:r>
              <a:rPr lang="en-US" b="1" dirty="0" smtClean="0"/>
              <a:t>Objectives: </a:t>
            </a:r>
          </a:p>
          <a:p>
            <a:pPr marL="457200" indent="-457200">
              <a:buAutoNum type="arabicPeriod"/>
            </a:pPr>
            <a:r>
              <a:rPr lang="en-US" dirty="0"/>
              <a:t>Identify existing protected areas/green </a:t>
            </a:r>
            <a:r>
              <a:rPr lang="en-US" dirty="0" smtClean="0"/>
              <a:t>spaces</a:t>
            </a:r>
          </a:p>
          <a:p>
            <a:pPr marL="457200" indent="-457200">
              <a:buAutoNum type="arabicPeriod"/>
            </a:pPr>
            <a:r>
              <a:rPr lang="en-US" dirty="0"/>
              <a:t>Analyze existing proportions of local vegetation and </a:t>
            </a:r>
            <a:r>
              <a:rPr lang="en-US" dirty="0" smtClean="0"/>
              <a:t>forests</a:t>
            </a:r>
          </a:p>
          <a:p>
            <a:pPr marL="457200" indent="-457200">
              <a:buAutoNum type="arabicPeriod"/>
            </a:pPr>
            <a:r>
              <a:rPr lang="en-US" dirty="0"/>
              <a:t>Identify associated land cover types for potential reforestation </a:t>
            </a:r>
            <a:r>
              <a:rPr lang="en-US" dirty="0" smtClean="0"/>
              <a:t>areas</a:t>
            </a:r>
          </a:p>
          <a:p>
            <a:pPr marL="457200" indent="-457200">
              <a:buAutoNum type="arabicPeriod"/>
            </a:pPr>
            <a:r>
              <a:rPr lang="en-US" dirty="0" smtClean="0"/>
              <a:t>Identify regions in close proximity to waterways</a:t>
            </a:r>
          </a:p>
          <a:p>
            <a:pPr marL="457200" indent="-457200">
              <a:buAutoNum type="arabicPeriod"/>
            </a:pPr>
            <a:r>
              <a:rPr lang="en-US" dirty="0"/>
              <a:t>Prioritize reforestation </a:t>
            </a:r>
            <a:r>
              <a:rPr lang="en-US" dirty="0" smtClean="0"/>
              <a:t>targets</a:t>
            </a:r>
          </a:p>
          <a:p>
            <a:endParaRPr lang="en-US" dirty="0"/>
          </a:p>
        </p:txBody>
      </p:sp>
      <p:sp>
        <p:nvSpPr>
          <p:cNvPr id="3" name="Text Placeholder 2"/>
          <p:cNvSpPr>
            <a:spLocks noGrp="1"/>
          </p:cNvSpPr>
          <p:nvPr>
            <p:ph type="body" sz="quarter" idx="10"/>
          </p:nvPr>
        </p:nvSpPr>
        <p:spPr>
          <a:xfrm>
            <a:off x="4589091" y="110953"/>
            <a:ext cx="4084889" cy="1351091"/>
          </a:xfrm>
        </p:spPr>
        <p:txBody>
          <a:bodyPr>
            <a:normAutofit/>
          </a:bodyPr>
          <a:lstStyle/>
          <a:p>
            <a:pPr algn="ctr"/>
            <a:r>
              <a:rPr lang="en-US" dirty="0" smtClean="0"/>
              <a:t>Suitability: Conservation </a:t>
            </a:r>
            <a:endParaRPr lang="en-US" dirty="0"/>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7" b="90260" l="29280" r="92308"/>
                    </a14:imgEffect>
                  </a14:imgLayer>
                </a14:imgProps>
              </a:ext>
              <a:ext uri="{28A0092B-C50C-407E-A947-70E740481C1C}">
                <a14:useLocalDpi xmlns:a14="http://schemas.microsoft.com/office/drawing/2010/main" val="0"/>
              </a:ext>
            </a:extLst>
          </a:blip>
          <a:srcRect l="28900" t="2845" r="10246" b="7724"/>
          <a:stretch/>
        </p:blipFill>
        <p:spPr>
          <a:xfrm>
            <a:off x="0" y="929984"/>
            <a:ext cx="5029200" cy="5648616"/>
          </a:xfrm>
          <a:prstGeom prst="rect">
            <a:avLst/>
          </a:prstGeom>
        </p:spPr>
      </p:pic>
    </p:spTree>
    <p:extLst>
      <p:ext uri="{BB962C8B-B14F-4D97-AF65-F5344CB8AC3E}">
        <p14:creationId xmlns:p14="http://schemas.microsoft.com/office/powerpoint/2010/main" val="4251058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476467705"/>
              </p:ext>
            </p:extLst>
          </p:nvPr>
        </p:nvGraphicFramePr>
        <p:xfrm>
          <a:off x="107451" y="1397413"/>
          <a:ext cx="8920435" cy="3261360"/>
        </p:xfrm>
        <a:graphic>
          <a:graphicData uri="http://schemas.openxmlformats.org/drawingml/2006/table">
            <a:tbl>
              <a:tblPr firstRow="1" firstCol="1" bandRow="1">
                <a:tableStyleId>{5C22544A-7EE6-4342-B048-85BDC9FD1C3A}</a:tableStyleId>
              </a:tblPr>
              <a:tblGrid>
                <a:gridCol w="1539428"/>
                <a:gridCol w="920908"/>
                <a:gridCol w="1566918"/>
                <a:gridCol w="877058"/>
                <a:gridCol w="1539025"/>
                <a:gridCol w="1006394"/>
                <a:gridCol w="1470704"/>
              </a:tblGrid>
              <a:tr h="322943">
                <a:tc>
                  <a:txBody>
                    <a:bodyPr/>
                    <a:lstStyle/>
                    <a:p>
                      <a:pPr>
                        <a:lnSpc>
                          <a:spcPct val="107000"/>
                        </a:lnSpc>
                      </a:pPr>
                      <a:endParaRPr lang="en-US" sz="1100" dirty="0">
                        <a:effectLst/>
                        <a:latin typeface="Calibri" panose="020F0502020204030204" pitchFamily="34" charset="0"/>
                      </a:endParaRPr>
                    </a:p>
                  </a:txBody>
                  <a:tcPr marL="68369" marR="68369" marT="0" marB="0" anchor="b">
                    <a:noFill/>
                  </a:tcPr>
                </a:tc>
                <a:tc>
                  <a:txBody>
                    <a:bodyPr/>
                    <a:lstStyle/>
                    <a:p>
                      <a:pPr marL="0" marR="0" algn="ctr">
                        <a:lnSpc>
                          <a:spcPct val="107000"/>
                        </a:lnSpc>
                        <a:spcBef>
                          <a:spcPts val="0"/>
                        </a:spcBef>
                        <a:spcAft>
                          <a:spcPts val="0"/>
                        </a:spcAft>
                      </a:pPr>
                      <a:r>
                        <a:rPr lang="en-US" sz="2000" dirty="0">
                          <a:effectLst/>
                        </a:rPr>
                        <a:t>Urban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Agriculture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Vegetation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Bare 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smtClean="0">
                          <a:effectLst/>
                        </a:rPr>
                        <a:t>User Accuracy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Urban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25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Agriculture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31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0" dirty="0">
                          <a:effectLst/>
                        </a:rPr>
                        <a:t>0</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Vegetation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57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0" dirty="0">
                          <a:effectLst/>
                        </a:rPr>
                        <a:t>1</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Bare 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smtClean="0">
                          <a:effectLst/>
                        </a:rPr>
                        <a:t>Producer Accuracy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smtClean="0">
                          <a:effectLst/>
                        </a:rPr>
                        <a:t>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smtClean="0">
                          <a:effectLst/>
                        </a:rPr>
                        <a:t>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smtClean="0">
                          <a:effectLst/>
                        </a:rPr>
                        <a:t>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smtClean="0">
                          <a:effectLst/>
                        </a:rPr>
                        <a:t>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81%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r h="322943">
                <a:tc>
                  <a:txBody>
                    <a:bodyPr/>
                    <a:lstStyle/>
                    <a:p>
                      <a:pPr marL="0" marR="0" algn="ctr">
                        <a:lnSpc>
                          <a:spcPct val="107000"/>
                        </a:lnSpc>
                        <a:spcBef>
                          <a:spcPts val="0"/>
                        </a:spcBef>
                        <a:spcAft>
                          <a:spcPts val="0"/>
                        </a:spcAft>
                      </a:pPr>
                      <a:r>
                        <a:rPr lang="en-US" sz="2000" dirty="0">
                          <a:effectLst/>
                        </a:rPr>
                        <a:t>Kappa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r>
                        <a:rPr lang="en-US" sz="2000" b="1" dirty="0" smtClean="0">
                          <a:solidFill>
                            <a:schemeClr val="bg2"/>
                          </a:solidFill>
                          <a:effectLst/>
                          <a:latin typeface="+mn-lt"/>
                        </a:rPr>
                        <a:t>Kappa</a:t>
                      </a:r>
                      <a:endParaRPr lang="en-US" sz="2000" b="1" dirty="0">
                        <a:solidFill>
                          <a:schemeClr val="bg2"/>
                        </a:solidFill>
                        <a:effectLst/>
                        <a:latin typeface="+mn-lt"/>
                      </a:endParaRPr>
                    </a:p>
                  </a:txBody>
                  <a:tcPr marL="68369" marR="68369" marT="0" marB="0" anchor="ctr">
                    <a:solidFill>
                      <a:schemeClr val="accent1"/>
                    </a:solidFill>
                  </a:tcPr>
                </a:tc>
                <a:tc>
                  <a:txBody>
                    <a:bodyPr/>
                    <a:lstStyle/>
                    <a:p>
                      <a:pPr marL="0" marR="0" algn="r">
                        <a:lnSpc>
                          <a:spcPct val="107000"/>
                        </a:lnSpc>
                        <a:spcBef>
                          <a:spcPts val="0"/>
                        </a:spcBef>
                        <a:spcAft>
                          <a:spcPts val="0"/>
                        </a:spcAft>
                      </a:pPr>
                      <a:r>
                        <a:rPr lang="en-US" sz="2000" b="1" dirty="0">
                          <a:effectLst/>
                        </a:rPr>
                        <a:t>0.75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r>
            </a:tbl>
          </a:graphicData>
        </a:graphic>
      </p:graphicFrame>
      <p:sp>
        <p:nvSpPr>
          <p:cNvPr id="21" name="Rectangle 20"/>
          <p:cNvSpPr/>
          <p:nvPr/>
        </p:nvSpPr>
        <p:spPr>
          <a:xfrm>
            <a:off x="0" y="43616"/>
            <a:ext cx="9144000" cy="707886"/>
          </a:xfrm>
          <a:prstGeom prst="rect">
            <a:avLst/>
          </a:prstGeom>
        </p:spPr>
        <p:txBody>
          <a:bodyPr wrap="square">
            <a:spAutoFit/>
          </a:bodyPr>
          <a:lstStyle/>
          <a:p>
            <a:r>
              <a:rPr lang="en-US" sz="4000" b="1" dirty="0" smtClean="0">
                <a:solidFill>
                  <a:srgbClr val="75AADB"/>
                </a:solidFill>
              </a:rPr>
              <a:t>Results: Land Cover</a:t>
            </a:r>
            <a:endParaRPr lang="en-US" sz="4000" b="1" dirty="0">
              <a:solidFill>
                <a:srgbClr val="75AADB"/>
              </a:solidFill>
            </a:endParaRPr>
          </a:p>
        </p:txBody>
      </p:sp>
      <p:sp>
        <p:nvSpPr>
          <p:cNvPr id="8" name="Text Placeholder 2"/>
          <p:cNvSpPr>
            <a:spLocks noGrp="1"/>
          </p:cNvSpPr>
          <p:nvPr>
            <p:ph type="body" sz="quarter" idx="11"/>
          </p:nvPr>
        </p:nvSpPr>
        <p:spPr>
          <a:xfrm>
            <a:off x="3585547" y="940187"/>
            <a:ext cx="3532306" cy="413685"/>
          </a:xfrm>
        </p:spPr>
        <p:txBody>
          <a:bodyPr>
            <a:noAutofit/>
          </a:bodyPr>
          <a:lstStyle/>
          <a:p>
            <a:r>
              <a:rPr lang="en-US" sz="2400" b="1" dirty="0" smtClean="0"/>
              <a:t>Accuracy Assessment </a:t>
            </a:r>
            <a:endParaRPr lang="en-US" sz="2400" b="1" dirty="0"/>
          </a:p>
        </p:txBody>
      </p:sp>
      <p:sp>
        <p:nvSpPr>
          <p:cNvPr id="10" name="Text Placeholder 1"/>
          <p:cNvSpPr txBox="1">
            <a:spLocks/>
          </p:cNvSpPr>
          <p:nvPr/>
        </p:nvSpPr>
        <p:spPr>
          <a:xfrm>
            <a:off x="0" y="4905828"/>
            <a:ext cx="9027886" cy="15965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From 2001 to 2015, approximately one-third of this area (4,000 km</a:t>
            </a:r>
            <a:r>
              <a:rPr lang="en-US" baseline="30000" dirty="0" smtClean="0"/>
              <a:t>2</a:t>
            </a:r>
            <a:r>
              <a:rPr lang="en-US" dirty="0" smtClean="0"/>
              <a:t>) experienced a change in land cover</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Almost half of all land cover change was deforestation </a:t>
            </a:r>
          </a:p>
        </p:txBody>
      </p:sp>
    </p:spTree>
    <p:extLst>
      <p:ext uri="{BB962C8B-B14F-4D97-AF65-F5344CB8AC3E}">
        <p14:creationId xmlns:p14="http://schemas.microsoft.com/office/powerpoint/2010/main" val="1219121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96733"/>
            <a:ext cx="7982712" cy="704088"/>
          </a:xfrm>
        </p:spPr>
        <p:txBody>
          <a:bodyPr/>
          <a:lstStyle/>
          <a:p>
            <a:r>
              <a:rPr lang="en-US" dirty="0" smtClean="0"/>
              <a:t>Results: LUCIS Analysis </a:t>
            </a:r>
            <a:endParaRPr lang="en-US" dirty="0"/>
          </a:p>
        </p:txBody>
      </p:sp>
      <p:sp>
        <p:nvSpPr>
          <p:cNvPr id="7" name="Text Placeholder 1"/>
          <p:cNvSpPr txBox="1">
            <a:spLocks/>
          </p:cNvSpPr>
          <p:nvPr/>
        </p:nvSpPr>
        <p:spPr>
          <a:xfrm>
            <a:off x="0" y="2527173"/>
            <a:ext cx="3669210" cy="39117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smtClean="0">
                <a:solidFill>
                  <a:srgbClr val="767171"/>
                </a:solidFill>
              </a:rPr>
              <a:t>The majority of open land (agriculture) with the highest potential to affect water quality occurs north of Atlanta</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Downstream effects from these properties land management practices could be significant </a:t>
            </a:r>
          </a:p>
          <a:p>
            <a:pPr marL="342900" indent="-342900">
              <a:spcBef>
                <a:spcPts val="200"/>
              </a:spcBef>
              <a:buClr>
                <a:srgbClr val="75AADB"/>
              </a:buClr>
              <a:buFont typeface="Webdings" panose="05030102010509060703" pitchFamily="18" charset="2"/>
              <a:buChar char="4"/>
            </a:pPr>
            <a:endParaRPr lang="en-US" sz="2100" dirty="0" smtClean="0">
              <a:solidFill>
                <a:srgbClr val="767171"/>
              </a:solidFill>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278" t="18099" r="13683" b="18013"/>
          <a:stretch/>
        </p:blipFill>
        <p:spPr>
          <a:xfrm>
            <a:off x="3475740" y="1233519"/>
            <a:ext cx="4968662" cy="5624481"/>
          </a:xfrm>
          <a:prstGeom prst="rect">
            <a:avLst/>
          </a:prstGeom>
        </p:spPr>
      </p:pic>
      <p:sp>
        <p:nvSpPr>
          <p:cNvPr id="12" name="Text Placeholder 16"/>
          <p:cNvSpPr txBox="1">
            <a:spLocks/>
          </p:cNvSpPr>
          <p:nvPr/>
        </p:nvSpPr>
        <p:spPr>
          <a:xfrm>
            <a:off x="59639" y="930551"/>
            <a:ext cx="7353300" cy="8341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smtClean="0"/>
              <a:t>Identifying Managed Lands with a High Potential to Impact Local Water Quality</a:t>
            </a:r>
            <a:endParaRPr lang="en-US" b="1" dirty="0"/>
          </a:p>
        </p:txBody>
      </p:sp>
      <p:grpSp>
        <p:nvGrpSpPr>
          <p:cNvPr id="14" name="Group 13"/>
          <p:cNvGrpSpPr/>
          <p:nvPr/>
        </p:nvGrpSpPr>
        <p:grpSpPr>
          <a:xfrm>
            <a:off x="7484911" y="4474975"/>
            <a:ext cx="1659090" cy="1963925"/>
            <a:chOff x="3540919" y="27918825"/>
            <a:chExt cx="2386917" cy="1325487"/>
          </a:xfrm>
        </p:grpSpPr>
        <p:pic>
          <p:nvPicPr>
            <p:cNvPr id="15" name="Picture 14"/>
            <p:cNvPicPr>
              <a:picLocks noChangeAspect="1"/>
            </p:cNvPicPr>
            <p:nvPr/>
          </p:nvPicPr>
          <p:blipFill rotWithShape="1">
            <a:blip r:embed="rId5"/>
            <a:srcRect l="12691" t="9055" r="75186" b="23496"/>
            <a:stretch/>
          </p:blipFill>
          <p:spPr>
            <a:xfrm>
              <a:off x="3540919" y="27969079"/>
              <a:ext cx="345281" cy="1182161"/>
            </a:xfrm>
            <a:prstGeom prst="rect">
              <a:avLst/>
            </a:prstGeom>
          </p:spPr>
        </p:pic>
        <p:sp>
          <p:nvSpPr>
            <p:cNvPr id="16"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Highest Potential </a:t>
              </a:r>
            </a:p>
          </p:txBody>
        </p:sp>
        <p:sp>
          <p:nvSpPr>
            <p:cNvPr id="17"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Lowest Potential </a:t>
              </a:r>
            </a:p>
          </p:txBody>
        </p:sp>
      </p:grpSp>
      <p:grpSp>
        <p:nvGrpSpPr>
          <p:cNvPr id="18" name="Group 17"/>
          <p:cNvGrpSpPr/>
          <p:nvPr/>
        </p:nvGrpSpPr>
        <p:grpSpPr>
          <a:xfrm>
            <a:off x="5960071" y="6165426"/>
            <a:ext cx="1452868" cy="521547"/>
            <a:chOff x="669491" y="4572360"/>
            <a:chExt cx="1572834" cy="726452"/>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20" name="TextBox 19"/>
            <p:cNvSpPr txBox="1"/>
            <p:nvPr/>
          </p:nvSpPr>
          <p:spPr>
            <a:xfrm>
              <a:off x="669491" y="4574055"/>
              <a:ext cx="601134" cy="400110"/>
            </a:xfrm>
            <a:prstGeom prst="rect">
              <a:avLst/>
            </a:prstGeom>
            <a:noFill/>
          </p:spPr>
          <p:txBody>
            <a:bodyPr wrap="square" rtlCol="0">
              <a:spAutoFit/>
            </a:bodyPr>
            <a:lstStyle/>
            <a:p>
              <a:r>
                <a:rPr lang="en-US" sz="2000" dirty="0" smtClean="0">
                  <a:solidFill>
                    <a:srgbClr val="767171"/>
                  </a:solidFill>
                </a:rPr>
                <a:t>0</a:t>
              </a:r>
              <a:endParaRPr lang="en-US" sz="2000" dirty="0">
                <a:solidFill>
                  <a:srgbClr val="767171"/>
                </a:solidFill>
              </a:endParaRPr>
            </a:p>
          </p:txBody>
        </p:sp>
        <p:sp>
          <p:nvSpPr>
            <p:cNvPr id="21" name="TextBox 20"/>
            <p:cNvSpPr txBox="1"/>
            <p:nvPr/>
          </p:nvSpPr>
          <p:spPr>
            <a:xfrm>
              <a:off x="1662863" y="4572360"/>
              <a:ext cx="579462" cy="557305"/>
            </a:xfrm>
            <a:prstGeom prst="rect">
              <a:avLst/>
            </a:prstGeom>
            <a:noFill/>
          </p:spPr>
          <p:txBody>
            <a:bodyPr wrap="square" rtlCol="0">
              <a:spAutoFit/>
            </a:bodyPr>
            <a:lstStyle/>
            <a:p>
              <a:r>
                <a:rPr lang="en-US" sz="2000" dirty="0" smtClean="0">
                  <a:solidFill>
                    <a:srgbClr val="767171"/>
                  </a:solidFill>
                </a:rPr>
                <a:t>40</a:t>
              </a:r>
              <a:endParaRPr lang="en-US" sz="2000" dirty="0">
                <a:solidFill>
                  <a:srgbClr val="767171"/>
                </a:solidFill>
              </a:endParaRPr>
            </a:p>
          </p:txBody>
        </p:sp>
        <p:sp>
          <p:nvSpPr>
            <p:cNvPr id="22" name="TextBox 21"/>
            <p:cNvSpPr txBox="1"/>
            <p:nvPr/>
          </p:nvSpPr>
          <p:spPr>
            <a:xfrm>
              <a:off x="1037830" y="4898702"/>
              <a:ext cx="619118" cy="400110"/>
            </a:xfrm>
            <a:prstGeom prst="rect">
              <a:avLst/>
            </a:prstGeom>
            <a:noFill/>
          </p:spPr>
          <p:txBody>
            <a:bodyPr wrap="square" rtlCol="0">
              <a:spAutoFit/>
            </a:bodyPr>
            <a:lstStyle/>
            <a:p>
              <a:r>
                <a:rPr lang="en-US" sz="2000" dirty="0" smtClean="0">
                  <a:solidFill>
                    <a:srgbClr val="767171"/>
                  </a:solidFill>
                </a:rPr>
                <a:t>Km</a:t>
              </a:r>
              <a:endParaRPr lang="en-US" sz="2000" dirty="0">
                <a:solidFill>
                  <a:srgbClr val="767171"/>
                </a:solidFill>
              </a:endParaRPr>
            </a:p>
          </p:txBody>
        </p:sp>
      </p:grpSp>
    </p:spTree>
    <p:extLst>
      <p:ext uri="{BB962C8B-B14F-4D97-AF65-F5344CB8AC3E}">
        <p14:creationId xmlns:p14="http://schemas.microsoft.com/office/powerpoint/2010/main" val="4143210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96733"/>
            <a:ext cx="7982712" cy="704088"/>
          </a:xfrm>
        </p:spPr>
        <p:txBody>
          <a:bodyPr/>
          <a:lstStyle/>
          <a:p>
            <a:r>
              <a:rPr lang="en-US" dirty="0" smtClean="0"/>
              <a:t>Results: LUCIS Analysis </a:t>
            </a:r>
            <a:endParaRPr lang="en-US" dirty="0"/>
          </a:p>
        </p:txBody>
      </p:sp>
      <p:sp>
        <p:nvSpPr>
          <p:cNvPr id="7" name="Text Placeholder 1"/>
          <p:cNvSpPr txBox="1">
            <a:spLocks/>
          </p:cNvSpPr>
          <p:nvPr/>
        </p:nvSpPr>
        <p:spPr>
          <a:xfrm>
            <a:off x="0" y="2527173"/>
            <a:ext cx="3669210" cy="39117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smtClean="0">
                <a:solidFill>
                  <a:srgbClr val="767171"/>
                </a:solidFill>
              </a:rPr>
              <a:t>Atlanta and its suburbs are major sources of impervious surface and </a:t>
            </a:r>
            <a:r>
              <a:rPr lang="en-US" dirty="0" err="1" smtClean="0">
                <a:solidFill>
                  <a:srgbClr val="767171"/>
                </a:solidFill>
              </a:rPr>
              <a:t>stormwater</a:t>
            </a:r>
            <a:r>
              <a:rPr lang="en-US" dirty="0" smtClean="0">
                <a:solidFill>
                  <a:srgbClr val="767171"/>
                </a:solidFill>
              </a:rPr>
              <a:t> runoff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These regions also represent areas with the highest potential to minimize </a:t>
            </a:r>
            <a:r>
              <a:rPr lang="en-US" dirty="0" err="1" smtClean="0">
                <a:solidFill>
                  <a:srgbClr val="767171"/>
                </a:solidFill>
              </a:rPr>
              <a:t>stormwater</a:t>
            </a:r>
            <a:r>
              <a:rPr lang="en-US" dirty="0" smtClean="0">
                <a:solidFill>
                  <a:srgbClr val="767171"/>
                </a:solidFill>
              </a:rPr>
              <a:t> flow through development of green infrastructure</a:t>
            </a:r>
          </a:p>
          <a:p>
            <a:pPr marL="342900" indent="-342900">
              <a:spcBef>
                <a:spcPts val="200"/>
              </a:spcBef>
              <a:buClr>
                <a:srgbClr val="75AADB"/>
              </a:buClr>
              <a:buFont typeface="Webdings" panose="05030102010509060703" pitchFamily="18" charset="2"/>
              <a:buChar char="4"/>
            </a:pPr>
            <a:endParaRPr lang="en-US" sz="2100" dirty="0" smtClean="0">
              <a:solidFill>
                <a:srgbClr val="767171"/>
              </a:solidFill>
            </a:endParaRPr>
          </a:p>
        </p:txBody>
      </p:sp>
      <p:sp>
        <p:nvSpPr>
          <p:cNvPr id="12" name="Text Placeholder 16"/>
          <p:cNvSpPr txBox="1">
            <a:spLocks/>
          </p:cNvSpPr>
          <p:nvPr/>
        </p:nvSpPr>
        <p:spPr>
          <a:xfrm>
            <a:off x="59639" y="930551"/>
            <a:ext cx="7353300" cy="8341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a:t>Minimizing Untreated </a:t>
            </a:r>
            <a:r>
              <a:rPr lang="en-US" b="1" dirty="0" err="1"/>
              <a:t>Stormwater</a:t>
            </a:r>
            <a:r>
              <a:rPr lang="en-US" b="1" dirty="0"/>
              <a:t> Flow From Impervious Surfaces</a:t>
            </a:r>
          </a:p>
        </p:txBody>
      </p:sp>
      <p:grpSp>
        <p:nvGrpSpPr>
          <p:cNvPr id="14" name="Group 13"/>
          <p:cNvGrpSpPr/>
          <p:nvPr/>
        </p:nvGrpSpPr>
        <p:grpSpPr>
          <a:xfrm>
            <a:off x="7484911" y="4474975"/>
            <a:ext cx="1659090" cy="1963925"/>
            <a:chOff x="3540919" y="27918825"/>
            <a:chExt cx="2386917" cy="1325487"/>
          </a:xfrm>
        </p:grpSpPr>
        <p:pic>
          <p:nvPicPr>
            <p:cNvPr id="15" name="Picture 14"/>
            <p:cNvPicPr>
              <a:picLocks noChangeAspect="1"/>
            </p:cNvPicPr>
            <p:nvPr/>
          </p:nvPicPr>
          <p:blipFill rotWithShape="1">
            <a:blip r:embed="rId3"/>
            <a:srcRect l="12691" t="9055" r="75186" b="23496"/>
            <a:stretch/>
          </p:blipFill>
          <p:spPr>
            <a:xfrm>
              <a:off x="3540919" y="27969079"/>
              <a:ext cx="345281" cy="1182161"/>
            </a:xfrm>
            <a:prstGeom prst="rect">
              <a:avLst/>
            </a:prstGeom>
          </p:spPr>
        </p:pic>
        <p:sp>
          <p:nvSpPr>
            <p:cNvPr id="16"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Highest Potential </a:t>
              </a:r>
            </a:p>
          </p:txBody>
        </p:sp>
        <p:sp>
          <p:nvSpPr>
            <p:cNvPr id="17"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Lowest Potential </a:t>
              </a:r>
            </a:p>
          </p:txBody>
        </p:sp>
      </p:grpSp>
      <p:grpSp>
        <p:nvGrpSpPr>
          <p:cNvPr id="18" name="Group 17"/>
          <p:cNvGrpSpPr/>
          <p:nvPr/>
        </p:nvGrpSpPr>
        <p:grpSpPr>
          <a:xfrm>
            <a:off x="5960071" y="6165426"/>
            <a:ext cx="1452868" cy="521547"/>
            <a:chOff x="669491" y="4572360"/>
            <a:chExt cx="1572834" cy="726452"/>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20" name="TextBox 19"/>
            <p:cNvSpPr txBox="1"/>
            <p:nvPr/>
          </p:nvSpPr>
          <p:spPr>
            <a:xfrm>
              <a:off x="669491" y="4574055"/>
              <a:ext cx="601134" cy="400110"/>
            </a:xfrm>
            <a:prstGeom prst="rect">
              <a:avLst/>
            </a:prstGeom>
            <a:noFill/>
          </p:spPr>
          <p:txBody>
            <a:bodyPr wrap="square" rtlCol="0">
              <a:spAutoFit/>
            </a:bodyPr>
            <a:lstStyle/>
            <a:p>
              <a:r>
                <a:rPr lang="en-US" sz="2000" dirty="0" smtClean="0">
                  <a:solidFill>
                    <a:srgbClr val="767171"/>
                  </a:solidFill>
                </a:rPr>
                <a:t>0</a:t>
              </a:r>
              <a:endParaRPr lang="en-US" sz="2000" dirty="0">
                <a:solidFill>
                  <a:srgbClr val="767171"/>
                </a:solidFill>
              </a:endParaRPr>
            </a:p>
          </p:txBody>
        </p:sp>
        <p:sp>
          <p:nvSpPr>
            <p:cNvPr id="21" name="TextBox 20"/>
            <p:cNvSpPr txBox="1"/>
            <p:nvPr/>
          </p:nvSpPr>
          <p:spPr>
            <a:xfrm>
              <a:off x="1662863" y="4572360"/>
              <a:ext cx="579462" cy="557305"/>
            </a:xfrm>
            <a:prstGeom prst="rect">
              <a:avLst/>
            </a:prstGeom>
            <a:noFill/>
          </p:spPr>
          <p:txBody>
            <a:bodyPr wrap="square" rtlCol="0">
              <a:spAutoFit/>
            </a:bodyPr>
            <a:lstStyle/>
            <a:p>
              <a:r>
                <a:rPr lang="en-US" sz="2000" dirty="0" smtClean="0">
                  <a:solidFill>
                    <a:srgbClr val="767171"/>
                  </a:solidFill>
                </a:rPr>
                <a:t>40</a:t>
              </a:r>
              <a:endParaRPr lang="en-US" sz="2000" dirty="0">
                <a:solidFill>
                  <a:srgbClr val="767171"/>
                </a:solidFill>
              </a:endParaRPr>
            </a:p>
          </p:txBody>
        </p:sp>
        <p:sp>
          <p:nvSpPr>
            <p:cNvPr id="22" name="TextBox 21"/>
            <p:cNvSpPr txBox="1"/>
            <p:nvPr/>
          </p:nvSpPr>
          <p:spPr>
            <a:xfrm>
              <a:off x="1037830" y="4898702"/>
              <a:ext cx="619118" cy="400110"/>
            </a:xfrm>
            <a:prstGeom prst="rect">
              <a:avLst/>
            </a:prstGeom>
            <a:noFill/>
          </p:spPr>
          <p:txBody>
            <a:bodyPr wrap="square" rtlCol="0">
              <a:spAutoFit/>
            </a:bodyPr>
            <a:lstStyle/>
            <a:p>
              <a:r>
                <a:rPr lang="en-US" sz="2000" dirty="0" smtClean="0">
                  <a:solidFill>
                    <a:srgbClr val="767171"/>
                  </a:solidFill>
                </a:rPr>
                <a:t>Km</a:t>
              </a:r>
              <a:endParaRPr lang="en-US" sz="2000" dirty="0">
                <a:solidFill>
                  <a:srgbClr val="767171"/>
                </a:solidFill>
              </a:endParaRPr>
            </a:p>
          </p:txBody>
        </p:sp>
      </p:grpSp>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47" b="98665" l="26194" r="89870"/>
                    </a14:imgEffect>
                  </a14:imgLayer>
                </a14:imgProps>
              </a:ext>
              <a:ext uri="{28A0092B-C50C-407E-A947-70E740481C1C}">
                <a14:useLocalDpi xmlns:a14="http://schemas.microsoft.com/office/drawing/2010/main" val="0"/>
              </a:ext>
            </a:extLst>
          </a:blip>
          <a:srcRect l="25850" r="10112"/>
          <a:stretch/>
        </p:blipFill>
        <p:spPr>
          <a:xfrm>
            <a:off x="3261442" y="1252570"/>
            <a:ext cx="5397257" cy="5482640"/>
          </a:xfrm>
          <a:prstGeom prst="rect">
            <a:avLst/>
          </a:prstGeom>
        </p:spPr>
      </p:pic>
    </p:spTree>
    <p:extLst>
      <p:ext uri="{BB962C8B-B14F-4D97-AF65-F5344CB8AC3E}">
        <p14:creationId xmlns:p14="http://schemas.microsoft.com/office/powerpoint/2010/main" val="2207238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96733"/>
            <a:ext cx="7982712" cy="704088"/>
          </a:xfrm>
        </p:spPr>
        <p:txBody>
          <a:bodyPr/>
          <a:lstStyle/>
          <a:p>
            <a:r>
              <a:rPr lang="en-US" dirty="0" smtClean="0"/>
              <a:t>Results: LUCIS Analysis </a:t>
            </a:r>
            <a:endParaRPr lang="en-US" dirty="0"/>
          </a:p>
        </p:txBody>
      </p:sp>
      <p:sp>
        <p:nvSpPr>
          <p:cNvPr id="7" name="Text Placeholder 1"/>
          <p:cNvSpPr txBox="1">
            <a:spLocks/>
          </p:cNvSpPr>
          <p:nvPr/>
        </p:nvSpPr>
        <p:spPr>
          <a:xfrm>
            <a:off x="0" y="2527173"/>
            <a:ext cx="3669210" cy="39117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smtClean="0">
                <a:solidFill>
                  <a:srgbClr val="767171"/>
                </a:solidFill>
              </a:rPr>
              <a:t>Reforestation and green space development opportunities exist along several waterways adjacent to Atlanta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Existing protected areas or forests can be expanded to help promote this strategy as an alternative to municipal infrastructure </a:t>
            </a:r>
          </a:p>
          <a:p>
            <a:pPr marL="342900" indent="-342900">
              <a:spcBef>
                <a:spcPts val="200"/>
              </a:spcBef>
              <a:buClr>
                <a:srgbClr val="75AADB"/>
              </a:buClr>
              <a:buFont typeface="Webdings" panose="05030102010509060703" pitchFamily="18" charset="2"/>
              <a:buChar char="4"/>
            </a:pPr>
            <a:endParaRPr lang="en-US" sz="2100" dirty="0" smtClean="0">
              <a:solidFill>
                <a:srgbClr val="767171"/>
              </a:solidFill>
            </a:endParaRPr>
          </a:p>
        </p:txBody>
      </p:sp>
      <p:sp>
        <p:nvSpPr>
          <p:cNvPr id="12" name="Text Placeholder 16"/>
          <p:cNvSpPr txBox="1">
            <a:spLocks/>
          </p:cNvSpPr>
          <p:nvPr/>
        </p:nvSpPr>
        <p:spPr>
          <a:xfrm>
            <a:off x="59639" y="930551"/>
            <a:ext cx="7353300" cy="8341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a:t>Protecting Existing Green Infrastructure and Identify Reforestation Opportunities</a:t>
            </a:r>
          </a:p>
        </p:txBody>
      </p:sp>
      <p:grpSp>
        <p:nvGrpSpPr>
          <p:cNvPr id="14" name="Group 13"/>
          <p:cNvGrpSpPr/>
          <p:nvPr/>
        </p:nvGrpSpPr>
        <p:grpSpPr>
          <a:xfrm>
            <a:off x="7484911" y="4474975"/>
            <a:ext cx="1659090" cy="1963925"/>
            <a:chOff x="3540919" y="27918825"/>
            <a:chExt cx="2386917" cy="1325487"/>
          </a:xfrm>
        </p:grpSpPr>
        <p:pic>
          <p:nvPicPr>
            <p:cNvPr id="15" name="Picture 14"/>
            <p:cNvPicPr>
              <a:picLocks noChangeAspect="1"/>
            </p:cNvPicPr>
            <p:nvPr/>
          </p:nvPicPr>
          <p:blipFill rotWithShape="1">
            <a:blip r:embed="rId3"/>
            <a:srcRect l="12691" t="9055" r="75186" b="23496"/>
            <a:stretch/>
          </p:blipFill>
          <p:spPr>
            <a:xfrm>
              <a:off x="3540919" y="27969079"/>
              <a:ext cx="345281" cy="1182161"/>
            </a:xfrm>
            <a:prstGeom prst="rect">
              <a:avLst/>
            </a:prstGeom>
          </p:spPr>
        </p:pic>
        <p:sp>
          <p:nvSpPr>
            <p:cNvPr id="16"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Highest Potential </a:t>
              </a:r>
            </a:p>
          </p:txBody>
        </p:sp>
        <p:sp>
          <p:nvSpPr>
            <p:cNvPr id="17"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Lowest Potential </a:t>
              </a:r>
            </a:p>
          </p:txBody>
        </p:sp>
      </p:grpSp>
      <p:grpSp>
        <p:nvGrpSpPr>
          <p:cNvPr id="18" name="Group 17"/>
          <p:cNvGrpSpPr/>
          <p:nvPr/>
        </p:nvGrpSpPr>
        <p:grpSpPr>
          <a:xfrm>
            <a:off x="5960071" y="6165426"/>
            <a:ext cx="1452868" cy="521547"/>
            <a:chOff x="669491" y="4572360"/>
            <a:chExt cx="1572834" cy="726452"/>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20" name="TextBox 19"/>
            <p:cNvSpPr txBox="1"/>
            <p:nvPr/>
          </p:nvSpPr>
          <p:spPr>
            <a:xfrm>
              <a:off x="669491" y="4574055"/>
              <a:ext cx="601134" cy="400110"/>
            </a:xfrm>
            <a:prstGeom prst="rect">
              <a:avLst/>
            </a:prstGeom>
            <a:noFill/>
          </p:spPr>
          <p:txBody>
            <a:bodyPr wrap="square" rtlCol="0">
              <a:spAutoFit/>
            </a:bodyPr>
            <a:lstStyle/>
            <a:p>
              <a:r>
                <a:rPr lang="en-US" sz="2000" dirty="0" smtClean="0">
                  <a:solidFill>
                    <a:srgbClr val="767171"/>
                  </a:solidFill>
                </a:rPr>
                <a:t>0</a:t>
              </a:r>
              <a:endParaRPr lang="en-US" sz="2000" dirty="0">
                <a:solidFill>
                  <a:srgbClr val="767171"/>
                </a:solidFill>
              </a:endParaRPr>
            </a:p>
          </p:txBody>
        </p:sp>
        <p:sp>
          <p:nvSpPr>
            <p:cNvPr id="21" name="TextBox 20"/>
            <p:cNvSpPr txBox="1"/>
            <p:nvPr/>
          </p:nvSpPr>
          <p:spPr>
            <a:xfrm>
              <a:off x="1662863" y="4572360"/>
              <a:ext cx="579462" cy="557305"/>
            </a:xfrm>
            <a:prstGeom prst="rect">
              <a:avLst/>
            </a:prstGeom>
            <a:noFill/>
          </p:spPr>
          <p:txBody>
            <a:bodyPr wrap="square" rtlCol="0">
              <a:spAutoFit/>
            </a:bodyPr>
            <a:lstStyle/>
            <a:p>
              <a:r>
                <a:rPr lang="en-US" sz="2000" dirty="0" smtClean="0">
                  <a:solidFill>
                    <a:srgbClr val="767171"/>
                  </a:solidFill>
                </a:rPr>
                <a:t>40</a:t>
              </a:r>
              <a:endParaRPr lang="en-US" sz="2000" dirty="0">
                <a:solidFill>
                  <a:srgbClr val="767171"/>
                </a:solidFill>
              </a:endParaRPr>
            </a:p>
          </p:txBody>
        </p:sp>
        <p:sp>
          <p:nvSpPr>
            <p:cNvPr id="22" name="TextBox 21"/>
            <p:cNvSpPr txBox="1"/>
            <p:nvPr/>
          </p:nvSpPr>
          <p:spPr>
            <a:xfrm>
              <a:off x="1037830" y="4898702"/>
              <a:ext cx="619118" cy="400110"/>
            </a:xfrm>
            <a:prstGeom prst="rect">
              <a:avLst/>
            </a:prstGeom>
            <a:noFill/>
          </p:spPr>
          <p:txBody>
            <a:bodyPr wrap="square" rtlCol="0">
              <a:spAutoFit/>
            </a:bodyPr>
            <a:lstStyle/>
            <a:p>
              <a:r>
                <a:rPr lang="en-US" sz="2000" dirty="0" smtClean="0">
                  <a:solidFill>
                    <a:srgbClr val="767171"/>
                  </a:solidFill>
                </a:rPr>
                <a:t>Km</a:t>
              </a:r>
              <a:endParaRPr lang="en-US" sz="2000" dirty="0">
                <a:solidFill>
                  <a:srgbClr val="767171"/>
                </a:solidFill>
              </a:endParaRPr>
            </a:p>
          </p:txBody>
        </p:sp>
      </p:gr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494" b="98765" l="7453" r="97640"/>
                    </a14:imgEffect>
                  </a14:imgLayer>
                </a14:imgProps>
              </a:ext>
            </a:extLst>
          </a:blip>
          <a:stretch>
            <a:fillRect/>
          </a:stretch>
        </p:blipFill>
        <p:spPr>
          <a:xfrm>
            <a:off x="3104158" y="1249461"/>
            <a:ext cx="5403949" cy="5437512"/>
          </a:xfrm>
          <a:prstGeom prst="rect">
            <a:avLst/>
          </a:prstGeom>
        </p:spPr>
      </p:pic>
    </p:spTree>
    <p:extLst>
      <p:ext uri="{BB962C8B-B14F-4D97-AF65-F5344CB8AC3E}">
        <p14:creationId xmlns:p14="http://schemas.microsoft.com/office/powerpoint/2010/main" val="441393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0281"/>
            <a:ext cx="7982712" cy="704088"/>
          </a:xfrm>
        </p:spPr>
        <p:txBody>
          <a:bodyPr/>
          <a:lstStyle/>
          <a:p>
            <a:r>
              <a:rPr lang="en-US" dirty="0" smtClean="0"/>
              <a:t>Conclusions</a:t>
            </a:r>
            <a:endParaRPr lang="en-US" dirty="0"/>
          </a:p>
        </p:txBody>
      </p:sp>
      <p:sp>
        <p:nvSpPr>
          <p:cNvPr id="7" name="Text Placeholder 1"/>
          <p:cNvSpPr txBox="1">
            <a:spLocks/>
          </p:cNvSpPr>
          <p:nvPr/>
        </p:nvSpPr>
        <p:spPr>
          <a:xfrm>
            <a:off x="-1" y="834369"/>
            <a:ext cx="9144001" cy="34183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smtClean="0">
                <a:solidFill>
                  <a:srgbClr val="767171"/>
                </a:solidFill>
              </a:rPr>
              <a:t>NASA datasets were </a:t>
            </a:r>
            <a:r>
              <a:rPr lang="en-US" dirty="0">
                <a:solidFill>
                  <a:srgbClr val="767171"/>
                </a:solidFill>
              </a:rPr>
              <a:t>successfully integrated with </a:t>
            </a:r>
            <a:r>
              <a:rPr lang="en-US" dirty="0" smtClean="0">
                <a:solidFill>
                  <a:srgbClr val="767171"/>
                </a:solidFill>
              </a:rPr>
              <a:t>ancillary </a:t>
            </a:r>
            <a:r>
              <a:rPr lang="en-US" dirty="0">
                <a:solidFill>
                  <a:srgbClr val="767171"/>
                </a:solidFill>
              </a:rPr>
              <a:t>data to assess three </a:t>
            </a:r>
            <a:r>
              <a:rPr lang="en-US" dirty="0" smtClean="0">
                <a:solidFill>
                  <a:srgbClr val="767171"/>
                </a:solidFill>
              </a:rPr>
              <a:t>water </a:t>
            </a:r>
            <a:r>
              <a:rPr lang="en-US" dirty="0">
                <a:solidFill>
                  <a:srgbClr val="767171"/>
                </a:solidFill>
              </a:rPr>
              <a:t>resource management </a:t>
            </a:r>
            <a:r>
              <a:rPr lang="en-US" dirty="0" smtClean="0">
                <a:solidFill>
                  <a:srgbClr val="767171"/>
                </a:solidFill>
              </a:rPr>
              <a:t>goals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The LUCIS model determined areas of high impact or potential to affect local water </a:t>
            </a:r>
            <a:r>
              <a:rPr lang="en-US" dirty="0" smtClean="0">
                <a:solidFill>
                  <a:srgbClr val="767171"/>
                </a:solidFill>
              </a:rPr>
              <a:t>quality</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There are significant opportunities for </a:t>
            </a:r>
            <a:r>
              <a:rPr lang="en-US" dirty="0" smtClean="0">
                <a:solidFill>
                  <a:srgbClr val="767171"/>
                </a:solidFill>
              </a:rPr>
              <a:t>reforestation and green space expansion </a:t>
            </a:r>
            <a:r>
              <a:rPr lang="en-US" dirty="0">
                <a:solidFill>
                  <a:srgbClr val="767171"/>
                </a:solidFill>
              </a:rPr>
              <a:t>to </a:t>
            </a:r>
            <a:r>
              <a:rPr lang="en-US" dirty="0" smtClean="0">
                <a:solidFill>
                  <a:srgbClr val="767171"/>
                </a:solidFill>
              </a:rPr>
              <a:t>assist </a:t>
            </a:r>
            <a:r>
              <a:rPr lang="en-US" dirty="0" err="1" smtClean="0">
                <a:solidFill>
                  <a:srgbClr val="767171"/>
                </a:solidFill>
              </a:rPr>
              <a:t>stormwater</a:t>
            </a:r>
            <a:r>
              <a:rPr lang="en-US" dirty="0" smtClean="0">
                <a:solidFill>
                  <a:srgbClr val="767171"/>
                </a:solidFill>
              </a:rPr>
              <a:t> management around Atlanta</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Existing urban infrastructure and associated land </a:t>
            </a:r>
            <a:r>
              <a:rPr lang="en-US" dirty="0" smtClean="0">
                <a:solidFill>
                  <a:srgbClr val="767171"/>
                </a:solidFill>
              </a:rPr>
              <a:t>cover will </a:t>
            </a:r>
            <a:r>
              <a:rPr lang="en-US" dirty="0">
                <a:solidFill>
                  <a:srgbClr val="767171"/>
                </a:solidFill>
              </a:rPr>
              <a:t>have an important </a:t>
            </a:r>
            <a:r>
              <a:rPr lang="en-US" dirty="0" smtClean="0">
                <a:solidFill>
                  <a:srgbClr val="767171"/>
                </a:solidFill>
              </a:rPr>
              <a:t>effect </a:t>
            </a:r>
            <a:r>
              <a:rPr lang="en-US" dirty="0">
                <a:solidFill>
                  <a:srgbClr val="767171"/>
                </a:solidFill>
              </a:rPr>
              <a:t>on water resource </a:t>
            </a:r>
            <a:r>
              <a:rPr lang="en-US" dirty="0" smtClean="0">
                <a:solidFill>
                  <a:srgbClr val="767171"/>
                </a:solidFill>
              </a:rPr>
              <a:t>management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8386" r="18395" b="31074"/>
          <a:stretch/>
        </p:blipFill>
        <p:spPr>
          <a:xfrm>
            <a:off x="5117840" y="4252687"/>
            <a:ext cx="3860800" cy="2148114"/>
          </a:xfrm>
          <a:prstGeom prst="rect">
            <a:avLst/>
          </a:prstGeom>
          <a:ln>
            <a:solidFill>
              <a:schemeClr val="tx1">
                <a:lumMod val="50000"/>
              </a:schemeClr>
            </a:solidFill>
          </a:ln>
        </p:spPr>
      </p:pic>
      <p:sp>
        <p:nvSpPr>
          <p:cNvPr id="12" name="Text Placeholder 4"/>
          <p:cNvSpPr>
            <a:spLocks noGrp="1"/>
          </p:cNvSpPr>
          <p:nvPr>
            <p:ph type="body" sz="quarter" idx="13"/>
          </p:nvPr>
        </p:nvSpPr>
        <p:spPr>
          <a:xfrm>
            <a:off x="5553269" y="6414851"/>
            <a:ext cx="3445002" cy="274320"/>
          </a:xfrm>
        </p:spPr>
        <p:txBody>
          <a:bodyPr>
            <a:normAutofit/>
          </a:bodyPr>
          <a:lstStyle/>
          <a:p>
            <a:r>
              <a:rPr lang="en-US" dirty="0" smtClean="0"/>
              <a:t>Image Credit: David </a:t>
            </a:r>
            <a:r>
              <a:rPr lang="en-US" dirty="0" err="1" smtClean="0"/>
              <a:t>Cotten</a:t>
            </a:r>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38633"/>
          <a:stretch/>
        </p:blipFill>
        <p:spPr>
          <a:xfrm>
            <a:off x="236202" y="4252686"/>
            <a:ext cx="4731069" cy="2177143"/>
          </a:xfrm>
          <a:prstGeom prst="rect">
            <a:avLst/>
          </a:prstGeom>
          <a:ln>
            <a:solidFill>
              <a:schemeClr val="tx1">
                <a:lumMod val="50000"/>
              </a:schemeClr>
            </a:solidFill>
          </a:ln>
        </p:spPr>
      </p:pic>
    </p:spTree>
    <p:extLst>
      <p:ext uri="{BB962C8B-B14F-4D97-AF65-F5344CB8AC3E}">
        <p14:creationId xmlns:p14="http://schemas.microsoft.com/office/powerpoint/2010/main" val="2504969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0281"/>
            <a:ext cx="7982712" cy="704088"/>
          </a:xfrm>
        </p:spPr>
        <p:txBody>
          <a:bodyPr/>
          <a:lstStyle/>
          <a:p>
            <a:r>
              <a:rPr lang="en-US" dirty="0" smtClean="0"/>
              <a:t>Errors and Uncertainties</a:t>
            </a:r>
            <a:endParaRPr lang="en-US" dirty="0"/>
          </a:p>
        </p:txBody>
      </p:sp>
      <p:sp>
        <p:nvSpPr>
          <p:cNvPr id="7" name="Text Placeholder 1"/>
          <p:cNvSpPr txBox="1">
            <a:spLocks/>
          </p:cNvSpPr>
          <p:nvPr/>
        </p:nvSpPr>
        <p:spPr>
          <a:xfrm>
            <a:off x="0" y="834369"/>
            <a:ext cx="9144000" cy="33747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smtClean="0">
                <a:solidFill>
                  <a:srgbClr val="767171"/>
                </a:solidFill>
              </a:rPr>
              <a:t>Some datasets are incomplete</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Land cover classification errors</a:t>
            </a:r>
          </a:p>
          <a:p>
            <a:pPr>
              <a:spcBef>
                <a:spcPts val="200"/>
              </a:spcBef>
              <a:buClr>
                <a:srgbClr val="75AADB"/>
              </a:buClr>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LUCIS criteria weights should reflect the priorities of local stakeholders</a:t>
            </a:r>
          </a:p>
          <a:p>
            <a:pPr marL="342900" indent="-342900">
              <a:spcBef>
                <a:spcPts val="200"/>
              </a:spcBef>
              <a:buClr>
                <a:srgbClr val="75AADB"/>
              </a:buClr>
              <a:buFont typeface="Webdings" panose="05030102010509060703" pitchFamily="18" charset="2"/>
              <a:buChar char="4"/>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Community preferences must be determined in order to identify conflict in land use allocation scenarios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The SWAT </a:t>
            </a:r>
            <a:r>
              <a:rPr lang="en-US" dirty="0">
                <a:solidFill>
                  <a:srgbClr val="767171"/>
                </a:solidFill>
              </a:rPr>
              <a:t>model </a:t>
            </a:r>
            <a:r>
              <a:rPr lang="en-US" dirty="0" smtClean="0">
                <a:solidFill>
                  <a:srgbClr val="767171"/>
                </a:solidFill>
              </a:rPr>
              <a:t>will enhance </a:t>
            </a:r>
            <a:r>
              <a:rPr lang="en-US" dirty="0">
                <a:solidFill>
                  <a:srgbClr val="767171"/>
                </a:solidFill>
              </a:rPr>
              <a:t>the investigation of land management practices and </a:t>
            </a:r>
            <a:r>
              <a:rPr lang="en-US" dirty="0" smtClean="0">
                <a:solidFill>
                  <a:srgbClr val="767171"/>
                </a:solidFill>
              </a:rPr>
              <a:t>water </a:t>
            </a:r>
            <a:r>
              <a:rPr lang="en-US" dirty="0">
                <a:solidFill>
                  <a:srgbClr val="767171"/>
                </a:solidFill>
              </a:rPr>
              <a:t>quality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endParaRPr lang="en-US" dirty="0" smtClean="0">
              <a:solidFill>
                <a:srgbClr val="76717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0885" b="33950"/>
          <a:stretch/>
        </p:blipFill>
        <p:spPr>
          <a:xfrm>
            <a:off x="169333" y="4209142"/>
            <a:ext cx="8805333" cy="2322287"/>
          </a:xfrm>
          <a:prstGeom prst="rect">
            <a:avLst/>
          </a:prstGeom>
          <a:ln>
            <a:solidFill>
              <a:schemeClr val="tx1">
                <a:lumMod val="50000"/>
              </a:schemeClr>
            </a:solidFill>
          </a:ln>
        </p:spPr>
      </p:pic>
    </p:spTree>
    <p:extLst>
      <p:ext uri="{BB962C8B-B14F-4D97-AF65-F5344CB8AC3E}">
        <p14:creationId xmlns:p14="http://schemas.microsoft.com/office/powerpoint/2010/main" val="3723896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0281"/>
            <a:ext cx="7982712" cy="704088"/>
          </a:xfrm>
        </p:spPr>
        <p:txBody>
          <a:bodyPr/>
          <a:lstStyle/>
          <a:p>
            <a:r>
              <a:rPr lang="en-US" dirty="0" smtClean="0"/>
              <a:t>Future Work</a:t>
            </a:r>
            <a:endParaRPr lang="en-US" dirty="0"/>
          </a:p>
        </p:txBody>
      </p:sp>
      <p:sp>
        <p:nvSpPr>
          <p:cNvPr id="7" name="Text Placeholder 1"/>
          <p:cNvSpPr txBox="1">
            <a:spLocks/>
          </p:cNvSpPr>
          <p:nvPr/>
        </p:nvSpPr>
        <p:spPr>
          <a:xfrm>
            <a:off x="0" y="834369"/>
            <a:ext cx="9144000" cy="31715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b="1" dirty="0" smtClean="0">
                <a:solidFill>
                  <a:srgbClr val="767171"/>
                </a:solidFill>
              </a:rPr>
              <a:t>Acquire</a:t>
            </a:r>
            <a:r>
              <a:rPr lang="en-US" dirty="0" smtClean="0">
                <a:solidFill>
                  <a:srgbClr val="767171"/>
                </a:solidFill>
              </a:rPr>
              <a:t> climate data and perform SWAT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b="1" dirty="0">
                <a:solidFill>
                  <a:srgbClr val="767171"/>
                </a:solidFill>
              </a:rPr>
              <a:t>Integrate</a:t>
            </a:r>
            <a:r>
              <a:rPr lang="en-US" dirty="0">
                <a:solidFill>
                  <a:srgbClr val="767171"/>
                </a:solidFill>
              </a:rPr>
              <a:t> SWAT results into LUCIS criteria </a:t>
            </a:r>
          </a:p>
          <a:p>
            <a:pPr marL="342900" indent="-342900">
              <a:spcBef>
                <a:spcPts val="200"/>
              </a:spcBef>
              <a:buClr>
                <a:srgbClr val="75AADB"/>
              </a:buClr>
              <a:buFont typeface="Webdings" panose="05030102010509060703" pitchFamily="18" charset="2"/>
              <a:buChar char="4"/>
            </a:pPr>
            <a:endParaRPr lang="en-US" b="1"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b="1" dirty="0" smtClean="0">
                <a:solidFill>
                  <a:srgbClr val="767171"/>
                </a:solidFill>
              </a:rPr>
              <a:t>Determine</a:t>
            </a:r>
            <a:r>
              <a:rPr lang="en-US" dirty="0" smtClean="0">
                <a:solidFill>
                  <a:srgbClr val="767171"/>
                </a:solidFill>
              </a:rPr>
              <a:t> community preferences for land use allocation</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b="1" dirty="0" smtClean="0">
                <a:solidFill>
                  <a:srgbClr val="767171"/>
                </a:solidFill>
              </a:rPr>
              <a:t>Combine</a:t>
            </a:r>
            <a:r>
              <a:rPr lang="en-US" dirty="0" smtClean="0">
                <a:solidFill>
                  <a:srgbClr val="767171"/>
                </a:solidFill>
              </a:rPr>
              <a:t> LUCIS suitability layers to identify conflict between land uses </a:t>
            </a:r>
          </a:p>
          <a:p>
            <a:pPr marL="342900" indent="-342900">
              <a:spcBef>
                <a:spcPts val="200"/>
              </a:spcBef>
              <a:buClr>
                <a:srgbClr val="75AADB"/>
              </a:buClr>
              <a:buFont typeface="Webdings" panose="05030102010509060703" pitchFamily="18" charset="2"/>
              <a:buChar char="4"/>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b="1" dirty="0">
                <a:solidFill>
                  <a:srgbClr val="767171"/>
                </a:solidFill>
              </a:rPr>
              <a:t>G</a:t>
            </a:r>
            <a:r>
              <a:rPr lang="en-US" b="1" dirty="0" smtClean="0">
                <a:solidFill>
                  <a:srgbClr val="767171"/>
                </a:solidFill>
              </a:rPr>
              <a:t>enerate</a:t>
            </a:r>
            <a:r>
              <a:rPr lang="en-US" dirty="0" smtClean="0">
                <a:solidFill>
                  <a:srgbClr val="767171"/>
                </a:solidFill>
              </a:rPr>
              <a:t> multiple scenarios for forested land protection and reforestation strategies for water resource management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461" t="30915" r="331" b="32502"/>
          <a:stretch/>
        </p:blipFill>
        <p:spPr>
          <a:xfrm>
            <a:off x="362856" y="4151088"/>
            <a:ext cx="8360227" cy="2409371"/>
          </a:xfrm>
          <a:prstGeom prst="rect">
            <a:avLst/>
          </a:prstGeom>
          <a:ln>
            <a:solidFill>
              <a:schemeClr val="tx1">
                <a:lumMod val="50000"/>
              </a:schemeClr>
            </a:solidFill>
          </a:ln>
        </p:spPr>
      </p:pic>
    </p:spTree>
    <p:extLst>
      <p:ext uri="{BB962C8B-B14F-4D97-AF65-F5344CB8AC3E}">
        <p14:creationId xmlns:p14="http://schemas.microsoft.com/office/powerpoint/2010/main" val="3653238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13231"/>
            <a:ext cx="5156199" cy="585269"/>
          </a:xfrm>
        </p:spPr>
        <p:txBody>
          <a:bodyPr anchor="t">
            <a:normAutofit lnSpcReduction="10000"/>
          </a:bodyPr>
          <a:lstStyle/>
          <a:p>
            <a:pPr algn="ctr"/>
            <a:r>
              <a:rPr lang="en-US" dirty="0" smtClean="0"/>
              <a:t>Study Area &amp; Period</a:t>
            </a:r>
            <a:endParaRPr lang="en-US" dirty="0"/>
          </a:p>
        </p:txBody>
      </p:sp>
      <p:sp>
        <p:nvSpPr>
          <p:cNvPr id="7" name="Text Placeholder 1"/>
          <p:cNvSpPr txBox="1">
            <a:spLocks/>
          </p:cNvSpPr>
          <p:nvPr/>
        </p:nvSpPr>
        <p:spPr>
          <a:xfrm>
            <a:off x="0" y="1135117"/>
            <a:ext cx="5156199" cy="2618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Metropolitan North Georgia Water Planning District (MNGWPD) </a:t>
            </a:r>
          </a:p>
          <a:p>
            <a:pPr marL="1028700" lvl="1" indent="-342900">
              <a:spcBef>
                <a:spcPts val="200"/>
              </a:spcBef>
              <a:buClr>
                <a:schemeClr val="accent1"/>
              </a:buClr>
              <a:buFont typeface="Webdings" panose="05030102010509060703" pitchFamily="18" charset="2"/>
              <a:buChar char="4"/>
            </a:pPr>
            <a:r>
              <a:rPr lang="en-US" sz="2000" dirty="0" smtClean="0"/>
              <a:t>15 counties</a:t>
            </a:r>
          </a:p>
          <a:p>
            <a:pPr marL="1028700" lvl="1" indent="-342900">
              <a:spcBef>
                <a:spcPts val="200"/>
              </a:spcBef>
              <a:buClr>
                <a:schemeClr val="accent1"/>
              </a:buClr>
              <a:buFont typeface="Webdings" panose="05030102010509060703" pitchFamily="18" charset="2"/>
              <a:buChar char="4"/>
            </a:pPr>
            <a:r>
              <a:rPr lang="en-US" sz="2000" dirty="0" smtClean="0"/>
              <a:t>9 </a:t>
            </a:r>
            <a:r>
              <a:rPr lang="en-US" sz="2000" dirty="0"/>
              <a:t>major </a:t>
            </a:r>
            <a:r>
              <a:rPr lang="en-US" sz="2000" dirty="0" smtClean="0"/>
              <a:t>watersheds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Contains the greater Atlanta area</a:t>
            </a:r>
          </a:p>
          <a:p>
            <a:pPr marL="1028700" lvl="1" indent="-342900">
              <a:spcBef>
                <a:spcPts val="200"/>
              </a:spcBef>
              <a:buClr>
                <a:schemeClr val="accent1"/>
              </a:buClr>
              <a:buFont typeface="Webdings" panose="05030102010509060703" pitchFamily="18" charset="2"/>
              <a:buChar char="4"/>
            </a:pPr>
            <a:r>
              <a:rPr lang="en-US" sz="2000" dirty="0"/>
              <a:t>P</a:t>
            </a:r>
            <a:r>
              <a:rPr lang="en-US" sz="2000" dirty="0" smtClean="0"/>
              <a:t>opulation of approximately  5.2 million (U.S. Census, 2010) </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693" b="30595"/>
          <a:stretch/>
        </p:blipFill>
        <p:spPr>
          <a:xfrm>
            <a:off x="190500" y="3753803"/>
            <a:ext cx="4967629" cy="2685012"/>
          </a:xfrm>
          <a:prstGeom prst="rect">
            <a:avLst/>
          </a:prstGeom>
          <a:ln w="6350">
            <a:solidFill>
              <a:schemeClr val="bg2">
                <a:lumMod val="50000"/>
              </a:schemeClr>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699" y="607209"/>
            <a:ext cx="1892943" cy="1971050"/>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0320" t="5917" r="7206" b="3877"/>
          <a:stretch/>
        </p:blipFill>
        <p:spPr>
          <a:xfrm>
            <a:off x="5346699" y="3036623"/>
            <a:ext cx="3371356" cy="3731405"/>
          </a:xfrm>
          <a:prstGeom prst="rect">
            <a:avLst/>
          </a:prstGeom>
        </p:spPr>
      </p:pic>
      <p:sp>
        <p:nvSpPr>
          <p:cNvPr id="20" name="TextBox 19"/>
          <p:cNvSpPr txBox="1"/>
          <p:nvPr/>
        </p:nvSpPr>
        <p:spPr>
          <a:xfrm>
            <a:off x="6857015" y="5222709"/>
            <a:ext cx="1122423" cy="307777"/>
          </a:xfrm>
          <a:prstGeom prst="rect">
            <a:avLst/>
          </a:prstGeom>
          <a:noFill/>
        </p:spPr>
        <p:txBody>
          <a:bodyPr wrap="none" rtlCol="0">
            <a:spAutoFit/>
          </a:bodyPr>
          <a:lstStyle/>
          <a:p>
            <a:r>
              <a:rPr lang="en-US" sz="1400" dirty="0" smtClean="0">
                <a:solidFill>
                  <a:srgbClr val="FFFF00"/>
                </a:solidFill>
              </a:rPr>
              <a:t>Ocmulgee</a:t>
            </a:r>
            <a:endParaRPr lang="en-US" sz="1400" dirty="0">
              <a:solidFill>
                <a:srgbClr val="FFFF00"/>
              </a:solidFill>
            </a:endParaRPr>
          </a:p>
        </p:txBody>
      </p:sp>
      <p:sp>
        <p:nvSpPr>
          <p:cNvPr id="21" name="TextBox 20"/>
          <p:cNvSpPr txBox="1"/>
          <p:nvPr/>
        </p:nvSpPr>
        <p:spPr>
          <a:xfrm>
            <a:off x="5801083" y="4206585"/>
            <a:ext cx="840295" cy="307777"/>
          </a:xfrm>
          <a:prstGeom prst="rect">
            <a:avLst/>
          </a:prstGeom>
          <a:noFill/>
        </p:spPr>
        <p:txBody>
          <a:bodyPr wrap="none" rtlCol="0">
            <a:spAutoFit/>
          </a:bodyPr>
          <a:lstStyle/>
          <a:p>
            <a:r>
              <a:rPr lang="en-US" sz="1400" dirty="0" smtClean="0">
                <a:solidFill>
                  <a:srgbClr val="FFFF00"/>
                </a:solidFill>
              </a:rPr>
              <a:t>Etowah</a:t>
            </a:r>
            <a:endParaRPr lang="en-US" sz="1400" dirty="0">
              <a:solidFill>
                <a:srgbClr val="FFFF00"/>
              </a:solidFill>
            </a:endParaRPr>
          </a:p>
        </p:txBody>
      </p:sp>
      <p:sp>
        <p:nvSpPr>
          <p:cNvPr id="22" name="TextBox 21"/>
          <p:cNvSpPr txBox="1"/>
          <p:nvPr/>
        </p:nvSpPr>
        <p:spPr>
          <a:xfrm>
            <a:off x="6385538" y="5841479"/>
            <a:ext cx="511679" cy="307777"/>
          </a:xfrm>
          <a:prstGeom prst="rect">
            <a:avLst/>
          </a:prstGeom>
          <a:noFill/>
        </p:spPr>
        <p:txBody>
          <a:bodyPr wrap="none" rtlCol="0">
            <a:spAutoFit/>
          </a:bodyPr>
          <a:lstStyle/>
          <a:p>
            <a:r>
              <a:rPr lang="en-US" sz="1400" dirty="0" smtClean="0">
                <a:solidFill>
                  <a:srgbClr val="FFFF00"/>
                </a:solidFill>
              </a:rPr>
              <a:t>Flint</a:t>
            </a:r>
            <a:endParaRPr lang="en-US" sz="1400" dirty="0">
              <a:solidFill>
                <a:srgbClr val="FFFF00"/>
              </a:solidFill>
            </a:endParaRPr>
          </a:p>
        </p:txBody>
      </p:sp>
      <p:sp>
        <p:nvSpPr>
          <p:cNvPr id="23" name="TextBox 22"/>
          <p:cNvSpPr txBox="1"/>
          <p:nvPr/>
        </p:nvSpPr>
        <p:spPr>
          <a:xfrm rot="18900000">
            <a:off x="6504813" y="3878335"/>
            <a:ext cx="2191626" cy="307777"/>
          </a:xfrm>
          <a:prstGeom prst="rect">
            <a:avLst/>
          </a:prstGeom>
          <a:noFill/>
        </p:spPr>
        <p:txBody>
          <a:bodyPr wrap="none" rtlCol="0">
            <a:spAutoFit/>
          </a:bodyPr>
          <a:lstStyle/>
          <a:p>
            <a:r>
              <a:rPr lang="en-US" sz="1400" dirty="0" smtClean="0">
                <a:solidFill>
                  <a:srgbClr val="FFFF00"/>
                </a:solidFill>
              </a:rPr>
              <a:t>Upper Chattahoochee</a:t>
            </a:r>
            <a:endParaRPr lang="en-US" sz="1400" dirty="0">
              <a:solidFill>
                <a:srgbClr val="FFFF00"/>
              </a:solidFill>
            </a:endParaRPr>
          </a:p>
        </p:txBody>
      </p:sp>
      <p:sp>
        <p:nvSpPr>
          <p:cNvPr id="24" name="TextBox 23"/>
          <p:cNvSpPr txBox="1"/>
          <p:nvPr/>
        </p:nvSpPr>
        <p:spPr>
          <a:xfrm rot="18900000">
            <a:off x="5416362" y="5268875"/>
            <a:ext cx="1609736" cy="523220"/>
          </a:xfrm>
          <a:prstGeom prst="rect">
            <a:avLst/>
          </a:prstGeom>
          <a:noFill/>
        </p:spPr>
        <p:txBody>
          <a:bodyPr wrap="none" rtlCol="0">
            <a:spAutoFit/>
          </a:bodyPr>
          <a:lstStyle/>
          <a:p>
            <a:pPr algn="r"/>
            <a:r>
              <a:rPr lang="en-US" sz="1400" dirty="0" smtClean="0">
                <a:solidFill>
                  <a:srgbClr val="FFFF00"/>
                </a:solidFill>
              </a:rPr>
              <a:t>Middle </a:t>
            </a:r>
          </a:p>
          <a:p>
            <a:r>
              <a:rPr lang="en-US" sz="1400" dirty="0" smtClean="0">
                <a:solidFill>
                  <a:srgbClr val="FFFF00"/>
                </a:solidFill>
              </a:rPr>
              <a:t>Chattahoochee</a:t>
            </a:r>
            <a:endParaRPr lang="en-US" sz="1400" dirty="0">
              <a:solidFill>
                <a:srgbClr val="FFFF00"/>
              </a:solidFill>
            </a:endParaRPr>
          </a:p>
        </p:txBody>
      </p:sp>
      <p:cxnSp>
        <p:nvCxnSpPr>
          <p:cNvPr id="26" name="Straight Connector 25"/>
          <p:cNvCxnSpPr/>
          <p:nvPr/>
        </p:nvCxnSpPr>
        <p:spPr>
          <a:xfrm>
            <a:off x="5864225" y="1167633"/>
            <a:ext cx="2620074" cy="1967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536407" y="1167633"/>
            <a:ext cx="327818" cy="2239611"/>
          </a:xfrm>
          <a:prstGeom prst="line">
            <a:avLst/>
          </a:prstGeom>
        </p:spPr>
        <p:style>
          <a:lnRef idx="1">
            <a:schemeClr val="accent1"/>
          </a:lnRef>
          <a:fillRef idx="0">
            <a:schemeClr val="accent1"/>
          </a:fillRef>
          <a:effectRef idx="0">
            <a:schemeClr val="accent1"/>
          </a:effectRef>
          <a:fontRef idx="minor">
            <a:schemeClr val="tx1"/>
          </a:fontRef>
        </p:style>
      </p:cxnSp>
      <p:sp>
        <p:nvSpPr>
          <p:cNvPr id="35" name="5-Point Star 34"/>
          <p:cNvSpPr/>
          <p:nvPr/>
        </p:nvSpPr>
        <p:spPr>
          <a:xfrm>
            <a:off x="5798253" y="1088849"/>
            <a:ext cx="131943" cy="130410"/>
          </a:xfrm>
          <a:prstGeom prst="star5">
            <a:avLst/>
          </a:prstGeom>
          <a:solidFill>
            <a:srgbClr val="FF00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930196" y="1060689"/>
            <a:ext cx="733910" cy="276999"/>
          </a:xfrm>
          <a:prstGeom prst="rect">
            <a:avLst/>
          </a:prstGeom>
          <a:noFill/>
        </p:spPr>
        <p:txBody>
          <a:bodyPr wrap="square" rtlCol="0">
            <a:spAutoFit/>
          </a:bodyPr>
          <a:lstStyle/>
          <a:p>
            <a:r>
              <a:rPr lang="en-US" sz="1200" i="1" dirty="0" smtClean="0">
                <a:solidFill>
                  <a:schemeClr val="tx1">
                    <a:lumMod val="75000"/>
                  </a:schemeClr>
                </a:solidFill>
              </a:rPr>
              <a:t>Atlanta</a:t>
            </a:r>
            <a:endParaRPr lang="en-US" sz="1200" i="1" dirty="0">
              <a:solidFill>
                <a:schemeClr val="tx1">
                  <a:lumMod val="75000"/>
                </a:schemeClr>
              </a:solidFill>
            </a:endParaRPr>
          </a:p>
        </p:txBody>
      </p:sp>
      <p:sp>
        <p:nvSpPr>
          <p:cNvPr id="2" name="TextBox 1"/>
          <p:cNvSpPr txBox="1"/>
          <p:nvPr/>
        </p:nvSpPr>
        <p:spPr>
          <a:xfrm>
            <a:off x="190500" y="6413182"/>
            <a:ext cx="3873089" cy="276999"/>
          </a:xfrm>
          <a:prstGeom prst="rect">
            <a:avLst/>
          </a:prstGeom>
          <a:noFill/>
        </p:spPr>
        <p:txBody>
          <a:bodyPr wrap="square" rtlCol="0">
            <a:spAutoFit/>
          </a:bodyPr>
          <a:lstStyle/>
          <a:p>
            <a:r>
              <a:rPr lang="en-US" sz="1200" dirty="0" smtClean="0">
                <a:solidFill>
                  <a:schemeClr val="bg2">
                    <a:lumMod val="65000"/>
                  </a:schemeClr>
                </a:solidFill>
                <a:latin typeface="+mj-lt"/>
              </a:rPr>
              <a:t>Image Credit: David </a:t>
            </a:r>
            <a:r>
              <a:rPr lang="en-US" sz="1200" dirty="0" err="1" smtClean="0">
                <a:solidFill>
                  <a:schemeClr val="bg2">
                    <a:lumMod val="65000"/>
                  </a:schemeClr>
                </a:solidFill>
                <a:latin typeface="+mj-lt"/>
              </a:rPr>
              <a:t>Cotten</a:t>
            </a:r>
            <a:endParaRPr lang="en-US" sz="1200" dirty="0">
              <a:solidFill>
                <a:schemeClr val="bg2">
                  <a:lumMod val="65000"/>
                </a:schemeClr>
              </a:solidFill>
              <a:latin typeface="+mj-lt"/>
            </a:endParaRPr>
          </a:p>
        </p:txBody>
      </p:sp>
    </p:spTree>
    <p:extLst>
      <p:ext uri="{BB962C8B-B14F-4D97-AF65-F5344CB8AC3E}">
        <p14:creationId xmlns:p14="http://schemas.microsoft.com/office/powerpoint/2010/main" val="891190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b="1" dirty="0" smtClean="0"/>
              <a:t>Dr. Marguerite Madden</a:t>
            </a:r>
            <a:r>
              <a:rPr lang="en-US" dirty="0" smtClean="0"/>
              <a:t>, UGA Center for Geospatial Research</a:t>
            </a:r>
          </a:p>
          <a:p>
            <a:r>
              <a:rPr lang="en-US" b="1" dirty="0"/>
              <a:t>Dr. Rosanna </a:t>
            </a:r>
            <a:r>
              <a:rPr lang="en-US" b="1" dirty="0" err="1"/>
              <a:t>Rivero</a:t>
            </a:r>
            <a:r>
              <a:rPr lang="en-US" dirty="0"/>
              <a:t>, UGA College of Environment and Design</a:t>
            </a:r>
          </a:p>
          <a:p>
            <a:endParaRPr lang="en-US" dirty="0"/>
          </a:p>
        </p:txBody>
      </p:sp>
      <p:sp>
        <p:nvSpPr>
          <p:cNvPr id="3" name="Text Placeholder 2"/>
          <p:cNvSpPr>
            <a:spLocks noGrp="1"/>
          </p:cNvSpPr>
          <p:nvPr>
            <p:ph type="body" sz="quarter" idx="11"/>
          </p:nvPr>
        </p:nvSpPr>
        <p:spPr/>
        <p:txBody>
          <a:bodyPr>
            <a:noAutofit/>
          </a:bodyPr>
          <a:lstStyle/>
          <a:p>
            <a:r>
              <a:rPr lang="en-US" b="1" dirty="0" err="1" smtClean="0"/>
              <a:t>Myriam</a:t>
            </a:r>
            <a:r>
              <a:rPr lang="en-US" b="1" dirty="0" smtClean="0"/>
              <a:t> Dormer</a:t>
            </a:r>
            <a:r>
              <a:rPr lang="en-US" dirty="0" smtClean="0"/>
              <a:t>, The Nature Conservancy</a:t>
            </a:r>
          </a:p>
          <a:p>
            <a:r>
              <a:rPr lang="en-US" b="1" dirty="0"/>
              <a:t>Sara Gottlieb</a:t>
            </a:r>
            <a:r>
              <a:rPr lang="en-US" dirty="0"/>
              <a:t>, The Nature Conservancy</a:t>
            </a:r>
          </a:p>
          <a:p>
            <a:endParaRPr lang="en-US" dirty="0"/>
          </a:p>
        </p:txBody>
      </p:sp>
      <p:sp>
        <p:nvSpPr>
          <p:cNvPr id="4" name="Text Placeholder 3"/>
          <p:cNvSpPr>
            <a:spLocks noGrp="1"/>
          </p:cNvSpPr>
          <p:nvPr>
            <p:ph type="body" sz="quarter" idx="12"/>
          </p:nvPr>
        </p:nvSpPr>
        <p:spPr>
          <a:xfrm>
            <a:off x="571208" y="4628567"/>
            <a:ext cx="8051582" cy="976168"/>
          </a:xfrm>
        </p:spPr>
        <p:txBody>
          <a:bodyPr>
            <a:normAutofit fontScale="92500" lnSpcReduction="20000"/>
          </a:bodyPr>
          <a:lstStyle/>
          <a:p>
            <a:r>
              <a:rPr lang="en-US" b="1" dirty="0" smtClean="0"/>
              <a:t>David </a:t>
            </a:r>
            <a:r>
              <a:rPr lang="en-US" b="1" dirty="0" err="1" smtClean="0"/>
              <a:t>Cotten</a:t>
            </a:r>
            <a:r>
              <a:rPr lang="en-US" dirty="0" smtClean="0"/>
              <a:t>, UGA Center for Geospatial Research </a:t>
            </a:r>
          </a:p>
          <a:p>
            <a:r>
              <a:rPr lang="en-US" b="1" dirty="0" smtClean="0"/>
              <a:t>Brandon Adams</a:t>
            </a:r>
            <a:r>
              <a:rPr lang="en-US" dirty="0" smtClean="0"/>
              <a:t>, UGA Center for </a:t>
            </a:r>
            <a:r>
              <a:rPr lang="en-US" dirty="0"/>
              <a:t>G</a:t>
            </a:r>
            <a:r>
              <a:rPr lang="en-US" dirty="0" smtClean="0"/>
              <a:t>eospatial Research</a:t>
            </a:r>
          </a:p>
          <a:p>
            <a:r>
              <a:rPr lang="en-US" b="1" dirty="0" err="1" smtClean="0"/>
              <a:t>Caren</a:t>
            </a:r>
            <a:r>
              <a:rPr lang="en-US" b="1" dirty="0" smtClean="0"/>
              <a:t> </a:t>
            </a:r>
            <a:r>
              <a:rPr lang="en-US" b="1" dirty="0" err="1" smtClean="0"/>
              <a:t>Remillard</a:t>
            </a:r>
            <a:r>
              <a:rPr lang="en-US" dirty="0" smtClean="0"/>
              <a:t>, NASA DEVELOP </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 y="109220"/>
            <a:ext cx="7982712" cy="704088"/>
          </a:xfrm>
        </p:spPr>
        <p:txBody>
          <a:bodyPr/>
          <a:lstStyle/>
          <a:p>
            <a:r>
              <a:rPr lang="en-US" dirty="0" smtClean="0"/>
              <a:t>Objectives</a:t>
            </a:r>
            <a:endParaRPr lang="en-US" dirty="0"/>
          </a:p>
        </p:txBody>
      </p:sp>
      <p:sp>
        <p:nvSpPr>
          <p:cNvPr id="7" name="Text Placeholder 1"/>
          <p:cNvSpPr txBox="1">
            <a:spLocks/>
          </p:cNvSpPr>
          <p:nvPr/>
        </p:nvSpPr>
        <p:spPr>
          <a:xfrm>
            <a:off x="1" y="824611"/>
            <a:ext cx="9144000" cy="26909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smtClean="0"/>
              <a:t>Identify</a:t>
            </a:r>
            <a:r>
              <a:rPr lang="en-US" dirty="0" smtClean="0"/>
              <a:t> reforestation targets to help reduce harmful </a:t>
            </a:r>
            <a:r>
              <a:rPr lang="en-US" dirty="0" err="1" smtClean="0"/>
              <a:t>stormwater</a:t>
            </a:r>
            <a:r>
              <a:rPr lang="en-US" dirty="0" smtClean="0"/>
              <a:t> runoff  </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smtClean="0"/>
              <a:t>Analyze</a:t>
            </a:r>
            <a:r>
              <a:rPr lang="en-US" dirty="0" smtClean="0"/>
              <a:t> watershed processes using the Soil Water Assessment Tool (SWAT)</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smtClean="0"/>
              <a:t>Model </a:t>
            </a:r>
            <a:r>
              <a:rPr lang="en-US" dirty="0" smtClean="0"/>
              <a:t>multiple land allocation scenarios for reforestation purposes using the Land Use Conflict Identification Strategy (LUCIS)</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8976" b="41970"/>
          <a:stretch/>
        </p:blipFill>
        <p:spPr>
          <a:xfrm>
            <a:off x="196315" y="3291841"/>
            <a:ext cx="8741041" cy="3223259"/>
          </a:xfrm>
          <a:prstGeom prst="rect">
            <a:avLst/>
          </a:prstGeom>
          <a:ln w="6350">
            <a:solidFill>
              <a:schemeClr val="bg2">
                <a:lumMod val="50000"/>
              </a:schemeClr>
            </a:solidFill>
          </a:ln>
        </p:spPr>
      </p:pic>
      <p:sp>
        <p:nvSpPr>
          <p:cNvPr id="16" name="Text Placeholder 4"/>
          <p:cNvSpPr>
            <a:spLocks noGrp="1"/>
          </p:cNvSpPr>
          <p:nvPr>
            <p:ph type="body" sz="quarter" idx="13"/>
          </p:nvPr>
        </p:nvSpPr>
        <p:spPr>
          <a:xfrm>
            <a:off x="5492354" y="6515100"/>
            <a:ext cx="3445002" cy="274320"/>
          </a:xfrm>
        </p:spPr>
        <p:txBody>
          <a:bodyPr>
            <a:normAutofit/>
          </a:bodyPr>
          <a:lstStyle/>
          <a:p>
            <a:pPr algn="r"/>
            <a:r>
              <a:rPr lang="en-US" dirty="0" smtClean="0"/>
              <a:t>Image Credit: David </a:t>
            </a:r>
            <a:r>
              <a:rPr lang="en-US" dirty="0" err="1" smtClean="0"/>
              <a:t>Cotten</a:t>
            </a:r>
            <a:endParaRPr lang="en-US" dirty="0"/>
          </a:p>
        </p:txBody>
      </p:sp>
    </p:spTree>
    <p:extLst>
      <p:ext uri="{BB962C8B-B14F-4D97-AF65-F5344CB8AC3E}">
        <p14:creationId xmlns:p14="http://schemas.microsoft.com/office/powerpoint/2010/main" val="9931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3954780"/>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5553269" y="3755274"/>
            <a:ext cx="3445002" cy="274320"/>
          </a:xfrm>
        </p:spPr>
        <p:txBody>
          <a:bodyPr>
            <a:normAutofit/>
          </a:bodyPr>
          <a:lstStyle/>
          <a:p>
            <a:r>
              <a:rPr lang="en-US" dirty="0" smtClean="0"/>
              <a:t>Image Credits: David </a:t>
            </a:r>
            <a:r>
              <a:rPr lang="en-US" dirty="0" err="1" smtClean="0"/>
              <a:t>Cotten</a:t>
            </a:r>
            <a:endParaRPr lang="en-US" dirty="0"/>
          </a:p>
        </p:txBody>
      </p:sp>
      <p:sp>
        <p:nvSpPr>
          <p:cNvPr id="7" name="Text Placeholder 1"/>
          <p:cNvSpPr txBox="1">
            <a:spLocks/>
          </p:cNvSpPr>
          <p:nvPr/>
        </p:nvSpPr>
        <p:spPr>
          <a:xfrm>
            <a:off x="0" y="4658868"/>
            <a:ext cx="9144000" cy="20524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Rising cost of municipal water management in metro Atlanta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Growth of Atlanta exacerbates </a:t>
            </a:r>
            <a:r>
              <a:rPr lang="en-US" dirty="0" err="1" smtClean="0"/>
              <a:t>stormwater</a:t>
            </a:r>
            <a:r>
              <a:rPr lang="en-US" dirty="0" smtClean="0"/>
              <a:t> management problems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Increased impervious surface cover could mean more pollution enters waterways through runoff   </a:t>
            </a:r>
          </a:p>
          <a:p>
            <a:pPr marL="342900" indent="-342900">
              <a:spcBef>
                <a:spcPts val="200"/>
              </a:spcBef>
              <a:buClr>
                <a:schemeClr val="accent1"/>
              </a:buClr>
              <a:buFont typeface="Webdings" panose="05030102010509060703" pitchFamily="18" charset="2"/>
              <a:buChar char="4"/>
            </a:pPr>
            <a:endParaRPr lang="en-US" dirty="0" smtClean="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2361"/>
          <a:stretch/>
        </p:blipFill>
        <p:spPr>
          <a:xfrm>
            <a:off x="190403" y="324348"/>
            <a:ext cx="4029075" cy="3448012"/>
          </a:xfrm>
          <a:prstGeom prst="rect">
            <a:avLst/>
          </a:prstGeom>
          <a:ln w="6350">
            <a:solidFill>
              <a:schemeClr val="bg2">
                <a:lumMod val="50000"/>
              </a:schemeClr>
            </a:solid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685" r="-1" b="6140"/>
          <a:stretch/>
        </p:blipFill>
        <p:spPr>
          <a:xfrm>
            <a:off x="4950146" y="324348"/>
            <a:ext cx="4048125" cy="3448012"/>
          </a:xfrm>
          <a:prstGeom prst="rect">
            <a:avLst/>
          </a:prstGeom>
          <a:ln w="6350">
            <a:solidFill>
              <a:schemeClr val="bg2">
                <a:lumMod val="50000"/>
              </a:schemeClr>
            </a:solidFill>
          </a:ln>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515665"/>
            <a:ext cx="9144000" cy="704088"/>
          </a:xfrm>
        </p:spPr>
        <p:txBody>
          <a:bodyPr/>
          <a:lstStyle/>
          <a:p>
            <a:r>
              <a:rPr lang="en-US" dirty="0" smtClean="0"/>
              <a:t>Green Infrastructure &amp; Reforestation</a:t>
            </a:r>
            <a:endParaRPr lang="en-US" dirty="0"/>
          </a:p>
        </p:txBody>
      </p:sp>
      <p:sp>
        <p:nvSpPr>
          <p:cNvPr id="7" name="Text Placeholder 1"/>
          <p:cNvSpPr txBox="1">
            <a:spLocks/>
          </p:cNvSpPr>
          <p:nvPr/>
        </p:nvSpPr>
        <p:spPr>
          <a:xfrm>
            <a:off x="0" y="1596991"/>
            <a:ext cx="9144000" cy="18283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By </a:t>
            </a:r>
            <a:r>
              <a:rPr lang="en-US" dirty="0"/>
              <a:t>decreasing pollution in </a:t>
            </a:r>
            <a:r>
              <a:rPr lang="en-US" dirty="0" smtClean="0"/>
              <a:t>waterways, green infrastructure is an effective </a:t>
            </a:r>
            <a:r>
              <a:rPr lang="en-US" dirty="0"/>
              <a:t>tool </a:t>
            </a:r>
            <a:r>
              <a:rPr lang="en-US" dirty="0" smtClean="0"/>
              <a:t>for managing water quality in cities (</a:t>
            </a:r>
            <a:r>
              <a:rPr lang="en-US" dirty="0" err="1" smtClean="0"/>
              <a:t>Livesly</a:t>
            </a:r>
            <a:r>
              <a:rPr lang="en-US" dirty="0" smtClean="0"/>
              <a:t> </a:t>
            </a:r>
            <a:r>
              <a:rPr lang="en-US" dirty="0" smtClean="0"/>
              <a:t>et </a:t>
            </a:r>
            <a:r>
              <a:rPr lang="en-US" dirty="0"/>
              <a:t>al., 2011</a:t>
            </a:r>
            <a:r>
              <a:rPr lang="en-US" dirty="0" smtClean="0"/>
              <a:t>)</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Urban </a:t>
            </a:r>
            <a:r>
              <a:rPr lang="en-US" dirty="0"/>
              <a:t>forests </a:t>
            </a:r>
            <a:r>
              <a:rPr lang="en-US" dirty="0" smtClean="0"/>
              <a:t>are known </a:t>
            </a:r>
            <a:r>
              <a:rPr lang="en-US" dirty="0"/>
              <a:t>to decrease </a:t>
            </a:r>
            <a:r>
              <a:rPr lang="en-US" dirty="0" err="1"/>
              <a:t>stormwater</a:t>
            </a:r>
            <a:r>
              <a:rPr lang="en-US" dirty="0"/>
              <a:t> runoff by allowing water </a:t>
            </a:r>
            <a:r>
              <a:rPr lang="en-US" dirty="0" smtClean="0"/>
              <a:t>to infiltrate </a:t>
            </a:r>
            <a:r>
              <a:rPr lang="en-US" dirty="0"/>
              <a:t>and </a:t>
            </a:r>
            <a:r>
              <a:rPr lang="en-US" dirty="0" smtClean="0"/>
              <a:t>soil </a:t>
            </a:r>
            <a:r>
              <a:rPr lang="en-US" dirty="0"/>
              <a:t>to absorb particles and </a:t>
            </a:r>
            <a:r>
              <a:rPr lang="en-US" dirty="0" smtClean="0"/>
              <a:t>contaminants</a:t>
            </a:r>
            <a:endParaRPr lang="en-US" dirty="0"/>
          </a:p>
          <a:p>
            <a:pPr marL="342900" indent="-342900">
              <a:spcBef>
                <a:spcPts val="200"/>
              </a:spcBef>
              <a:buClr>
                <a:schemeClr val="accent1"/>
              </a:buClr>
              <a:buFont typeface="Webdings" panose="05030102010509060703" pitchFamily="18" charset="2"/>
              <a:buChar char="4"/>
            </a:pPr>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611" b="18693"/>
          <a:stretch/>
        </p:blipFill>
        <p:spPr>
          <a:xfrm>
            <a:off x="207213" y="3926900"/>
            <a:ext cx="4236450" cy="2456878"/>
          </a:xfrm>
          <a:prstGeom prst="rect">
            <a:avLst/>
          </a:prstGeom>
          <a:ln w="6350">
            <a:solidFill>
              <a:schemeClr val="bg2">
                <a:lumMod val="50000"/>
              </a:schemeClr>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6563" b="4741"/>
          <a:stretch/>
        </p:blipFill>
        <p:spPr>
          <a:xfrm>
            <a:off x="4778807" y="3926900"/>
            <a:ext cx="4162642" cy="2456878"/>
          </a:xfrm>
          <a:prstGeom prst="rect">
            <a:avLst/>
          </a:prstGeom>
          <a:ln w="6350">
            <a:solidFill>
              <a:schemeClr val="bg2">
                <a:lumMod val="50000"/>
              </a:schemeClr>
            </a:solidFill>
          </a:ln>
        </p:spPr>
      </p:pic>
      <p:sp>
        <p:nvSpPr>
          <p:cNvPr id="10" name="Text Placeholder 4"/>
          <p:cNvSpPr>
            <a:spLocks noGrp="1"/>
          </p:cNvSpPr>
          <p:nvPr>
            <p:ph type="body" sz="quarter" idx="13"/>
          </p:nvPr>
        </p:nvSpPr>
        <p:spPr>
          <a:xfrm>
            <a:off x="1108700" y="6373484"/>
            <a:ext cx="3334512" cy="274320"/>
          </a:xfrm>
        </p:spPr>
        <p:txBody>
          <a:bodyPr>
            <a:normAutofit/>
          </a:bodyPr>
          <a:lstStyle/>
          <a:p>
            <a:r>
              <a:rPr lang="en-US" dirty="0" smtClean="0"/>
              <a:t>Image Credit: Hillary </a:t>
            </a:r>
            <a:r>
              <a:rPr lang="en-US" dirty="0" err="1" smtClean="0"/>
              <a:t>Essig</a:t>
            </a:r>
            <a:endParaRPr lang="en-US" dirty="0"/>
          </a:p>
        </p:txBody>
      </p:sp>
      <p:sp>
        <p:nvSpPr>
          <p:cNvPr id="9" name="Text Placeholder 4"/>
          <p:cNvSpPr>
            <a:spLocks noGrp="1"/>
          </p:cNvSpPr>
          <p:nvPr>
            <p:ph type="body" sz="quarter" idx="13"/>
          </p:nvPr>
        </p:nvSpPr>
        <p:spPr>
          <a:xfrm>
            <a:off x="5553269" y="6373484"/>
            <a:ext cx="3445002" cy="274320"/>
          </a:xfrm>
        </p:spPr>
        <p:txBody>
          <a:bodyPr>
            <a:normAutofit/>
          </a:bodyPr>
          <a:lstStyle/>
          <a:p>
            <a:r>
              <a:rPr lang="en-US" dirty="0" smtClean="0"/>
              <a:t>Image Credit: David </a:t>
            </a:r>
            <a:r>
              <a:rPr lang="en-US" dirty="0" err="1" smtClean="0"/>
              <a:t>Cotten</a:t>
            </a:r>
            <a:endParaRPr lang="en-US" dirty="0"/>
          </a:p>
        </p:txBody>
      </p:sp>
    </p:spTree>
    <p:extLst>
      <p:ext uri="{BB962C8B-B14F-4D97-AF65-F5344CB8AC3E}">
        <p14:creationId xmlns:p14="http://schemas.microsoft.com/office/powerpoint/2010/main" val="3706717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05156" y="4110228"/>
            <a:ext cx="7982712" cy="704088"/>
          </a:xfrm>
        </p:spPr>
        <p:txBody>
          <a:bodyPr/>
          <a:lstStyle/>
          <a:p>
            <a:r>
              <a:rPr lang="en-US" dirty="0" smtClean="0"/>
              <a:t>NASA Earth Observing Systems </a:t>
            </a:r>
            <a:endParaRPr lang="en-US" dirty="0"/>
          </a:p>
        </p:txBody>
      </p:sp>
      <p:sp>
        <p:nvSpPr>
          <p:cNvPr id="5" name="Text Placeholder 4"/>
          <p:cNvSpPr>
            <a:spLocks noGrp="1"/>
          </p:cNvSpPr>
          <p:nvPr>
            <p:ph type="body" sz="quarter" idx="13"/>
          </p:nvPr>
        </p:nvSpPr>
        <p:spPr>
          <a:xfrm>
            <a:off x="576072" y="3543739"/>
            <a:ext cx="2295144" cy="274320"/>
          </a:xfrm>
        </p:spPr>
        <p:txBody>
          <a:bodyPr/>
          <a:lstStyle/>
          <a:p>
            <a:r>
              <a:rPr lang="en-US" b="1" dirty="0" smtClean="0"/>
              <a:t>Landsat 8</a:t>
            </a:r>
            <a:r>
              <a:rPr lang="en-US" dirty="0" smtClean="0"/>
              <a:t>, OLI</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493" y="660390"/>
            <a:ext cx="3831291" cy="2884111"/>
          </a:xfrm>
          <a:prstGeom prst="rect">
            <a:avLst/>
          </a:prstGeom>
        </p:spPr>
      </p:pic>
      <p:pic>
        <p:nvPicPr>
          <p:cNvPr id="7" name="Picture 6"/>
          <p:cNvPicPr>
            <a:picLocks noChangeAspect="1"/>
          </p:cNvPicPr>
          <p:nvPr/>
        </p:nvPicPr>
        <p:blipFill>
          <a:blip r:embed="rId4"/>
          <a:stretch>
            <a:fillRect/>
          </a:stretch>
        </p:blipFill>
        <p:spPr>
          <a:xfrm>
            <a:off x="707079" y="660390"/>
            <a:ext cx="3537117" cy="2884111"/>
          </a:xfrm>
          <a:prstGeom prst="rect">
            <a:avLst/>
          </a:prstGeom>
        </p:spPr>
      </p:pic>
      <p:sp>
        <p:nvSpPr>
          <p:cNvPr id="8" name="Text Placeholder 7"/>
          <p:cNvSpPr>
            <a:spLocks noGrp="1"/>
          </p:cNvSpPr>
          <p:nvPr>
            <p:ph type="body" sz="quarter" idx="11"/>
          </p:nvPr>
        </p:nvSpPr>
        <p:spPr>
          <a:xfrm>
            <a:off x="576072" y="4824403"/>
            <a:ext cx="7982712" cy="1884812"/>
          </a:xfrm>
        </p:spPr>
        <p:txBody>
          <a:bodyPr/>
          <a:lstStyle/>
          <a:p>
            <a:r>
              <a:rPr lang="en-US" b="1" dirty="0" smtClean="0"/>
              <a:t>Landsat 8</a:t>
            </a:r>
            <a:r>
              <a:rPr lang="en-US" dirty="0" smtClean="0"/>
              <a:t> and </a:t>
            </a:r>
            <a:r>
              <a:rPr lang="en-US" b="1" dirty="0" smtClean="0"/>
              <a:t>Terra</a:t>
            </a:r>
            <a:r>
              <a:rPr lang="en-US" dirty="0" smtClean="0"/>
              <a:t> satellites were utilized in this project to produce land cover and topographic datasets</a:t>
            </a:r>
            <a:endParaRPr lang="en-US" dirty="0"/>
          </a:p>
        </p:txBody>
      </p:sp>
      <p:sp>
        <p:nvSpPr>
          <p:cNvPr id="9" name="Text Placeholder 4"/>
          <p:cNvSpPr txBox="1">
            <a:spLocks/>
          </p:cNvSpPr>
          <p:nvPr/>
        </p:nvSpPr>
        <p:spPr>
          <a:xfrm>
            <a:off x="3697352" y="3542599"/>
            <a:ext cx="2295144"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Terra</a:t>
            </a:r>
            <a:r>
              <a:rPr lang="en-US" dirty="0" smtClean="0"/>
              <a:t>, ASTER</a:t>
            </a:r>
            <a:endParaRPr lang="en-US" dirty="0"/>
          </a:p>
        </p:txBody>
      </p:sp>
    </p:spTree>
    <p:extLst>
      <p:ext uri="{BB962C8B-B14F-4D97-AF65-F5344CB8AC3E}">
        <p14:creationId xmlns:p14="http://schemas.microsoft.com/office/powerpoint/2010/main" val="695971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93559"/>
            <a:ext cx="7982712" cy="704088"/>
          </a:xfrm>
        </p:spPr>
        <p:txBody>
          <a:bodyPr/>
          <a:lstStyle/>
          <a:p>
            <a:r>
              <a:rPr lang="en-US" dirty="0" smtClean="0"/>
              <a:t>Methodology</a:t>
            </a:r>
            <a:endParaRPr lang="en-US" dirty="0"/>
          </a:p>
        </p:txBody>
      </p:sp>
      <p:grpSp>
        <p:nvGrpSpPr>
          <p:cNvPr id="8" name="Group 7"/>
          <p:cNvGrpSpPr/>
          <p:nvPr/>
        </p:nvGrpSpPr>
        <p:grpSpPr>
          <a:xfrm>
            <a:off x="123323" y="1251126"/>
            <a:ext cx="8885046" cy="5306277"/>
            <a:chOff x="855833" y="13372907"/>
            <a:chExt cx="16608482" cy="7032550"/>
          </a:xfrm>
        </p:grpSpPr>
        <p:grpSp>
          <p:nvGrpSpPr>
            <p:cNvPr id="9" name="Group 8"/>
            <p:cNvGrpSpPr/>
            <p:nvPr/>
          </p:nvGrpSpPr>
          <p:grpSpPr>
            <a:xfrm>
              <a:off x="855833" y="13372907"/>
              <a:ext cx="16608482" cy="7032550"/>
              <a:chOff x="855833" y="13372907"/>
              <a:chExt cx="16608482" cy="7032550"/>
            </a:xfrm>
          </p:grpSpPr>
          <p:sp>
            <p:nvSpPr>
              <p:cNvPr id="12" name="Rounded Rectangle 11"/>
              <p:cNvSpPr/>
              <p:nvPr/>
            </p:nvSpPr>
            <p:spPr>
              <a:xfrm>
                <a:off x="930390" y="13382253"/>
                <a:ext cx="3146096" cy="7023204"/>
              </a:xfrm>
              <a:prstGeom prst="roundRect">
                <a:avLst/>
              </a:prstGeom>
              <a:solidFill>
                <a:srgbClr val="5B9BD5">
                  <a:lumMod val="40000"/>
                  <a:lumOff val="60000"/>
                </a:srgbClr>
              </a:solidFill>
              <a:ln w="12700" cap="flat" cmpd="sng" algn="ctr">
                <a:solidFill>
                  <a:srgbClr val="4472C4"/>
                </a:solidFill>
                <a:prstDash val="solid"/>
                <a:miter lim="800000"/>
              </a:ln>
              <a:effectLst/>
            </p:spPr>
            <p:txBody>
              <a:bodyPr rtlCol="0" anchor="ctr"/>
              <a:lstStyle/>
              <a:p>
                <a:pPr algn="ctr">
                  <a:defRPr/>
                </a:pPr>
                <a:endParaRPr lang="en-US" kern="0" dirty="0" smtClean="0">
                  <a:solidFill>
                    <a:prstClr val="white"/>
                  </a:solidFill>
                  <a:latin typeface="Calibri" panose="020F0502020204030204"/>
                </a:endParaRPr>
              </a:p>
            </p:txBody>
          </p:sp>
          <p:sp>
            <p:nvSpPr>
              <p:cNvPr id="13" name="Rounded Rectangle 12"/>
              <p:cNvSpPr/>
              <p:nvPr/>
            </p:nvSpPr>
            <p:spPr>
              <a:xfrm>
                <a:off x="5307358" y="13382255"/>
                <a:ext cx="5134522" cy="6961052"/>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14" name="Rounded Rectangle 13"/>
              <p:cNvSpPr/>
              <p:nvPr/>
            </p:nvSpPr>
            <p:spPr>
              <a:xfrm>
                <a:off x="11691462" y="13372907"/>
                <a:ext cx="5772853" cy="6961052"/>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15" name="Rectangle 14"/>
              <p:cNvSpPr/>
              <p:nvPr/>
            </p:nvSpPr>
            <p:spPr>
              <a:xfrm>
                <a:off x="930391" y="13735413"/>
                <a:ext cx="3146096" cy="783016"/>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16" name="TextBox 15"/>
              <p:cNvSpPr txBox="1"/>
              <p:nvPr/>
            </p:nvSpPr>
            <p:spPr>
              <a:xfrm>
                <a:off x="855833" y="13639026"/>
                <a:ext cx="3178077" cy="93818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Data</a:t>
                </a:r>
                <a:r>
                  <a:rPr lang="en-US" b="1" kern="0" dirty="0" smtClean="0">
                    <a:solidFill>
                      <a:prstClr val="black"/>
                    </a:solidFill>
                    <a:latin typeface="Century Gothic" panose="020B0502020202020204" pitchFamily="34" charset="0"/>
                  </a:rPr>
                  <a:t> </a:t>
                </a:r>
                <a:r>
                  <a:rPr lang="en-US" sz="2000" b="1" kern="0" dirty="0" smtClean="0">
                    <a:solidFill>
                      <a:prstClr val="black"/>
                    </a:solidFill>
                    <a:latin typeface="Century Gothic" panose="020B0502020202020204" pitchFamily="34" charset="0"/>
                  </a:rPr>
                  <a:t>Acquisition</a:t>
                </a:r>
              </a:p>
            </p:txBody>
          </p:sp>
          <p:sp>
            <p:nvSpPr>
              <p:cNvPr id="17" name="Rectangle 16"/>
              <p:cNvSpPr/>
              <p:nvPr/>
            </p:nvSpPr>
            <p:spPr>
              <a:xfrm>
                <a:off x="5307356" y="13735413"/>
                <a:ext cx="5134522" cy="768935"/>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18" name="TextBox 17"/>
              <p:cNvSpPr txBox="1"/>
              <p:nvPr/>
            </p:nvSpPr>
            <p:spPr>
              <a:xfrm>
                <a:off x="5709399" y="13639026"/>
                <a:ext cx="4382740" cy="93818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Processing and Analysis </a:t>
                </a:r>
              </a:p>
            </p:txBody>
          </p:sp>
          <p:sp>
            <p:nvSpPr>
              <p:cNvPr id="19" name="Rectangle 18"/>
              <p:cNvSpPr/>
              <p:nvPr/>
            </p:nvSpPr>
            <p:spPr>
              <a:xfrm>
                <a:off x="11691463" y="13735413"/>
                <a:ext cx="5772852" cy="763591"/>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20" name="TextBox 19"/>
              <p:cNvSpPr txBox="1"/>
              <p:nvPr/>
            </p:nvSpPr>
            <p:spPr>
              <a:xfrm>
                <a:off x="13285876" y="13638367"/>
                <a:ext cx="2693100" cy="93818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End Products</a:t>
                </a:r>
              </a:p>
            </p:txBody>
          </p:sp>
          <p:grpSp>
            <p:nvGrpSpPr>
              <p:cNvPr id="21" name="Group 20"/>
              <p:cNvGrpSpPr/>
              <p:nvPr/>
            </p:nvGrpSpPr>
            <p:grpSpPr>
              <a:xfrm>
                <a:off x="855834" y="14535038"/>
                <a:ext cx="3335981" cy="897392"/>
                <a:chOff x="-3000395" y="-414555"/>
                <a:chExt cx="2346266" cy="825169"/>
              </a:xfrm>
            </p:grpSpPr>
            <p:sp>
              <p:nvSpPr>
                <p:cNvPr id="54" name="Rounded Rectangle 53"/>
                <p:cNvSpPr/>
                <p:nvPr/>
              </p:nvSpPr>
              <p:spPr>
                <a:xfrm>
                  <a:off x="-2878016" y="-332111"/>
                  <a:ext cx="2066291" cy="68802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5" name="TextBox 54"/>
                <p:cNvSpPr txBox="1"/>
                <p:nvPr/>
              </p:nvSpPr>
              <p:spPr>
                <a:xfrm>
                  <a:off x="-3000395" y="-414555"/>
                  <a:ext cx="2346266" cy="82516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Landsat 8 Images</a:t>
                  </a:r>
                </a:p>
              </p:txBody>
            </p:sp>
          </p:grpSp>
          <p:grpSp>
            <p:nvGrpSpPr>
              <p:cNvPr id="22" name="Group 21"/>
              <p:cNvGrpSpPr/>
              <p:nvPr/>
            </p:nvGrpSpPr>
            <p:grpSpPr>
              <a:xfrm>
                <a:off x="930389" y="17065926"/>
                <a:ext cx="3206817" cy="602530"/>
                <a:chOff x="-3306717" y="-469827"/>
                <a:chExt cx="2255422" cy="554036"/>
              </a:xfrm>
            </p:grpSpPr>
            <p:sp>
              <p:nvSpPr>
                <p:cNvPr id="52" name="Rounded Rectangle 51"/>
                <p:cNvSpPr/>
                <p:nvPr/>
              </p:nvSpPr>
              <p:spPr>
                <a:xfrm>
                  <a:off x="-3203223" y="-469827"/>
                  <a:ext cx="2007607" cy="55403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3" name="TextBox 52"/>
                <p:cNvSpPr txBox="1"/>
                <p:nvPr/>
              </p:nvSpPr>
              <p:spPr>
                <a:xfrm>
                  <a:off x="-3306717" y="-429761"/>
                  <a:ext cx="2255422" cy="468843"/>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ASTER DEMs</a:t>
                  </a:r>
                </a:p>
              </p:txBody>
            </p:sp>
          </p:grpSp>
          <p:grpSp>
            <p:nvGrpSpPr>
              <p:cNvPr id="23" name="Group 22"/>
              <p:cNvGrpSpPr/>
              <p:nvPr/>
            </p:nvGrpSpPr>
            <p:grpSpPr>
              <a:xfrm>
                <a:off x="1023642" y="19375973"/>
                <a:ext cx="2910546" cy="897389"/>
                <a:chOff x="-3241132" y="201113"/>
                <a:chExt cx="2047048" cy="1375075"/>
              </a:xfrm>
            </p:grpSpPr>
            <p:sp>
              <p:nvSpPr>
                <p:cNvPr id="50" name="Rounded Rectangle 49"/>
                <p:cNvSpPr/>
                <p:nvPr/>
              </p:nvSpPr>
              <p:spPr>
                <a:xfrm>
                  <a:off x="-3206049" y="298839"/>
                  <a:ext cx="2007606" cy="123030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1" name="TextBox 50"/>
                <p:cNvSpPr txBox="1"/>
                <p:nvPr/>
              </p:nvSpPr>
              <p:spPr>
                <a:xfrm>
                  <a:off x="-3241132" y="201113"/>
                  <a:ext cx="2047048" cy="1375075"/>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Ancillary Datasets</a:t>
                  </a:r>
                </a:p>
              </p:txBody>
            </p:sp>
          </p:grpSp>
          <p:grpSp>
            <p:nvGrpSpPr>
              <p:cNvPr id="24" name="Group 23"/>
              <p:cNvGrpSpPr/>
              <p:nvPr/>
            </p:nvGrpSpPr>
            <p:grpSpPr>
              <a:xfrm>
                <a:off x="5784897" y="15710636"/>
                <a:ext cx="4379883" cy="897389"/>
                <a:chOff x="3712532" y="2429948"/>
                <a:chExt cx="3080463" cy="825166"/>
              </a:xfrm>
            </p:grpSpPr>
            <p:sp>
              <p:nvSpPr>
                <p:cNvPr id="48" name="Rounded Rectangle 47"/>
                <p:cNvSpPr/>
                <p:nvPr/>
              </p:nvSpPr>
              <p:spPr>
                <a:xfrm>
                  <a:off x="3712532" y="2499917"/>
                  <a:ext cx="2937480" cy="69071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49" name="TextBox 48"/>
                <p:cNvSpPr txBox="1"/>
                <p:nvPr/>
              </p:nvSpPr>
              <p:spPr>
                <a:xfrm>
                  <a:off x="3712532" y="2429948"/>
                  <a:ext cx="3080463" cy="825166"/>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Land Cover Classification</a:t>
                  </a:r>
                </a:p>
              </p:txBody>
            </p:sp>
          </p:grpSp>
          <p:grpSp>
            <p:nvGrpSpPr>
              <p:cNvPr id="26" name="Group 25"/>
              <p:cNvGrpSpPr/>
              <p:nvPr/>
            </p:nvGrpSpPr>
            <p:grpSpPr>
              <a:xfrm>
                <a:off x="7078988" y="16936450"/>
                <a:ext cx="1731412" cy="602530"/>
                <a:chOff x="1760137" y="-2682492"/>
                <a:chExt cx="1217738" cy="554036"/>
              </a:xfrm>
            </p:grpSpPr>
            <p:sp>
              <p:nvSpPr>
                <p:cNvPr id="44" name="Rounded Rectangle 43"/>
                <p:cNvSpPr/>
                <p:nvPr/>
              </p:nvSpPr>
              <p:spPr>
                <a:xfrm>
                  <a:off x="1863610" y="-2682492"/>
                  <a:ext cx="973571" cy="55403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45" name="TextBox 44"/>
                <p:cNvSpPr txBox="1"/>
                <p:nvPr/>
              </p:nvSpPr>
              <p:spPr>
                <a:xfrm>
                  <a:off x="1760137" y="-2660656"/>
                  <a:ext cx="1217738" cy="468843"/>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LUCIS</a:t>
                  </a:r>
                </a:p>
              </p:txBody>
            </p:sp>
          </p:grpSp>
          <p:grpSp>
            <p:nvGrpSpPr>
              <p:cNvPr id="27" name="Group 26"/>
              <p:cNvGrpSpPr/>
              <p:nvPr/>
            </p:nvGrpSpPr>
            <p:grpSpPr>
              <a:xfrm>
                <a:off x="12035107" y="14636364"/>
                <a:ext cx="5067916" cy="897389"/>
                <a:chOff x="11117883" y="-1926887"/>
                <a:chExt cx="3564371" cy="1247810"/>
              </a:xfrm>
            </p:grpSpPr>
            <p:sp>
              <p:nvSpPr>
                <p:cNvPr id="42" name="Rounded Rectangle 41"/>
                <p:cNvSpPr/>
                <p:nvPr/>
              </p:nvSpPr>
              <p:spPr>
                <a:xfrm>
                  <a:off x="11219543" y="-1841229"/>
                  <a:ext cx="3410857" cy="11103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43" name="TextBox 42"/>
                <p:cNvSpPr txBox="1"/>
                <p:nvPr/>
              </p:nvSpPr>
              <p:spPr>
                <a:xfrm>
                  <a:off x="11117883" y="-1926887"/>
                  <a:ext cx="3564371" cy="1247810"/>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Supervised Land Cover Classification</a:t>
                  </a:r>
                </a:p>
              </p:txBody>
            </p:sp>
          </p:grpSp>
          <p:grpSp>
            <p:nvGrpSpPr>
              <p:cNvPr id="28" name="Group 27"/>
              <p:cNvGrpSpPr/>
              <p:nvPr/>
            </p:nvGrpSpPr>
            <p:grpSpPr>
              <a:xfrm>
                <a:off x="12150378" y="17485162"/>
                <a:ext cx="4764980" cy="897390"/>
                <a:chOff x="4515434" y="-1111779"/>
                <a:chExt cx="3351310" cy="825169"/>
              </a:xfrm>
            </p:grpSpPr>
            <p:sp>
              <p:nvSpPr>
                <p:cNvPr id="40" name="Rounded Rectangle 39"/>
                <p:cNvSpPr/>
                <p:nvPr/>
              </p:nvSpPr>
              <p:spPr>
                <a:xfrm>
                  <a:off x="4566354" y="-1066608"/>
                  <a:ext cx="3300389" cy="72566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41" name="TextBox 40"/>
                <p:cNvSpPr txBox="1"/>
                <p:nvPr/>
              </p:nvSpPr>
              <p:spPr>
                <a:xfrm>
                  <a:off x="4515434" y="-1111779"/>
                  <a:ext cx="3351310" cy="82516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Hydrologic Processes Model</a:t>
                  </a:r>
                </a:p>
              </p:txBody>
            </p:sp>
          </p:grpSp>
          <p:grpSp>
            <p:nvGrpSpPr>
              <p:cNvPr id="29" name="Group 28"/>
              <p:cNvGrpSpPr/>
              <p:nvPr/>
            </p:nvGrpSpPr>
            <p:grpSpPr>
              <a:xfrm>
                <a:off x="12179649" y="19155218"/>
                <a:ext cx="4849646" cy="897392"/>
                <a:chOff x="12559234" y="680983"/>
                <a:chExt cx="3410858" cy="825165"/>
              </a:xfrm>
            </p:grpSpPr>
            <p:sp>
              <p:nvSpPr>
                <p:cNvPr id="38" name="Rounded Rectangle 37"/>
                <p:cNvSpPr/>
                <p:nvPr/>
              </p:nvSpPr>
              <p:spPr>
                <a:xfrm>
                  <a:off x="12559234" y="719555"/>
                  <a:ext cx="3410858" cy="73857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39" name="TextBox 38"/>
                <p:cNvSpPr txBox="1"/>
                <p:nvPr/>
              </p:nvSpPr>
              <p:spPr>
                <a:xfrm>
                  <a:off x="12860448" y="680983"/>
                  <a:ext cx="2847749" cy="825165"/>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LUCIS Suitability Maps</a:t>
                  </a:r>
                </a:p>
              </p:txBody>
            </p:sp>
          </p:grpSp>
          <p:sp>
            <p:nvSpPr>
              <p:cNvPr id="30" name="Chevron 29"/>
              <p:cNvSpPr/>
              <p:nvPr/>
            </p:nvSpPr>
            <p:spPr>
              <a:xfrm>
                <a:off x="4429268" y="13863726"/>
                <a:ext cx="555259" cy="497494"/>
              </a:xfrm>
              <a:prstGeom prst="chevron">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black"/>
                  </a:solidFill>
                  <a:latin typeface="Calibri" panose="020F0502020204030204"/>
                </a:endParaRPr>
              </a:p>
            </p:txBody>
          </p:sp>
          <p:sp>
            <p:nvSpPr>
              <p:cNvPr id="31" name="Chevron 30"/>
              <p:cNvSpPr/>
              <p:nvPr/>
            </p:nvSpPr>
            <p:spPr>
              <a:xfrm>
                <a:off x="10789041" y="13878175"/>
                <a:ext cx="555259" cy="497494"/>
              </a:xfrm>
              <a:prstGeom prst="chevron">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black"/>
                  </a:solidFill>
                  <a:latin typeface="Calibri" panose="020F0502020204030204"/>
                </a:endParaRPr>
              </a:p>
            </p:txBody>
          </p:sp>
          <p:cxnSp>
            <p:nvCxnSpPr>
              <p:cNvPr id="32" name="Straight Arrow Connector 31"/>
              <p:cNvCxnSpPr/>
              <p:nvPr/>
            </p:nvCxnSpPr>
            <p:spPr>
              <a:xfrm>
                <a:off x="7909457" y="15388114"/>
                <a:ext cx="0" cy="389898"/>
              </a:xfrm>
              <a:prstGeom prst="straightConnector1">
                <a:avLst/>
              </a:prstGeom>
              <a:noFill/>
              <a:ln w="19050" cap="flat" cmpd="sng" algn="ctr">
                <a:solidFill>
                  <a:srgbClr val="41719C"/>
                </a:solidFill>
                <a:prstDash val="solid"/>
                <a:miter lim="800000"/>
                <a:tailEnd type="triangle"/>
              </a:ln>
              <a:effectLst/>
            </p:spPr>
          </p:cxnSp>
          <p:grpSp>
            <p:nvGrpSpPr>
              <p:cNvPr id="33" name="Group 32"/>
              <p:cNvGrpSpPr/>
              <p:nvPr/>
            </p:nvGrpSpPr>
            <p:grpSpPr>
              <a:xfrm>
                <a:off x="5633718" y="14597039"/>
                <a:ext cx="4543003" cy="897389"/>
                <a:chOff x="-1195994" y="-1372113"/>
                <a:chExt cx="3043671" cy="825163"/>
              </a:xfrm>
            </p:grpSpPr>
            <p:sp>
              <p:nvSpPr>
                <p:cNvPr id="36" name="Rounded Rectangle 35"/>
                <p:cNvSpPr/>
                <p:nvPr/>
              </p:nvSpPr>
              <p:spPr>
                <a:xfrm>
                  <a:off x="-1068778" y="-1279309"/>
                  <a:ext cx="2783277" cy="696142"/>
                </a:xfrm>
                <a:prstGeom prst="roundRect">
                  <a:avLst/>
                </a:prstGeom>
                <a:solidFill>
                  <a:srgbClr val="5B9BD5"/>
                </a:solidFill>
                <a:ln w="12700" cap="flat" cmpd="sng" algn="ctr">
                  <a:solidFill>
                    <a:srgbClr val="41719C"/>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37" name="TextBox 36"/>
                <p:cNvSpPr txBox="1"/>
                <p:nvPr/>
              </p:nvSpPr>
              <p:spPr>
                <a:xfrm>
                  <a:off x="-1195994" y="-1372113"/>
                  <a:ext cx="3043671" cy="825163"/>
                </a:xfrm>
                <a:prstGeom prst="rect">
                  <a:avLst/>
                </a:prstGeom>
                <a:noFill/>
                <a:ln>
                  <a:noFill/>
                </a:ln>
              </p:spPr>
              <p:txBody>
                <a:bodyPr wrap="square" rtlCol="0">
                  <a:spAutoFit/>
                </a:bodyPr>
                <a:lstStyle/>
                <a:p>
                  <a:pPr algn="ctr">
                    <a:defRPr/>
                  </a:pPr>
                  <a:r>
                    <a:rPr lang="en-US" sz="1900" kern="0" dirty="0" smtClean="0">
                      <a:solidFill>
                        <a:prstClr val="white"/>
                      </a:solidFill>
                      <a:latin typeface="Century Gothic" panose="020B0502020202020204" pitchFamily="34" charset="0"/>
                    </a:rPr>
                    <a:t>Atmospheric Correction</a:t>
                  </a:r>
                </a:p>
              </p:txBody>
            </p:sp>
          </p:grpSp>
        </p:gr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414"/>
            <a:stretch/>
          </p:blipFill>
          <p:spPr>
            <a:xfrm>
              <a:off x="1116165" y="15391924"/>
              <a:ext cx="2638957" cy="166775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25" y="17693705"/>
              <a:ext cx="2647197" cy="1740202"/>
            </a:xfrm>
            <a:prstGeom prst="rect">
              <a:avLst/>
            </a:prstGeom>
          </p:spPr>
        </p:pic>
      </p:grpSp>
      <p:pic>
        <p:nvPicPr>
          <p:cNvPr id="149" name="Content Placeholder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6815685" y="2886110"/>
            <a:ext cx="1378624" cy="1349021"/>
          </a:xfrm>
          <a:prstGeom prst="rect">
            <a:avLst/>
          </a:prstGeom>
        </p:spPr>
      </p:pic>
      <p:cxnSp>
        <p:nvCxnSpPr>
          <p:cNvPr id="56" name="Straight Arrow Connector 55"/>
          <p:cNvCxnSpPr/>
          <p:nvPr/>
        </p:nvCxnSpPr>
        <p:spPr>
          <a:xfrm>
            <a:off x="3892155" y="3639208"/>
            <a:ext cx="0" cy="294190"/>
          </a:xfrm>
          <a:prstGeom prst="straightConnector1">
            <a:avLst/>
          </a:prstGeom>
          <a:noFill/>
          <a:ln w="19050" cap="flat" cmpd="sng" algn="ctr">
            <a:solidFill>
              <a:srgbClr val="41719C"/>
            </a:solidFill>
            <a:prstDash val="solid"/>
            <a:miter lim="800000"/>
            <a:tailEnd type="triangle"/>
          </a:ln>
          <a:effectLst/>
        </p:spPr>
      </p:cxnSp>
      <p:pic>
        <p:nvPicPr>
          <p:cNvPr id="58" name="Picture 5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87" b="90260" l="29280" r="92308"/>
                    </a14:imgEffect>
                  </a14:imgLayer>
                </a14:imgProps>
              </a:ext>
              <a:ext uri="{28A0092B-C50C-407E-A947-70E740481C1C}">
                <a14:useLocalDpi xmlns:a14="http://schemas.microsoft.com/office/drawing/2010/main" val="0"/>
              </a:ext>
            </a:extLst>
          </a:blip>
          <a:srcRect l="28900" t="2845" r="10246" b="7724"/>
          <a:stretch/>
        </p:blipFill>
        <p:spPr>
          <a:xfrm>
            <a:off x="2992241" y="4452497"/>
            <a:ext cx="1799828" cy="2021502"/>
          </a:xfrm>
          <a:prstGeom prst="rect">
            <a:avLst/>
          </a:prstGeom>
        </p:spPr>
      </p:pic>
    </p:spTree>
    <p:extLst>
      <p:ext uri="{BB962C8B-B14F-4D97-AF65-F5344CB8AC3E}">
        <p14:creationId xmlns:p14="http://schemas.microsoft.com/office/powerpoint/2010/main" val="2298790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7" y="43616"/>
            <a:ext cx="8832323" cy="707886"/>
          </a:xfrm>
          <a:prstGeom prst="rect">
            <a:avLst/>
          </a:prstGeom>
        </p:spPr>
        <p:txBody>
          <a:bodyPr wrap="square">
            <a:spAutoFit/>
          </a:bodyPr>
          <a:lstStyle/>
          <a:p>
            <a:r>
              <a:rPr lang="en-US" sz="4000" b="1" dirty="0">
                <a:solidFill>
                  <a:srgbClr val="75AADB"/>
                </a:solidFill>
              </a:rPr>
              <a:t>Land Cover </a:t>
            </a:r>
            <a:r>
              <a:rPr lang="en-US" sz="4000" b="1" dirty="0" smtClean="0">
                <a:solidFill>
                  <a:srgbClr val="75AADB"/>
                </a:solidFill>
              </a:rPr>
              <a:t>Classification</a:t>
            </a:r>
            <a:endParaRPr lang="en-US" sz="4000" b="1" dirty="0">
              <a:solidFill>
                <a:srgbClr val="75AADB"/>
              </a:solidFill>
            </a:endParaRPr>
          </a:p>
        </p:txBody>
      </p:sp>
      <p:grpSp>
        <p:nvGrpSpPr>
          <p:cNvPr id="77" name="Group 76"/>
          <p:cNvGrpSpPr/>
          <p:nvPr/>
        </p:nvGrpSpPr>
        <p:grpSpPr>
          <a:xfrm>
            <a:off x="446693" y="859543"/>
            <a:ext cx="4108154" cy="5657371"/>
            <a:chOff x="9582446" y="1861029"/>
            <a:chExt cx="4108154" cy="5367787"/>
          </a:xfrm>
        </p:grpSpPr>
        <p:grpSp>
          <p:nvGrpSpPr>
            <p:cNvPr id="73" name="Group 72"/>
            <p:cNvGrpSpPr/>
            <p:nvPr/>
          </p:nvGrpSpPr>
          <p:grpSpPr>
            <a:xfrm>
              <a:off x="9678292" y="1861029"/>
              <a:ext cx="4012308" cy="1243041"/>
              <a:chOff x="9487792" y="822797"/>
              <a:chExt cx="4012308" cy="1243041"/>
            </a:xfrm>
          </p:grpSpPr>
          <p:sp>
            <p:nvSpPr>
              <p:cNvPr id="41" name="Rounded Rectangle 40"/>
              <p:cNvSpPr/>
              <p:nvPr/>
            </p:nvSpPr>
            <p:spPr>
              <a:xfrm>
                <a:off x="9487826" y="822797"/>
                <a:ext cx="4012274"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42" name="Rectangle 41"/>
              <p:cNvSpPr/>
              <p:nvPr/>
            </p:nvSpPr>
            <p:spPr>
              <a:xfrm>
                <a:off x="9487792" y="944027"/>
                <a:ext cx="4012274" cy="31968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43" name="TextBox 42"/>
              <p:cNvSpPr txBox="1"/>
              <p:nvPr/>
            </p:nvSpPr>
            <p:spPr>
              <a:xfrm>
                <a:off x="10613144" y="896785"/>
                <a:ext cx="1666529" cy="37963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Processing</a:t>
                </a:r>
              </a:p>
            </p:txBody>
          </p:sp>
          <p:sp>
            <p:nvSpPr>
              <p:cNvPr id="51" name="Rounded Rectangle 50"/>
              <p:cNvSpPr/>
              <p:nvPr/>
            </p:nvSpPr>
            <p:spPr>
              <a:xfrm>
                <a:off x="9565387" y="1359777"/>
                <a:ext cx="1190171" cy="5676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2" name="TextBox 51"/>
              <p:cNvSpPr txBox="1"/>
              <p:nvPr/>
            </p:nvSpPr>
            <p:spPr>
              <a:xfrm>
                <a:off x="9597256" y="1420115"/>
                <a:ext cx="1090859" cy="365028"/>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Mosaic</a:t>
                </a:r>
              </a:p>
            </p:txBody>
          </p:sp>
          <p:sp>
            <p:nvSpPr>
              <p:cNvPr id="53" name="Rounded Rectangle 52"/>
              <p:cNvSpPr/>
              <p:nvPr/>
            </p:nvSpPr>
            <p:spPr>
              <a:xfrm>
                <a:off x="10849560" y="1367959"/>
                <a:ext cx="2579566" cy="55942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4" name="TextBox 53"/>
              <p:cNvSpPr txBox="1"/>
              <p:nvPr/>
            </p:nvSpPr>
            <p:spPr>
              <a:xfrm>
                <a:off x="10987418" y="1327606"/>
                <a:ext cx="2248219"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Atmospheric Correction</a:t>
                </a:r>
              </a:p>
            </p:txBody>
          </p:sp>
        </p:grpSp>
        <p:grpSp>
          <p:nvGrpSpPr>
            <p:cNvPr id="74" name="Group 73"/>
            <p:cNvGrpSpPr/>
            <p:nvPr/>
          </p:nvGrpSpPr>
          <p:grpSpPr>
            <a:xfrm>
              <a:off x="9582446" y="3272363"/>
              <a:ext cx="4100302" cy="1243041"/>
              <a:chOff x="9582446" y="3272363"/>
              <a:chExt cx="4100302" cy="1243041"/>
            </a:xfrm>
          </p:grpSpPr>
          <p:sp>
            <p:nvSpPr>
              <p:cNvPr id="48" name="Rounded Rectangle 47"/>
              <p:cNvSpPr/>
              <p:nvPr/>
            </p:nvSpPr>
            <p:spPr>
              <a:xfrm>
                <a:off x="9680803" y="3272363"/>
                <a:ext cx="4001945"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57" name="Rectangle 56"/>
              <p:cNvSpPr/>
              <p:nvPr/>
            </p:nvSpPr>
            <p:spPr>
              <a:xfrm>
                <a:off x="9681468" y="3393087"/>
                <a:ext cx="4000886" cy="27329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58" name="TextBox 57"/>
              <p:cNvSpPr txBox="1"/>
              <p:nvPr/>
            </p:nvSpPr>
            <p:spPr>
              <a:xfrm>
                <a:off x="10864436" y="3327431"/>
                <a:ext cx="1820154" cy="37963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Classification</a:t>
                </a:r>
              </a:p>
            </p:txBody>
          </p:sp>
          <p:sp>
            <p:nvSpPr>
              <p:cNvPr id="63" name="Rounded Rectangle 62"/>
              <p:cNvSpPr/>
              <p:nvPr/>
            </p:nvSpPr>
            <p:spPr>
              <a:xfrm>
                <a:off x="9755887" y="3785609"/>
                <a:ext cx="1190172" cy="59348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64" name="TextBox 63"/>
              <p:cNvSpPr txBox="1"/>
              <p:nvPr/>
            </p:nvSpPr>
            <p:spPr>
              <a:xfrm>
                <a:off x="9582446" y="3753969"/>
                <a:ext cx="1505399"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Training Sets</a:t>
                </a:r>
              </a:p>
            </p:txBody>
          </p:sp>
          <p:sp>
            <p:nvSpPr>
              <p:cNvPr id="65" name="Rounded Rectangle 64"/>
              <p:cNvSpPr/>
              <p:nvPr/>
            </p:nvSpPr>
            <p:spPr>
              <a:xfrm>
                <a:off x="11030534" y="3785610"/>
                <a:ext cx="2579567" cy="57642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66" name="TextBox 65"/>
              <p:cNvSpPr txBox="1"/>
              <p:nvPr/>
            </p:nvSpPr>
            <p:spPr>
              <a:xfrm>
                <a:off x="11040059" y="3740404"/>
                <a:ext cx="2579567"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Maximum Likelihood Classification</a:t>
                </a:r>
              </a:p>
            </p:txBody>
          </p:sp>
        </p:grpSp>
        <p:grpSp>
          <p:nvGrpSpPr>
            <p:cNvPr id="75" name="Group 74"/>
            <p:cNvGrpSpPr/>
            <p:nvPr/>
          </p:nvGrpSpPr>
          <p:grpSpPr>
            <a:xfrm>
              <a:off x="9655735" y="4634482"/>
              <a:ext cx="4027013" cy="1240913"/>
              <a:chOff x="9655735" y="4634482"/>
              <a:chExt cx="4027013" cy="1240913"/>
            </a:xfrm>
          </p:grpSpPr>
          <p:sp>
            <p:nvSpPr>
              <p:cNvPr id="49" name="Rounded Rectangle 48"/>
              <p:cNvSpPr/>
              <p:nvPr/>
            </p:nvSpPr>
            <p:spPr>
              <a:xfrm>
                <a:off x="9655735" y="4634482"/>
                <a:ext cx="4027013" cy="1240913"/>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59" name="Rectangle 58"/>
              <p:cNvSpPr/>
              <p:nvPr/>
            </p:nvSpPr>
            <p:spPr>
              <a:xfrm>
                <a:off x="9655735" y="4758618"/>
                <a:ext cx="4025305" cy="30507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60" name="TextBox 59"/>
              <p:cNvSpPr txBox="1"/>
              <p:nvPr/>
            </p:nvSpPr>
            <p:spPr>
              <a:xfrm>
                <a:off x="10911806" y="4709775"/>
                <a:ext cx="1440729" cy="37963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Validation</a:t>
                </a:r>
              </a:p>
            </p:txBody>
          </p:sp>
          <p:sp>
            <p:nvSpPr>
              <p:cNvPr id="67" name="Rounded Rectangle 66"/>
              <p:cNvSpPr/>
              <p:nvPr/>
            </p:nvSpPr>
            <p:spPr>
              <a:xfrm>
                <a:off x="9747179" y="5191898"/>
                <a:ext cx="1899716" cy="5724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68" name="TextBox 67"/>
              <p:cNvSpPr txBox="1"/>
              <p:nvPr/>
            </p:nvSpPr>
            <p:spPr>
              <a:xfrm>
                <a:off x="9677870" y="5151360"/>
                <a:ext cx="1899717"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Accuracy Assessment</a:t>
                </a:r>
              </a:p>
            </p:txBody>
          </p:sp>
          <p:sp>
            <p:nvSpPr>
              <p:cNvPr id="69" name="Rounded Rectangle 68"/>
              <p:cNvSpPr/>
              <p:nvPr/>
            </p:nvSpPr>
            <p:spPr>
              <a:xfrm>
                <a:off x="11826825" y="5191497"/>
                <a:ext cx="1821376" cy="57350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70" name="TextBox 69"/>
              <p:cNvSpPr txBox="1"/>
              <p:nvPr/>
            </p:nvSpPr>
            <p:spPr>
              <a:xfrm>
                <a:off x="11896133" y="5132814"/>
                <a:ext cx="1584766"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Confusion Matrix</a:t>
                </a:r>
              </a:p>
            </p:txBody>
          </p:sp>
        </p:grpSp>
        <p:sp>
          <p:nvSpPr>
            <p:cNvPr id="76" name="Rounded Rectangle 75"/>
            <p:cNvSpPr/>
            <p:nvPr/>
          </p:nvSpPr>
          <p:spPr>
            <a:xfrm>
              <a:off x="9654027" y="5974176"/>
              <a:ext cx="4027013" cy="1254640"/>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61" name="Rectangle 60"/>
            <p:cNvSpPr/>
            <p:nvPr/>
          </p:nvSpPr>
          <p:spPr>
            <a:xfrm>
              <a:off x="9654028" y="6109200"/>
              <a:ext cx="4028720" cy="326728"/>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62" name="TextBox 61"/>
            <p:cNvSpPr txBox="1"/>
            <p:nvPr/>
          </p:nvSpPr>
          <p:spPr>
            <a:xfrm>
              <a:off x="10808114" y="6078575"/>
              <a:ext cx="1861373" cy="379630"/>
            </a:xfrm>
            <a:prstGeom prst="rect">
              <a:avLst/>
            </a:prstGeom>
            <a:noFill/>
          </p:spPr>
          <p:txBody>
            <a:bodyPr wrap="square" rtlCol="0">
              <a:spAutoFit/>
            </a:bodyPr>
            <a:lstStyle/>
            <a:p>
              <a:pPr algn="ctr">
                <a:defRPr/>
              </a:pPr>
              <a:r>
                <a:rPr lang="en-US" sz="2000" b="1" kern="0" dirty="0" smtClean="0">
                  <a:solidFill>
                    <a:prstClr val="black"/>
                  </a:solidFill>
                  <a:latin typeface="Century Gothic" panose="020B0502020202020204" pitchFamily="34" charset="0"/>
                </a:rPr>
                <a:t>End-Product</a:t>
              </a:r>
            </a:p>
          </p:txBody>
        </p:sp>
        <p:sp>
          <p:nvSpPr>
            <p:cNvPr id="71" name="Rounded Rectangle 70"/>
            <p:cNvSpPr/>
            <p:nvPr/>
          </p:nvSpPr>
          <p:spPr>
            <a:xfrm>
              <a:off x="9958712" y="6469397"/>
              <a:ext cx="3495999" cy="65647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72" name="TextBox 71"/>
            <p:cNvSpPr txBox="1"/>
            <p:nvPr/>
          </p:nvSpPr>
          <p:spPr>
            <a:xfrm>
              <a:off x="10332093" y="6471115"/>
              <a:ext cx="2728813" cy="642449"/>
            </a:xfrm>
            <a:prstGeom prst="rect">
              <a:avLst/>
            </a:prstGeom>
            <a:noFill/>
          </p:spPr>
          <p:txBody>
            <a:bodyPr wrap="square" rtlCol="0">
              <a:spAutoFit/>
            </a:bodyPr>
            <a:lstStyle/>
            <a:p>
              <a:pPr algn="ctr">
                <a:defRPr/>
              </a:pPr>
              <a:r>
                <a:rPr lang="en-US" sz="1900" kern="0" dirty="0" smtClean="0">
                  <a:solidFill>
                    <a:prstClr val="white"/>
                  </a:solidFill>
                  <a:latin typeface="Century Gothic" panose="020B0502020202020204" pitchFamily="34" charset="0"/>
                </a:rPr>
                <a:t>Supervised 2015 Land Cover Classification</a:t>
              </a:r>
            </a:p>
          </p:txBody>
        </p:sp>
      </p:grpSp>
      <p:pic>
        <p:nvPicPr>
          <p:cNvPr id="78" name="Content Placeholder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4627611" y="1489085"/>
            <a:ext cx="3834265" cy="3815190"/>
          </a:xfrm>
          <a:prstGeom prst="rect">
            <a:avLst/>
          </a:prstGeom>
        </p:spPr>
      </p:pic>
      <p:grpSp>
        <p:nvGrpSpPr>
          <p:cNvPr id="79" name="Group 78"/>
          <p:cNvGrpSpPr/>
          <p:nvPr/>
        </p:nvGrpSpPr>
        <p:grpSpPr>
          <a:xfrm>
            <a:off x="7838141" y="3903501"/>
            <a:ext cx="1305859" cy="931862"/>
            <a:chOff x="2324266" y="4597399"/>
            <a:chExt cx="1377701" cy="931862"/>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266" y="4597399"/>
              <a:ext cx="385067" cy="931862"/>
            </a:xfrm>
            <a:prstGeom prst="rect">
              <a:avLst/>
            </a:prstGeom>
          </p:spPr>
        </p:pic>
        <p:sp>
          <p:nvSpPr>
            <p:cNvPr id="81" name="TextBox 80"/>
            <p:cNvSpPr txBox="1"/>
            <p:nvPr/>
          </p:nvSpPr>
          <p:spPr>
            <a:xfrm>
              <a:off x="2709333" y="4597399"/>
              <a:ext cx="840234" cy="261610"/>
            </a:xfrm>
            <a:prstGeom prst="rect">
              <a:avLst/>
            </a:prstGeom>
            <a:noFill/>
          </p:spPr>
          <p:txBody>
            <a:bodyPr wrap="square" rtlCol="0">
              <a:spAutoFit/>
            </a:bodyPr>
            <a:lstStyle/>
            <a:p>
              <a:r>
                <a:rPr lang="en-US" sz="1100" dirty="0" smtClean="0">
                  <a:solidFill>
                    <a:srgbClr val="767171"/>
                  </a:solidFill>
                </a:rPr>
                <a:t>Urban</a:t>
              </a:r>
              <a:endParaRPr lang="en-US" sz="1100" dirty="0">
                <a:solidFill>
                  <a:srgbClr val="767171"/>
                </a:solidFill>
              </a:endParaRPr>
            </a:p>
          </p:txBody>
        </p:sp>
        <p:sp>
          <p:nvSpPr>
            <p:cNvPr id="82" name="TextBox 81"/>
            <p:cNvSpPr txBox="1"/>
            <p:nvPr/>
          </p:nvSpPr>
          <p:spPr>
            <a:xfrm>
              <a:off x="2709333" y="4763829"/>
              <a:ext cx="992634" cy="261610"/>
            </a:xfrm>
            <a:prstGeom prst="rect">
              <a:avLst/>
            </a:prstGeom>
            <a:noFill/>
          </p:spPr>
          <p:txBody>
            <a:bodyPr wrap="square" rtlCol="0">
              <a:spAutoFit/>
            </a:bodyPr>
            <a:lstStyle/>
            <a:p>
              <a:r>
                <a:rPr lang="en-US" sz="1100" dirty="0" smtClean="0">
                  <a:solidFill>
                    <a:srgbClr val="767171"/>
                  </a:solidFill>
                </a:rPr>
                <a:t>Agriculture</a:t>
              </a:r>
              <a:endParaRPr lang="en-US" sz="1100" dirty="0">
                <a:solidFill>
                  <a:srgbClr val="767171"/>
                </a:solidFill>
              </a:endParaRPr>
            </a:p>
          </p:txBody>
        </p:sp>
        <p:sp>
          <p:nvSpPr>
            <p:cNvPr id="83" name="TextBox 82"/>
            <p:cNvSpPr txBox="1"/>
            <p:nvPr/>
          </p:nvSpPr>
          <p:spPr>
            <a:xfrm>
              <a:off x="2709333" y="4932525"/>
              <a:ext cx="840234" cy="261610"/>
            </a:xfrm>
            <a:prstGeom prst="rect">
              <a:avLst/>
            </a:prstGeom>
            <a:noFill/>
          </p:spPr>
          <p:txBody>
            <a:bodyPr wrap="square" rtlCol="0">
              <a:spAutoFit/>
            </a:bodyPr>
            <a:lstStyle/>
            <a:p>
              <a:r>
                <a:rPr lang="en-US" sz="1100" dirty="0" smtClean="0">
                  <a:solidFill>
                    <a:srgbClr val="767171"/>
                  </a:solidFill>
                </a:rPr>
                <a:t>Water</a:t>
              </a:r>
            </a:p>
          </p:txBody>
        </p:sp>
        <p:sp>
          <p:nvSpPr>
            <p:cNvPr id="84" name="TextBox 83"/>
            <p:cNvSpPr txBox="1"/>
            <p:nvPr/>
          </p:nvSpPr>
          <p:spPr>
            <a:xfrm>
              <a:off x="2709333" y="5099022"/>
              <a:ext cx="840234" cy="261610"/>
            </a:xfrm>
            <a:prstGeom prst="rect">
              <a:avLst/>
            </a:prstGeom>
            <a:noFill/>
          </p:spPr>
          <p:txBody>
            <a:bodyPr wrap="square" rtlCol="0">
              <a:spAutoFit/>
            </a:bodyPr>
            <a:lstStyle/>
            <a:p>
              <a:r>
                <a:rPr lang="en-US" sz="1100" dirty="0" smtClean="0">
                  <a:solidFill>
                    <a:srgbClr val="767171"/>
                  </a:solidFill>
                </a:rPr>
                <a:t>Forest</a:t>
              </a:r>
              <a:endParaRPr lang="en-US" sz="1100" dirty="0">
                <a:solidFill>
                  <a:srgbClr val="767171"/>
                </a:solidFill>
              </a:endParaRPr>
            </a:p>
          </p:txBody>
        </p:sp>
        <p:sp>
          <p:nvSpPr>
            <p:cNvPr id="85" name="TextBox 84"/>
            <p:cNvSpPr txBox="1"/>
            <p:nvPr/>
          </p:nvSpPr>
          <p:spPr>
            <a:xfrm>
              <a:off x="2709333" y="5265783"/>
              <a:ext cx="840234" cy="261610"/>
            </a:xfrm>
            <a:prstGeom prst="rect">
              <a:avLst/>
            </a:prstGeom>
            <a:noFill/>
          </p:spPr>
          <p:txBody>
            <a:bodyPr wrap="square" rtlCol="0">
              <a:spAutoFit/>
            </a:bodyPr>
            <a:lstStyle/>
            <a:p>
              <a:r>
                <a:rPr lang="en-US" sz="1100" dirty="0" smtClean="0">
                  <a:solidFill>
                    <a:srgbClr val="767171"/>
                  </a:solidFill>
                </a:rPr>
                <a:t>Bare</a:t>
              </a:r>
              <a:endParaRPr lang="en-US" sz="1100" dirty="0">
                <a:solidFill>
                  <a:srgbClr val="767171"/>
                </a:solidFill>
              </a:endParaRPr>
            </a:p>
          </p:txBody>
        </p:sp>
      </p:grpSp>
      <p:grpSp>
        <p:nvGrpSpPr>
          <p:cNvPr id="86" name="Group 85"/>
          <p:cNvGrpSpPr/>
          <p:nvPr/>
        </p:nvGrpSpPr>
        <p:grpSpPr>
          <a:xfrm>
            <a:off x="6338856" y="5016321"/>
            <a:ext cx="1241877" cy="509287"/>
            <a:chOff x="757767" y="4646201"/>
            <a:chExt cx="1291166" cy="529500"/>
          </a:xfrm>
        </p:grpSpPr>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88" name="TextBox 87"/>
            <p:cNvSpPr txBox="1"/>
            <p:nvPr/>
          </p:nvSpPr>
          <p:spPr>
            <a:xfrm>
              <a:off x="757767" y="4646202"/>
              <a:ext cx="601134" cy="276999"/>
            </a:xfrm>
            <a:prstGeom prst="rect">
              <a:avLst/>
            </a:prstGeom>
            <a:noFill/>
          </p:spPr>
          <p:txBody>
            <a:bodyPr wrap="square" rtlCol="0">
              <a:spAutoFit/>
            </a:bodyPr>
            <a:lstStyle/>
            <a:p>
              <a:r>
                <a:rPr lang="en-US" sz="1200" dirty="0" smtClean="0">
                  <a:solidFill>
                    <a:srgbClr val="767171"/>
                  </a:solidFill>
                </a:rPr>
                <a:t>0</a:t>
              </a:r>
              <a:endParaRPr lang="en-US" sz="1200" dirty="0">
                <a:solidFill>
                  <a:srgbClr val="767171"/>
                </a:solidFill>
              </a:endParaRPr>
            </a:p>
          </p:txBody>
        </p:sp>
        <p:sp>
          <p:nvSpPr>
            <p:cNvPr id="89" name="TextBox 88"/>
            <p:cNvSpPr txBox="1"/>
            <p:nvPr/>
          </p:nvSpPr>
          <p:spPr>
            <a:xfrm>
              <a:off x="1651000" y="4646201"/>
              <a:ext cx="397933" cy="276999"/>
            </a:xfrm>
            <a:prstGeom prst="rect">
              <a:avLst/>
            </a:prstGeom>
            <a:noFill/>
          </p:spPr>
          <p:txBody>
            <a:bodyPr wrap="square" rtlCol="0">
              <a:spAutoFit/>
            </a:bodyPr>
            <a:lstStyle/>
            <a:p>
              <a:r>
                <a:rPr lang="en-US" sz="1200" dirty="0" smtClean="0">
                  <a:solidFill>
                    <a:srgbClr val="767171"/>
                  </a:solidFill>
                </a:rPr>
                <a:t>40</a:t>
              </a:r>
              <a:endParaRPr lang="en-US" sz="1200" dirty="0">
                <a:solidFill>
                  <a:srgbClr val="767171"/>
                </a:solidFill>
              </a:endParaRPr>
            </a:p>
          </p:txBody>
        </p:sp>
        <p:sp>
          <p:nvSpPr>
            <p:cNvPr id="90" name="TextBox 89"/>
            <p:cNvSpPr txBox="1"/>
            <p:nvPr/>
          </p:nvSpPr>
          <p:spPr>
            <a:xfrm>
              <a:off x="1123951" y="4898702"/>
              <a:ext cx="469899" cy="276999"/>
            </a:xfrm>
            <a:prstGeom prst="rect">
              <a:avLst/>
            </a:prstGeom>
            <a:noFill/>
          </p:spPr>
          <p:txBody>
            <a:bodyPr wrap="square" rtlCol="0">
              <a:spAutoFit/>
            </a:bodyPr>
            <a:lstStyle/>
            <a:p>
              <a:r>
                <a:rPr lang="en-US" sz="1200" dirty="0" smtClean="0">
                  <a:solidFill>
                    <a:srgbClr val="767171"/>
                  </a:solidFill>
                </a:rPr>
                <a:t>Km</a:t>
              </a:r>
              <a:endParaRPr lang="en-US" sz="1200" dirty="0">
                <a:solidFill>
                  <a:srgbClr val="767171"/>
                </a:solidFill>
              </a:endParaRPr>
            </a:p>
          </p:txBody>
        </p:sp>
      </p:grpSp>
    </p:spTree>
    <p:extLst>
      <p:ext uri="{BB962C8B-B14F-4D97-AF65-F5344CB8AC3E}">
        <p14:creationId xmlns:p14="http://schemas.microsoft.com/office/powerpoint/2010/main" val="2401794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1475" y="131576"/>
            <a:ext cx="4102100" cy="3368964"/>
          </a:xfrm>
        </p:spPr>
        <p:txBody>
          <a:bodyPr/>
          <a:lstStyle/>
          <a:p>
            <a:r>
              <a:rPr lang="en-US" dirty="0" smtClean="0"/>
              <a:t>Land</a:t>
            </a:r>
          </a:p>
          <a:p>
            <a:r>
              <a:rPr lang="en-US" dirty="0" smtClean="0"/>
              <a:t>Use</a:t>
            </a:r>
          </a:p>
          <a:p>
            <a:r>
              <a:rPr lang="en-US" dirty="0" smtClean="0"/>
              <a:t>Conflict </a:t>
            </a:r>
          </a:p>
          <a:p>
            <a:r>
              <a:rPr lang="en-US" dirty="0" smtClean="0"/>
              <a:t>Identification </a:t>
            </a:r>
          </a:p>
          <a:p>
            <a:r>
              <a:rPr lang="en-US" dirty="0" smtClean="0"/>
              <a:t>Strategy (LUCIS)</a:t>
            </a:r>
            <a:endParaRPr lang="en-US" dirty="0"/>
          </a:p>
        </p:txBody>
      </p:sp>
      <p:sp>
        <p:nvSpPr>
          <p:cNvPr id="8" name="Text Placeholder 1"/>
          <p:cNvSpPr txBox="1">
            <a:spLocks/>
          </p:cNvSpPr>
          <p:nvPr/>
        </p:nvSpPr>
        <p:spPr>
          <a:xfrm>
            <a:off x="0" y="3719614"/>
            <a:ext cx="9144000" cy="3300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smtClean="0"/>
              <a:t>Integrates</a:t>
            </a:r>
            <a:r>
              <a:rPr lang="en-US" dirty="0" smtClean="0"/>
              <a:t> </a:t>
            </a:r>
            <a:r>
              <a:rPr lang="en-US" dirty="0"/>
              <a:t>input datasets to create suitability data layers based on defined goals and objectives </a:t>
            </a:r>
          </a:p>
          <a:p>
            <a:pPr marL="342900" indent="-342900">
              <a:spcBef>
                <a:spcPts val="200"/>
              </a:spcBef>
              <a:buClr>
                <a:schemeClr val="accent1"/>
              </a:buClr>
              <a:buFont typeface="Webdings" panose="05030102010509060703" pitchFamily="18" charset="2"/>
              <a:buChar char="4"/>
            </a:pPr>
            <a:endParaRPr lang="en-US" b="1" dirty="0"/>
          </a:p>
          <a:p>
            <a:pPr marL="342900" lvl="0" indent="-342900">
              <a:spcBef>
                <a:spcPts val="200"/>
              </a:spcBef>
              <a:buClr>
                <a:schemeClr val="accent1"/>
              </a:buClr>
              <a:buFont typeface="Webdings" panose="05030102010509060703" pitchFamily="18" charset="2"/>
              <a:buChar char="4"/>
            </a:pPr>
            <a:r>
              <a:rPr lang="en-US" b="1" dirty="0" smtClean="0">
                <a:solidFill>
                  <a:srgbClr val="767171"/>
                </a:solidFill>
              </a:rPr>
              <a:t>Locates</a:t>
            </a:r>
            <a:r>
              <a:rPr lang="en-US" dirty="0" smtClean="0">
                <a:solidFill>
                  <a:srgbClr val="767171"/>
                </a:solidFill>
              </a:rPr>
              <a:t> </a:t>
            </a:r>
            <a:r>
              <a:rPr lang="en-US" dirty="0">
                <a:solidFill>
                  <a:srgbClr val="767171"/>
                </a:solidFill>
              </a:rPr>
              <a:t>areas of </a:t>
            </a:r>
            <a:r>
              <a:rPr lang="en-US" dirty="0" smtClean="0">
                <a:solidFill>
                  <a:srgbClr val="767171"/>
                </a:solidFill>
              </a:rPr>
              <a:t>potential </a:t>
            </a:r>
            <a:r>
              <a:rPr lang="en-US" dirty="0">
                <a:solidFill>
                  <a:srgbClr val="767171"/>
                </a:solidFill>
              </a:rPr>
              <a:t>land use </a:t>
            </a:r>
            <a:r>
              <a:rPr lang="en-US" dirty="0" smtClean="0">
                <a:solidFill>
                  <a:srgbClr val="767171"/>
                </a:solidFill>
              </a:rPr>
              <a:t>conflict based </a:t>
            </a:r>
            <a:r>
              <a:rPr lang="en-US" dirty="0">
                <a:solidFill>
                  <a:srgbClr val="767171"/>
                </a:solidFill>
              </a:rPr>
              <a:t>on suitability </a:t>
            </a:r>
            <a:r>
              <a:rPr lang="en-US" dirty="0" smtClean="0">
                <a:solidFill>
                  <a:srgbClr val="767171"/>
                </a:solidFill>
              </a:rPr>
              <a:t>prioritization and ranking </a:t>
            </a:r>
          </a:p>
          <a:p>
            <a:pPr marL="342900" lvl="0" indent="-342900">
              <a:spcBef>
                <a:spcPts val="200"/>
              </a:spcBef>
              <a:buClr>
                <a:schemeClr val="accent1"/>
              </a:buClr>
              <a:buFont typeface="Webdings" panose="05030102010509060703" pitchFamily="18" charset="2"/>
              <a:buChar char="4"/>
            </a:pPr>
            <a:endParaRPr lang="en-US" dirty="0">
              <a:solidFill>
                <a:srgbClr val="767171"/>
              </a:solidFill>
            </a:endParaRPr>
          </a:p>
          <a:p>
            <a:pPr marL="342900" indent="-342900">
              <a:spcBef>
                <a:spcPts val="200"/>
              </a:spcBef>
              <a:buClr>
                <a:schemeClr val="accent1"/>
              </a:buClr>
              <a:buFont typeface="Webdings" panose="05030102010509060703" pitchFamily="18" charset="2"/>
              <a:buChar char="4"/>
            </a:pPr>
            <a:r>
              <a:rPr lang="en-US" b="1" dirty="0"/>
              <a:t>Produces</a:t>
            </a:r>
            <a:r>
              <a:rPr lang="en-US" dirty="0"/>
              <a:t> </a:t>
            </a:r>
            <a:r>
              <a:rPr lang="en-US" dirty="0" smtClean="0"/>
              <a:t>flexible land </a:t>
            </a:r>
            <a:r>
              <a:rPr lang="en-US" dirty="0"/>
              <a:t>use allocation scenarios based on goals and objectives </a:t>
            </a:r>
            <a:r>
              <a:rPr lang="en-US" dirty="0" smtClean="0"/>
              <a:t>that can be easily adapted</a:t>
            </a:r>
          </a:p>
        </p:txBody>
      </p:sp>
      <p:grpSp>
        <p:nvGrpSpPr>
          <p:cNvPr id="6" name="Group 5"/>
          <p:cNvGrpSpPr/>
          <p:nvPr/>
        </p:nvGrpSpPr>
        <p:grpSpPr>
          <a:xfrm>
            <a:off x="5825997" y="1430344"/>
            <a:ext cx="1536286" cy="852852"/>
            <a:chOff x="5877029" y="1422033"/>
            <a:chExt cx="1536286" cy="852852"/>
          </a:xfrm>
        </p:grpSpPr>
        <p:sp>
          <p:nvSpPr>
            <p:cNvPr id="2" name="Rounded Rectangle 1"/>
            <p:cNvSpPr/>
            <p:nvPr/>
          </p:nvSpPr>
          <p:spPr>
            <a:xfrm>
              <a:off x="5877029" y="1422033"/>
              <a:ext cx="1484667" cy="852852"/>
            </a:xfrm>
            <a:prstGeom prst="roundRect">
              <a:avLst/>
            </a:prstGeom>
            <a:solidFill>
              <a:schemeClr val="accent4">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77029" y="1525293"/>
              <a:ext cx="1536286" cy="646331"/>
            </a:xfrm>
            <a:prstGeom prst="rect">
              <a:avLst/>
            </a:prstGeom>
            <a:noFill/>
          </p:spPr>
          <p:txBody>
            <a:bodyPr wrap="square" rtlCol="0">
              <a:spAutoFit/>
            </a:bodyPr>
            <a:lstStyle/>
            <a:p>
              <a:pPr algn="ctr"/>
              <a:r>
                <a:rPr lang="en-US" b="1" dirty="0" smtClean="0">
                  <a:solidFill>
                    <a:schemeClr val="tx1">
                      <a:lumMod val="50000"/>
                    </a:schemeClr>
                  </a:solidFill>
                </a:rPr>
                <a:t>Suitability Analysis</a:t>
              </a:r>
            </a:p>
          </p:txBody>
        </p:sp>
      </p:grpSp>
      <p:pic>
        <p:nvPicPr>
          <p:cNvPr id="69" name="Picture 6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61824" y="157986"/>
            <a:ext cx="1130063" cy="1047764"/>
          </a:xfrm>
          <a:prstGeom prst="rect">
            <a:avLst/>
          </a:prstGeom>
        </p:spPr>
      </p:pic>
      <p:pic>
        <p:nvPicPr>
          <p:cNvPr id="70" name="Content Placeholder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7561707" y="2108866"/>
            <a:ext cx="1100101" cy="1076479"/>
          </a:xfrm>
          <a:prstGeom prst="rect">
            <a:avLst/>
          </a:prstGeom>
        </p:spPr>
      </p:pic>
      <p:pic>
        <p:nvPicPr>
          <p:cNvPr id="71" name="Picture 70"/>
          <p:cNvPicPr>
            <a:picLocks noChangeAspect="1"/>
          </p:cNvPicPr>
          <p:nvPr/>
        </p:nvPicPr>
        <p:blipFill>
          <a:blip r:embed="rId7">
            <a:extLst>
              <a:ext uri="{BEBA8EAE-BF5A-486C-A8C5-ECC9F3942E4B}">
                <a14:imgProps xmlns:a14="http://schemas.microsoft.com/office/drawing/2010/main">
                  <a14:imgLayer r:embed="rId8">
                    <a14:imgEffect>
                      <a14:backgroundRemoval t="4618" b="96815" l="3136" r="97387"/>
                    </a14:imgEffect>
                  </a14:imgLayer>
                </a14:imgProps>
              </a:ext>
            </a:extLst>
          </a:blip>
          <a:stretch>
            <a:fillRect/>
          </a:stretch>
        </p:blipFill>
        <p:spPr>
          <a:xfrm>
            <a:off x="4572000" y="2104222"/>
            <a:ext cx="1225020" cy="1183001"/>
          </a:xfrm>
          <a:prstGeom prst="rect">
            <a:avLst/>
          </a:prstGeom>
        </p:spPr>
      </p:pic>
      <p:pic>
        <p:nvPicPr>
          <p:cNvPr id="72" name="Picture 71"/>
          <p:cNvPicPr>
            <a:picLocks noChangeAspect="1"/>
          </p:cNvPicPr>
          <p:nvPr/>
        </p:nvPicPr>
        <p:blipFill rotWithShape="1">
          <a:blip r:embed="rId9">
            <a:extLst>
              <a:ext uri="{BEBA8EAE-BF5A-486C-A8C5-ECC9F3942E4B}">
                <a14:imgProps xmlns:a14="http://schemas.microsoft.com/office/drawing/2010/main">
                  <a14:imgLayer r:embed="rId10">
                    <a14:imgEffect>
                      <a14:backgroundRemoval t="3828" b="95853" l="4968" r="87340"/>
                    </a14:imgEffect>
                  </a14:imgLayer>
                </a14:imgProps>
              </a:ext>
            </a:extLst>
          </a:blip>
          <a:srcRect r="9750"/>
          <a:stretch/>
        </p:blipFill>
        <p:spPr>
          <a:xfrm>
            <a:off x="4532320" y="756687"/>
            <a:ext cx="1132840" cy="1100082"/>
          </a:xfrm>
          <a:prstGeom prst="rect">
            <a:avLst/>
          </a:prstGeom>
        </p:spPr>
      </p:pic>
      <p:pic>
        <p:nvPicPr>
          <p:cNvPr id="73" name="Picture 72"/>
          <p:cNvPicPr>
            <a:picLocks noChangeAspect="1"/>
          </p:cNvPicPr>
          <p:nvPr/>
        </p:nvPicPr>
        <p:blipFill rotWithShape="1">
          <a:blip r:embed="rId11">
            <a:extLst>
              <a:ext uri="{BEBA8EAE-BF5A-486C-A8C5-ECC9F3942E4B}">
                <a14:imgProps xmlns:a14="http://schemas.microsoft.com/office/drawing/2010/main">
                  <a14:imgLayer r:embed="rId12">
                    <a14:imgEffect>
                      <a14:backgroundRemoval t="10379" b="90110" l="7229" r="70099"/>
                    </a14:imgEffect>
                  </a14:imgLayer>
                </a14:imgProps>
              </a:ext>
            </a:extLst>
          </a:blip>
          <a:srcRect l="4970" t="5879" r="25076" b="6278"/>
          <a:stretch/>
        </p:blipFill>
        <p:spPr>
          <a:xfrm>
            <a:off x="7492827" y="673971"/>
            <a:ext cx="1168981" cy="1171256"/>
          </a:xfrm>
          <a:prstGeom prst="rect">
            <a:avLst/>
          </a:prstGeom>
        </p:spPr>
      </p:pic>
      <p:pic>
        <p:nvPicPr>
          <p:cNvPr id="74" name="Picture 73"/>
          <p:cNvPicPr>
            <a:picLocks noChangeAspect="1"/>
          </p:cNvPicPr>
          <p:nvPr/>
        </p:nvPicPr>
        <p:blipFill rotWithShape="1">
          <a:blip r:embed="rId13">
            <a:extLst>
              <a:ext uri="{BEBA8EAE-BF5A-486C-A8C5-ECC9F3942E4B}">
                <a14:imgProps xmlns:a14="http://schemas.microsoft.com/office/drawing/2010/main">
                  <a14:imgLayer r:embed="rId14">
                    <a14:imgEffect>
                      <a14:backgroundRemoval t="5858" b="97275" l="9907" r="89977"/>
                    </a14:imgEffect>
                  </a14:imgLayer>
                </a14:imgProps>
              </a:ext>
            </a:extLst>
          </a:blip>
          <a:srcRect l="12285" t="6706" r="13735"/>
          <a:stretch/>
        </p:blipFill>
        <p:spPr>
          <a:xfrm>
            <a:off x="6108165" y="2507945"/>
            <a:ext cx="1142396" cy="1059789"/>
          </a:xfrm>
          <a:prstGeom prst="rect">
            <a:avLst/>
          </a:prstGeom>
        </p:spPr>
      </p:pic>
      <p:cxnSp>
        <p:nvCxnSpPr>
          <p:cNvPr id="76" name="Straight Arrow Connector 75"/>
          <p:cNvCxnSpPr/>
          <p:nvPr/>
        </p:nvCxnSpPr>
        <p:spPr>
          <a:xfrm>
            <a:off x="6526855" y="1181715"/>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6568330" y="2354231"/>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7410450" y="1433599"/>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528973" y="1430344"/>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7410450" y="2354231"/>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695107" y="2386456"/>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324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4934</TotalTime>
  <Words>2775</Words>
  <Application>Microsoft Office PowerPoint</Application>
  <PresentationFormat>On-screen Show (4:3)</PresentationFormat>
  <Paragraphs>356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544</cp:revision>
  <cp:lastPrinted>2016-03-31T00:41:37Z</cp:lastPrinted>
  <dcterms:created xsi:type="dcterms:W3CDTF">2015-05-18T13:26:09Z</dcterms:created>
  <dcterms:modified xsi:type="dcterms:W3CDTF">2016-04-04T18:12:15Z</dcterms:modified>
</cp:coreProperties>
</file>