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6"/>
  </p:notesMasterIdLst>
  <p:sldIdLst>
    <p:sldId id="377" r:id="rId5"/>
    <p:sldId id="403" r:id="rId6"/>
    <p:sldId id="404" r:id="rId7"/>
    <p:sldId id="384" r:id="rId8"/>
    <p:sldId id="405" r:id="rId9"/>
    <p:sldId id="389" r:id="rId10"/>
    <p:sldId id="390" r:id="rId11"/>
    <p:sldId id="391" r:id="rId12"/>
    <p:sldId id="380" r:id="rId13"/>
    <p:sldId id="382" r:id="rId14"/>
    <p:sldId id="419" r:id="rId15"/>
    <p:sldId id="383" r:id="rId16"/>
    <p:sldId id="397" r:id="rId17"/>
    <p:sldId id="398" r:id="rId18"/>
    <p:sldId id="393" r:id="rId19"/>
    <p:sldId id="399" r:id="rId20"/>
    <p:sldId id="402" r:id="rId21"/>
    <p:sldId id="400" r:id="rId22"/>
    <p:sldId id="409" r:id="rId23"/>
    <p:sldId id="411" r:id="rId24"/>
    <p:sldId id="412" r:id="rId25"/>
    <p:sldId id="420" r:id="rId26"/>
    <p:sldId id="406" r:id="rId27"/>
    <p:sldId id="416" r:id="rId28"/>
    <p:sldId id="422" r:id="rId29"/>
    <p:sldId id="407" r:id="rId30"/>
    <p:sldId id="418" r:id="rId31"/>
    <p:sldId id="413" r:id="rId32"/>
    <p:sldId id="423" r:id="rId33"/>
    <p:sldId id="415" r:id="rId34"/>
    <p:sldId id="30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AA508-94B2-6B39-542D-B589548E8148}" name="Lisa Tanh" initials="LT" userId="S::lisa.tanh@ssaihq.com::a8724265-769f-4135-a2db-44f9fed6c9b6"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3ADEF246-3A51-27EB-4C9D-F6223C5397E3}" name="Zoë Siman-Tov" initials="ZS" userId="S::zoe.siman-tov@ssaihq.com::61ef3ef2-3199-4a2c-8b3d-547a27b5f7b4" providerId="AD"/>
  <p188:author id="{EABB514C-5F0B-93A5-222B-B16DBF30FDD2}" name="Kathleen Lange" initials="KL" userId="Kathleen Lange" providerId="None"/>
  <p188:author id="{DE916D84-99F6-9E74-5A4F-D5E1E1A43803}" name="Maya Hall" initials="MH" userId="S::maya.hall@ssaihq.com::d25cc45b-bfaa-4a76-9625-0788ac4e782f" providerId="AD"/>
  <p188:author id="{CA2722C0-64AA-55F6-71E5-212ADDBC1EC7}" name="Sean McCollum" initials="SM" userId="S::sean.mccollum@ssaihq.com::6345f51d-1543-45af-89ee-88dd05872d54" providerId="AD"/>
  <p188:author id="{68B4FDE9-4D5C-FAC6-1792-3DE8D9422C40}" name="Torres Perez, Juan Luis. (ARC-SGE)[Bay Area Environmental Research Institute]" initials="TI" userId="S::juan.l.torresperez_nasa.gov#ext#@ssaihq.onmicrosoft.com::85bd4e75-231c-4620-8d24-8d7d620a36e3"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DB5"/>
    <a:srgbClr val="B3E8DA"/>
    <a:srgbClr val="88D1BE"/>
    <a:srgbClr val="799CE0"/>
    <a:srgbClr val="9DC3E6"/>
    <a:srgbClr val="5E80C4"/>
    <a:srgbClr val="4DAEB3"/>
    <a:srgbClr val="81EB10"/>
    <a:srgbClr val="508185"/>
    <a:srgbClr val="5BA8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23654-8502-44D9-8B48-49A0E1D0DDC6}" v="214" dt="2023-06-17T03:07:32.664"/>
    <p1510:client id="{02447460-9F58-432C-AEED-9D54247B2F7A}" v="25" dt="2023-07-09T22:50:11.024"/>
    <p1510:client id="{02AF4C55-5A8E-5BA8-D6C1-91406AF0B0F2}" v="62" dt="2023-06-20T21:25:01.438"/>
    <p1510:client id="{0715EBD2-6F42-4377-AE51-035A1672432B}" v="1061" dt="2023-07-23T21:55:57.308"/>
    <p1510:client id="{0A1F1055-E475-4CF0-BD67-17C4233FDB53}" v="268" dt="2023-07-07T22:01:24.054"/>
    <p1510:client id="{0B3386F6-A913-4A5D-83B4-2AE3FE634053}" v="85" dt="2023-06-21T22:49:38.413"/>
    <p1510:client id="{0BFE07A4-A333-4F20-B82C-43A9F962D4FA}" v="684" dt="2023-07-19T22:01:54.041"/>
    <p1510:client id="{1264F244-D8D6-47B1-A72D-22CB800007D2}" v="25" dt="2023-06-21T21:28:20.794"/>
    <p1510:client id="{128531BA-ECD5-4F24-9A86-8E0B038EB9B1}" v="19" dt="2023-07-10T23:57:13.849"/>
    <p1510:client id="{1659F44F-4CF8-4C3C-9A13-CF67471D5CCB}" v="5" dt="2023-06-15T00:00:34.850"/>
    <p1510:client id="{18CB01ED-23D0-4761-9156-743B038B9B8B}" v="391" dt="2023-07-17T16:19:02.455"/>
    <p1510:client id="{1A60F0EA-ED7C-4B22-B417-52F88FF33DCF}" v="8" dt="2023-07-24T21:16:20.723"/>
    <p1510:client id="{1BEBBEB2-6B33-4244-A837-12DD2EF97FDA}" v="3" dt="2023-06-20T16:34:48.667"/>
    <p1510:client id="{22C82231-441B-EE49-8870-F6DADB33E70C}" v="5" dt="2023-07-26T17:02:31.745"/>
    <p1510:client id="{246F05D0-EBF1-4D2C-ABCF-C332EA703015}" v="314" dt="2023-07-24T18:24:09.182"/>
    <p1510:client id="{24DD10C7-92F8-4E9E-96C3-382EB4B7A054}" v="24" dt="2023-06-15T15:40:48.409"/>
    <p1510:client id="{2683EB46-4C41-40C5-B4DF-76478B5ACEC8}" v="157" dt="2023-06-16T18:16:10.820"/>
    <p1510:client id="{27526101-3E73-48F6-AA70-D58B4F138667}" v="2" dt="2023-07-13T21:02:19.303"/>
    <p1510:client id="{28805128-F8C4-4D15-A42B-F73527354E8B}" v="19" dt="2023-06-17T22:58:22.134"/>
    <p1510:client id="{2B1AFD4B-A4AA-447D-A53D-5401D0D9C8C4}" v="21" dt="2023-07-05T18:33:56.708"/>
    <p1510:client id="{2B634FCB-046A-4C87-9E47-78DFE7F12F29}" v="4" dt="2023-06-20T23:44:18.370"/>
    <p1510:client id="{2B77718A-04D3-4FBB-ACCF-D386B98B0F66}" v="68" dt="2023-06-13T17:34:18.922"/>
    <p1510:client id="{2C15ED20-7592-4D01-A8BE-92786398440F}" v="7" dt="2023-06-20T17:10:15.475"/>
    <p1510:client id="{2E663B8C-DBBC-28D8-0AD8-FD378146D64A}" v="177" dt="2023-07-12T16:18:38.183"/>
    <p1510:client id="{34AEDEBC-0576-4C58-9D95-21F087AF5641}" v="43" dt="2023-07-20T21:40:22.526"/>
    <p1510:client id="{38B59016-4426-2C25-B6E5-BCDF966C5B18}" v="4" dt="2023-06-20T15:40:59.561"/>
    <p1510:client id="{3AAF49EE-C194-4A57-BE17-1F7EC7A95AC3}" v="1055" dt="2023-07-21T00:06:21.028"/>
    <p1510:client id="{3BBEA724-39DD-4762-8E8F-BDADB8AE6A6C}" v="6" dt="2023-06-20T21:32:09.456"/>
    <p1510:client id="{3C12CBC3-471A-457E-9B35-8D67FAAD90B0}" v="84" dt="2023-07-05T17:29:06.033"/>
    <p1510:client id="{3C1439DC-385D-4B26-A4A6-BFC19003F3D4}" v="190" dt="2023-07-12T17:41:20.117"/>
    <p1510:client id="{40ABAB7C-CB87-455B-A0AA-726DB9B1D8D5}" v="28" dt="2023-06-20T21:48:16.478"/>
    <p1510:client id="{413AE477-5EAB-48B3-8A3A-EA3E93F486F5}" v="263" dt="2023-06-20T23:33:01.123"/>
    <p1510:client id="{415F3190-DF34-4AC6-A46C-5A4341600B1C}" v="92" dt="2023-07-05T18:58:20.021"/>
    <p1510:client id="{4568AD36-AD64-4247-BA9B-A66E56281560}" v="41" dt="2023-07-05T17:31:52.156"/>
    <p1510:client id="{48405CD6-571A-5605-E056-21F2C7007FAF}" v="29" dt="2023-06-22T17:20:05.184"/>
    <p1510:client id="{484EDC76-0076-4934-ACA7-B316786500CE}" v="159" dt="2023-07-06T18:35:08.275"/>
    <p1510:client id="{48EB902F-30DF-4241-A2A5-8A3A02CA19C7}" v="78" dt="2023-07-11T16:53:57.638"/>
    <p1510:client id="{4A6F7577-D652-4E2E-94F1-EFB43452B1A5}" v="340" dt="2023-07-07T00:02:44.820"/>
    <p1510:client id="{4B57A05B-0500-4DE7-AC4C-CBB78957C2CD}" v="13" dt="2023-07-20T15:18:44.074"/>
    <p1510:client id="{53E69E2B-FD31-48CC-AD72-4592855B3F30}" v="137" dt="2023-07-20T22:33:59.755"/>
    <p1510:client id="{580383D2-47DC-4712-8196-F2D5F819F05C}" v="87" dt="2023-07-20T00:55:10.993"/>
    <p1510:client id="{5887CA7A-E16E-4498-8339-3DB582503709}" v="7" dt="2023-06-21T23:57:09.378"/>
    <p1510:client id="{5BAE10BB-CF10-40E6-B5F7-0E4C24665E77}" v="16" dt="2023-06-14T23:23:12.767"/>
    <p1510:client id="{5C53AB9F-2FE1-486A-B63B-200E65A96C1B}" v="1002" dt="2023-07-20T05:04:12.908"/>
    <p1510:client id="{5CC16734-3543-498D-9047-E040C92094BA}" v="5" dt="2023-07-05T17:34:22.909"/>
    <p1510:client id="{5D20E034-CD07-4886-A5D5-62136207D12E}" v="104" dt="2023-07-25T23:55:16.461"/>
    <p1510:client id="{5FC9DCE7-396C-5A7A-36ED-A396965EDCA4}" v="5" dt="2023-07-19T21:16:12.701"/>
    <p1510:client id="{62481C32-51CA-449C-9C9E-B3148A43C2FC}" v="405" dt="2023-06-15T19:06:48.408"/>
    <p1510:client id="{62AE8211-4C78-402E-828C-49499D03F052}" v="118" dt="2023-07-24T23:01:31.567"/>
    <p1510:client id="{6339AA4B-1658-446C-BAA9-14AACCE98A43}" v="1840" dt="2023-07-26T00:11:25.408"/>
    <p1510:client id="{636B37A4-9B0D-46EA-ABA8-64A4B4E5DD4B}" v="208" dt="2023-07-25T22:02:58.612"/>
    <p1510:client id="{66DC271A-E6C9-828F-9BE4-E5A113A283E6}" v="20" dt="2023-06-22T17:46:23.761"/>
    <p1510:client id="{698403F8-6E81-4C82-B885-162CBA81204C}" v="10" dt="2023-06-13T17:48:34.156"/>
    <p1510:client id="{6F953978-1799-491E-A1B3-A1D5C9D73DC1}" v="101" dt="2023-07-09T21:16:44.063"/>
    <p1510:client id="{6FC64DF6-CC6F-47D5-9C77-84603EFA4565}" v="200" dt="2023-06-15T17:56:56.906"/>
    <p1510:client id="{7018439F-0A75-4CD5-B2F5-96D931015E45}" v="1" dt="2023-06-21T17:18:49.424"/>
    <p1510:client id="{70B8ABC4-B6D6-4183-B5E8-84046EF7B1D1}" v="3" dt="2023-07-14T18:57:38.092"/>
    <p1510:client id="{734E7C53-7B71-4509-82A4-D7464EC15009}" v="236" dt="2023-07-11T04:00:50.489"/>
    <p1510:client id="{7515B09E-C570-49FB-9AE9-4A340B2F223A}" v="17" dt="2023-07-20T17:54:47.328"/>
    <p1510:client id="{7597268C-E826-4A81-AE4A-E1F678B0ACB2}" v="14" dt="2023-06-15T21:18:30.472"/>
    <p1510:client id="{77BF868B-9935-4F62-B5DF-D1FD4AB533D7}" v="229" dt="2023-07-20T21:59:09.705"/>
    <p1510:client id="{7A0876D7-0D28-4083-B457-4C3B8B254B82}" v="72" dt="2023-07-24T16:52:43.048"/>
    <p1510:client id="{8B87F90C-59CF-45AF-B207-36D36B08E026}" v="158" dt="2023-06-22T03:56:42.941"/>
    <p1510:client id="{8F0E6426-4004-3E09-829A-39266098D664}" v="1" dt="2023-07-24T20:59:42.201"/>
    <p1510:client id="{913DEF4A-CA57-4AE2-8339-C014840430E7}" v="337" dt="2023-07-18T18:18:25.702"/>
    <p1510:client id="{92F553DD-BFAB-4BC5-A1EF-F7E18E804EBF}" v="243" dt="2023-07-05T18:26:38.575"/>
    <p1510:client id="{9715E528-4098-496E-BC20-3DDB3D72B918}" v="96" dt="2023-06-21T22:14:37.950"/>
    <p1510:client id="{9754C83E-1141-40F5-BD64-10A80C7F229F}" v="265" dt="2023-07-06T22:47:21.111"/>
    <p1510:client id="{9C905943-4A42-4AA0-B7EF-CDDADBAF5C15}" v="26" dt="2023-07-20T15:56:20.076"/>
    <p1510:client id="{A1448607-3667-45BA-AD36-076EB8638747}" v="361" dt="2023-07-20T18:47:46.262"/>
    <p1510:client id="{A4DF6BC5-97A5-488A-A4DB-808B5CF79E31}" v="49" dt="2023-06-21T23:28:11.990"/>
    <p1510:client id="{A5353D06-CA4D-40E3-BD0F-1FA4D2F8F047}" v="312" dt="2023-07-10T18:40:54.509"/>
    <p1510:client id="{A7333EF6-DFAF-47A7-B542-13346C3F146B}" v="240" dt="2023-07-24T17:51:50.626"/>
    <p1510:client id="{A97779BF-A497-4A50-879A-5743624B5FC4}" v="392" dt="2023-07-05T22:22:44.691"/>
    <p1510:client id="{AB366820-E384-4467-BA55-633F80C55FDB}" v="9" dt="2023-06-20T16:53:04.605"/>
    <p1510:client id="{B173E71A-CF05-44A9-88C4-A2186E574B22}" v="484" dt="2023-07-24T20:52:38.185"/>
    <p1510:client id="{B47B72BF-1F95-4E99-A9CA-B1F4F0C930E0}" v="54" dt="2023-06-21T22:08:49.316"/>
    <p1510:client id="{B4EAF8CA-5522-4201-ACC1-D4E9032BD742}" v="36" dt="2023-06-21T22:55:10.597"/>
    <p1510:client id="{BBB4B259-5D31-46EC-BA60-9E424B0055C4}" v="4" dt="2023-06-22T17:41:46.188"/>
    <p1510:client id="{BD57C268-A9ED-44AA-B269-5C886BCC0865}" v="2" dt="2023-07-24T16:07:04.840"/>
    <p1510:client id="{C24641A4-1A9E-4849-BD1A-7611FC815FE7}" v="32" dt="2023-06-20T17:12:13.855"/>
    <p1510:client id="{C45A7AEE-E442-4F90-93D7-A6F907AA2E53}" v="74" dt="2023-06-21T22:34:40.833"/>
    <p1510:client id="{CD907AED-8C06-4171-9956-7F4579C7648F}" v="225" dt="2023-06-20T17:38:19.485"/>
    <p1510:client id="{D0B81E55-BCD2-4FEF-A8E8-AB1987B1405B}" v="101" dt="2023-06-13T16:40:42.998"/>
    <p1510:client id="{D623C134-008C-435D-ADF2-18559998D394}" v="119" dt="2023-07-05T17:49:51.850"/>
    <p1510:client id="{D886207D-691E-478F-9331-9037F722244E}" v="444" dt="2023-07-20T00:08:02.774"/>
    <p1510:client id="{DB8C633F-CECF-4ADD-8124-2FD1F0B6D7B6}" v="1749" dt="2023-07-25T21:00:39.987"/>
    <p1510:client id="{DBBF6786-D259-4BB1-990E-87788851951D}" v="9" dt="2023-06-20T23:48:36.266"/>
    <p1510:client id="{DBEFF219-1A42-45A6-9745-D1879F67CE86}" v="1062" dt="2023-07-20T22:32:54.450"/>
    <p1510:client id="{DE31A0A6-0063-4CD7-810F-2426C02C2192}" v="471" dt="2023-07-10T23:42:17.612"/>
    <p1510:client id="{DEFBDE47-553D-47FB-ACCF-60B8682AD7D1}" v="3" dt="2023-06-21T17:23:40.631"/>
    <p1510:client id="{E15C8AF5-4FA2-4F8E-8D3D-7F626B624FB2}" v="1" dt="2023-07-11T16:19:03.310"/>
    <p1510:client id="{E65D40E9-37DA-4187-B9E6-14BC3A6A07D5}" v="12" dt="2023-07-26T00:18:11.436"/>
    <p1510:client id="{E6F61B74-264A-4611-A227-4D05B652A090}" v="554" dt="2023-07-06T00:10:30.095"/>
    <p1510:client id="{EAD44687-D89F-4F7A-B369-9DC2815488F1}" v="17" dt="2023-07-24T16:41:31.258"/>
    <p1510:client id="{EC3C6DAB-FF75-453F-955A-5C0875E1D43F}" v="852" dt="2023-07-23T22:49:32.468"/>
    <p1510:client id="{F219753C-A08E-4EE1-8D39-D3B4E051F82D}" v="630" dt="2023-07-09T22:07:00.156"/>
    <p1510:client id="{F21DC0AC-F011-C708-A740-2C03F93091EF}" v="12" dt="2023-06-22T17:38:11.866"/>
    <p1510:client id="{F2724D8C-4BA7-4842-AAD4-18BA8164D63D}" v="1" dt="2023-06-22T15:45:54.802"/>
    <p1510:client id="{F30BB991-949D-4649-961C-31DEDC191C73}" v="413" dt="2023-07-11T04:34:14.713"/>
    <p1510:client id="{F56617BD-1CF7-410E-983C-EB049942A4BE}" v="1951" dt="2023-07-18T01:36:23.638"/>
    <p1510:client id="{F67CE94F-664F-4DD3-8CBA-74DA878C2E5B}" v="30" dt="2023-07-24T22:36:16.276"/>
    <p1510:client id="{F851A79B-119D-4208-A5B7-92DF3C711DC7}" v="63" dt="2023-06-15T18:32:27.494"/>
    <p1510:client id="{FA510330-63C9-4832-ABCB-7D6EC43A387F}" v="5" dt="2023-06-20T16:17:39.592"/>
    <p1510:client id="{FB89FDD4-DF27-4277-AD6A-6AF147D92C64}" v="22" dt="2023-06-20T16:25:47.677"/>
    <p1510:client id="{FC0C9AAE-D96F-305E-72A7-790D79D0195F}" v="60" dt="2023-07-19T23:27:08.431"/>
    <p1510:client id="{FEF24521-C85C-437F-A66D-7CCB2C7AA1E4}" v="30" dt="2023-07-11T17:19:46.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9565" autoAdjust="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vs.gsfc.nasa.gov/13259"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sa/2.0/fr/deed.e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nlinelibrary.wiley.com/doi/full/10.1111/gcb.15684#pane-pcw-figure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openverse.org/image/adfe2f05-28d5-4389-8ce7-0af53b55bf64?q=zostera%20marin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penverse.org/image/adfe2f05-28d5-4389-8ce7-0af53b55bf64?q=zostera%20marin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penverse.org/image/ad726cb7-0014-45c7-91ca-ab6a62dd1fed?q=oregon%20estuar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penverse.org/image/355d7dc5-8eb9-4ed9-b746-055d2d575a53?q=south%20slough%20oreg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penverse.org/image/e7798ed4-4dac-4ea7-8ba1-9b5b5519eb2a?q=zostera%20marin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curid=11666087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penverse.org/image/355d7dc5-8eb9-4ed9-b746-055d2d575a53?q=south%20slough%20oreg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penverse.org/image/cc91b26f-5e58-4cfb-9b82-87d870b91a0e?q=estuary%20recre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40322276@N04/3361055475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defRPr/>
            </a:pPr>
            <a:r>
              <a:rPr lang="en-US"/>
              <a:t>Good morning everyone and thank you for joining us! My name is (everyone introduces themselves), and we are the South Slough Water Resources Team. Today, we are going to share our research on “Monitoring Changes in Water Quality to Identify Stressors in Eelgrass Extent Throughout the Coos Estuary”. </a:t>
            </a:r>
            <a:endParaRPr lang="en-US">
              <a:cs typeface="Calibri"/>
            </a:endParaRPr>
          </a:p>
          <a:p>
            <a:pPr>
              <a:buFont typeface="Arial"/>
              <a:buChar char="•"/>
              <a:defRPr/>
            </a:pPr>
            <a:endParaRPr lang="en-US"/>
          </a:p>
          <a:p>
            <a:pPr>
              <a:buFont typeface="Arial"/>
              <a:buChar char="•"/>
              <a:defRPr/>
            </a:pPr>
            <a:r>
              <a:rPr lang="en-US"/>
              <a:t>To start, we want to acknowledge the fact that we are studying an area of southern Oregon that has been and still is stewarded by multiple tribal communities. We recognize that we are geographically removed from our study site and that the tribal communities have persevered despite forcible removal, negligence, and broken promises from the United States of America. We honor and are grateful to the Coos, Lower </a:t>
            </a:r>
            <a:r>
              <a:rPr lang="en-US" err="1"/>
              <a:t>Umqua</a:t>
            </a:r>
            <a:r>
              <a:rPr lang="en-US"/>
              <a:t>, and Siuslaw tribes who have protected and monitored these lands and waters. </a:t>
            </a:r>
            <a:endParaRPr lang="en-US">
              <a:cs typeface="Calibri"/>
            </a:endParaRPr>
          </a:p>
          <a:p>
            <a:pPr>
              <a:buFont typeface="Arial"/>
              <a:buChar char="•"/>
              <a:defRPr/>
            </a:pPr>
            <a:endParaRPr lang="en-US"/>
          </a:p>
          <a:p>
            <a:pPr>
              <a:buFont typeface="Arial"/>
              <a:buChar char="•"/>
              <a:defRPr/>
            </a:pPr>
            <a:r>
              <a:rPr lang="en-US"/>
              <a:t>Now to dive into the presentation, we’ll share some background information with you all. </a:t>
            </a:r>
            <a:endParaRPr lang="en-US">
              <a:cs typeface="Calibri" panose="020F0502020204030204"/>
            </a:endParaRPr>
          </a:p>
          <a:p>
            <a:pPr marL="171450" indent="-171450">
              <a:buFont typeface="Arial"/>
              <a:buChar char="•"/>
              <a:defRPr/>
            </a:pPr>
            <a:endParaRPr lang="en-US">
              <a:latin typeface="Segoe UI"/>
              <a:cs typeface="Segoe UI"/>
            </a:endParaRPr>
          </a:p>
          <a:p>
            <a:pPr>
              <a:defRPr/>
            </a:pPr>
            <a:endParaRPr lang="en-US">
              <a:latin typeface="Segoe UI"/>
              <a:cs typeface="Segoe U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our project, we used imagery from Landsat 8 and 9, and Sentinel-2. Data from Landsat were retrieved at a 30m spatial resolution. These data were used to specify the study area, as well as examine the entire Coos Estuary. Landsat 8 and 9 were initially used to explore eelgrass and water quality; however, the spatial resolution of 30 meters did not provide enough detail. To address this, we ultimately used Sentinel-2 MSI imagery, which produces data at a spatial resolution of 10 meters. </a:t>
            </a:r>
          </a:p>
          <a:p>
            <a:endParaRPr lang="en-US" dirty="0">
              <a:cs typeface="Calibri"/>
            </a:endParaRPr>
          </a:p>
          <a:p>
            <a:endParaRPr lang="en-US" dirty="0"/>
          </a:p>
          <a:p>
            <a:r>
              <a:rPr lang="en-US" dirty="0"/>
              <a:t>------------------------------Image Information Below ------------------------------</a:t>
            </a:r>
            <a:endParaRPr lang="en-US" dirty="0">
              <a:ea typeface="Calibri"/>
              <a:cs typeface="Calibri"/>
            </a:endParaRPr>
          </a:p>
          <a:p>
            <a:r>
              <a:rPr lang="en-US" dirty="0"/>
              <a:t>•Image Credit for </a:t>
            </a:r>
            <a:r>
              <a:rPr lang="en-US" dirty="0" err="1"/>
              <a:t>Lansat</a:t>
            </a:r>
            <a:r>
              <a:rPr lang="en-US" dirty="0"/>
              <a:t> 8 and Landsat 9: NASA</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Sources: https://svs.gsfc.nasa.gov/10812</a:t>
            </a:r>
            <a:r>
              <a:rPr lang="en-US" dirty="0">
                <a:cs typeface="Calibri"/>
              </a:rPr>
              <a:t> </a:t>
            </a:r>
            <a:r>
              <a:rPr lang="en-US" dirty="0"/>
              <a:t>; </a:t>
            </a:r>
            <a:r>
              <a:rPr lang="en-US" dirty="0">
                <a:hlinkClick r:id="rId3"/>
              </a:rPr>
              <a:t>NASA SVS | Landsat 9 Spacecraft Animations and Stills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r>
              <a:rPr lang="en-US" b="0" i="0" u="none" strike="noStrike" dirty="0">
                <a:solidFill>
                  <a:srgbClr val="000000"/>
                </a:solidFill>
                <a:effectLst/>
                <a:latin typeface="Calibri" panose="020F0502020204030204" pitchFamily="34" charset="0"/>
              </a:rPr>
              <a:t>•Image Credit for Sentinel-2: Rama </a:t>
            </a:r>
            <a:r>
              <a:rPr lang="en-US" b="0" i="0" u="sng" strike="noStrike" dirty="0">
                <a:solidFill>
                  <a:srgbClr val="0563C1"/>
                </a:solidFill>
                <a:effectLst/>
                <a:latin typeface="Calibri" panose="020F0502020204030204" pitchFamily="34" charset="0"/>
                <a:hlinkClick r:id="rId4"/>
              </a:rPr>
              <a:t>CC BY-SA 2.0 </a:t>
            </a:r>
            <a:r>
              <a:rPr lang="en-US" b="0" i="0" u="sng" strike="noStrike" dirty="0" err="1">
                <a:solidFill>
                  <a:srgbClr val="0563C1"/>
                </a:solidFill>
                <a:effectLst/>
                <a:latin typeface="Calibri" panose="020F0502020204030204" pitchFamily="34" charset="0"/>
                <a:hlinkClick r:id="rId4"/>
              </a:rPr>
              <a:t>fr</a:t>
            </a:r>
            <a:endParaRPr lang="en-US" b="0" i="0" u="sng" strike="noStrike" dirty="0">
              <a:solidFill>
                <a:srgbClr val="0563C1"/>
              </a:solidFill>
              <a:effectLst/>
              <a:latin typeface="Calibri" panose="020F0502020204030204" pitchFamily="34" charset="0"/>
            </a:endParaRPr>
          </a:p>
          <a:p>
            <a:r>
              <a:rPr lang="en-US" dirty="0"/>
              <a:t>•Image Source: </a:t>
            </a:r>
            <a:r>
              <a:rPr lang="en-US" sz="1800" b="0" i="0" dirty="0">
                <a:solidFill>
                  <a:srgbClr val="000000"/>
                </a:solidFill>
                <a:effectLst/>
                <a:latin typeface="Calibri" panose="020F0502020204030204" pitchFamily="34" charset="0"/>
              </a:rPr>
              <a:t>https://en.wikipedia.org/wiki/Sentinel-2#/media/File:Sentinel_2-IMG_5873-white_(crop).jpg</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38234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used Sentinel-2 data due to the higher spatial resolution. Here is a comparison of Landsat 8 OLI data and Sentinel-2 MSI data. The Landsat data are much more coarse, which makes it difficult to remotely sense eelgrass beneath the water. </a:t>
            </a:r>
          </a:p>
          <a:p>
            <a:endParaRPr lang="en-US"/>
          </a:p>
          <a:p>
            <a:r>
              <a:rPr lang="en-US"/>
              <a:t>------------------------------Image Information Below ------------------------------</a:t>
            </a:r>
            <a:endParaRPr lang="en-US">
              <a:ea typeface="Calibri"/>
              <a:cs typeface="Calibri"/>
            </a:endParaRPr>
          </a:p>
          <a:p>
            <a:endParaRPr lang="en-US">
              <a:ea typeface="Calibri"/>
              <a:cs typeface="Calibri"/>
            </a:endParaRPr>
          </a:p>
          <a:p>
            <a:r>
              <a:rPr lang="en-US"/>
              <a:t>•Image Credit: </a:t>
            </a:r>
            <a:r>
              <a:rPr lang="en-US" err="1"/>
              <a:t>Basemap</a:t>
            </a:r>
            <a:r>
              <a:rPr lang="en-US"/>
              <a:t> - ArcGIS Pro</a:t>
            </a:r>
            <a:endParaRPr lang="en-US">
              <a:cs typeface="Calibri"/>
            </a:endParaRPr>
          </a:p>
          <a:p>
            <a:r>
              <a:rPr lang="en-US"/>
              <a:t>•Image Source: Esri, HERE, Garmin, FAO, NOAA, USGS, OpenStreetMap contributors, and the GIS User Community</a:t>
            </a:r>
            <a:endParaRPr lang="en-US">
              <a:cs typeface="Calibri"/>
            </a:endParaRPr>
          </a:p>
          <a:p>
            <a:endParaRPr lang="en-US">
              <a:cs typeface="Calibri"/>
            </a:endParaRPr>
          </a:p>
          <a:p>
            <a:r>
              <a:rPr lang="en-US"/>
              <a:t>•Image Credit: South Slough Team</a:t>
            </a:r>
            <a:endParaRPr lang="en-US">
              <a:cs typeface="Calibri"/>
            </a:endParaRPr>
          </a:p>
          <a:p>
            <a:r>
              <a:rPr lang="en-US"/>
              <a:t>•Image Source: ORCAA (ESA Sentinel-2 MSI)</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725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partners were interested in updated eelgrass presence maps. To produce these, we obtained spectral data of the Coos Estuary from Landsat and Sentinel-2 using a tool called the Optical Reef Area Assessment (ORCAA) tool, which was built by a previous DEVELOP team. </a:t>
            </a:r>
            <a:endParaRPr lang="en-US"/>
          </a:p>
          <a:p>
            <a:endParaRPr lang="en-US">
              <a:ea typeface="Calibri"/>
              <a:cs typeface="Calibri"/>
            </a:endParaRPr>
          </a:p>
          <a:p>
            <a:r>
              <a:rPr lang="en-US">
                <a:ea typeface="Calibri"/>
                <a:cs typeface="Calibri"/>
              </a:rPr>
              <a:t>We then calculated the Normalized Difference Aquatic Vegetation Index (NDAVI) to preliminarily assess whether eelgrass could be detected from the Sentinel-2 imagery. Based on this preliminary assessment, we decided to create a training model that would be able to determine eelgrass presence or absence. To accomplish this, we relied on the 2016 eelgrass extent map from the  Pacific Marine and Estuarine Partnership (PMEP), as well as our NDAVI map and true color Sentinel-2 images, and generated training points using several different classification schemes in ArcGIS Pro. The result of training yielded a model that depicts current eelgrass presence within the estuary, and more specifically, within South Slough. </a:t>
            </a:r>
            <a:endParaRPr lang="en-US">
              <a:cs typeface="Calibri"/>
            </a:endParaRPr>
          </a:p>
          <a:p>
            <a:endParaRPr lang="en-US"/>
          </a:p>
          <a:p>
            <a:endParaRPr lang="en-US"/>
          </a:p>
          <a:p>
            <a:r>
              <a:rPr lang="en-US"/>
              <a:t>------------------------------Image Information Below ------------------------------</a:t>
            </a:r>
            <a:endParaRPr lang="en-US">
              <a:ea typeface="Calibri"/>
              <a:cs typeface="Calibri"/>
            </a:endParaRPr>
          </a:p>
          <a:p>
            <a:endParaRPr lang="en-US">
              <a:ea typeface="Calibri"/>
              <a:cs typeface="Calibri"/>
            </a:endParaRPr>
          </a:p>
          <a:p>
            <a:r>
              <a:rPr lang="en-US"/>
              <a:t>•Image Credit: </a:t>
            </a:r>
            <a:r>
              <a:rPr lang="en-US" err="1"/>
              <a:t>Basemaps</a:t>
            </a:r>
            <a:r>
              <a:rPr lang="en-US"/>
              <a:t> - ArcGIS Pro</a:t>
            </a:r>
            <a:endParaRPr lang="en-US">
              <a:cs typeface="Calibri"/>
            </a:endParaRPr>
          </a:p>
          <a:p>
            <a:r>
              <a:rPr lang="en-US"/>
              <a:t>•Image Source: Esri, HERE, Garmin, FAO, NOAA, USGS, OpenStreetMap contributors, and the GIS User Community</a:t>
            </a:r>
            <a:endParaRPr lang="en-US">
              <a:cs typeface="Calibri"/>
            </a:endParaRPr>
          </a:p>
          <a:p>
            <a:endParaRPr lang="en-US">
              <a:cs typeface="Calibri"/>
            </a:endParaRPr>
          </a:p>
          <a:p>
            <a:r>
              <a:rPr lang="en-US"/>
              <a:t>•Image Credit: True Color and NDAVI maps – Landsat 9 OLI-2</a:t>
            </a:r>
            <a:endParaRPr lang="en-US">
              <a:cs typeface="Calibri"/>
            </a:endParaRPr>
          </a:p>
          <a:p>
            <a:r>
              <a:rPr lang="en-US"/>
              <a:t>•Image Source: NASA/USGS</a:t>
            </a:r>
          </a:p>
          <a:p>
            <a:endParaRPr lang="en-US">
              <a:cs typeface="Calibri"/>
            </a:endParaRPr>
          </a:p>
          <a:p>
            <a:r>
              <a:rPr lang="en-US"/>
              <a:t>•Image Credit: Orange Layer</a:t>
            </a:r>
            <a:endParaRPr lang="en-US">
              <a:cs typeface="Calibri" panose="020F0502020204030204"/>
            </a:endParaRPr>
          </a:p>
          <a:p>
            <a:r>
              <a:rPr lang="en-US"/>
              <a:t>•Image Source: Pacific Marine and Estuarine Fish Habitat Partnership, PSMFC GIS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34377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an example of the ORCAA Tool in Google Earth Engine. On the left is the user interface upon running the tool. On the right is an example of using the tool to generate a water quality parameter. </a:t>
            </a:r>
          </a:p>
          <a:p>
            <a:endParaRPr lang="en-US">
              <a:ea typeface="Calibri"/>
              <a:cs typeface="Calibri"/>
            </a:endParaRPr>
          </a:p>
          <a:p>
            <a:r>
              <a:rPr lang="en-US"/>
              <a:t>------------------------------Image Information Below ------------------------------</a:t>
            </a:r>
            <a:endParaRPr lang="en-US">
              <a:ea typeface="Calibri"/>
              <a:cs typeface="Calibri"/>
            </a:endParaRPr>
          </a:p>
          <a:p>
            <a:r>
              <a:rPr lang="en-US"/>
              <a:t>•Image Credit: Screenshot of User Interface (South Slough Team)</a:t>
            </a:r>
            <a:endParaRPr lang="en-US">
              <a:ea typeface="Calibri"/>
              <a:cs typeface="Calibri"/>
            </a:endParaRPr>
          </a:p>
          <a:p>
            <a:r>
              <a:rPr lang="en-US"/>
              <a:t>•Image Source: ORCAA Tool (Public Domain)</a:t>
            </a:r>
            <a:endParaRPr lang="en-US">
              <a:ea typeface="Calibri"/>
              <a:cs typeface="Calibri"/>
            </a:endParaRPr>
          </a:p>
          <a:p>
            <a:endParaRPr lang="en-US">
              <a:ea typeface="Calibri"/>
              <a:cs typeface="Calibri"/>
            </a:endParaRPr>
          </a:p>
          <a:p>
            <a:r>
              <a:rPr lang="en-US"/>
              <a:t>•Image Credit: Screenshot of Producing Parameter Map (South Slough Team)</a:t>
            </a:r>
            <a:endParaRPr lang="en-US">
              <a:ea typeface="Calibri"/>
              <a:cs typeface="Calibri"/>
            </a:endParaRPr>
          </a:p>
          <a:p>
            <a:r>
              <a:rPr lang="en-US"/>
              <a:t>•Image Source: ORCAA Tool (Public Domain)</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04873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slide shows an example of the existing eelgrass extent map from 2016 and the points produced during the maximum likelihood classification. Maximum likelihood classification is a method of determining different class distributions within an image. For our purposes, we were interested in classifying pixels as "eelgrass" or "non-eelgrass". To achieve these designations, we imported Sentinel-2 data and ancillary datasets into ArcGIS Pro and used the Classification Tools provided in the ArcGIS Pro application. </a:t>
            </a:r>
            <a:endParaRPr lang="en-US">
              <a:cs typeface="Calibri"/>
            </a:endParaRPr>
          </a:p>
          <a:p>
            <a:endParaRPr lang="en-US">
              <a:ea typeface="Calibri"/>
              <a:cs typeface="Calibri"/>
            </a:endParaRPr>
          </a:p>
          <a:p>
            <a:r>
              <a:rPr lang="en-US">
                <a:ea typeface="Calibri"/>
                <a:cs typeface="Calibri"/>
              </a:rPr>
              <a:t>Here are two examples of the steps in the process. In the image on the left, the eelgrass is depicted in orange. These orange polygons were imported from an existing shapefile from the Pacific Marine and Estuarine Partnership, and were used to inform previously known eelgrass areas within the map. The image on the right shows pixels classified as eelgrass after performing image classification.</a:t>
            </a:r>
            <a:endParaRPr lang="en-US">
              <a:cs typeface="Calibri"/>
            </a:endParaRPr>
          </a:p>
          <a:p>
            <a:endParaRPr lang="en-US">
              <a:ea typeface="Calibri"/>
              <a:cs typeface="Calibri"/>
            </a:endParaRPr>
          </a:p>
          <a:p>
            <a:endParaRPr lang="en-US"/>
          </a:p>
          <a:p>
            <a:r>
              <a:rPr lang="en-US"/>
              <a:t>------------------------------Image Information Below ------------------------------</a:t>
            </a:r>
            <a:endParaRPr lang="en-US">
              <a:ea typeface="Calibri"/>
              <a:cs typeface="Calibri"/>
            </a:endParaRPr>
          </a:p>
          <a:p>
            <a:r>
              <a:rPr lang="en-US"/>
              <a:t>•Image Credit: </a:t>
            </a:r>
            <a:r>
              <a:rPr lang="en-US" err="1"/>
              <a:t>Basemap</a:t>
            </a:r>
            <a:r>
              <a:rPr lang="en-US"/>
              <a:t> - ArcGIS Pro</a:t>
            </a:r>
          </a:p>
          <a:p>
            <a:r>
              <a:rPr lang="en-US"/>
              <a:t>•Image Source: Esri, HERE, Garmin, FAO, NOAA, USGS, OpenStreetMap contributors, and the GIS User Community</a:t>
            </a:r>
          </a:p>
          <a:p>
            <a:endParaRPr lang="en-US"/>
          </a:p>
          <a:p>
            <a:r>
              <a:rPr lang="en-US"/>
              <a:t>•Image Credit: South Slough Team</a:t>
            </a:r>
          </a:p>
          <a:p>
            <a:r>
              <a:rPr lang="en-US"/>
              <a:t>•Image Source: ORCAA (ESA Sentinel-2 MSI)</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4213728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addition to producing updated eelgrass maps, our team created a series of water quality maps to help our partners better understand the external influences potentially driving eelgrass presence or absence. </a:t>
            </a:r>
            <a:endParaRPr lang="en-US"/>
          </a:p>
          <a:p>
            <a:endParaRPr lang="en-US">
              <a:ea typeface="Calibri"/>
              <a:cs typeface="Calibri"/>
            </a:endParaRPr>
          </a:p>
          <a:p>
            <a:r>
              <a:rPr lang="en-US">
                <a:ea typeface="Calibri"/>
                <a:cs typeface="Calibri"/>
              </a:rPr>
              <a:t>We used an existing GEE tool called ORCAA, as well as Planet and USGS Landsat data to compile seasonal collections of images. These images were filtered to include only the least cloudy days, as well as only images at high tide. Once the appropriate images were acquired, we performed a number of indices in ArcGIS Pro and ORCAA, which were then visualized within ArcGIS Pro to produce final water quality time series maps.</a:t>
            </a:r>
          </a:p>
          <a:p>
            <a:endParaRPr lang="en-US">
              <a:ea typeface="Calibri"/>
              <a:cs typeface="Calibri"/>
            </a:endParaRPr>
          </a:p>
          <a:p>
            <a:endParaRPr lang="en-US">
              <a:ea typeface="Calibri"/>
              <a:cs typeface="Calibri"/>
            </a:endParaRPr>
          </a:p>
          <a:p>
            <a:r>
              <a:rPr lang="en-US"/>
              <a:t>------------------------------Image Information Below ------------------------------</a:t>
            </a:r>
            <a:endParaRPr lang="en-US">
              <a:ea typeface="Calibri"/>
              <a:cs typeface="Calibri"/>
            </a:endParaRPr>
          </a:p>
          <a:p>
            <a:r>
              <a:rPr lang="en-US"/>
              <a:t>•Image Credit: South Slough Team</a:t>
            </a:r>
            <a:endParaRPr lang="en-US">
              <a:cs typeface="Calibri"/>
            </a:endParaRPr>
          </a:p>
          <a:p>
            <a:r>
              <a:rPr lang="en-US"/>
              <a:t>•Image Source: Landsat 9 OLI-2 Imagery Processed in ArcGIS Pro</a:t>
            </a:r>
            <a:endParaRPr lang="en-US">
              <a:ea typeface="Calibri"/>
              <a:cs typeface="Calibri"/>
            </a:endParaRPr>
          </a:p>
          <a:p>
            <a:endParaRPr lang="en-US"/>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02008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detect submerged aquatic vegetation, or SAVs, we utilized the near-infrared and blue bands within each image. The normalization of the blue band creates the output known as the Normalized Difference Aquatic Vegetation Index (NDAVI). This index is sensitive to photosynthetic organisms beneath the surface of the water and may reveal where eelgrass is likely to be present.</a:t>
            </a:r>
          </a:p>
          <a:p>
            <a:endParaRPr lang="en-US">
              <a:ea typeface="Calibri"/>
              <a:cs typeface="Calibri"/>
            </a:endParaRPr>
          </a:p>
          <a:p>
            <a:endParaRPr lang="en-US"/>
          </a:p>
          <a:p>
            <a:r>
              <a:rPr lang="en-US"/>
              <a:t>------------------------------Image Information Below ------------------------------</a:t>
            </a:r>
            <a:endParaRPr lang="en-US">
              <a:ea typeface="Calibri"/>
              <a:cs typeface="Calibri"/>
            </a:endParaRPr>
          </a:p>
          <a:p>
            <a:r>
              <a:rPr lang="en-US"/>
              <a:t>•Image Credit: South Slough Team</a:t>
            </a:r>
            <a:endParaRPr lang="en-US">
              <a:ea typeface="Calibri"/>
              <a:cs typeface="Calibri"/>
            </a:endParaRPr>
          </a:p>
          <a:p>
            <a:r>
              <a:rPr lang="en-US"/>
              <a:t>•Image Source: Landsat Imagery Processed in ArcGIS Pro</a:t>
            </a:r>
            <a:endParaRPr lang="en-US" err="1">
              <a:ea typeface="Calibri"/>
              <a:cs typeface="Calibri"/>
            </a:endParaRPr>
          </a:p>
          <a:p>
            <a:endParaRPr lang="en-US">
              <a:ea typeface="Calibri"/>
              <a:cs typeface="Calibri"/>
            </a:endParaRPr>
          </a:p>
          <a:p>
            <a:r>
              <a:rPr lang="en-US"/>
              <a:t>•Image Credit: South Slough Team</a:t>
            </a:r>
            <a:endParaRPr lang="en-US">
              <a:ea typeface="Calibri"/>
              <a:cs typeface="Calibri"/>
            </a:endParaRPr>
          </a:p>
          <a:p>
            <a:r>
              <a:rPr lang="en-US"/>
              <a:t>•Image Source: Sentinel-2 Imagery Processed in ArcGIS Pro</a:t>
            </a: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705174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addition to calculating NDAVI, it is possible to detect levels of chlorophyll-a in the water. Chlorophyll-a is form of chlorophyll that is used in photosynthesis. Plants and algae both use this pigment, so to better understand where photosynthetic organisms are within the Coos Estuary, we followed an equation that was first presented in a 2012 publication by Mishra and Mishra (2012) and then adapted by Buma and Lee in 2020. The equation aims to predict chlorophyll-a concentrations in estuarine and coastal waters. As a result, the Normalized Difference Chlorophyll Index (NDCI) can be used to detect both eelgrass presence and algal blooms. </a:t>
            </a:r>
          </a:p>
          <a:p>
            <a:endParaRPr lang="en-US"/>
          </a:p>
          <a:p>
            <a:r>
              <a:rPr lang="en-US"/>
              <a:t>------------------------------Image Information Below ------------------------------</a:t>
            </a:r>
            <a:endParaRPr lang="en-US">
              <a:ea typeface="Calibri"/>
              <a:cs typeface="Calibri"/>
            </a:endParaRPr>
          </a:p>
          <a:p>
            <a:r>
              <a:rPr lang="en-US"/>
              <a:t>•Image Credit: South Slough Team</a:t>
            </a:r>
            <a:endParaRPr lang="en-US">
              <a:cs typeface="Calibri"/>
            </a:endParaRPr>
          </a:p>
          <a:p>
            <a:r>
              <a:rPr lang="en-US"/>
              <a:t>•Image Source: Landsat 8 Imagery Processed in ArcGIS Pro</a:t>
            </a:r>
            <a:endParaRPr lang="en-US">
              <a:ea typeface="Calibri"/>
              <a:cs typeface="Calibri"/>
            </a:endParaRPr>
          </a:p>
          <a:p>
            <a:endParaRPr lang="en-US"/>
          </a:p>
          <a:p>
            <a:r>
              <a:rPr lang="en-US"/>
              <a:t>•Image Credit: South Slough Team</a:t>
            </a:r>
            <a:endParaRPr lang="en-US">
              <a:cs typeface="Calibri"/>
            </a:endParaRPr>
          </a:p>
          <a:p>
            <a:r>
              <a:rPr lang="en-US"/>
              <a:t>•Image Source: Sentinel-2 Imagery Processed in ArcGIS Pro</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161281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Turbidity is defined as the measure of relative clarity of a liquid and can have significant impacts on the health of an aquatic ecosystem. Higher turbidity scatters light that would otherwise penetrate through the water column. Turbidity can be caused by clay, silt, and other organic and inorganic matter. Additionally, turbidity can be caused by algae in the water. In order to adequately capture measures of turbidity, we used the red and green bands to calculate the Normalized Difference Turbidity Index, which shows us where the water is the most cloudy and therefore where eelgrass is likely obscured. </a:t>
            </a:r>
          </a:p>
          <a:p>
            <a:endParaRPr lang="en-US"/>
          </a:p>
          <a:p>
            <a:r>
              <a:rPr lang="en-US"/>
              <a:t>------------------------------Image Information Below ------------------------------</a:t>
            </a:r>
            <a:endParaRPr lang="en-US">
              <a:ea typeface="Calibri"/>
              <a:cs typeface="Calibri"/>
            </a:endParaRPr>
          </a:p>
          <a:p>
            <a:r>
              <a:rPr lang="en-US"/>
              <a:t>•Image Credit: South Slough Team</a:t>
            </a:r>
            <a:endParaRPr lang="en-US">
              <a:cs typeface="Calibri"/>
            </a:endParaRPr>
          </a:p>
          <a:p>
            <a:r>
              <a:rPr lang="en-US"/>
              <a:t>•Image Source: Landsat Imagery Processed in ArcGIS Pro</a:t>
            </a:r>
            <a:endParaRPr lang="en-US">
              <a:cs typeface="Calibri" panose="020F0502020204030204"/>
            </a:endParaRPr>
          </a:p>
          <a:p>
            <a:endParaRPr lang="en-US"/>
          </a:p>
          <a:p>
            <a:r>
              <a:rPr lang="en-US"/>
              <a:t>•Image Credit: South Slough Team</a:t>
            </a:r>
            <a:endParaRPr lang="en-US">
              <a:cs typeface="Calibri"/>
            </a:endParaRPr>
          </a:p>
          <a:p>
            <a:r>
              <a:rPr lang="en-US"/>
              <a:t>•Image Source: Sentinel-2 Imagery Processed in ArcGIS Pro</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83757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have the previously mapped eelgrass extent in 2016 and the results of supervised classification using Support Vector Machine, Random Trees, and Maximum Likelihood methods. As you can see, the predicted distribution of eelgrass presence is inconsistent across these methods. Each of these methods have distinct advantages and disadvantages that make them appropriate for different datasets. For our data, Support Vector Machine demonstrated the greatest accuracy of the three methods, with a Kappa of .24 and an overall accuracy of XX%. Now, to highlight some of the challenges and successes of the SVM classification, lets take a closer look at a couple regions in the estuary.</a:t>
            </a:r>
            <a:endParaRPr lang="en-US"/>
          </a:p>
          <a:p>
            <a:endParaRPr lang="en-US">
              <a:ea typeface="Calibri"/>
              <a:cs typeface="Calibri"/>
            </a:endParaRPr>
          </a:p>
          <a:p>
            <a:endParaRPr lang="en-US"/>
          </a:p>
          <a:p>
            <a:r>
              <a:rPr lang="en-US"/>
              <a:t>------------------------------Image Information Below ------------------------------</a:t>
            </a:r>
            <a:endParaRPr lang="en-US">
              <a:ea typeface="Calibri"/>
              <a:cs typeface="Calibri"/>
            </a:endParaRPr>
          </a:p>
          <a:p>
            <a:r>
              <a:rPr lang="en-US"/>
              <a:t>•Image Credit: </a:t>
            </a:r>
            <a:r>
              <a:rPr lang="en-US" err="1"/>
              <a:t>Basemap</a:t>
            </a:r>
            <a:r>
              <a:rPr lang="en-US"/>
              <a:t> - ArcGIS Pro</a:t>
            </a:r>
          </a:p>
          <a:p>
            <a:r>
              <a:rPr lang="en-US"/>
              <a:t>•Image Source: Esri, HERE, Garmin, FAO, NOAA, USGS, OpenStreetMap contributors, and the GIS User Community</a:t>
            </a:r>
          </a:p>
          <a:p>
            <a:endParaRPr lang="en-US"/>
          </a:p>
          <a:p>
            <a:r>
              <a:rPr lang="en-US"/>
              <a:t>•Image Credit: South Slough Team</a:t>
            </a:r>
          </a:p>
          <a:p>
            <a:r>
              <a:rPr lang="en-US"/>
              <a:t>•Image Source: ORCAA (ESA Sentinel-2 MSI)</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42257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Eelgrass (</a:t>
            </a:r>
            <a:r>
              <a:rPr lang="en-US" i="1" dirty="0"/>
              <a:t>Zostera marina</a:t>
            </a:r>
            <a:r>
              <a:rPr lang="en-US" dirty="0"/>
              <a:t>) is a common seagrass species that forms meadows in coastal and estuarine habitats throughout the temperate northern hemisphere (Short et al., 2007). Eelgrass meadows provide a myriad of critical ecosystem services. Across their distribution, eelgrass meadows support local economies by providing nursery habitat for fishery species, serving as a vital food source for migratory wildlife, and increasing recreational opportunities for local communities (</a:t>
            </a:r>
            <a:r>
              <a:rPr lang="en-US" dirty="0" err="1"/>
              <a:t>Nordlund</a:t>
            </a:r>
            <a:r>
              <a:rPr lang="en-US" dirty="0"/>
              <a:t> et al., 2016).</a:t>
            </a:r>
            <a:endParaRPr lang="en-US" dirty="0">
              <a:ea typeface="Calibri"/>
              <a:cs typeface="Calibri"/>
            </a:endParaRP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Unfortunately, across the globe, seagrass populations have experienced major declines</a:t>
            </a:r>
            <a:endParaRPr lang="en-US" dirty="0"/>
          </a:p>
          <a:p>
            <a:pPr marL="171450" indent="-171450">
              <a:buFont typeface="Arial"/>
              <a:buChar char="•"/>
            </a:pPr>
            <a:r>
              <a:rPr lang="en-US" dirty="0">
                <a:ea typeface="Calibri"/>
                <a:cs typeface="Calibri"/>
              </a:rPr>
              <a:t>In the temperate north pacific, meadow area size has decreased significantly – you can see this decline clearly in this generalized additive model from </a:t>
            </a:r>
            <a:r>
              <a:rPr lang="en-US" dirty="0" err="1">
                <a:ea typeface="Calibri"/>
                <a:cs typeface="Calibri"/>
              </a:rPr>
              <a:t>Dunic</a:t>
            </a:r>
            <a:r>
              <a:rPr lang="en-US" dirty="0">
                <a:ea typeface="Calibri"/>
                <a:cs typeface="Calibri"/>
              </a:rPr>
              <a:t> et al. 2021</a:t>
            </a:r>
          </a:p>
          <a:p>
            <a:pPr lvl="1" indent="-171450">
              <a:buFont typeface="Arial"/>
              <a:buChar char="•"/>
            </a:pPr>
            <a:r>
              <a:rPr lang="en-US" dirty="0">
                <a:ea typeface="Calibri"/>
                <a:cs typeface="Calibri"/>
              </a:rPr>
              <a:t>Here, they plot mean meadow area as a proportion of the meadow area observed in initial surveys and display these quantities on a log10 scale, so moving from 1 to 0.1 indicates a 10-fold decrease in seagrass area over time. The green shade is the 95% confidence interval, which reflects the model fit to the black trend line, and the numbers at the bottom of the plot represent the number of meadows sampled in each decade</a:t>
            </a:r>
          </a:p>
          <a:p>
            <a:pPr lvl="1"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The steady decline in seagrass populations has an impact on estuary health, commercial fisheries, and community recreation</a:t>
            </a: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Numerous studies have found that contributing factors include warmer temperatures, anomalous weather events, and human habitat disturbance</a:t>
            </a:r>
            <a:endParaRPr lang="en-US" dirty="0"/>
          </a:p>
          <a:p>
            <a:pPr marL="171450" indent="-171450">
              <a:buFont typeface="Arial"/>
              <a:buChar char="•"/>
            </a:pPr>
            <a:endParaRPr lang="en-US" dirty="0">
              <a:ea typeface="Calibri"/>
              <a:cs typeface="Calibri"/>
            </a:endParaRPr>
          </a:p>
          <a:p>
            <a:pPr marL="171450" indent="-171450">
              <a:buFont typeface="Arial"/>
              <a:buChar char="•"/>
            </a:pPr>
            <a:endParaRPr lang="en-US" dirty="0"/>
          </a:p>
          <a:p>
            <a:r>
              <a:rPr lang="en-US" dirty="0"/>
              <a:t>------------------------------Image Information Below ------------------------------</a:t>
            </a:r>
            <a:endParaRPr lang="en-US" dirty="0">
              <a:cs typeface="Calibri"/>
            </a:endParaRPr>
          </a:p>
          <a:p>
            <a:r>
              <a:rPr lang="en-US" dirty="0"/>
              <a:t>•Image Credit: </a:t>
            </a:r>
            <a:r>
              <a:rPr lang="en-US" dirty="0" err="1"/>
              <a:t>Dunic</a:t>
            </a:r>
            <a:r>
              <a:rPr lang="en-US" dirty="0"/>
              <a:t> et al. 2021</a:t>
            </a:r>
            <a:endParaRPr lang="en-US" dirty="0">
              <a:cs typeface="Calibri"/>
            </a:endParaRPr>
          </a:p>
          <a:p>
            <a:r>
              <a:rPr lang="en-US" dirty="0"/>
              <a:t>•Image Source: Wiley Online Library, </a:t>
            </a:r>
            <a:r>
              <a:rPr lang="en-US" dirty="0">
                <a:hlinkClick r:id="rId3"/>
              </a:rPr>
              <a:t>https://onlinelibrary.wiley.com/doi/full/10.1111/gcb.15684#pane-pcw-figures</a:t>
            </a:r>
            <a:r>
              <a:rPr lang="en-US" dirty="0"/>
              <a:t> (CC by 4.0)</a:t>
            </a:r>
            <a:endParaRPr lang="en-US" dirty="0">
              <a:cs typeface="Calibri"/>
            </a:endParaRPr>
          </a:p>
          <a:p>
            <a:endParaRPr lang="en-US" dirty="0">
              <a:ea typeface="Calibri" panose="020F0502020204030204"/>
              <a:cs typeface="Calibri"/>
            </a:endParaRPr>
          </a:p>
          <a:p>
            <a:r>
              <a:rPr lang="en-US" dirty="0"/>
              <a:t>•Image Credit: John Brew</a:t>
            </a:r>
            <a:endParaRPr lang="en-US" dirty="0">
              <a:ea typeface="Calibri" panose="020F0502020204030204"/>
              <a:cs typeface="Calibri" panose="020F0502020204030204"/>
            </a:endParaRPr>
          </a:p>
          <a:p>
            <a:r>
              <a:rPr lang="en-US" dirty="0"/>
              <a:t>•Image Source: </a:t>
            </a:r>
            <a:r>
              <a:rPr lang="en-US" dirty="0">
                <a:hlinkClick r:id="rId4"/>
              </a:rPr>
              <a:t>https://openverse.org/image/adfe2f05-28d5-4389-8ce7-0af53b55bf64?q=zostera%20marina</a:t>
            </a:r>
            <a:r>
              <a:rPr lang="en-US" dirty="0"/>
              <a:t> (CC by 4.0)</a:t>
            </a:r>
            <a:endParaRPr lang="en-US" dirty="0">
              <a:cs typeface="Calibri"/>
            </a:endParaRPr>
          </a:p>
          <a:p>
            <a:endParaRPr lang="en-US" dirty="0">
              <a:ea typeface="Calibri"/>
              <a:cs typeface="Calibri"/>
            </a:endParaRPr>
          </a:p>
          <a:p>
            <a:r>
              <a:rPr lang="en-US" dirty="0"/>
              <a:t>•Image Credit: </a:t>
            </a:r>
            <a:r>
              <a:rPr lang="en-US" dirty="0" err="1"/>
              <a:t>Basemap</a:t>
            </a:r>
            <a:r>
              <a:rPr lang="en-US" dirty="0"/>
              <a:t> - ArcGIS Pro</a:t>
            </a:r>
            <a:endParaRPr lang="en-US" dirty="0">
              <a:cs typeface="Calibri"/>
            </a:endParaRPr>
          </a:p>
          <a:p>
            <a:r>
              <a:rPr lang="en-US" dirty="0"/>
              <a:t>•Image Source: Esri, HERE, Garmin, FAO, NOAA, USGS, OpenStreetMap contributors, and the GIS User Community</a:t>
            </a:r>
          </a:p>
          <a:p>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374422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closer look at the eastern portion of the estuary, and you can better see the similarities and differences between the 2016 map and our supervised classification. While supervised classification captures the general shape of this patchy meadow, it fails to capture its density and extent. Meanwhile, we see the incorrect classification of pixels along the waters edge as eelgrass which is likely due to spectral mixing with land. </a:t>
            </a:r>
          </a:p>
          <a:p>
            <a:endParaRPr lang="en-US"/>
          </a:p>
          <a:p>
            <a:endParaRPr lang="en-US"/>
          </a:p>
          <a:p>
            <a:r>
              <a:rPr lang="en-US"/>
              <a:t>------------------------------Image Information Below ------------------------------</a:t>
            </a:r>
            <a:endParaRPr lang="en-US">
              <a:ea typeface="Calibri"/>
              <a:cs typeface="Calibri"/>
            </a:endParaRPr>
          </a:p>
          <a:p>
            <a:r>
              <a:rPr lang="en-US"/>
              <a:t>•Image Credit: </a:t>
            </a:r>
            <a:r>
              <a:rPr lang="en-US" err="1"/>
              <a:t>Basemap</a:t>
            </a:r>
            <a:r>
              <a:rPr lang="en-US"/>
              <a:t> - ArcGIS Pro</a:t>
            </a:r>
          </a:p>
          <a:p>
            <a:r>
              <a:rPr lang="en-US"/>
              <a:t>•Image Source: Esri, HERE, Garmin, FAO, NOAA, USGS, OpenStreetMap contributors, and the GIS User Community</a:t>
            </a:r>
          </a:p>
          <a:p>
            <a:endParaRPr lang="en-US"/>
          </a:p>
          <a:p>
            <a:r>
              <a:rPr lang="en-US"/>
              <a:t>•Image Credit: South Slough Team</a:t>
            </a:r>
          </a:p>
          <a:p>
            <a:r>
              <a:rPr lang="en-US"/>
              <a:t>•Image Source: ORCAA (ESA Sentinel-2 MSI)</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22306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close look just north of the mouth of the estuary where the 2016 maps illustrate seagrass meadows along the tidal flats of the estuary. Our supervised classification illustrates these meadows well but identifies additional pixels as eelgrass, which may be due to confusing other macrophytes as eelgrass. These aspects of under and overestimation of eelgrass extent caused by various interfering factors highlight the limited accuracy we are able to achieve with supervised classification in this system.</a:t>
            </a:r>
            <a:endParaRPr lang="en-US">
              <a:cs typeface="Calibri"/>
            </a:endParaRPr>
          </a:p>
          <a:p>
            <a:endParaRPr lang="en-US">
              <a:cs typeface="Calibri"/>
            </a:endParaRPr>
          </a:p>
          <a:p>
            <a:endParaRPr lang="en-US"/>
          </a:p>
          <a:p>
            <a:endParaRPr lang="en-US">
              <a:ea typeface="Calibri"/>
              <a:cs typeface="Calibri"/>
            </a:endParaRPr>
          </a:p>
          <a:p>
            <a:endParaRPr lang="en-US"/>
          </a:p>
          <a:p>
            <a:r>
              <a:rPr lang="en-US"/>
              <a:t>------------------------------Image Information Below ------------------------------</a:t>
            </a:r>
            <a:endParaRPr lang="en-US">
              <a:ea typeface="Calibri"/>
              <a:cs typeface="Calibri"/>
            </a:endParaRPr>
          </a:p>
          <a:p>
            <a:r>
              <a:rPr lang="en-US"/>
              <a:t>•Image Credit: </a:t>
            </a:r>
            <a:r>
              <a:rPr lang="en-US" err="1"/>
              <a:t>Basemap</a:t>
            </a:r>
            <a:r>
              <a:rPr lang="en-US"/>
              <a:t> - ArcGIS Pro</a:t>
            </a:r>
          </a:p>
          <a:p>
            <a:r>
              <a:rPr lang="en-US"/>
              <a:t>•Image Source: Esri, HERE, Garmin, FAO, NOAA, USGS, OpenStreetMap contributors, and the GIS User Community</a:t>
            </a:r>
          </a:p>
          <a:p>
            <a:endParaRPr lang="en-US"/>
          </a:p>
          <a:p>
            <a:r>
              <a:rPr lang="en-US"/>
              <a:t>•Image Credit: South Slough Team</a:t>
            </a:r>
          </a:p>
          <a:p>
            <a:r>
              <a:rPr lang="en-US"/>
              <a:t>•Image Source: ORCAA (ESA Sentinel-2 MSI)</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944782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with after training the algorithm with the 2016 imagery, we were able to estimate eelgrass presence across years for which we had Sentinel-2 imagery. Here, we have a time-series map of eelgrass extent in 2016, 2020, and 2023. As you can see, our supervised classification reveals a clear decline in the presence of eelgrass through out the estuary from 2016 to today.</a:t>
            </a:r>
          </a:p>
          <a:p>
            <a:endParaRPr lang="en-US"/>
          </a:p>
          <a:p>
            <a:endParaRPr lang="en-US">
              <a:cs typeface="Calibri"/>
            </a:endParaRPr>
          </a:p>
          <a:p>
            <a:r>
              <a:rPr lang="en-US"/>
              <a:t>------------------------------Image Information Below ------------------------------</a:t>
            </a:r>
            <a:endParaRPr lang="en-US">
              <a:cs typeface="Calibri"/>
            </a:endParaRPr>
          </a:p>
          <a:p>
            <a:r>
              <a:rPr lang="en-US"/>
              <a:t>•Image Credit: </a:t>
            </a:r>
            <a:r>
              <a:rPr lang="en-US" err="1"/>
              <a:t>Basemap</a:t>
            </a:r>
            <a:r>
              <a:rPr lang="en-US"/>
              <a:t> - ArcGIS Pro</a:t>
            </a:r>
          </a:p>
          <a:p>
            <a:r>
              <a:rPr lang="en-US"/>
              <a:t>•Image Source: Esri, HERE, Garmin, FAO, NOAA, USGS, OpenStreetMap contributors, and the GIS User Community</a:t>
            </a:r>
          </a:p>
          <a:p>
            <a:endParaRPr lang="en-US"/>
          </a:p>
          <a:p>
            <a:r>
              <a:rPr lang="en-US"/>
              <a:t>•Image Credit: South Slough Team</a:t>
            </a:r>
          </a:p>
          <a:p>
            <a:r>
              <a:rPr lang="en-US"/>
              <a:t>•Image Source: ORCAA (ESA Sentinel-2 MSI)</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3545890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supervised classification, we were able to use various indices to gain insight into the presence of submerged aquatic vegetation and water quality conditions. Here, using NDAVI, we visualized SAV extent from 2016 to 2023. This index does not distinguish eelgrass from other macrophytes so we cannot draw conclusions about eelgrass but these maps are useful for quickly identifying areas of interest for macrophyte decline or recovery. Paired with supervised classification, NDAVI can be a powerful tool for monitoring SAV, though it faces some of the same constraints as classification including spectral mixing from land, water column interference, and signals from other photosynthetic organisms.</a:t>
            </a:r>
          </a:p>
          <a:p>
            <a:endParaRPr lang="en-US"/>
          </a:p>
          <a:p>
            <a:endParaRPr lang="en-US"/>
          </a:p>
          <a:p>
            <a:r>
              <a:rPr lang="en-US"/>
              <a:t>------------------------------Image Information Below ------------------------------</a:t>
            </a:r>
            <a:endParaRPr lang="en-US">
              <a:cs typeface="Calibri"/>
            </a:endParaRPr>
          </a:p>
          <a:p>
            <a:r>
              <a:rPr lang="en-US"/>
              <a:t>•Image Credit: </a:t>
            </a:r>
            <a:r>
              <a:rPr lang="en-US" err="1"/>
              <a:t>Basemap</a:t>
            </a:r>
            <a:r>
              <a:rPr lang="en-US"/>
              <a:t> - ArcGIS Pro</a:t>
            </a:r>
          </a:p>
          <a:p>
            <a:r>
              <a:rPr lang="en-US"/>
              <a:t>•Image Source: Esri, HERE, Garmin, FAO, NOAA, USGS, OpenStreetMap contributors, and the GIS User Community</a:t>
            </a:r>
          </a:p>
          <a:p>
            <a:endParaRPr lang="en-US"/>
          </a:p>
          <a:p>
            <a:r>
              <a:rPr lang="en-US"/>
              <a:t>•Image Credit: South Slough Team</a:t>
            </a:r>
          </a:p>
          <a:p>
            <a:r>
              <a:rPr lang="en-US"/>
              <a:t>•Image Source: ORCAA (ESA Sentinel-2 MSI)</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396478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Another useful index is the Normalized Difference Chlorophyll Index (NDCI). This index represents the presence of photosynthetically-active organisms in the water and provides insight into the concentration of chlorophyll-a. Typically, this index may be used to identify algae or macrophytes. Understanding NDCI may help provide context for obscured SAV signals, as well as greater instances of cloudy or turbid water. </a:t>
            </a:r>
          </a:p>
          <a:p>
            <a:endParaRPr lang="en-US">
              <a:cs typeface="Calibri"/>
            </a:endParaRPr>
          </a:p>
          <a:p>
            <a:endParaRPr lang="en-US"/>
          </a:p>
          <a:p>
            <a:r>
              <a:rPr lang="en-US"/>
              <a:t>------------------------------Image Information Below ------------------------------</a:t>
            </a:r>
            <a:endParaRPr lang="en-US">
              <a:cs typeface="Calibri"/>
            </a:endParaRPr>
          </a:p>
          <a:p>
            <a:r>
              <a:rPr lang="en-US"/>
              <a:t>•Image Credit: </a:t>
            </a:r>
            <a:r>
              <a:rPr lang="en-US" err="1"/>
              <a:t>Basemap</a:t>
            </a:r>
            <a:r>
              <a:rPr lang="en-US"/>
              <a:t> - ArcGIS Pro</a:t>
            </a:r>
            <a:endParaRPr lang="en-US">
              <a:cs typeface="Calibri"/>
            </a:endParaRPr>
          </a:p>
          <a:p>
            <a:r>
              <a:rPr lang="en-US"/>
              <a:t>•Image Source: Esri, HERE, Garmin, FAO, NOAA, USGS, OpenStreetMap contributors, and the GIS User Community</a:t>
            </a:r>
            <a:endParaRPr lang="en-US">
              <a:cs typeface="Calibri"/>
            </a:endParaRPr>
          </a:p>
          <a:p>
            <a:endParaRPr lang="en-US"/>
          </a:p>
          <a:p>
            <a:r>
              <a:rPr lang="en-US"/>
              <a:t>•Image Credit: South Slough Team</a:t>
            </a:r>
            <a:endParaRPr lang="en-US">
              <a:cs typeface="Calibri"/>
            </a:endParaRPr>
          </a:p>
          <a:p>
            <a:r>
              <a:rPr lang="en-US"/>
              <a:t>•Image Source: ORCAA (ESA Sentinel-2 MSI)</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13881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This is the concentration of Chlorophyll A in the water</a:t>
            </a:r>
          </a:p>
          <a:p>
            <a:pPr marL="171450" indent="-171450">
              <a:buFont typeface="Arial"/>
              <a:buChar char="•"/>
            </a:pPr>
            <a:r>
              <a:rPr lang="en-US">
                <a:cs typeface="Calibri"/>
              </a:rPr>
              <a:t>The activity of these photosynthetic organisms is seasonal and usually peaks towards the start of spring.</a:t>
            </a:r>
          </a:p>
          <a:p>
            <a:endParaRPr lang="en-US"/>
          </a:p>
          <a:p>
            <a:r>
              <a:rPr lang="en-US"/>
              <a:t>------------------------------Image Information Below ------------------------------</a:t>
            </a:r>
            <a:endParaRPr lang="en-US">
              <a:cs typeface="Calibri"/>
            </a:endParaRPr>
          </a:p>
          <a:p>
            <a:r>
              <a:rPr lang="en-US"/>
              <a:t>•Image Credit: </a:t>
            </a:r>
            <a:r>
              <a:rPr lang="en-US" err="1"/>
              <a:t>Basemap</a:t>
            </a:r>
            <a:r>
              <a:rPr lang="en-US"/>
              <a:t> - ArcGIS Pro</a:t>
            </a:r>
            <a:endParaRPr lang="en-US">
              <a:cs typeface="Calibri"/>
            </a:endParaRPr>
          </a:p>
          <a:p>
            <a:r>
              <a:rPr lang="en-US"/>
              <a:t>•Image Source: Esri, HERE, Garmin, FAO, NOAA, USGS, OpenStreetMap contributors, and the GIS User Community</a:t>
            </a:r>
            <a:endParaRPr lang="en-US">
              <a:cs typeface="Calibri"/>
            </a:endParaRPr>
          </a:p>
          <a:p>
            <a:endParaRPr lang="en-US"/>
          </a:p>
          <a:p>
            <a:r>
              <a:rPr lang="en-US"/>
              <a:t>•Image Credit: South Slough Team</a:t>
            </a:r>
            <a:endParaRPr lang="en-US">
              <a:cs typeface="Calibri"/>
            </a:endParaRPr>
          </a:p>
          <a:p>
            <a:r>
              <a:rPr lang="en-US"/>
              <a:t>•Image Source: ORCAA (ESA Sentinel-2 MSI)</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793281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a final water quality parameter, we used ORCAA to capture turbidity across the summer season for 2016, 2020, and 2023. The presence of high turbidity adds complexity to sensing eelgrass in the estuary. Additionally, monitoring the turbidity may reveal hotspots of sediment input into the estuary.</a:t>
            </a:r>
          </a:p>
          <a:p>
            <a:endParaRPr lang="en-US"/>
          </a:p>
          <a:p>
            <a:endParaRPr lang="en-US"/>
          </a:p>
          <a:p>
            <a:r>
              <a:rPr lang="en-US"/>
              <a:t>------------------------------Image Information Below ------------------------------</a:t>
            </a:r>
            <a:endParaRPr lang="en-US">
              <a:cs typeface="Calibri"/>
            </a:endParaRPr>
          </a:p>
          <a:p>
            <a:r>
              <a:rPr lang="en-US"/>
              <a:t>•Image Credit: </a:t>
            </a:r>
            <a:r>
              <a:rPr lang="en-US" err="1"/>
              <a:t>Basemap</a:t>
            </a:r>
            <a:r>
              <a:rPr lang="en-US"/>
              <a:t> - ArcGIS Pro</a:t>
            </a:r>
            <a:endParaRPr lang="en-US">
              <a:cs typeface="Calibri"/>
            </a:endParaRPr>
          </a:p>
          <a:p>
            <a:r>
              <a:rPr lang="en-US"/>
              <a:t>•Image Source: Esri, HERE, Garmin, FAO, NOAA, USGS, OpenStreetMap contributors, and the GIS User Community</a:t>
            </a:r>
            <a:endParaRPr lang="en-US">
              <a:cs typeface="Calibri"/>
            </a:endParaRPr>
          </a:p>
          <a:p>
            <a:endParaRPr lang="en-US"/>
          </a:p>
          <a:p>
            <a:r>
              <a:rPr lang="en-US"/>
              <a:t>•Image Credit: South Slough Team</a:t>
            </a:r>
            <a:endParaRPr lang="en-US">
              <a:cs typeface="Calibri"/>
            </a:endParaRPr>
          </a:p>
          <a:p>
            <a:r>
              <a:rPr lang="en-US"/>
              <a:t>•Image Source: ORCAA (ESA Sentinel-2 MSI)</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336024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In this result we compare the </a:t>
            </a:r>
            <a:r>
              <a:rPr lang="en-US" i="1">
                <a:cs typeface="Calibri"/>
              </a:rPr>
              <a:t>in situ </a:t>
            </a:r>
            <a:r>
              <a:rPr lang="en-US">
                <a:cs typeface="Calibri" panose="020F0502020204030204"/>
              </a:rPr>
              <a:t>data against the ORCAA data</a:t>
            </a:r>
          </a:p>
          <a:p>
            <a:pPr marL="171450" indent="-171450">
              <a:buFont typeface="Arial"/>
              <a:buChar char="•"/>
            </a:pPr>
            <a:r>
              <a:rPr lang="en-US">
                <a:cs typeface="Calibri" panose="020F0502020204030204"/>
              </a:rPr>
              <a:t>When compared, this data has a very weak positive correlation (0.09), which is likely due to how the data is calculated</a:t>
            </a:r>
          </a:p>
          <a:p>
            <a:pPr marL="171450" indent="-171450">
              <a:buFont typeface="Arial"/>
              <a:buChar char="•"/>
            </a:pPr>
            <a:r>
              <a:rPr lang="en-US">
                <a:cs typeface="Calibri" panose="020F0502020204030204"/>
              </a:rPr>
              <a:t>The in situ is representative of a small handful of water quality monitoring stations, while the ORCAA data is a calculation of the whole Coo's Bay</a:t>
            </a:r>
          </a:p>
          <a:p>
            <a:pPr marL="171450" indent="-171450">
              <a:buFont typeface="Arial"/>
              <a:buChar char="•"/>
            </a:pPr>
            <a:r>
              <a:rPr lang="en-US">
                <a:cs typeface="Calibri" panose="020F0502020204030204"/>
              </a:rPr>
              <a:t>This demonstrates that while the water quality stations are high in precision, they may not be representative state of the bay.</a:t>
            </a:r>
            <a:endParaRPr lang="en-US"/>
          </a:p>
          <a:p>
            <a:r>
              <a:rPr lang="en-US"/>
              <a:t>------------------------------Image Information Below ------------------------------</a:t>
            </a:r>
            <a:endParaRPr lang="en-US">
              <a:cs typeface="Calibri"/>
            </a:endParaRPr>
          </a:p>
          <a:p>
            <a:r>
              <a:rPr lang="en-US"/>
              <a:t>•Image Credit: South Slough Team</a:t>
            </a:r>
            <a:endParaRPr lang="en-US">
              <a:cs typeface="Calibri"/>
            </a:endParaRPr>
          </a:p>
          <a:p>
            <a:r>
              <a:rPr lang="en-US"/>
              <a:t>•Image Source: Created in Google </a:t>
            </a:r>
            <a:r>
              <a:rPr lang="en-US" err="1"/>
              <a:t>Colab</a:t>
            </a:r>
            <a:r>
              <a:rPr lang="en-US"/>
              <a:t> with matplotlib</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2260845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conclude that satellite data is a helpful tool to assist with identifying water quality trends in the Coos Estuary. However, the weather conditions, as well as the spatial resolution and tidal cycle, lend complexity to the analyses.</a:t>
            </a:r>
            <a:endParaRPr lang="en-US"/>
          </a:p>
          <a:p>
            <a:endParaRPr lang="en-US">
              <a:cs typeface="Calibri"/>
            </a:endParaRPr>
          </a:p>
          <a:p>
            <a:r>
              <a:rPr lang="en-US">
                <a:cs typeface="Calibri"/>
              </a:rPr>
              <a:t>In addition, we found that the Normalized Difference Aquatic Vegetation Indices (NDAVI) were helpful for identifying potential hotspots of eelgrass. </a:t>
            </a:r>
          </a:p>
          <a:p>
            <a:endParaRPr lang="en-US">
              <a:cs typeface="Calibri"/>
            </a:endParaRPr>
          </a:p>
          <a:p>
            <a:r>
              <a:rPr lang="en-US">
                <a:cs typeface="Calibri"/>
              </a:rPr>
              <a:t>Finally, we determined that in situ measurements such as density counts and UAS mapping would significantly improve our ability to use satellite data to identify and classify eelgrass in the estuary.</a:t>
            </a:r>
          </a:p>
          <a:p>
            <a:endParaRPr lang="en-US">
              <a:cs typeface="Calibri"/>
            </a:endParaRPr>
          </a:p>
          <a:p>
            <a:endParaRPr lang="en-US"/>
          </a:p>
          <a:p>
            <a:r>
              <a:rPr lang="en-US"/>
              <a:t>------------------------------Image Information Below ------------------------------</a:t>
            </a:r>
            <a:endParaRPr lang="en-US">
              <a:ea typeface="Calibri"/>
              <a:cs typeface="Calibri"/>
            </a:endParaRPr>
          </a:p>
          <a:p>
            <a:r>
              <a:rPr lang="en-US"/>
              <a:t>•Image Credit: </a:t>
            </a:r>
            <a:r>
              <a:rPr lang="en-US" err="1"/>
              <a:t>Basemap</a:t>
            </a:r>
            <a:r>
              <a:rPr lang="en-US"/>
              <a:t> - ArcGIS Pro</a:t>
            </a:r>
          </a:p>
          <a:p>
            <a:r>
              <a:rPr lang="en-US"/>
              <a:t>•Image Source: Esri, HERE, Garmin, FAO, NOAA, USGS, OpenStreetMap contributors, and the GIS User Community</a:t>
            </a:r>
          </a:p>
          <a:p>
            <a:endParaRPr lang="en-US"/>
          </a:p>
          <a:p>
            <a:r>
              <a:rPr lang="en-US"/>
              <a:t>•Image Credit: South Slough Team</a:t>
            </a:r>
          </a:p>
          <a:p>
            <a:r>
              <a:rPr lang="en-US"/>
              <a:t>•Image Source: ORCAA (ESA Sentinel-2 MSI)</a:t>
            </a:r>
          </a:p>
          <a:p>
            <a:endParaRPr lang="en-US"/>
          </a:p>
          <a:p>
            <a:r>
              <a:rPr lang="en-US"/>
              <a:t>•Image Credit: John Brew</a:t>
            </a:r>
            <a:endParaRPr lang="en-US">
              <a:cs typeface="Calibri" panose="020F0502020204030204"/>
            </a:endParaRPr>
          </a:p>
          <a:p>
            <a:r>
              <a:rPr lang="en-US"/>
              <a:t>•Image Source: </a:t>
            </a:r>
            <a:r>
              <a:rPr lang="en-US">
                <a:hlinkClick r:id="rId3"/>
              </a:rPr>
              <a:t>https://openverse.org/image/adfe2f05-28d5-4389-8ce7-0af53b55bf64?q=zostera%20marina</a:t>
            </a:r>
            <a:r>
              <a:rPr lang="en-US"/>
              <a:t> (CC by 4.0)</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2128099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errors and uncertainties included coarse spatial resolution. While Sentinel-2 was useful at looking at the estuary as a whole, the resolution was not fine enough to easily identify eelgrass. Additionally, our study site conditions included high periods of cloud cover and precipitation, which reduced the available satellite imagery. Additionally, our study site only had 2016 UAS data, which meant that our classification training was limited to older the eelgrass extent. Updated UAS mapping attempts could improve our training accuracy. Finally, we also had to consider tidal phases since our study subject was submerged. The influence of tides may have obscured or eelgrass in certain parts of the estuary. </a:t>
            </a:r>
          </a:p>
          <a:p>
            <a:endParaRPr lang="en-US">
              <a:cs typeface="Calibri"/>
            </a:endParaRPr>
          </a:p>
          <a:p>
            <a:endParaRPr lang="en-US">
              <a:cs typeface="Calibri"/>
            </a:endParaRPr>
          </a:p>
          <a:p>
            <a:endParaRPr lang="en-US">
              <a:cs typeface="Calibri"/>
            </a:endParaRPr>
          </a:p>
          <a:p>
            <a:endParaRPr lang="en-US"/>
          </a:p>
          <a:p>
            <a:r>
              <a:rPr lang="en-US"/>
              <a:t>------------------------------Image Information Below ------------------------------</a:t>
            </a:r>
            <a:endParaRPr lang="en-US">
              <a:cs typeface="Calibri"/>
            </a:endParaRPr>
          </a:p>
          <a:p>
            <a:r>
              <a:rPr lang="en-US"/>
              <a:t>•Image Credit: </a:t>
            </a:r>
            <a:r>
              <a:rPr lang="en-US" err="1"/>
              <a:t>Basemap</a:t>
            </a:r>
            <a:r>
              <a:rPr lang="en-US"/>
              <a:t> - ArcGIS Pro</a:t>
            </a:r>
            <a:endParaRPr lang="en-US">
              <a:cs typeface="Calibri"/>
            </a:endParaRPr>
          </a:p>
          <a:p>
            <a:r>
              <a:rPr lang="en-US"/>
              <a:t>•Image Source: Esri, HERE, Garmin, FAO, NOAA, USGS, OpenStreetMap contributors, and the GIS User Community</a:t>
            </a:r>
            <a:endParaRPr lang="en-US">
              <a:cs typeface="Calibri"/>
            </a:endParaRPr>
          </a:p>
          <a:p>
            <a:endParaRPr lang="en-US"/>
          </a:p>
          <a:p>
            <a:r>
              <a:rPr lang="en-US"/>
              <a:t>•Image Credit: South Slough Team</a:t>
            </a:r>
            <a:endParaRPr lang="en-US">
              <a:cs typeface="Calibri"/>
            </a:endParaRPr>
          </a:p>
          <a:p>
            <a:r>
              <a:rPr lang="en-US"/>
              <a:t>•Image Source: True color Landsat 9 OLI-2 – NASA/USGS</a:t>
            </a:r>
            <a:endParaRPr lang="en-US">
              <a:cs typeface="Calibri" panose="020F0502020204030204"/>
            </a:endParaRPr>
          </a:p>
          <a:p>
            <a:endParaRPr lang="en-US">
              <a:cs typeface="Calibri" panose="020F0502020204030204"/>
            </a:endParaRPr>
          </a:p>
          <a:p>
            <a:r>
              <a:rPr lang="en-US"/>
              <a:t>•Image Credit: South Slough Team</a:t>
            </a:r>
            <a:endParaRPr lang="en-US">
              <a:cs typeface="Calibri"/>
            </a:endParaRPr>
          </a:p>
          <a:p>
            <a:r>
              <a:rPr lang="en-US"/>
              <a:t>•Image Source: True color Landsat 9 OLI-2 – NASA/USGS</a:t>
            </a:r>
            <a:endParaRPr lang="en-US">
              <a:cs typeface="Calibri"/>
            </a:endParaRPr>
          </a:p>
          <a:p>
            <a:endParaRPr lang="en-US">
              <a:cs typeface="Calibri"/>
            </a:endParaRPr>
          </a:p>
          <a:p>
            <a:r>
              <a:rPr lang="en-US"/>
              <a:t>•Image Credit: Sam Beebe</a:t>
            </a:r>
            <a:endParaRPr lang="en-US">
              <a:cs typeface="Calibri"/>
            </a:endParaRPr>
          </a:p>
          <a:p>
            <a:r>
              <a:rPr lang="en-US"/>
              <a:t>•Image Source: </a:t>
            </a:r>
            <a:r>
              <a:rPr lang="en-US">
                <a:hlinkClick r:id="rId3"/>
              </a:rPr>
              <a:t>https://openverse.org/image/ad726cb7-0014-45c7-91ca-ab6a62dd1fed?q=oregon%20estuary</a:t>
            </a:r>
            <a:r>
              <a:rPr lang="en-US"/>
              <a:t> CC BY 2.0</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62203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Our study focuses on the Coos Estuary with a special focus on the most southern region, which is named South Slough</a:t>
            </a:r>
          </a:p>
          <a:p>
            <a:pPr marL="171450" indent="-171450">
              <a:buFont typeface="Arial"/>
              <a:buChar char="•"/>
            </a:pPr>
            <a:r>
              <a:rPr lang="en-US" dirty="0">
                <a:ea typeface="Calibri"/>
                <a:cs typeface="Calibri"/>
              </a:rPr>
              <a:t>Historically, eelgrass (</a:t>
            </a:r>
            <a:r>
              <a:rPr lang="en-US" i="1" dirty="0">
                <a:ea typeface="Calibri"/>
                <a:cs typeface="Calibri"/>
              </a:rPr>
              <a:t>Zostera marina</a:t>
            </a:r>
            <a:r>
              <a:rPr lang="en-US" dirty="0">
                <a:ea typeface="Calibri"/>
                <a:cs typeface="Calibri"/>
              </a:rPr>
              <a:t>) has been found throughout the estuary </a:t>
            </a:r>
          </a:p>
          <a:p>
            <a:pPr marL="171450" indent="-171450">
              <a:buFont typeface="Arial"/>
              <a:buChar char="•"/>
            </a:pPr>
            <a:r>
              <a:rPr lang="en-US" dirty="0">
                <a:ea typeface="Calibri"/>
                <a:cs typeface="Calibri"/>
              </a:rPr>
              <a:t>Recent decades of warming have been exacerbated by instances of Marine Heat Waves (MHW), as well as El Niño Southern Oscillations (ENSO)</a:t>
            </a:r>
          </a:p>
          <a:p>
            <a:pPr marL="171450" indent="-171450">
              <a:buFont typeface="Arial"/>
              <a:buChar char="•"/>
            </a:pPr>
            <a:r>
              <a:rPr lang="en-US" dirty="0">
                <a:ea typeface="Calibri"/>
                <a:cs typeface="Calibri"/>
              </a:rPr>
              <a:t>Combined, these environmental and climatological effects have led to significant eelgrass declines </a:t>
            </a:r>
          </a:p>
          <a:p>
            <a:pPr marL="171450" indent="-171450">
              <a:buFont typeface="Arial"/>
              <a:buChar char="•"/>
            </a:pPr>
            <a:r>
              <a:rPr lang="en-US" dirty="0">
                <a:ea typeface="Calibri"/>
                <a:cs typeface="Calibri"/>
              </a:rPr>
              <a:t>To better understand these declines and the variables that govern them, we analyzed water quality and eelgrass presence data from 2016 to 2023</a:t>
            </a:r>
          </a:p>
          <a:p>
            <a:pPr marL="171450" indent="-171450">
              <a:buFont typeface="Arial"/>
              <a:buChar char="•"/>
            </a:pPr>
            <a:endParaRPr lang="en-US" dirty="0"/>
          </a:p>
          <a:p>
            <a:r>
              <a:rPr lang="en-US" dirty="0"/>
              <a:t>------------------------------Image Information Below ------------------------------</a:t>
            </a:r>
            <a:endParaRPr lang="en-US" dirty="0">
              <a:cs typeface="Calibri"/>
            </a:endParaRPr>
          </a:p>
          <a:p>
            <a:r>
              <a:rPr lang="en-US" dirty="0"/>
              <a:t>•Image Credit: NASA DEVELOP South Slough Team</a:t>
            </a:r>
            <a:endParaRPr lang="en-US" dirty="0">
              <a:cs typeface="Calibri"/>
            </a:endParaRPr>
          </a:p>
          <a:p>
            <a:r>
              <a:rPr lang="en-US" dirty="0"/>
              <a:t>•Image Source: 1) Base map -  ESRI, HERE, Garmin, FAO, NOAA, USGS, © OpenStreetMap contributors, and the GIS User Community, 2) Eelgrass layer – Pacific Marine and Estuarine Fish Habitat Partnership, PSMFC GIS, 3) Background of inset – NASA/USGS Landsat 9 OLI-2</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502694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Future work on this project would include using higher resolution data products to better capture the eelgrass. We also would use density counts of eelgrass in our analyses to provide another in situ measurement for comparison with satellite data. Likewise, we would incorporate updated eelgrass maps from UAS transects so that our classification could be improved. Lastly, we would train with additional Oregon estuaries for greater training points.</a:t>
            </a:r>
            <a:endParaRPr lang="en-US"/>
          </a:p>
          <a:p>
            <a:endParaRPr lang="en-US"/>
          </a:p>
          <a:p>
            <a:r>
              <a:rPr lang="en-US"/>
              <a:t>------------------------------Image Information Below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2109596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 very much to our science advisors </a:t>
            </a:r>
            <a:r>
              <a:rPr lang="en-US"/>
              <a:t>Dr. Juan Torres-Pérez, Dr. Liane Guild, and Britnay Beaudry</a:t>
            </a:r>
          </a:p>
          <a:p>
            <a:endParaRPr lang="en-US">
              <a:cs typeface="Calibri"/>
            </a:endParaRPr>
          </a:p>
          <a:p>
            <a:r>
              <a:rPr lang="en-US">
                <a:cs typeface="Calibri"/>
              </a:rPr>
              <a:t>Thank you also to our partners </a:t>
            </a:r>
            <a:r>
              <a:rPr lang="en-US"/>
              <a:t>South Slough National Estuarine Research Reserve (SSNERR) and the Confederated Tribes of the Coos, Lower </a:t>
            </a:r>
            <a:r>
              <a:rPr lang="en-US" err="1"/>
              <a:t>Umqua</a:t>
            </a:r>
            <a:r>
              <a:rPr lang="en-US"/>
              <a:t>, and Siuslaw Indians' (CTCLUSI) Natural Resources Department</a:t>
            </a:r>
          </a:p>
          <a:p>
            <a:endParaRPr lang="en-US">
              <a:cs typeface="Calibri"/>
            </a:endParaRPr>
          </a:p>
          <a:p>
            <a:r>
              <a:rPr lang="en-US">
                <a:cs typeface="Calibri"/>
              </a:rPr>
              <a:t>Finally, thank you to our Fellow Lisa!</a:t>
            </a:r>
          </a:p>
        </p:txBody>
      </p:sp>
      <p:sp>
        <p:nvSpPr>
          <p:cNvPr id="4" name="Slide Number Placeholder 3"/>
          <p:cNvSpPr>
            <a:spLocks noGrp="1"/>
          </p:cNvSpPr>
          <p:nvPr>
            <p:ph type="sldNum" sz="quarter" idx="10"/>
          </p:nvPr>
        </p:nvSpPr>
        <p:spPr/>
        <p:txBody>
          <a:bodyPr/>
          <a:lstStyle/>
          <a:p>
            <a:fld id="{66EE4239-191D-4388-B0F5-1C5222233620}" type="slidenum">
              <a:rPr lang="en-US" smtClean="0"/>
              <a:t>31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During this project we partnered with the South Slough National Estuarine Research Reserve (SSNERR) and the Confederated Tribes of the Coos, Lower Umpqua, and Siuslaw Indians' (CTCLUSI) Natural Resources Department</a:t>
            </a:r>
          </a:p>
          <a:p>
            <a:pPr marL="171450" indent="-171450">
              <a:buFont typeface="Arial"/>
              <a:buChar char="•"/>
            </a:pPr>
            <a:r>
              <a:rPr lang="en-US" dirty="0">
                <a:ea typeface="Calibri"/>
                <a:cs typeface="Calibri"/>
              </a:rPr>
              <a:t>Together, SSNERR and CTCLUSI have worked to monitor and protect the estuary. </a:t>
            </a:r>
          </a:p>
          <a:p>
            <a:endParaRPr lang="en-US" dirty="0">
              <a:cs typeface="Calibri"/>
            </a:endParaRPr>
          </a:p>
          <a:p>
            <a:endParaRPr lang="en-US" dirty="0">
              <a:cs typeface="Calibri"/>
            </a:endParaRPr>
          </a:p>
          <a:p>
            <a:endParaRPr lang="en-US" dirty="0"/>
          </a:p>
          <a:p>
            <a:r>
              <a:rPr lang="en-US" dirty="0"/>
              <a:t>------------------------------Image Information Below ------------------------------</a:t>
            </a:r>
            <a:endParaRPr lang="en-US" dirty="0">
              <a:ea typeface="Calibri" panose="020F0502020204030204"/>
              <a:cs typeface="Calibri"/>
            </a:endParaRPr>
          </a:p>
          <a:p>
            <a:r>
              <a:rPr lang="en-US" dirty="0"/>
              <a:t>•Image Credit: South Slough National Estuarine Research Reserve</a:t>
            </a:r>
            <a:endParaRPr lang="en-US" dirty="0">
              <a:ea typeface="Calibri" panose="020F0502020204030204"/>
              <a:cs typeface="Calibri"/>
            </a:endParaRPr>
          </a:p>
          <a:p>
            <a:r>
              <a:rPr lang="en-US" dirty="0"/>
              <a:t>•Image Source: </a:t>
            </a:r>
            <a:r>
              <a:rPr lang="en-US" dirty="0">
                <a:hlinkClick r:id="rId3"/>
              </a:rPr>
              <a:t>https://openverse.org/image/355d7dc5-8eb9-4ed9-b746-055d2d575a53?q=south%20slough%20oregon</a:t>
            </a:r>
            <a:r>
              <a:rPr lang="en-US" dirty="0"/>
              <a:t> (CC BY 2.0)</a:t>
            </a:r>
            <a:endParaRPr lang="en-US" dirty="0">
              <a:ea typeface="Calibri"/>
              <a:cs typeface="Calibri"/>
            </a:endParaRPr>
          </a:p>
          <a:p>
            <a:endParaRPr lang="en-US" dirty="0">
              <a:ea typeface="Calibri"/>
              <a:cs typeface="Calibri"/>
            </a:endParaRPr>
          </a:p>
          <a:p>
            <a:pPr marL="171450" indent="-171450">
              <a:buFont typeface="Arial"/>
              <a:buChar char="•"/>
            </a:pPr>
            <a:r>
              <a:rPr lang="en-US" dirty="0">
                <a:ea typeface="Calibri"/>
                <a:cs typeface="Calibri"/>
              </a:rPr>
              <a:t>Image Credit: Paul </a:t>
            </a:r>
            <a:r>
              <a:rPr lang="en-US" dirty="0" err="1">
                <a:ea typeface="Calibri"/>
                <a:cs typeface="Calibri"/>
              </a:rPr>
              <a:t>Asman</a:t>
            </a:r>
            <a:r>
              <a:rPr lang="en-US" dirty="0">
                <a:ea typeface="Calibri"/>
                <a:cs typeface="Calibri"/>
              </a:rPr>
              <a:t> and Jill </a:t>
            </a:r>
            <a:r>
              <a:rPr lang="en-US" dirty="0" err="1">
                <a:ea typeface="Calibri"/>
                <a:cs typeface="Calibri"/>
              </a:rPr>
              <a:t>Lenoble</a:t>
            </a:r>
            <a:endParaRPr lang="en-US" dirty="0">
              <a:ea typeface="Calibri"/>
              <a:cs typeface="Calibri"/>
            </a:endParaRPr>
          </a:p>
          <a:p>
            <a:pPr marL="171450" indent="-171450">
              <a:buFont typeface="Arial"/>
              <a:buChar char="•"/>
            </a:pPr>
            <a:r>
              <a:rPr lang="en-US" dirty="0">
                <a:ea typeface="Calibri"/>
                <a:cs typeface="Calibri"/>
              </a:rPr>
              <a:t>Image Source: </a:t>
            </a:r>
            <a:r>
              <a:rPr lang="en-US" dirty="0">
                <a:hlinkClick r:id="rId4"/>
              </a:rPr>
              <a:t>https://openverse.org/image/e7798ed4-4dac-4ea7-8ba1-9b5b5519eb2a?q=zostera%20marina</a:t>
            </a:r>
            <a:r>
              <a:rPr lang="en-US" dirty="0"/>
              <a:t> (CC BY 2.0)</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16540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Habitat resilience is crucial for the continuation of the vital ecosystem services that eelgrass provides to both humans and wildlife alike</a:t>
            </a:r>
          </a:p>
          <a:p>
            <a:endParaRPr lang="en-US" dirty="0"/>
          </a:p>
          <a:p>
            <a:r>
              <a:rPr lang="en-US" dirty="0"/>
              <a:t>------------------------------Image Information Below ------------------------------</a:t>
            </a:r>
            <a:endParaRPr lang="en-US" dirty="0">
              <a:cs typeface="Calibri"/>
            </a:endParaRPr>
          </a:p>
          <a:p>
            <a:r>
              <a:rPr lang="en-US" dirty="0"/>
              <a:t>•Image Credit: Genet (</a:t>
            </a:r>
            <a:r>
              <a:rPr lang="en-US" dirty="0" err="1"/>
              <a:t>Diskussion</a:t>
            </a:r>
            <a:r>
              <a:rPr lang="en-US" dirty="0"/>
              <a:t>)</a:t>
            </a:r>
            <a:endParaRPr lang="en-US" dirty="0">
              <a:cs typeface="Calibri"/>
            </a:endParaRPr>
          </a:p>
          <a:p>
            <a:r>
              <a:rPr lang="en-US" dirty="0"/>
              <a:t>•Image Source: </a:t>
            </a:r>
            <a:r>
              <a:rPr lang="en-US" dirty="0">
                <a:hlinkClick r:id="rId3"/>
              </a:rPr>
              <a:t>https://commons.wikimedia.org/w/index.php?curid=116660872</a:t>
            </a:r>
            <a:r>
              <a:rPr lang="en-US" dirty="0"/>
              <a:t> (Creative Commons Attribution-Share Alike 4.0 International)</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78838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The impact of climate change has been increasingly significant and is of particular concern for our partners as they aim to protect the vital habitat of the Coos estuary and South Slough. </a:t>
            </a:r>
          </a:p>
          <a:p>
            <a:endParaRPr lang="en-US" dirty="0"/>
          </a:p>
          <a:p>
            <a:r>
              <a:rPr lang="en-US" dirty="0"/>
              <a:t>------------------------------Image Information Below ------------------------------</a:t>
            </a:r>
            <a:endParaRPr lang="en-US" dirty="0">
              <a:cs typeface="Calibri"/>
            </a:endParaRPr>
          </a:p>
          <a:p>
            <a:r>
              <a:rPr lang="en-US" dirty="0"/>
              <a:t>•Image Credit: South Slough National Estuarine Research Reserve</a:t>
            </a:r>
            <a:endParaRPr lang="en-US" dirty="0">
              <a:cs typeface="Calibri"/>
            </a:endParaRPr>
          </a:p>
          <a:p>
            <a:r>
              <a:rPr lang="en-US" dirty="0"/>
              <a:t>•Image Source: </a:t>
            </a:r>
            <a:r>
              <a:rPr lang="en-US" dirty="0">
                <a:hlinkClick r:id="rId3"/>
              </a:rPr>
              <a:t>https://openverse.org/image/355d7dc5-8eb9-4ed9-b746-055d2d575a53?q=south%20slough%20oregon</a:t>
            </a:r>
            <a:r>
              <a:rPr lang="en-US" dirty="0"/>
              <a:t> (CC By SA 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65090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In addition, these habitats are valuable recreation spaces that promote community well-being and offer ways for individuals and groups to connect with nature. </a:t>
            </a:r>
          </a:p>
          <a:p>
            <a:endParaRPr lang="en-US"/>
          </a:p>
          <a:p>
            <a:r>
              <a:rPr lang="en-US"/>
              <a:t>------------------------------Image Information Below ------------------------------</a:t>
            </a:r>
            <a:endParaRPr lang="en-US">
              <a:cs typeface="Calibri"/>
            </a:endParaRPr>
          </a:p>
          <a:p>
            <a:r>
              <a:rPr lang="en-US"/>
              <a:t>•Image Credit: Narragansett Bay National Estuarine Research Reserve</a:t>
            </a:r>
            <a:endParaRPr lang="en-US">
              <a:cs typeface="Calibri"/>
            </a:endParaRPr>
          </a:p>
          <a:p>
            <a:r>
              <a:rPr lang="en-US"/>
              <a:t>•Image Source: National Oceanic and Atmospheric Administration (NOAA) - </a:t>
            </a:r>
            <a:r>
              <a:rPr lang="en-US">
                <a:hlinkClick r:id="rId3"/>
              </a:rPr>
              <a:t>https://openverse.org/image/cc91b26f-5e58-4cfb-9b82-87d870b91a0e?q=estuary%20recreation</a:t>
            </a:r>
            <a:r>
              <a:rPr lang="en-US"/>
              <a:t> (Public Domain)</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064895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Lastly, given that eelgrass supports a variety of fishery species, it is important to monitor and protect the eelgrass meadows in the Coos estuary</a:t>
            </a:r>
          </a:p>
          <a:p>
            <a:pPr marL="171450" indent="-171450">
              <a:buFont typeface="Arial"/>
              <a:buChar char="•"/>
            </a:pPr>
            <a:endParaRPr lang="en-US">
              <a:ea typeface="Calibri"/>
              <a:cs typeface="Calibri"/>
            </a:endParaRPr>
          </a:p>
          <a:p>
            <a:endParaRPr lang="en-US"/>
          </a:p>
          <a:p>
            <a:r>
              <a:rPr lang="en-US"/>
              <a:t>------------------------------Image Information Below ------------------------------</a:t>
            </a:r>
            <a:endParaRPr lang="en-US">
              <a:cs typeface="Calibri"/>
            </a:endParaRPr>
          </a:p>
          <a:p>
            <a:r>
              <a:rPr lang="en-US"/>
              <a:t>•Image Credit: National Oceanic and Atmospheric Administration</a:t>
            </a:r>
            <a:endParaRPr lang="en-US">
              <a:cs typeface="Calibri"/>
            </a:endParaRPr>
          </a:p>
          <a:p>
            <a:r>
              <a:rPr lang="en-US"/>
              <a:t>•Image Source: </a:t>
            </a:r>
            <a:r>
              <a:rPr lang="en-US">
                <a:hlinkClick r:id="rId3"/>
              </a:rPr>
              <a:t>https://www.flickr.com/photos/40322276@N04/33610554751</a:t>
            </a:r>
            <a:r>
              <a:rPr lang="en-US"/>
              <a:t> (CC BY 2.0)</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182753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panose="020F0502020204030204"/>
                <a:cs typeface="Calibri" panose="020F0502020204030204"/>
              </a:rPr>
              <a:t>Our objectives include creating maps of the Coos Bay eelgrass to help our partners better understand the distribution of eelgrass populations, as well as examine the locations of significant eelgrass population losses</a:t>
            </a:r>
          </a:p>
          <a:p>
            <a:pPr marL="171450" indent="-171450">
              <a:buFont typeface="Arial"/>
              <a:buChar char="•"/>
            </a:pPr>
            <a:r>
              <a:rPr lang="en-US" dirty="0">
                <a:ea typeface="Calibri" panose="020F0502020204030204"/>
                <a:cs typeface="Calibri" panose="020F0502020204030204"/>
              </a:rPr>
              <a:t>Additionally, we aimed to create water quality time series analyses to provide insight into the potential environmental and climatological drivers behind eelgrass declines</a:t>
            </a:r>
          </a:p>
          <a:p>
            <a:pPr marL="171450" indent="-171450">
              <a:buFont typeface="Arial"/>
              <a:buChar char="•"/>
            </a:pPr>
            <a:r>
              <a:rPr lang="en-US" dirty="0">
                <a:ea typeface="Calibri" panose="020F0502020204030204"/>
                <a:cs typeface="Calibri" panose="020F0502020204030204"/>
              </a:rPr>
              <a:t>Lastly, we produced a written tutorial for our partners so that they could extract information about the Bay and South Slough independently through Google Earth Engine</a:t>
            </a:r>
          </a:p>
          <a:p>
            <a:pPr marL="171450" indent="-171450">
              <a:buFont typeface="Arial"/>
              <a:buChar char="•"/>
            </a:pPr>
            <a:endParaRPr lang="en-US" dirty="0"/>
          </a:p>
          <a:p>
            <a:pPr marL="171450" indent="-171450">
              <a:buFont typeface="Arial"/>
              <a:buChar char="•"/>
            </a:pPr>
            <a:endParaRPr lang="en-US" dirty="0"/>
          </a:p>
          <a:p>
            <a:r>
              <a:rPr lang="en-US" dirty="0"/>
              <a:t>------------------------------Image Information Below ------------------------------</a:t>
            </a:r>
            <a:endParaRPr lang="en-US" dirty="0">
              <a:cs typeface="Calibri"/>
            </a:endParaRPr>
          </a:p>
          <a:p>
            <a:r>
              <a:rPr lang="en-US" dirty="0"/>
              <a:t>•Image Source and Credit: Microsoft 365 Icons</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400684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A4031A31-E32A-4D3B-3B26-FFC8B69B1A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70" t="38654" r="970" b="28444"/>
          <a:stretch/>
        </p:blipFill>
        <p:spPr>
          <a:xfrm>
            <a:off x="-119383" y="1209553"/>
            <a:ext cx="12311383" cy="2751589"/>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4DAEB3">
                    <a:alpha val="10000"/>
                  </a:srgbClr>
                </a:solidFill>
                <a:latin typeface="Century Gothic" panose="020B0502020202020204" pitchFamily="34" charset="0"/>
              </a:rPr>
              <a:t>ANNIVERSARY</a:t>
            </a:r>
            <a:endParaRPr lang="en-US" sz="2400" b="1" spc="4000" baseline="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Study Area </a:t>
            </a:r>
            <a:r>
              <a:rPr lang="en-US" sz="3200" b="0" spc="0" baseline="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4DAE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24" name="TextBox 23">
            <a:extLst>
              <a:ext uri="{FF2B5EF4-FFF2-40B4-BE49-F238E27FC236}">
                <a16:creationId xmlns:a16="http://schemas.microsoft.com/office/drawing/2014/main" id="{BE626FD2-F79C-401F-B094-EB00A4AC804C}"/>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a:solidFill>
                  <a:srgbClr val="FF0000"/>
                </a:solidFill>
              </a:rPr>
              <a:t>EXAMPLE</a:t>
            </a:r>
          </a:p>
        </p:txBody>
      </p:sp>
      <p:sp>
        <p:nvSpPr>
          <p:cNvPr id="26" name="TextBox 25">
            <a:extLst>
              <a:ext uri="{FF2B5EF4-FFF2-40B4-BE49-F238E27FC236}">
                <a16:creationId xmlns:a16="http://schemas.microsoft.com/office/drawing/2014/main" id="{E950B52E-9DD3-434F-B2D2-31F54CA389FC}"/>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a:solidFill>
                  <a:srgbClr val="FF0000"/>
                </a:solidFill>
              </a:rPr>
              <a:t>Font used: Century Gothic</a:t>
            </a:r>
          </a:p>
        </p:txBody>
      </p:sp>
      <p:sp>
        <p:nvSpPr>
          <p:cNvPr id="27" name="TextBox 26">
            <a:extLst>
              <a:ext uri="{FF2B5EF4-FFF2-40B4-BE49-F238E27FC236}">
                <a16:creationId xmlns:a16="http://schemas.microsoft.com/office/drawing/2014/main" id="{54C29FDD-005D-468B-82CB-8109D41E50FC}"/>
              </a:ext>
            </a:extLst>
          </p:cNvPr>
          <p:cNvSpPr txBox="1"/>
          <p:nvPr userDrawn="1"/>
        </p:nvSpPr>
        <p:spPr>
          <a:xfrm>
            <a:off x="6047064" y="4366659"/>
            <a:ext cx="1655867" cy="276999"/>
          </a:xfrm>
          <a:prstGeom prst="rect">
            <a:avLst/>
          </a:prstGeom>
          <a:noFill/>
          <a:ln w="19050">
            <a:solidFill>
              <a:srgbClr val="FF0000"/>
            </a:solidFill>
          </a:ln>
        </p:spPr>
        <p:txBody>
          <a:bodyPr wrap="square" lIns="91440" tIns="0" bIns="0" rtlCol="0" anchor="ctr" anchorCtr="0">
            <a:spAutoFit/>
          </a:bodyPr>
          <a:lstStyle/>
          <a:p>
            <a:r>
              <a:rPr lang="en-US" b="1">
                <a:solidFill>
                  <a:srgbClr val="FF0000"/>
                </a:solidFill>
              </a:rPr>
              <a:t>Font size: 32pt</a:t>
            </a:r>
          </a:p>
        </p:txBody>
      </p:sp>
      <p:sp>
        <p:nvSpPr>
          <p:cNvPr id="28" name="TextBox 27">
            <a:extLst>
              <a:ext uri="{FF2B5EF4-FFF2-40B4-BE49-F238E27FC236}">
                <a16:creationId xmlns:a16="http://schemas.microsoft.com/office/drawing/2014/main" id="{30E783C9-923A-4BCE-BBD5-F1E601680CA9}"/>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a:solidFill>
                  <a:srgbClr val="FF0000"/>
                </a:solidFill>
              </a:rPr>
              <a:t>Font size: 22pt</a:t>
            </a:r>
          </a:p>
        </p:txBody>
      </p:sp>
      <p:sp>
        <p:nvSpPr>
          <p:cNvPr id="29" name="TextBox 28">
            <a:extLst>
              <a:ext uri="{FF2B5EF4-FFF2-40B4-BE49-F238E27FC236}">
                <a16:creationId xmlns:a16="http://schemas.microsoft.com/office/drawing/2014/main" id="{B0142B22-E90D-45F1-A069-57878DE16B6A}"/>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a:solidFill>
                  <a:srgbClr val="FF0000"/>
                </a:solidFill>
              </a:rPr>
              <a:t>Font size: 20pt</a:t>
            </a:r>
          </a:p>
        </p:txBody>
      </p:sp>
      <p:sp>
        <p:nvSpPr>
          <p:cNvPr id="30" name="TextBox 29">
            <a:extLst>
              <a:ext uri="{FF2B5EF4-FFF2-40B4-BE49-F238E27FC236}">
                <a16:creationId xmlns:a16="http://schemas.microsoft.com/office/drawing/2014/main" id="{B98C7520-C77F-4FA6-8A67-D8E141320EAC}"/>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tiff"/></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6.tif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9.tif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tiff"/><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4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4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4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52.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7.tiff"/><Relationship Id="rId5" Type="http://schemas.openxmlformats.org/officeDocument/2006/relationships/image" Target="../media/image42.tiff"/><Relationship Id="rId4" Type="http://schemas.openxmlformats.org/officeDocument/2006/relationships/image" Target="../media/image86.tiff"/></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61.tiff"/><Relationship Id="rId4" Type="http://schemas.openxmlformats.org/officeDocument/2006/relationships/image" Target="../media/image91.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png"/><Relationship Id="rId7" Type="http://schemas.openxmlformats.org/officeDocument/2006/relationships/image" Target="../media/image100.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South Slough </a:t>
            </a:r>
            <a:r>
              <a:rPr lang="en-US" sz="3200" b="0" spc="0" baseline="0">
                <a:solidFill>
                  <a:srgbClr val="4DAEB3"/>
                </a:solidFill>
                <a:latin typeface="Century Gothic"/>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Monitoring Changes in Water Quality to Identify Stressors in Eelgrass Extent Throughout the Coos Estuary </a:t>
            </a:r>
            <a:endParaRPr lang="en-US" sz="220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Maya Hall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Gabriel </a:t>
            </a:r>
            <a:r>
              <a:rPr lang="en-US" sz="2000" err="1">
                <a:solidFill>
                  <a:schemeClr val="tx1">
                    <a:lumMod val="75000"/>
                    <a:lumOff val="25000"/>
                  </a:schemeClr>
                </a:solidFill>
                <a:latin typeface="Century Gothic"/>
              </a:rPr>
              <a:t>Halaweh</a:t>
            </a:r>
            <a:r>
              <a:rPr lang="en-US" sz="2000">
                <a:solidFill>
                  <a:schemeClr val="tx1">
                    <a:lumMod val="75000"/>
                    <a:lumOff val="25000"/>
                  </a:schemeClr>
                </a:solidFill>
                <a:latin typeface="Century Gothic"/>
              </a:rPr>
              <a:t>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Sean McCollum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Zoë Siman-Tov</a:t>
            </a:r>
            <a:endParaRPr lang="en-US" sz="200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2000" b="1">
                <a:solidFill>
                  <a:srgbClr val="FFFFFF"/>
                </a:solidFill>
                <a:latin typeface="Century Gothic"/>
                <a:ea typeface="+mn-lt"/>
                <a:cs typeface="+mn-lt"/>
              </a:rPr>
              <a:t>California – Ames </a:t>
            </a:r>
            <a:r>
              <a:rPr lang="en-US" sz="2000" b="1">
                <a:solidFill>
                  <a:schemeClr val="bg1"/>
                </a:solidFill>
                <a:latin typeface="Century Gothic"/>
              </a:rPr>
              <a:t>| Summer 2023 </a:t>
            </a:r>
            <a:endParaRPr lang="en-US" sz="2000">
              <a:solidFill>
                <a:schemeClr val="bg1"/>
              </a:solidFill>
              <a:latin typeface="Century Gothic"/>
              <a:cs typeface="Calibri"/>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A blue and white wave&#10;&#10;Description automatically generated">
            <a:extLst>
              <a:ext uri="{FF2B5EF4-FFF2-40B4-BE49-F238E27FC236}">
                <a16:creationId xmlns:a16="http://schemas.microsoft.com/office/drawing/2014/main" id="{CA026595-5508-CA1A-6CCC-0FDC03AA49B3}"/>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NASA Satellites and Sensors</a:t>
            </a:r>
          </a:p>
        </p:txBody>
      </p:sp>
      <p:sp>
        <p:nvSpPr>
          <p:cNvPr id="31" name="Text Placeholder 5">
            <a:extLst>
              <a:ext uri="{FF2B5EF4-FFF2-40B4-BE49-F238E27FC236}">
                <a16:creationId xmlns:a16="http://schemas.microsoft.com/office/drawing/2014/main" id="{19795E5F-B65A-4473-BFBB-D84367C4DD50}"/>
              </a:ext>
            </a:extLst>
          </p:cNvPr>
          <p:cNvSpPr txBox="1">
            <a:spLocks/>
          </p:cNvSpPr>
          <p:nvPr/>
        </p:nvSpPr>
        <p:spPr>
          <a:xfrm>
            <a:off x="7597108" y="1590299"/>
            <a:ext cx="3761600" cy="59233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200" b="1">
                <a:solidFill>
                  <a:schemeClr val="accent6">
                    <a:lumMod val="75000"/>
                  </a:schemeClr>
                </a:solidFill>
                <a:latin typeface="Century Gothic"/>
              </a:rPr>
              <a:t>European Space Agency</a:t>
            </a:r>
          </a:p>
          <a:p>
            <a:pPr algn="ctr">
              <a:lnSpc>
                <a:spcPct val="100000"/>
              </a:lnSpc>
              <a:spcBef>
                <a:spcPts val="0"/>
              </a:spcBef>
              <a:spcAft>
                <a:spcPts val="600"/>
              </a:spcAft>
              <a:buClr>
                <a:srgbClr val="4DAEB3"/>
              </a:buClr>
            </a:pPr>
            <a:endParaRPr lang="en-US" sz="2200">
              <a:solidFill>
                <a:schemeClr val="accent6">
                  <a:lumMod val="75000"/>
                </a:schemeClr>
              </a:solidFill>
              <a:latin typeface="Century Gothic"/>
            </a:endParaRPr>
          </a:p>
        </p:txBody>
      </p:sp>
      <p:pic>
        <p:nvPicPr>
          <p:cNvPr id="2" name="Graphic 13" descr="Satellite outline">
            <a:extLst>
              <a:ext uri="{FF2B5EF4-FFF2-40B4-BE49-F238E27FC236}">
                <a16:creationId xmlns:a16="http://schemas.microsoft.com/office/drawing/2014/main" id="{3BA4D023-67FF-1CDA-60B8-0E71AE90AC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836" y="48606"/>
            <a:ext cx="914400" cy="914400"/>
          </a:xfrm>
          <a:prstGeom prst="rect">
            <a:avLst/>
          </a:prstGeom>
        </p:spPr>
      </p:pic>
      <p:sp>
        <p:nvSpPr>
          <p:cNvPr id="3" name="Text Placeholder 5">
            <a:extLst>
              <a:ext uri="{FF2B5EF4-FFF2-40B4-BE49-F238E27FC236}">
                <a16:creationId xmlns:a16="http://schemas.microsoft.com/office/drawing/2014/main" id="{414D6B20-4EFD-3A0E-F762-48A043F2FD50}"/>
              </a:ext>
            </a:extLst>
          </p:cNvPr>
          <p:cNvSpPr txBox="1">
            <a:spLocks/>
          </p:cNvSpPr>
          <p:nvPr/>
        </p:nvSpPr>
        <p:spPr>
          <a:xfrm>
            <a:off x="3101863" y="1590890"/>
            <a:ext cx="1083682" cy="5448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200" b="1">
                <a:solidFill>
                  <a:schemeClr val="accent2">
                    <a:lumMod val="75000"/>
                  </a:schemeClr>
                </a:solidFill>
                <a:latin typeface="Century Gothic"/>
              </a:rPr>
              <a:t>NASA </a:t>
            </a:r>
          </a:p>
          <a:p>
            <a:pPr algn="ctr">
              <a:lnSpc>
                <a:spcPct val="100000"/>
              </a:lnSpc>
              <a:spcBef>
                <a:spcPts val="0"/>
              </a:spcBef>
              <a:spcAft>
                <a:spcPts val="600"/>
              </a:spcAft>
              <a:buClr>
                <a:srgbClr val="4DAEB3"/>
              </a:buClr>
            </a:pPr>
            <a:endParaRPr lang="en-US" sz="2200">
              <a:solidFill>
                <a:schemeClr val="accent2">
                  <a:lumMod val="7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92AC136F-3FBC-F467-1257-D3AC4D52DBE7}"/>
              </a:ext>
            </a:extLst>
          </p:cNvPr>
          <p:cNvSpPr txBox="1"/>
          <p:nvPr/>
        </p:nvSpPr>
        <p:spPr>
          <a:xfrm>
            <a:off x="420392" y="5052332"/>
            <a:ext cx="298589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rPr>
              <a:t>Landsat 8 OLI</a:t>
            </a:r>
            <a:endParaRPr lang="en-US" sz="2000" b="1">
              <a:solidFill>
                <a:schemeClr val="tx1">
                  <a:lumMod val="75000"/>
                  <a:lumOff val="25000"/>
                </a:schemeClr>
              </a:solidFill>
              <a:cs typeface="Calibri"/>
            </a:endParaRPr>
          </a:p>
          <a:p>
            <a:pPr algn="ctr"/>
            <a:endParaRPr lang="en-US" sz="2000" b="1">
              <a:solidFill>
                <a:schemeClr val="tx1">
                  <a:lumMod val="75000"/>
                  <a:lumOff val="25000"/>
                </a:schemeClr>
              </a:solidFill>
              <a:latin typeface="Century Gothic"/>
            </a:endParaRPr>
          </a:p>
          <a:p>
            <a:pPr algn="ctr"/>
            <a:r>
              <a:rPr lang="en-US" sz="2000" b="1">
                <a:solidFill>
                  <a:schemeClr val="tx1">
                    <a:lumMod val="75000"/>
                    <a:lumOff val="25000"/>
                  </a:schemeClr>
                </a:solidFill>
                <a:latin typeface="Century Gothic"/>
              </a:rPr>
              <a:t>2013</a:t>
            </a:r>
          </a:p>
        </p:txBody>
      </p:sp>
      <p:sp>
        <p:nvSpPr>
          <p:cNvPr id="7" name="TextBox 6">
            <a:extLst>
              <a:ext uri="{FF2B5EF4-FFF2-40B4-BE49-F238E27FC236}">
                <a16:creationId xmlns:a16="http://schemas.microsoft.com/office/drawing/2014/main" id="{6A98CED2-00DD-B83A-6A81-E75F89C1839C}"/>
              </a:ext>
            </a:extLst>
          </p:cNvPr>
          <p:cNvSpPr txBox="1"/>
          <p:nvPr/>
        </p:nvSpPr>
        <p:spPr>
          <a:xfrm>
            <a:off x="4677830" y="5050818"/>
            <a:ext cx="26874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rPr>
              <a:t>Landsat 9 OLI-2</a:t>
            </a:r>
            <a:endParaRPr lang="en-US" sz="2000" b="1">
              <a:solidFill>
                <a:schemeClr val="tx1">
                  <a:lumMod val="75000"/>
                  <a:lumOff val="25000"/>
                </a:schemeClr>
              </a:solidFill>
              <a:cs typeface="Calibri"/>
            </a:endParaRPr>
          </a:p>
          <a:p>
            <a:pPr algn="ctr"/>
            <a:endParaRPr lang="en-US" sz="2000" b="1">
              <a:solidFill>
                <a:schemeClr val="tx1">
                  <a:lumMod val="75000"/>
                  <a:lumOff val="25000"/>
                </a:schemeClr>
              </a:solidFill>
              <a:latin typeface="Century Gothic"/>
            </a:endParaRPr>
          </a:p>
          <a:p>
            <a:pPr algn="ctr"/>
            <a:r>
              <a:rPr lang="en-US" sz="2000" b="1">
                <a:solidFill>
                  <a:schemeClr val="tx1">
                    <a:lumMod val="75000"/>
                    <a:lumOff val="25000"/>
                  </a:schemeClr>
                </a:solidFill>
                <a:latin typeface="Century Gothic"/>
              </a:rPr>
              <a:t>2021</a:t>
            </a:r>
          </a:p>
        </p:txBody>
      </p:sp>
      <p:sp>
        <p:nvSpPr>
          <p:cNvPr id="10" name="TextBox 9">
            <a:extLst>
              <a:ext uri="{FF2B5EF4-FFF2-40B4-BE49-F238E27FC236}">
                <a16:creationId xmlns:a16="http://schemas.microsoft.com/office/drawing/2014/main" id="{63CAC73D-8893-8B63-C91C-A86F853A5A27}"/>
              </a:ext>
            </a:extLst>
          </p:cNvPr>
          <p:cNvSpPr txBox="1"/>
          <p:nvPr/>
        </p:nvSpPr>
        <p:spPr>
          <a:xfrm>
            <a:off x="8924858" y="5048829"/>
            <a:ext cx="22302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rPr>
              <a:t>Sentinel-2 MSI</a:t>
            </a:r>
            <a:endParaRPr lang="en-US" sz="2000" b="1">
              <a:solidFill>
                <a:schemeClr val="tx1">
                  <a:lumMod val="75000"/>
                  <a:lumOff val="25000"/>
                </a:schemeClr>
              </a:solidFill>
              <a:cs typeface="Calibri"/>
            </a:endParaRPr>
          </a:p>
          <a:p>
            <a:pPr algn="ctr"/>
            <a:endParaRPr lang="en-US" sz="2000" b="1">
              <a:solidFill>
                <a:schemeClr val="tx1">
                  <a:lumMod val="75000"/>
                  <a:lumOff val="25000"/>
                </a:schemeClr>
              </a:solidFill>
              <a:latin typeface="Century Gothic"/>
            </a:endParaRPr>
          </a:p>
          <a:p>
            <a:pPr algn="ctr"/>
            <a:r>
              <a:rPr lang="en-US" sz="2000" b="1">
                <a:solidFill>
                  <a:schemeClr val="tx1">
                    <a:lumMod val="75000"/>
                    <a:lumOff val="25000"/>
                  </a:schemeClr>
                </a:solidFill>
                <a:latin typeface="Century Gothic"/>
              </a:rPr>
              <a:t>2015</a:t>
            </a:r>
            <a:endParaRPr lang="en-US" sz="2000" b="1">
              <a:solidFill>
                <a:schemeClr val="tx1">
                  <a:lumMod val="75000"/>
                  <a:lumOff val="25000"/>
                </a:schemeClr>
              </a:solidFill>
              <a:cs typeface="Calibri" panose="020F0502020204030204"/>
            </a:endParaRPr>
          </a:p>
        </p:txBody>
      </p:sp>
      <p:pic>
        <p:nvPicPr>
          <p:cNvPr id="18" name="Picture 18" descr="A satellite with a blue and silver satellite&#10;&#10;Description automatically generated">
            <a:extLst>
              <a:ext uri="{FF2B5EF4-FFF2-40B4-BE49-F238E27FC236}">
                <a16:creationId xmlns:a16="http://schemas.microsoft.com/office/drawing/2014/main" id="{7BADDD6F-9747-2226-7550-910835778276}"/>
              </a:ext>
            </a:extLst>
          </p:cNvPr>
          <p:cNvPicPr>
            <a:picLocks noChangeAspect="1"/>
          </p:cNvPicPr>
          <p:nvPr/>
        </p:nvPicPr>
        <p:blipFill>
          <a:blip r:embed="rId6"/>
          <a:stretch>
            <a:fillRect/>
          </a:stretch>
        </p:blipFill>
        <p:spPr>
          <a:xfrm>
            <a:off x="655732" y="2971635"/>
            <a:ext cx="2415611" cy="1984939"/>
          </a:xfrm>
          <a:prstGeom prst="rect">
            <a:avLst/>
          </a:prstGeom>
        </p:spPr>
      </p:pic>
      <p:sp>
        <p:nvSpPr>
          <p:cNvPr id="9" name="Left Bracket 8">
            <a:extLst>
              <a:ext uri="{FF2B5EF4-FFF2-40B4-BE49-F238E27FC236}">
                <a16:creationId xmlns:a16="http://schemas.microsoft.com/office/drawing/2014/main" id="{C97F943B-6F7E-7A20-3006-0485498ED6E8}"/>
              </a:ext>
            </a:extLst>
          </p:cNvPr>
          <p:cNvSpPr/>
          <p:nvPr/>
        </p:nvSpPr>
        <p:spPr>
          <a:xfrm rot="5400000">
            <a:off x="3336851" y="277825"/>
            <a:ext cx="397839" cy="4056235"/>
          </a:xfrm>
          <a:prstGeom prst="leftBracket">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a:extLst>
              <a:ext uri="{FF2B5EF4-FFF2-40B4-BE49-F238E27FC236}">
                <a16:creationId xmlns:a16="http://schemas.microsoft.com/office/drawing/2014/main" id="{C738EE04-B57C-EBF5-E67E-0119FB8939C2}"/>
              </a:ext>
            </a:extLst>
          </p:cNvPr>
          <p:cNvSpPr/>
          <p:nvPr/>
        </p:nvSpPr>
        <p:spPr>
          <a:xfrm>
            <a:off x="1378394" y="2398391"/>
            <a:ext cx="213360" cy="22352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796B445-4D98-C7FA-EFEE-56406456DB41}"/>
              </a:ext>
            </a:extLst>
          </p:cNvPr>
          <p:cNvSpPr/>
          <p:nvPr/>
        </p:nvSpPr>
        <p:spPr>
          <a:xfrm>
            <a:off x="5469905" y="2480698"/>
            <a:ext cx="213360" cy="22352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Bracket 23">
            <a:extLst>
              <a:ext uri="{FF2B5EF4-FFF2-40B4-BE49-F238E27FC236}">
                <a16:creationId xmlns:a16="http://schemas.microsoft.com/office/drawing/2014/main" id="{8CFDCA70-63F0-433B-BEEE-DEAC1C64ED7E}"/>
              </a:ext>
            </a:extLst>
          </p:cNvPr>
          <p:cNvSpPr/>
          <p:nvPr/>
        </p:nvSpPr>
        <p:spPr>
          <a:xfrm rot="16200000">
            <a:off x="9414289" y="326799"/>
            <a:ext cx="207881" cy="3657600"/>
          </a:xfrm>
          <a:prstGeom prst="leftBracket">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a:extLst>
              <a:ext uri="{FF2B5EF4-FFF2-40B4-BE49-F238E27FC236}">
                <a16:creationId xmlns:a16="http://schemas.microsoft.com/office/drawing/2014/main" id="{B79360AD-2F91-8B27-1E51-AF98A00235CC}"/>
              </a:ext>
            </a:extLst>
          </p:cNvPr>
          <p:cNvSpPr/>
          <p:nvPr/>
        </p:nvSpPr>
        <p:spPr>
          <a:xfrm>
            <a:off x="9427101" y="2533895"/>
            <a:ext cx="213360" cy="22352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0B5425-D745-6285-A2BE-4F9BAA8C1AFE}"/>
              </a:ext>
            </a:extLst>
          </p:cNvPr>
          <p:cNvSpPr txBox="1"/>
          <p:nvPr/>
        </p:nvSpPr>
        <p:spPr>
          <a:xfrm>
            <a:off x="-759751" y="6376600"/>
            <a:ext cx="37341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entury Gothic"/>
              </a:rPr>
              <a:t>Image Credits: NASA, Rama</a:t>
            </a:r>
            <a:endParaRPr lang="en-US" sz="1200" dirty="0">
              <a:ea typeface="Calibri"/>
              <a:cs typeface="Calibri"/>
            </a:endParaRPr>
          </a:p>
        </p:txBody>
      </p:sp>
      <p:cxnSp>
        <p:nvCxnSpPr>
          <p:cNvPr id="8" name="Straight Arrow Connector 7">
            <a:extLst>
              <a:ext uri="{FF2B5EF4-FFF2-40B4-BE49-F238E27FC236}">
                <a16:creationId xmlns:a16="http://schemas.microsoft.com/office/drawing/2014/main" id="{415C4B63-B319-A3A3-D226-A7330553C1BB}"/>
              </a:ext>
            </a:extLst>
          </p:cNvPr>
          <p:cNvCxnSpPr/>
          <p:nvPr/>
        </p:nvCxnSpPr>
        <p:spPr>
          <a:xfrm flipH="1">
            <a:off x="9530615" y="2278154"/>
            <a:ext cx="1712" cy="315074"/>
          </a:xfrm>
          <a:prstGeom prst="straightConnector1">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1" descr="A satellite in space&#10;&#10;Description automatically generated">
            <a:extLst>
              <a:ext uri="{FF2B5EF4-FFF2-40B4-BE49-F238E27FC236}">
                <a16:creationId xmlns:a16="http://schemas.microsoft.com/office/drawing/2014/main" id="{708A2382-0814-DF76-1E4E-6E1FE1F8580F}"/>
              </a:ext>
            </a:extLst>
          </p:cNvPr>
          <p:cNvPicPr>
            <a:picLocks noChangeAspect="1"/>
          </p:cNvPicPr>
          <p:nvPr/>
        </p:nvPicPr>
        <p:blipFill>
          <a:blip r:embed="rId7"/>
          <a:stretch>
            <a:fillRect/>
          </a:stretch>
        </p:blipFill>
        <p:spPr>
          <a:xfrm rot="-720000">
            <a:off x="3820160" y="2748686"/>
            <a:ext cx="3830320" cy="2142947"/>
          </a:xfrm>
          <a:prstGeom prst="rect">
            <a:avLst/>
          </a:prstGeom>
        </p:spPr>
      </p:pic>
      <p:pic>
        <p:nvPicPr>
          <p:cNvPr id="1026" name="Picture 2" descr="A solar panel on a robot&#10;&#10;Description automatically generated">
            <a:extLst>
              <a:ext uri="{FF2B5EF4-FFF2-40B4-BE49-F238E27FC236}">
                <a16:creationId xmlns:a16="http://schemas.microsoft.com/office/drawing/2014/main" id="{6718C7E2-26B3-8606-475F-F35B5AA14C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3319" y="2867855"/>
            <a:ext cx="3071781" cy="219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18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27605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Methodology: Satellite Comparison</a:t>
            </a:r>
            <a:endParaRPr lang="en-US">
              <a:solidFill>
                <a:schemeClr val="tx1">
                  <a:lumMod val="75000"/>
                  <a:lumOff val="25000"/>
                </a:schemeClr>
              </a:solidFill>
              <a:ea typeface="Calibri Light"/>
              <a:cs typeface="Calibri Light"/>
            </a:endParaRPr>
          </a:p>
        </p:txBody>
      </p:sp>
      <p:pic>
        <p:nvPicPr>
          <p:cNvPr id="2" name="Picture 3" descr="A map of a volcano&#10;&#10;Description automatically generated">
            <a:extLst>
              <a:ext uri="{FF2B5EF4-FFF2-40B4-BE49-F238E27FC236}">
                <a16:creationId xmlns:a16="http://schemas.microsoft.com/office/drawing/2014/main" id="{2807C824-D560-4A28-F04D-D6EDC4CFB123}"/>
              </a:ext>
            </a:extLst>
          </p:cNvPr>
          <p:cNvPicPr>
            <a:picLocks noChangeAspect="1"/>
          </p:cNvPicPr>
          <p:nvPr/>
        </p:nvPicPr>
        <p:blipFill rotWithShape="1">
          <a:blip r:embed="rId4"/>
          <a:srcRect l="11930" t="64208" r="64414" b="16257"/>
          <a:stretch/>
        </p:blipFill>
        <p:spPr>
          <a:xfrm>
            <a:off x="6318489" y="1784253"/>
            <a:ext cx="5010614" cy="4628582"/>
          </a:xfrm>
          <a:prstGeom prst="rect">
            <a:avLst/>
          </a:prstGeom>
        </p:spPr>
      </p:pic>
      <p:pic>
        <p:nvPicPr>
          <p:cNvPr id="6" name="Picture 6" descr="A map of a volcano&#10;&#10;Description automatically generated">
            <a:extLst>
              <a:ext uri="{FF2B5EF4-FFF2-40B4-BE49-F238E27FC236}">
                <a16:creationId xmlns:a16="http://schemas.microsoft.com/office/drawing/2014/main" id="{C4D96426-3766-042B-8553-2347653150E5}"/>
              </a:ext>
            </a:extLst>
          </p:cNvPr>
          <p:cNvPicPr>
            <a:picLocks noChangeAspect="1"/>
          </p:cNvPicPr>
          <p:nvPr/>
        </p:nvPicPr>
        <p:blipFill rotWithShape="1">
          <a:blip r:embed="rId5"/>
          <a:srcRect l="13799" t="59129" r="58018" b="18747"/>
          <a:stretch/>
        </p:blipFill>
        <p:spPr>
          <a:xfrm>
            <a:off x="587225" y="1784246"/>
            <a:ext cx="4912530" cy="4624761"/>
          </a:xfrm>
          <a:prstGeom prst="rect">
            <a:avLst/>
          </a:prstGeom>
        </p:spPr>
      </p:pic>
      <p:sp>
        <p:nvSpPr>
          <p:cNvPr id="8" name="TextBox 7">
            <a:extLst>
              <a:ext uri="{FF2B5EF4-FFF2-40B4-BE49-F238E27FC236}">
                <a16:creationId xmlns:a16="http://schemas.microsoft.com/office/drawing/2014/main" id="{79486122-F87F-1AA3-40B4-84C89B68CEFE}"/>
              </a:ext>
            </a:extLst>
          </p:cNvPr>
          <p:cNvSpPr txBox="1"/>
          <p:nvPr/>
        </p:nvSpPr>
        <p:spPr>
          <a:xfrm>
            <a:off x="3203541" y="6046027"/>
            <a:ext cx="9104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a:rPr>
              <a:t>km</a:t>
            </a:r>
          </a:p>
        </p:txBody>
      </p:sp>
      <p:sp>
        <p:nvSpPr>
          <p:cNvPr id="10" name="TextBox 9">
            <a:extLst>
              <a:ext uri="{FF2B5EF4-FFF2-40B4-BE49-F238E27FC236}">
                <a16:creationId xmlns:a16="http://schemas.microsoft.com/office/drawing/2014/main" id="{FABB21C1-1EB3-328B-5B0E-B3F99C3B6C51}"/>
              </a:ext>
            </a:extLst>
          </p:cNvPr>
          <p:cNvSpPr txBox="1"/>
          <p:nvPr/>
        </p:nvSpPr>
        <p:spPr>
          <a:xfrm>
            <a:off x="817520" y="5795141"/>
            <a:ext cx="29720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ea typeface="Calibri"/>
                <a:cs typeface="Calibri"/>
              </a:rPr>
              <a:t>0                 1.6                  8</a:t>
            </a:r>
            <a:endParaRPr lang="en-US" sz="1400">
              <a:solidFill>
                <a:schemeClr val="bg1"/>
              </a:solidFill>
              <a:latin typeface="Century Gothic"/>
            </a:endParaRPr>
          </a:p>
        </p:txBody>
      </p:sp>
      <p:sp>
        <p:nvSpPr>
          <p:cNvPr id="12" name="TextBox 11">
            <a:extLst>
              <a:ext uri="{FF2B5EF4-FFF2-40B4-BE49-F238E27FC236}">
                <a16:creationId xmlns:a16="http://schemas.microsoft.com/office/drawing/2014/main" id="{9F56B367-1A24-E5D6-B9EB-FA7BD24E40A5}"/>
              </a:ext>
            </a:extLst>
          </p:cNvPr>
          <p:cNvSpPr txBox="1"/>
          <p:nvPr/>
        </p:nvSpPr>
        <p:spPr>
          <a:xfrm>
            <a:off x="651007" y="1844352"/>
            <a:ext cx="3208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FFFFFF"/>
                </a:solidFill>
                <a:latin typeface="Century Gothic"/>
              </a:rPr>
              <a:t>N</a:t>
            </a:r>
            <a:endParaRPr lang="en-US" sz="1600">
              <a:solidFill>
                <a:srgbClr val="FFFFFF"/>
              </a:solidFill>
              <a:ea typeface="Calibri"/>
              <a:cs typeface="Calibri"/>
            </a:endParaRPr>
          </a:p>
        </p:txBody>
      </p:sp>
      <p:pic>
        <p:nvPicPr>
          <p:cNvPr id="14" name="Picture 3" descr="A white arrow on a black background&#10;&#10;Description automatically generated">
            <a:extLst>
              <a:ext uri="{FF2B5EF4-FFF2-40B4-BE49-F238E27FC236}">
                <a16:creationId xmlns:a16="http://schemas.microsoft.com/office/drawing/2014/main" id="{7609B14E-C5EF-9D05-93AF-D1B2104CB8DF}"/>
              </a:ext>
            </a:extLst>
          </p:cNvPr>
          <p:cNvPicPr>
            <a:picLocks noChangeAspect="1"/>
          </p:cNvPicPr>
          <p:nvPr/>
        </p:nvPicPr>
        <p:blipFill>
          <a:blip r:embed="rId6"/>
          <a:stretch>
            <a:fillRect/>
          </a:stretch>
        </p:blipFill>
        <p:spPr>
          <a:xfrm>
            <a:off x="598998" y="2121959"/>
            <a:ext cx="457363" cy="469269"/>
          </a:xfrm>
          <a:prstGeom prst="rect">
            <a:avLst/>
          </a:prstGeom>
        </p:spPr>
      </p:pic>
      <p:sp>
        <p:nvSpPr>
          <p:cNvPr id="16" name="TextBox 15">
            <a:extLst>
              <a:ext uri="{FF2B5EF4-FFF2-40B4-BE49-F238E27FC236}">
                <a16:creationId xmlns:a16="http://schemas.microsoft.com/office/drawing/2014/main" id="{8B8A77E4-129C-8112-CB90-E3E86660AABF}"/>
              </a:ext>
            </a:extLst>
          </p:cNvPr>
          <p:cNvSpPr txBox="1"/>
          <p:nvPr/>
        </p:nvSpPr>
        <p:spPr>
          <a:xfrm>
            <a:off x="7733224" y="1326035"/>
            <a:ext cx="25624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cs typeface="Calibri"/>
              </a:rPr>
              <a:t>Sentinel-2 MSI</a:t>
            </a:r>
            <a:endParaRPr lang="en-US"/>
          </a:p>
        </p:txBody>
      </p:sp>
      <p:sp>
        <p:nvSpPr>
          <p:cNvPr id="18" name="TextBox 17">
            <a:extLst>
              <a:ext uri="{FF2B5EF4-FFF2-40B4-BE49-F238E27FC236}">
                <a16:creationId xmlns:a16="http://schemas.microsoft.com/office/drawing/2014/main" id="{64ECA951-A1D0-9ACE-4E20-DF786BB940ED}"/>
              </a:ext>
            </a:extLst>
          </p:cNvPr>
          <p:cNvSpPr txBox="1"/>
          <p:nvPr/>
        </p:nvSpPr>
        <p:spPr>
          <a:xfrm>
            <a:off x="1718755" y="1294690"/>
            <a:ext cx="23063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cs typeface="Calibri"/>
              </a:rPr>
              <a:t>Landsat 8 OLI </a:t>
            </a:r>
            <a:endParaRPr lang="en-US">
              <a:solidFill>
                <a:schemeClr val="tx1">
                  <a:lumMod val="75000"/>
                  <a:lumOff val="25000"/>
                </a:schemeClr>
              </a:solidFill>
            </a:endParaRPr>
          </a:p>
        </p:txBody>
      </p:sp>
    </p:spTree>
    <p:extLst>
      <p:ext uri="{BB962C8B-B14F-4D97-AF65-F5344CB8AC3E}">
        <p14:creationId xmlns:p14="http://schemas.microsoft.com/office/powerpoint/2010/main" val="529201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DEF2900-92F2-5DCD-CD81-8C088D54BD80}"/>
              </a:ext>
            </a:extLst>
          </p:cNvPr>
          <p:cNvSpPr/>
          <p:nvPr/>
        </p:nvSpPr>
        <p:spPr>
          <a:xfrm>
            <a:off x="6933594" y="2358831"/>
            <a:ext cx="2100594" cy="1521745"/>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Training Points and Accuracy</a:t>
            </a:r>
          </a:p>
        </p:txBody>
      </p:sp>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pic>
        <p:nvPicPr>
          <p:cNvPr id="36" name="Picture 36" descr="A map of land with water and land in the background&#10;&#10;Description automatically generated">
            <a:extLst>
              <a:ext uri="{FF2B5EF4-FFF2-40B4-BE49-F238E27FC236}">
                <a16:creationId xmlns:a16="http://schemas.microsoft.com/office/drawing/2014/main" id="{9199A85A-FCF4-77A9-6697-ED2C711D6FF8}"/>
              </a:ext>
            </a:extLst>
          </p:cNvPr>
          <p:cNvPicPr>
            <a:picLocks noChangeAspect="1"/>
          </p:cNvPicPr>
          <p:nvPr/>
        </p:nvPicPr>
        <p:blipFill rotWithShape="1">
          <a:blip r:embed="rId4"/>
          <a:srcRect l="32226" t="23045" r="17608" b="19341"/>
          <a:stretch/>
        </p:blipFill>
        <p:spPr>
          <a:xfrm>
            <a:off x="8365236" y="1188212"/>
            <a:ext cx="1504908" cy="1455014"/>
          </a:xfrm>
          <a:prstGeom prst="flowChartConnector">
            <a:avLst/>
          </a:prstGeom>
          <a:ln w="57150">
            <a:solidFill>
              <a:srgbClr val="4DAEB3"/>
            </a:solidFill>
          </a:ln>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27605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Methodology: Eelgrass Extent Maps</a:t>
            </a:r>
            <a:endParaRPr lang="en-US">
              <a:solidFill>
                <a:schemeClr val="tx1">
                  <a:lumMod val="75000"/>
                  <a:lumOff val="25000"/>
                </a:schemeClr>
              </a:solidFill>
              <a:ea typeface="Calibri Light"/>
              <a:cs typeface="Calibri Light"/>
            </a:endParaRPr>
          </a:p>
        </p:txBody>
      </p:sp>
      <p:sp>
        <p:nvSpPr>
          <p:cNvPr id="4" name="Rectangle: Rounded Corners 3">
            <a:extLst>
              <a:ext uri="{FF2B5EF4-FFF2-40B4-BE49-F238E27FC236}">
                <a16:creationId xmlns:a16="http://schemas.microsoft.com/office/drawing/2014/main" id="{1EAEAE81-D652-AA08-AC24-5C4D99759510}"/>
              </a:ext>
            </a:extLst>
          </p:cNvPr>
          <p:cNvSpPr/>
          <p:nvPr/>
        </p:nvSpPr>
        <p:spPr>
          <a:xfrm>
            <a:off x="261691" y="3743460"/>
            <a:ext cx="2221293" cy="1607384"/>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Spectral Data of Study Site</a:t>
            </a:r>
            <a:endParaRPr lang="en-US" sz="2000">
              <a:solidFill>
                <a:schemeClr val="tx1">
                  <a:lumMod val="75000"/>
                  <a:lumOff val="25000"/>
                </a:schemeClr>
              </a:solidFill>
              <a:cs typeface="Calibri"/>
            </a:endParaRPr>
          </a:p>
        </p:txBody>
      </p:sp>
      <p:cxnSp>
        <p:nvCxnSpPr>
          <p:cNvPr id="10" name="Straight Arrow Connector 9">
            <a:extLst>
              <a:ext uri="{FF2B5EF4-FFF2-40B4-BE49-F238E27FC236}">
                <a16:creationId xmlns:a16="http://schemas.microsoft.com/office/drawing/2014/main" id="{BE618E59-68EE-785E-478E-4B1C4FEDB045}"/>
              </a:ext>
            </a:extLst>
          </p:cNvPr>
          <p:cNvCxnSpPr/>
          <p:nvPr/>
        </p:nvCxnSpPr>
        <p:spPr>
          <a:xfrm>
            <a:off x="6253803" y="3080191"/>
            <a:ext cx="546651" cy="173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7A00C52-DADF-C24B-503D-1D17FFAA62F7}"/>
              </a:ext>
            </a:extLst>
          </p:cNvPr>
          <p:cNvSpPr/>
          <p:nvPr/>
        </p:nvSpPr>
        <p:spPr>
          <a:xfrm>
            <a:off x="9809073" y="2480453"/>
            <a:ext cx="2194626" cy="3344652"/>
          </a:xfrm>
          <a:prstGeom prst="roundRect">
            <a:avLst/>
          </a:prstGeom>
          <a:solidFill>
            <a:schemeClr val="accent6">
              <a:lumMod val="20000"/>
              <a:lumOff val="80000"/>
            </a:schemeClr>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Updated Map Showing Eelgrass Presence</a:t>
            </a:r>
            <a:endParaRPr lang="en-US" sz="2000" b="1">
              <a:solidFill>
                <a:schemeClr val="tx1">
                  <a:lumMod val="75000"/>
                  <a:lumOff val="25000"/>
                </a:schemeClr>
              </a:solidFill>
              <a:cs typeface="Calibri"/>
            </a:endParaRPr>
          </a:p>
        </p:txBody>
      </p:sp>
      <p:sp>
        <p:nvSpPr>
          <p:cNvPr id="13" name="Rectangle: Rounded Corners 12">
            <a:extLst>
              <a:ext uri="{FF2B5EF4-FFF2-40B4-BE49-F238E27FC236}">
                <a16:creationId xmlns:a16="http://schemas.microsoft.com/office/drawing/2014/main" id="{90E7A881-EF5F-5E7D-D76F-1CFD470016C6}"/>
              </a:ext>
            </a:extLst>
          </p:cNvPr>
          <p:cNvSpPr/>
          <p:nvPr/>
        </p:nvSpPr>
        <p:spPr>
          <a:xfrm>
            <a:off x="3340392" y="2153506"/>
            <a:ext cx="2836479" cy="1653803"/>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Normalized Difference Aquatic Vegetation Index (</a:t>
            </a:r>
            <a:r>
              <a:rPr lang="en-US" sz="2000" b="1">
                <a:solidFill>
                  <a:schemeClr val="tx1">
                    <a:lumMod val="75000"/>
                    <a:lumOff val="25000"/>
                  </a:schemeClr>
                </a:solidFill>
                <a:latin typeface="Century Gothic"/>
                <a:cs typeface="Calibri"/>
              </a:rPr>
              <a:t>NDAVI</a:t>
            </a:r>
            <a:r>
              <a:rPr lang="en-US" sz="2000">
                <a:solidFill>
                  <a:schemeClr val="tx1">
                    <a:lumMod val="75000"/>
                    <a:lumOff val="25000"/>
                  </a:schemeClr>
                </a:solidFill>
                <a:latin typeface="Century Gothic"/>
                <a:cs typeface="Calibri"/>
              </a:rPr>
              <a:t>)</a:t>
            </a:r>
          </a:p>
        </p:txBody>
      </p:sp>
      <p:pic>
        <p:nvPicPr>
          <p:cNvPr id="20" name="Picture 20" descr="Aerial view of a body of water and land&#10;&#10;Description automatically generated">
            <a:extLst>
              <a:ext uri="{FF2B5EF4-FFF2-40B4-BE49-F238E27FC236}">
                <a16:creationId xmlns:a16="http://schemas.microsoft.com/office/drawing/2014/main" id="{53352213-A2F1-7EC1-4C3E-D64D2ED26331}"/>
              </a:ext>
            </a:extLst>
          </p:cNvPr>
          <p:cNvPicPr>
            <a:picLocks noChangeAspect="1"/>
          </p:cNvPicPr>
          <p:nvPr/>
        </p:nvPicPr>
        <p:blipFill rotWithShape="1">
          <a:blip r:embed="rId5"/>
          <a:srcRect l="17222" t="10497" r="24769" b="22418"/>
          <a:stretch/>
        </p:blipFill>
        <p:spPr>
          <a:xfrm>
            <a:off x="154194" y="2481267"/>
            <a:ext cx="1320911" cy="1317166"/>
          </a:xfrm>
          <a:prstGeom prst="flowChartConnector">
            <a:avLst/>
          </a:prstGeom>
          <a:ln w="57150">
            <a:solidFill>
              <a:srgbClr val="4DAEB3"/>
            </a:solidFill>
          </a:ln>
        </p:spPr>
      </p:pic>
      <p:pic>
        <p:nvPicPr>
          <p:cNvPr id="26" name="Picture 26" descr="A map of land with water and land&#10;&#10;Description automatically generated">
            <a:extLst>
              <a:ext uri="{FF2B5EF4-FFF2-40B4-BE49-F238E27FC236}">
                <a16:creationId xmlns:a16="http://schemas.microsoft.com/office/drawing/2014/main" id="{4BAF402D-754C-82C2-5EFC-63028C5C568D}"/>
              </a:ext>
            </a:extLst>
          </p:cNvPr>
          <p:cNvPicPr>
            <a:picLocks noChangeAspect="1"/>
          </p:cNvPicPr>
          <p:nvPr/>
        </p:nvPicPr>
        <p:blipFill rotWithShape="1">
          <a:blip r:embed="rId6"/>
          <a:srcRect l="16667" t="12865" r="26389" b="19298"/>
          <a:stretch/>
        </p:blipFill>
        <p:spPr>
          <a:xfrm>
            <a:off x="2671843" y="1278233"/>
            <a:ext cx="1342129" cy="1355218"/>
          </a:xfrm>
          <a:prstGeom prst="flowChartConnector">
            <a:avLst/>
          </a:prstGeom>
          <a:ln w="57150">
            <a:solidFill>
              <a:srgbClr val="4DAEB3"/>
            </a:solidFill>
          </a:ln>
        </p:spPr>
      </p:pic>
      <p:cxnSp>
        <p:nvCxnSpPr>
          <p:cNvPr id="28" name="Straight Arrow Connector 27">
            <a:extLst>
              <a:ext uri="{FF2B5EF4-FFF2-40B4-BE49-F238E27FC236}">
                <a16:creationId xmlns:a16="http://schemas.microsoft.com/office/drawing/2014/main" id="{23675E0E-26BA-8E6F-F6B2-B70E1A651EF4}"/>
              </a:ext>
            </a:extLst>
          </p:cNvPr>
          <p:cNvCxnSpPr>
            <a:cxnSpLocks/>
          </p:cNvCxnSpPr>
          <p:nvPr/>
        </p:nvCxnSpPr>
        <p:spPr>
          <a:xfrm>
            <a:off x="9148401" y="3093080"/>
            <a:ext cx="498501" cy="36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218E56B0-72C4-98AD-E1EC-D9E60E7D5FDC}"/>
              </a:ext>
            </a:extLst>
          </p:cNvPr>
          <p:cNvSpPr/>
          <p:nvPr/>
        </p:nvSpPr>
        <p:spPr>
          <a:xfrm>
            <a:off x="3332475" y="4204967"/>
            <a:ext cx="2836479" cy="1515257"/>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Existing </a:t>
            </a:r>
            <a:r>
              <a:rPr lang="en-US" sz="2000" b="1">
                <a:solidFill>
                  <a:schemeClr val="tx1">
                    <a:lumMod val="75000"/>
                    <a:lumOff val="25000"/>
                  </a:schemeClr>
                </a:solidFill>
                <a:latin typeface="Century Gothic"/>
                <a:cs typeface="Calibri"/>
              </a:rPr>
              <a:t>Eelgrass Extent</a:t>
            </a:r>
            <a:r>
              <a:rPr lang="en-US" sz="2000">
                <a:solidFill>
                  <a:schemeClr val="tx1">
                    <a:lumMod val="75000"/>
                    <a:lumOff val="25000"/>
                  </a:schemeClr>
                </a:solidFill>
                <a:latin typeface="Century Gothic"/>
                <a:cs typeface="Calibri"/>
              </a:rPr>
              <a:t> Map</a:t>
            </a:r>
            <a:endParaRPr lang="en-US" sz="2000">
              <a:solidFill>
                <a:schemeClr val="tx1">
                  <a:lumMod val="75000"/>
                  <a:lumOff val="25000"/>
                </a:schemeClr>
              </a:solidFill>
              <a:latin typeface="Century Gothic"/>
              <a:ea typeface="Calibri"/>
              <a:cs typeface="Calibri"/>
            </a:endParaRPr>
          </a:p>
        </p:txBody>
      </p:sp>
      <p:cxnSp>
        <p:nvCxnSpPr>
          <p:cNvPr id="5" name="Connector: Elbow 4">
            <a:extLst>
              <a:ext uri="{FF2B5EF4-FFF2-40B4-BE49-F238E27FC236}">
                <a16:creationId xmlns:a16="http://schemas.microsoft.com/office/drawing/2014/main" id="{12EB84BE-9EF9-56EE-B621-CE7B7CA243C2}"/>
              </a:ext>
            </a:extLst>
          </p:cNvPr>
          <p:cNvCxnSpPr>
            <a:cxnSpLocks/>
          </p:cNvCxnSpPr>
          <p:nvPr/>
        </p:nvCxnSpPr>
        <p:spPr>
          <a:xfrm flipV="1">
            <a:off x="2617164" y="3283172"/>
            <a:ext cx="609600" cy="927100"/>
          </a:xfrm>
          <a:prstGeom prst="bentConnector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Connector 23">
            <a:extLst>
              <a:ext uri="{FF2B5EF4-FFF2-40B4-BE49-F238E27FC236}">
                <a16:creationId xmlns:a16="http://schemas.microsoft.com/office/drawing/2014/main" id="{E562E7A7-823E-1BCA-59D3-EE9F7C7845DB}"/>
              </a:ext>
            </a:extLst>
          </p:cNvPr>
          <p:cNvSpPr/>
          <p:nvPr/>
        </p:nvSpPr>
        <p:spPr>
          <a:xfrm>
            <a:off x="5841220" y="4996945"/>
            <a:ext cx="1576804" cy="1452917"/>
          </a:xfrm>
          <a:prstGeom prst="flowChartConnector">
            <a:avLst/>
          </a:prstGeom>
          <a:solidFill>
            <a:schemeClr val="accent5">
              <a:lumMod val="20000"/>
              <a:lumOff val="80000"/>
            </a:schemeClr>
          </a:solid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14" descr="Seaweed outline">
            <a:extLst>
              <a:ext uri="{FF2B5EF4-FFF2-40B4-BE49-F238E27FC236}">
                <a16:creationId xmlns:a16="http://schemas.microsoft.com/office/drawing/2014/main" id="{3D4A37B6-3E83-3684-B8A7-ED900F9F2B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44516" y="5177662"/>
            <a:ext cx="1108683" cy="1097192"/>
          </a:xfrm>
          <a:prstGeom prst="rect">
            <a:avLst/>
          </a:prstGeom>
        </p:spPr>
      </p:pic>
      <p:cxnSp>
        <p:nvCxnSpPr>
          <p:cNvPr id="12" name="Straight Arrow Connector 11">
            <a:extLst>
              <a:ext uri="{FF2B5EF4-FFF2-40B4-BE49-F238E27FC236}">
                <a16:creationId xmlns:a16="http://schemas.microsoft.com/office/drawing/2014/main" id="{C13F5E98-AA14-07B3-2DFC-5869BBCAF62E}"/>
              </a:ext>
            </a:extLst>
          </p:cNvPr>
          <p:cNvCxnSpPr/>
          <p:nvPr/>
        </p:nvCxnSpPr>
        <p:spPr>
          <a:xfrm>
            <a:off x="6390040" y="4748020"/>
            <a:ext cx="1626919" cy="23751"/>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5F9BB1-8CE8-4B2C-750A-31CBF466CE69}"/>
              </a:ext>
            </a:extLst>
          </p:cNvPr>
          <p:cNvCxnSpPr>
            <a:cxnSpLocks/>
          </p:cNvCxnSpPr>
          <p:nvPr/>
        </p:nvCxnSpPr>
        <p:spPr>
          <a:xfrm flipV="1">
            <a:off x="8002314" y="4009557"/>
            <a:ext cx="1344" cy="7837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058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27605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Methodology: ORCAA Tool</a:t>
            </a:r>
            <a:endParaRPr lang="en-US">
              <a:solidFill>
                <a:schemeClr val="tx1">
                  <a:lumMod val="75000"/>
                  <a:lumOff val="25000"/>
                </a:schemeClr>
              </a:solidFill>
              <a:ea typeface="Calibri Light"/>
              <a:cs typeface="Calibri Light"/>
            </a:endParaRPr>
          </a:p>
        </p:txBody>
      </p:sp>
      <p:pic>
        <p:nvPicPr>
          <p:cNvPr id="5" name="Picture 5" descr="A map of a coastal area&#10;&#10;Description automatically generated">
            <a:extLst>
              <a:ext uri="{FF2B5EF4-FFF2-40B4-BE49-F238E27FC236}">
                <a16:creationId xmlns:a16="http://schemas.microsoft.com/office/drawing/2014/main" id="{70352489-F199-9294-8E6B-9A0D06D1CAAC}"/>
              </a:ext>
            </a:extLst>
          </p:cNvPr>
          <p:cNvPicPr>
            <a:picLocks noChangeAspect="1"/>
          </p:cNvPicPr>
          <p:nvPr/>
        </p:nvPicPr>
        <p:blipFill rotWithShape="1">
          <a:blip r:embed="rId4"/>
          <a:srcRect t="1357"/>
          <a:stretch/>
        </p:blipFill>
        <p:spPr>
          <a:xfrm>
            <a:off x="647849" y="2633854"/>
            <a:ext cx="4938357" cy="3066630"/>
          </a:xfrm>
          <a:prstGeom prst="rect">
            <a:avLst/>
          </a:prstGeom>
          <a:ln>
            <a:solidFill>
              <a:schemeClr val="tx1">
                <a:lumMod val="75000"/>
                <a:lumOff val="25000"/>
              </a:schemeClr>
            </a:solidFill>
          </a:ln>
        </p:spPr>
      </p:pic>
      <p:sp>
        <p:nvSpPr>
          <p:cNvPr id="15" name="TextBox 14">
            <a:extLst>
              <a:ext uri="{FF2B5EF4-FFF2-40B4-BE49-F238E27FC236}">
                <a16:creationId xmlns:a16="http://schemas.microsoft.com/office/drawing/2014/main" id="{2AB17CAA-58CD-C163-C978-83119066AB37}"/>
              </a:ext>
            </a:extLst>
          </p:cNvPr>
          <p:cNvSpPr txBox="1"/>
          <p:nvPr/>
        </p:nvSpPr>
        <p:spPr>
          <a:xfrm>
            <a:off x="1891158" y="1919388"/>
            <a:ext cx="24504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cs typeface="Calibri"/>
              </a:rPr>
              <a:t>User Interface</a:t>
            </a:r>
            <a:endParaRPr lang="en-US">
              <a:solidFill>
                <a:schemeClr val="tx1">
                  <a:lumMod val="75000"/>
                  <a:lumOff val="25000"/>
                </a:schemeClr>
              </a:solidFill>
            </a:endParaRPr>
          </a:p>
        </p:txBody>
      </p:sp>
      <p:pic>
        <p:nvPicPr>
          <p:cNvPr id="2" name="Picture 3" descr="A map of a body of water&#10;&#10;Description automatically generated">
            <a:extLst>
              <a:ext uri="{FF2B5EF4-FFF2-40B4-BE49-F238E27FC236}">
                <a16:creationId xmlns:a16="http://schemas.microsoft.com/office/drawing/2014/main" id="{FD4F5167-19A1-4BFF-6F34-E6C018CE0F4B}"/>
              </a:ext>
            </a:extLst>
          </p:cNvPr>
          <p:cNvPicPr>
            <a:picLocks noChangeAspect="1"/>
          </p:cNvPicPr>
          <p:nvPr/>
        </p:nvPicPr>
        <p:blipFill>
          <a:blip r:embed="rId5"/>
          <a:stretch>
            <a:fillRect/>
          </a:stretch>
        </p:blipFill>
        <p:spPr>
          <a:xfrm>
            <a:off x="6052882" y="2633854"/>
            <a:ext cx="5484540" cy="3067207"/>
          </a:xfrm>
          <a:prstGeom prst="rect">
            <a:avLst/>
          </a:prstGeom>
          <a:ln>
            <a:solidFill>
              <a:schemeClr val="tx1">
                <a:lumMod val="75000"/>
                <a:lumOff val="25000"/>
              </a:schemeClr>
            </a:solidFill>
          </a:ln>
        </p:spPr>
      </p:pic>
      <p:sp>
        <p:nvSpPr>
          <p:cNvPr id="4" name="TextBox 3">
            <a:extLst>
              <a:ext uri="{FF2B5EF4-FFF2-40B4-BE49-F238E27FC236}">
                <a16:creationId xmlns:a16="http://schemas.microsoft.com/office/drawing/2014/main" id="{1683D6CA-F19B-BFA5-0384-BB74CA5CDE1A}"/>
              </a:ext>
            </a:extLst>
          </p:cNvPr>
          <p:cNvSpPr txBox="1"/>
          <p:nvPr/>
        </p:nvSpPr>
        <p:spPr>
          <a:xfrm>
            <a:off x="7607680" y="1919388"/>
            <a:ext cx="299869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cs typeface="Calibri"/>
              </a:rPr>
              <a:t>Extracting Data</a:t>
            </a:r>
            <a:endParaRPr lang="en-US">
              <a:solidFill>
                <a:schemeClr val="tx1">
                  <a:lumMod val="75000"/>
                  <a:lumOff val="25000"/>
                </a:schemeClr>
              </a:solidFill>
            </a:endParaRPr>
          </a:p>
        </p:txBody>
      </p:sp>
    </p:spTree>
    <p:extLst>
      <p:ext uri="{BB962C8B-B14F-4D97-AF65-F5344CB8AC3E}">
        <p14:creationId xmlns:p14="http://schemas.microsoft.com/office/powerpoint/2010/main" val="604908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27605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Methodology: Training</a:t>
            </a:r>
            <a:endParaRPr lang="en-US">
              <a:solidFill>
                <a:schemeClr val="tx1">
                  <a:lumMod val="75000"/>
                  <a:lumOff val="25000"/>
                </a:schemeClr>
              </a:solidFill>
              <a:ea typeface="Calibri Light"/>
              <a:cs typeface="Calibri Light"/>
            </a:endParaRPr>
          </a:p>
        </p:txBody>
      </p:sp>
      <p:sp>
        <p:nvSpPr>
          <p:cNvPr id="5" name="TextBox 4">
            <a:extLst>
              <a:ext uri="{FF2B5EF4-FFF2-40B4-BE49-F238E27FC236}">
                <a16:creationId xmlns:a16="http://schemas.microsoft.com/office/drawing/2014/main" id="{E852FE74-1DA4-14A4-0DB6-63CF090EF6BB}"/>
              </a:ext>
            </a:extLst>
          </p:cNvPr>
          <p:cNvSpPr txBox="1"/>
          <p:nvPr/>
        </p:nvSpPr>
        <p:spPr>
          <a:xfrm>
            <a:off x="6803956" y="1456133"/>
            <a:ext cx="54431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cs typeface="Calibri"/>
              </a:rPr>
              <a:t>Support Vector Machine</a:t>
            </a:r>
            <a:endParaRPr lang="en-US">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A74A8F32-9A91-4B06-89EF-BA78D00BECE6}"/>
              </a:ext>
            </a:extLst>
          </p:cNvPr>
          <p:cNvSpPr txBox="1"/>
          <p:nvPr/>
        </p:nvSpPr>
        <p:spPr>
          <a:xfrm>
            <a:off x="864781" y="1480544"/>
            <a:ext cx="46109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cs typeface="Calibri"/>
              </a:rPr>
              <a:t>Existing Eelgrass Extent 2016</a:t>
            </a:r>
            <a:endParaRPr lang="en-US" sz="2400">
              <a:solidFill>
                <a:schemeClr val="tx1">
                  <a:lumMod val="75000"/>
                  <a:lumOff val="25000"/>
                </a:schemeClr>
              </a:solidFill>
              <a:latin typeface="Calibri" panose="020F0502020204030204"/>
              <a:cs typeface="Calibri"/>
            </a:endParaRPr>
          </a:p>
        </p:txBody>
      </p:sp>
      <p:pic>
        <p:nvPicPr>
          <p:cNvPr id="2" name="Picture 3" descr="A map of the ocean&#10;&#10;Description automatically generated">
            <a:extLst>
              <a:ext uri="{FF2B5EF4-FFF2-40B4-BE49-F238E27FC236}">
                <a16:creationId xmlns:a16="http://schemas.microsoft.com/office/drawing/2014/main" id="{8084E8A2-C11B-40DB-DD4B-84828E3F5D6E}"/>
              </a:ext>
            </a:extLst>
          </p:cNvPr>
          <p:cNvPicPr>
            <a:picLocks noChangeAspect="1"/>
          </p:cNvPicPr>
          <p:nvPr/>
        </p:nvPicPr>
        <p:blipFill rotWithShape="1">
          <a:blip r:embed="rId4"/>
          <a:srcRect l="10592" t="6039" r="6854" b="34783"/>
          <a:stretch/>
        </p:blipFill>
        <p:spPr>
          <a:xfrm>
            <a:off x="6625119" y="2005021"/>
            <a:ext cx="4465019" cy="4147132"/>
          </a:xfrm>
          <a:prstGeom prst="rect">
            <a:avLst/>
          </a:prstGeom>
        </p:spPr>
      </p:pic>
      <p:pic>
        <p:nvPicPr>
          <p:cNvPr id="6" name="Picture 9" descr="A map of water and rivers&#10;&#10;Description automatically generated">
            <a:extLst>
              <a:ext uri="{FF2B5EF4-FFF2-40B4-BE49-F238E27FC236}">
                <a16:creationId xmlns:a16="http://schemas.microsoft.com/office/drawing/2014/main" id="{BC3C7C21-3C7D-E90D-CD45-00AC7A04B02D}"/>
              </a:ext>
            </a:extLst>
          </p:cNvPr>
          <p:cNvPicPr>
            <a:picLocks noChangeAspect="1"/>
          </p:cNvPicPr>
          <p:nvPr/>
        </p:nvPicPr>
        <p:blipFill rotWithShape="1">
          <a:blip r:embed="rId5"/>
          <a:srcRect l="8125" t="6490" r="6674" b="34375"/>
          <a:stretch/>
        </p:blipFill>
        <p:spPr>
          <a:xfrm>
            <a:off x="848210" y="2005021"/>
            <a:ext cx="4467316" cy="4153976"/>
          </a:xfrm>
          <a:prstGeom prst="rect">
            <a:avLst/>
          </a:prstGeom>
          <a:ln>
            <a:solidFill>
              <a:schemeClr val="tx1">
                <a:lumMod val="85000"/>
                <a:lumOff val="15000"/>
              </a:schemeClr>
            </a:solidFill>
          </a:ln>
        </p:spPr>
      </p:pic>
      <p:sp>
        <p:nvSpPr>
          <p:cNvPr id="10" name="TextBox 9">
            <a:extLst>
              <a:ext uri="{FF2B5EF4-FFF2-40B4-BE49-F238E27FC236}">
                <a16:creationId xmlns:a16="http://schemas.microsoft.com/office/drawing/2014/main" id="{887FB0D5-75E1-A9B4-C6B6-740E20A6D93A}"/>
              </a:ext>
            </a:extLst>
          </p:cNvPr>
          <p:cNvSpPr txBox="1"/>
          <p:nvPr/>
        </p:nvSpPr>
        <p:spPr>
          <a:xfrm>
            <a:off x="3997903" y="6221809"/>
            <a:ext cx="3945948" cy="33855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296023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9" name="Rectangle: Rounded Corners 8">
            <a:extLst>
              <a:ext uri="{FF2B5EF4-FFF2-40B4-BE49-F238E27FC236}">
                <a16:creationId xmlns:a16="http://schemas.microsoft.com/office/drawing/2014/main" id="{8E74F598-7C52-C130-1B53-52B048B5274D}"/>
              </a:ext>
            </a:extLst>
          </p:cNvPr>
          <p:cNvSpPr/>
          <p:nvPr/>
        </p:nvSpPr>
        <p:spPr>
          <a:xfrm>
            <a:off x="8366446" y="2183262"/>
            <a:ext cx="2977144" cy="1195188"/>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Raster Calculation and Visualization</a:t>
            </a:r>
          </a:p>
        </p:txBody>
      </p:sp>
      <p:sp>
        <p:nvSpPr>
          <p:cNvPr id="6" name="Rectangle: Rounded Corners 5">
            <a:extLst>
              <a:ext uri="{FF2B5EF4-FFF2-40B4-BE49-F238E27FC236}">
                <a16:creationId xmlns:a16="http://schemas.microsoft.com/office/drawing/2014/main" id="{3F596AB6-7167-D4AD-4AC5-6EE5956C0396}"/>
              </a:ext>
            </a:extLst>
          </p:cNvPr>
          <p:cNvSpPr/>
          <p:nvPr/>
        </p:nvSpPr>
        <p:spPr>
          <a:xfrm>
            <a:off x="3913275" y="1450703"/>
            <a:ext cx="3518635" cy="4267346"/>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600">
              <a:solidFill>
                <a:schemeClr val="tx1">
                  <a:lumMod val="75000"/>
                  <a:lumOff val="25000"/>
                </a:schemeClr>
              </a:solidFill>
              <a:latin typeface="Century Gothic"/>
              <a:cs typeface="Calibri"/>
            </a:endParaRPr>
          </a:p>
          <a:p>
            <a:pPr algn="ctr"/>
            <a:r>
              <a:rPr lang="en-US" sz="2000">
                <a:solidFill>
                  <a:schemeClr val="tx1">
                    <a:lumMod val="75000"/>
                    <a:lumOff val="25000"/>
                  </a:schemeClr>
                </a:solidFill>
                <a:latin typeface="Century Gothic"/>
                <a:cs typeface="Calibri"/>
              </a:rPr>
              <a:t>Normalized Difference </a:t>
            </a:r>
            <a:r>
              <a:rPr lang="en-US" sz="2000" b="1">
                <a:solidFill>
                  <a:schemeClr val="tx1">
                    <a:lumMod val="75000"/>
                    <a:lumOff val="25000"/>
                  </a:schemeClr>
                </a:solidFill>
                <a:latin typeface="Century Gothic"/>
                <a:cs typeface="Calibri"/>
              </a:rPr>
              <a:t>Aquatic Vegetation</a:t>
            </a:r>
            <a:r>
              <a:rPr lang="en-US" sz="2000">
                <a:solidFill>
                  <a:schemeClr val="tx1">
                    <a:lumMod val="75000"/>
                    <a:lumOff val="25000"/>
                  </a:schemeClr>
                </a:solidFill>
                <a:latin typeface="Century Gothic"/>
                <a:cs typeface="Calibri"/>
              </a:rPr>
              <a:t> Index (NDAVI)</a:t>
            </a:r>
            <a:endParaRPr lang="en-US" sz="2000">
              <a:solidFill>
                <a:schemeClr val="tx1">
                  <a:lumMod val="75000"/>
                  <a:lumOff val="25000"/>
                </a:schemeClr>
              </a:solidFill>
              <a:cs typeface="Calibri"/>
            </a:endParaRPr>
          </a:p>
          <a:p>
            <a:pPr algn="ctr"/>
            <a:endParaRPr lang="en-US" sz="2000">
              <a:solidFill>
                <a:schemeClr val="tx1">
                  <a:lumMod val="75000"/>
                  <a:lumOff val="25000"/>
                </a:schemeClr>
              </a:solidFill>
              <a:latin typeface="Century Gothic"/>
              <a:cs typeface="Calibri"/>
            </a:endParaRPr>
          </a:p>
          <a:p>
            <a:pPr algn="ctr"/>
            <a:endParaRPr lang="en-US" sz="2000">
              <a:solidFill>
                <a:schemeClr val="tx1">
                  <a:lumMod val="75000"/>
                  <a:lumOff val="25000"/>
                </a:schemeClr>
              </a:solidFill>
              <a:latin typeface="Century Gothic"/>
              <a:cs typeface="Calibri"/>
            </a:endParaRPr>
          </a:p>
          <a:p>
            <a:pPr algn="ctr"/>
            <a:r>
              <a:rPr lang="en-US" sz="2000">
                <a:solidFill>
                  <a:schemeClr val="tx1">
                    <a:lumMod val="75000"/>
                    <a:lumOff val="25000"/>
                  </a:schemeClr>
                </a:solidFill>
                <a:latin typeface="Century Gothic"/>
                <a:cs typeface="Calibri"/>
              </a:rPr>
              <a:t>Normalized Difference </a:t>
            </a:r>
            <a:r>
              <a:rPr lang="en-US" sz="2000" b="1">
                <a:solidFill>
                  <a:schemeClr val="tx1">
                    <a:lumMod val="75000"/>
                    <a:lumOff val="25000"/>
                  </a:schemeClr>
                </a:solidFill>
                <a:latin typeface="Century Gothic"/>
                <a:cs typeface="Calibri"/>
              </a:rPr>
              <a:t>Chlorophyll</a:t>
            </a:r>
            <a:r>
              <a:rPr lang="en-US" sz="2000">
                <a:solidFill>
                  <a:schemeClr val="tx1">
                    <a:lumMod val="75000"/>
                    <a:lumOff val="25000"/>
                  </a:schemeClr>
                </a:solidFill>
                <a:latin typeface="Century Gothic"/>
                <a:cs typeface="Calibri"/>
              </a:rPr>
              <a:t> Index (NDCI)</a:t>
            </a:r>
            <a:endParaRPr lang="en-US" sz="2000">
              <a:solidFill>
                <a:schemeClr val="tx1">
                  <a:lumMod val="75000"/>
                  <a:lumOff val="25000"/>
                </a:schemeClr>
              </a:solidFill>
              <a:latin typeface="Century Gothic"/>
              <a:ea typeface="Calibri"/>
              <a:cs typeface="Calibri"/>
            </a:endParaRPr>
          </a:p>
          <a:p>
            <a:pPr algn="ctr"/>
            <a:endParaRPr lang="en-US" sz="2000">
              <a:solidFill>
                <a:schemeClr val="tx1">
                  <a:lumMod val="75000"/>
                  <a:lumOff val="25000"/>
                </a:schemeClr>
              </a:solidFill>
              <a:latin typeface="Century Gothic"/>
              <a:cs typeface="Calibri"/>
            </a:endParaRPr>
          </a:p>
          <a:p>
            <a:pPr algn="ctr"/>
            <a:endParaRPr lang="en-US" sz="2000">
              <a:solidFill>
                <a:schemeClr val="tx1">
                  <a:lumMod val="75000"/>
                  <a:lumOff val="25000"/>
                </a:schemeClr>
              </a:solidFill>
              <a:latin typeface="Century Gothic"/>
              <a:cs typeface="Calibri"/>
            </a:endParaRPr>
          </a:p>
          <a:p>
            <a:pPr algn="ctr"/>
            <a:r>
              <a:rPr lang="en-US" sz="2000">
                <a:solidFill>
                  <a:schemeClr val="tx1">
                    <a:lumMod val="75000"/>
                    <a:lumOff val="25000"/>
                  </a:schemeClr>
                </a:solidFill>
                <a:latin typeface="Century Gothic"/>
                <a:cs typeface="Calibri"/>
              </a:rPr>
              <a:t>Normalized Difference </a:t>
            </a:r>
            <a:r>
              <a:rPr lang="en-US" sz="2000" b="1">
                <a:solidFill>
                  <a:schemeClr val="tx1">
                    <a:lumMod val="75000"/>
                    <a:lumOff val="25000"/>
                  </a:schemeClr>
                </a:solidFill>
                <a:latin typeface="Century Gothic"/>
                <a:cs typeface="Calibri"/>
              </a:rPr>
              <a:t>Turbidity</a:t>
            </a:r>
            <a:r>
              <a:rPr lang="en-US" sz="2000">
                <a:solidFill>
                  <a:schemeClr val="tx1">
                    <a:lumMod val="75000"/>
                    <a:lumOff val="25000"/>
                  </a:schemeClr>
                </a:solidFill>
                <a:latin typeface="Century Gothic"/>
                <a:cs typeface="Calibri"/>
              </a:rPr>
              <a:t> Index (NDTI)</a:t>
            </a:r>
            <a:endParaRPr lang="en-US" sz="2000">
              <a:solidFill>
                <a:schemeClr val="tx1">
                  <a:lumMod val="75000"/>
                  <a:lumOff val="25000"/>
                </a:schemeClr>
              </a:solidFill>
              <a:ea typeface="Calibri"/>
              <a:cs typeface="Calibri"/>
            </a:endParaRPr>
          </a:p>
        </p:txBody>
      </p:sp>
      <p:pic>
        <p:nvPicPr>
          <p:cNvPr id="41" name="Picture 41" descr="A close up of a map&#10;&#10;Description automatically generated">
            <a:extLst>
              <a:ext uri="{FF2B5EF4-FFF2-40B4-BE49-F238E27FC236}">
                <a16:creationId xmlns:a16="http://schemas.microsoft.com/office/drawing/2014/main" id="{DE8E3068-B19D-D102-67DA-36A84A50D8E6}"/>
              </a:ext>
            </a:extLst>
          </p:cNvPr>
          <p:cNvPicPr>
            <a:picLocks noChangeAspect="1"/>
          </p:cNvPicPr>
          <p:nvPr/>
        </p:nvPicPr>
        <p:blipFill>
          <a:blip r:embed="rId4"/>
          <a:stretch>
            <a:fillRect/>
          </a:stretch>
        </p:blipFill>
        <p:spPr>
          <a:xfrm rot="18180000">
            <a:off x="10735925" y="1328993"/>
            <a:ext cx="1309761" cy="1287215"/>
          </a:xfrm>
          <a:prstGeom prst="flowChartConnector">
            <a:avLst/>
          </a:prstGeom>
          <a:ln w="57150">
            <a:solidFill>
              <a:srgbClr val="4DAEB3"/>
            </a:solidFill>
          </a:ln>
        </p:spPr>
      </p:pic>
      <p:pic>
        <p:nvPicPr>
          <p:cNvPr id="40" name="Picture 40" descr="A map of land with water and blue water&#10;&#10;Description automatically generated">
            <a:extLst>
              <a:ext uri="{FF2B5EF4-FFF2-40B4-BE49-F238E27FC236}">
                <a16:creationId xmlns:a16="http://schemas.microsoft.com/office/drawing/2014/main" id="{6C7831B3-82FA-9863-E6C9-D9385372C869}"/>
              </a:ext>
            </a:extLst>
          </p:cNvPr>
          <p:cNvPicPr>
            <a:picLocks noChangeAspect="1"/>
          </p:cNvPicPr>
          <p:nvPr/>
        </p:nvPicPr>
        <p:blipFill rotWithShape="1">
          <a:blip r:embed="rId5"/>
          <a:srcRect l="14451" t="-704" r="2312" b="5272"/>
          <a:stretch/>
        </p:blipFill>
        <p:spPr>
          <a:xfrm>
            <a:off x="6991686" y="4853508"/>
            <a:ext cx="1647972" cy="1635245"/>
          </a:xfrm>
          <a:prstGeom prst="flowChartConnector">
            <a:avLst/>
          </a:prstGeom>
          <a:ln w="57150">
            <a:solidFill>
              <a:srgbClr val="4DAEB3"/>
            </a:solidFill>
          </a:ln>
        </p:spPr>
      </p:pic>
      <p:sp>
        <p:nvSpPr>
          <p:cNvPr id="4" name="Rectangle: Rounded Corners 3">
            <a:extLst>
              <a:ext uri="{FF2B5EF4-FFF2-40B4-BE49-F238E27FC236}">
                <a16:creationId xmlns:a16="http://schemas.microsoft.com/office/drawing/2014/main" id="{2D1A9CEF-12F7-4DD1-8DA8-E5177BE80FC3}"/>
              </a:ext>
            </a:extLst>
          </p:cNvPr>
          <p:cNvSpPr/>
          <p:nvPr/>
        </p:nvSpPr>
        <p:spPr>
          <a:xfrm>
            <a:off x="202638" y="4253574"/>
            <a:ext cx="2712588" cy="1924827"/>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Optical Reef and Coastal Area Assessment (ORCAA) Tool</a:t>
            </a:r>
          </a:p>
        </p:txBody>
      </p:sp>
      <p:pic>
        <p:nvPicPr>
          <p:cNvPr id="39" name="Picture 39" descr="A map of a city&#10;&#10;Description automatically generated">
            <a:extLst>
              <a:ext uri="{FF2B5EF4-FFF2-40B4-BE49-F238E27FC236}">
                <a16:creationId xmlns:a16="http://schemas.microsoft.com/office/drawing/2014/main" id="{DB51EE28-1AE7-3155-3C07-BFF8B7B56792}"/>
              </a:ext>
            </a:extLst>
          </p:cNvPr>
          <p:cNvPicPr>
            <a:picLocks noChangeAspect="1"/>
          </p:cNvPicPr>
          <p:nvPr/>
        </p:nvPicPr>
        <p:blipFill rotWithShape="1">
          <a:blip r:embed="rId6"/>
          <a:srcRect l="6667" t="23596" r="28095" b="562"/>
          <a:stretch/>
        </p:blipFill>
        <p:spPr>
          <a:xfrm>
            <a:off x="2693501" y="5209604"/>
            <a:ext cx="1300995" cy="1332510"/>
          </a:xfrm>
          <a:prstGeom prst="flowChartConnector">
            <a:avLst/>
          </a:prstGeom>
          <a:ln w="57150">
            <a:solidFill>
              <a:srgbClr val="4DAEB3"/>
            </a:solidFill>
          </a:ln>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Methodology: Water Quality Time Series</a:t>
            </a:r>
            <a:endParaRPr lang="en-US">
              <a:solidFill>
                <a:schemeClr val="tx1">
                  <a:lumMod val="75000"/>
                  <a:lumOff val="25000"/>
                </a:schemeClr>
              </a:solidFill>
              <a:ea typeface="Calibri Light"/>
              <a:cs typeface="Calibri Light"/>
            </a:endParaRPr>
          </a:p>
        </p:txBody>
      </p:sp>
      <p:sp>
        <p:nvSpPr>
          <p:cNvPr id="5" name="Rectangle: Rounded Corners 4">
            <a:extLst>
              <a:ext uri="{FF2B5EF4-FFF2-40B4-BE49-F238E27FC236}">
                <a16:creationId xmlns:a16="http://schemas.microsoft.com/office/drawing/2014/main" id="{6EDB082B-EA15-37D7-34D8-113B23241560}"/>
              </a:ext>
            </a:extLst>
          </p:cNvPr>
          <p:cNvSpPr/>
          <p:nvPr/>
        </p:nvSpPr>
        <p:spPr>
          <a:xfrm>
            <a:off x="451629" y="1857083"/>
            <a:ext cx="1953820" cy="1421575"/>
          </a:xfrm>
          <a:prstGeom prst="roundRect">
            <a:avLst/>
          </a:prstGeom>
          <a:no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Sentinel-2 &amp; Landsat Imagery</a:t>
            </a:r>
          </a:p>
        </p:txBody>
      </p:sp>
      <p:sp>
        <p:nvSpPr>
          <p:cNvPr id="10" name="Rectangle: Rounded Corners 9">
            <a:extLst>
              <a:ext uri="{FF2B5EF4-FFF2-40B4-BE49-F238E27FC236}">
                <a16:creationId xmlns:a16="http://schemas.microsoft.com/office/drawing/2014/main" id="{7E9D6FC9-EF1A-D85D-9FF8-E58A7B3DA391}"/>
              </a:ext>
            </a:extLst>
          </p:cNvPr>
          <p:cNvSpPr/>
          <p:nvPr/>
        </p:nvSpPr>
        <p:spPr>
          <a:xfrm>
            <a:off x="9499418" y="4030735"/>
            <a:ext cx="2224644" cy="1954086"/>
          </a:xfrm>
          <a:prstGeom prst="roundRect">
            <a:avLst/>
          </a:prstGeom>
          <a:solidFill>
            <a:schemeClr val="accent2">
              <a:lumMod val="20000"/>
              <a:lumOff val="80000"/>
            </a:schemeClr>
          </a:solid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75000"/>
                    <a:lumOff val="25000"/>
                  </a:schemeClr>
                </a:solidFill>
                <a:latin typeface="Century Gothic"/>
                <a:cs typeface="Calibri"/>
              </a:rPr>
              <a:t>Final Maps of SAVs, Chlorophyll-a, and Turbidity </a:t>
            </a:r>
            <a:endParaRPr lang="en-US" sz="2000" b="1">
              <a:solidFill>
                <a:schemeClr val="tx1">
                  <a:lumMod val="75000"/>
                  <a:lumOff val="25000"/>
                </a:schemeClr>
              </a:solidFill>
              <a:latin typeface="Century Gothic"/>
              <a:ea typeface="Calibri"/>
              <a:cs typeface="Calibri"/>
            </a:endParaRPr>
          </a:p>
        </p:txBody>
      </p:sp>
      <p:sp>
        <p:nvSpPr>
          <p:cNvPr id="15" name="Flowchart: Connector 14">
            <a:extLst>
              <a:ext uri="{FF2B5EF4-FFF2-40B4-BE49-F238E27FC236}">
                <a16:creationId xmlns:a16="http://schemas.microsoft.com/office/drawing/2014/main" id="{325C7B5F-9D56-B570-78E8-943844DD00B3}"/>
              </a:ext>
            </a:extLst>
          </p:cNvPr>
          <p:cNvSpPr/>
          <p:nvPr/>
        </p:nvSpPr>
        <p:spPr>
          <a:xfrm>
            <a:off x="71120" y="1310640"/>
            <a:ext cx="883920" cy="863600"/>
          </a:xfrm>
          <a:prstGeom prst="flowChartConnector">
            <a:avLst/>
          </a:prstGeom>
          <a:solidFill>
            <a:schemeClr val="bg1"/>
          </a:solidFill>
          <a:ln w="57150">
            <a:solidFill>
              <a:srgbClr val="4DA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63490740-6107-12D5-7159-E219BBA85479}"/>
              </a:ext>
            </a:extLst>
          </p:cNvPr>
          <p:cNvCxnSpPr/>
          <p:nvPr/>
        </p:nvCxnSpPr>
        <p:spPr>
          <a:xfrm>
            <a:off x="4554347" y="4389616"/>
            <a:ext cx="2125980" cy="10160"/>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2CEB9C9-EF40-F345-0C98-DDD58BA8C673}"/>
              </a:ext>
            </a:extLst>
          </p:cNvPr>
          <p:cNvCxnSpPr/>
          <p:nvPr/>
        </p:nvCxnSpPr>
        <p:spPr>
          <a:xfrm flipH="1">
            <a:off x="10660699" y="3477419"/>
            <a:ext cx="296" cy="4146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B6D9CF7-8B9E-BB45-5E32-1B8F65BA6475}"/>
              </a:ext>
            </a:extLst>
          </p:cNvPr>
          <p:cNvCxnSpPr>
            <a:cxnSpLocks/>
          </p:cNvCxnSpPr>
          <p:nvPr/>
        </p:nvCxnSpPr>
        <p:spPr>
          <a:xfrm>
            <a:off x="1497295" y="3394121"/>
            <a:ext cx="4784" cy="6722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8" name="Graphic 38" descr="Satellite with solid fill">
            <a:extLst>
              <a:ext uri="{FF2B5EF4-FFF2-40B4-BE49-F238E27FC236}">
                <a16:creationId xmlns:a16="http://schemas.microsoft.com/office/drawing/2014/main" id="{7EEA28E1-EDEA-7329-B752-01E92DAC46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00" y="1412240"/>
            <a:ext cx="596900" cy="596900"/>
          </a:xfrm>
          <a:prstGeom prst="rect">
            <a:avLst/>
          </a:prstGeom>
        </p:spPr>
      </p:pic>
      <p:cxnSp>
        <p:nvCxnSpPr>
          <p:cNvPr id="2" name="Straight Arrow Connector 1">
            <a:extLst>
              <a:ext uri="{FF2B5EF4-FFF2-40B4-BE49-F238E27FC236}">
                <a16:creationId xmlns:a16="http://schemas.microsoft.com/office/drawing/2014/main" id="{6E30FE18-5A64-709F-7C13-88C7A95A3680}"/>
              </a:ext>
            </a:extLst>
          </p:cNvPr>
          <p:cNvCxnSpPr>
            <a:cxnSpLocks/>
          </p:cNvCxnSpPr>
          <p:nvPr/>
        </p:nvCxnSpPr>
        <p:spPr>
          <a:xfrm>
            <a:off x="4554347" y="2927301"/>
            <a:ext cx="2125980" cy="10160"/>
          </a:xfrm>
          <a:prstGeom prst="straightConnector1">
            <a:avLst/>
          </a:prstGeom>
          <a:ln w="28575">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F28CD8EA-4EE0-DE09-F725-60FCA27BD331}"/>
              </a:ext>
            </a:extLst>
          </p:cNvPr>
          <p:cNvCxnSpPr/>
          <p:nvPr/>
        </p:nvCxnSpPr>
        <p:spPr>
          <a:xfrm flipV="1">
            <a:off x="3048635" y="3429635"/>
            <a:ext cx="670560" cy="1435100"/>
          </a:xfrm>
          <a:prstGeom prst="bentConnector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E325F074-A038-F74D-CBE4-21FF3DA1ABB4}"/>
              </a:ext>
            </a:extLst>
          </p:cNvPr>
          <p:cNvCxnSpPr>
            <a:cxnSpLocks/>
          </p:cNvCxnSpPr>
          <p:nvPr/>
        </p:nvCxnSpPr>
        <p:spPr>
          <a:xfrm flipV="1">
            <a:off x="7590155" y="2799715"/>
            <a:ext cx="579120" cy="561340"/>
          </a:xfrm>
          <a:prstGeom prst="bentConnector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933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3997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chemeClr val="tx1">
                    <a:lumMod val="75000"/>
                    <a:lumOff val="25000"/>
                  </a:schemeClr>
                </a:solidFill>
                <a:latin typeface="Century Gothic"/>
              </a:rPr>
              <a:t>Methodology: Normalized Difference Aquatic Vegetation Index (NDAVI)</a:t>
            </a:r>
            <a:endParaRPr lang="en-US" sz="3000" b="1">
              <a:solidFill>
                <a:schemeClr val="tx1">
                  <a:lumMod val="75000"/>
                  <a:lumOff val="25000"/>
                </a:schemeClr>
              </a:solidFill>
              <a:latin typeface="Century Gothic"/>
              <a:ea typeface="Calibri Light"/>
              <a:cs typeface="Calibri Light"/>
            </a:endParaRPr>
          </a:p>
        </p:txBody>
      </p:sp>
      <p:sp>
        <p:nvSpPr>
          <p:cNvPr id="11" name="TextBox 10">
            <a:extLst>
              <a:ext uri="{FF2B5EF4-FFF2-40B4-BE49-F238E27FC236}">
                <a16:creationId xmlns:a16="http://schemas.microsoft.com/office/drawing/2014/main" id="{4F4B9EA8-C443-AE96-095C-984553397EC2}"/>
              </a:ext>
            </a:extLst>
          </p:cNvPr>
          <p:cNvSpPr txBox="1"/>
          <p:nvPr/>
        </p:nvSpPr>
        <p:spPr>
          <a:xfrm>
            <a:off x="370221" y="5642021"/>
            <a:ext cx="660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NIR</a:t>
            </a:r>
            <a:endParaRPr lang="en-US" sz="2000" b="1">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C432047F-ECC3-2FAC-CB64-996DCA8196F5}"/>
              </a:ext>
            </a:extLst>
          </p:cNvPr>
          <p:cNvSpPr txBox="1"/>
          <p:nvPr/>
        </p:nvSpPr>
        <p:spPr>
          <a:xfrm>
            <a:off x="339741" y="6078901"/>
            <a:ext cx="660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NIR</a:t>
            </a:r>
            <a:endParaRPr lang="en-US" sz="2000" b="1">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F267D23C-9FC2-2C1A-05A5-D3D296C011D3}"/>
              </a:ext>
            </a:extLst>
          </p:cNvPr>
          <p:cNvSpPr txBox="1"/>
          <p:nvPr/>
        </p:nvSpPr>
        <p:spPr>
          <a:xfrm>
            <a:off x="1203341" y="6099221"/>
            <a:ext cx="975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2E75B6"/>
                </a:solidFill>
                <a:latin typeface="Century Gothic"/>
                <a:cs typeface="Calibri"/>
              </a:rPr>
              <a:t>Blue</a:t>
            </a:r>
            <a:endParaRPr lang="en-US" sz="2000" b="1">
              <a:solidFill>
                <a:srgbClr val="2E75B6"/>
              </a:solidFill>
              <a:latin typeface="Century Gothic"/>
            </a:endParaRPr>
          </a:p>
        </p:txBody>
      </p:sp>
      <p:sp>
        <p:nvSpPr>
          <p:cNvPr id="19" name="TextBox 18">
            <a:extLst>
              <a:ext uri="{FF2B5EF4-FFF2-40B4-BE49-F238E27FC236}">
                <a16:creationId xmlns:a16="http://schemas.microsoft.com/office/drawing/2014/main" id="{CA31F2F3-A73C-A4C4-DDFF-D1D8FF3BC4BF}"/>
              </a:ext>
            </a:extLst>
          </p:cNvPr>
          <p:cNvSpPr txBox="1"/>
          <p:nvPr/>
        </p:nvSpPr>
        <p:spPr>
          <a:xfrm>
            <a:off x="1213500" y="5642021"/>
            <a:ext cx="975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2E75B6"/>
                </a:solidFill>
                <a:latin typeface="Century Gothic"/>
                <a:cs typeface="Calibri"/>
              </a:rPr>
              <a:t>Blue</a:t>
            </a:r>
            <a:endParaRPr lang="en-US" sz="2000" b="1">
              <a:solidFill>
                <a:srgbClr val="2E75B6"/>
              </a:solidFill>
              <a:latin typeface="Century Gothic"/>
            </a:endParaRPr>
          </a:p>
        </p:txBody>
      </p:sp>
      <p:sp>
        <p:nvSpPr>
          <p:cNvPr id="21" name="TextBox 20">
            <a:extLst>
              <a:ext uri="{FF2B5EF4-FFF2-40B4-BE49-F238E27FC236}">
                <a16:creationId xmlns:a16="http://schemas.microsoft.com/office/drawing/2014/main" id="{7501951F-3BEE-26F4-2455-77393DCB7258}"/>
              </a:ext>
            </a:extLst>
          </p:cNvPr>
          <p:cNvSpPr txBox="1"/>
          <p:nvPr/>
        </p:nvSpPr>
        <p:spPr>
          <a:xfrm>
            <a:off x="898540" y="6099221"/>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endParaRPr lang="en-US">
              <a:solidFill>
                <a:schemeClr val="tx1">
                  <a:lumMod val="75000"/>
                  <a:lumOff val="25000"/>
                </a:schemeClr>
              </a:solidFill>
              <a:cs typeface="Calibri"/>
            </a:endParaRPr>
          </a:p>
        </p:txBody>
      </p:sp>
      <p:sp>
        <p:nvSpPr>
          <p:cNvPr id="22" name="TextBox 21">
            <a:extLst>
              <a:ext uri="{FF2B5EF4-FFF2-40B4-BE49-F238E27FC236}">
                <a16:creationId xmlns:a16="http://schemas.microsoft.com/office/drawing/2014/main" id="{773D377F-5492-9036-0AE6-08994A26F827}"/>
              </a:ext>
            </a:extLst>
          </p:cNvPr>
          <p:cNvSpPr txBox="1"/>
          <p:nvPr/>
        </p:nvSpPr>
        <p:spPr>
          <a:xfrm>
            <a:off x="898539" y="5642020"/>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cxnSp>
        <p:nvCxnSpPr>
          <p:cNvPr id="23" name="Straight Arrow Connector 22">
            <a:extLst>
              <a:ext uri="{FF2B5EF4-FFF2-40B4-BE49-F238E27FC236}">
                <a16:creationId xmlns:a16="http://schemas.microsoft.com/office/drawing/2014/main" id="{F6A86928-20BC-68FE-CBA0-866747CE21F7}"/>
              </a:ext>
            </a:extLst>
          </p:cNvPr>
          <p:cNvCxnSpPr/>
          <p:nvPr/>
        </p:nvCxnSpPr>
        <p:spPr>
          <a:xfrm flipV="1">
            <a:off x="335296" y="6023656"/>
            <a:ext cx="1757680" cy="2032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F850A5-1509-49B2-0C81-59CCE50C5090}"/>
              </a:ext>
            </a:extLst>
          </p:cNvPr>
          <p:cNvSpPr txBox="1"/>
          <p:nvPr/>
        </p:nvSpPr>
        <p:spPr>
          <a:xfrm>
            <a:off x="2239658" y="5835059"/>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sp>
        <p:nvSpPr>
          <p:cNvPr id="25" name="TextBox 24">
            <a:extLst>
              <a:ext uri="{FF2B5EF4-FFF2-40B4-BE49-F238E27FC236}">
                <a16:creationId xmlns:a16="http://schemas.microsoft.com/office/drawing/2014/main" id="{189A6F32-783E-D3DC-5207-3EECAF43799C}"/>
              </a:ext>
            </a:extLst>
          </p:cNvPr>
          <p:cNvSpPr txBox="1"/>
          <p:nvPr/>
        </p:nvSpPr>
        <p:spPr>
          <a:xfrm>
            <a:off x="2635897" y="5835058"/>
            <a:ext cx="11887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NDAVI</a:t>
            </a:r>
          </a:p>
        </p:txBody>
      </p:sp>
      <p:sp>
        <p:nvSpPr>
          <p:cNvPr id="9" name="TextBox 8">
            <a:extLst>
              <a:ext uri="{FF2B5EF4-FFF2-40B4-BE49-F238E27FC236}">
                <a16:creationId xmlns:a16="http://schemas.microsoft.com/office/drawing/2014/main" id="{315AE609-58E0-3C1D-1FFF-BFD8FBC9FCB9}"/>
              </a:ext>
            </a:extLst>
          </p:cNvPr>
          <p:cNvSpPr txBox="1"/>
          <p:nvPr/>
        </p:nvSpPr>
        <p:spPr>
          <a:xfrm>
            <a:off x="3711765" y="3433735"/>
            <a:ext cx="659038"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&amp;</a:t>
            </a:r>
            <a:endParaRPr lang="en-US"/>
          </a:p>
        </p:txBody>
      </p:sp>
      <p:sp>
        <p:nvSpPr>
          <p:cNvPr id="10" name="TextBox 9">
            <a:extLst>
              <a:ext uri="{FF2B5EF4-FFF2-40B4-BE49-F238E27FC236}">
                <a16:creationId xmlns:a16="http://schemas.microsoft.com/office/drawing/2014/main" id="{B8AACADB-85A2-DA8C-602D-269AC9D86E95}"/>
              </a:ext>
            </a:extLst>
          </p:cNvPr>
          <p:cNvSpPr txBox="1"/>
          <p:nvPr/>
        </p:nvSpPr>
        <p:spPr>
          <a:xfrm>
            <a:off x="848120" y="1390922"/>
            <a:ext cx="1960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Near-Infrared</a:t>
            </a:r>
            <a:endParaRPr lang="en-US" b="1">
              <a:solidFill>
                <a:schemeClr val="tx1">
                  <a:lumMod val="75000"/>
                  <a:lumOff val="25000"/>
                </a:schemeClr>
              </a:solidFill>
              <a:ea typeface="Calibri"/>
              <a:cs typeface="Calibri"/>
            </a:endParaRPr>
          </a:p>
        </p:txBody>
      </p:sp>
      <p:sp>
        <p:nvSpPr>
          <p:cNvPr id="12" name="TextBox 11">
            <a:extLst>
              <a:ext uri="{FF2B5EF4-FFF2-40B4-BE49-F238E27FC236}">
                <a16:creationId xmlns:a16="http://schemas.microsoft.com/office/drawing/2014/main" id="{B3FCBA3F-490B-46F4-F416-9A319604B333}"/>
              </a:ext>
            </a:extLst>
          </p:cNvPr>
          <p:cNvSpPr txBox="1"/>
          <p:nvPr/>
        </p:nvSpPr>
        <p:spPr>
          <a:xfrm>
            <a:off x="5853013" y="1390922"/>
            <a:ext cx="7426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Blue</a:t>
            </a:r>
            <a:endParaRPr lang="en-US" b="1">
              <a:solidFill>
                <a:schemeClr val="tx1">
                  <a:lumMod val="75000"/>
                  <a:lumOff val="25000"/>
                </a:schemeClr>
              </a:solidFill>
              <a:ea typeface="Calibri"/>
              <a:cs typeface="Calibri"/>
            </a:endParaRPr>
          </a:p>
        </p:txBody>
      </p:sp>
      <p:sp>
        <p:nvSpPr>
          <p:cNvPr id="15" name="TextBox 14">
            <a:extLst>
              <a:ext uri="{FF2B5EF4-FFF2-40B4-BE49-F238E27FC236}">
                <a16:creationId xmlns:a16="http://schemas.microsoft.com/office/drawing/2014/main" id="{F2E9FDB0-A805-E41C-89C6-8ADDC3472F76}"/>
              </a:ext>
            </a:extLst>
          </p:cNvPr>
          <p:cNvSpPr txBox="1"/>
          <p:nvPr/>
        </p:nvSpPr>
        <p:spPr>
          <a:xfrm>
            <a:off x="8049188" y="3433735"/>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sp>
        <p:nvSpPr>
          <p:cNvPr id="16" name="TextBox 15">
            <a:extLst>
              <a:ext uri="{FF2B5EF4-FFF2-40B4-BE49-F238E27FC236}">
                <a16:creationId xmlns:a16="http://schemas.microsoft.com/office/drawing/2014/main" id="{30CA68ED-2969-E84A-3752-7B503062742B}"/>
              </a:ext>
            </a:extLst>
          </p:cNvPr>
          <p:cNvSpPr txBox="1"/>
          <p:nvPr/>
        </p:nvSpPr>
        <p:spPr>
          <a:xfrm>
            <a:off x="7880671" y="1185140"/>
            <a:ext cx="48934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Identifies Submerged Aquatic Vegetation (SAV)</a:t>
            </a:r>
            <a:endParaRPr lang="en-US" b="1">
              <a:solidFill>
                <a:schemeClr val="tx1">
                  <a:lumMod val="75000"/>
                  <a:lumOff val="25000"/>
                </a:schemeClr>
              </a:solidFill>
              <a:ea typeface="Calibri"/>
              <a:cs typeface="Calibri"/>
            </a:endParaRPr>
          </a:p>
        </p:txBody>
      </p:sp>
      <p:sp>
        <p:nvSpPr>
          <p:cNvPr id="18" name="TextBox 17">
            <a:extLst>
              <a:ext uri="{FF2B5EF4-FFF2-40B4-BE49-F238E27FC236}">
                <a16:creationId xmlns:a16="http://schemas.microsoft.com/office/drawing/2014/main" id="{6F05B4C5-C3FD-DE59-725D-20A62363BE06}"/>
              </a:ext>
            </a:extLst>
          </p:cNvPr>
          <p:cNvSpPr txBox="1"/>
          <p:nvPr/>
        </p:nvSpPr>
        <p:spPr>
          <a:xfrm>
            <a:off x="8056442" y="5805305"/>
            <a:ext cx="165806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Less Vegetation</a:t>
            </a:r>
            <a:endParaRPr lang="en-US" sz="1200">
              <a:solidFill>
                <a:schemeClr val="tx1">
                  <a:lumMod val="75000"/>
                  <a:lumOff val="25000"/>
                </a:schemeClr>
              </a:solidFill>
              <a:latin typeface="Century Gothic"/>
              <a:ea typeface="Calibri"/>
              <a:cs typeface="Calibri"/>
            </a:endParaRPr>
          </a:p>
        </p:txBody>
      </p:sp>
      <p:sp>
        <p:nvSpPr>
          <p:cNvPr id="26" name="TextBox 25">
            <a:extLst>
              <a:ext uri="{FF2B5EF4-FFF2-40B4-BE49-F238E27FC236}">
                <a16:creationId xmlns:a16="http://schemas.microsoft.com/office/drawing/2014/main" id="{4F553148-7D5E-96C4-9853-D6505277999B}"/>
              </a:ext>
            </a:extLst>
          </p:cNvPr>
          <p:cNvSpPr txBox="1"/>
          <p:nvPr/>
        </p:nvSpPr>
        <p:spPr>
          <a:xfrm>
            <a:off x="10325511" y="5762172"/>
            <a:ext cx="16580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More Vegetation</a:t>
            </a:r>
            <a:endParaRPr lang="en-US" sz="1200">
              <a:solidFill>
                <a:schemeClr val="tx1">
                  <a:lumMod val="75000"/>
                  <a:lumOff val="25000"/>
                </a:schemeClr>
              </a:solidFill>
              <a:latin typeface="Century Gothic"/>
              <a:ea typeface="Calibri"/>
              <a:cs typeface="Calibri"/>
            </a:endParaRPr>
          </a:p>
        </p:txBody>
      </p:sp>
      <p:pic>
        <p:nvPicPr>
          <p:cNvPr id="20" name="Picture 26" descr="A river flowing through a city&#10;&#10;Description automatically generated">
            <a:extLst>
              <a:ext uri="{FF2B5EF4-FFF2-40B4-BE49-F238E27FC236}">
                <a16:creationId xmlns:a16="http://schemas.microsoft.com/office/drawing/2014/main" id="{2EFD4784-F529-A567-F678-B1A75500E1E6}"/>
              </a:ext>
            </a:extLst>
          </p:cNvPr>
          <p:cNvPicPr>
            <a:picLocks noChangeAspect="1"/>
          </p:cNvPicPr>
          <p:nvPr/>
        </p:nvPicPr>
        <p:blipFill rotWithShape="1">
          <a:blip r:embed="rId4"/>
          <a:srcRect l="7298" r="45340" b="755"/>
          <a:stretch/>
        </p:blipFill>
        <p:spPr>
          <a:xfrm>
            <a:off x="340933" y="1936424"/>
            <a:ext cx="3079538" cy="3570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7" descr="A map of a river&#10;&#10;Description automatically generated">
            <a:extLst>
              <a:ext uri="{FF2B5EF4-FFF2-40B4-BE49-F238E27FC236}">
                <a16:creationId xmlns:a16="http://schemas.microsoft.com/office/drawing/2014/main" id="{11F7010A-FC1F-B843-47F6-CC9757A63FFD}"/>
              </a:ext>
            </a:extLst>
          </p:cNvPr>
          <p:cNvPicPr>
            <a:picLocks noChangeAspect="1"/>
          </p:cNvPicPr>
          <p:nvPr/>
        </p:nvPicPr>
        <p:blipFill rotWithShape="1">
          <a:blip r:embed="rId5"/>
          <a:srcRect l="8114" r="46443" b="6415"/>
          <a:stretch/>
        </p:blipFill>
        <p:spPr>
          <a:xfrm>
            <a:off x="4665218" y="1949562"/>
            <a:ext cx="3093474" cy="35601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5" descr="A map of a river&#10;&#10;Description automatically generated">
            <a:extLst>
              <a:ext uri="{FF2B5EF4-FFF2-40B4-BE49-F238E27FC236}">
                <a16:creationId xmlns:a16="http://schemas.microsoft.com/office/drawing/2014/main" id="{1A02AC03-03C7-0F9C-ADD8-53D367674163}"/>
              </a:ext>
            </a:extLst>
          </p:cNvPr>
          <p:cNvPicPr>
            <a:picLocks noChangeAspect="1"/>
          </p:cNvPicPr>
          <p:nvPr/>
        </p:nvPicPr>
        <p:blipFill rotWithShape="1">
          <a:blip r:embed="rId6"/>
          <a:srcRect l="27836" t="10712" r="24110" b="19977"/>
          <a:stretch/>
        </p:blipFill>
        <p:spPr>
          <a:xfrm>
            <a:off x="8739882" y="1949562"/>
            <a:ext cx="3119821" cy="3551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descr="A screen shot of a cell phone&#10;&#10;Description automatically generated">
            <a:extLst>
              <a:ext uri="{FF2B5EF4-FFF2-40B4-BE49-F238E27FC236}">
                <a16:creationId xmlns:a16="http://schemas.microsoft.com/office/drawing/2014/main" id="{EC072659-A1BA-7D30-98E4-BD947FED1F8B}"/>
              </a:ext>
            </a:extLst>
          </p:cNvPr>
          <p:cNvPicPr>
            <a:picLocks noChangeAspect="1"/>
          </p:cNvPicPr>
          <p:nvPr/>
        </p:nvPicPr>
        <p:blipFill>
          <a:blip r:embed="rId7"/>
          <a:stretch>
            <a:fillRect/>
          </a:stretch>
        </p:blipFill>
        <p:spPr>
          <a:xfrm rot="5400000">
            <a:off x="9772222" y="5734958"/>
            <a:ext cx="327490" cy="1064554"/>
          </a:xfrm>
          <a:prstGeom prst="rect">
            <a:avLst/>
          </a:prstGeom>
        </p:spPr>
      </p:pic>
      <p:sp>
        <p:nvSpPr>
          <p:cNvPr id="7" name="TextBox 6">
            <a:extLst>
              <a:ext uri="{FF2B5EF4-FFF2-40B4-BE49-F238E27FC236}">
                <a16:creationId xmlns:a16="http://schemas.microsoft.com/office/drawing/2014/main" id="{9CC66FE0-9D11-261C-A646-F84E14ABE2C8}"/>
              </a:ext>
            </a:extLst>
          </p:cNvPr>
          <p:cNvSpPr txBox="1"/>
          <p:nvPr/>
        </p:nvSpPr>
        <p:spPr>
          <a:xfrm>
            <a:off x="9182262" y="5987769"/>
            <a:ext cx="17436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0                          1</a:t>
            </a:r>
            <a:endParaRPr lang="en-US">
              <a:solidFill>
                <a:schemeClr val="tx1">
                  <a:lumMod val="75000"/>
                  <a:lumOff val="25000"/>
                </a:schemeClr>
              </a:solidFill>
            </a:endParaRPr>
          </a:p>
        </p:txBody>
      </p:sp>
    </p:spTree>
    <p:extLst>
      <p:ext uri="{BB962C8B-B14F-4D97-AF65-F5344CB8AC3E}">
        <p14:creationId xmlns:p14="http://schemas.microsoft.com/office/powerpoint/2010/main" val="3301198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B208EB5-5C31-FBD2-BACD-E181F40E99A8}"/>
              </a:ext>
            </a:extLst>
          </p:cNvPr>
          <p:cNvSpPr txBox="1"/>
          <p:nvPr/>
        </p:nvSpPr>
        <p:spPr>
          <a:xfrm>
            <a:off x="9075795" y="6028392"/>
            <a:ext cx="2463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0                                   3</a:t>
            </a:r>
            <a:endParaRPr lang="en-US">
              <a:solidFill>
                <a:schemeClr val="tx1">
                  <a:lumMod val="75000"/>
                  <a:lumOff val="25000"/>
                </a:schemeClr>
              </a:solidFill>
            </a:endParaRPr>
          </a:p>
        </p:txBody>
      </p:sp>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Methodology: Chlorophyll-A</a:t>
            </a:r>
            <a:endParaRPr lang="en-US" sz="4000" b="1">
              <a:solidFill>
                <a:schemeClr val="tx1">
                  <a:lumMod val="75000"/>
                  <a:lumOff val="25000"/>
                </a:schemeClr>
              </a:solidFill>
              <a:latin typeface="Century Gothic"/>
              <a:ea typeface="Calibri Light"/>
              <a:cs typeface="Calibri Light"/>
            </a:endParaRPr>
          </a:p>
        </p:txBody>
      </p:sp>
      <p:sp>
        <p:nvSpPr>
          <p:cNvPr id="4" name="TextBox 3">
            <a:extLst>
              <a:ext uri="{FF2B5EF4-FFF2-40B4-BE49-F238E27FC236}">
                <a16:creationId xmlns:a16="http://schemas.microsoft.com/office/drawing/2014/main" id="{6B331318-C0C7-EBDE-4F1D-C0691FB4432B}"/>
              </a:ext>
            </a:extLst>
          </p:cNvPr>
          <p:cNvSpPr txBox="1"/>
          <p:nvPr/>
        </p:nvSpPr>
        <p:spPr>
          <a:xfrm>
            <a:off x="117724" y="5749970"/>
            <a:ext cx="17121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Red-Edge</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678D60E0-FE30-B2A2-13B7-2AFC04FA7E7E}"/>
              </a:ext>
            </a:extLst>
          </p:cNvPr>
          <p:cNvSpPr txBox="1"/>
          <p:nvPr/>
        </p:nvSpPr>
        <p:spPr>
          <a:xfrm>
            <a:off x="1766507" y="6228635"/>
            <a:ext cx="975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C00000"/>
                </a:solidFill>
                <a:latin typeface="Century Gothic"/>
                <a:cs typeface="Calibri"/>
              </a:rPr>
              <a:t>Red</a:t>
            </a:r>
            <a:endParaRPr lang="en-US">
              <a:solidFill>
                <a:srgbClr val="C00000"/>
              </a:solidFill>
            </a:endParaRPr>
          </a:p>
        </p:txBody>
      </p:sp>
      <p:sp>
        <p:nvSpPr>
          <p:cNvPr id="10" name="TextBox 9">
            <a:extLst>
              <a:ext uri="{FF2B5EF4-FFF2-40B4-BE49-F238E27FC236}">
                <a16:creationId xmlns:a16="http://schemas.microsoft.com/office/drawing/2014/main" id="{0EE5B872-EE2F-2602-9320-E496D89A069F}"/>
              </a:ext>
            </a:extLst>
          </p:cNvPr>
          <p:cNvSpPr txBox="1"/>
          <p:nvPr/>
        </p:nvSpPr>
        <p:spPr>
          <a:xfrm>
            <a:off x="1765933" y="5749970"/>
            <a:ext cx="975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C00000"/>
                </a:solidFill>
                <a:latin typeface="Century Gothic"/>
                <a:cs typeface="Calibri"/>
              </a:rPr>
              <a:t>Red</a:t>
            </a:r>
            <a:endParaRPr lang="en-US" sz="2000" b="1">
              <a:solidFill>
                <a:srgbClr val="C00000"/>
              </a:solidFill>
              <a:latin typeface="Century Gothic"/>
            </a:endParaRPr>
          </a:p>
        </p:txBody>
      </p:sp>
      <p:sp>
        <p:nvSpPr>
          <p:cNvPr id="12" name="TextBox 11">
            <a:extLst>
              <a:ext uri="{FF2B5EF4-FFF2-40B4-BE49-F238E27FC236}">
                <a16:creationId xmlns:a16="http://schemas.microsoft.com/office/drawing/2014/main" id="{DA88DAA1-CAE8-90C1-A90C-8A002755177A}"/>
              </a:ext>
            </a:extLst>
          </p:cNvPr>
          <p:cNvSpPr txBox="1"/>
          <p:nvPr/>
        </p:nvSpPr>
        <p:spPr>
          <a:xfrm>
            <a:off x="1408044" y="6174973"/>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endParaRPr lang="en-US">
              <a:solidFill>
                <a:schemeClr val="tx1">
                  <a:lumMod val="75000"/>
                  <a:lumOff val="25000"/>
                </a:schemeClr>
              </a:solidFill>
              <a:cs typeface="Calibri"/>
            </a:endParaRPr>
          </a:p>
        </p:txBody>
      </p:sp>
      <p:sp>
        <p:nvSpPr>
          <p:cNvPr id="14" name="TextBox 13">
            <a:extLst>
              <a:ext uri="{FF2B5EF4-FFF2-40B4-BE49-F238E27FC236}">
                <a16:creationId xmlns:a16="http://schemas.microsoft.com/office/drawing/2014/main" id="{2DC14F4C-F131-3A0F-6236-2B184654BDA2}"/>
              </a:ext>
            </a:extLst>
          </p:cNvPr>
          <p:cNvSpPr txBox="1"/>
          <p:nvPr/>
        </p:nvSpPr>
        <p:spPr>
          <a:xfrm>
            <a:off x="1461705" y="5782166"/>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cxnSp>
        <p:nvCxnSpPr>
          <p:cNvPr id="16" name="Straight Arrow Connector 15">
            <a:extLst>
              <a:ext uri="{FF2B5EF4-FFF2-40B4-BE49-F238E27FC236}">
                <a16:creationId xmlns:a16="http://schemas.microsoft.com/office/drawing/2014/main" id="{CA1851E4-1032-252C-A047-5D397991F15F}"/>
              </a:ext>
            </a:extLst>
          </p:cNvPr>
          <p:cNvCxnSpPr/>
          <p:nvPr/>
        </p:nvCxnSpPr>
        <p:spPr>
          <a:xfrm flipV="1">
            <a:off x="114997" y="6163801"/>
            <a:ext cx="2173523" cy="9588"/>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A6206F-A8AB-AF0E-AC0A-65314C7E0E6F}"/>
              </a:ext>
            </a:extLst>
          </p:cNvPr>
          <p:cNvSpPr txBox="1"/>
          <p:nvPr/>
        </p:nvSpPr>
        <p:spPr>
          <a:xfrm>
            <a:off x="2278224" y="6017562"/>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sp>
        <p:nvSpPr>
          <p:cNvPr id="20" name="TextBox 19">
            <a:extLst>
              <a:ext uri="{FF2B5EF4-FFF2-40B4-BE49-F238E27FC236}">
                <a16:creationId xmlns:a16="http://schemas.microsoft.com/office/drawing/2014/main" id="{BB9D42F6-26B8-8C57-B26B-A0C4A153E130}"/>
              </a:ext>
            </a:extLst>
          </p:cNvPr>
          <p:cNvSpPr txBox="1"/>
          <p:nvPr/>
        </p:nvSpPr>
        <p:spPr>
          <a:xfrm>
            <a:off x="2672317" y="5985937"/>
            <a:ext cx="11887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NDCI</a:t>
            </a:r>
          </a:p>
        </p:txBody>
      </p:sp>
      <p:sp>
        <p:nvSpPr>
          <p:cNvPr id="19" name="TextBox 18">
            <a:extLst>
              <a:ext uri="{FF2B5EF4-FFF2-40B4-BE49-F238E27FC236}">
                <a16:creationId xmlns:a16="http://schemas.microsoft.com/office/drawing/2014/main" id="{A2541D53-9987-F58D-A4F1-A27F4A332539}"/>
              </a:ext>
            </a:extLst>
          </p:cNvPr>
          <p:cNvSpPr txBox="1"/>
          <p:nvPr/>
        </p:nvSpPr>
        <p:spPr>
          <a:xfrm>
            <a:off x="3712952" y="3572613"/>
            <a:ext cx="659038"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&amp;</a:t>
            </a:r>
            <a:endParaRPr lang="en-US"/>
          </a:p>
        </p:txBody>
      </p:sp>
      <p:sp>
        <p:nvSpPr>
          <p:cNvPr id="22" name="TextBox 21">
            <a:extLst>
              <a:ext uri="{FF2B5EF4-FFF2-40B4-BE49-F238E27FC236}">
                <a16:creationId xmlns:a16="http://schemas.microsoft.com/office/drawing/2014/main" id="{019CDA6D-58C1-5689-C615-2581625C738B}"/>
              </a:ext>
            </a:extLst>
          </p:cNvPr>
          <p:cNvSpPr txBox="1"/>
          <p:nvPr/>
        </p:nvSpPr>
        <p:spPr>
          <a:xfrm>
            <a:off x="8155403" y="3546928"/>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a:t>
            </a:r>
          </a:p>
        </p:txBody>
      </p:sp>
      <p:sp>
        <p:nvSpPr>
          <p:cNvPr id="5" name="TextBox 4">
            <a:extLst>
              <a:ext uri="{FF2B5EF4-FFF2-40B4-BE49-F238E27FC236}">
                <a16:creationId xmlns:a16="http://schemas.microsoft.com/office/drawing/2014/main" id="{60D47948-5BF1-B845-FEE5-419A6EA79F94}"/>
              </a:ext>
            </a:extLst>
          </p:cNvPr>
          <p:cNvSpPr txBox="1"/>
          <p:nvPr/>
        </p:nvSpPr>
        <p:spPr>
          <a:xfrm>
            <a:off x="1085964" y="1222988"/>
            <a:ext cx="1960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Red-Edge</a:t>
            </a:r>
            <a:endParaRPr lang="en-US" b="1">
              <a:solidFill>
                <a:schemeClr val="tx1">
                  <a:lumMod val="75000"/>
                  <a:lumOff val="25000"/>
                </a:schemeClr>
              </a:solidFill>
              <a:ea typeface="Calibri"/>
              <a:cs typeface="Calibri"/>
            </a:endParaRPr>
          </a:p>
        </p:txBody>
      </p:sp>
      <p:sp>
        <p:nvSpPr>
          <p:cNvPr id="11" name="TextBox 10">
            <a:extLst>
              <a:ext uri="{FF2B5EF4-FFF2-40B4-BE49-F238E27FC236}">
                <a16:creationId xmlns:a16="http://schemas.microsoft.com/office/drawing/2014/main" id="{8731B442-B3E4-74E9-DB80-AB3274A74184}"/>
              </a:ext>
            </a:extLst>
          </p:cNvPr>
          <p:cNvSpPr txBox="1"/>
          <p:nvPr/>
        </p:nvSpPr>
        <p:spPr>
          <a:xfrm>
            <a:off x="5851332" y="1301816"/>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Red</a:t>
            </a:r>
            <a:endParaRPr lang="en-US"/>
          </a:p>
        </p:txBody>
      </p:sp>
      <p:sp>
        <p:nvSpPr>
          <p:cNvPr id="17" name="TextBox 16">
            <a:extLst>
              <a:ext uri="{FF2B5EF4-FFF2-40B4-BE49-F238E27FC236}">
                <a16:creationId xmlns:a16="http://schemas.microsoft.com/office/drawing/2014/main" id="{2A78198C-6D3E-C23D-3650-BCA4EEBBE3B1}"/>
              </a:ext>
            </a:extLst>
          </p:cNvPr>
          <p:cNvSpPr txBox="1"/>
          <p:nvPr/>
        </p:nvSpPr>
        <p:spPr>
          <a:xfrm>
            <a:off x="8803665" y="1236126"/>
            <a:ext cx="33500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Identifies Chlorophyll-A</a:t>
            </a:r>
          </a:p>
        </p:txBody>
      </p:sp>
      <p:sp>
        <p:nvSpPr>
          <p:cNvPr id="25" name="TextBox 24">
            <a:extLst>
              <a:ext uri="{FF2B5EF4-FFF2-40B4-BE49-F238E27FC236}">
                <a16:creationId xmlns:a16="http://schemas.microsoft.com/office/drawing/2014/main" id="{F0F0F517-82A4-038F-2AF4-82B7F6DD4E67}"/>
              </a:ext>
            </a:extLst>
          </p:cNvPr>
          <p:cNvSpPr txBox="1"/>
          <p:nvPr/>
        </p:nvSpPr>
        <p:spPr>
          <a:xfrm>
            <a:off x="8101601" y="5682906"/>
            <a:ext cx="165806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Less Chlorophyll-a</a:t>
            </a:r>
            <a:endParaRPr lang="en-US" sz="1200">
              <a:solidFill>
                <a:schemeClr val="tx1">
                  <a:lumMod val="75000"/>
                  <a:lumOff val="25000"/>
                </a:schemeClr>
              </a:solidFill>
              <a:latin typeface="Century Gothic"/>
              <a:ea typeface="Calibri"/>
              <a:cs typeface="Calibri"/>
            </a:endParaRPr>
          </a:p>
        </p:txBody>
      </p:sp>
      <p:sp>
        <p:nvSpPr>
          <p:cNvPr id="27" name="TextBox 26">
            <a:extLst>
              <a:ext uri="{FF2B5EF4-FFF2-40B4-BE49-F238E27FC236}">
                <a16:creationId xmlns:a16="http://schemas.microsoft.com/office/drawing/2014/main" id="{6725111B-0F90-C1AE-7032-6535F1B3B499}"/>
              </a:ext>
            </a:extLst>
          </p:cNvPr>
          <p:cNvSpPr txBox="1"/>
          <p:nvPr/>
        </p:nvSpPr>
        <p:spPr>
          <a:xfrm>
            <a:off x="10348257" y="5682906"/>
            <a:ext cx="16580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More Chlorophyll-a</a:t>
            </a:r>
            <a:endParaRPr lang="en-US" sz="1200">
              <a:solidFill>
                <a:schemeClr val="tx1">
                  <a:lumMod val="75000"/>
                  <a:lumOff val="25000"/>
                </a:schemeClr>
              </a:solidFill>
              <a:latin typeface="Century Gothic"/>
              <a:ea typeface="Calibri"/>
              <a:cs typeface="Calibri"/>
            </a:endParaRPr>
          </a:p>
        </p:txBody>
      </p:sp>
      <p:sp>
        <p:nvSpPr>
          <p:cNvPr id="2" name="TextBox 1">
            <a:extLst>
              <a:ext uri="{FF2B5EF4-FFF2-40B4-BE49-F238E27FC236}">
                <a16:creationId xmlns:a16="http://schemas.microsoft.com/office/drawing/2014/main" id="{D02FC8EE-D28A-F9AD-0B26-134D2975C9DC}"/>
              </a:ext>
            </a:extLst>
          </p:cNvPr>
          <p:cNvSpPr txBox="1"/>
          <p:nvPr/>
        </p:nvSpPr>
        <p:spPr>
          <a:xfrm>
            <a:off x="85527" y="6211463"/>
            <a:ext cx="17121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tx1">
                    <a:lumMod val="75000"/>
                    <a:lumOff val="25000"/>
                  </a:schemeClr>
                </a:solidFill>
                <a:latin typeface="Century Gothic"/>
                <a:cs typeface="Calibri"/>
              </a:rPr>
              <a:t>Red-Edge</a:t>
            </a:r>
            <a:endParaRPr lang="en-US">
              <a:solidFill>
                <a:schemeClr val="tx1">
                  <a:lumMod val="75000"/>
                  <a:lumOff val="25000"/>
                </a:schemeClr>
              </a:solidFill>
            </a:endParaRPr>
          </a:p>
        </p:txBody>
      </p:sp>
      <p:pic>
        <p:nvPicPr>
          <p:cNvPr id="28" name="Picture 30" descr="A red and black image of a river&#10;&#10;Description automatically generated">
            <a:extLst>
              <a:ext uri="{FF2B5EF4-FFF2-40B4-BE49-F238E27FC236}">
                <a16:creationId xmlns:a16="http://schemas.microsoft.com/office/drawing/2014/main" id="{2B45616B-02D4-30BA-A037-155ACC7FD37F}"/>
              </a:ext>
            </a:extLst>
          </p:cNvPr>
          <p:cNvPicPr>
            <a:picLocks noChangeAspect="1"/>
          </p:cNvPicPr>
          <p:nvPr/>
        </p:nvPicPr>
        <p:blipFill rotWithShape="1">
          <a:blip r:embed="rId4"/>
          <a:srcRect l="3226" r="1210" b="2228"/>
          <a:stretch/>
        </p:blipFill>
        <p:spPr>
          <a:xfrm>
            <a:off x="4712350" y="1711697"/>
            <a:ext cx="3111894" cy="3814915"/>
          </a:xfrm>
          <a:prstGeom prst="rect">
            <a:avLst/>
          </a:prstGeom>
        </p:spPr>
      </p:pic>
      <p:pic>
        <p:nvPicPr>
          <p:cNvPr id="31" name="Picture 31" descr="A close up of a colorful surface&#10;&#10;Description automatically generated">
            <a:extLst>
              <a:ext uri="{FF2B5EF4-FFF2-40B4-BE49-F238E27FC236}">
                <a16:creationId xmlns:a16="http://schemas.microsoft.com/office/drawing/2014/main" id="{FD6D0EA0-6338-9D74-B973-D8C72A322DC5}"/>
              </a:ext>
            </a:extLst>
          </p:cNvPr>
          <p:cNvPicPr>
            <a:picLocks noChangeAspect="1"/>
          </p:cNvPicPr>
          <p:nvPr/>
        </p:nvPicPr>
        <p:blipFill rotWithShape="1">
          <a:blip r:embed="rId5"/>
          <a:srcRect l="27863" t="2055" r="30725" b="8042"/>
          <a:stretch/>
        </p:blipFill>
        <p:spPr>
          <a:xfrm>
            <a:off x="269899" y="1711697"/>
            <a:ext cx="3115674" cy="376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4" descr="A green screen with black border&#10;&#10;Description automatically generated">
            <a:extLst>
              <a:ext uri="{FF2B5EF4-FFF2-40B4-BE49-F238E27FC236}">
                <a16:creationId xmlns:a16="http://schemas.microsoft.com/office/drawing/2014/main" id="{3937DAAF-1831-2F9F-5679-AD2CE55367AD}"/>
              </a:ext>
            </a:extLst>
          </p:cNvPr>
          <p:cNvPicPr>
            <a:picLocks noChangeAspect="1"/>
          </p:cNvPicPr>
          <p:nvPr/>
        </p:nvPicPr>
        <p:blipFill>
          <a:blip r:embed="rId6"/>
          <a:stretch>
            <a:fillRect/>
          </a:stretch>
        </p:blipFill>
        <p:spPr>
          <a:xfrm rot="5400000" flipH="1">
            <a:off x="9802214" y="5674204"/>
            <a:ext cx="380101" cy="1461819"/>
          </a:xfrm>
          <a:prstGeom prst="rect">
            <a:avLst/>
          </a:prstGeom>
        </p:spPr>
      </p:pic>
      <p:pic>
        <p:nvPicPr>
          <p:cNvPr id="35" name="Picture 35" descr="A map of a river&#10;&#10;Description automatically generated">
            <a:extLst>
              <a:ext uri="{FF2B5EF4-FFF2-40B4-BE49-F238E27FC236}">
                <a16:creationId xmlns:a16="http://schemas.microsoft.com/office/drawing/2014/main" id="{3DBA1388-4B3F-A532-977B-0CA5A8062A7F}"/>
              </a:ext>
            </a:extLst>
          </p:cNvPr>
          <p:cNvPicPr>
            <a:picLocks noChangeAspect="1"/>
          </p:cNvPicPr>
          <p:nvPr/>
        </p:nvPicPr>
        <p:blipFill rotWithShape="1">
          <a:blip r:embed="rId7"/>
          <a:srcRect l="26193" t="5621" r="21821" b="12462"/>
          <a:stretch/>
        </p:blipFill>
        <p:spPr>
          <a:xfrm>
            <a:off x="8878904" y="1711697"/>
            <a:ext cx="3120970" cy="3771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26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Methodology: Normalized Difference Turbidity Index (NDTI)</a:t>
            </a:r>
            <a:endParaRPr lang="en-US" sz="3200" b="1">
              <a:solidFill>
                <a:schemeClr val="tx1">
                  <a:lumMod val="75000"/>
                  <a:lumOff val="25000"/>
                </a:schemeClr>
              </a:solidFill>
              <a:latin typeface="Century Gothic"/>
              <a:ea typeface="Calibri Light"/>
              <a:cs typeface="Calibri Light"/>
            </a:endParaRPr>
          </a:p>
        </p:txBody>
      </p:sp>
      <p:sp>
        <p:nvSpPr>
          <p:cNvPr id="4" name="TextBox 3">
            <a:extLst>
              <a:ext uri="{FF2B5EF4-FFF2-40B4-BE49-F238E27FC236}">
                <a16:creationId xmlns:a16="http://schemas.microsoft.com/office/drawing/2014/main" id="{5FD851FB-659B-ABAD-F0FD-A4F00796593F}"/>
              </a:ext>
            </a:extLst>
          </p:cNvPr>
          <p:cNvSpPr txBox="1"/>
          <p:nvPr/>
        </p:nvSpPr>
        <p:spPr>
          <a:xfrm>
            <a:off x="188645" y="5629588"/>
            <a:ext cx="9448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C00000"/>
                </a:solidFill>
                <a:latin typeface="Century Gothic"/>
                <a:cs typeface="Calibri"/>
              </a:rPr>
              <a:t>Red</a:t>
            </a:r>
            <a:endParaRPr lang="en-US" sz="2000" b="1">
              <a:solidFill>
                <a:srgbClr val="C00000"/>
              </a:solidFill>
              <a:latin typeface="Century Gothic"/>
            </a:endParaRPr>
          </a:p>
        </p:txBody>
      </p:sp>
      <p:sp>
        <p:nvSpPr>
          <p:cNvPr id="6" name="TextBox 5">
            <a:extLst>
              <a:ext uri="{FF2B5EF4-FFF2-40B4-BE49-F238E27FC236}">
                <a16:creationId xmlns:a16="http://schemas.microsoft.com/office/drawing/2014/main" id="{5FC459AB-A847-0BD7-8DB9-D6C48F3F50FD}"/>
              </a:ext>
            </a:extLst>
          </p:cNvPr>
          <p:cNvSpPr txBox="1"/>
          <p:nvPr/>
        </p:nvSpPr>
        <p:spPr>
          <a:xfrm>
            <a:off x="229285" y="6086788"/>
            <a:ext cx="8737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C00000"/>
                </a:solidFill>
                <a:latin typeface="Century Gothic"/>
                <a:cs typeface="Calibri"/>
              </a:rPr>
              <a:t>Red</a:t>
            </a:r>
            <a:endParaRPr lang="en-US">
              <a:solidFill>
                <a:srgbClr val="C00000"/>
              </a:solidFill>
              <a:cs typeface="Calibri"/>
            </a:endParaRPr>
          </a:p>
        </p:txBody>
      </p:sp>
      <p:sp>
        <p:nvSpPr>
          <p:cNvPr id="8" name="TextBox 7">
            <a:extLst>
              <a:ext uri="{FF2B5EF4-FFF2-40B4-BE49-F238E27FC236}">
                <a16:creationId xmlns:a16="http://schemas.microsoft.com/office/drawing/2014/main" id="{8257B0F7-EAD6-450F-2C50-046CA4FEF0AC}"/>
              </a:ext>
            </a:extLst>
          </p:cNvPr>
          <p:cNvSpPr txBox="1"/>
          <p:nvPr/>
        </p:nvSpPr>
        <p:spPr>
          <a:xfrm>
            <a:off x="1123365" y="6086788"/>
            <a:ext cx="975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accent6">
                    <a:lumMod val="75000"/>
                  </a:schemeClr>
                </a:solidFill>
                <a:latin typeface="Century Gothic"/>
                <a:cs typeface="Calibri"/>
              </a:rPr>
              <a:t>Green</a:t>
            </a:r>
            <a:endParaRPr lang="en-US">
              <a:solidFill>
                <a:schemeClr val="accent6">
                  <a:lumMod val="75000"/>
                </a:schemeClr>
              </a:solidFill>
              <a:cs typeface="Calibri" panose="020F0502020204030204"/>
            </a:endParaRPr>
          </a:p>
        </p:txBody>
      </p:sp>
      <p:sp>
        <p:nvSpPr>
          <p:cNvPr id="10" name="TextBox 9">
            <a:extLst>
              <a:ext uri="{FF2B5EF4-FFF2-40B4-BE49-F238E27FC236}">
                <a16:creationId xmlns:a16="http://schemas.microsoft.com/office/drawing/2014/main" id="{C7C3B8E8-E04F-769B-698D-3B718E55DC68}"/>
              </a:ext>
            </a:extLst>
          </p:cNvPr>
          <p:cNvSpPr txBox="1"/>
          <p:nvPr/>
        </p:nvSpPr>
        <p:spPr>
          <a:xfrm>
            <a:off x="1133524" y="5629588"/>
            <a:ext cx="975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accent6">
                    <a:lumMod val="75000"/>
                  </a:schemeClr>
                </a:solidFill>
                <a:latin typeface="Century Gothic"/>
                <a:cs typeface="Calibri"/>
              </a:rPr>
              <a:t>Green</a:t>
            </a:r>
            <a:endParaRPr lang="en-US">
              <a:solidFill>
                <a:schemeClr val="accent6">
                  <a:lumMod val="75000"/>
                </a:schemeClr>
              </a:solidFill>
              <a:cs typeface="Calibri"/>
            </a:endParaRPr>
          </a:p>
        </p:txBody>
      </p:sp>
      <p:sp>
        <p:nvSpPr>
          <p:cNvPr id="12" name="TextBox 11">
            <a:extLst>
              <a:ext uri="{FF2B5EF4-FFF2-40B4-BE49-F238E27FC236}">
                <a16:creationId xmlns:a16="http://schemas.microsoft.com/office/drawing/2014/main" id="{F068C594-D43A-6663-C6BB-E9E473B01521}"/>
              </a:ext>
            </a:extLst>
          </p:cNvPr>
          <p:cNvSpPr txBox="1"/>
          <p:nvPr/>
        </p:nvSpPr>
        <p:spPr>
          <a:xfrm>
            <a:off x="818564" y="6086788"/>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endParaRPr lang="en-US">
              <a:solidFill>
                <a:schemeClr val="tx1">
                  <a:lumMod val="75000"/>
                  <a:lumOff val="25000"/>
                </a:schemeClr>
              </a:solidFill>
              <a:cs typeface="Calibri"/>
            </a:endParaRPr>
          </a:p>
        </p:txBody>
      </p:sp>
      <p:sp>
        <p:nvSpPr>
          <p:cNvPr id="14" name="TextBox 13">
            <a:extLst>
              <a:ext uri="{FF2B5EF4-FFF2-40B4-BE49-F238E27FC236}">
                <a16:creationId xmlns:a16="http://schemas.microsoft.com/office/drawing/2014/main" id="{796318B6-3140-8084-0394-1387C5BCF983}"/>
              </a:ext>
            </a:extLst>
          </p:cNvPr>
          <p:cNvSpPr txBox="1"/>
          <p:nvPr/>
        </p:nvSpPr>
        <p:spPr>
          <a:xfrm>
            <a:off x="818563" y="5629587"/>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cxnSp>
        <p:nvCxnSpPr>
          <p:cNvPr id="16" name="Straight Arrow Connector 15">
            <a:extLst>
              <a:ext uri="{FF2B5EF4-FFF2-40B4-BE49-F238E27FC236}">
                <a16:creationId xmlns:a16="http://schemas.microsoft.com/office/drawing/2014/main" id="{7B810CFA-F6D3-C4D3-805C-6F1CE3F0C5D6}"/>
              </a:ext>
            </a:extLst>
          </p:cNvPr>
          <p:cNvCxnSpPr/>
          <p:nvPr/>
        </p:nvCxnSpPr>
        <p:spPr>
          <a:xfrm flipV="1">
            <a:off x="255320" y="6011223"/>
            <a:ext cx="1757680" cy="20320"/>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3768E4-A7E4-CDD2-D848-2879F3103F30}"/>
              </a:ext>
            </a:extLst>
          </p:cNvPr>
          <p:cNvSpPr txBox="1"/>
          <p:nvPr/>
        </p:nvSpPr>
        <p:spPr>
          <a:xfrm>
            <a:off x="2159682" y="5822627"/>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sp>
        <p:nvSpPr>
          <p:cNvPr id="20" name="TextBox 19">
            <a:extLst>
              <a:ext uri="{FF2B5EF4-FFF2-40B4-BE49-F238E27FC236}">
                <a16:creationId xmlns:a16="http://schemas.microsoft.com/office/drawing/2014/main" id="{B7FCDAEC-A82B-C6F6-2C56-B7A7DB43AA41}"/>
              </a:ext>
            </a:extLst>
          </p:cNvPr>
          <p:cNvSpPr txBox="1"/>
          <p:nvPr/>
        </p:nvSpPr>
        <p:spPr>
          <a:xfrm>
            <a:off x="2555921" y="5822625"/>
            <a:ext cx="11887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NDTI</a:t>
            </a:r>
          </a:p>
        </p:txBody>
      </p:sp>
      <p:sp>
        <p:nvSpPr>
          <p:cNvPr id="11" name="TextBox 10">
            <a:extLst>
              <a:ext uri="{FF2B5EF4-FFF2-40B4-BE49-F238E27FC236}">
                <a16:creationId xmlns:a16="http://schemas.microsoft.com/office/drawing/2014/main" id="{B5949F34-BB01-35A5-3B6D-869F9A468151}"/>
              </a:ext>
            </a:extLst>
          </p:cNvPr>
          <p:cNvSpPr txBox="1"/>
          <p:nvPr/>
        </p:nvSpPr>
        <p:spPr>
          <a:xfrm>
            <a:off x="3706278" y="3583463"/>
            <a:ext cx="659038"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&amp;</a:t>
            </a:r>
            <a:endParaRPr lang="en-US"/>
          </a:p>
        </p:txBody>
      </p:sp>
      <p:sp>
        <p:nvSpPr>
          <p:cNvPr id="15" name="TextBox 14">
            <a:extLst>
              <a:ext uri="{FF2B5EF4-FFF2-40B4-BE49-F238E27FC236}">
                <a16:creationId xmlns:a16="http://schemas.microsoft.com/office/drawing/2014/main" id="{9FA2D9E1-22D8-64D5-FA6A-FAB0167C7E03}"/>
              </a:ext>
            </a:extLst>
          </p:cNvPr>
          <p:cNvSpPr txBox="1"/>
          <p:nvPr/>
        </p:nvSpPr>
        <p:spPr>
          <a:xfrm>
            <a:off x="8012433" y="3583463"/>
            <a:ext cx="396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chemeClr val="tx1">
                    <a:lumMod val="75000"/>
                    <a:lumOff val="25000"/>
                  </a:schemeClr>
                </a:solidFill>
                <a:latin typeface="Century Gothic"/>
                <a:cs typeface="Calibri"/>
              </a:rPr>
              <a:t>=</a:t>
            </a:r>
          </a:p>
        </p:txBody>
      </p:sp>
      <p:sp>
        <p:nvSpPr>
          <p:cNvPr id="7" name="TextBox 6">
            <a:extLst>
              <a:ext uri="{FF2B5EF4-FFF2-40B4-BE49-F238E27FC236}">
                <a16:creationId xmlns:a16="http://schemas.microsoft.com/office/drawing/2014/main" id="{6B1DB160-B5C9-87AB-AA4B-EBC7845ED686}"/>
              </a:ext>
            </a:extLst>
          </p:cNvPr>
          <p:cNvSpPr txBox="1"/>
          <p:nvPr/>
        </p:nvSpPr>
        <p:spPr>
          <a:xfrm>
            <a:off x="1356805" y="1299828"/>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Red</a:t>
            </a:r>
            <a:endParaRPr lang="en-US"/>
          </a:p>
        </p:txBody>
      </p:sp>
      <p:sp>
        <p:nvSpPr>
          <p:cNvPr id="13" name="TextBox 12">
            <a:extLst>
              <a:ext uri="{FF2B5EF4-FFF2-40B4-BE49-F238E27FC236}">
                <a16:creationId xmlns:a16="http://schemas.microsoft.com/office/drawing/2014/main" id="{7503E7AA-FCD8-6741-D40A-60AD12810C5D}"/>
              </a:ext>
            </a:extLst>
          </p:cNvPr>
          <p:cNvSpPr txBox="1"/>
          <p:nvPr/>
        </p:nvSpPr>
        <p:spPr>
          <a:xfrm>
            <a:off x="5724704" y="1326104"/>
            <a:ext cx="10586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Green</a:t>
            </a:r>
            <a:endParaRPr lang="en-US"/>
          </a:p>
        </p:txBody>
      </p:sp>
      <p:sp>
        <p:nvSpPr>
          <p:cNvPr id="19" name="TextBox 18">
            <a:extLst>
              <a:ext uri="{FF2B5EF4-FFF2-40B4-BE49-F238E27FC236}">
                <a16:creationId xmlns:a16="http://schemas.microsoft.com/office/drawing/2014/main" id="{1D7AF700-62A3-C0EA-EE80-E4ABF2A8622A}"/>
              </a:ext>
            </a:extLst>
          </p:cNvPr>
          <p:cNvSpPr txBox="1"/>
          <p:nvPr/>
        </p:nvSpPr>
        <p:spPr>
          <a:xfrm>
            <a:off x="8252546" y="1148742"/>
            <a:ext cx="39896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Differentiates Sediment from Water</a:t>
            </a:r>
            <a:endParaRPr lang="en-US"/>
          </a:p>
        </p:txBody>
      </p:sp>
      <p:sp>
        <p:nvSpPr>
          <p:cNvPr id="22" name="TextBox 21">
            <a:extLst>
              <a:ext uri="{FF2B5EF4-FFF2-40B4-BE49-F238E27FC236}">
                <a16:creationId xmlns:a16="http://schemas.microsoft.com/office/drawing/2014/main" id="{AA6A0107-1BBE-CB23-DA74-73F14F1A2B69}"/>
              </a:ext>
            </a:extLst>
          </p:cNvPr>
          <p:cNvSpPr txBox="1"/>
          <p:nvPr/>
        </p:nvSpPr>
        <p:spPr>
          <a:xfrm>
            <a:off x="8550958" y="5797869"/>
            <a:ext cx="1064295" cy="2868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Less Turbid</a:t>
            </a:r>
            <a:endParaRPr lang="en-US" sz="1200">
              <a:solidFill>
                <a:schemeClr val="tx1">
                  <a:lumMod val="75000"/>
                  <a:lumOff val="25000"/>
                </a:schemeClr>
              </a:solidFill>
              <a:latin typeface="Century Gothic"/>
              <a:ea typeface="Calibri"/>
              <a:cs typeface="Calibri"/>
            </a:endParaRPr>
          </a:p>
        </p:txBody>
      </p:sp>
      <p:sp>
        <p:nvSpPr>
          <p:cNvPr id="24" name="TextBox 23">
            <a:extLst>
              <a:ext uri="{FF2B5EF4-FFF2-40B4-BE49-F238E27FC236}">
                <a16:creationId xmlns:a16="http://schemas.microsoft.com/office/drawing/2014/main" id="{5D9B388C-24EA-9690-2B5A-8706FAE73334}"/>
              </a:ext>
            </a:extLst>
          </p:cNvPr>
          <p:cNvSpPr txBox="1"/>
          <p:nvPr/>
        </p:nvSpPr>
        <p:spPr>
          <a:xfrm>
            <a:off x="10923946" y="5744839"/>
            <a:ext cx="1064296" cy="2868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More Turbid</a:t>
            </a:r>
            <a:endParaRPr lang="en-US" sz="1200">
              <a:solidFill>
                <a:schemeClr val="tx1">
                  <a:lumMod val="75000"/>
                  <a:lumOff val="25000"/>
                </a:schemeClr>
              </a:solidFill>
              <a:latin typeface="Century Gothic"/>
              <a:ea typeface="Calibri"/>
              <a:cs typeface="Calibri"/>
            </a:endParaRPr>
          </a:p>
        </p:txBody>
      </p:sp>
      <p:pic>
        <p:nvPicPr>
          <p:cNvPr id="21" name="Picture 30" descr="A red and black image of a river&#10;&#10;Description automatically generated">
            <a:extLst>
              <a:ext uri="{FF2B5EF4-FFF2-40B4-BE49-F238E27FC236}">
                <a16:creationId xmlns:a16="http://schemas.microsoft.com/office/drawing/2014/main" id="{28F33C7A-1BEE-C7FD-1756-E4053556E431}"/>
              </a:ext>
            </a:extLst>
          </p:cNvPr>
          <p:cNvPicPr>
            <a:picLocks noChangeAspect="1"/>
          </p:cNvPicPr>
          <p:nvPr/>
        </p:nvPicPr>
        <p:blipFill>
          <a:blip r:embed="rId4"/>
          <a:stretch>
            <a:fillRect/>
          </a:stretch>
        </p:blipFill>
        <p:spPr>
          <a:xfrm>
            <a:off x="94890" y="1705500"/>
            <a:ext cx="3361427" cy="3995323"/>
          </a:xfrm>
          <a:prstGeom prst="rect">
            <a:avLst/>
          </a:prstGeom>
        </p:spPr>
      </p:pic>
      <p:pic>
        <p:nvPicPr>
          <p:cNvPr id="23" name="Picture 24" descr="A map of a river&#10;&#10;Description automatically generated">
            <a:extLst>
              <a:ext uri="{FF2B5EF4-FFF2-40B4-BE49-F238E27FC236}">
                <a16:creationId xmlns:a16="http://schemas.microsoft.com/office/drawing/2014/main" id="{89588619-B5D7-590A-077F-81282FEC5065}"/>
              </a:ext>
            </a:extLst>
          </p:cNvPr>
          <p:cNvPicPr>
            <a:picLocks noChangeAspect="1"/>
          </p:cNvPicPr>
          <p:nvPr/>
        </p:nvPicPr>
        <p:blipFill rotWithShape="1">
          <a:blip r:embed="rId5"/>
          <a:srcRect l="8403" t="2268" r="47571" b="2816"/>
          <a:stretch/>
        </p:blipFill>
        <p:spPr>
          <a:xfrm>
            <a:off x="4624390" y="1843698"/>
            <a:ext cx="3131943" cy="3833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7" descr="A screen shot of a cell phone&#10;&#10;Description automatically generated">
            <a:extLst>
              <a:ext uri="{FF2B5EF4-FFF2-40B4-BE49-F238E27FC236}">
                <a16:creationId xmlns:a16="http://schemas.microsoft.com/office/drawing/2014/main" id="{2D5E07C4-70BA-DE58-2E92-CB7343976986}"/>
              </a:ext>
            </a:extLst>
          </p:cNvPr>
          <p:cNvPicPr>
            <a:picLocks noChangeAspect="1"/>
          </p:cNvPicPr>
          <p:nvPr/>
        </p:nvPicPr>
        <p:blipFill>
          <a:blip r:embed="rId6"/>
          <a:stretch>
            <a:fillRect/>
          </a:stretch>
        </p:blipFill>
        <p:spPr>
          <a:xfrm rot="5400000">
            <a:off x="9834293" y="5664319"/>
            <a:ext cx="445339" cy="1510342"/>
          </a:xfrm>
          <a:prstGeom prst="rect">
            <a:avLst/>
          </a:prstGeom>
        </p:spPr>
      </p:pic>
      <p:sp>
        <p:nvSpPr>
          <p:cNvPr id="30" name="TextBox 29">
            <a:extLst>
              <a:ext uri="{FF2B5EF4-FFF2-40B4-BE49-F238E27FC236}">
                <a16:creationId xmlns:a16="http://schemas.microsoft.com/office/drawing/2014/main" id="{3657EDBE-D428-AA43-3EAE-2B2A0CC0407E}"/>
              </a:ext>
            </a:extLst>
          </p:cNvPr>
          <p:cNvSpPr txBox="1"/>
          <p:nvPr/>
        </p:nvSpPr>
        <p:spPr>
          <a:xfrm>
            <a:off x="9132371" y="6032873"/>
            <a:ext cx="2463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0                                  21</a:t>
            </a:r>
            <a:endParaRPr lang="en-US">
              <a:solidFill>
                <a:schemeClr val="tx1">
                  <a:lumMod val="75000"/>
                  <a:lumOff val="25000"/>
                </a:schemeClr>
              </a:solidFill>
            </a:endParaRPr>
          </a:p>
        </p:txBody>
      </p:sp>
      <p:pic>
        <p:nvPicPr>
          <p:cNvPr id="31" name="Picture 31" descr="A satellite image of a river flowing through a city&#10;&#10;Description automatically generated">
            <a:extLst>
              <a:ext uri="{FF2B5EF4-FFF2-40B4-BE49-F238E27FC236}">
                <a16:creationId xmlns:a16="http://schemas.microsoft.com/office/drawing/2014/main" id="{A75924A5-9C9C-C8ED-5F16-720CD9E16CCD}"/>
              </a:ext>
            </a:extLst>
          </p:cNvPr>
          <p:cNvPicPr>
            <a:picLocks noChangeAspect="1"/>
          </p:cNvPicPr>
          <p:nvPr/>
        </p:nvPicPr>
        <p:blipFill rotWithShape="1">
          <a:blip r:embed="rId7"/>
          <a:srcRect l="30562" t="3289" r="25134" b="4329"/>
          <a:stretch/>
        </p:blipFill>
        <p:spPr>
          <a:xfrm>
            <a:off x="8654649" y="1812767"/>
            <a:ext cx="3138653" cy="3866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0327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D05E5C-6041-C30C-6043-06ECFCB545D2}"/>
              </a:ext>
            </a:extLst>
          </p:cNvPr>
          <p:cNvSpPr/>
          <p:nvPr/>
        </p:nvSpPr>
        <p:spPr>
          <a:xfrm>
            <a:off x="275" y="2113937"/>
            <a:ext cx="12245939" cy="3691603"/>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Classification of Eelgrass</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852BB440-4885-CB64-6533-8D6BB219E480}"/>
              </a:ext>
            </a:extLst>
          </p:cNvPr>
          <p:cNvSpPr txBox="1"/>
          <p:nvPr/>
        </p:nvSpPr>
        <p:spPr>
          <a:xfrm>
            <a:off x="9195245" y="1426267"/>
            <a:ext cx="28199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Maximum Likelihood</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340908FE-5195-9440-C85A-5B49B5416E48}"/>
              </a:ext>
            </a:extLst>
          </p:cNvPr>
          <p:cNvSpPr txBox="1"/>
          <p:nvPr/>
        </p:nvSpPr>
        <p:spPr>
          <a:xfrm>
            <a:off x="6214060" y="1426267"/>
            <a:ext cx="28199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Random Trees</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54DFDC2B-8D92-B219-CC45-4E8D90434C6E}"/>
              </a:ext>
            </a:extLst>
          </p:cNvPr>
          <p:cNvSpPr txBox="1"/>
          <p:nvPr/>
        </p:nvSpPr>
        <p:spPr>
          <a:xfrm>
            <a:off x="3219738" y="1281750"/>
            <a:ext cx="28199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Support Vector Machine</a:t>
            </a:r>
            <a:endParaRPr lang="en-US"/>
          </a:p>
        </p:txBody>
      </p:sp>
      <p:sp>
        <p:nvSpPr>
          <p:cNvPr id="16" name="TextBox 15">
            <a:extLst>
              <a:ext uri="{FF2B5EF4-FFF2-40B4-BE49-F238E27FC236}">
                <a16:creationId xmlns:a16="http://schemas.microsoft.com/office/drawing/2014/main" id="{20016CC6-10BD-2F6B-EAF8-3C5C7718C2E6}"/>
              </a:ext>
            </a:extLst>
          </p:cNvPr>
          <p:cNvSpPr txBox="1"/>
          <p:nvPr/>
        </p:nvSpPr>
        <p:spPr>
          <a:xfrm>
            <a:off x="107174" y="1426267"/>
            <a:ext cx="28199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2016 Eelgrass Extent</a:t>
            </a:r>
          </a:p>
        </p:txBody>
      </p:sp>
      <p:pic>
        <p:nvPicPr>
          <p:cNvPr id="2" name="Picture 9" descr="A map of water and rivers&#10;&#10;Description automatically generated">
            <a:extLst>
              <a:ext uri="{FF2B5EF4-FFF2-40B4-BE49-F238E27FC236}">
                <a16:creationId xmlns:a16="http://schemas.microsoft.com/office/drawing/2014/main" id="{E8610BA9-87D7-B601-FF6E-5DA27D7B99F5}"/>
              </a:ext>
            </a:extLst>
          </p:cNvPr>
          <p:cNvPicPr>
            <a:picLocks noChangeAspect="1"/>
          </p:cNvPicPr>
          <p:nvPr/>
        </p:nvPicPr>
        <p:blipFill rotWithShape="1">
          <a:blip r:embed="rId4"/>
          <a:srcRect l="2305" t="2338" r="1596" b="12930"/>
          <a:stretch/>
        </p:blipFill>
        <p:spPr>
          <a:xfrm>
            <a:off x="101030" y="2236190"/>
            <a:ext cx="3000247" cy="3446444"/>
          </a:xfrm>
          <a:prstGeom prst="rect">
            <a:avLst/>
          </a:prstGeom>
          <a:ln>
            <a:solidFill>
              <a:schemeClr val="tx1">
                <a:lumMod val="85000"/>
                <a:lumOff val="15000"/>
              </a:schemeClr>
            </a:solidFill>
          </a:ln>
        </p:spPr>
      </p:pic>
      <p:sp>
        <p:nvSpPr>
          <p:cNvPr id="18" name="TextBox 17">
            <a:extLst>
              <a:ext uri="{FF2B5EF4-FFF2-40B4-BE49-F238E27FC236}">
                <a16:creationId xmlns:a16="http://schemas.microsoft.com/office/drawing/2014/main" id="{049F00E1-BF1F-5C11-5A29-CA7989EB0A4C}"/>
              </a:ext>
            </a:extLst>
          </p:cNvPr>
          <p:cNvSpPr txBox="1"/>
          <p:nvPr/>
        </p:nvSpPr>
        <p:spPr>
          <a:xfrm>
            <a:off x="42051" y="5380312"/>
            <a:ext cx="19127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0               4              8</a:t>
            </a:r>
            <a:endParaRPr lang="en-US" sz="1000">
              <a:solidFill>
                <a:schemeClr val="bg1"/>
              </a:solidFill>
              <a:latin typeface="Century Gothic"/>
            </a:endParaRPr>
          </a:p>
        </p:txBody>
      </p:sp>
      <p:sp>
        <p:nvSpPr>
          <p:cNvPr id="20" name="TextBox 19">
            <a:extLst>
              <a:ext uri="{FF2B5EF4-FFF2-40B4-BE49-F238E27FC236}">
                <a16:creationId xmlns:a16="http://schemas.microsoft.com/office/drawing/2014/main" id="{358146B6-C318-21A4-3A21-C344A136C3CF}"/>
              </a:ext>
            </a:extLst>
          </p:cNvPr>
          <p:cNvSpPr txBox="1"/>
          <p:nvPr/>
        </p:nvSpPr>
        <p:spPr>
          <a:xfrm>
            <a:off x="1384357" y="5412742"/>
            <a:ext cx="6036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km</a:t>
            </a:r>
          </a:p>
        </p:txBody>
      </p:sp>
      <p:pic>
        <p:nvPicPr>
          <p:cNvPr id="7" name="Picture 3" descr="A white arrow on a black background&#10;&#10;Description automatically generated">
            <a:extLst>
              <a:ext uri="{FF2B5EF4-FFF2-40B4-BE49-F238E27FC236}">
                <a16:creationId xmlns:a16="http://schemas.microsoft.com/office/drawing/2014/main" id="{8ABC2AB6-1586-3C69-E721-D01C997F2C96}"/>
              </a:ext>
            </a:extLst>
          </p:cNvPr>
          <p:cNvPicPr>
            <a:picLocks noChangeAspect="1"/>
          </p:cNvPicPr>
          <p:nvPr/>
        </p:nvPicPr>
        <p:blipFill>
          <a:blip r:embed="rId5"/>
          <a:stretch>
            <a:fillRect/>
          </a:stretch>
        </p:blipFill>
        <p:spPr>
          <a:xfrm>
            <a:off x="151650" y="2493301"/>
            <a:ext cx="346059" cy="349403"/>
          </a:xfrm>
          <a:prstGeom prst="rect">
            <a:avLst/>
          </a:prstGeom>
        </p:spPr>
      </p:pic>
      <p:sp>
        <p:nvSpPr>
          <p:cNvPr id="6" name="TextBox 5">
            <a:extLst>
              <a:ext uri="{FF2B5EF4-FFF2-40B4-BE49-F238E27FC236}">
                <a16:creationId xmlns:a16="http://schemas.microsoft.com/office/drawing/2014/main" id="{DDC72509-B4FD-F4EC-791A-ACEB1372D92C}"/>
              </a:ext>
            </a:extLst>
          </p:cNvPr>
          <p:cNvSpPr txBox="1"/>
          <p:nvPr/>
        </p:nvSpPr>
        <p:spPr>
          <a:xfrm>
            <a:off x="144452" y="2201796"/>
            <a:ext cx="415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latin typeface="Century Gothic"/>
              </a:rPr>
              <a:t>N</a:t>
            </a:r>
            <a:endParaRPr lang="en-US">
              <a:solidFill>
                <a:srgbClr val="FFFFFF"/>
              </a:solidFill>
              <a:cs typeface="Calibri"/>
            </a:endParaRPr>
          </a:p>
        </p:txBody>
      </p:sp>
      <p:pic>
        <p:nvPicPr>
          <p:cNvPr id="12" name="Picture 16" descr="A map of water with blue streaks&#10;&#10;Description automatically generated">
            <a:extLst>
              <a:ext uri="{FF2B5EF4-FFF2-40B4-BE49-F238E27FC236}">
                <a16:creationId xmlns:a16="http://schemas.microsoft.com/office/drawing/2014/main" id="{3905CFF8-0858-FB46-B854-7A88133C6551}"/>
              </a:ext>
            </a:extLst>
          </p:cNvPr>
          <p:cNvPicPr>
            <a:picLocks noChangeAspect="1"/>
          </p:cNvPicPr>
          <p:nvPr/>
        </p:nvPicPr>
        <p:blipFill rotWithShape="1">
          <a:blip r:embed="rId6"/>
          <a:srcRect l="2536" t="2388" r="1811" b="12047"/>
          <a:stretch/>
        </p:blipFill>
        <p:spPr>
          <a:xfrm>
            <a:off x="6096498" y="2227995"/>
            <a:ext cx="2974599" cy="3455775"/>
          </a:xfrm>
          <a:prstGeom prst="rect">
            <a:avLst/>
          </a:prstGeom>
          <a:ln>
            <a:solidFill>
              <a:schemeClr val="tx1">
                <a:lumMod val="85000"/>
                <a:lumOff val="15000"/>
              </a:schemeClr>
            </a:solidFill>
          </a:ln>
        </p:spPr>
      </p:pic>
      <p:pic>
        <p:nvPicPr>
          <p:cNvPr id="17" name="Picture 18" descr="A map of water with blue streaks&#10;&#10;Description automatically generated">
            <a:extLst>
              <a:ext uri="{FF2B5EF4-FFF2-40B4-BE49-F238E27FC236}">
                <a16:creationId xmlns:a16="http://schemas.microsoft.com/office/drawing/2014/main" id="{CE456F40-04A6-E1E7-173A-5FD19A50B3AE}"/>
              </a:ext>
            </a:extLst>
          </p:cNvPr>
          <p:cNvPicPr>
            <a:picLocks noChangeAspect="1"/>
          </p:cNvPicPr>
          <p:nvPr/>
        </p:nvPicPr>
        <p:blipFill rotWithShape="1">
          <a:blip r:embed="rId7"/>
          <a:srcRect l="2555" t="1979" r="1533" b="12702"/>
          <a:stretch/>
        </p:blipFill>
        <p:spPr>
          <a:xfrm>
            <a:off x="9067441" y="2227996"/>
            <a:ext cx="3000269" cy="3452664"/>
          </a:xfrm>
          <a:prstGeom prst="rect">
            <a:avLst/>
          </a:prstGeom>
          <a:ln>
            <a:solidFill>
              <a:schemeClr val="tx1">
                <a:lumMod val="85000"/>
                <a:lumOff val="15000"/>
              </a:schemeClr>
            </a:solidFill>
          </a:ln>
        </p:spPr>
      </p:pic>
      <p:sp>
        <p:nvSpPr>
          <p:cNvPr id="23" name="Rectangle: Rounded Corners 22">
            <a:extLst>
              <a:ext uri="{FF2B5EF4-FFF2-40B4-BE49-F238E27FC236}">
                <a16:creationId xmlns:a16="http://schemas.microsoft.com/office/drawing/2014/main" id="{832E4F2A-39FB-4DAA-AF9E-4391B89E816D}"/>
              </a:ext>
            </a:extLst>
          </p:cNvPr>
          <p:cNvSpPr/>
          <p:nvPr/>
        </p:nvSpPr>
        <p:spPr>
          <a:xfrm>
            <a:off x="1183332" y="5102941"/>
            <a:ext cx="267194" cy="188025"/>
          </a:xfrm>
          <a:prstGeom prst="roundRect">
            <a:avLst/>
          </a:prstGeom>
          <a:solidFill>
            <a:srgbClr val="F0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47CAC9DC-AF8F-9889-57BF-2DEA411F0FE6}"/>
              </a:ext>
            </a:extLst>
          </p:cNvPr>
          <p:cNvSpPr/>
          <p:nvPr/>
        </p:nvSpPr>
        <p:spPr>
          <a:xfrm>
            <a:off x="1183332" y="4865436"/>
            <a:ext cx="267194" cy="188025"/>
          </a:xfrm>
          <a:prstGeom prst="roundRect">
            <a:avLst/>
          </a:prstGeom>
          <a:solidFill>
            <a:srgbClr val="EFCA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EC67BB4-1977-F66D-B4B2-F60B6CF589FE}"/>
              </a:ext>
            </a:extLst>
          </p:cNvPr>
          <p:cNvSpPr txBox="1"/>
          <p:nvPr/>
        </p:nvSpPr>
        <p:spPr>
          <a:xfrm>
            <a:off x="1439533" y="4855112"/>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Medium Confidence '16</a:t>
            </a:r>
            <a:endParaRPr lang="en-US" sz="1000">
              <a:solidFill>
                <a:schemeClr val="bg1"/>
              </a:solidFill>
              <a:ea typeface="Calibri"/>
              <a:cs typeface="Calibri"/>
            </a:endParaRPr>
          </a:p>
        </p:txBody>
      </p:sp>
      <p:sp>
        <p:nvSpPr>
          <p:cNvPr id="28" name="TextBox 27">
            <a:extLst>
              <a:ext uri="{FF2B5EF4-FFF2-40B4-BE49-F238E27FC236}">
                <a16:creationId xmlns:a16="http://schemas.microsoft.com/office/drawing/2014/main" id="{AF20B07C-B460-858B-B23A-544A7C88BA31}"/>
              </a:ext>
            </a:extLst>
          </p:cNvPr>
          <p:cNvSpPr txBox="1"/>
          <p:nvPr/>
        </p:nvSpPr>
        <p:spPr>
          <a:xfrm>
            <a:off x="1439533" y="5102514"/>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High Confidence '16</a:t>
            </a:r>
            <a:endParaRPr lang="en-US" sz="1000">
              <a:solidFill>
                <a:schemeClr val="bg1"/>
              </a:solidFill>
              <a:ea typeface="Calibri"/>
              <a:cs typeface="Calibri"/>
            </a:endParaRPr>
          </a:p>
        </p:txBody>
      </p:sp>
      <p:pic>
        <p:nvPicPr>
          <p:cNvPr id="8" name="Picture 8" descr="A map of water with blue streaks&#10;&#10;Description automatically generated">
            <a:extLst>
              <a:ext uri="{FF2B5EF4-FFF2-40B4-BE49-F238E27FC236}">
                <a16:creationId xmlns:a16="http://schemas.microsoft.com/office/drawing/2014/main" id="{56E16868-BEB0-EF6A-2E84-D6B137EE16C4}"/>
              </a:ext>
            </a:extLst>
          </p:cNvPr>
          <p:cNvPicPr>
            <a:picLocks noChangeAspect="1"/>
          </p:cNvPicPr>
          <p:nvPr/>
        </p:nvPicPr>
        <p:blipFill rotWithShape="1">
          <a:blip r:embed="rId8"/>
          <a:srcRect l="2398" t="3697" r="2660" b="12939"/>
          <a:stretch/>
        </p:blipFill>
        <p:spPr>
          <a:xfrm>
            <a:off x="3111755" y="2232128"/>
            <a:ext cx="2982124" cy="3456995"/>
          </a:xfrm>
          <a:prstGeom prst="rect">
            <a:avLst/>
          </a:prstGeom>
          <a:ln>
            <a:solidFill>
              <a:schemeClr val="tx1">
                <a:lumMod val="85000"/>
                <a:lumOff val="15000"/>
              </a:schemeClr>
            </a:solidFill>
          </a:ln>
        </p:spPr>
      </p:pic>
      <p:sp>
        <p:nvSpPr>
          <p:cNvPr id="21" name="Rectangle: Rounded Corners 20">
            <a:extLst>
              <a:ext uri="{FF2B5EF4-FFF2-40B4-BE49-F238E27FC236}">
                <a16:creationId xmlns:a16="http://schemas.microsoft.com/office/drawing/2014/main" id="{7C52EE08-6393-D979-41DA-81F30098C6A8}"/>
              </a:ext>
            </a:extLst>
          </p:cNvPr>
          <p:cNvSpPr/>
          <p:nvPr/>
        </p:nvSpPr>
        <p:spPr>
          <a:xfrm>
            <a:off x="4489615" y="5127974"/>
            <a:ext cx="267194" cy="188025"/>
          </a:xfrm>
          <a:prstGeom prst="roundRect">
            <a:avLst/>
          </a:prstGeom>
          <a:solidFill>
            <a:srgbClr val="0084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F225250-E170-7DFE-25D5-9E4B3F2B50C2}"/>
              </a:ext>
            </a:extLst>
          </p:cNvPr>
          <p:cNvSpPr/>
          <p:nvPr/>
        </p:nvSpPr>
        <p:spPr>
          <a:xfrm>
            <a:off x="4495259" y="4894917"/>
            <a:ext cx="267194" cy="188025"/>
          </a:xfrm>
          <a:prstGeom prst="roundRect">
            <a:avLst/>
          </a:prstGeom>
          <a:solidFill>
            <a:srgbClr val="A8DD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649AD1A-F635-93B9-3A41-49DAC22CCEB6}"/>
              </a:ext>
            </a:extLst>
          </p:cNvPr>
          <p:cNvSpPr txBox="1"/>
          <p:nvPr/>
        </p:nvSpPr>
        <p:spPr>
          <a:xfrm>
            <a:off x="4766231" y="4868044"/>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Predicted Eelgrass</a:t>
            </a:r>
            <a:endParaRPr lang="en-US" sz="1000">
              <a:solidFill>
                <a:schemeClr val="bg1"/>
              </a:solidFill>
              <a:ea typeface="Calibri"/>
              <a:cs typeface="Calibri"/>
            </a:endParaRPr>
          </a:p>
        </p:txBody>
      </p:sp>
      <p:sp>
        <p:nvSpPr>
          <p:cNvPr id="30" name="TextBox 29">
            <a:extLst>
              <a:ext uri="{FF2B5EF4-FFF2-40B4-BE49-F238E27FC236}">
                <a16:creationId xmlns:a16="http://schemas.microsoft.com/office/drawing/2014/main" id="{DC962760-E4A4-146D-B089-007CA9838D0A}"/>
              </a:ext>
            </a:extLst>
          </p:cNvPr>
          <p:cNvSpPr txBox="1"/>
          <p:nvPr/>
        </p:nvSpPr>
        <p:spPr>
          <a:xfrm>
            <a:off x="4762201" y="5135739"/>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Water</a:t>
            </a:r>
            <a:endParaRPr lang="en-US" sz="1000">
              <a:solidFill>
                <a:schemeClr val="bg1"/>
              </a:solidFill>
              <a:ea typeface="Calibri"/>
              <a:cs typeface="Calibri"/>
            </a:endParaRPr>
          </a:p>
        </p:txBody>
      </p:sp>
      <p:sp>
        <p:nvSpPr>
          <p:cNvPr id="4" name="TextBox 3">
            <a:extLst>
              <a:ext uri="{FF2B5EF4-FFF2-40B4-BE49-F238E27FC236}">
                <a16:creationId xmlns:a16="http://schemas.microsoft.com/office/drawing/2014/main" id="{BAE0B185-ABB1-A5F9-D088-C5A20128816F}"/>
              </a:ext>
            </a:extLst>
          </p:cNvPr>
          <p:cNvSpPr txBox="1"/>
          <p:nvPr/>
        </p:nvSpPr>
        <p:spPr>
          <a:xfrm>
            <a:off x="3500880" y="5811876"/>
            <a:ext cx="5235442" cy="21544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2824861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221CCE9-8DD0-821E-1798-E4BF43C8C9D4}"/>
              </a:ext>
            </a:extLst>
          </p:cNvPr>
          <p:cNvPicPr>
            <a:picLocks noChangeAspect="1"/>
          </p:cNvPicPr>
          <p:nvPr/>
        </p:nvPicPr>
        <p:blipFill rotWithShape="1">
          <a:blip r:embed="rId3"/>
          <a:srcRect t="4704" b="72609"/>
          <a:stretch/>
        </p:blipFill>
        <p:spPr>
          <a:xfrm>
            <a:off x="-2583" y="-315"/>
            <a:ext cx="12242368" cy="1916987"/>
          </a:xfrm>
          <a:prstGeom prst="rect">
            <a:avLst/>
          </a:prstGeom>
        </p:spPr>
      </p:pic>
      <p:pic>
        <p:nvPicPr>
          <p:cNvPr id="43" name="Picture 43" descr="A map of the state of washington&#10;&#10;Description automatically generated">
            <a:extLst>
              <a:ext uri="{FF2B5EF4-FFF2-40B4-BE49-F238E27FC236}">
                <a16:creationId xmlns:a16="http://schemas.microsoft.com/office/drawing/2014/main" id="{AF859D96-0562-6597-E311-47533E6068BC}"/>
              </a:ext>
            </a:extLst>
          </p:cNvPr>
          <p:cNvPicPr>
            <a:picLocks noChangeAspect="1"/>
          </p:cNvPicPr>
          <p:nvPr/>
        </p:nvPicPr>
        <p:blipFill rotWithShape="1">
          <a:blip r:embed="rId4"/>
          <a:srcRect t="195" r="-562" b="22870"/>
          <a:stretch/>
        </p:blipFill>
        <p:spPr>
          <a:xfrm>
            <a:off x="5740400" y="1285745"/>
            <a:ext cx="2349570" cy="2261818"/>
          </a:xfrm>
          <a:prstGeom prst="flowChartConnector">
            <a:avLst/>
          </a:prstGeom>
        </p:spPr>
      </p:pic>
      <p:sp>
        <p:nvSpPr>
          <p:cNvPr id="24" name="Rectangle: Rounded Corners 23">
            <a:extLst>
              <a:ext uri="{FF2B5EF4-FFF2-40B4-BE49-F238E27FC236}">
                <a16:creationId xmlns:a16="http://schemas.microsoft.com/office/drawing/2014/main" id="{963DB8B8-E618-CEDE-DA86-C61A4811515A}"/>
              </a:ext>
            </a:extLst>
          </p:cNvPr>
          <p:cNvSpPr/>
          <p:nvPr/>
        </p:nvSpPr>
        <p:spPr>
          <a:xfrm>
            <a:off x="6669896" y="3942032"/>
            <a:ext cx="3568700" cy="774700"/>
          </a:xfrm>
          <a:prstGeom prst="roundRect">
            <a:avLst/>
          </a:prstGeom>
          <a:solidFill>
            <a:srgbClr val="4DAEB3">
              <a:alpha val="39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CFD3301-67A2-7BA4-6E5C-54065458E500}"/>
              </a:ext>
            </a:extLst>
          </p:cNvPr>
          <p:cNvSpPr/>
          <p:nvPr/>
        </p:nvSpPr>
        <p:spPr>
          <a:xfrm>
            <a:off x="166777" y="1449477"/>
            <a:ext cx="2844800" cy="749300"/>
          </a:xfrm>
          <a:prstGeom prst="roundRect">
            <a:avLst/>
          </a:prstGeom>
          <a:solidFill>
            <a:srgbClr val="4DAEB3">
              <a:alpha val="39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Background</a:t>
            </a:r>
            <a:endParaRPr lang="en-US"/>
          </a:p>
        </p:txBody>
      </p:sp>
      <p:sp>
        <p:nvSpPr>
          <p:cNvPr id="6" name="Text Placeholder 5">
            <a:extLst>
              <a:ext uri="{FF2B5EF4-FFF2-40B4-BE49-F238E27FC236}">
                <a16:creationId xmlns:a16="http://schemas.microsoft.com/office/drawing/2014/main" id="{0675297D-4139-20DC-0391-994301552504}"/>
              </a:ext>
            </a:extLst>
          </p:cNvPr>
          <p:cNvSpPr txBox="1">
            <a:spLocks/>
          </p:cNvSpPr>
          <p:nvPr/>
        </p:nvSpPr>
        <p:spPr>
          <a:xfrm>
            <a:off x="6697524" y="4115629"/>
            <a:ext cx="5469394" cy="27490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a:solidFill>
                  <a:schemeClr val="tx1">
                    <a:lumMod val="75000"/>
                    <a:lumOff val="25000"/>
                  </a:schemeClr>
                </a:solidFill>
                <a:latin typeface="Century Gothic"/>
                <a:cs typeface="Calibri" panose="020F0502020204030204"/>
              </a:rPr>
              <a:t>Recent Climate Anomalies</a:t>
            </a:r>
            <a:endParaRPr lang="en-US" sz="2000" b="1">
              <a:solidFill>
                <a:schemeClr val="tx1">
                  <a:lumMod val="75000"/>
                  <a:lumOff val="25000"/>
                </a:schemeClr>
              </a:solidFill>
              <a:ea typeface="Calibri" panose="020F0502020204030204"/>
              <a:cs typeface="Calibri" panose="020F0502020204030204"/>
            </a:endParaRPr>
          </a:p>
          <a:p>
            <a:pPr marL="0" indent="0">
              <a:lnSpc>
                <a:spcPct val="100000"/>
              </a:lnSpc>
              <a:spcBef>
                <a:spcPts val="0"/>
              </a:spcBef>
              <a:spcAft>
                <a:spcPts val="600"/>
              </a:spcAft>
              <a:buNone/>
            </a:pPr>
            <a:endParaRPr lang="en-US" sz="240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None/>
            </a:pPr>
            <a:r>
              <a:rPr lang="en-US" sz="2000">
                <a:solidFill>
                  <a:srgbClr val="4DAEB3"/>
                </a:solidFill>
                <a:latin typeface="Century Gothic"/>
                <a:cs typeface="Calibri" panose="020F0502020204030204"/>
              </a:rPr>
              <a:t>    • </a:t>
            </a:r>
            <a:r>
              <a:rPr lang="en-US" sz="2000">
                <a:solidFill>
                  <a:schemeClr val="tx1">
                    <a:lumMod val="75000"/>
                    <a:lumOff val="25000"/>
                  </a:schemeClr>
                </a:solidFill>
                <a:latin typeface="Century Gothic"/>
                <a:cs typeface="Calibri" panose="020F0502020204030204"/>
              </a:rPr>
              <a:t>2013 – 2016 Marine Heat Wave (MHW)</a:t>
            </a:r>
            <a:endParaRPr lang="en-US">
              <a:solidFill>
                <a:schemeClr val="tx1">
                  <a:lumMod val="75000"/>
                  <a:lumOff val="25000"/>
                </a:schemeClr>
              </a:solidFill>
              <a:latin typeface="Calibri" panose="020F0502020204030204"/>
              <a:ea typeface="Calibri" panose="020F0502020204030204"/>
              <a:cs typeface="Calibri" panose="020F0502020204030204"/>
            </a:endParaRPr>
          </a:p>
          <a:p>
            <a:pPr marL="0" indent="0">
              <a:lnSpc>
                <a:spcPct val="100000"/>
              </a:lnSpc>
              <a:spcBef>
                <a:spcPts val="0"/>
              </a:spcBef>
              <a:spcAft>
                <a:spcPts val="600"/>
              </a:spcAft>
              <a:buNone/>
            </a:pPr>
            <a:r>
              <a:rPr lang="en-US" sz="2000">
                <a:solidFill>
                  <a:srgbClr val="4DAEB3"/>
                </a:solidFill>
                <a:latin typeface="Century Gothic"/>
                <a:cs typeface="Calibri" panose="020F0502020204030204"/>
              </a:rPr>
              <a:t>    • </a:t>
            </a:r>
            <a:r>
              <a:rPr lang="en-US" sz="2000">
                <a:solidFill>
                  <a:schemeClr val="tx1">
                    <a:lumMod val="75000"/>
                    <a:lumOff val="25000"/>
                  </a:schemeClr>
                </a:solidFill>
                <a:latin typeface="Century Gothic"/>
                <a:cs typeface="Calibri" panose="020F0502020204030204"/>
              </a:rPr>
              <a:t>El Niño Southern Oscillation (ENSO)</a:t>
            </a:r>
          </a:p>
          <a:p>
            <a:pPr marL="0" indent="0">
              <a:lnSpc>
                <a:spcPct val="100000"/>
              </a:lnSpc>
              <a:spcBef>
                <a:spcPts val="0"/>
              </a:spcBef>
              <a:spcAft>
                <a:spcPts val="600"/>
              </a:spcAft>
              <a:buNone/>
            </a:pPr>
            <a:r>
              <a:rPr lang="en-US" sz="2000">
                <a:solidFill>
                  <a:srgbClr val="4DAEB3"/>
                </a:solidFill>
                <a:latin typeface="Century Gothic"/>
                <a:cs typeface="Calibri" panose="020F0502020204030204"/>
              </a:rPr>
              <a:t>    • </a:t>
            </a:r>
            <a:r>
              <a:rPr lang="en-US" sz="2000">
                <a:solidFill>
                  <a:schemeClr val="tx1">
                    <a:lumMod val="75000"/>
                    <a:lumOff val="25000"/>
                  </a:schemeClr>
                </a:solidFill>
                <a:latin typeface="Century Gothic"/>
                <a:cs typeface="Calibri" panose="020F0502020204030204"/>
              </a:rPr>
              <a:t>Record low Arctic sea ice (2018)</a:t>
            </a:r>
            <a:endParaRPr lang="en-US" sz="2000">
              <a:solidFill>
                <a:schemeClr val="tx1">
                  <a:lumMod val="75000"/>
                  <a:lumOff val="25000"/>
                </a:schemeClr>
              </a:solidFill>
              <a:latin typeface="Century Gothic" panose="020B0502020202020204" pitchFamily="34" charset="0"/>
              <a:cs typeface="Calibri" panose="020F0502020204030204"/>
            </a:endParaRPr>
          </a:p>
          <a:p>
            <a:pPr marL="0" indent="0">
              <a:lnSpc>
                <a:spcPct val="100000"/>
              </a:lnSpc>
              <a:spcBef>
                <a:spcPts val="0"/>
              </a:spcBef>
              <a:spcAft>
                <a:spcPts val="600"/>
              </a:spcAft>
              <a:buNone/>
            </a:pPr>
            <a:r>
              <a:rPr lang="en-US" sz="2000">
                <a:solidFill>
                  <a:srgbClr val="4DAEB3"/>
                </a:solidFill>
                <a:latin typeface="Century Gothic"/>
                <a:cs typeface="Calibri" panose="020F0502020204030204"/>
              </a:rPr>
              <a:t>    • </a:t>
            </a:r>
            <a:r>
              <a:rPr lang="en-US" sz="2000">
                <a:solidFill>
                  <a:schemeClr val="tx1">
                    <a:lumMod val="75000"/>
                    <a:lumOff val="25000"/>
                  </a:schemeClr>
                </a:solidFill>
                <a:latin typeface="Century Gothic"/>
                <a:cs typeface="Calibri" panose="020F0502020204030204"/>
              </a:rPr>
              <a:t>2021 Heat Wave</a:t>
            </a:r>
            <a:endParaRPr lang="en-US">
              <a:solidFill>
                <a:schemeClr val="tx1">
                  <a:lumMod val="75000"/>
                  <a:lumOff val="25000"/>
                </a:schemeClr>
              </a:solidFill>
              <a:latin typeface="Calibri" panose="020F0502020204030204"/>
              <a:ea typeface="Calibri" panose="020F0502020204030204"/>
              <a:cs typeface="Calibri" panose="020F0502020204030204"/>
            </a:endParaRPr>
          </a:p>
          <a:p>
            <a:pPr marL="0" indent="0" algn="ctr">
              <a:lnSpc>
                <a:spcPct val="100000"/>
              </a:lnSpc>
              <a:spcBef>
                <a:spcPts val="0"/>
              </a:spcBef>
              <a:spcAft>
                <a:spcPts val="600"/>
              </a:spcAft>
              <a:buNone/>
            </a:pPr>
            <a:endParaRPr lang="en-US" sz="2000">
              <a:solidFill>
                <a:schemeClr val="tx1">
                  <a:lumMod val="75000"/>
                  <a:lumOff val="25000"/>
                </a:schemeClr>
              </a:solidFill>
              <a:latin typeface="Century Gothic" panose="020B0502020202020204" pitchFamily="34" charset="0"/>
              <a:cs typeface="Calibri" panose="020F0502020204030204"/>
            </a:endParaRPr>
          </a:p>
          <a:p>
            <a:pPr marL="0" indent="0">
              <a:lnSpc>
                <a:spcPct val="100000"/>
              </a:lnSpc>
              <a:spcBef>
                <a:spcPts val="0"/>
              </a:spcBef>
              <a:spcAft>
                <a:spcPts val="600"/>
              </a:spcAft>
              <a:buNone/>
            </a:pPr>
            <a:endParaRPr lang="en-US" sz="1800">
              <a:solidFill>
                <a:schemeClr val="tx1">
                  <a:lumMod val="75000"/>
                  <a:lumOff val="2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6B3D576A-DA37-9149-10A4-7ECBFFD71B8C}"/>
              </a:ext>
            </a:extLst>
          </p:cNvPr>
          <p:cNvSpPr txBox="1"/>
          <p:nvPr/>
        </p:nvSpPr>
        <p:spPr>
          <a:xfrm>
            <a:off x="497546" y="3330343"/>
            <a:ext cx="607888"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3F3F3F"/>
                </a:solidFill>
                <a:latin typeface="Century Gothic"/>
                <a:cs typeface="Calibri"/>
              </a:rPr>
              <a:t>1</a:t>
            </a:r>
            <a:endParaRPr lang="en-US" dirty="0">
              <a:solidFill>
                <a:srgbClr val="3F3F3F"/>
              </a:solidFill>
              <a:cs typeface="Calibri" panose="020F0502020204030204"/>
            </a:endParaRPr>
          </a:p>
          <a:p>
            <a:pPr algn="r"/>
            <a:endParaRPr lang="en-US" sz="1100" dirty="0">
              <a:solidFill>
                <a:srgbClr val="3F3F3F"/>
              </a:solidFill>
              <a:latin typeface="Century Gothic"/>
              <a:cs typeface="Calibri"/>
            </a:endParaRPr>
          </a:p>
          <a:p>
            <a:pPr algn="r"/>
            <a:r>
              <a:rPr lang="en-US" sz="1100" dirty="0">
                <a:solidFill>
                  <a:srgbClr val="3F3F3F"/>
                </a:solidFill>
                <a:latin typeface="Century Gothic"/>
                <a:cs typeface="Calibri"/>
              </a:rPr>
              <a:t>   </a:t>
            </a:r>
          </a:p>
          <a:p>
            <a:pPr algn="r"/>
            <a:endParaRPr lang="en-US" sz="1100" dirty="0">
              <a:solidFill>
                <a:srgbClr val="3F3F3F"/>
              </a:solidFill>
              <a:latin typeface="Century Gothic"/>
              <a:cs typeface="Calibri"/>
            </a:endParaRPr>
          </a:p>
          <a:p>
            <a:pPr algn="r"/>
            <a:r>
              <a:rPr lang="en-US" sz="1100" dirty="0">
                <a:solidFill>
                  <a:srgbClr val="3F3F3F"/>
                </a:solidFill>
                <a:latin typeface="Century Gothic"/>
                <a:cs typeface="Calibri"/>
              </a:rPr>
              <a:t>0.1</a:t>
            </a:r>
          </a:p>
          <a:p>
            <a:pPr algn="r"/>
            <a:endParaRPr lang="en-US" sz="1100" dirty="0">
              <a:solidFill>
                <a:srgbClr val="3F3F3F"/>
              </a:solidFill>
              <a:latin typeface="Century Gothic"/>
              <a:cs typeface="Calibri"/>
            </a:endParaRPr>
          </a:p>
          <a:p>
            <a:pPr algn="r"/>
            <a:endParaRPr lang="en-US" sz="1100" dirty="0">
              <a:solidFill>
                <a:srgbClr val="3F3F3F"/>
              </a:solidFill>
              <a:latin typeface="Century Gothic"/>
              <a:cs typeface="Calibri"/>
            </a:endParaRPr>
          </a:p>
          <a:p>
            <a:pPr algn="r"/>
            <a:endParaRPr lang="en-US" sz="1100" dirty="0">
              <a:solidFill>
                <a:srgbClr val="3F3F3F"/>
              </a:solidFill>
              <a:latin typeface="Century Gothic"/>
              <a:cs typeface="Calibri"/>
            </a:endParaRPr>
          </a:p>
          <a:p>
            <a:pPr algn="r"/>
            <a:r>
              <a:rPr lang="en-US" sz="1100" dirty="0">
                <a:solidFill>
                  <a:srgbClr val="3F3F3F"/>
                </a:solidFill>
                <a:latin typeface="Century Gothic"/>
                <a:cs typeface="Calibri"/>
              </a:rPr>
              <a:t>0.01</a:t>
            </a:r>
          </a:p>
          <a:p>
            <a:pPr algn="r"/>
            <a:endParaRPr lang="en-US" sz="1100" dirty="0">
              <a:solidFill>
                <a:srgbClr val="3F3F3F"/>
              </a:solidFill>
              <a:latin typeface="Century Gothic"/>
              <a:cs typeface="Calibri"/>
            </a:endParaRPr>
          </a:p>
          <a:p>
            <a:pPr algn="r"/>
            <a:endParaRPr lang="en-US" sz="1100" dirty="0">
              <a:solidFill>
                <a:srgbClr val="3F3F3F"/>
              </a:solidFill>
              <a:latin typeface="Century Gothic"/>
              <a:cs typeface="Calibri"/>
            </a:endParaRPr>
          </a:p>
          <a:p>
            <a:pPr algn="r"/>
            <a:r>
              <a:rPr lang="en-US" sz="1100" dirty="0">
                <a:solidFill>
                  <a:srgbClr val="3F3F3F"/>
                </a:solidFill>
                <a:latin typeface="Century Gothic"/>
                <a:cs typeface="Calibri"/>
              </a:rPr>
              <a:t>0.001</a:t>
            </a:r>
          </a:p>
          <a:p>
            <a:pPr algn="r"/>
            <a:endParaRPr lang="en-US" sz="1100" dirty="0">
              <a:solidFill>
                <a:srgbClr val="3F3F3F"/>
              </a:solidFill>
              <a:latin typeface="Century Gothic"/>
              <a:cs typeface="Calibri"/>
            </a:endParaRPr>
          </a:p>
          <a:p>
            <a:pPr algn="r"/>
            <a:endParaRPr lang="en-US" sz="1100" dirty="0">
              <a:solidFill>
                <a:srgbClr val="3F3F3F"/>
              </a:solidFill>
              <a:latin typeface="Century Gothic"/>
              <a:cs typeface="Calibri"/>
            </a:endParaRPr>
          </a:p>
        </p:txBody>
      </p:sp>
      <p:pic>
        <p:nvPicPr>
          <p:cNvPr id="4" name="Picture 4" descr="A graph showing the temperature of the north pacific&#10;&#10;Description automatically generated">
            <a:extLst>
              <a:ext uri="{FF2B5EF4-FFF2-40B4-BE49-F238E27FC236}">
                <a16:creationId xmlns:a16="http://schemas.microsoft.com/office/drawing/2014/main" id="{17B599DF-4D5A-4C95-9A80-F2929593D2B0}"/>
              </a:ext>
            </a:extLst>
          </p:cNvPr>
          <p:cNvPicPr>
            <a:picLocks noChangeAspect="1"/>
          </p:cNvPicPr>
          <p:nvPr/>
        </p:nvPicPr>
        <p:blipFill rotWithShape="1">
          <a:blip r:embed="rId5"/>
          <a:srcRect l="23053" t="14141" r="324" b="25622"/>
          <a:stretch/>
        </p:blipFill>
        <p:spPr>
          <a:xfrm>
            <a:off x="1295828" y="3014373"/>
            <a:ext cx="3608784" cy="1997817"/>
          </a:xfrm>
          <a:prstGeom prst="rect">
            <a:avLst/>
          </a:prstGeom>
        </p:spPr>
      </p:pic>
      <p:pic>
        <p:nvPicPr>
          <p:cNvPr id="7" name="Picture 7" descr="A graph showing the temperature of the north pacific&#10;&#10;Description automatically generated">
            <a:extLst>
              <a:ext uri="{FF2B5EF4-FFF2-40B4-BE49-F238E27FC236}">
                <a16:creationId xmlns:a16="http://schemas.microsoft.com/office/drawing/2014/main" id="{79455BA8-CF84-11C8-EF4A-313181E5226D}"/>
              </a:ext>
            </a:extLst>
          </p:cNvPr>
          <p:cNvPicPr>
            <a:picLocks noChangeAspect="1"/>
          </p:cNvPicPr>
          <p:nvPr/>
        </p:nvPicPr>
        <p:blipFill rotWithShape="1">
          <a:blip r:embed="rId5"/>
          <a:srcRect l="15061" t="81291" r="410" b="14404"/>
          <a:stretch/>
        </p:blipFill>
        <p:spPr>
          <a:xfrm>
            <a:off x="1150277" y="5334621"/>
            <a:ext cx="3607786" cy="111321"/>
          </a:xfrm>
          <a:prstGeom prst="rect">
            <a:avLst/>
          </a:prstGeom>
        </p:spPr>
      </p:pic>
      <p:pic>
        <p:nvPicPr>
          <p:cNvPr id="5" name="Picture 6" descr="A graph showing the temperature of the north pacific&#10;&#10;Description automatically generated">
            <a:extLst>
              <a:ext uri="{FF2B5EF4-FFF2-40B4-BE49-F238E27FC236}">
                <a16:creationId xmlns:a16="http://schemas.microsoft.com/office/drawing/2014/main" id="{7A3EDF19-A3F0-D055-3638-1F36A3A321CD}"/>
              </a:ext>
            </a:extLst>
          </p:cNvPr>
          <p:cNvPicPr>
            <a:picLocks noChangeAspect="1"/>
          </p:cNvPicPr>
          <p:nvPr/>
        </p:nvPicPr>
        <p:blipFill rotWithShape="1">
          <a:blip r:embed="rId5"/>
          <a:srcRect l="15121" t="7843" r="81435" b="16934"/>
          <a:stretch/>
        </p:blipFill>
        <p:spPr>
          <a:xfrm>
            <a:off x="1056098" y="2909757"/>
            <a:ext cx="190010" cy="2466186"/>
          </a:xfrm>
          <a:prstGeom prst="rect">
            <a:avLst/>
          </a:prstGeom>
        </p:spPr>
      </p:pic>
      <p:sp>
        <p:nvSpPr>
          <p:cNvPr id="8" name="TextBox 7">
            <a:extLst>
              <a:ext uri="{FF2B5EF4-FFF2-40B4-BE49-F238E27FC236}">
                <a16:creationId xmlns:a16="http://schemas.microsoft.com/office/drawing/2014/main" id="{E89E414C-84A0-2AA3-5D40-88B7908740A9}"/>
              </a:ext>
            </a:extLst>
          </p:cNvPr>
          <p:cNvSpPr txBox="1"/>
          <p:nvPr/>
        </p:nvSpPr>
        <p:spPr>
          <a:xfrm>
            <a:off x="1203358" y="5099691"/>
            <a:ext cx="38784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1           2            5           9          12          17          5 </a:t>
            </a:r>
            <a:endParaRPr lang="en-US">
              <a:cs typeface="Calibri" panose="020F0502020204030204"/>
            </a:endParaRPr>
          </a:p>
          <a:p>
            <a:endParaRPr lang="en-US" sz="1100">
              <a:latin typeface="Century Gothic"/>
              <a:cs typeface="Calibri"/>
            </a:endParaRPr>
          </a:p>
        </p:txBody>
      </p:sp>
      <p:sp>
        <p:nvSpPr>
          <p:cNvPr id="9" name="TextBox 8">
            <a:extLst>
              <a:ext uri="{FF2B5EF4-FFF2-40B4-BE49-F238E27FC236}">
                <a16:creationId xmlns:a16="http://schemas.microsoft.com/office/drawing/2014/main" id="{ABD6ED57-B02C-3E54-B475-C5FC1ABFE76A}"/>
              </a:ext>
            </a:extLst>
          </p:cNvPr>
          <p:cNvSpPr txBox="1"/>
          <p:nvPr/>
        </p:nvSpPr>
        <p:spPr>
          <a:xfrm>
            <a:off x="1100616" y="5442163"/>
            <a:ext cx="398979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entury Gothic"/>
                <a:cs typeface="Calibri"/>
              </a:rPr>
              <a:t>1950                    1970                   1990                  2010</a:t>
            </a:r>
            <a:endParaRPr lang="en-US" dirty="0"/>
          </a:p>
        </p:txBody>
      </p:sp>
      <p:sp>
        <p:nvSpPr>
          <p:cNvPr id="10" name="TextBox 9">
            <a:extLst>
              <a:ext uri="{FF2B5EF4-FFF2-40B4-BE49-F238E27FC236}">
                <a16:creationId xmlns:a16="http://schemas.microsoft.com/office/drawing/2014/main" id="{97A68F7C-E441-1335-2BB9-EBB26FFAB8B7}"/>
              </a:ext>
            </a:extLst>
          </p:cNvPr>
          <p:cNvSpPr txBox="1"/>
          <p:nvPr/>
        </p:nvSpPr>
        <p:spPr>
          <a:xfrm>
            <a:off x="1844101" y="2539345"/>
            <a:ext cx="24063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F3F3F"/>
                </a:solidFill>
                <a:latin typeface="Century Gothic"/>
                <a:cs typeface="Calibri"/>
              </a:rPr>
              <a:t>Temperate North Pacific</a:t>
            </a:r>
            <a:endParaRPr lang="en-US" sz="2400" b="1">
              <a:solidFill>
                <a:srgbClr val="3F3F3F"/>
              </a:solidFill>
              <a:ea typeface="Calibri"/>
              <a:cs typeface="Calibri"/>
            </a:endParaRPr>
          </a:p>
        </p:txBody>
      </p:sp>
      <p:sp>
        <p:nvSpPr>
          <p:cNvPr id="11" name="TextBox 10">
            <a:extLst>
              <a:ext uri="{FF2B5EF4-FFF2-40B4-BE49-F238E27FC236}">
                <a16:creationId xmlns:a16="http://schemas.microsoft.com/office/drawing/2014/main" id="{42CC4AE2-8BA7-7810-94B5-178F2A63FC8E}"/>
              </a:ext>
            </a:extLst>
          </p:cNvPr>
          <p:cNvSpPr txBox="1"/>
          <p:nvPr/>
        </p:nvSpPr>
        <p:spPr>
          <a:xfrm rot="16200000">
            <a:off x="-547131" y="4120693"/>
            <a:ext cx="18823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a:rPr>
              <a:t>Mean Meadow Area Relative to Initial Area</a:t>
            </a:r>
            <a:endParaRPr lang="en-US" sz="1200">
              <a:solidFill>
                <a:srgbClr val="3F3F3F"/>
              </a:solidFill>
              <a:latin typeface="Century Gothic"/>
            </a:endParaRPr>
          </a:p>
        </p:txBody>
      </p:sp>
      <p:sp>
        <p:nvSpPr>
          <p:cNvPr id="2" name="TextBox 1">
            <a:extLst>
              <a:ext uri="{FF2B5EF4-FFF2-40B4-BE49-F238E27FC236}">
                <a16:creationId xmlns:a16="http://schemas.microsoft.com/office/drawing/2014/main" id="{97E21CB1-9283-22D8-6A08-B785EF66DC00}"/>
              </a:ext>
            </a:extLst>
          </p:cNvPr>
          <p:cNvSpPr txBox="1"/>
          <p:nvPr/>
        </p:nvSpPr>
        <p:spPr>
          <a:xfrm>
            <a:off x="2525726" y="5704866"/>
            <a:ext cx="6592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3F3F3F"/>
                </a:solidFill>
                <a:latin typeface="Century Gothic"/>
                <a:cs typeface="Calibri"/>
              </a:rPr>
              <a:t>Year</a:t>
            </a:r>
            <a:endParaRPr lang="en-US">
              <a:solidFill>
                <a:srgbClr val="3F3F3F"/>
              </a:solidFill>
              <a:ea typeface="Calibri"/>
              <a:cs typeface="Calibri"/>
            </a:endParaRPr>
          </a:p>
        </p:txBody>
      </p:sp>
      <p:sp>
        <p:nvSpPr>
          <p:cNvPr id="15" name="TextBox 14">
            <a:extLst>
              <a:ext uri="{FF2B5EF4-FFF2-40B4-BE49-F238E27FC236}">
                <a16:creationId xmlns:a16="http://schemas.microsoft.com/office/drawing/2014/main" id="{56A86141-AE98-D3B1-AC29-C57CB12A9420}"/>
              </a:ext>
            </a:extLst>
          </p:cNvPr>
          <p:cNvSpPr txBox="1"/>
          <p:nvPr/>
        </p:nvSpPr>
        <p:spPr>
          <a:xfrm>
            <a:off x="-934045" y="6372532"/>
            <a:ext cx="52370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ea typeface="+mn-lt"/>
                <a:cs typeface="+mn-lt"/>
              </a:rPr>
              <a:t>Image Credit: Dunic et al. 2021, John Brew</a:t>
            </a:r>
            <a:endParaRPr lang="en-US">
              <a:solidFill>
                <a:srgbClr val="3F3F3F"/>
              </a:solidFill>
            </a:endParaRPr>
          </a:p>
        </p:txBody>
      </p:sp>
      <p:pic>
        <p:nvPicPr>
          <p:cNvPr id="19" name="Picture 19" descr="Plants in the water&#10;&#10;Description automatically generated">
            <a:extLst>
              <a:ext uri="{FF2B5EF4-FFF2-40B4-BE49-F238E27FC236}">
                <a16:creationId xmlns:a16="http://schemas.microsoft.com/office/drawing/2014/main" id="{771CC7E5-E222-937E-9891-48E395067211}"/>
              </a:ext>
            </a:extLst>
          </p:cNvPr>
          <p:cNvPicPr>
            <a:picLocks noChangeAspect="1"/>
          </p:cNvPicPr>
          <p:nvPr/>
        </p:nvPicPr>
        <p:blipFill rotWithShape="1">
          <a:blip r:embed="rId6"/>
          <a:srcRect l="257" t="210" b="5610"/>
          <a:stretch/>
        </p:blipFill>
        <p:spPr>
          <a:xfrm>
            <a:off x="9499599" y="723900"/>
            <a:ext cx="2394530" cy="2384032"/>
          </a:xfrm>
          <a:prstGeom prst="flowChartConnector">
            <a:avLst/>
          </a:prstGeom>
          <a:ln w="28575">
            <a:solidFill>
              <a:srgbClr val="236F99"/>
            </a:solidFill>
          </a:ln>
        </p:spPr>
      </p:pic>
      <p:sp>
        <p:nvSpPr>
          <p:cNvPr id="20" name="TextBox 19">
            <a:extLst>
              <a:ext uri="{FF2B5EF4-FFF2-40B4-BE49-F238E27FC236}">
                <a16:creationId xmlns:a16="http://schemas.microsoft.com/office/drawing/2014/main" id="{531DE645-19DA-575E-B1D0-69DCAA55CFCE}"/>
              </a:ext>
            </a:extLst>
          </p:cNvPr>
          <p:cNvSpPr txBox="1"/>
          <p:nvPr/>
        </p:nvSpPr>
        <p:spPr>
          <a:xfrm>
            <a:off x="221656" y="1610031"/>
            <a:ext cx="270971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ea typeface="+mn-lt"/>
                <a:cs typeface="+mn-lt"/>
              </a:rPr>
              <a:t>A History of Decline</a:t>
            </a:r>
            <a:endParaRPr lang="en-US" sz="2000" b="1">
              <a:latin typeface="Century Gothic"/>
            </a:endParaRPr>
          </a:p>
        </p:txBody>
      </p:sp>
      <p:sp>
        <p:nvSpPr>
          <p:cNvPr id="28" name="Rectangle: Rounded Corners 27">
            <a:extLst>
              <a:ext uri="{FF2B5EF4-FFF2-40B4-BE49-F238E27FC236}">
                <a16:creationId xmlns:a16="http://schemas.microsoft.com/office/drawing/2014/main" id="{25B6ECB2-2A09-A01C-CD04-8F27DBC43AAC}"/>
              </a:ext>
            </a:extLst>
          </p:cNvPr>
          <p:cNvSpPr/>
          <p:nvPr/>
        </p:nvSpPr>
        <p:spPr>
          <a:xfrm>
            <a:off x="165100" y="2400300"/>
            <a:ext cx="4914900" cy="3632200"/>
          </a:xfrm>
          <a:prstGeom prst="roundRect">
            <a:avLst/>
          </a:prstGeom>
          <a:noFill/>
          <a:ln w="28575">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E5334394-21FE-DCF0-274A-6E0C510E09C6}"/>
              </a:ext>
            </a:extLst>
          </p:cNvPr>
          <p:cNvSpPr/>
          <p:nvPr/>
        </p:nvSpPr>
        <p:spPr>
          <a:xfrm>
            <a:off x="5740400" y="1270000"/>
            <a:ext cx="2349500" cy="2298700"/>
          </a:xfrm>
          <a:prstGeom prst="flowChartConnector">
            <a:avLst/>
          </a:prstGeom>
          <a:noFill/>
          <a:ln w="28575">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CEC5D46-BE51-6312-539B-D37C546C69BC}"/>
              </a:ext>
            </a:extLst>
          </p:cNvPr>
          <p:cNvCxnSpPr/>
          <p:nvPr/>
        </p:nvCxnSpPr>
        <p:spPr>
          <a:xfrm flipV="1">
            <a:off x="5034343" y="3274945"/>
            <a:ext cx="1079500" cy="965200"/>
          </a:xfrm>
          <a:prstGeom prst="straightConnector1">
            <a:avLst/>
          </a:prstGeom>
          <a:ln w="28575">
            <a:solidFill>
              <a:srgbClr val="236F99"/>
            </a:solidFill>
          </a:ln>
        </p:spPr>
        <p:style>
          <a:lnRef idx="1">
            <a:schemeClr val="accent1"/>
          </a:lnRef>
          <a:fillRef idx="0">
            <a:schemeClr val="accent1"/>
          </a:fillRef>
          <a:effectRef idx="0">
            <a:schemeClr val="accent1"/>
          </a:effectRef>
          <a:fontRef idx="minor">
            <a:schemeClr val="tx1"/>
          </a:fontRef>
        </p:style>
      </p:cxnSp>
      <p:sp>
        <p:nvSpPr>
          <p:cNvPr id="33" name="Flowchart: Connector 32">
            <a:extLst>
              <a:ext uri="{FF2B5EF4-FFF2-40B4-BE49-F238E27FC236}">
                <a16:creationId xmlns:a16="http://schemas.microsoft.com/office/drawing/2014/main" id="{76BBF425-4C2A-CB59-2476-7A6411730492}"/>
              </a:ext>
            </a:extLst>
          </p:cNvPr>
          <p:cNvSpPr/>
          <p:nvPr/>
        </p:nvSpPr>
        <p:spPr>
          <a:xfrm>
            <a:off x="5003800" y="4140200"/>
            <a:ext cx="152400" cy="139700"/>
          </a:xfrm>
          <a:prstGeom prst="flowChartConnector">
            <a:avLst/>
          </a:prstGeom>
          <a:solidFill>
            <a:srgbClr val="236F99"/>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FAD1776-9BD1-EC1E-2013-EF9701CBBC49}"/>
              </a:ext>
            </a:extLst>
          </p:cNvPr>
          <p:cNvSpPr/>
          <p:nvPr/>
        </p:nvSpPr>
        <p:spPr>
          <a:xfrm>
            <a:off x="6045199" y="3213100"/>
            <a:ext cx="152400" cy="139700"/>
          </a:xfrm>
          <a:prstGeom prst="flowChartConnector">
            <a:avLst/>
          </a:prstGeom>
          <a:solidFill>
            <a:srgbClr val="236F99"/>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3B9D1D55-6FF6-6F1D-645C-48E1C261464A}"/>
              </a:ext>
            </a:extLst>
          </p:cNvPr>
          <p:cNvCxnSpPr>
            <a:cxnSpLocks/>
          </p:cNvCxnSpPr>
          <p:nvPr/>
        </p:nvCxnSpPr>
        <p:spPr>
          <a:xfrm flipV="1">
            <a:off x="8093074" y="2200274"/>
            <a:ext cx="1460500" cy="63500"/>
          </a:xfrm>
          <a:prstGeom prst="straightConnector1">
            <a:avLst/>
          </a:prstGeom>
          <a:ln w="28575">
            <a:solidFill>
              <a:srgbClr val="236F99"/>
            </a:solidFill>
          </a:ln>
        </p:spPr>
        <p:style>
          <a:lnRef idx="1">
            <a:schemeClr val="accent1"/>
          </a:lnRef>
          <a:fillRef idx="0">
            <a:schemeClr val="accent1"/>
          </a:fillRef>
          <a:effectRef idx="0">
            <a:schemeClr val="accent1"/>
          </a:effectRef>
          <a:fontRef idx="minor">
            <a:schemeClr val="tx1"/>
          </a:fontRef>
        </p:style>
      </p:cxnSp>
      <p:sp>
        <p:nvSpPr>
          <p:cNvPr id="36" name="Flowchart: Connector 35">
            <a:extLst>
              <a:ext uri="{FF2B5EF4-FFF2-40B4-BE49-F238E27FC236}">
                <a16:creationId xmlns:a16="http://schemas.microsoft.com/office/drawing/2014/main" id="{26D2D283-F73C-063E-F8A6-BEA86FDC4275}"/>
              </a:ext>
            </a:extLst>
          </p:cNvPr>
          <p:cNvSpPr/>
          <p:nvPr/>
        </p:nvSpPr>
        <p:spPr>
          <a:xfrm>
            <a:off x="8051799" y="2184400"/>
            <a:ext cx="152400" cy="139700"/>
          </a:xfrm>
          <a:prstGeom prst="flowChartConnector">
            <a:avLst/>
          </a:prstGeom>
          <a:solidFill>
            <a:srgbClr val="236F99"/>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F814B5D4-2E9A-7E77-4EB4-E31E3AE7864E}"/>
              </a:ext>
            </a:extLst>
          </p:cNvPr>
          <p:cNvSpPr/>
          <p:nvPr/>
        </p:nvSpPr>
        <p:spPr>
          <a:xfrm>
            <a:off x="9423399" y="2133600"/>
            <a:ext cx="152400" cy="139700"/>
          </a:xfrm>
          <a:prstGeom prst="flowChartConnector">
            <a:avLst/>
          </a:prstGeom>
          <a:solidFill>
            <a:srgbClr val="236F99"/>
          </a:solidFill>
          <a:ln>
            <a:solidFill>
              <a:srgbClr val="236F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79549E7-3FC0-7A9E-EB1B-73F6B697470C}"/>
              </a:ext>
            </a:extLst>
          </p:cNvPr>
          <p:cNvSpPr txBox="1"/>
          <p:nvPr/>
        </p:nvSpPr>
        <p:spPr>
          <a:xfrm>
            <a:off x="6589725" y="2288566"/>
            <a:ext cx="9767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3F3F3F"/>
                </a:solidFill>
                <a:latin typeface="Century Gothic"/>
                <a:cs typeface="Calibri"/>
              </a:rPr>
              <a:t>Oregon</a:t>
            </a:r>
            <a:endParaRPr lang="en-US" b="1">
              <a:ea typeface="Calibri"/>
              <a:cs typeface="Calibri"/>
            </a:endParaRPr>
          </a:p>
        </p:txBody>
      </p:sp>
      <p:sp>
        <p:nvSpPr>
          <p:cNvPr id="39" name="TextBox 38">
            <a:extLst>
              <a:ext uri="{FF2B5EF4-FFF2-40B4-BE49-F238E27FC236}">
                <a16:creationId xmlns:a16="http://schemas.microsoft.com/office/drawing/2014/main" id="{A3696C37-F19D-8F31-5BBE-DD961909B606}"/>
              </a:ext>
            </a:extLst>
          </p:cNvPr>
          <p:cNvSpPr txBox="1"/>
          <p:nvPr/>
        </p:nvSpPr>
        <p:spPr>
          <a:xfrm>
            <a:off x="6665924" y="1595072"/>
            <a:ext cx="97675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solidFill>
                  <a:srgbClr val="3F3F3F"/>
                </a:solidFill>
                <a:latin typeface="Century Gothic"/>
                <a:cs typeface="Calibri"/>
              </a:rPr>
              <a:t>Washington</a:t>
            </a:r>
            <a:endParaRPr lang="en-US" sz="1050">
              <a:ea typeface="Calibri"/>
              <a:cs typeface="Calibri"/>
            </a:endParaRPr>
          </a:p>
        </p:txBody>
      </p:sp>
      <p:sp>
        <p:nvSpPr>
          <p:cNvPr id="40" name="TextBox 39">
            <a:extLst>
              <a:ext uri="{FF2B5EF4-FFF2-40B4-BE49-F238E27FC236}">
                <a16:creationId xmlns:a16="http://schemas.microsoft.com/office/drawing/2014/main" id="{B9CE1854-87AD-8227-192A-E38B670BC7D4}"/>
              </a:ext>
            </a:extLst>
          </p:cNvPr>
          <p:cNvSpPr txBox="1"/>
          <p:nvPr/>
        </p:nvSpPr>
        <p:spPr>
          <a:xfrm rot="2400000">
            <a:off x="6208724" y="3164866"/>
            <a:ext cx="9767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3F3F3F"/>
                </a:solidFill>
                <a:latin typeface="Century Gothic"/>
                <a:cs typeface="Calibri"/>
              </a:rPr>
              <a:t>California</a:t>
            </a:r>
            <a:endParaRPr lang="en-US"/>
          </a:p>
        </p:txBody>
      </p:sp>
      <p:sp>
        <p:nvSpPr>
          <p:cNvPr id="41" name="TextBox 40">
            <a:extLst>
              <a:ext uri="{FF2B5EF4-FFF2-40B4-BE49-F238E27FC236}">
                <a16:creationId xmlns:a16="http://schemas.microsoft.com/office/drawing/2014/main" id="{536C453B-5CE5-17AE-8A9A-2A9FE116FB41}"/>
              </a:ext>
            </a:extLst>
          </p:cNvPr>
          <p:cNvSpPr txBox="1"/>
          <p:nvPr/>
        </p:nvSpPr>
        <p:spPr>
          <a:xfrm rot="19800000">
            <a:off x="7148524" y="2936266"/>
            <a:ext cx="9767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3F3F3F"/>
                </a:solidFill>
                <a:latin typeface="Century Gothic"/>
                <a:cs typeface="Calibri"/>
              </a:rPr>
              <a:t>Nevada</a:t>
            </a:r>
            <a:endParaRPr lang="en-US"/>
          </a:p>
        </p:txBody>
      </p:sp>
      <p:sp>
        <p:nvSpPr>
          <p:cNvPr id="42" name="TextBox 41">
            <a:extLst>
              <a:ext uri="{FF2B5EF4-FFF2-40B4-BE49-F238E27FC236}">
                <a16:creationId xmlns:a16="http://schemas.microsoft.com/office/drawing/2014/main" id="{18F5FE20-6C22-3C1D-33E6-D1315EE06878}"/>
              </a:ext>
            </a:extLst>
          </p:cNvPr>
          <p:cNvSpPr txBox="1"/>
          <p:nvPr/>
        </p:nvSpPr>
        <p:spPr>
          <a:xfrm rot="16200000">
            <a:off x="7466024" y="2186966"/>
            <a:ext cx="9767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3F3F3F"/>
                </a:solidFill>
                <a:latin typeface="Century Gothic"/>
                <a:cs typeface="Calibri"/>
              </a:rPr>
              <a:t>Idaho</a:t>
            </a:r>
            <a:endParaRPr lang="en-US" sz="1100"/>
          </a:p>
        </p:txBody>
      </p:sp>
    </p:spTree>
    <p:extLst>
      <p:ext uri="{BB962C8B-B14F-4D97-AF65-F5344CB8AC3E}">
        <p14:creationId xmlns:p14="http://schemas.microsoft.com/office/powerpoint/2010/main" val="3907114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pic>
        <p:nvPicPr>
          <p:cNvPr id="13" name="Picture 9" descr="A map of water and rivers&#10;&#10;Description automatically generated">
            <a:extLst>
              <a:ext uri="{FF2B5EF4-FFF2-40B4-BE49-F238E27FC236}">
                <a16:creationId xmlns:a16="http://schemas.microsoft.com/office/drawing/2014/main" id="{64487CD7-53C3-7414-7030-43C2521A322B}"/>
              </a:ext>
            </a:extLst>
          </p:cNvPr>
          <p:cNvPicPr>
            <a:picLocks noChangeAspect="1"/>
          </p:cNvPicPr>
          <p:nvPr/>
        </p:nvPicPr>
        <p:blipFill rotWithShape="1">
          <a:blip r:embed="rId4"/>
          <a:srcRect l="55068" t="21474" r="1918" b="47368"/>
          <a:stretch/>
        </p:blipFill>
        <p:spPr>
          <a:xfrm>
            <a:off x="846006" y="1740185"/>
            <a:ext cx="4853244" cy="4572194"/>
          </a:xfrm>
          <a:prstGeom prst="rect">
            <a:avLst/>
          </a:prstGeom>
          <a:ln>
            <a:solidFill>
              <a:schemeClr val="tx1">
                <a:lumMod val="85000"/>
                <a:lumOff val="15000"/>
              </a:schemeClr>
            </a:solidFill>
          </a:ln>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Eelgrass Classification Accuracy</a:t>
            </a:r>
          </a:p>
        </p:txBody>
      </p:sp>
      <p:sp>
        <p:nvSpPr>
          <p:cNvPr id="16" name="TextBox 15">
            <a:extLst>
              <a:ext uri="{FF2B5EF4-FFF2-40B4-BE49-F238E27FC236}">
                <a16:creationId xmlns:a16="http://schemas.microsoft.com/office/drawing/2014/main" id="{2D443876-4142-A10E-F63B-2472A932153F}"/>
              </a:ext>
            </a:extLst>
          </p:cNvPr>
          <p:cNvSpPr txBox="1"/>
          <p:nvPr/>
        </p:nvSpPr>
        <p:spPr>
          <a:xfrm>
            <a:off x="6966119" y="1298937"/>
            <a:ext cx="3855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Support Vector Machine</a:t>
            </a:r>
            <a:endParaRPr lang="en-US"/>
          </a:p>
        </p:txBody>
      </p:sp>
      <p:sp>
        <p:nvSpPr>
          <p:cNvPr id="18" name="TextBox 17">
            <a:extLst>
              <a:ext uri="{FF2B5EF4-FFF2-40B4-BE49-F238E27FC236}">
                <a16:creationId xmlns:a16="http://schemas.microsoft.com/office/drawing/2014/main" id="{A07A9348-8171-6A76-664E-3C494F06BEAF}"/>
              </a:ext>
            </a:extLst>
          </p:cNvPr>
          <p:cNvSpPr txBox="1"/>
          <p:nvPr/>
        </p:nvSpPr>
        <p:spPr>
          <a:xfrm>
            <a:off x="1929138" y="1298937"/>
            <a:ext cx="28199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2016 Eelgrass Extent</a:t>
            </a:r>
          </a:p>
        </p:txBody>
      </p:sp>
      <p:sp>
        <p:nvSpPr>
          <p:cNvPr id="30" name="TextBox 29">
            <a:extLst>
              <a:ext uri="{FF2B5EF4-FFF2-40B4-BE49-F238E27FC236}">
                <a16:creationId xmlns:a16="http://schemas.microsoft.com/office/drawing/2014/main" id="{33145198-4828-6392-9CF9-274BDEC2EE82}"/>
              </a:ext>
            </a:extLst>
          </p:cNvPr>
          <p:cNvSpPr txBox="1"/>
          <p:nvPr/>
        </p:nvSpPr>
        <p:spPr>
          <a:xfrm>
            <a:off x="924119" y="5900136"/>
            <a:ext cx="19127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ea typeface="Calibri"/>
                <a:cs typeface="Calibri"/>
              </a:rPr>
              <a:t>0              4              8</a:t>
            </a:r>
            <a:endParaRPr lang="en-US" sz="1050">
              <a:solidFill>
                <a:schemeClr val="bg1"/>
              </a:solidFill>
              <a:latin typeface="Century Gothic"/>
            </a:endParaRPr>
          </a:p>
        </p:txBody>
      </p:sp>
      <p:sp>
        <p:nvSpPr>
          <p:cNvPr id="32" name="TextBox 31">
            <a:extLst>
              <a:ext uri="{FF2B5EF4-FFF2-40B4-BE49-F238E27FC236}">
                <a16:creationId xmlns:a16="http://schemas.microsoft.com/office/drawing/2014/main" id="{C174AE10-BAA5-491C-2FD6-C19D8313778D}"/>
              </a:ext>
            </a:extLst>
          </p:cNvPr>
          <p:cNvSpPr txBox="1"/>
          <p:nvPr/>
        </p:nvSpPr>
        <p:spPr>
          <a:xfrm>
            <a:off x="2231278" y="6014127"/>
            <a:ext cx="6036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km</a:t>
            </a:r>
            <a:endParaRPr lang="en-US" sz="1200">
              <a:solidFill>
                <a:schemeClr val="bg1"/>
              </a:solidFill>
              <a:cs typeface="Calibri"/>
            </a:endParaRPr>
          </a:p>
        </p:txBody>
      </p:sp>
      <p:sp>
        <p:nvSpPr>
          <p:cNvPr id="34" name="TextBox 33">
            <a:extLst>
              <a:ext uri="{FF2B5EF4-FFF2-40B4-BE49-F238E27FC236}">
                <a16:creationId xmlns:a16="http://schemas.microsoft.com/office/drawing/2014/main" id="{4E90C83A-12F1-7132-2CD7-3FD8AEE91A46}"/>
              </a:ext>
            </a:extLst>
          </p:cNvPr>
          <p:cNvSpPr txBox="1"/>
          <p:nvPr/>
        </p:nvSpPr>
        <p:spPr>
          <a:xfrm>
            <a:off x="5153289" y="1737991"/>
            <a:ext cx="415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latin typeface="Century Gothic"/>
              </a:rPr>
              <a:t>N</a:t>
            </a:r>
            <a:endParaRPr lang="en-US">
              <a:solidFill>
                <a:srgbClr val="FFFFFF"/>
              </a:solidFill>
              <a:cs typeface="Calibri"/>
            </a:endParaRPr>
          </a:p>
        </p:txBody>
      </p:sp>
      <p:pic>
        <p:nvPicPr>
          <p:cNvPr id="5" name="Picture 3" descr="A white arrow on a black background&#10;&#10;Description automatically generated">
            <a:extLst>
              <a:ext uri="{FF2B5EF4-FFF2-40B4-BE49-F238E27FC236}">
                <a16:creationId xmlns:a16="http://schemas.microsoft.com/office/drawing/2014/main" id="{6310B00E-37EF-E72C-FFBC-31803A4F0B06}"/>
              </a:ext>
            </a:extLst>
          </p:cNvPr>
          <p:cNvPicPr>
            <a:picLocks noChangeAspect="1"/>
          </p:cNvPicPr>
          <p:nvPr/>
        </p:nvPicPr>
        <p:blipFill>
          <a:blip r:embed="rId5"/>
          <a:stretch>
            <a:fillRect/>
          </a:stretch>
        </p:blipFill>
        <p:spPr>
          <a:xfrm>
            <a:off x="5111440" y="2039526"/>
            <a:ext cx="457363" cy="469269"/>
          </a:xfrm>
          <a:prstGeom prst="rect">
            <a:avLst/>
          </a:prstGeom>
        </p:spPr>
      </p:pic>
      <p:pic>
        <p:nvPicPr>
          <p:cNvPr id="9" name="Picture 5" descr="A white line on a black background&#10;&#10;Description automatically generated">
            <a:extLst>
              <a:ext uri="{FF2B5EF4-FFF2-40B4-BE49-F238E27FC236}">
                <a16:creationId xmlns:a16="http://schemas.microsoft.com/office/drawing/2014/main" id="{D78677DE-D52B-DD9B-A2D6-A5A92A3E25F9}"/>
              </a:ext>
            </a:extLst>
          </p:cNvPr>
          <p:cNvPicPr>
            <a:picLocks noChangeAspect="1"/>
          </p:cNvPicPr>
          <p:nvPr/>
        </p:nvPicPr>
        <p:blipFill>
          <a:blip r:embed="rId6"/>
          <a:stretch>
            <a:fillRect/>
          </a:stretch>
        </p:blipFill>
        <p:spPr>
          <a:xfrm>
            <a:off x="967432" y="5999948"/>
            <a:ext cx="1329543" cy="354781"/>
          </a:xfrm>
          <a:prstGeom prst="rect">
            <a:avLst/>
          </a:prstGeom>
        </p:spPr>
      </p:pic>
      <p:pic>
        <p:nvPicPr>
          <p:cNvPr id="7" name="Picture 11" descr="A map of water with blue streaks&#10;&#10;Description automatically generated">
            <a:extLst>
              <a:ext uri="{FF2B5EF4-FFF2-40B4-BE49-F238E27FC236}">
                <a16:creationId xmlns:a16="http://schemas.microsoft.com/office/drawing/2014/main" id="{9781D5FF-AFB9-83A3-949B-B5BABFEC5BC2}"/>
              </a:ext>
            </a:extLst>
          </p:cNvPr>
          <p:cNvPicPr>
            <a:picLocks noChangeAspect="1"/>
          </p:cNvPicPr>
          <p:nvPr/>
        </p:nvPicPr>
        <p:blipFill rotWithShape="1">
          <a:blip r:embed="rId7"/>
          <a:srcRect l="55795" t="21566" r="1887" b="47789"/>
          <a:stretch/>
        </p:blipFill>
        <p:spPr>
          <a:xfrm>
            <a:off x="6445323" y="1740185"/>
            <a:ext cx="4898041" cy="4568229"/>
          </a:xfrm>
          <a:prstGeom prst="rect">
            <a:avLst/>
          </a:prstGeom>
          <a:ln>
            <a:solidFill>
              <a:schemeClr val="tx1">
                <a:lumMod val="85000"/>
                <a:lumOff val="15000"/>
              </a:schemeClr>
            </a:solidFill>
          </a:ln>
        </p:spPr>
      </p:pic>
      <p:sp>
        <p:nvSpPr>
          <p:cNvPr id="4" name="Rectangle: Rounded Corners 3">
            <a:extLst>
              <a:ext uri="{FF2B5EF4-FFF2-40B4-BE49-F238E27FC236}">
                <a16:creationId xmlns:a16="http://schemas.microsoft.com/office/drawing/2014/main" id="{30BF0FCC-C9FC-E213-1474-315050DCEA3F}"/>
              </a:ext>
            </a:extLst>
          </p:cNvPr>
          <p:cNvSpPr/>
          <p:nvPr/>
        </p:nvSpPr>
        <p:spPr>
          <a:xfrm>
            <a:off x="6575758" y="6003679"/>
            <a:ext cx="267194" cy="188025"/>
          </a:xfrm>
          <a:prstGeom prst="roundRect">
            <a:avLst/>
          </a:prstGeom>
          <a:solidFill>
            <a:srgbClr val="0084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BCDA873-B9A1-D29F-CE71-FEF1E25F3A44}"/>
              </a:ext>
            </a:extLst>
          </p:cNvPr>
          <p:cNvSpPr/>
          <p:nvPr/>
        </p:nvSpPr>
        <p:spPr>
          <a:xfrm>
            <a:off x="6575757" y="5776067"/>
            <a:ext cx="267194" cy="188025"/>
          </a:xfrm>
          <a:prstGeom prst="roundRect">
            <a:avLst/>
          </a:prstGeom>
          <a:solidFill>
            <a:srgbClr val="F0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59F0562-341D-C49C-ADF7-A3BC64EDF920}"/>
              </a:ext>
            </a:extLst>
          </p:cNvPr>
          <p:cNvSpPr/>
          <p:nvPr/>
        </p:nvSpPr>
        <p:spPr>
          <a:xfrm>
            <a:off x="6575757" y="5538562"/>
            <a:ext cx="267194" cy="188025"/>
          </a:xfrm>
          <a:prstGeom prst="roundRect">
            <a:avLst/>
          </a:prstGeom>
          <a:solidFill>
            <a:srgbClr val="EFCA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6FABACC-3B74-6ADD-E563-12DA6131D7ED}"/>
              </a:ext>
            </a:extLst>
          </p:cNvPr>
          <p:cNvSpPr/>
          <p:nvPr/>
        </p:nvSpPr>
        <p:spPr>
          <a:xfrm>
            <a:off x="6575757" y="5301055"/>
            <a:ext cx="267194" cy="188025"/>
          </a:xfrm>
          <a:prstGeom prst="roundRect">
            <a:avLst/>
          </a:prstGeom>
          <a:solidFill>
            <a:srgbClr val="00E6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07F3366-D36D-8914-0933-88CCB4364460}"/>
              </a:ext>
            </a:extLst>
          </p:cNvPr>
          <p:cNvSpPr txBox="1"/>
          <p:nvPr/>
        </p:nvSpPr>
        <p:spPr>
          <a:xfrm>
            <a:off x="6841855" y="5261044"/>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Predicted Eelgrass</a:t>
            </a:r>
            <a:endParaRPr lang="en-US" sz="1000">
              <a:solidFill>
                <a:schemeClr val="bg1"/>
              </a:solidFill>
              <a:ea typeface="Calibri"/>
              <a:cs typeface="Calibri"/>
            </a:endParaRPr>
          </a:p>
        </p:txBody>
      </p:sp>
      <p:sp>
        <p:nvSpPr>
          <p:cNvPr id="20" name="TextBox 19">
            <a:extLst>
              <a:ext uri="{FF2B5EF4-FFF2-40B4-BE49-F238E27FC236}">
                <a16:creationId xmlns:a16="http://schemas.microsoft.com/office/drawing/2014/main" id="{67140683-8EFC-2668-5994-3748D57088AE}"/>
              </a:ext>
            </a:extLst>
          </p:cNvPr>
          <p:cNvSpPr txBox="1"/>
          <p:nvPr/>
        </p:nvSpPr>
        <p:spPr>
          <a:xfrm>
            <a:off x="6831958" y="5528238"/>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Medium Confidence '16</a:t>
            </a:r>
            <a:endParaRPr lang="en-US" sz="1000">
              <a:solidFill>
                <a:schemeClr val="bg1"/>
              </a:solidFill>
              <a:ea typeface="Calibri"/>
              <a:cs typeface="Calibri"/>
            </a:endParaRPr>
          </a:p>
        </p:txBody>
      </p:sp>
      <p:sp>
        <p:nvSpPr>
          <p:cNvPr id="22" name="TextBox 21">
            <a:extLst>
              <a:ext uri="{FF2B5EF4-FFF2-40B4-BE49-F238E27FC236}">
                <a16:creationId xmlns:a16="http://schemas.microsoft.com/office/drawing/2014/main" id="{6E9B51D4-A3CA-70EC-1EBD-E73948F2A836}"/>
              </a:ext>
            </a:extLst>
          </p:cNvPr>
          <p:cNvSpPr txBox="1"/>
          <p:nvPr/>
        </p:nvSpPr>
        <p:spPr>
          <a:xfrm>
            <a:off x="6831958" y="5775640"/>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High Confidence '16</a:t>
            </a:r>
            <a:endParaRPr lang="en-US" sz="1000">
              <a:solidFill>
                <a:schemeClr val="bg1"/>
              </a:solidFill>
              <a:ea typeface="Calibri"/>
              <a:cs typeface="Calibri"/>
            </a:endParaRPr>
          </a:p>
        </p:txBody>
      </p:sp>
      <p:sp>
        <p:nvSpPr>
          <p:cNvPr id="24" name="TextBox 23">
            <a:extLst>
              <a:ext uri="{FF2B5EF4-FFF2-40B4-BE49-F238E27FC236}">
                <a16:creationId xmlns:a16="http://schemas.microsoft.com/office/drawing/2014/main" id="{74ACD0A2-6AB0-B57D-F3E5-3748615D6E24}"/>
              </a:ext>
            </a:extLst>
          </p:cNvPr>
          <p:cNvSpPr txBox="1"/>
          <p:nvPr/>
        </p:nvSpPr>
        <p:spPr>
          <a:xfrm>
            <a:off x="6831957" y="6003250"/>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Water</a:t>
            </a:r>
            <a:endParaRPr lang="en-US" sz="1000">
              <a:solidFill>
                <a:schemeClr val="bg1"/>
              </a:solidFill>
              <a:ea typeface="Calibri"/>
              <a:cs typeface="Calibri"/>
            </a:endParaRPr>
          </a:p>
        </p:txBody>
      </p:sp>
      <p:sp>
        <p:nvSpPr>
          <p:cNvPr id="2" name="TextBox 1">
            <a:extLst>
              <a:ext uri="{FF2B5EF4-FFF2-40B4-BE49-F238E27FC236}">
                <a16:creationId xmlns:a16="http://schemas.microsoft.com/office/drawing/2014/main" id="{71EFBB0C-5AB6-00E9-0D72-B6C39EA35600}"/>
              </a:ext>
            </a:extLst>
          </p:cNvPr>
          <p:cNvSpPr txBox="1"/>
          <p:nvPr/>
        </p:nvSpPr>
        <p:spPr>
          <a:xfrm>
            <a:off x="3555942" y="6347572"/>
            <a:ext cx="5235442" cy="21544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392112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map of water and rivers">
            <a:extLst>
              <a:ext uri="{FF2B5EF4-FFF2-40B4-BE49-F238E27FC236}">
                <a16:creationId xmlns:a16="http://schemas.microsoft.com/office/drawing/2014/main" id="{E3AF5D84-7BB3-515C-1698-04E11E0384E3}"/>
              </a:ext>
            </a:extLst>
          </p:cNvPr>
          <p:cNvPicPr>
            <a:picLocks noChangeAspect="1"/>
          </p:cNvPicPr>
          <p:nvPr/>
        </p:nvPicPr>
        <p:blipFill>
          <a:blip r:embed="rId3"/>
          <a:stretch>
            <a:fillRect/>
          </a:stretch>
        </p:blipFill>
        <p:spPr>
          <a:xfrm>
            <a:off x="1050030" y="1705426"/>
            <a:ext cx="4641629" cy="4717429"/>
          </a:xfrm>
          <a:prstGeom prst="rect">
            <a:avLst/>
          </a:prstGeom>
        </p:spPr>
      </p:pic>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4"/>
          <a:srcRect t="4678" r="-58" b="79616"/>
          <a:stretch/>
        </p:blipFill>
        <p:spPr>
          <a:xfrm>
            <a:off x="-2583" y="-315"/>
            <a:ext cx="12249431" cy="1327112"/>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Eelgrass Classification Accuracy</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634AAF4D-307C-CA74-078C-BA0ABD2B2469}"/>
              </a:ext>
            </a:extLst>
          </p:cNvPr>
          <p:cNvSpPr txBox="1"/>
          <p:nvPr/>
        </p:nvSpPr>
        <p:spPr>
          <a:xfrm>
            <a:off x="6332168" y="1250706"/>
            <a:ext cx="47891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Support Vector Machine</a:t>
            </a:r>
            <a:endParaRPr lang="en-US"/>
          </a:p>
        </p:txBody>
      </p:sp>
      <p:sp>
        <p:nvSpPr>
          <p:cNvPr id="22" name="TextBox 21">
            <a:extLst>
              <a:ext uri="{FF2B5EF4-FFF2-40B4-BE49-F238E27FC236}">
                <a16:creationId xmlns:a16="http://schemas.microsoft.com/office/drawing/2014/main" id="{3CE73CC3-1284-8D48-F070-07708327FD00}"/>
              </a:ext>
            </a:extLst>
          </p:cNvPr>
          <p:cNvSpPr txBox="1"/>
          <p:nvPr/>
        </p:nvSpPr>
        <p:spPr>
          <a:xfrm>
            <a:off x="1743370" y="1250706"/>
            <a:ext cx="33486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rPr>
              <a:t>2016 Eelgrass Extent</a:t>
            </a:r>
          </a:p>
        </p:txBody>
      </p:sp>
      <p:sp>
        <p:nvSpPr>
          <p:cNvPr id="24" name="TextBox 23">
            <a:extLst>
              <a:ext uri="{FF2B5EF4-FFF2-40B4-BE49-F238E27FC236}">
                <a16:creationId xmlns:a16="http://schemas.microsoft.com/office/drawing/2014/main" id="{7E8D4BE1-A08F-C028-4E12-BBFEB17F487F}"/>
              </a:ext>
            </a:extLst>
          </p:cNvPr>
          <p:cNvSpPr txBox="1"/>
          <p:nvPr/>
        </p:nvSpPr>
        <p:spPr>
          <a:xfrm>
            <a:off x="3578304" y="5970645"/>
            <a:ext cx="19127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ea typeface="Calibri"/>
                <a:cs typeface="Calibri"/>
              </a:rPr>
              <a:t>0                4               8</a:t>
            </a:r>
            <a:endParaRPr lang="en-US" sz="1050">
              <a:solidFill>
                <a:schemeClr val="bg1"/>
              </a:solidFill>
              <a:latin typeface="Century Gothic"/>
            </a:endParaRPr>
          </a:p>
        </p:txBody>
      </p:sp>
      <p:sp>
        <p:nvSpPr>
          <p:cNvPr id="26" name="TextBox 25">
            <a:extLst>
              <a:ext uri="{FF2B5EF4-FFF2-40B4-BE49-F238E27FC236}">
                <a16:creationId xmlns:a16="http://schemas.microsoft.com/office/drawing/2014/main" id="{E6A21947-5E73-2E92-DD03-138881967A43}"/>
              </a:ext>
            </a:extLst>
          </p:cNvPr>
          <p:cNvSpPr txBox="1"/>
          <p:nvPr/>
        </p:nvSpPr>
        <p:spPr>
          <a:xfrm>
            <a:off x="1152939" y="1733196"/>
            <a:ext cx="415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latin typeface="Century Gothic"/>
              </a:rPr>
              <a:t>N</a:t>
            </a:r>
            <a:endParaRPr lang="en-US">
              <a:solidFill>
                <a:srgbClr val="FFFFFF"/>
              </a:solidFill>
              <a:cs typeface="Calibri"/>
            </a:endParaRPr>
          </a:p>
        </p:txBody>
      </p:sp>
      <p:pic>
        <p:nvPicPr>
          <p:cNvPr id="2" name="Picture 3" descr="A white arrow on a black background&#10;&#10;Description automatically generated">
            <a:extLst>
              <a:ext uri="{FF2B5EF4-FFF2-40B4-BE49-F238E27FC236}">
                <a16:creationId xmlns:a16="http://schemas.microsoft.com/office/drawing/2014/main" id="{8C7052E8-FEC8-A7C8-A6F6-64260BF96C96}"/>
              </a:ext>
            </a:extLst>
          </p:cNvPr>
          <p:cNvPicPr>
            <a:picLocks noChangeAspect="1"/>
          </p:cNvPicPr>
          <p:nvPr/>
        </p:nvPicPr>
        <p:blipFill>
          <a:blip r:embed="rId5"/>
          <a:stretch>
            <a:fillRect/>
          </a:stretch>
        </p:blipFill>
        <p:spPr>
          <a:xfrm>
            <a:off x="1053555" y="2042031"/>
            <a:ext cx="585789" cy="597695"/>
          </a:xfrm>
          <a:prstGeom prst="rect">
            <a:avLst/>
          </a:prstGeom>
        </p:spPr>
      </p:pic>
      <p:pic>
        <p:nvPicPr>
          <p:cNvPr id="4" name="Picture 5" descr="A white line on a black background&#10;&#10;Description automatically generated">
            <a:extLst>
              <a:ext uri="{FF2B5EF4-FFF2-40B4-BE49-F238E27FC236}">
                <a16:creationId xmlns:a16="http://schemas.microsoft.com/office/drawing/2014/main" id="{32EF7BE4-29D1-E829-2D2F-7DA8C84C91F8}"/>
              </a:ext>
            </a:extLst>
          </p:cNvPr>
          <p:cNvPicPr>
            <a:picLocks noChangeAspect="1"/>
          </p:cNvPicPr>
          <p:nvPr/>
        </p:nvPicPr>
        <p:blipFill>
          <a:blip r:embed="rId6"/>
          <a:stretch>
            <a:fillRect/>
          </a:stretch>
        </p:blipFill>
        <p:spPr>
          <a:xfrm>
            <a:off x="3610697" y="6051319"/>
            <a:ext cx="1475092" cy="414713"/>
          </a:xfrm>
          <a:prstGeom prst="rect">
            <a:avLst/>
          </a:prstGeom>
        </p:spPr>
      </p:pic>
      <p:sp>
        <p:nvSpPr>
          <p:cNvPr id="13" name="TextBox 12">
            <a:extLst>
              <a:ext uri="{FF2B5EF4-FFF2-40B4-BE49-F238E27FC236}">
                <a16:creationId xmlns:a16="http://schemas.microsoft.com/office/drawing/2014/main" id="{771D2B00-756D-D6F7-58ED-F59588C29DD9}"/>
              </a:ext>
            </a:extLst>
          </p:cNvPr>
          <p:cNvSpPr txBox="1"/>
          <p:nvPr/>
        </p:nvSpPr>
        <p:spPr>
          <a:xfrm>
            <a:off x="5043716" y="6120192"/>
            <a:ext cx="6036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km</a:t>
            </a:r>
            <a:endParaRPr lang="en-US" sz="1200">
              <a:solidFill>
                <a:schemeClr val="bg1"/>
              </a:solidFill>
              <a:cs typeface="Calibri"/>
            </a:endParaRPr>
          </a:p>
        </p:txBody>
      </p:sp>
      <p:pic>
        <p:nvPicPr>
          <p:cNvPr id="7" name="Picture 11" descr="A map of water with blue streaks&#10;&#10;Description automatically generated">
            <a:extLst>
              <a:ext uri="{FF2B5EF4-FFF2-40B4-BE49-F238E27FC236}">
                <a16:creationId xmlns:a16="http://schemas.microsoft.com/office/drawing/2014/main" id="{12391F6C-9B1E-A8B5-D650-CF81A2C65B3C}"/>
              </a:ext>
            </a:extLst>
          </p:cNvPr>
          <p:cNvPicPr>
            <a:picLocks noChangeAspect="1"/>
          </p:cNvPicPr>
          <p:nvPr/>
        </p:nvPicPr>
        <p:blipFill rotWithShape="1">
          <a:blip r:embed="rId7"/>
          <a:srcRect l="13611" t="35815" r="58094" b="41743"/>
          <a:stretch/>
        </p:blipFill>
        <p:spPr>
          <a:xfrm>
            <a:off x="6509464" y="1718564"/>
            <a:ext cx="4623955" cy="4709916"/>
          </a:xfrm>
          <a:prstGeom prst="rect">
            <a:avLst/>
          </a:prstGeom>
          <a:ln>
            <a:solidFill>
              <a:schemeClr val="tx1">
                <a:lumMod val="85000"/>
                <a:lumOff val="15000"/>
              </a:schemeClr>
            </a:solidFill>
          </a:ln>
        </p:spPr>
      </p:pic>
      <p:sp>
        <p:nvSpPr>
          <p:cNvPr id="8" name="Rectangle: Rounded Corners 7">
            <a:extLst>
              <a:ext uri="{FF2B5EF4-FFF2-40B4-BE49-F238E27FC236}">
                <a16:creationId xmlns:a16="http://schemas.microsoft.com/office/drawing/2014/main" id="{E975AEED-8394-FAA7-CC68-D83672EEF1E4}"/>
              </a:ext>
            </a:extLst>
          </p:cNvPr>
          <p:cNvSpPr/>
          <p:nvPr/>
        </p:nvSpPr>
        <p:spPr>
          <a:xfrm>
            <a:off x="9190206" y="6121921"/>
            <a:ext cx="267194" cy="188025"/>
          </a:xfrm>
          <a:prstGeom prst="roundRect">
            <a:avLst/>
          </a:prstGeom>
          <a:solidFill>
            <a:srgbClr val="0084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F8738BE-1196-F9AB-0811-6CDB80FFCBE6}"/>
              </a:ext>
            </a:extLst>
          </p:cNvPr>
          <p:cNvSpPr/>
          <p:nvPr/>
        </p:nvSpPr>
        <p:spPr>
          <a:xfrm>
            <a:off x="9190205" y="5894309"/>
            <a:ext cx="267194" cy="188025"/>
          </a:xfrm>
          <a:prstGeom prst="roundRect">
            <a:avLst/>
          </a:prstGeom>
          <a:solidFill>
            <a:srgbClr val="F08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4CAD425-B554-9B9A-A246-C73E32F2D5B4}"/>
              </a:ext>
            </a:extLst>
          </p:cNvPr>
          <p:cNvSpPr/>
          <p:nvPr/>
        </p:nvSpPr>
        <p:spPr>
          <a:xfrm>
            <a:off x="9190205" y="5656804"/>
            <a:ext cx="267194" cy="188025"/>
          </a:xfrm>
          <a:prstGeom prst="roundRect">
            <a:avLst/>
          </a:prstGeom>
          <a:solidFill>
            <a:srgbClr val="EFCA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D574F79-CC01-D753-5349-FD97911E7798}"/>
              </a:ext>
            </a:extLst>
          </p:cNvPr>
          <p:cNvSpPr/>
          <p:nvPr/>
        </p:nvSpPr>
        <p:spPr>
          <a:xfrm>
            <a:off x="9190205" y="5419297"/>
            <a:ext cx="267194" cy="188025"/>
          </a:xfrm>
          <a:prstGeom prst="roundRect">
            <a:avLst/>
          </a:prstGeom>
          <a:solidFill>
            <a:srgbClr val="00E6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BDF4402-0A05-BBE8-7853-FF03072AD487}"/>
              </a:ext>
            </a:extLst>
          </p:cNvPr>
          <p:cNvSpPr txBox="1"/>
          <p:nvPr/>
        </p:nvSpPr>
        <p:spPr>
          <a:xfrm>
            <a:off x="9456303" y="5379286"/>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Predicted Eelgrass</a:t>
            </a:r>
            <a:endParaRPr lang="en-US" sz="1000">
              <a:solidFill>
                <a:schemeClr val="bg1"/>
              </a:solidFill>
              <a:ea typeface="Calibri"/>
              <a:cs typeface="Calibri"/>
            </a:endParaRPr>
          </a:p>
        </p:txBody>
      </p:sp>
      <p:sp>
        <p:nvSpPr>
          <p:cNvPr id="19" name="TextBox 18">
            <a:extLst>
              <a:ext uri="{FF2B5EF4-FFF2-40B4-BE49-F238E27FC236}">
                <a16:creationId xmlns:a16="http://schemas.microsoft.com/office/drawing/2014/main" id="{D4D6D9A8-C6C8-49D5-E549-CA71C950E480}"/>
              </a:ext>
            </a:extLst>
          </p:cNvPr>
          <p:cNvSpPr txBox="1"/>
          <p:nvPr/>
        </p:nvSpPr>
        <p:spPr>
          <a:xfrm>
            <a:off x="9446406" y="5646480"/>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Medium Confidence '16</a:t>
            </a:r>
            <a:endParaRPr lang="en-US" sz="1000">
              <a:solidFill>
                <a:schemeClr val="bg1"/>
              </a:solidFill>
              <a:ea typeface="Calibri"/>
              <a:cs typeface="Calibri"/>
            </a:endParaRPr>
          </a:p>
        </p:txBody>
      </p:sp>
      <p:sp>
        <p:nvSpPr>
          <p:cNvPr id="23" name="TextBox 22">
            <a:extLst>
              <a:ext uri="{FF2B5EF4-FFF2-40B4-BE49-F238E27FC236}">
                <a16:creationId xmlns:a16="http://schemas.microsoft.com/office/drawing/2014/main" id="{09314C96-62A3-EEFD-6D8D-18E015AA9F44}"/>
              </a:ext>
            </a:extLst>
          </p:cNvPr>
          <p:cNvSpPr txBox="1"/>
          <p:nvPr/>
        </p:nvSpPr>
        <p:spPr>
          <a:xfrm>
            <a:off x="9446406" y="5893882"/>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High Confidence '16</a:t>
            </a:r>
            <a:endParaRPr lang="en-US" sz="1000">
              <a:solidFill>
                <a:schemeClr val="bg1"/>
              </a:solidFill>
              <a:ea typeface="Calibri"/>
              <a:cs typeface="Calibri"/>
            </a:endParaRPr>
          </a:p>
        </p:txBody>
      </p:sp>
      <p:sp>
        <p:nvSpPr>
          <p:cNvPr id="27" name="TextBox 26">
            <a:extLst>
              <a:ext uri="{FF2B5EF4-FFF2-40B4-BE49-F238E27FC236}">
                <a16:creationId xmlns:a16="http://schemas.microsoft.com/office/drawing/2014/main" id="{4E008166-0EB1-3BD7-41AA-61D26A884FD1}"/>
              </a:ext>
            </a:extLst>
          </p:cNvPr>
          <p:cNvSpPr txBox="1"/>
          <p:nvPr/>
        </p:nvSpPr>
        <p:spPr>
          <a:xfrm>
            <a:off x="9446405" y="6121492"/>
            <a:ext cx="1959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Water</a:t>
            </a:r>
            <a:endParaRPr lang="en-US" sz="1000">
              <a:solidFill>
                <a:schemeClr val="bg1"/>
              </a:solidFill>
              <a:ea typeface="Calibri"/>
              <a:cs typeface="Calibri"/>
            </a:endParaRPr>
          </a:p>
        </p:txBody>
      </p:sp>
      <p:sp>
        <p:nvSpPr>
          <p:cNvPr id="5" name="TextBox 4">
            <a:extLst>
              <a:ext uri="{FF2B5EF4-FFF2-40B4-BE49-F238E27FC236}">
                <a16:creationId xmlns:a16="http://schemas.microsoft.com/office/drawing/2014/main" id="{CF01C15A-C070-109F-D6C0-5E8B919B0C5C}"/>
              </a:ext>
            </a:extLst>
          </p:cNvPr>
          <p:cNvSpPr txBox="1"/>
          <p:nvPr/>
        </p:nvSpPr>
        <p:spPr>
          <a:xfrm>
            <a:off x="3619329" y="6438984"/>
            <a:ext cx="5235442" cy="21544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2343702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Three-Year Comparison with SVM</a:t>
            </a:r>
            <a:endParaRPr lang="en-US" sz="3200" b="1">
              <a:solidFill>
                <a:schemeClr val="tx1">
                  <a:lumMod val="75000"/>
                  <a:lumOff val="25000"/>
                </a:schemeClr>
              </a:solidFill>
              <a:highlight>
                <a:srgbClr val="FFFF00"/>
              </a:highlight>
              <a:latin typeface="Century Gothic"/>
              <a:cs typeface="Calibri Light"/>
            </a:endParaRPr>
          </a:p>
        </p:txBody>
      </p:sp>
      <p:sp>
        <p:nvSpPr>
          <p:cNvPr id="8" name="TextBox 7">
            <a:extLst>
              <a:ext uri="{FF2B5EF4-FFF2-40B4-BE49-F238E27FC236}">
                <a16:creationId xmlns:a16="http://schemas.microsoft.com/office/drawing/2014/main" id="{D372A289-6B4A-017F-C6D5-983A35C7AC8B}"/>
              </a:ext>
            </a:extLst>
          </p:cNvPr>
          <p:cNvSpPr txBox="1"/>
          <p:nvPr/>
        </p:nvSpPr>
        <p:spPr>
          <a:xfrm>
            <a:off x="9529299" y="1166194"/>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2023</a:t>
            </a:r>
            <a:endParaRPr lang="en-US" b="1">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F0211BA1-E0DC-77D0-B313-3859FEFFA3AD}"/>
              </a:ext>
            </a:extLst>
          </p:cNvPr>
          <p:cNvSpPr txBox="1"/>
          <p:nvPr/>
        </p:nvSpPr>
        <p:spPr>
          <a:xfrm>
            <a:off x="5687785" y="1168485"/>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2020</a:t>
            </a:r>
            <a:endParaRPr lang="en-US" b="1">
              <a:solidFill>
                <a:schemeClr val="tx1">
                  <a:lumMod val="75000"/>
                  <a:lumOff val="25000"/>
                </a:schemeClr>
              </a:solidFill>
              <a:cs typeface="Calibri"/>
            </a:endParaRPr>
          </a:p>
        </p:txBody>
      </p:sp>
      <p:sp>
        <p:nvSpPr>
          <p:cNvPr id="14" name="TextBox 13">
            <a:extLst>
              <a:ext uri="{FF2B5EF4-FFF2-40B4-BE49-F238E27FC236}">
                <a16:creationId xmlns:a16="http://schemas.microsoft.com/office/drawing/2014/main" id="{4955DD38-0104-98CB-05CF-FA22F7ECB421}"/>
              </a:ext>
            </a:extLst>
          </p:cNvPr>
          <p:cNvSpPr txBox="1"/>
          <p:nvPr/>
        </p:nvSpPr>
        <p:spPr>
          <a:xfrm>
            <a:off x="1871069" y="1166049"/>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2016</a:t>
            </a:r>
            <a:endParaRPr lang="en-US">
              <a:solidFill>
                <a:schemeClr val="tx1">
                  <a:lumMod val="75000"/>
                  <a:lumOff val="25000"/>
                </a:schemeClr>
              </a:solidFill>
              <a:cs typeface="Calibri"/>
            </a:endParaRPr>
          </a:p>
        </p:txBody>
      </p:sp>
      <p:sp>
        <p:nvSpPr>
          <p:cNvPr id="26" name="TextBox 25">
            <a:extLst>
              <a:ext uri="{FF2B5EF4-FFF2-40B4-BE49-F238E27FC236}">
                <a16:creationId xmlns:a16="http://schemas.microsoft.com/office/drawing/2014/main" id="{E6A21947-5E73-2E92-DD03-138881967A43}"/>
              </a:ext>
            </a:extLst>
          </p:cNvPr>
          <p:cNvSpPr txBox="1"/>
          <p:nvPr/>
        </p:nvSpPr>
        <p:spPr>
          <a:xfrm>
            <a:off x="930429" y="2186579"/>
            <a:ext cx="415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latin typeface="Century Gothic"/>
              </a:rPr>
              <a:t>N</a:t>
            </a:r>
            <a:endParaRPr lang="en-US">
              <a:solidFill>
                <a:srgbClr val="FFFFFF"/>
              </a:solidFill>
              <a:cs typeface="Calibri"/>
            </a:endParaRPr>
          </a:p>
        </p:txBody>
      </p:sp>
      <p:pic>
        <p:nvPicPr>
          <p:cNvPr id="2" name="Picture 3" descr="A white arrow on a black background&#10;&#10;Description automatically generated">
            <a:extLst>
              <a:ext uri="{FF2B5EF4-FFF2-40B4-BE49-F238E27FC236}">
                <a16:creationId xmlns:a16="http://schemas.microsoft.com/office/drawing/2014/main" id="{8C7052E8-FEC8-A7C8-A6F6-64260BF96C96}"/>
              </a:ext>
            </a:extLst>
          </p:cNvPr>
          <p:cNvPicPr>
            <a:picLocks noChangeAspect="1"/>
          </p:cNvPicPr>
          <p:nvPr/>
        </p:nvPicPr>
        <p:blipFill>
          <a:blip r:embed="rId4"/>
          <a:stretch>
            <a:fillRect/>
          </a:stretch>
        </p:blipFill>
        <p:spPr>
          <a:xfrm>
            <a:off x="845157" y="2475622"/>
            <a:ext cx="585789" cy="597695"/>
          </a:xfrm>
          <a:prstGeom prst="rect">
            <a:avLst/>
          </a:prstGeom>
        </p:spPr>
      </p:pic>
      <p:pic>
        <p:nvPicPr>
          <p:cNvPr id="7" name="Picture 5" descr="A map of the ocean&#10;&#10;Description automatically generated">
            <a:extLst>
              <a:ext uri="{FF2B5EF4-FFF2-40B4-BE49-F238E27FC236}">
                <a16:creationId xmlns:a16="http://schemas.microsoft.com/office/drawing/2014/main" id="{0F215DB1-6FA7-2475-9DC0-9295CD4D4B6C}"/>
              </a:ext>
            </a:extLst>
          </p:cNvPr>
          <p:cNvPicPr>
            <a:picLocks noChangeAspect="1"/>
          </p:cNvPicPr>
          <p:nvPr/>
        </p:nvPicPr>
        <p:blipFill rotWithShape="1">
          <a:blip r:embed="rId5"/>
          <a:srcRect l="2776" t="2405" r="2492" b="12802"/>
          <a:stretch/>
        </p:blipFill>
        <p:spPr>
          <a:xfrm>
            <a:off x="312739" y="1533014"/>
            <a:ext cx="3831934" cy="4421262"/>
          </a:xfrm>
          <a:prstGeom prst="rect">
            <a:avLst/>
          </a:prstGeom>
        </p:spPr>
      </p:pic>
      <p:pic>
        <p:nvPicPr>
          <p:cNvPr id="15" name="Picture 15" descr="A map of water with blue water&#10;&#10;Description automatically generated">
            <a:extLst>
              <a:ext uri="{FF2B5EF4-FFF2-40B4-BE49-F238E27FC236}">
                <a16:creationId xmlns:a16="http://schemas.microsoft.com/office/drawing/2014/main" id="{F854316F-4283-30D1-914F-0ED64EC8E75B}"/>
              </a:ext>
            </a:extLst>
          </p:cNvPr>
          <p:cNvPicPr>
            <a:picLocks noChangeAspect="1"/>
          </p:cNvPicPr>
          <p:nvPr/>
        </p:nvPicPr>
        <p:blipFill rotWithShape="1">
          <a:blip r:embed="rId6"/>
          <a:srcRect l="2562" t="2415" r="1558" b="12560"/>
          <a:stretch/>
        </p:blipFill>
        <p:spPr>
          <a:xfrm>
            <a:off x="4134989" y="1533369"/>
            <a:ext cx="3841816" cy="4420922"/>
          </a:xfrm>
          <a:prstGeom prst="rect">
            <a:avLst/>
          </a:prstGeom>
        </p:spPr>
      </p:pic>
      <p:pic>
        <p:nvPicPr>
          <p:cNvPr id="16" name="Picture 16" descr="A map of water with blue water&#10;&#10;Description automatically generated">
            <a:extLst>
              <a:ext uri="{FF2B5EF4-FFF2-40B4-BE49-F238E27FC236}">
                <a16:creationId xmlns:a16="http://schemas.microsoft.com/office/drawing/2014/main" id="{1CCA3133-844C-DEDA-DF68-879296F17811}"/>
              </a:ext>
            </a:extLst>
          </p:cNvPr>
          <p:cNvPicPr>
            <a:picLocks noChangeAspect="1"/>
          </p:cNvPicPr>
          <p:nvPr/>
        </p:nvPicPr>
        <p:blipFill rotWithShape="1">
          <a:blip r:embed="rId7"/>
          <a:srcRect l="2492" t="2415" r="1558" b="13043"/>
          <a:stretch/>
        </p:blipFill>
        <p:spPr>
          <a:xfrm>
            <a:off x="7973165" y="1533369"/>
            <a:ext cx="3843745" cy="4420895"/>
          </a:xfrm>
          <a:prstGeom prst="rect">
            <a:avLst/>
          </a:prstGeom>
        </p:spPr>
      </p:pic>
      <p:sp>
        <p:nvSpPr>
          <p:cNvPr id="9" name="TextBox 8">
            <a:extLst>
              <a:ext uri="{FF2B5EF4-FFF2-40B4-BE49-F238E27FC236}">
                <a16:creationId xmlns:a16="http://schemas.microsoft.com/office/drawing/2014/main" id="{B9A2D3AF-AFDD-2E3A-DBED-A8DB80BB7B76}"/>
              </a:ext>
            </a:extLst>
          </p:cNvPr>
          <p:cNvSpPr txBox="1"/>
          <p:nvPr/>
        </p:nvSpPr>
        <p:spPr>
          <a:xfrm>
            <a:off x="455860" y="1527368"/>
            <a:ext cx="3208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FFFFFF"/>
                </a:solidFill>
                <a:latin typeface="Century Gothic"/>
              </a:rPr>
              <a:t>N</a:t>
            </a:r>
            <a:endParaRPr lang="en-US" sz="1600">
              <a:solidFill>
                <a:srgbClr val="FFFFFF"/>
              </a:solidFill>
              <a:ea typeface="Calibri"/>
              <a:cs typeface="Calibri"/>
            </a:endParaRPr>
          </a:p>
        </p:txBody>
      </p:sp>
      <p:pic>
        <p:nvPicPr>
          <p:cNvPr id="12" name="Picture 3" descr="A white arrow on a black background&#10;&#10;Description automatically generated">
            <a:extLst>
              <a:ext uri="{FF2B5EF4-FFF2-40B4-BE49-F238E27FC236}">
                <a16:creationId xmlns:a16="http://schemas.microsoft.com/office/drawing/2014/main" id="{42A1BB94-63F1-243E-41DE-EE0A6A00F213}"/>
              </a:ext>
            </a:extLst>
          </p:cNvPr>
          <p:cNvPicPr>
            <a:picLocks noChangeAspect="1"/>
          </p:cNvPicPr>
          <p:nvPr/>
        </p:nvPicPr>
        <p:blipFill>
          <a:blip r:embed="rId4"/>
          <a:stretch>
            <a:fillRect/>
          </a:stretch>
        </p:blipFill>
        <p:spPr>
          <a:xfrm>
            <a:off x="403851" y="1804975"/>
            <a:ext cx="457363" cy="469269"/>
          </a:xfrm>
          <a:prstGeom prst="rect">
            <a:avLst/>
          </a:prstGeom>
        </p:spPr>
      </p:pic>
      <p:sp>
        <p:nvSpPr>
          <p:cNvPr id="24" name="TextBox 23">
            <a:extLst>
              <a:ext uri="{FF2B5EF4-FFF2-40B4-BE49-F238E27FC236}">
                <a16:creationId xmlns:a16="http://schemas.microsoft.com/office/drawing/2014/main" id="{7E8D4BE1-A08F-C028-4E12-BBFEB17F487F}"/>
              </a:ext>
            </a:extLst>
          </p:cNvPr>
          <p:cNvSpPr txBox="1"/>
          <p:nvPr/>
        </p:nvSpPr>
        <p:spPr>
          <a:xfrm>
            <a:off x="254195" y="5579815"/>
            <a:ext cx="19127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ea typeface="Calibri"/>
                <a:cs typeface="Calibri"/>
              </a:rPr>
              <a:t>0                  4                   8</a:t>
            </a:r>
            <a:endParaRPr lang="en-US" sz="1050">
              <a:solidFill>
                <a:schemeClr val="bg1"/>
              </a:solidFill>
              <a:latin typeface="Century Gothic"/>
            </a:endParaRPr>
          </a:p>
        </p:txBody>
      </p:sp>
      <p:sp>
        <p:nvSpPr>
          <p:cNvPr id="13" name="TextBox 12">
            <a:extLst>
              <a:ext uri="{FF2B5EF4-FFF2-40B4-BE49-F238E27FC236}">
                <a16:creationId xmlns:a16="http://schemas.microsoft.com/office/drawing/2014/main" id="{771D2B00-756D-D6F7-58ED-F59588C29DD9}"/>
              </a:ext>
            </a:extLst>
          </p:cNvPr>
          <p:cNvSpPr txBox="1"/>
          <p:nvPr/>
        </p:nvSpPr>
        <p:spPr>
          <a:xfrm>
            <a:off x="1927288" y="5673308"/>
            <a:ext cx="6036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km</a:t>
            </a:r>
            <a:endParaRPr lang="en-US"/>
          </a:p>
        </p:txBody>
      </p:sp>
      <p:sp>
        <p:nvSpPr>
          <p:cNvPr id="5" name="Rectangle: Rounded Corners 4">
            <a:extLst>
              <a:ext uri="{FF2B5EF4-FFF2-40B4-BE49-F238E27FC236}">
                <a16:creationId xmlns:a16="http://schemas.microsoft.com/office/drawing/2014/main" id="{E6FAB804-A93E-0CBE-9AFD-4AAEF33E8564}"/>
              </a:ext>
            </a:extLst>
          </p:cNvPr>
          <p:cNvSpPr/>
          <p:nvPr/>
        </p:nvSpPr>
        <p:spPr>
          <a:xfrm>
            <a:off x="9912792" y="5340470"/>
            <a:ext cx="267194" cy="188025"/>
          </a:xfrm>
          <a:prstGeom prst="roundRect">
            <a:avLst/>
          </a:prstGeom>
          <a:solidFill>
            <a:srgbClr val="00E6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BDC0113-AF89-12CF-35A7-57C5593E4361}"/>
              </a:ext>
            </a:extLst>
          </p:cNvPr>
          <p:cNvSpPr txBox="1"/>
          <p:nvPr/>
        </p:nvSpPr>
        <p:spPr>
          <a:xfrm>
            <a:off x="10257717" y="5300458"/>
            <a:ext cx="19594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ea typeface="Calibri"/>
                <a:cs typeface="Calibri"/>
              </a:rPr>
              <a:t>Predicted Eelgrass</a:t>
            </a:r>
            <a:endParaRPr lang="en-US" sz="1200">
              <a:solidFill>
                <a:schemeClr val="bg1"/>
              </a:solidFill>
              <a:ea typeface="Calibri"/>
              <a:cs typeface="Calibri"/>
            </a:endParaRPr>
          </a:p>
        </p:txBody>
      </p:sp>
      <p:sp>
        <p:nvSpPr>
          <p:cNvPr id="18" name="Rectangle: Rounded Corners 17">
            <a:extLst>
              <a:ext uri="{FF2B5EF4-FFF2-40B4-BE49-F238E27FC236}">
                <a16:creationId xmlns:a16="http://schemas.microsoft.com/office/drawing/2014/main" id="{7887A3C4-991A-4CC8-075E-6937A0D890AA}"/>
              </a:ext>
            </a:extLst>
          </p:cNvPr>
          <p:cNvSpPr/>
          <p:nvPr/>
        </p:nvSpPr>
        <p:spPr>
          <a:xfrm>
            <a:off x="9925930" y="5622680"/>
            <a:ext cx="267194" cy="188025"/>
          </a:xfrm>
          <a:prstGeom prst="roundRect">
            <a:avLst/>
          </a:prstGeom>
          <a:solidFill>
            <a:srgbClr val="0084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95728B0-10E0-B81A-CA5C-B2B649087B80}"/>
              </a:ext>
            </a:extLst>
          </p:cNvPr>
          <p:cNvSpPr txBox="1"/>
          <p:nvPr/>
        </p:nvSpPr>
        <p:spPr>
          <a:xfrm>
            <a:off x="10260957" y="5582837"/>
            <a:ext cx="19594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ea typeface="Calibri"/>
                <a:cs typeface="Calibri"/>
              </a:rPr>
              <a:t>Water</a:t>
            </a:r>
            <a:endParaRPr lang="en-US" sz="1200">
              <a:solidFill>
                <a:schemeClr val="bg1"/>
              </a:solidFill>
              <a:ea typeface="Calibri"/>
              <a:cs typeface="Calibri"/>
            </a:endParaRPr>
          </a:p>
        </p:txBody>
      </p:sp>
      <p:sp>
        <p:nvSpPr>
          <p:cNvPr id="4" name="TextBox 3">
            <a:extLst>
              <a:ext uri="{FF2B5EF4-FFF2-40B4-BE49-F238E27FC236}">
                <a16:creationId xmlns:a16="http://schemas.microsoft.com/office/drawing/2014/main" id="{D605493C-B270-BEED-D7F9-078A6B836D8B}"/>
              </a:ext>
            </a:extLst>
          </p:cNvPr>
          <p:cNvSpPr txBox="1"/>
          <p:nvPr/>
        </p:nvSpPr>
        <p:spPr>
          <a:xfrm>
            <a:off x="3329430" y="5959922"/>
            <a:ext cx="5235442" cy="21544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811718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Normalized Difference Aquatic Vegetation (NDAVI) </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A0EED31E-4DC6-AF14-3B56-86DEEDE655DA}"/>
              </a:ext>
            </a:extLst>
          </p:cNvPr>
          <p:cNvSpPr txBox="1"/>
          <p:nvPr/>
        </p:nvSpPr>
        <p:spPr>
          <a:xfrm>
            <a:off x="9484724" y="1176048"/>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2023</a:t>
            </a:r>
            <a:endParaRPr lang="en-US" b="1">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AE96D027-F7B2-C3D5-3F5E-D7E4E83CAB7E}"/>
              </a:ext>
            </a:extLst>
          </p:cNvPr>
          <p:cNvSpPr txBox="1"/>
          <p:nvPr/>
        </p:nvSpPr>
        <p:spPr>
          <a:xfrm>
            <a:off x="5705102" y="1178049"/>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2020</a:t>
            </a:r>
            <a:endParaRPr lang="en-US" b="1">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D214CC35-F228-2A99-4A03-5146093C5C53}"/>
              </a:ext>
            </a:extLst>
          </p:cNvPr>
          <p:cNvSpPr txBox="1"/>
          <p:nvPr/>
        </p:nvSpPr>
        <p:spPr>
          <a:xfrm>
            <a:off x="1848261" y="1176048"/>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2016</a:t>
            </a:r>
            <a:endParaRPr lang="en-US">
              <a:solidFill>
                <a:schemeClr val="tx1">
                  <a:lumMod val="75000"/>
                  <a:lumOff val="25000"/>
                </a:schemeClr>
              </a:solidFill>
              <a:cs typeface="Calibri"/>
            </a:endParaRPr>
          </a:p>
        </p:txBody>
      </p:sp>
      <p:pic>
        <p:nvPicPr>
          <p:cNvPr id="7" name="Picture 7" descr="A map of a river&#10;&#10;Description automatically generated">
            <a:extLst>
              <a:ext uri="{FF2B5EF4-FFF2-40B4-BE49-F238E27FC236}">
                <a16:creationId xmlns:a16="http://schemas.microsoft.com/office/drawing/2014/main" id="{0AEFC2EF-2631-F6C8-567E-7FA03FEDF1C6}"/>
              </a:ext>
            </a:extLst>
          </p:cNvPr>
          <p:cNvPicPr>
            <a:picLocks noChangeAspect="1"/>
          </p:cNvPicPr>
          <p:nvPr/>
        </p:nvPicPr>
        <p:blipFill rotWithShape="1">
          <a:blip r:embed="rId4"/>
          <a:srcRect l="2490" t="2400" r="1452" b="13002"/>
          <a:stretch/>
        </p:blipFill>
        <p:spPr>
          <a:xfrm>
            <a:off x="7973213" y="1578263"/>
            <a:ext cx="3841595" cy="4342576"/>
          </a:xfrm>
          <a:prstGeom prst="rect">
            <a:avLst/>
          </a:prstGeom>
        </p:spPr>
      </p:pic>
      <p:pic>
        <p:nvPicPr>
          <p:cNvPr id="8" name="Picture 8" descr="A map of a river&#10;&#10;Description automatically generated">
            <a:extLst>
              <a:ext uri="{FF2B5EF4-FFF2-40B4-BE49-F238E27FC236}">
                <a16:creationId xmlns:a16="http://schemas.microsoft.com/office/drawing/2014/main" id="{013F64E5-831B-6BB2-D1F1-89ED3DF5BE3B}"/>
              </a:ext>
            </a:extLst>
          </p:cNvPr>
          <p:cNvPicPr>
            <a:picLocks noChangeAspect="1"/>
          </p:cNvPicPr>
          <p:nvPr/>
        </p:nvPicPr>
        <p:blipFill rotWithShape="1">
          <a:blip r:embed="rId5"/>
          <a:srcRect l="2353" t="2711" r="1647" b="13273"/>
          <a:stretch/>
        </p:blipFill>
        <p:spPr>
          <a:xfrm>
            <a:off x="301842" y="1577831"/>
            <a:ext cx="3841593" cy="4343034"/>
          </a:xfrm>
          <a:prstGeom prst="rect">
            <a:avLst/>
          </a:prstGeom>
        </p:spPr>
      </p:pic>
      <p:pic>
        <p:nvPicPr>
          <p:cNvPr id="9" name="Picture 9" descr="A map of water with blue and green colors&#10;&#10;Description automatically generated">
            <a:extLst>
              <a:ext uri="{FF2B5EF4-FFF2-40B4-BE49-F238E27FC236}">
                <a16:creationId xmlns:a16="http://schemas.microsoft.com/office/drawing/2014/main" id="{3E21F72D-9656-89DC-327B-ADBB6B38DD02}"/>
              </a:ext>
            </a:extLst>
          </p:cNvPr>
          <p:cNvPicPr>
            <a:picLocks noChangeAspect="1"/>
          </p:cNvPicPr>
          <p:nvPr/>
        </p:nvPicPr>
        <p:blipFill rotWithShape="1">
          <a:blip r:embed="rId6"/>
          <a:srcRect l="2326" t="2703" r="1691" b="12745"/>
          <a:stretch/>
        </p:blipFill>
        <p:spPr>
          <a:xfrm>
            <a:off x="4137528" y="1578712"/>
            <a:ext cx="3841595" cy="4345164"/>
          </a:xfrm>
          <a:prstGeom prst="rect">
            <a:avLst/>
          </a:prstGeom>
        </p:spPr>
      </p:pic>
      <p:pic>
        <p:nvPicPr>
          <p:cNvPr id="4" name="Picture 6" descr="A screen shot of a cell phone&#10;&#10;Description automatically generated">
            <a:extLst>
              <a:ext uri="{FF2B5EF4-FFF2-40B4-BE49-F238E27FC236}">
                <a16:creationId xmlns:a16="http://schemas.microsoft.com/office/drawing/2014/main" id="{DC5BFA5B-81C1-082B-4452-19E7CFA793FC}"/>
              </a:ext>
            </a:extLst>
          </p:cNvPr>
          <p:cNvPicPr>
            <a:picLocks noChangeAspect="1"/>
          </p:cNvPicPr>
          <p:nvPr/>
        </p:nvPicPr>
        <p:blipFill rotWithShape="1">
          <a:blip r:embed="rId7"/>
          <a:srcRect l="-3030" t="6481" r="-12121" b="12963"/>
          <a:stretch/>
        </p:blipFill>
        <p:spPr>
          <a:xfrm>
            <a:off x="11296222" y="5022439"/>
            <a:ext cx="327631" cy="748707"/>
          </a:xfrm>
          <a:prstGeom prst="rect">
            <a:avLst/>
          </a:prstGeom>
        </p:spPr>
      </p:pic>
      <p:sp>
        <p:nvSpPr>
          <p:cNvPr id="11" name="TextBox 10">
            <a:extLst>
              <a:ext uri="{FF2B5EF4-FFF2-40B4-BE49-F238E27FC236}">
                <a16:creationId xmlns:a16="http://schemas.microsoft.com/office/drawing/2014/main" id="{6C399F86-53C0-45C5-DD0E-2C7AF6C2F263}"/>
              </a:ext>
            </a:extLst>
          </p:cNvPr>
          <p:cNvSpPr txBox="1"/>
          <p:nvPr/>
        </p:nvSpPr>
        <p:spPr>
          <a:xfrm>
            <a:off x="11119539" y="5646618"/>
            <a:ext cx="46790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Century Gothic"/>
                <a:ea typeface="Calibri"/>
                <a:cs typeface="Calibri"/>
              </a:rPr>
              <a:t>0</a:t>
            </a:r>
            <a:endParaRPr lang="en-US"/>
          </a:p>
        </p:txBody>
      </p:sp>
      <p:sp>
        <p:nvSpPr>
          <p:cNvPr id="13" name="TextBox 12">
            <a:extLst>
              <a:ext uri="{FF2B5EF4-FFF2-40B4-BE49-F238E27FC236}">
                <a16:creationId xmlns:a16="http://schemas.microsoft.com/office/drawing/2014/main" id="{2BC24178-788C-E801-C3B0-87E149DBE060}"/>
              </a:ext>
            </a:extLst>
          </p:cNvPr>
          <p:cNvSpPr txBox="1"/>
          <p:nvPr/>
        </p:nvSpPr>
        <p:spPr>
          <a:xfrm>
            <a:off x="11060162" y="4953890"/>
            <a:ext cx="46790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Century Gothic"/>
                <a:ea typeface="Calibri"/>
                <a:cs typeface="Calibri"/>
              </a:rPr>
              <a:t>1.0</a:t>
            </a:r>
            <a:endParaRPr lang="en-US"/>
          </a:p>
        </p:txBody>
      </p:sp>
      <p:sp>
        <p:nvSpPr>
          <p:cNvPr id="15" name="TextBox 14">
            <a:extLst>
              <a:ext uri="{FF2B5EF4-FFF2-40B4-BE49-F238E27FC236}">
                <a16:creationId xmlns:a16="http://schemas.microsoft.com/office/drawing/2014/main" id="{0C30F166-B341-2D46-0AEC-FC787DB0E32F}"/>
              </a:ext>
            </a:extLst>
          </p:cNvPr>
          <p:cNvSpPr txBox="1"/>
          <p:nvPr/>
        </p:nvSpPr>
        <p:spPr>
          <a:xfrm>
            <a:off x="11117159" y="4683026"/>
            <a:ext cx="6878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Century Gothic"/>
                <a:ea typeface="Calibri"/>
                <a:cs typeface="Calibri"/>
              </a:rPr>
              <a:t>SAV</a:t>
            </a:r>
            <a:endParaRPr lang="en-US"/>
          </a:p>
        </p:txBody>
      </p:sp>
      <p:sp>
        <p:nvSpPr>
          <p:cNvPr id="18" name="TextBox 17">
            <a:extLst>
              <a:ext uri="{FF2B5EF4-FFF2-40B4-BE49-F238E27FC236}">
                <a16:creationId xmlns:a16="http://schemas.microsoft.com/office/drawing/2014/main" id="{6930459C-2731-12BF-17BE-1C9F6EAAD84A}"/>
              </a:ext>
            </a:extLst>
          </p:cNvPr>
          <p:cNvSpPr txBox="1"/>
          <p:nvPr/>
        </p:nvSpPr>
        <p:spPr>
          <a:xfrm>
            <a:off x="437275" y="1618720"/>
            <a:ext cx="3208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FFFFFF"/>
                </a:solidFill>
                <a:latin typeface="Century Gothic"/>
              </a:rPr>
              <a:t>N</a:t>
            </a:r>
            <a:endParaRPr lang="en-US" sz="1600">
              <a:solidFill>
                <a:srgbClr val="FFFFFF"/>
              </a:solidFill>
              <a:ea typeface="Calibri"/>
              <a:cs typeface="Calibri"/>
            </a:endParaRPr>
          </a:p>
        </p:txBody>
      </p:sp>
      <p:pic>
        <p:nvPicPr>
          <p:cNvPr id="21" name="Picture 3" descr="A white arrow on a black background&#10;&#10;Description automatically generated">
            <a:extLst>
              <a:ext uri="{FF2B5EF4-FFF2-40B4-BE49-F238E27FC236}">
                <a16:creationId xmlns:a16="http://schemas.microsoft.com/office/drawing/2014/main" id="{304BE993-5275-5F4F-5E54-67C4EF3C3211}"/>
              </a:ext>
            </a:extLst>
          </p:cNvPr>
          <p:cNvPicPr>
            <a:picLocks noChangeAspect="1"/>
          </p:cNvPicPr>
          <p:nvPr/>
        </p:nvPicPr>
        <p:blipFill>
          <a:blip r:embed="rId8"/>
          <a:stretch>
            <a:fillRect/>
          </a:stretch>
        </p:blipFill>
        <p:spPr>
          <a:xfrm>
            <a:off x="390936" y="1883412"/>
            <a:ext cx="457363" cy="469269"/>
          </a:xfrm>
          <a:prstGeom prst="rect">
            <a:avLst/>
          </a:prstGeom>
        </p:spPr>
      </p:pic>
      <p:sp>
        <p:nvSpPr>
          <p:cNvPr id="23" name="TextBox 22">
            <a:extLst>
              <a:ext uri="{FF2B5EF4-FFF2-40B4-BE49-F238E27FC236}">
                <a16:creationId xmlns:a16="http://schemas.microsoft.com/office/drawing/2014/main" id="{681A09C6-7CAD-4F2B-7012-340C37097147}"/>
              </a:ext>
            </a:extLst>
          </p:cNvPr>
          <p:cNvSpPr txBox="1"/>
          <p:nvPr/>
        </p:nvSpPr>
        <p:spPr>
          <a:xfrm>
            <a:off x="276966" y="5601696"/>
            <a:ext cx="19127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0                    4                  8</a:t>
            </a:r>
            <a:endParaRPr lang="en-US" sz="1000">
              <a:solidFill>
                <a:schemeClr val="bg1"/>
              </a:solidFill>
              <a:latin typeface="Century Gothic"/>
            </a:endParaRPr>
          </a:p>
        </p:txBody>
      </p:sp>
      <p:sp>
        <p:nvSpPr>
          <p:cNvPr id="25" name="TextBox 24">
            <a:extLst>
              <a:ext uri="{FF2B5EF4-FFF2-40B4-BE49-F238E27FC236}">
                <a16:creationId xmlns:a16="http://schemas.microsoft.com/office/drawing/2014/main" id="{1722E603-FBF5-13E8-572B-92C4C034450E}"/>
              </a:ext>
            </a:extLst>
          </p:cNvPr>
          <p:cNvSpPr txBox="1"/>
          <p:nvPr/>
        </p:nvSpPr>
        <p:spPr>
          <a:xfrm>
            <a:off x="1939801" y="5671302"/>
            <a:ext cx="6284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ea typeface="Calibri"/>
                <a:cs typeface="Calibri"/>
              </a:rPr>
              <a:t>km</a:t>
            </a:r>
            <a:endParaRPr lang="en-US" sz="1000">
              <a:solidFill>
                <a:schemeClr val="bg1"/>
              </a:solidFill>
              <a:ea typeface="Calibri"/>
              <a:cs typeface="Calibri"/>
            </a:endParaRPr>
          </a:p>
        </p:txBody>
      </p:sp>
      <p:sp>
        <p:nvSpPr>
          <p:cNvPr id="2" name="TextBox 1">
            <a:extLst>
              <a:ext uri="{FF2B5EF4-FFF2-40B4-BE49-F238E27FC236}">
                <a16:creationId xmlns:a16="http://schemas.microsoft.com/office/drawing/2014/main" id="{1C37CB6B-1D3D-B264-521D-62322D66CB5A}"/>
              </a:ext>
            </a:extLst>
          </p:cNvPr>
          <p:cNvSpPr txBox="1"/>
          <p:nvPr/>
        </p:nvSpPr>
        <p:spPr>
          <a:xfrm>
            <a:off x="3478279" y="6002376"/>
            <a:ext cx="5235442" cy="21544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3985338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Normalized Difference Chlorophyll Index (NDCI)</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A0EED31E-4DC6-AF14-3B56-86DEEDE655DA}"/>
              </a:ext>
            </a:extLst>
          </p:cNvPr>
          <p:cNvSpPr txBox="1"/>
          <p:nvPr/>
        </p:nvSpPr>
        <p:spPr>
          <a:xfrm>
            <a:off x="9669810" y="1218049"/>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2023</a:t>
            </a:r>
            <a:endParaRPr lang="en-US" b="1">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AE96D027-F7B2-C3D5-3F5E-D7E4E83CAB7E}"/>
              </a:ext>
            </a:extLst>
          </p:cNvPr>
          <p:cNvSpPr txBox="1"/>
          <p:nvPr/>
        </p:nvSpPr>
        <p:spPr>
          <a:xfrm>
            <a:off x="5699380" y="1218049"/>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2020</a:t>
            </a:r>
            <a:endParaRPr lang="en-US" b="1">
              <a:solidFill>
                <a:schemeClr val="tx1">
                  <a:lumMod val="75000"/>
                  <a:lumOff val="25000"/>
                </a:schemeClr>
              </a:solidFill>
              <a:cs typeface="Calibri"/>
            </a:endParaRPr>
          </a:p>
        </p:txBody>
      </p:sp>
      <p:sp>
        <p:nvSpPr>
          <p:cNvPr id="20" name="TextBox 19">
            <a:extLst>
              <a:ext uri="{FF2B5EF4-FFF2-40B4-BE49-F238E27FC236}">
                <a16:creationId xmlns:a16="http://schemas.microsoft.com/office/drawing/2014/main" id="{D214CC35-F228-2A99-4A03-5146093C5C53}"/>
              </a:ext>
            </a:extLst>
          </p:cNvPr>
          <p:cNvSpPr txBox="1"/>
          <p:nvPr/>
        </p:nvSpPr>
        <p:spPr>
          <a:xfrm>
            <a:off x="1742087" y="1218049"/>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2016</a:t>
            </a:r>
            <a:endParaRPr lang="en-US">
              <a:solidFill>
                <a:schemeClr val="tx1">
                  <a:lumMod val="75000"/>
                  <a:lumOff val="25000"/>
                </a:schemeClr>
              </a:solidFill>
              <a:cs typeface="Calibri"/>
            </a:endParaRPr>
          </a:p>
        </p:txBody>
      </p:sp>
      <p:pic>
        <p:nvPicPr>
          <p:cNvPr id="4" name="Picture 5" descr="A map of a river&#10;&#10;Description automatically generated">
            <a:extLst>
              <a:ext uri="{FF2B5EF4-FFF2-40B4-BE49-F238E27FC236}">
                <a16:creationId xmlns:a16="http://schemas.microsoft.com/office/drawing/2014/main" id="{01DCD2A8-A4B8-FCFD-0245-DFADEBFB2542}"/>
              </a:ext>
            </a:extLst>
          </p:cNvPr>
          <p:cNvPicPr>
            <a:picLocks noChangeAspect="1"/>
          </p:cNvPicPr>
          <p:nvPr/>
        </p:nvPicPr>
        <p:blipFill rotWithShape="1">
          <a:blip r:embed="rId4"/>
          <a:srcRect l="13377" t="15184" r="7152" b="16564"/>
          <a:stretch/>
        </p:blipFill>
        <p:spPr>
          <a:xfrm>
            <a:off x="355665" y="1587919"/>
            <a:ext cx="3831309" cy="4349466"/>
          </a:xfrm>
          <a:prstGeom prst="rect">
            <a:avLst/>
          </a:prstGeom>
          <a:ln>
            <a:solidFill>
              <a:schemeClr val="tx1">
                <a:lumMod val="75000"/>
                <a:lumOff val="25000"/>
              </a:schemeClr>
            </a:solidFill>
          </a:ln>
        </p:spPr>
      </p:pic>
      <p:pic>
        <p:nvPicPr>
          <p:cNvPr id="6" name="Picture 7" descr="A map of a river&#10;&#10;Description automatically generated">
            <a:extLst>
              <a:ext uri="{FF2B5EF4-FFF2-40B4-BE49-F238E27FC236}">
                <a16:creationId xmlns:a16="http://schemas.microsoft.com/office/drawing/2014/main" id="{C02EE80B-C6E7-2B32-DD7C-2A7BDEBB7AC5}"/>
              </a:ext>
            </a:extLst>
          </p:cNvPr>
          <p:cNvPicPr>
            <a:picLocks noChangeAspect="1"/>
          </p:cNvPicPr>
          <p:nvPr/>
        </p:nvPicPr>
        <p:blipFill rotWithShape="1">
          <a:blip r:embed="rId5"/>
          <a:srcRect l="12050" t="15110" r="7194" b="16811"/>
          <a:stretch/>
        </p:blipFill>
        <p:spPr>
          <a:xfrm>
            <a:off x="4188401" y="1590115"/>
            <a:ext cx="3840251" cy="4347270"/>
          </a:xfrm>
          <a:prstGeom prst="rect">
            <a:avLst/>
          </a:prstGeom>
          <a:ln>
            <a:solidFill>
              <a:schemeClr val="tx1">
                <a:lumMod val="75000"/>
                <a:lumOff val="25000"/>
              </a:schemeClr>
            </a:solidFill>
          </a:ln>
        </p:spPr>
      </p:pic>
      <p:pic>
        <p:nvPicPr>
          <p:cNvPr id="8" name="Picture 9" descr="A map of a river&#10;&#10;Description automatically generated">
            <a:extLst>
              <a:ext uri="{FF2B5EF4-FFF2-40B4-BE49-F238E27FC236}">
                <a16:creationId xmlns:a16="http://schemas.microsoft.com/office/drawing/2014/main" id="{A6DDF4C6-D619-CDC0-1AB5-AE346A8C44E3}"/>
              </a:ext>
            </a:extLst>
          </p:cNvPr>
          <p:cNvPicPr>
            <a:picLocks noChangeAspect="1"/>
          </p:cNvPicPr>
          <p:nvPr/>
        </p:nvPicPr>
        <p:blipFill rotWithShape="1">
          <a:blip r:embed="rId6"/>
          <a:srcRect l="11896" t="15396" r="7249" b="17143"/>
          <a:stretch/>
        </p:blipFill>
        <p:spPr>
          <a:xfrm>
            <a:off x="8024235" y="1591190"/>
            <a:ext cx="3839064" cy="4346183"/>
          </a:xfrm>
          <a:prstGeom prst="rect">
            <a:avLst/>
          </a:prstGeom>
          <a:ln>
            <a:solidFill>
              <a:schemeClr val="tx1">
                <a:lumMod val="75000"/>
                <a:lumOff val="25000"/>
              </a:schemeClr>
            </a:solidFill>
          </a:ln>
        </p:spPr>
      </p:pic>
      <p:sp>
        <p:nvSpPr>
          <p:cNvPr id="11" name="TextBox 10">
            <a:extLst>
              <a:ext uri="{FF2B5EF4-FFF2-40B4-BE49-F238E27FC236}">
                <a16:creationId xmlns:a16="http://schemas.microsoft.com/office/drawing/2014/main" id="{770EF526-22C0-091B-880D-B986DC71F7B9}"/>
              </a:ext>
            </a:extLst>
          </p:cNvPr>
          <p:cNvSpPr txBox="1"/>
          <p:nvPr/>
        </p:nvSpPr>
        <p:spPr>
          <a:xfrm>
            <a:off x="437091" y="1623668"/>
            <a:ext cx="3208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FFFFFF"/>
                </a:solidFill>
                <a:latin typeface="Century Gothic"/>
              </a:rPr>
              <a:t>N</a:t>
            </a:r>
            <a:endParaRPr lang="en-US" sz="1600">
              <a:solidFill>
                <a:srgbClr val="FFFFFF"/>
              </a:solidFill>
              <a:ea typeface="Calibri"/>
              <a:cs typeface="Calibri"/>
            </a:endParaRPr>
          </a:p>
        </p:txBody>
      </p:sp>
      <p:pic>
        <p:nvPicPr>
          <p:cNvPr id="15" name="Picture 3" descr="A white arrow on a black background&#10;&#10;Description automatically generated">
            <a:extLst>
              <a:ext uri="{FF2B5EF4-FFF2-40B4-BE49-F238E27FC236}">
                <a16:creationId xmlns:a16="http://schemas.microsoft.com/office/drawing/2014/main" id="{FD6CAC35-6457-AF7B-1FA0-908E3D844045}"/>
              </a:ext>
            </a:extLst>
          </p:cNvPr>
          <p:cNvPicPr>
            <a:picLocks noChangeAspect="1"/>
          </p:cNvPicPr>
          <p:nvPr/>
        </p:nvPicPr>
        <p:blipFill>
          <a:blip r:embed="rId7"/>
          <a:stretch>
            <a:fillRect/>
          </a:stretch>
        </p:blipFill>
        <p:spPr>
          <a:xfrm>
            <a:off x="411752" y="1898256"/>
            <a:ext cx="457363" cy="469269"/>
          </a:xfrm>
          <a:prstGeom prst="rect">
            <a:avLst/>
          </a:prstGeom>
        </p:spPr>
      </p:pic>
      <p:sp>
        <p:nvSpPr>
          <p:cNvPr id="12" name="TextBox 11">
            <a:extLst>
              <a:ext uri="{FF2B5EF4-FFF2-40B4-BE49-F238E27FC236}">
                <a16:creationId xmlns:a16="http://schemas.microsoft.com/office/drawing/2014/main" id="{6FA563F2-865B-69D3-AE8F-DCB5F5028AFE}"/>
              </a:ext>
            </a:extLst>
          </p:cNvPr>
          <p:cNvSpPr txBox="1"/>
          <p:nvPr/>
        </p:nvSpPr>
        <p:spPr>
          <a:xfrm>
            <a:off x="396913" y="5489086"/>
            <a:ext cx="19127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ea typeface="Calibri"/>
                <a:cs typeface="Calibri"/>
              </a:rPr>
              <a:t>0                4               8</a:t>
            </a:r>
            <a:endParaRPr lang="en-US" sz="1100">
              <a:solidFill>
                <a:schemeClr val="bg1"/>
              </a:solidFill>
              <a:latin typeface="Century Gothic"/>
            </a:endParaRPr>
          </a:p>
        </p:txBody>
      </p:sp>
      <p:sp>
        <p:nvSpPr>
          <p:cNvPr id="21" name="TextBox 20">
            <a:extLst>
              <a:ext uri="{FF2B5EF4-FFF2-40B4-BE49-F238E27FC236}">
                <a16:creationId xmlns:a16="http://schemas.microsoft.com/office/drawing/2014/main" id="{5A832064-F483-07CF-E496-169F55B76045}"/>
              </a:ext>
            </a:extLst>
          </p:cNvPr>
          <p:cNvSpPr txBox="1"/>
          <p:nvPr/>
        </p:nvSpPr>
        <p:spPr>
          <a:xfrm>
            <a:off x="2004175" y="5607383"/>
            <a:ext cx="6284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km</a:t>
            </a:r>
            <a:endParaRPr lang="en-US" sz="1200">
              <a:solidFill>
                <a:schemeClr val="bg1"/>
              </a:solidFill>
              <a:cs typeface="Calibri"/>
            </a:endParaRPr>
          </a:p>
        </p:txBody>
      </p:sp>
      <p:pic>
        <p:nvPicPr>
          <p:cNvPr id="9" name="Picture 9" descr="A screen shot of a cell phone&#10;&#10;Description automatically generated">
            <a:extLst>
              <a:ext uri="{FF2B5EF4-FFF2-40B4-BE49-F238E27FC236}">
                <a16:creationId xmlns:a16="http://schemas.microsoft.com/office/drawing/2014/main" id="{98856473-174C-660C-BE37-A91FA02EF78A}"/>
              </a:ext>
            </a:extLst>
          </p:cNvPr>
          <p:cNvPicPr>
            <a:picLocks noChangeAspect="1"/>
          </p:cNvPicPr>
          <p:nvPr/>
        </p:nvPicPr>
        <p:blipFill rotWithShape="1">
          <a:blip r:embed="rId8"/>
          <a:srcRect t="4960" r="680" b="7612"/>
          <a:stretch/>
        </p:blipFill>
        <p:spPr>
          <a:xfrm>
            <a:off x="11255783" y="5102546"/>
            <a:ext cx="290126" cy="649067"/>
          </a:xfrm>
          <a:prstGeom prst="rect">
            <a:avLst/>
          </a:prstGeom>
        </p:spPr>
      </p:pic>
      <p:sp>
        <p:nvSpPr>
          <p:cNvPr id="13" name="TextBox 12">
            <a:extLst>
              <a:ext uri="{FF2B5EF4-FFF2-40B4-BE49-F238E27FC236}">
                <a16:creationId xmlns:a16="http://schemas.microsoft.com/office/drawing/2014/main" id="{E7B5BC1C-729C-5577-D9A2-39B3E8B31B7D}"/>
              </a:ext>
            </a:extLst>
          </p:cNvPr>
          <p:cNvSpPr txBox="1"/>
          <p:nvPr/>
        </p:nvSpPr>
        <p:spPr>
          <a:xfrm>
            <a:off x="10867699" y="5590141"/>
            <a:ext cx="46790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Century Gothic"/>
                <a:ea typeface="Calibri"/>
                <a:cs typeface="Calibri"/>
              </a:rPr>
              <a:t>-0.75</a:t>
            </a:r>
            <a:endParaRPr lang="en-US">
              <a:solidFill>
                <a:schemeClr val="bg1"/>
              </a:solidFill>
            </a:endParaRPr>
          </a:p>
        </p:txBody>
      </p:sp>
      <p:sp>
        <p:nvSpPr>
          <p:cNvPr id="16" name="TextBox 15">
            <a:extLst>
              <a:ext uri="{FF2B5EF4-FFF2-40B4-BE49-F238E27FC236}">
                <a16:creationId xmlns:a16="http://schemas.microsoft.com/office/drawing/2014/main" id="{AC543DD5-5DE8-EDB7-BEBF-7A7047737E99}"/>
              </a:ext>
            </a:extLst>
          </p:cNvPr>
          <p:cNvSpPr txBox="1"/>
          <p:nvPr/>
        </p:nvSpPr>
        <p:spPr>
          <a:xfrm>
            <a:off x="10996348" y="5045855"/>
            <a:ext cx="46790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Century Gothic"/>
                <a:ea typeface="Calibri"/>
                <a:cs typeface="Calibri"/>
              </a:rPr>
              <a:t>3.0</a:t>
            </a:r>
          </a:p>
        </p:txBody>
      </p:sp>
      <p:sp>
        <p:nvSpPr>
          <p:cNvPr id="19" name="TextBox 18">
            <a:extLst>
              <a:ext uri="{FF2B5EF4-FFF2-40B4-BE49-F238E27FC236}">
                <a16:creationId xmlns:a16="http://schemas.microsoft.com/office/drawing/2014/main" id="{D0628B1E-B954-4337-52E5-33FE239CB311}"/>
              </a:ext>
            </a:extLst>
          </p:cNvPr>
          <p:cNvSpPr txBox="1"/>
          <p:nvPr/>
        </p:nvSpPr>
        <p:spPr>
          <a:xfrm>
            <a:off x="10469476" y="4814575"/>
            <a:ext cx="15191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Century Gothic"/>
                <a:ea typeface="Calibri"/>
                <a:cs typeface="Calibri"/>
              </a:rPr>
              <a:t>Chlorophyll-a</a:t>
            </a:r>
          </a:p>
        </p:txBody>
      </p:sp>
      <p:sp>
        <p:nvSpPr>
          <p:cNvPr id="2" name="TextBox 1">
            <a:extLst>
              <a:ext uri="{FF2B5EF4-FFF2-40B4-BE49-F238E27FC236}">
                <a16:creationId xmlns:a16="http://schemas.microsoft.com/office/drawing/2014/main" id="{FC934444-AD4C-2646-7305-91180DFDD53E}"/>
              </a:ext>
            </a:extLst>
          </p:cNvPr>
          <p:cNvSpPr txBox="1"/>
          <p:nvPr/>
        </p:nvSpPr>
        <p:spPr>
          <a:xfrm>
            <a:off x="3348480" y="5937373"/>
            <a:ext cx="5235442" cy="21544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367580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solidFill>
                <a:schemeClr val="tx1">
                  <a:lumMod val="75000"/>
                  <a:lumOff val="25000"/>
                </a:schemeClr>
              </a:solidFill>
              <a:latin typeface="Century Gothic"/>
            </a:endParaRPr>
          </a:p>
        </p:txBody>
      </p:sp>
      <p:sp>
        <p:nvSpPr>
          <p:cNvPr id="7" name="Title 1">
            <a:extLst>
              <a:ext uri="{FF2B5EF4-FFF2-40B4-BE49-F238E27FC236}">
                <a16:creationId xmlns:a16="http://schemas.microsoft.com/office/drawing/2014/main" id="{2A946235-4A28-912A-C851-6B6C4375D11A}"/>
              </a:ext>
            </a:extLst>
          </p:cNvPr>
          <p:cNvSpPr txBox="1">
            <a:spLocks/>
          </p:cNvSpPr>
          <p:nvPr/>
        </p:nvSpPr>
        <p:spPr>
          <a:xfrm>
            <a:off x="261215" y="190363"/>
            <a:ext cx="12169305" cy="6064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Normalized Difference Chlorophyll Index (NDCI)</a:t>
            </a: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B99572E2-1D6D-6D66-8F00-53999F9C399C}"/>
              </a:ext>
            </a:extLst>
          </p:cNvPr>
          <p:cNvSpPr txBox="1"/>
          <p:nvPr/>
        </p:nvSpPr>
        <p:spPr>
          <a:xfrm>
            <a:off x="5763985" y="6194534"/>
            <a:ext cx="7110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Year</a:t>
            </a:r>
            <a:endParaRPr lang="en-US"/>
          </a:p>
        </p:txBody>
      </p:sp>
      <p:sp>
        <p:nvSpPr>
          <p:cNvPr id="23" name="TextBox 22">
            <a:extLst>
              <a:ext uri="{FF2B5EF4-FFF2-40B4-BE49-F238E27FC236}">
                <a16:creationId xmlns:a16="http://schemas.microsoft.com/office/drawing/2014/main" id="{EBAE0476-527C-4ED0-7C35-755EBE353700}"/>
              </a:ext>
            </a:extLst>
          </p:cNvPr>
          <p:cNvSpPr txBox="1"/>
          <p:nvPr/>
        </p:nvSpPr>
        <p:spPr>
          <a:xfrm rot="16200000">
            <a:off x="-2452100" y="3488494"/>
            <a:ext cx="53483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latin typeface="Century Gothic"/>
                <a:cs typeface="Calibri"/>
              </a:rPr>
              <a:t>Normalized Difference Chlorophyll Index (NDCI)</a:t>
            </a:r>
            <a:endParaRPr lang="en-US"/>
          </a:p>
        </p:txBody>
      </p:sp>
      <p:sp>
        <p:nvSpPr>
          <p:cNvPr id="25" name="TextBox 24">
            <a:extLst>
              <a:ext uri="{FF2B5EF4-FFF2-40B4-BE49-F238E27FC236}">
                <a16:creationId xmlns:a16="http://schemas.microsoft.com/office/drawing/2014/main" id="{2D403D20-F7F1-13E8-FE23-EB65904D49A3}"/>
              </a:ext>
            </a:extLst>
          </p:cNvPr>
          <p:cNvSpPr txBox="1"/>
          <p:nvPr/>
        </p:nvSpPr>
        <p:spPr>
          <a:xfrm>
            <a:off x="536028" y="2112389"/>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a:t>
            </a:r>
            <a:endParaRPr lang="en-US" sz="1200">
              <a:solidFill>
                <a:schemeClr val="tx1">
                  <a:lumMod val="75000"/>
                  <a:lumOff val="25000"/>
                </a:schemeClr>
              </a:solidFill>
              <a:cs typeface="Calibri"/>
            </a:endParaRPr>
          </a:p>
        </p:txBody>
      </p:sp>
      <p:sp>
        <p:nvSpPr>
          <p:cNvPr id="26" name="TextBox 25">
            <a:extLst>
              <a:ext uri="{FF2B5EF4-FFF2-40B4-BE49-F238E27FC236}">
                <a16:creationId xmlns:a16="http://schemas.microsoft.com/office/drawing/2014/main" id="{EF3486C3-32F5-AF03-0F74-7C092E606271}"/>
              </a:ext>
            </a:extLst>
          </p:cNvPr>
          <p:cNvSpPr txBox="1"/>
          <p:nvPr/>
        </p:nvSpPr>
        <p:spPr>
          <a:xfrm>
            <a:off x="340086" y="2624018"/>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-0.05</a:t>
            </a:r>
          </a:p>
        </p:txBody>
      </p:sp>
      <p:sp>
        <p:nvSpPr>
          <p:cNvPr id="27" name="TextBox 26">
            <a:extLst>
              <a:ext uri="{FF2B5EF4-FFF2-40B4-BE49-F238E27FC236}">
                <a16:creationId xmlns:a16="http://schemas.microsoft.com/office/drawing/2014/main" id="{9CFCD569-9A50-A59C-BD96-2B1F254427B4}"/>
              </a:ext>
            </a:extLst>
          </p:cNvPr>
          <p:cNvSpPr txBox="1"/>
          <p:nvPr/>
        </p:nvSpPr>
        <p:spPr>
          <a:xfrm>
            <a:off x="340086" y="3157417"/>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-0.10</a:t>
            </a:r>
            <a:endParaRPr lang="en-US">
              <a:solidFill>
                <a:schemeClr val="tx1">
                  <a:lumMod val="75000"/>
                  <a:lumOff val="25000"/>
                </a:schemeClr>
              </a:solidFill>
            </a:endParaRPr>
          </a:p>
        </p:txBody>
      </p:sp>
      <p:sp>
        <p:nvSpPr>
          <p:cNvPr id="28" name="TextBox 27">
            <a:extLst>
              <a:ext uri="{FF2B5EF4-FFF2-40B4-BE49-F238E27FC236}">
                <a16:creationId xmlns:a16="http://schemas.microsoft.com/office/drawing/2014/main" id="{B4AE72E2-BADC-A2E6-3527-BFC9BB2B6E4E}"/>
              </a:ext>
            </a:extLst>
          </p:cNvPr>
          <p:cNvSpPr txBox="1"/>
          <p:nvPr/>
        </p:nvSpPr>
        <p:spPr>
          <a:xfrm>
            <a:off x="340086" y="3658160"/>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-0.15</a:t>
            </a:r>
          </a:p>
        </p:txBody>
      </p:sp>
      <p:sp>
        <p:nvSpPr>
          <p:cNvPr id="30" name="TextBox 29">
            <a:extLst>
              <a:ext uri="{FF2B5EF4-FFF2-40B4-BE49-F238E27FC236}">
                <a16:creationId xmlns:a16="http://schemas.microsoft.com/office/drawing/2014/main" id="{9CAF0ECB-3674-DBCA-03C1-F2DC2259F5E3}"/>
              </a:ext>
            </a:extLst>
          </p:cNvPr>
          <p:cNvSpPr txBox="1"/>
          <p:nvPr/>
        </p:nvSpPr>
        <p:spPr>
          <a:xfrm>
            <a:off x="340086" y="4202445"/>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-0.20</a:t>
            </a:r>
            <a:endParaRPr lang="en-US">
              <a:solidFill>
                <a:schemeClr val="tx1">
                  <a:lumMod val="75000"/>
                  <a:lumOff val="25000"/>
                </a:schemeClr>
              </a:solidFill>
            </a:endParaRPr>
          </a:p>
        </p:txBody>
      </p:sp>
      <p:sp>
        <p:nvSpPr>
          <p:cNvPr id="31" name="TextBox 30">
            <a:extLst>
              <a:ext uri="{FF2B5EF4-FFF2-40B4-BE49-F238E27FC236}">
                <a16:creationId xmlns:a16="http://schemas.microsoft.com/office/drawing/2014/main" id="{582CF3CD-11D1-7D93-6DD4-DB00DF2B4C83}"/>
              </a:ext>
            </a:extLst>
          </p:cNvPr>
          <p:cNvSpPr txBox="1"/>
          <p:nvPr/>
        </p:nvSpPr>
        <p:spPr>
          <a:xfrm>
            <a:off x="340086" y="4703188"/>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-0.25</a:t>
            </a:r>
            <a:endParaRPr lang="en-US">
              <a:solidFill>
                <a:schemeClr val="tx1">
                  <a:lumMod val="75000"/>
                  <a:lumOff val="25000"/>
                </a:schemeClr>
              </a:solidFill>
            </a:endParaRPr>
          </a:p>
        </p:txBody>
      </p:sp>
      <p:sp>
        <p:nvSpPr>
          <p:cNvPr id="32" name="TextBox 31">
            <a:extLst>
              <a:ext uri="{FF2B5EF4-FFF2-40B4-BE49-F238E27FC236}">
                <a16:creationId xmlns:a16="http://schemas.microsoft.com/office/drawing/2014/main" id="{FF79DE3D-9574-FB76-978F-6BAF51261F08}"/>
              </a:ext>
            </a:extLst>
          </p:cNvPr>
          <p:cNvSpPr txBox="1"/>
          <p:nvPr/>
        </p:nvSpPr>
        <p:spPr>
          <a:xfrm>
            <a:off x="340086" y="5280131"/>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-0.30</a:t>
            </a:r>
            <a:endParaRPr lang="en-US"/>
          </a:p>
        </p:txBody>
      </p:sp>
      <p:sp>
        <p:nvSpPr>
          <p:cNvPr id="33" name="TextBox 32">
            <a:extLst>
              <a:ext uri="{FF2B5EF4-FFF2-40B4-BE49-F238E27FC236}">
                <a16:creationId xmlns:a16="http://schemas.microsoft.com/office/drawing/2014/main" id="{F621C9DF-9B48-C930-AD44-3210D1C8828B}"/>
              </a:ext>
            </a:extLst>
          </p:cNvPr>
          <p:cNvSpPr txBox="1"/>
          <p:nvPr/>
        </p:nvSpPr>
        <p:spPr>
          <a:xfrm>
            <a:off x="394513" y="1578989"/>
            <a:ext cx="7110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0.05</a:t>
            </a:r>
            <a:endParaRPr lang="en-US" sz="1200">
              <a:solidFill>
                <a:schemeClr val="tx1">
                  <a:lumMod val="75000"/>
                  <a:lumOff val="25000"/>
                </a:schemeClr>
              </a:solidFill>
              <a:cs typeface="Calibri"/>
            </a:endParaRPr>
          </a:p>
        </p:txBody>
      </p:sp>
      <p:sp>
        <p:nvSpPr>
          <p:cNvPr id="35" name="TextBox 34">
            <a:extLst>
              <a:ext uri="{FF2B5EF4-FFF2-40B4-BE49-F238E27FC236}">
                <a16:creationId xmlns:a16="http://schemas.microsoft.com/office/drawing/2014/main" id="{904DB511-A1E8-5B8F-7279-A153EDDAFC0C}"/>
              </a:ext>
            </a:extLst>
          </p:cNvPr>
          <p:cNvSpPr txBox="1"/>
          <p:nvPr/>
        </p:nvSpPr>
        <p:spPr>
          <a:xfrm>
            <a:off x="639679"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2016</a:t>
            </a:r>
            <a:endParaRPr lang="en-US"/>
          </a:p>
        </p:txBody>
      </p:sp>
      <p:sp>
        <p:nvSpPr>
          <p:cNvPr id="36" name="TextBox 35">
            <a:extLst>
              <a:ext uri="{FF2B5EF4-FFF2-40B4-BE49-F238E27FC236}">
                <a16:creationId xmlns:a16="http://schemas.microsoft.com/office/drawing/2014/main" id="{4EF9ECC4-74F0-790E-8F20-C68D949E5F38}"/>
              </a:ext>
            </a:extLst>
          </p:cNvPr>
          <p:cNvSpPr txBox="1"/>
          <p:nvPr/>
        </p:nvSpPr>
        <p:spPr>
          <a:xfrm>
            <a:off x="2089845"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2017</a:t>
            </a:r>
            <a:endParaRPr lang="en-US"/>
          </a:p>
        </p:txBody>
      </p:sp>
      <p:sp>
        <p:nvSpPr>
          <p:cNvPr id="37" name="TextBox 36">
            <a:extLst>
              <a:ext uri="{FF2B5EF4-FFF2-40B4-BE49-F238E27FC236}">
                <a16:creationId xmlns:a16="http://schemas.microsoft.com/office/drawing/2014/main" id="{9DBDC77A-551F-1833-590B-468A672AA0F6}"/>
              </a:ext>
            </a:extLst>
          </p:cNvPr>
          <p:cNvSpPr txBox="1"/>
          <p:nvPr/>
        </p:nvSpPr>
        <p:spPr>
          <a:xfrm>
            <a:off x="3584975"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2018</a:t>
            </a:r>
            <a:endParaRPr lang="en-US"/>
          </a:p>
        </p:txBody>
      </p:sp>
      <p:sp>
        <p:nvSpPr>
          <p:cNvPr id="38" name="TextBox 37">
            <a:extLst>
              <a:ext uri="{FF2B5EF4-FFF2-40B4-BE49-F238E27FC236}">
                <a16:creationId xmlns:a16="http://schemas.microsoft.com/office/drawing/2014/main" id="{9EFA1062-C216-2F7A-0E34-A55B5F3E8949}"/>
              </a:ext>
            </a:extLst>
          </p:cNvPr>
          <p:cNvSpPr txBox="1"/>
          <p:nvPr/>
        </p:nvSpPr>
        <p:spPr>
          <a:xfrm>
            <a:off x="5013370"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2019</a:t>
            </a:r>
            <a:endParaRPr lang="en-US"/>
          </a:p>
        </p:txBody>
      </p:sp>
      <p:sp>
        <p:nvSpPr>
          <p:cNvPr id="39" name="TextBox 38">
            <a:extLst>
              <a:ext uri="{FF2B5EF4-FFF2-40B4-BE49-F238E27FC236}">
                <a16:creationId xmlns:a16="http://schemas.microsoft.com/office/drawing/2014/main" id="{B99BA87A-8FA1-C125-04D8-19F309EEA9BE}"/>
              </a:ext>
            </a:extLst>
          </p:cNvPr>
          <p:cNvSpPr txBox="1"/>
          <p:nvPr/>
        </p:nvSpPr>
        <p:spPr>
          <a:xfrm>
            <a:off x="6474264"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2020</a:t>
            </a:r>
            <a:endParaRPr lang="en-US"/>
          </a:p>
        </p:txBody>
      </p:sp>
      <p:sp>
        <p:nvSpPr>
          <p:cNvPr id="40" name="TextBox 39">
            <a:extLst>
              <a:ext uri="{FF2B5EF4-FFF2-40B4-BE49-F238E27FC236}">
                <a16:creationId xmlns:a16="http://schemas.microsoft.com/office/drawing/2014/main" id="{E9387CA4-C60E-E64B-28D7-464E03F7A6A4}"/>
              </a:ext>
            </a:extLst>
          </p:cNvPr>
          <p:cNvSpPr txBox="1"/>
          <p:nvPr/>
        </p:nvSpPr>
        <p:spPr>
          <a:xfrm>
            <a:off x="7869213"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2021</a:t>
            </a:r>
            <a:endParaRPr lang="en-US"/>
          </a:p>
        </p:txBody>
      </p:sp>
      <p:sp>
        <p:nvSpPr>
          <p:cNvPr id="41" name="TextBox 40">
            <a:extLst>
              <a:ext uri="{FF2B5EF4-FFF2-40B4-BE49-F238E27FC236}">
                <a16:creationId xmlns:a16="http://schemas.microsoft.com/office/drawing/2014/main" id="{6A29C1E1-A62D-4DE0-CF8A-E3BDA29994B0}"/>
              </a:ext>
            </a:extLst>
          </p:cNvPr>
          <p:cNvSpPr txBox="1"/>
          <p:nvPr/>
        </p:nvSpPr>
        <p:spPr>
          <a:xfrm>
            <a:off x="9308335"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2022</a:t>
            </a:r>
            <a:endParaRPr lang="en-US"/>
          </a:p>
        </p:txBody>
      </p:sp>
      <p:sp>
        <p:nvSpPr>
          <p:cNvPr id="42" name="TextBox 41">
            <a:extLst>
              <a:ext uri="{FF2B5EF4-FFF2-40B4-BE49-F238E27FC236}">
                <a16:creationId xmlns:a16="http://schemas.microsoft.com/office/drawing/2014/main" id="{AB9E86A3-4CAF-98C6-26D4-D5401B7056E7}"/>
              </a:ext>
            </a:extLst>
          </p:cNvPr>
          <p:cNvSpPr txBox="1"/>
          <p:nvPr/>
        </p:nvSpPr>
        <p:spPr>
          <a:xfrm>
            <a:off x="10747615" y="5769992"/>
            <a:ext cx="7110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2023</a:t>
            </a:r>
            <a:endParaRPr lang="en-US"/>
          </a:p>
        </p:txBody>
      </p:sp>
      <p:cxnSp>
        <p:nvCxnSpPr>
          <p:cNvPr id="44" name="Straight Arrow Connector 43">
            <a:extLst>
              <a:ext uri="{FF2B5EF4-FFF2-40B4-BE49-F238E27FC236}">
                <a16:creationId xmlns:a16="http://schemas.microsoft.com/office/drawing/2014/main" id="{06CD641C-D629-0AD9-5BD5-7664B18BE9BC}"/>
              </a:ext>
            </a:extLst>
          </p:cNvPr>
          <p:cNvCxnSpPr/>
          <p:nvPr/>
        </p:nvCxnSpPr>
        <p:spPr>
          <a:xfrm>
            <a:off x="11179629" y="3810002"/>
            <a:ext cx="283028" cy="10884"/>
          </a:xfrm>
          <a:prstGeom prst="straightConnector1">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15E76B2-CE17-4B1D-E9E9-F9B5C5929071}"/>
              </a:ext>
            </a:extLst>
          </p:cNvPr>
          <p:cNvSpPr txBox="1"/>
          <p:nvPr/>
        </p:nvSpPr>
        <p:spPr>
          <a:xfrm>
            <a:off x="11465287" y="3658163"/>
            <a:ext cx="8198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Monthly</a:t>
            </a:r>
          </a:p>
        </p:txBody>
      </p:sp>
      <p:cxnSp>
        <p:nvCxnSpPr>
          <p:cNvPr id="48" name="Straight Arrow Connector 47">
            <a:extLst>
              <a:ext uri="{FF2B5EF4-FFF2-40B4-BE49-F238E27FC236}">
                <a16:creationId xmlns:a16="http://schemas.microsoft.com/office/drawing/2014/main" id="{ABD756B0-D0EA-4F61-99CA-4A4ED0A89631}"/>
              </a:ext>
            </a:extLst>
          </p:cNvPr>
          <p:cNvCxnSpPr>
            <a:cxnSpLocks/>
          </p:cNvCxnSpPr>
          <p:nvPr/>
        </p:nvCxnSpPr>
        <p:spPr>
          <a:xfrm>
            <a:off x="11179629" y="3341916"/>
            <a:ext cx="283030" cy="10884"/>
          </a:xfrm>
          <a:prstGeom prst="straightConnector1">
            <a:avLst/>
          </a:prstGeom>
          <a:ln w="57150">
            <a:solidFill>
              <a:srgbClr val="81EB1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3C848ED-77D0-B27C-7AB3-B7DC59BA229A}"/>
              </a:ext>
            </a:extLst>
          </p:cNvPr>
          <p:cNvSpPr txBox="1"/>
          <p:nvPr/>
        </p:nvSpPr>
        <p:spPr>
          <a:xfrm>
            <a:off x="11508831" y="3200962"/>
            <a:ext cx="634804" cy="287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Daily</a:t>
            </a:r>
          </a:p>
        </p:txBody>
      </p:sp>
      <p:pic>
        <p:nvPicPr>
          <p:cNvPr id="5" name="Picture 5" descr="A graph with green lines and dots&#10;&#10;Description automatically generated">
            <a:extLst>
              <a:ext uri="{FF2B5EF4-FFF2-40B4-BE49-F238E27FC236}">
                <a16:creationId xmlns:a16="http://schemas.microsoft.com/office/drawing/2014/main" id="{0152E9FA-0693-BB4D-81F4-A9909689DE56}"/>
              </a:ext>
            </a:extLst>
          </p:cNvPr>
          <p:cNvPicPr>
            <a:picLocks noChangeAspect="1"/>
          </p:cNvPicPr>
          <p:nvPr/>
        </p:nvPicPr>
        <p:blipFill rotWithShape="1">
          <a:blip r:embed="rId4"/>
          <a:srcRect l="4438" t="972" b="17035"/>
          <a:stretch/>
        </p:blipFill>
        <p:spPr>
          <a:xfrm>
            <a:off x="833977" y="1581675"/>
            <a:ext cx="10399258" cy="4153090"/>
          </a:xfrm>
          <a:prstGeom prst="rect">
            <a:avLst/>
          </a:prstGeom>
        </p:spPr>
      </p:pic>
    </p:spTree>
    <p:extLst>
      <p:ext uri="{BB962C8B-B14F-4D97-AF65-F5344CB8AC3E}">
        <p14:creationId xmlns:p14="http://schemas.microsoft.com/office/powerpoint/2010/main" val="250884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Normalized Difference Turbidity Index (NDTI)</a:t>
            </a:r>
            <a:endParaRPr lang="en-US"/>
          </a:p>
        </p:txBody>
      </p:sp>
      <p:sp>
        <p:nvSpPr>
          <p:cNvPr id="5" name="TextBox 4">
            <a:extLst>
              <a:ext uri="{FF2B5EF4-FFF2-40B4-BE49-F238E27FC236}">
                <a16:creationId xmlns:a16="http://schemas.microsoft.com/office/drawing/2014/main" id="{954368DA-D187-B968-6AC1-E216AF591632}"/>
              </a:ext>
            </a:extLst>
          </p:cNvPr>
          <p:cNvSpPr txBox="1"/>
          <p:nvPr/>
        </p:nvSpPr>
        <p:spPr>
          <a:xfrm>
            <a:off x="9487898" y="1223769"/>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2023</a:t>
            </a:r>
            <a:endParaRPr lang="en-US" b="1">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1622E95F-0BCC-66D9-B1E1-D9F52EAD7850}"/>
              </a:ext>
            </a:extLst>
          </p:cNvPr>
          <p:cNvSpPr txBox="1"/>
          <p:nvPr/>
        </p:nvSpPr>
        <p:spPr>
          <a:xfrm>
            <a:off x="5473427" y="1210631"/>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2020</a:t>
            </a:r>
          </a:p>
        </p:txBody>
      </p:sp>
      <p:sp>
        <p:nvSpPr>
          <p:cNvPr id="10" name="TextBox 9">
            <a:extLst>
              <a:ext uri="{FF2B5EF4-FFF2-40B4-BE49-F238E27FC236}">
                <a16:creationId xmlns:a16="http://schemas.microsoft.com/office/drawing/2014/main" id="{FEA6610C-3671-35DF-832E-87D88FB83BE5}"/>
              </a:ext>
            </a:extLst>
          </p:cNvPr>
          <p:cNvSpPr txBox="1"/>
          <p:nvPr/>
        </p:nvSpPr>
        <p:spPr>
          <a:xfrm>
            <a:off x="1458956" y="1223769"/>
            <a:ext cx="8170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cs typeface="Calibri"/>
              </a:rPr>
              <a:t>2016</a:t>
            </a:r>
          </a:p>
        </p:txBody>
      </p:sp>
      <p:pic>
        <p:nvPicPr>
          <p:cNvPr id="4" name="Picture 7" descr="A map of a volcano&#10;&#10;Description automatically generated">
            <a:extLst>
              <a:ext uri="{FF2B5EF4-FFF2-40B4-BE49-F238E27FC236}">
                <a16:creationId xmlns:a16="http://schemas.microsoft.com/office/drawing/2014/main" id="{54C051E5-0FCA-3205-1FDC-93ECCE5033B7}"/>
              </a:ext>
            </a:extLst>
          </p:cNvPr>
          <p:cNvPicPr>
            <a:picLocks noChangeAspect="1"/>
          </p:cNvPicPr>
          <p:nvPr/>
        </p:nvPicPr>
        <p:blipFill rotWithShape="1">
          <a:blip r:embed="rId4"/>
          <a:srcRect l="11565" t="19608" r="14286" b="12066"/>
          <a:stretch/>
        </p:blipFill>
        <p:spPr>
          <a:xfrm>
            <a:off x="432135" y="1618751"/>
            <a:ext cx="3834240" cy="4348466"/>
          </a:xfrm>
          <a:prstGeom prst="rect">
            <a:avLst/>
          </a:prstGeom>
          <a:ln>
            <a:solidFill>
              <a:schemeClr val="tx1">
                <a:lumMod val="75000"/>
                <a:lumOff val="25000"/>
              </a:schemeClr>
            </a:solidFill>
          </a:ln>
        </p:spPr>
      </p:pic>
      <p:pic>
        <p:nvPicPr>
          <p:cNvPr id="8" name="Picture 10" descr="A map of a volcano&#10;&#10;Description automatically generated">
            <a:extLst>
              <a:ext uri="{FF2B5EF4-FFF2-40B4-BE49-F238E27FC236}">
                <a16:creationId xmlns:a16="http://schemas.microsoft.com/office/drawing/2014/main" id="{78BA727E-53E3-1B7B-92F6-AAE1859B95F7}"/>
              </a:ext>
            </a:extLst>
          </p:cNvPr>
          <p:cNvPicPr>
            <a:picLocks noChangeAspect="1"/>
          </p:cNvPicPr>
          <p:nvPr/>
        </p:nvPicPr>
        <p:blipFill rotWithShape="1">
          <a:blip r:embed="rId5"/>
          <a:srcRect l="10658" t="19198" r="12853" b="12361"/>
          <a:stretch/>
        </p:blipFill>
        <p:spPr>
          <a:xfrm>
            <a:off x="4156517" y="1620694"/>
            <a:ext cx="3836336" cy="4346511"/>
          </a:xfrm>
          <a:prstGeom prst="rect">
            <a:avLst/>
          </a:prstGeom>
          <a:ln>
            <a:solidFill>
              <a:schemeClr val="tx1">
                <a:lumMod val="75000"/>
                <a:lumOff val="25000"/>
              </a:schemeClr>
            </a:solidFill>
          </a:ln>
        </p:spPr>
      </p:pic>
      <p:pic>
        <p:nvPicPr>
          <p:cNvPr id="11" name="Picture 12" descr="A map of a river&#10;&#10;Description automatically generated">
            <a:extLst>
              <a:ext uri="{FF2B5EF4-FFF2-40B4-BE49-F238E27FC236}">
                <a16:creationId xmlns:a16="http://schemas.microsoft.com/office/drawing/2014/main" id="{5A021691-F0A3-B432-C306-3057EC711377}"/>
              </a:ext>
            </a:extLst>
          </p:cNvPr>
          <p:cNvPicPr>
            <a:picLocks noChangeAspect="1"/>
          </p:cNvPicPr>
          <p:nvPr/>
        </p:nvPicPr>
        <p:blipFill rotWithShape="1">
          <a:blip r:embed="rId6"/>
          <a:srcRect l="10614" t="19339" r="11546" b="12562"/>
          <a:stretch/>
        </p:blipFill>
        <p:spPr>
          <a:xfrm>
            <a:off x="7975078" y="1618751"/>
            <a:ext cx="3838480" cy="4348475"/>
          </a:xfrm>
          <a:prstGeom prst="rect">
            <a:avLst/>
          </a:prstGeom>
          <a:ln>
            <a:solidFill>
              <a:schemeClr val="tx1">
                <a:lumMod val="75000"/>
                <a:lumOff val="25000"/>
              </a:schemeClr>
            </a:solidFill>
          </a:ln>
        </p:spPr>
      </p:pic>
      <p:sp>
        <p:nvSpPr>
          <p:cNvPr id="15" name="TextBox 14">
            <a:extLst>
              <a:ext uri="{FF2B5EF4-FFF2-40B4-BE49-F238E27FC236}">
                <a16:creationId xmlns:a16="http://schemas.microsoft.com/office/drawing/2014/main" id="{B7E51E38-E1CA-BF1A-8E22-D41D0EE8ECC6}"/>
              </a:ext>
            </a:extLst>
          </p:cNvPr>
          <p:cNvSpPr txBox="1"/>
          <p:nvPr/>
        </p:nvSpPr>
        <p:spPr>
          <a:xfrm>
            <a:off x="498352" y="1635182"/>
            <a:ext cx="3208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FFFFFF"/>
                </a:solidFill>
                <a:latin typeface="Century Gothic"/>
              </a:rPr>
              <a:t>N</a:t>
            </a:r>
            <a:endParaRPr lang="en-US" sz="1600">
              <a:solidFill>
                <a:srgbClr val="FFFFFF"/>
              </a:solidFill>
              <a:ea typeface="Calibri"/>
              <a:cs typeface="Calibri"/>
            </a:endParaRPr>
          </a:p>
        </p:txBody>
      </p:sp>
      <p:pic>
        <p:nvPicPr>
          <p:cNvPr id="19" name="Picture 3" descr="A white arrow on a black background&#10;&#10;Description automatically generated">
            <a:extLst>
              <a:ext uri="{FF2B5EF4-FFF2-40B4-BE49-F238E27FC236}">
                <a16:creationId xmlns:a16="http://schemas.microsoft.com/office/drawing/2014/main" id="{79630A63-009A-ABFE-668F-93F06219DCFF}"/>
              </a:ext>
            </a:extLst>
          </p:cNvPr>
          <p:cNvPicPr>
            <a:picLocks noChangeAspect="1"/>
          </p:cNvPicPr>
          <p:nvPr/>
        </p:nvPicPr>
        <p:blipFill>
          <a:blip r:embed="rId7"/>
          <a:stretch>
            <a:fillRect/>
          </a:stretch>
        </p:blipFill>
        <p:spPr>
          <a:xfrm>
            <a:off x="455890" y="1926893"/>
            <a:ext cx="457363" cy="469269"/>
          </a:xfrm>
          <a:prstGeom prst="rect">
            <a:avLst/>
          </a:prstGeom>
        </p:spPr>
      </p:pic>
      <p:sp>
        <p:nvSpPr>
          <p:cNvPr id="21" name="TextBox 20">
            <a:extLst>
              <a:ext uri="{FF2B5EF4-FFF2-40B4-BE49-F238E27FC236}">
                <a16:creationId xmlns:a16="http://schemas.microsoft.com/office/drawing/2014/main" id="{AF20FEA7-6A80-63B2-7EDE-72DC5D2E713F}"/>
              </a:ext>
            </a:extLst>
          </p:cNvPr>
          <p:cNvSpPr txBox="1"/>
          <p:nvPr/>
        </p:nvSpPr>
        <p:spPr>
          <a:xfrm>
            <a:off x="507332" y="5494252"/>
            <a:ext cx="191273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ea typeface="Calibri"/>
                <a:cs typeface="Calibri"/>
              </a:rPr>
              <a:t>0               4                8</a:t>
            </a:r>
            <a:endParaRPr lang="en-US" sz="1100">
              <a:solidFill>
                <a:schemeClr val="bg1"/>
              </a:solidFill>
              <a:latin typeface="Century Gothic"/>
            </a:endParaRPr>
          </a:p>
        </p:txBody>
      </p:sp>
      <p:sp>
        <p:nvSpPr>
          <p:cNvPr id="23" name="TextBox 22">
            <a:extLst>
              <a:ext uri="{FF2B5EF4-FFF2-40B4-BE49-F238E27FC236}">
                <a16:creationId xmlns:a16="http://schemas.microsoft.com/office/drawing/2014/main" id="{D0B7A9C0-C739-6F11-E83D-0A537DEBC1C3}"/>
              </a:ext>
            </a:extLst>
          </p:cNvPr>
          <p:cNvSpPr txBox="1"/>
          <p:nvPr/>
        </p:nvSpPr>
        <p:spPr>
          <a:xfrm>
            <a:off x="2088130" y="5638852"/>
            <a:ext cx="6416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km</a:t>
            </a:r>
            <a:endParaRPr lang="en-US" sz="1400">
              <a:solidFill>
                <a:schemeClr val="bg1"/>
              </a:solidFill>
              <a:cs typeface="Calibri"/>
            </a:endParaRPr>
          </a:p>
        </p:txBody>
      </p:sp>
      <p:pic>
        <p:nvPicPr>
          <p:cNvPr id="6" name="Picture 27" descr="A screen shot of a cell phone&#10;&#10;Description automatically generated">
            <a:extLst>
              <a:ext uri="{FF2B5EF4-FFF2-40B4-BE49-F238E27FC236}">
                <a16:creationId xmlns:a16="http://schemas.microsoft.com/office/drawing/2014/main" id="{07C3F3DE-BD0B-471F-4029-A33465AF0F2C}"/>
              </a:ext>
            </a:extLst>
          </p:cNvPr>
          <p:cNvPicPr>
            <a:picLocks noChangeAspect="1"/>
          </p:cNvPicPr>
          <p:nvPr/>
        </p:nvPicPr>
        <p:blipFill rotWithShape="1">
          <a:blip r:embed="rId8"/>
          <a:srcRect t="6195" r="-32029" b="9735"/>
          <a:stretch/>
        </p:blipFill>
        <p:spPr>
          <a:xfrm>
            <a:off x="11339194" y="5074929"/>
            <a:ext cx="327983" cy="715515"/>
          </a:xfrm>
          <a:prstGeom prst="rect">
            <a:avLst/>
          </a:prstGeom>
        </p:spPr>
      </p:pic>
      <p:sp>
        <p:nvSpPr>
          <p:cNvPr id="12" name="TextBox 11">
            <a:extLst>
              <a:ext uri="{FF2B5EF4-FFF2-40B4-BE49-F238E27FC236}">
                <a16:creationId xmlns:a16="http://schemas.microsoft.com/office/drawing/2014/main" id="{A3F0C1F8-8F8B-60EA-B1B3-A0C9952EBCFB}"/>
              </a:ext>
            </a:extLst>
          </p:cNvPr>
          <p:cNvSpPr txBox="1"/>
          <p:nvPr/>
        </p:nvSpPr>
        <p:spPr>
          <a:xfrm>
            <a:off x="10964784" y="5487768"/>
            <a:ext cx="4679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900">
              <a:solidFill>
                <a:schemeClr val="bg1"/>
              </a:solidFill>
              <a:latin typeface="Century Gothic"/>
              <a:ea typeface="Calibri"/>
              <a:cs typeface="Calibri"/>
            </a:endParaRPr>
          </a:p>
          <a:p>
            <a:r>
              <a:rPr lang="en-US" sz="900">
                <a:solidFill>
                  <a:schemeClr val="bg1"/>
                </a:solidFill>
                <a:latin typeface="Century Gothic"/>
                <a:ea typeface="Calibri"/>
                <a:cs typeface="Calibri"/>
              </a:rPr>
              <a:t>-0.61</a:t>
            </a:r>
          </a:p>
        </p:txBody>
      </p:sp>
      <p:sp>
        <p:nvSpPr>
          <p:cNvPr id="13" name="TextBox 12">
            <a:extLst>
              <a:ext uri="{FF2B5EF4-FFF2-40B4-BE49-F238E27FC236}">
                <a16:creationId xmlns:a16="http://schemas.microsoft.com/office/drawing/2014/main" id="{41A11718-46CC-9E14-800E-C4BA8CA35D6F}"/>
              </a:ext>
            </a:extLst>
          </p:cNvPr>
          <p:cNvSpPr txBox="1"/>
          <p:nvPr/>
        </p:nvSpPr>
        <p:spPr>
          <a:xfrm>
            <a:off x="11073641" y="5072131"/>
            <a:ext cx="46790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Century Gothic"/>
                <a:ea typeface="Calibri"/>
                <a:cs typeface="Calibri"/>
              </a:rPr>
              <a:t>21</a:t>
            </a:r>
            <a:endParaRPr lang="en-US"/>
          </a:p>
        </p:txBody>
      </p:sp>
      <p:sp>
        <p:nvSpPr>
          <p:cNvPr id="14" name="TextBox 13">
            <a:extLst>
              <a:ext uri="{FF2B5EF4-FFF2-40B4-BE49-F238E27FC236}">
                <a16:creationId xmlns:a16="http://schemas.microsoft.com/office/drawing/2014/main" id="{CD11C2FA-C5C7-B672-3E21-E620F318B7D4}"/>
              </a:ext>
            </a:extLst>
          </p:cNvPr>
          <p:cNvSpPr txBox="1"/>
          <p:nvPr/>
        </p:nvSpPr>
        <p:spPr>
          <a:xfrm>
            <a:off x="10665522" y="4801267"/>
            <a:ext cx="15191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chemeClr val="bg1"/>
                </a:solidFill>
                <a:latin typeface="Century Gothic"/>
                <a:ea typeface="Calibri"/>
                <a:cs typeface="Calibri"/>
              </a:rPr>
              <a:t>Turbidity</a:t>
            </a:r>
          </a:p>
        </p:txBody>
      </p:sp>
      <p:sp>
        <p:nvSpPr>
          <p:cNvPr id="2" name="TextBox 1">
            <a:extLst>
              <a:ext uri="{FF2B5EF4-FFF2-40B4-BE49-F238E27FC236}">
                <a16:creationId xmlns:a16="http://schemas.microsoft.com/office/drawing/2014/main" id="{BBD6A120-CBB7-2C93-B3E5-C8B8145C28EB}"/>
              </a:ext>
            </a:extLst>
          </p:cNvPr>
          <p:cNvSpPr txBox="1"/>
          <p:nvPr/>
        </p:nvSpPr>
        <p:spPr>
          <a:xfrm>
            <a:off x="3500880" y="5977158"/>
            <a:ext cx="5235442" cy="215444"/>
          </a:xfrm>
          <a:prstGeom prst="rect">
            <a:avLst/>
          </a:prstGeom>
          <a:noFill/>
        </p:spPr>
        <p:txBody>
          <a:bodyPr wrap="square">
            <a:spAutoFit/>
          </a:bodyPr>
          <a:lstStyle/>
          <a:p>
            <a:pPr algn="ctr"/>
            <a:r>
              <a:rPr lang="en-US" sz="800" b="0" i="0" u="none" strike="noStrike" dirty="0">
                <a:solidFill>
                  <a:srgbClr val="000000"/>
                </a:solidFill>
                <a:effectLst/>
                <a:latin typeface="Century Gothic" panose="020B0502020202020204" pitchFamily="34" charset="0"/>
              </a:rPr>
              <a:t>Esri, HERE, Garmin, FAO, NOAA, USGS, OpenStreetMap contributors, and the GIS User Community</a:t>
            </a:r>
            <a:endParaRPr lang="en-US" sz="800" dirty="0"/>
          </a:p>
        </p:txBody>
      </p:sp>
    </p:spTree>
    <p:extLst>
      <p:ext uri="{BB962C8B-B14F-4D97-AF65-F5344CB8AC3E}">
        <p14:creationId xmlns:p14="http://schemas.microsoft.com/office/powerpoint/2010/main" val="1884732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Results: ORCAA and </a:t>
            </a:r>
            <a:r>
              <a:rPr lang="en-US" sz="3200" b="1" i="1">
                <a:solidFill>
                  <a:schemeClr val="tx1">
                    <a:lumMod val="75000"/>
                    <a:lumOff val="25000"/>
                  </a:schemeClr>
                </a:solidFill>
                <a:latin typeface="Century Gothic"/>
              </a:rPr>
              <a:t>in situ</a:t>
            </a:r>
            <a:r>
              <a:rPr lang="en-US" sz="3200" b="1">
                <a:solidFill>
                  <a:schemeClr val="tx1">
                    <a:lumMod val="75000"/>
                    <a:lumOff val="25000"/>
                  </a:schemeClr>
                </a:solidFill>
                <a:latin typeface="Century Gothic"/>
              </a:rPr>
              <a:t> Turbidity Data</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92C1FB3A-F30E-066F-EA80-6C45AFEA7E22}"/>
              </a:ext>
            </a:extLst>
          </p:cNvPr>
          <p:cNvSpPr txBox="1"/>
          <p:nvPr/>
        </p:nvSpPr>
        <p:spPr>
          <a:xfrm>
            <a:off x="10768902" y="2516290"/>
            <a:ext cx="7110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2016</a:t>
            </a:r>
            <a:endParaRPr lang="en-US" b="1">
              <a:solidFill>
                <a:schemeClr val="tx1">
                  <a:lumMod val="75000"/>
                  <a:lumOff val="25000"/>
                </a:schemeClr>
              </a:solidFill>
              <a:cs typeface="Calibri"/>
            </a:endParaRPr>
          </a:p>
        </p:txBody>
      </p:sp>
      <p:sp>
        <p:nvSpPr>
          <p:cNvPr id="9" name="TextBox 8">
            <a:extLst>
              <a:ext uri="{FF2B5EF4-FFF2-40B4-BE49-F238E27FC236}">
                <a16:creationId xmlns:a16="http://schemas.microsoft.com/office/drawing/2014/main" id="{84DA7435-F06C-436B-B548-C5F4863A4741}"/>
              </a:ext>
            </a:extLst>
          </p:cNvPr>
          <p:cNvSpPr txBox="1"/>
          <p:nvPr/>
        </p:nvSpPr>
        <p:spPr>
          <a:xfrm>
            <a:off x="10768902" y="4283342"/>
            <a:ext cx="7110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2020</a:t>
            </a:r>
            <a:endParaRPr lang="en-US" b="1">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9B0B5D58-8ED0-2BC6-ADB1-CE24D5FBFE69}"/>
              </a:ext>
            </a:extLst>
          </p:cNvPr>
          <p:cNvSpPr txBox="1"/>
          <p:nvPr/>
        </p:nvSpPr>
        <p:spPr>
          <a:xfrm>
            <a:off x="10768902" y="6122965"/>
            <a:ext cx="7110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2022</a:t>
            </a:r>
            <a:endParaRPr lang="en-US" b="1">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D58956C4-5692-3C1D-FCB3-4B2DCC28DB35}"/>
              </a:ext>
            </a:extLst>
          </p:cNvPr>
          <p:cNvSpPr txBox="1"/>
          <p:nvPr/>
        </p:nvSpPr>
        <p:spPr>
          <a:xfrm>
            <a:off x="435763" y="1267560"/>
            <a:ext cx="711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30</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52897326-AE6E-DAA3-D27A-11937BED1B96}"/>
              </a:ext>
            </a:extLst>
          </p:cNvPr>
          <p:cNvSpPr txBox="1"/>
          <p:nvPr/>
        </p:nvSpPr>
        <p:spPr>
          <a:xfrm>
            <a:off x="435763" y="1969876"/>
            <a:ext cx="711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15</a:t>
            </a:r>
            <a:endParaRPr lang="en-US"/>
          </a:p>
        </p:txBody>
      </p:sp>
      <p:sp>
        <p:nvSpPr>
          <p:cNvPr id="14" name="TextBox 13">
            <a:extLst>
              <a:ext uri="{FF2B5EF4-FFF2-40B4-BE49-F238E27FC236}">
                <a16:creationId xmlns:a16="http://schemas.microsoft.com/office/drawing/2014/main" id="{EFC80D86-92DB-1530-1990-AC267325B941}"/>
              </a:ext>
            </a:extLst>
          </p:cNvPr>
          <p:cNvSpPr txBox="1"/>
          <p:nvPr/>
        </p:nvSpPr>
        <p:spPr>
          <a:xfrm>
            <a:off x="472049" y="2553951"/>
            <a:ext cx="7200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a:t>
            </a:r>
            <a:endParaRPr lang="en-US"/>
          </a:p>
        </p:txBody>
      </p:sp>
      <p:sp>
        <p:nvSpPr>
          <p:cNvPr id="15" name="TextBox 14">
            <a:extLst>
              <a:ext uri="{FF2B5EF4-FFF2-40B4-BE49-F238E27FC236}">
                <a16:creationId xmlns:a16="http://schemas.microsoft.com/office/drawing/2014/main" id="{5F80FA22-BE7E-94F9-EDBD-4FE23BA56BF9}"/>
              </a:ext>
            </a:extLst>
          </p:cNvPr>
          <p:cNvSpPr txBox="1"/>
          <p:nvPr/>
        </p:nvSpPr>
        <p:spPr>
          <a:xfrm>
            <a:off x="435763" y="2960852"/>
            <a:ext cx="711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40</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429AADB9-E6F0-D8E9-AA62-FA5CFB4DFCDF}"/>
              </a:ext>
            </a:extLst>
          </p:cNvPr>
          <p:cNvSpPr txBox="1"/>
          <p:nvPr/>
        </p:nvSpPr>
        <p:spPr>
          <a:xfrm>
            <a:off x="435763" y="3641395"/>
            <a:ext cx="711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20</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C64B2781-D617-6F7F-28F4-D968BEDF482D}"/>
              </a:ext>
            </a:extLst>
          </p:cNvPr>
          <p:cNvSpPr txBox="1"/>
          <p:nvPr/>
        </p:nvSpPr>
        <p:spPr>
          <a:xfrm>
            <a:off x="472049" y="4374805"/>
            <a:ext cx="711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a:t>
            </a:r>
          </a:p>
        </p:txBody>
      </p:sp>
      <p:sp>
        <p:nvSpPr>
          <p:cNvPr id="18" name="TextBox 17">
            <a:extLst>
              <a:ext uri="{FF2B5EF4-FFF2-40B4-BE49-F238E27FC236}">
                <a16:creationId xmlns:a16="http://schemas.microsoft.com/office/drawing/2014/main" id="{9BA30E29-5145-B29C-7D0A-443A6CF84A1C}"/>
              </a:ext>
            </a:extLst>
          </p:cNvPr>
          <p:cNvSpPr txBox="1"/>
          <p:nvPr/>
        </p:nvSpPr>
        <p:spPr>
          <a:xfrm>
            <a:off x="426692" y="4862848"/>
            <a:ext cx="7200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35</a:t>
            </a:r>
          </a:p>
        </p:txBody>
      </p:sp>
      <p:sp>
        <p:nvSpPr>
          <p:cNvPr id="19" name="TextBox 18">
            <a:extLst>
              <a:ext uri="{FF2B5EF4-FFF2-40B4-BE49-F238E27FC236}">
                <a16:creationId xmlns:a16="http://schemas.microsoft.com/office/drawing/2014/main" id="{A4EDDE75-DA47-85AA-0BA7-BA56C02263FF}"/>
              </a:ext>
            </a:extLst>
          </p:cNvPr>
          <p:cNvSpPr txBox="1"/>
          <p:nvPr/>
        </p:nvSpPr>
        <p:spPr>
          <a:xfrm>
            <a:off x="426692" y="5670205"/>
            <a:ext cx="7200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15</a:t>
            </a:r>
            <a:endParaRPr lang="en-US"/>
          </a:p>
        </p:txBody>
      </p:sp>
      <p:sp>
        <p:nvSpPr>
          <p:cNvPr id="20" name="TextBox 19">
            <a:extLst>
              <a:ext uri="{FF2B5EF4-FFF2-40B4-BE49-F238E27FC236}">
                <a16:creationId xmlns:a16="http://schemas.microsoft.com/office/drawing/2014/main" id="{8B628D4D-A7E4-E2A5-3E6B-AD5416495FCC}"/>
              </a:ext>
            </a:extLst>
          </p:cNvPr>
          <p:cNvSpPr txBox="1"/>
          <p:nvPr/>
        </p:nvSpPr>
        <p:spPr>
          <a:xfrm>
            <a:off x="472049" y="6209485"/>
            <a:ext cx="7110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a:t>
            </a:r>
            <a:endParaRPr lang="en-US">
              <a:solidFill>
                <a:schemeClr val="tx1">
                  <a:lumMod val="75000"/>
                  <a:lumOff val="25000"/>
                </a:schemeClr>
              </a:solidFill>
            </a:endParaRPr>
          </a:p>
        </p:txBody>
      </p:sp>
      <p:sp>
        <p:nvSpPr>
          <p:cNvPr id="22" name="TextBox 21">
            <a:extLst>
              <a:ext uri="{FF2B5EF4-FFF2-40B4-BE49-F238E27FC236}">
                <a16:creationId xmlns:a16="http://schemas.microsoft.com/office/drawing/2014/main" id="{F8F9E005-2FE9-8F97-7533-DEA462873335}"/>
              </a:ext>
            </a:extLst>
          </p:cNvPr>
          <p:cNvSpPr txBox="1"/>
          <p:nvPr/>
        </p:nvSpPr>
        <p:spPr>
          <a:xfrm rot="16200000">
            <a:off x="-2262240" y="3437695"/>
            <a:ext cx="51523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Turbidity (NTU – </a:t>
            </a:r>
            <a:r>
              <a:rPr lang="en-US" sz="1600" b="1" i="1">
                <a:solidFill>
                  <a:schemeClr val="tx1">
                    <a:lumMod val="75000"/>
                    <a:lumOff val="25000"/>
                  </a:schemeClr>
                </a:solidFill>
                <a:latin typeface="Century Gothic"/>
                <a:cs typeface="Calibri"/>
              </a:rPr>
              <a:t>in situ</a:t>
            </a:r>
            <a:r>
              <a:rPr lang="en-US" sz="1600" b="1">
                <a:solidFill>
                  <a:schemeClr val="tx1">
                    <a:lumMod val="75000"/>
                    <a:lumOff val="25000"/>
                  </a:schemeClr>
                </a:solidFill>
                <a:latin typeface="Century Gothic"/>
                <a:cs typeface="Calibri"/>
              </a:rPr>
              <a:t>/Normalized - Satellite)</a:t>
            </a:r>
          </a:p>
        </p:txBody>
      </p:sp>
      <p:cxnSp>
        <p:nvCxnSpPr>
          <p:cNvPr id="23" name="Straight Arrow Connector 22">
            <a:extLst>
              <a:ext uri="{FF2B5EF4-FFF2-40B4-BE49-F238E27FC236}">
                <a16:creationId xmlns:a16="http://schemas.microsoft.com/office/drawing/2014/main" id="{FC8808C1-4BC9-16BA-8184-404EEE30368D}"/>
              </a:ext>
            </a:extLst>
          </p:cNvPr>
          <p:cNvCxnSpPr/>
          <p:nvPr/>
        </p:nvCxnSpPr>
        <p:spPr>
          <a:xfrm flipV="1">
            <a:off x="11076642" y="1990271"/>
            <a:ext cx="195944" cy="1"/>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DB1AC9F-BD08-5F05-1A5B-55BBB5D936E5}"/>
              </a:ext>
            </a:extLst>
          </p:cNvPr>
          <p:cNvSpPr txBox="1"/>
          <p:nvPr/>
        </p:nvSpPr>
        <p:spPr>
          <a:xfrm>
            <a:off x="11275214" y="1838433"/>
            <a:ext cx="8634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ORCAA</a:t>
            </a:r>
          </a:p>
        </p:txBody>
      </p:sp>
      <p:cxnSp>
        <p:nvCxnSpPr>
          <p:cNvPr id="26" name="Straight Arrow Connector 25">
            <a:extLst>
              <a:ext uri="{FF2B5EF4-FFF2-40B4-BE49-F238E27FC236}">
                <a16:creationId xmlns:a16="http://schemas.microsoft.com/office/drawing/2014/main" id="{B13C8F2A-0904-7D1C-7F0C-80E657B7452D}"/>
              </a:ext>
            </a:extLst>
          </p:cNvPr>
          <p:cNvCxnSpPr>
            <a:cxnSpLocks/>
          </p:cNvCxnSpPr>
          <p:nvPr/>
        </p:nvCxnSpPr>
        <p:spPr>
          <a:xfrm flipV="1">
            <a:off x="11076642" y="1631042"/>
            <a:ext cx="195944" cy="1"/>
          </a:xfrm>
          <a:prstGeom prst="straightConnector1">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E900E7-F899-C470-42A3-AB5246D66640}"/>
              </a:ext>
            </a:extLst>
          </p:cNvPr>
          <p:cNvSpPr txBox="1"/>
          <p:nvPr/>
        </p:nvSpPr>
        <p:spPr>
          <a:xfrm>
            <a:off x="11275214" y="1479204"/>
            <a:ext cx="8634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tx1">
                    <a:lumMod val="75000"/>
                    <a:lumOff val="25000"/>
                  </a:schemeClr>
                </a:solidFill>
                <a:latin typeface="Century Gothic"/>
                <a:cs typeface="Calibri"/>
              </a:rPr>
              <a:t>In situ</a:t>
            </a:r>
            <a:endParaRPr lang="en-US" i="1">
              <a:solidFill>
                <a:schemeClr val="tx1">
                  <a:lumMod val="75000"/>
                  <a:lumOff val="25000"/>
                </a:schemeClr>
              </a:solidFill>
            </a:endParaRPr>
          </a:p>
        </p:txBody>
      </p:sp>
      <p:pic>
        <p:nvPicPr>
          <p:cNvPr id="32" name="Picture 32" descr="A graph with blue and orange lines&#10;&#10;Description automatically generated">
            <a:extLst>
              <a:ext uri="{FF2B5EF4-FFF2-40B4-BE49-F238E27FC236}">
                <a16:creationId xmlns:a16="http://schemas.microsoft.com/office/drawing/2014/main" id="{2CDC7F08-25E4-C585-BFE7-27854C0674C4}"/>
              </a:ext>
            </a:extLst>
          </p:cNvPr>
          <p:cNvPicPr>
            <a:picLocks noChangeAspect="1"/>
          </p:cNvPicPr>
          <p:nvPr/>
        </p:nvPicPr>
        <p:blipFill rotWithShape="1">
          <a:blip r:embed="rId4"/>
          <a:srcRect l="3236" r="108" b="27791"/>
          <a:stretch/>
        </p:blipFill>
        <p:spPr>
          <a:xfrm>
            <a:off x="756859" y="1291583"/>
            <a:ext cx="10061133" cy="1606751"/>
          </a:xfrm>
          <a:prstGeom prst="rect">
            <a:avLst/>
          </a:prstGeom>
        </p:spPr>
      </p:pic>
      <p:pic>
        <p:nvPicPr>
          <p:cNvPr id="33" name="Picture 33" descr="A graph with blue and orange lines&#10;&#10;Description automatically generated">
            <a:extLst>
              <a:ext uri="{FF2B5EF4-FFF2-40B4-BE49-F238E27FC236}">
                <a16:creationId xmlns:a16="http://schemas.microsoft.com/office/drawing/2014/main" id="{8B793BD3-EE13-F6DA-5889-F047A0FF4A7C}"/>
              </a:ext>
            </a:extLst>
          </p:cNvPr>
          <p:cNvPicPr>
            <a:picLocks noChangeAspect="1"/>
          </p:cNvPicPr>
          <p:nvPr/>
        </p:nvPicPr>
        <p:blipFill rotWithShape="1">
          <a:blip r:embed="rId5"/>
          <a:srcRect l="3222" t="265" r="129" b="27842"/>
          <a:stretch/>
        </p:blipFill>
        <p:spPr>
          <a:xfrm>
            <a:off x="751602" y="3052066"/>
            <a:ext cx="10074266" cy="1603775"/>
          </a:xfrm>
          <a:prstGeom prst="rect">
            <a:avLst/>
          </a:prstGeom>
        </p:spPr>
      </p:pic>
      <p:pic>
        <p:nvPicPr>
          <p:cNvPr id="34" name="Picture 34" descr="A graph with blue and orange lines&#10;&#10;Description automatically generated">
            <a:extLst>
              <a:ext uri="{FF2B5EF4-FFF2-40B4-BE49-F238E27FC236}">
                <a16:creationId xmlns:a16="http://schemas.microsoft.com/office/drawing/2014/main" id="{8DB24E73-54EF-3862-06CF-4FB4FE256688}"/>
              </a:ext>
            </a:extLst>
          </p:cNvPr>
          <p:cNvPicPr>
            <a:picLocks noChangeAspect="1"/>
          </p:cNvPicPr>
          <p:nvPr/>
        </p:nvPicPr>
        <p:blipFill rotWithShape="1">
          <a:blip r:embed="rId6"/>
          <a:srcRect l="3475" t="1228" b="27134"/>
          <a:stretch/>
        </p:blipFill>
        <p:spPr>
          <a:xfrm>
            <a:off x="751602" y="4891376"/>
            <a:ext cx="10065659" cy="1606139"/>
          </a:xfrm>
          <a:prstGeom prst="rect">
            <a:avLst/>
          </a:prstGeom>
        </p:spPr>
      </p:pic>
      <p:sp>
        <p:nvSpPr>
          <p:cNvPr id="35" name="TextBox 34">
            <a:extLst>
              <a:ext uri="{FF2B5EF4-FFF2-40B4-BE49-F238E27FC236}">
                <a16:creationId xmlns:a16="http://schemas.microsoft.com/office/drawing/2014/main" id="{837D885F-8898-F8EB-3692-17BAA03FEC4A}"/>
              </a:ext>
            </a:extLst>
          </p:cNvPr>
          <p:cNvSpPr txBox="1"/>
          <p:nvPr/>
        </p:nvSpPr>
        <p:spPr>
          <a:xfrm>
            <a:off x="671619" y="6418128"/>
            <a:ext cx="90839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Jan                               Mar                                May                                Jul                                  Sep                                 Nov     </a:t>
            </a:r>
          </a:p>
        </p:txBody>
      </p:sp>
    </p:spTree>
    <p:extLst>
      <p:ext uri="{BB962C8B-B14F-4D97-AF65-F5344CB8AC3E}">
        <p14:creationId xmlns:p14="http://schemas.microsoft.com/office/powerpoint/2010/main" val="1350745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Conclusions</a:t>
            </a:r>
            <a:endParaRPr lang="en-US">
              <a:solidFill>
                <a:schemeClr val="tx1">
                  <a:lumMod val="75000"/>
                  <a:lumOff val="25000"/>
                </a:schemeClr>
              </a:solidFill>
            </a:endParaRPr>
          </a:p>
        </p:txBody>
      </p:sp>
      <p:sp>
        <p:nvSpPr>
          <p:cNvPr id="6" name="Rectangle: Rounded Corners 5">
            <a:extLst>
              <a:ext uri="{FF2B5EF4-FFF2-40B4-BE49-F238E27FC236}">
                <a16:creationId xmlns:a16="http://schemas.microsoft.com/office/drawing/2014/main" id="{8A00819A-9F93-0CB4-F6D0-C3B17A878537}"/>
              </a:ext>
            </a:extLst>
          </p:cNvPr>
          <p:cNvSpPr/>
          <p:nvPr/>
        </p:nvSpPr>
        <p:spPr>
          <a:xfrm>
            <a:off x="550496" y="1475393"/>
            <a:ext cx="8592782" cy="1201491"/>
          </a:xfrm>
          <a:prstGeom prst="roundRect">
            <a:avLst/>
          </a:prstGeom>
          <a:solidFill>
            <a:srgbClr val="0084A8">
              <a:alpha val="48000"/>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Satellite remote sensing offers the potential to </a:t>
            </a:r>
            <a:r>
              <a:rPr lang="en-US" sz="2000" b="1">
                <a:solidFill>
                  <a:schemeClr val="tx1">
                    <a:lumMod val="75000"/>
                    <a:lumOff val="25000"/>
                  </a:schemeClr>
                </a:solidFill>
                <a:latin typeface="Century Gothic"/>
                <a:cs typeface="Calibri"/>
              </a:rPr>
              <a:t>visualize</a:t>
            </a:r>
            <a:r>
              <a:rPr lang="en-US" sz="2000">
                <a:solidFill>
                  <a:schemeClr val="tx1">
                    <a:lumMod val="75000"/>
                    <a:lumOff val="25000"/>
                  </a:schemeClr>
                </a:solidFill>
                <a:latin typeface="Century Gothic"/>
                <a:cs typeface="Calibri"/>
              </a:rPr>
              <a:t> </a:t>
            </a:r>
            <a:r>
              <a:rPr lang="en-US" sz="2000" b="1">
                <a:solidFill>
                  <a:schemeClr val="tx1">
                    <a:lumMod val="75000"/>
                    <a:lumOff val="25000"/>
                  </a:schemeClr>
                </a:solidFill>
                <a:latin typeface="Century Gothic"/>
                <a:cs typeface="Calibri"/>
              </a:rPr>
              <a:t>broad water quality trends</a:t>
            </a:r>
            <a:r>
              <a:rPr lang="en-US" sz="2000">
                <a:solidFill>
                  <a:schemeClr val="tx1">
                    <a:lumMod val="75000"/>
                    <a:lumOff val="25000"/>
                  </a:schemeClr>
                </a:solidFill>
                <a:latin typeface="Century Gothic"/>
                <a:cs typeface="Calibri"/>
              </a:rPr>
              <a:t> in the Coos Estuary</a:t>
            </a:r>
            <a:endParaRPr lang="en-US" sz="2000">
              <a:solidFill>
                <a:schemeClr val="tx1">
                  <a:lumMod val="75000"/>
                  <a:lumOff val="25000"/>
                </a:schemeClr>
              </a:solidFill>
              <a:ea typeface="Calibri"/>
              <a:cs typeface="Calibri"/>
            </a:endParaRPr>
          </a:p>
        </p:txBody>
      </p:sp>
      <p:sp>
        <p:nvSpPr>
          <p:cNvPr id="7" name="Rectangle: Rounded Corners 6">
            <a:extLst>
              <a:ext uri="{FF2B5EF4-FFF2-40B4-BE49-F238E27FC236}">
                <a16:creationId xmlns:a16="http://schemas.microsoft.com/office/drawing/2014/main" id="{E6050D16-C5D6-A952-09AA-145502699EA3}"/>
              </a:ext>
            </a:extLst>
          </p:cNvPr>
          <p:cNvSpPr/>
          <p:nvPr/>
        </p:nvSpPr>
        <p:spPr>
          <a:xfrm>
            <a:off x="550496" y="5010371"/>
            <a:ext cx="8589644" cy="1200744"/>
          </a:xfrm>
          <a:prstGeom prst="roundRect">
            <a:avLst/>
          </a:prstGeom>
          <a:solidFill>
            <a:srgbClr val="88D1BE">
              <a:alpha val="57000"/>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i="1">
                <a:solidFill>
                  <a:schemeClr val="tx1">
                    <a:lumMod val="75000"/>
                    <a:lumOff val="25000"/>
                  </a:schemeClr>
                </a:solidFill>
                <a:latin typeface="Century Gothic"/>
                <a:cs typeface="Calibri"/>
              </a:rPr>
              <a:t>In situ</a:t>
            </a:r>
            <a:r>
              <a:rPr lang="en-US" sz="2000">
                <a:solidFill>
                  <a:schemeClr val="tx1">
                    <a:lumMod val="75000"/>
                    <a:lumOff val="25000"/>
                  </a:schemeClr>
                </a:solidFill>
                <a:latin typeface="Century Gothic"/>
                <a:cs typeface="Calibri"/>
              </a:rPr>
              <a:t> measurements are highly recommended and can </a:t>
            </a:r>
            <a:r>
              <a:rPr lang="en-US" sz="2000" b="1">
                <a:solidFill>
                  <a:schemeClr val="tx1">
                    <a:lumMod val="75000"/>
                    <a:lumOff val="25000"/>
                  </a:schemeClr>
                </a:solidFill>
                <a:latin typeface="Century Gothic"/>
                <a:cs typeface="Calibri"/>
              </a:rPr>
              <a:t>improve eelgrass identification and classification</a:t>
            </a:r>
            <a:r>
              <a:rPr lang="en-US" sz="2000">
                <a:solidFill>
                  <a:schemeClr val="tx1">
                    <a:lumMod val="75000"/>
                    <a:lumOff val="25000"/>
                  </a:schemeClr>
                </a:solidFill>
                <a:latin typeface="Century Gothic"/>
                <a:cs typeface="Calibri"/>
              </a:rPr>
              <a:t> by satellites </a:t>
            </a:r>
          </a:p>
        </p:txBody>
      </p:sp>
      <p:sp>
        <p:nvSpPr>
          <p:cNvPr id="8" name="Rectangle: Rounded Corners 7">
            <a:extLst>
              <a:ext uri="{FF2B5EF4-FFF2-40B4-BE49-F238E27FC236}">
                <a16:creationId xmlns:a16="http://schemas.microsoft.com/office/drawing/2014/main" id="{EC064F1C-D27A-8503-0157-A6329371CDB2}"/>
              </a:ext>
            </a:extLst>
          </p:cNvPr>
          <p:cNvSpPr/>
          <p:nvPr/>
        </p:nvSpPr>
        <p:spPr>
          <a:xfrm>
            <a:off x="550496" y="3275159"/>
            <a:ext cx="8598011" cy="1202687"/>
          </a:xfrm>
          <a:prstGeom prst="roundRect">
            <a:avLst/>
          </a:prstGeom>
          <a:solidFill>
            <a:srgbClr val="4DAEB3">
              <a:alpha val="51000"/>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Indices such as NDAVI are </a:t>
            </a:r>
            <a:r>
              <a:rPr lang="en-US" sz="2000" b="1">
                <a:solidFill>
                  <a:schemeClr val="tx1">
                    <a:lumMod val="75000"/>
                    <a:lumOff val="25000"/>
                  </a:schemeClr>
                </a:solidFill>
                <a:latin typeface="Century Gothic"/>
                <a:cs typeface="Calibri"/>
              </a:rPr>
              <a:t>useful for exploratory investigations</a:t>
            </a:r>
            <a:r>
              <a:rPr lang="en-US" sz="2000">
                <a:solidFill>
                  <a:schemeClr val="tx1">
                    <a:lumMod val="75000"/>
                    <a:lumOff val="25000"/>
                  </a:schemeClr>
                </a:solidFill>
                <a:latin typeface="Century Gothic"/>
                <a:cs typeface="Calibri"/>
              </a:rPr>
              <a:t> into potential eelgrass meadows</a:t>
            </a:r>
          </a:p>
        </p:txBody>
      </p:sp>
      <p:pic>
        <p:nvPicPr>
          <p:cNvPr id="9" name="Picture 9" descr="Green plants in the water&#10;&#10;Description automatically generated">
            <a:extLst>
              <a:ext uri="{FF2B5EF4-FFF2-40B4-BE49-F238E27FC236}">
                <a16:creationId xmlns:a16="http://schemas.microsoft.com/office/drawing/2014/main" id="{AC20CB80-6C0F-4BED-417C-30C4A7971692}"/>
              </a:ext>
            </a:extLst>
          </p:cNvPr>
          <p:cNvPicPr>
            <a:picLocks noChangeAspect="1"/>
          </p:cNvPicPr>
          <p:nvPr/>
        </p:nvPicPr>
        <p:blipFill rotWithShape="1">
          <a:blip r:embed="rId4"/>
          <a:srcRect l="30672" t="1676" r="1261" b="11173"/>
          <a:stretch/>
        </p:blipFill>
        <p:spPr>
          <a:xfrm>
            <a:off x="9756802" y="4831077"/>
            <a:ext cx="1609413" cy="1556330"/>
          </a:xfrm>
          <a:prstGeom prst="flowChartConnector">
            <a:avLst/>
          </a:prstGeom>
          <a:ln w="28575">
            <a:solidFill>
              <a:srgbClr val="88D1BE"/>
            </a:solidFill>
          </a:ln>
        </p:spPr>
      </p:pic>
      <p:pic>
        <p:nvPicPr>
          <p:cNvPr id="12" name="Picture 12" descr="A map of a river&#10;&#10;Description automatically generated">
            <a:extLst>
              <a:ext uri="{FF2B5EF4-FFF2-40B4-BE49-F238E27FC236}">
                <a16:creationId xmlns:a16="http://schemas.microsoft.com/office/drawing/2014/main" id="{782630F6-5C6E-0A54-DFB9-DD6694A6D8F1}"/>
              </a:ext>
            </a:extLst>
          </p:cNvPr>
          <p:cNvPicPr>
            <a:picLocks noChangeAspect="1"/>
          </p:cNvPicPr>
          <p:nvPr/>
        </p:nvPicPr>
        <p:blipFill rotWithShape="1">
          <a:blip r:embed="rId5"/>
          <a:srcRect l="41868" t="4444" r="9343" b="32444"/>
          <a:stretch/>
        </p:blipFill>
        <p:spPr>
          <a:xfrm>
            <a:off x="9756803" y="3104830"/>
            <a:ext cx="1605809" cy="1542497"/>
          </a:xfrm>
          <a:prstGeom prst="flowChartConnector">
            <a:avLst/>
          </a:prstGeom>
          <a:ln w="28575">
            <a:solidFill>
              <a:srgbClr val="4DAEB3"/>
            </a:solidFill>
          </a:ln>
        </p:spPr>
      </p:pic>
      <p:pic>
        <p:nvPicPr>
          <p:cNvPr id="13" name="Picture 13" descr="A map of a large area with orange spots&#10;&#10;Description automatically generated">
            <a:extLst>
              <a:ext uri="{FF2B5EF4-FFF2-40B4-BE49-F238E27FC236}">
                <a16:creationId xmlns:a16="http://schemas.microsoft.com/office/drawing/2014/main" id="{E7F89C78-1AF0-07F5-F043-FE46362E33D0}"/>
              </a:ext>
            </a:extLst>
          </p:cNvPr>
          <p:cNvPicPr>
            <a:picLocks noChangeAspect="1"/>
          </p:cNvPicPr>
          <p:nvPr/>
        </p:nvPicPr>
        <p:blipFill rotWithShape="1">
          <a:blip r:embed="rId6"/>
          <a:srcRect l="34127" t="7951" r="5159" b="47054"/>
          <a:stretch/>
        </p:blipFill>
        <p:spPr>
          <a:xfrm>
            <a:off x="9756802" y="1287134"/>
            <a:ext cx="1611091" cy="1575546"/>
          </a:xfrm>
          <a:prstGeom prst="flowChartConnector">
            <a:avLst/>
          </a:prstGeom>
          <a:ln w="28575">
            <a:solidFill>
              <a:srgbClr val="5A93A3"/>
            </a:solidFill>
          </a:ln>
        </p:spPr>
      </p:pic>
      <p:sp>
        <p:nvSpPr>
          <p:cNvPr id="4" name="TextBox 3">
            <a:extLst>
              <a:ext uri="{FF2B5EF4-FFF2-40B4-BE49-F238E27FC236}">
                <a16:creationId xmlns:a16="http://schemas.microsoft.com/office/drawing/2014/main" id="{357FE436-AD0D-50EF-4C31-A7CF13B6A6BB}"/>
              </a:ext>
            </a:extLst>
          </p:cNvPr>
          <p:cNvSpPr txBox="1"/>
          <p:nvPr/>
        </p:nvSpPr>
        <p:spPr>
          <a:xfrm>
            <a:off x="-71405" y="6386910"/>
            <a:ext cx="21315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ea typeface="+mn-lt"/>
                <a:cs typeface="+mn-lt"/>
              </a:rPr>
              <a:t>Image Credit: John Brew</a:t>
            </a:r>
            <a:endParaRPr lang="en-US">
              <a:solidFill>
                <a:srgbClr val="3F3F3F"/>
              </a:solidFill>
            </a:endParaRPr>
          </a:p>
        </p:txBody>
      </p:sp>
    </p:spTree>
    <p:extLst>
      <p:ext uri="{BB962C8B-B14F-4D97-AF65-F5344CB8AC3E}">
        <p14:creationId xmlns:p14="http://schemas.microsoft.com/office/powerpoint/2010/main" val="86432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Errors and Uncertainties</a:t>
            </a:r>
            <a:endParaRPr lang="en-US"/>
          </a:p>
        </p:txBody>
      </p:sp>
      <p:sp>
        <p:nvSpPr>
          <p:cNvPr id="7" name="TextBox 6">
            <a:extLst>
              <a:ext uri="{FF2B5EF4-FFF2-40B4-BE49-F238E27FC236}">
                <a16:creationId xmlns:a16="http://schemas.microsoft.com/office/drawing/2014/main" id="{94467D31-05E5-6F5E-31A6-9E6618A43208}"/>
              </a:ext>
            </a:extLst>
          </p:cNvPr>
          <p:cNvSpPr txBox="1"/>
          <p:nvPr/>
        </p:nvSpPr>
        <p:spPr>
          <a:xfrm>
            <a:off x="-154610" y="6407426"/>
            <a:ext cx="2304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0272E"/>
                </a:solidFill>
                <a:latin typeface="Century Gothic"/>
              </a:rPr>
              <a:t>Image Credit: Sam Beebe</a:t>
            </a:r>
            <a:endParaRPr lang="en-US">
              <a:latin typeface="Century Gothic"/>
            </a:endParaRPr>
          </a:p>
        </p:txBody>
      </p:sp>
      <p:pic>
        <p:nvPicPr>
          <p:cNvPr id="6" name="Picture 7" descr="An aerial view of land and water&#10;&#10;Description automatically generated">
            <a:extLst>
              <a:ext uri="{FF2B5EF4-FFF2-40B4-BE49-F238E27FC236}">
                <a16:creationId xmlns:a16="http://schemas.microsoft.com/office/drawing/2014/main" id="{55018084-8C2D-8549-14E1-9A6B2E3ABC3B}"/>
              </a:ext>
            </a:extLst>
          </p:cNvPr>
          <p:cNvPicPr>
            <a:picLocks noChangeAspect="1"/>
          </p:cNvPicPr>
          <p:nvPr/>
        </p:nvPicPr>
        <p:blipFill>
          <a:blip r:embed="rId4"/>
          <a:stretch>
            <a:fillRect/>
          </a:stretch>
        </p:blipFill>
        <p:spPr>
          <a:xfrm>
            <a:off x="452669" y="1730189"/>
            <a:ext cx="2734334" cy="4114800"/>
          </a:xfrm>
          <a:prstGeom prst="rect">
            <a:avLst/>
          </a:prstGeom>
        </p:spPr>
      </p:pic>
      <p:pic>
        <p:nvPicPr>
          <p:cNvPr id="8" name="Picture 10" descr="A satellite image of a cloud formation&#10;&#10;Description automatically generated">
            <a:extLst>
              <a:ext uri="{FF2B5EF4-FFF2-40B4-BE49-F238E27FC236}">
                <a16:creationId xmlns:a16="http://schemas.microsoft.com/office/drawing/2014/main" id="{A57A3098-EE96-257E-F0E5-2F7EE4720B61}"/>
              </a:ext>
            </a:extLst>
          </p:cNvPr>
          <p:cNvPicPr>
            <a:picLocks noChangeAspect="1"/>
          </p:cNvPicPr>
          <p:nvPr/>
        </p:nvPicPr>
        <p:blipFill>
          <a:blip r:embed="rId5"/>
          <a:stretch>
            <a:fillRect/>
          </a:stretch>
        </p:blipFill>
        <p:spPr>
          <a:xfrm>
            <a:off x="3342841" y="1730189"/>
            <a:ext cx="2736994" cy="4114800"/>
          </a:xfrm>
          <a:prstGeom prst="rect">
            <a:avLst/>
          </a:prstGeom>
        </p:spPr>
      </p:pic>
      <p:pic>
        <p:nvPicPr>
          <p:cNvPr id="12" name="Picture 13" descr="A map of water and a blue background&#10;&#10;Description automatically generated">
            <a:extLst>
              <a:ext uri="{FF2B5EF4-FFF2-40B4-BE49-F238E27FC236}">
                <a16:creationId xmlns:a16="http://schemas.microsoft.com/office/drawing/2014/main" id="{0288C668-627D-1F85-F153-D5724B5152F8}"/>
              </a:ext>
            </a:extLst>
          </p:cNvPr>
          <p:cNvPicPr>
            <a:picLocks noChangeAspect="1"/>
          </p:cNvPicPr>
          <p:nvPr/>
        </p:nvPicPr>
        <p:blipFill>
          <a:blip r:embed="rId6"/>
          <a:stretch>
            <a:fillRect/>
          </a:stretch>
        </p:blipFill>
        <p:spPr>
          <a:xfrm>
            <a:off x="6233014" y="1730189"/>
            <a:ext cx="2715926" cy="4114800"/>
          </a:xfrm>
          <a:prstGeom prst="rect">
            <a:avLst/>
          </a:prstGeom>
        </p:spPr>
      </p:pic>
      <p:pic>
        <p:nvPicPr>
          <p:cNvPr id="14" name="Picture 15" descr="A beach with a foggy sky&#10;&#10;Description automatically generated">
            <a:extLst>
              <a:ext uri="{FF2B5EF4-FFF2-40B4-BE49-F238E27FC236}">
                <a16:creationId xmlns:a16="http://schemas.microsoft.com/office/drawing/2014/main" id="{17841278-9045-5B12-AEC5-CB7ADC0E97D8}"/>
              </a:ext>
            </a:extLst>
          </p:cNvPr>
          <p:cNvPicPr>
            <a:picLocks noChangeAspect="1"/>
          </p:cNvPicPr>
          <p:nvPr/>
        </p:nvPicPr>
        <p:blipFill>
          <a:blip r:embed="rId7"/>
          <a:stretch>
            <a:fillRect/>
          </a:stretch>
        </p:blipFill>
        <p:spPr>
          <a:xfrm>
            <a:off x="9096292" y="1730189"/>
            <a:ext cx="2695181" cy="4114800"/>
          </a:xfrm>
          <a:prstGeom prst="rect">
            <a:avLst/>
          </a:prstGeom>
        </p:spPr>
      </p:pic>
    </p:spTree>
    <p:extLst>
      <p:ext uri="{BB962C8B-B14F-4D97-AF65-F5344CB8AC3E}">
        <p14:creationId xmlns:p14="http://schemas.microsoft.com/office/powerpoint/2010/main" val="411196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716D9E8-F3EB-F9F6-50D4-3E44F7ABB5BD}"/>
              </a:ext>
            </a:extLst>
          </p:cNvPr>
          <p:cNvSpPr/>
          <p:nvPr/>
        </p:nvSpPr>
        <p:spPr>
          <a:xfrm>
            <a:off x="6051148" y="5036916"/>
            <a:ext cx="2844800" cy="749300"/>
          </a:xfrm>
          <a:prstGeom prst="roundRect">
            <a:avLst/>
          </a:prstGeom>
          <a:solidFill>
            <a:srgbClr val="4DAEB3">
              <a:alpha val="39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tx1">
                    <a:lumMod val="75000"/>
                    <a:lumOff val="25000"/>
                  </a:schemeClr>
                </a:solidFill>
                <a:latin typeface="Century Gothic"/>
              </a:rPr>
              <a:t>Study Period</a:t>
            </a:r>
            <a:endParaRPr lang="en-US" sz="2800">
              <a:solidFill>
                <a:srgbClr val="404040"/>
              </a:solidFill>
              <a:latin typeface="Century Gothic"/>
            </a:endParaRPr>
          </a:p>
        </p:txBody>
      </p:sp>
      <p:pic>
        <p:nvPicPr>
          <p:cNvPr id="12" name="Picture 12">
            <a:extLst>
              <a:ext uri="{FF2B5EF4-FFF2-40B4-BE49-F238E27FC236}">
                <a16:creationId xmlns:a16="http://schemas.microsoft.com/office/drawing/2014/main" id="{A221CCE9-8DD0-821E-1798-E4BF43C8C9D4}"/>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5" name="Rectangle: Rounded Corners 4">
            <a:extLst>
              <a:ext uri="{FF2B5EF4-FFF2-40B4-BE49-F238E27FC236}">
                <a16:creationId xmlns:a16="http://schemas.microsoft.com/office/drawing/2014/main" id="{F3A46108-C6F7-64D5-2FB4-21025C4CCD9B}"/>
              </a:ext>
            </a:extLst>
          </p:cNvPr>
          <p:cNvSpPr/>
          <p:nvPr/>
        </p:nvSpPr>
        <p:spPr>
          <a:xfrm>
            <a:off x="6023401" y="1492973"/>
            <a:ext cx="2844800" cy="749300"/>
          </a:xfrm>
          <a:prstGeom prst="roundRect">
            <a:avLst/>
          </a:prstGeom>
          <a:solidFill>
            <a:srgbClr val="4DAEB3">
              <a:alpha val="39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tx1">
                    <a:lumMod val="75000"/>
                    <a:lumOff val="25000"/>
                  </a:schemeClr>
                </a:solidFill>
                <a:latin typeface="Century Gothic"/>
              </a:rPr>
              <a:t>Study Area</a:t>
            </a:r>
            <a:endParaRPr lang="en-US"/>
          </a:p>
        </p:txBody>
      </p:sp>
      <p:pic>
        <p:nvPicPr>
          <p:cNvPr id="40" name="Picture 41" descr="A map of a body of water and a map of land&#10;&#10;Description automatically generated">
            <a:extLst>
              <a:ext uri="{FF2B5EF4-FFF2-40B4-BE49-F238E27FC236}">
                <a16:creationId xmlns:a16="http://schemas.microsoft.com/office/drawing/2014/main" id="{3429180F-043C-900C-06D8-087C949263EF}"/>
              </a:ext>
            </a:extLst>
          </p:cNvPr>
          <p:cNvPicPr>
            <a:picLocks noChangeAspect="1"/>
          </p:cNvPicPr>
          <p:nvPr/>
        </p:nvPicPr>
        <p:blipFill rotWithShape="1">
          <a:blip r:embed="rId4"/>
          <a:srcRect l="1094" r="312" b="1762"/>
          <a:stretch/>
        </p:blipFill>
        <p:spPr>
          <a:xfrm>
            <a:off x="326633" y="1686647"/>
            <a:ext cx="5407070" cy="4508145"/>
          </a:xfrm>
          <a:prstGeom prst="rect">
            <a:avLst/>
          </a:prstGeom>
          <a:ln w="28575">
            <a:solidFill>
              <a:schemeClr val="tx1">
                <a:lumMod val="50000"/>
                <a:lumOff val="50000"/>
              </a:schemeClr>
            </a:solidFill>
          </a:ln>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Study Area and Period</a:t>
            </a:r>
            <a:endParaRPr lang="en-US" b="1">
              <a:solidFill>
                <a:schemeClr val="tx1">
                  <a:lumMod val="75000"/>
                  <a:lumOff val="25000"/>
                </a:schemeClr>
              </a:solidFill>
              <a:latin typeface="Century Gothic"/>
            </a:endParaRPr>
          </a:p>
        </p:txBody>
      </p:sp>
      <p:sp>
        <p:nvSpPr>
          <p:cNvPr id="6" name="Text Placeholder 5">
            <a:extLst>
              <a:ext uri="{FF2B5EF4-FFF2-40B4-BE49-F238E27FC236}">
                <a16:creationId xmlns:a16="http://schemas.microsoft.com/office/drawing/2014/main" id="{0675297D-4139-20DC-0391-994301552504}"/>
              </a:ext>
            </a:extLst>
          </p:cNvPr>
          <p:cNvSpPr txBox="1">
            <a:spLocks/>
          </p:cNvSpPr>
          <p:nvPr/>
        </p:nvSpPr>
        <p:spPr>
          <a:xfrm>
            <a:off x="5873448" y="2463493"/>
            <a:ext cx="6322091" cy="237561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u="sng" dirty="0">
                <a:solidFill>
                  <a:schemeClr val="tx1">
                    <a:lumMod val="75000"/>
                    <a:lumOff val="25000"/>
                  </a:schemeClr>
                </a:solidFill>
                <a:latin typeface="Century Gothic"/>
              </a:rPr>
              <a:t>Coos Estuary and South Slough</a:t>
            </a:r>
            <a:endParaRPr lang="en-US" sz="2000" u="sng" dirty="0">
              <a:solidFill>
                <a:schemeClr val="tx1">
                  <a:lumMod val="75000"/>
                  <a:lumOff val="25000"/>
                </a:schemeClr>
              </a:solidFill>
              <a:latin typeface="Calibri" panose="020F0502020204030204"/>
              <a:ea typeface="Calibri" panose="020F0502020204030204"/>
              <a:cs typeface="Calibri" panose="020F0502020204030204"/>
            </a:endParaRPr>
          </a:p>
          <a:p>
            <a:pPr marL="342900" indent="-342900">
              <a:lnSpc>
                <a:spcPct val="100000"/>
              </a:lnSpc>
              <a:spcBef>
                <a:spcPts val="0"/>
              </a:spcBef>
              <a:spcAft>
                <a:spcPts val="600"/>
              </a:spcAft>
              <a:buClr>
                <a:srgbClr val="4DAEB3"/>
              </a:buClr>
            </a:pPr>
            <a:r>
              <a:rPr lang="en-US" sz="2000" dirty="0">
                <a:solidFill>
                  <a:schemeClr val="tx1">
                    <a:lumMod val="75000"/>
                    <a:lumOff val="25000"/>
                  </a:schemeClr>
                </a:solidFill>
                <a:latin typeface="Century Gothic"/>
                <a:ea typeface="Calibri"/>
                <a:cs typeface="Calibri"/>
              </a:rPr>
              <a:t>54</a:t>
            </a:r>
            <a:r>
              <a:rPr lang="en-US" sz="2000" dirty="0">
                <a:solidFill>
                  <a:schemeClr val="tx1">
                    <a:lumMod val="75000"/>
                    <a:lumOff val="25000"/>
                  </a:schemeClr>
                </a:solidFill>
                <a:latin typeface="Century Gothic"/>
                <a:ea typeface="+mn-lt"/>
                <a:cs typeface="+mn-lt"/>
              </a:rPr>
              <a:t> km</a:t>
            </a:r>
            <a:r>
              <a:rPr lang="en-US" sz="2000" baseline="30000" dirty="0">
                <a:solidFill>
                  <a:schemeClr val="tx1">
                    <a:lumMod val="75000"/>
                    <a:lumOff val="25000"/>
                  </a:schemeClr>
                </a:solidFill>
                <a:latin typeface="Century Gothic"/>
                <a:ea typeface="+mn-lt"/>
                <a:cs typeface="+mn-lt"/>
              </a:rPr>
              <a:t>2</a:t>
            </a:r>
            <a:r>
              <a:rPr lang="en-US" sz="2000" dirty="0">
                <a:solidFill>
                  <a:srgbClr val="4DAEB3"/>
                </a:solidFill>
                <a:latin typeface="Century Gothic"/>
                <a:cs typeface="Calibri" panose="020F0502020204030204"/>
              </a:rPr>
              <a:t>    </a:t>
            </a:r>
            <a:endParaRPr lang="en-US" sz="2000" dirty="0">
              <a:solidFill>
                <a:srgbClr val="404040"/>
              </a:solidFill>
              <a:latin typeface="Calibri" panose="020F0502020204030204"/>
              <a:ea typeface="Calibri" panose="020F0502020204030204"/>
              <a:cs typeface="Calibri" panose="020F0502020204030204"/>
            </a:endParaRPr>
          </a:p>
          <a:p>
            <a:pPr marL="342900" indent="-342900">
              <a:lnSpc>
                <a:spcPct val="100000"/>
              </a:lnSpc>
              <a:spcBef>
                <a:spcPts val="0"/>
              </a:spcBef>
              <a:spcAft>
                <a:spcPts val="600"/>
              </a:spcAft>
              <a:buClr>
                <a:srgbClr val="4DAEB3"/>
              </a:buClr>
            </a:pPr>
            <a:r>
              <a:rPr lang="en-US" sz="2000" dirty="0">
                <a:solidFill>
                  <a:schemeClr val="tx1">
                    <a:lumMod val="75000"/>
                    <a:lumOff val="25000"/>
                  </a:schemeClr>
                </a:solidFill>
                <a:latin typeface="Century Gothic"/>
                <a:cs typeface="Calibri" panose="020F0502020204030204"/>
              </a:rPr>
              <a:t>Prior to 2013, eelgrass shoot density  average was </a:t>
            </a:r>
            <a:r>
              <a:rPr lang="en-US" sz="2000" b="1" dirty="0">
                <a:solidFill>
                  <a:schemeClr val="tx1">
                    <a:lumMod val="75000"/>
                    <a:lumOff val="25000"/>
                  </a:schemeClr>
                </a:solidFill>
                <a:latin typeface="Century Gothic"/>
                <a:cs typeface="Calibri" panose="020F0502020204030204"/>
              </a:rPr>
              <a:t>33 shoots per m</a:t>
            </a:r>
            <a:r>
              <a:rPr lang="en-US" sz="2000" b="1" baseline="30000" dirty="0">
                <a:solidFill>
                  <a:schemeClr val="tx1">
                    <a:lumMod val="75000"/>
                    <a:lumOff val="25000"/>
                  </a:schemeClr>
                </a:solidFill>
                <a:latin typeface="Century Gothic"/>
                <a:cs typeface="Calibri" panose="020F0502020204030204"/>
              </a:rPr>
              <a:t>2</a:t>
            </a:r>
            <a:endParaRPr lang="en-US" sz="2000" dirty="0">
              <a:solidFill>
                <a:schemeClr val="tx1">
                  <a:lumMod val="75000"/>
                  <a:lumOff val="25000"/>
                </a:schemeClr>
              </a:solidFill>
              <a:latin typeface="Calibri"/>
              <a:cs typeface="Calibri" panose="020F0502020204030204"/>
            </a:endParaRPr>
          </a:p>
          <a:p>
            <a:pPr marL="342900" indent="-342900">
              <a:lnSpc>
                <a:spcPct val="100000"/>
              </a:lnSpc>
              <a:spcBef>
                <a:spcPts val="0"/>
              </a:spcBef>
              <a:spcAft>
                <a:spcPts val="600"/>
              </a:spcAft>
              <a:buClr>
                <a:srgbClr val="4DAEB3"/>
              </a:buClr>
            </a:pPr>
            <a:r>
              <a:rPr lang="en-US" sz="2000" dirty="0">
                <a:solidFill>
                  <a:schemeClr val="tx1">
                    <a:lumMod val="75000"/>
                    <a:lumOff val="25000"/>
                  </a:schemeClr>
                </a:solidFill>
                <a:latin typeface="Century Gothic"/>
                <a:cs typeface="Calibri" panose="020F0502020204030204"/>
              </a:rPr>
              <a:t>After</a:t>
            </a:r>
            <a:r>
              <a:rPr lang="en-US" sz="2000" dirty="0">
                <a:solidFill>
                  <a:schemeClr val="tx1">
                    <a:lumMod val="75000"/>
                    <a:lumOff val="25000"/>
                  </a:schemeClr>
                </a:solidFill>
                <a:latin typeface="Century Gothic"/>
                <a:ea typeface="Calibri" panose="020F0502020204030204"/>
                <a:cs typeface="Calibri" panose="020F0502020204030204"/>
              </a:rPr>
              <a:t> 2013-2016 warm water event, eelgrass shoot density average was </a:t>
            </a:r>
            <a:r>
              <a:rPr lang="en-US" sz="2000" b="1" dirty="0">
                <a:solidFill>
                  <a:srgbClr val="C00000"/>
                </a:solidFill>
                <a:latin typeface="Century Gothic"/>
                <a:ea typeface="Calibri" panose="020F0502020204030204"/>
                <a:cs typeface="Calibri" panose="020F0502020204030204"/>
              </a:rPr>
              <a:t>5 shoots per m</a:t>
            </a:r>
            <a:r>
              <a:rPr lang="en-US" sz="2000" b="1" baseline="30000" dirty="0">
                <a:solidFill>
                  <a:srgbClr val="C00000"/>
                </a:solidFill>
                <a:latin typeface="Century Gothic"/>
                <a:ea typeface="Calibri" panose="020F0502020204030204"/>
                <a:cs typeface="Calibri" panose="020F0502020204030204"/>
              </a:rPr>
              <a:t>2</a:t>
            </a:r>
          </a:p>
        </p:txBody>
      </p:sp>
      <p:sp>
        <p:nvSpPr>
          <p:cNvPr id="15" name="TextBox 14">
            <a:extLst>
              <a:ext uri="{FF2B5EF4-FFF2-40B4-BE49-F238E27FC236}">
                <a16:creationId xmlns:a16="http://schemas.microsoft.com/office/drawing/2014/main" id="{721AC362-6319-F899-2BB3-E9E2418FD196}"/>
              </a:ext>
            </a:extLst>
          </p:cNvPr>
          <p:cNvSpPr txBox="1"/>
          <p:nvPr/>
        </p:nvSpPr>
        <p:spPr>
          <a:xfrm>
            <a:off x="3322171" y="5359768"/>
            <a:ext cx="382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N</a:t>
            </a:r>
            <a:endParaRPr lang="en-US">
              <a:solidFill>
                <a:schemeClr val="tx1">
                  <a:lumMod val="75000"/>
                  <a:lumOff val="25000"/>
                </a:schemeClr>
              </a:solidFill>
              <a:cs typeface="Calibri"/>
            </a:endParaRPr>
          </a:p>
        </p:txBody>
      </p:sp>
      <p:pic>
        <p:nvPicPr>
          <p:cNvPr id="18" name="Picture 18" descr="A grey arrow pointing up&#10;&#10;Description automatically generated">
            <a:extLst>
              <a:ext uri="{FF2B5EF4-FFF2-40B4-BE49-F238E27FC236}">
                <a16:creationId xmlns:a16="http://schemas.microsoft.com/office/drawing/2014/main" id="{7D8374D2-735A-DE67-B86C-B6E39316427E}"/>
              </a:ext>
            </a:extLst>
          </p:cNvPr>
          <p:cNvPicPr>
            <a:picLocks noChangeAspect="1"/>
          </p:cNvPicPr>
          <p:nvPr/>
        </p:nvPicPr>
        <p:blipFill>
          <a:blip r:embed="rId5"/>
          <a:stretch>
            <a:fillRect/>
          </a:stretch>
        </p:blipFill>
        <p:spPr>
          <a:xfrm>
            <a:off x="3282451" y="5614957"/>
            <a:ext cx="461123" cy="554132"/>
          </a:xfrm>
          <a:prstGeom prst="rect">
            <a:avLst/>
          </a:prstGeom>
        </p:spPr>
      </p:pic>
      <p:sp>
        <p:nvSpPr>
          <p:cNvPr id="42" name="TextBox 41">
            <a:extLst>
              <a:ext uri="{FF2B5EF4-FFF2-40B4-BE49-F238E27FC236}">
                <a16:creationId xmlns:a16="http://schemas.microsoft.com/office/drawing/2014/main" id="{480CA3C7-493F-0611-AC47-A86608BD3CB9}"/>
              </a:ext>
            </a:extLst>
          </p:cNvPr>
          <p:cNvSpPr txBox="1"/>
          <p:nvPr/>
        </p:nvSpPr>
        <p:spPr>
          <a:xfrm>
            <a:off x="412664" y="5727571"/>
            <a:ext cx="16229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ea typeface="Calibri"/>
                <a:cs typeface="Calibri"/>
              </a:rPr>
              <a:t>0         3.2       6.4  </a:t>
            </a:r>
            <a:endParaRPr lang="en-US" sz="1100">
              <a:solidFill>
                <a:schemeClr val="bg1"/>
              </a:solidFill>
              <a:latin typeface="Century Gothic"/>
            </a:endParaRPr>
          </a:p>
        </p:txBody>
      </p:sp>
      <p:sp>
        <p:nvSpPr>
          <p:cNvPr id="43" name="TextBox 42">
            <a:extLst>
              <a:ext uri="{FF2B5EF4-FFF2-40B4-BE49-F238E27FC236}">
                <a16:creationId xmlns:a16="http://schemas.microsoft.com/office/drawing/2014/main" id="{DC750302-6775-0667-7985-E54B011C31FF}"/>
              </a:ext>
            </a:extLst>
          </p:cNvPr>
          <p:cNvSpPr txBox="1"/>
          <p:nvPr/>
        </p:nvSpPr>
        <p:spPr>
          <a:xfrm>
            <a:off x="1545284" y="5798655"/>
            <a:ext cx="170140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cs typeface="Calibri"/>
              </a:rPr>
              <a:t>km</a:t>
            </a:r>
            <a:endParaRPr lang="en-US">
              <a:solidFill>
                <a:schemeClr val="bg1"/>
              </a:solidFill>
            </a:endParaRPr>
          </a:p>
        </p:txBody>
      </p:sp>
      <p:sp>
        <p:nvSpPr>
          <p:cNvPr id="45" name="TextBox 44">
            <a:extLst>
              <a:ext uri="{FF2B5EF4-FFF2-40B4-BE49-F238E27FC236}">
                <a16:creationId xmlns:a16="http://schemas.microsoft.com/office/drawing/2014/main" id="{AA87E6BC-31BB-2E10-B510-7AA1E2FC7B18}"/>
              </a:ext>
            </a:extLst>
          </p:cNvPr>
          <p:cNvSpPr txBox="1"/>
          <p:nvPr/>
        </p:nvSpPr>
        <p:spPr>
          <a:xfrm>
            <a:off x="5339715" y="5955180"/>
            <a:ext cx="6036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cs typeface="Calibri"/>
              </a:rPr>
              <a:t>km</a:t>
            </a:r>
          </a:p>
        </p:txBody>
      </p:sp>
      <p:cxnSp>
        <p:nvCxnSpPr>
          <p:cNvPr id="3" name="Straight Arrow Connector 2">
            <a:extLst>
              <a:ext uri="{FF2B5EF4-FFF2-40B4-BE49-F238E27FC236}">
                <a16:creationId xmlns:a16="http://schemas.microsoft.com/office/drawing/2014/main" id="{47C87A28-1BBB-C847-A948-67C4AB6B88CA}"/>
              </a:ext>
            </a:extLst>
          </p:cNvPr>
          <p:cNvCxnSpPr/>
          <p:nvPr/>
        </p:nvCxnSpPr>
        <p:spPr>
          <a:xfrm flipH="1" flipV="1">
            <a:off x="3110797" y="1821196"/>
            <a:ext cx="415341" cy="218078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C8138F8-84DF-35E5-81FB-C23978D8A893}"/>
              </a:ext>
            </a:extLst>
          </p:cNvPr>
          <p:cNvCxnSpPr>
            <a:cxnSpLocks/>
          </p:cNvCxnSpPr>
          <p:nvPr/>
        </p:nvCxnSpPr>
        <p:spPr>
          <a:xfrm flipH="1">
            <a:off x="3125174" y="4016353"/>
            <a:ext cx="400964" cy="210007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tar: 5 Points 7">
            <a:extLst>
              <a:ext uri="{FF2B5EF4-FFF2-40B4-BE49-F238E27FC236}">
                <a16:creationId xmlns:a16="http://schemas.microsoft.com/office/drawing/2014/main" id="{DD08EC55-F953-EE3B-2F01-475B5F54BC6C}"/>
              </a:ext>
            </a:extLst>
          </p:cNvPr>
          <p:cNvSpPr/>
          <p:nvPr/>
        </p:nvSpPr>
        <p:spPr>
          <a:xfrm rot="900000">
            <a:off x="3458560" y="3941178"/>
            <a:ext cx="143492" cy="143492"/>
          </a:xfrm>
          <a:prstGeom prst="star5">
            <a:avLst/>
          </a:prstGeom>
          <a:solidFill>
            <a:schemeClr val="accent2">
              <a:lumMod val="75000"/>
            </a:schemeClr>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2A6EC4B-F37A-BFC7-3DD4-41B1960F0B83}"/>
              </a:ext>
            </a:extLst>
          </p:cNvPr>
          <p:cNvSpPr/>
          <p:nvPr/>
        </p:nvSpPr>
        <p:spPr>
          <a:xfrm>
            <a:off x="4302585" y="5036930"/>
            <a:ext cx="1374587" cy="791882"/>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9D0D1325-A8F5-9D1D-D924-5D08F41436D6}"/>
              </a:ext>
            </a:extLst>
          </p:cNvPr>
          <p:cNvSpPr/>
          <p:nvPr/>
        </p:nvSpPr>
        <p:spPr>
          <a:xfrm>
            <a:off x="4430891" y="5167506"/>
            <a:ext cx="143492" cy="143492"/>
          </a:xfrm>
          <a:prstGeom prst="star5">
            <a:avLst/>
          </a:prstGeom>
          <a:solidFill>
            <a:schemeClr val="accent2">
              <a:lumMod val="75000"/>
            </a:schemeClr>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471E136-0FF6-5BFF-7EE3-FEC05C8BB6D5}"/>
              </a:ext>
            </a:extLst>
          </p:cNvPr>
          <p:cNvSpPr txBox="1"/>
          <p:nvPr/>
        </p:nvSpPr>
        <p:spPr>
          <a:xfrm>
            <a:off x="4476420" y="5892262"/>
            <a:ext cx="16229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ea typeface="Calibri"/>
                <a:cs typeface="Calibri"/>
              </a:rPr>
              <a:t>0      104    209</a:t>
            </a:r>
            <a:endParaRPr lang="en-US" sz="1000">
              <a:solidFill>
                <a:schemeClr val="tx1">
                  <a:lumMod val="75000"/>
                  <a:lumOff val="25000"/>
                </a:schemeClr>
              </a:solidFill>
              <a:latin typeface="Century Gothic"/>
            </a:endParaRPr>
          </a:p>
        </p:txBody>
      </p:sp>
      <p:sp>
        <p:nvSpPr>
          <p:cNvPr id="44" name="TextBox 43">
            <a:extLst>
              <a:ext uri="{FF2B5EF4-FFF2-40B4-BE49-F238E27FC236}">
                <a16:creationId xmlns:a16="http://schemas.microsoft.com/office/drawing/2014/main" id="{A19EA471-69F9-D4A9-AF7B-0D8DEAD1A05B}"/>
              </a:ext>
            </a:extLst>
          </p:cNvPr>
          <p:cNvSpPr txBox="1"/>
          <p:nvPr/>
        </p:nvSpPr>
        <p:spPr>
          <a:xfrm>
            <a:off x="4565630" y="5114397"/>
            <a:ext cx="9879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ea typeface="Calibri"/>
                <a:cs typeface="Calibri"/>
              </a:rPr>
              <a:t>Coos Estuary</a:t>
            </a:r>
          </a:p>
        </p:txBody>
      </p:sp>
      <p:sp>
        <p:nvSpPr>
          <p:cNvPr id="13" name="TextBox 12">
            <a:extLst>
              <a:ext uri="{FF2B5EF4-FFF2-40B4-BE49-F238E27FC236}">
                <a16:creationId xmlns:a16="http://schemas.microsoft.com/office/drawing/2014/main" id="{F5E4F2A3-16AE-AB93-39D5-3B7D6189A02B}"/>
              </a:ext>
            </a:extLst>
          </p:cNvPr>
          <p:cNvSpPr txBox="1"/>
          <p:nvPr/>
        </p:nvSpPr>
        <p:spPr>
          <a:xfrm>
            <a:off x="4570274" y="5392730"/>
            <a:ext cx="1489489" cy="407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ea typeface="Calibri"/>
                <a:cs typeface="Calibri"/>
              </a:rPr>
              <a:t>Historic Eelgrass Extent</a:t>
            </a:r>
            <a:endParaRPr lang="en-US" sz="1000">
              <a:solidFill>
                <a:schemeClr val="tx1">
                  <a:lumMod val="75000"/>
                  <a:lumOff val="25000"/>
                </a:schemeClr>
              </a:solidFill>
              <a:ea typeface="Calibri"/>
              <a:cs typeface="Calibri"/>
            </a:endParaRPr>
          </a:p>
        </p:txBody>
      </p:sp>
      <p:sp>
        <p:nvSpPr>
          <p:cNvPr id="14" name="TextBox 13">
            <a:extLst>
              <a:ext uri="{FF2B5EF4-FFF2-40B4-BE49-F238E27FC236}">
                <a16:creationId xmlns:a16="http://schemas.microsoft.com/office/drawing/2014/main" id="{B2CAFD0F-D007-AE3B-37EE-B7317DE0A5EF}"/>
              </a:ext>
            </a:extLst>
          </p:cNvPr>
          <p:cNvSpPr txBox="1"/>
          <p:nvPr/>
        </p:nvSpPr>
        <p:spPr>
          <a:xfrm>
            <a:off x="4480564" y="3722137"/>
            <a:ext cx="9879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Oregon</a:t>
            </a:r>
            <a:endParaRPr lang="en-US" sz="110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013999CB-868B-A76A-183F-C3077574D518}"/>
              </a:ext>
            </a:extLst>
          </p:cNvPr>
          <p:cNvSpPr txBox="1"/>
          <p:nvPr/>
        </p:nvSpPr>
        <p:spPr>
          <a:xfrm>
            <a:off x="4568149" y="2364550"/>
            <a:ext cx="9879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Washington</a:t>
            </a:r>
            <a:endParaRPr lang="en-US"/>
          </a:p>
        </p:txBody>
      </p:sp>
      <p:sp>
        <p:nvSpPr>
          <p:cNvPr id="19" name="TextBox 18">
            <a:extLst>
              <a:ext uri="{FF2B5EF4-FFF2-40B4-BE49-F238E27FC236}">
                <a16:creationId xmlns:a16="http://schemas.microsoft.com/office/drawing/2014/main" id="{59945AC3-E015-6600-6DAE-979C78924792}"/>
              </a:ext>
            </a:extLst>
          </p:cNvPr>
          <p:cNvSpPr txBox="1"/>
          <p:nvPr/>
        </p:nvSpPr>
        <p:spPr>
          <a:xfrm>
            <a:off x="3937528" y="4711859"/>
            <a:ext cx="9879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California</a:t>
            </a:r>
            <a:endParaRPr lang="en-US"/>
          </a:p>
        </p:txBody>
      </p:sp>
      <p:sp>
        <p:nvSpPr>
          <p:cNvPr id="20" name="TextBox 19">
            <a:extLst>
              <a:ext uri="{FF2B5EF4-FFF2-40B4-BE49-F238E27FC236}">
                <a16:creationId xmlns:a16="http://schemas.microsoft.com/office/drawing/2014/main" id="{85DAA76E-E0C4-C8BB-D06D-5DC91E73E83A}"/>
              </a:ext>
            </a:extLst>
          </p:cNvPr>
          <p:cNvSpPr txBox="1"/>
          <p:nvPr/>
        </p:nvSpPr>
        <p:spPr>
          <a:xfrm rot="20820000">
            <a:off x="5093666" y="4624275"/>
            <a:ext cx="9879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cs typeface="Calibri"/>
              </a:rPr>
              <a:t>Nevada</a:t>
            </a:r>
            <a:endParaRPr lang="en-US" sz="1000">
              <a:solidFill>
                <a:schemeClr val="tx1">
                  <a:lumMod val="75000"/>
                  <a:lumOff val="25000"/>
                </a:schemeClr>
              </a:solidFill>
              <a:cs typeface="Calibri"/>
            </a:endParaRPr>
          </a:p>
        </p:txBody>
      </p:sp>
      <p:pic>
        <p:nvPicPr>
          <p:cNvPr id="2" name="Picture 4" descr="A blue rectangle with white border&#10;&#10;Description automatically generated">
            <a:extLst>
              <a:ext uri="{FF2B5EF4-FFF2-40B4-BE49-F238E27FC236}">
                <a16:creationId xmlns:a16="http://schemas.microsoft.com/office/drawing/2014/main" id="{DF6F304A-B58D-2B66-B97D-6FB9960F6A84}"/>
              </a:ext>
            </a:extLst>
          </p:cNvPr>
          <p:cNvPicPr>
            <a:picLocks noChangeAspect="1"/>
          </p:cNvPicPr>
          <p:nvPr/>
        </p:nvPicPr>
        <p:blipFill>
          <a:blip r:embed="rId6"/>
          <a:stretch>
            <a:fillRect/>
          </a:stretch>
        </p:blipFill>
        <p:spPr>
          <a:xfrm>
            <a:off x="4299800" y="5464587"/>
            <a:ext cx="310285" cy="174336"/>
          </a:xfrm>
          <a:prstGeom prst="rect">
            <a:avLst/>
          </a:prstGeom>
        </p:spPr>
      </p:pic>
      <p:sp>
        <p:nvSpPr>
          <p:cNvPr id="4" name="Text Placeholder 5">
            <a:extLst>
              <a:ext uri="{FF2B5EF4-FFF2-40B4-BE49-F238E27FC236}">
                <a16:creationId xmlns:a16="http://schemas.microsoft.com/office/drawing/2014/main" id="{D1D4B235-D649-A9AA-966E-DB5AF9C10ABE}"/>
              </a:ext>
            </a:extLst>
          </p:cNvPr>
          <p:cNvSpPr txBox="1">
            <a:spLocks/>
          </p:cNvSpPr>
          <p:nvPr/>
        </p:nvSpPr>
        <p:spPr>
          <a:xfrm>
            <a:off x="6027777" y="5926252"/>
            <a:ext cx="6322091" cy="237561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pPr>
            <a:r>
              <a:rPr lang="en-US" sz="2000">
                <a:solidFill>
                  <a:schemeClr val="tx1">
                    <a:lumMod val="75000"/>
                    <a:lumOff val="25000"/>
                  </a:schemeClr>
                </a:solidFill>
                <a:latin typeface="Century Gothic"/>
                <a:cs typeface="Calibri" panose="020F0502020204030204"/>
              </a:rPr>
              <a:t>2016 - 2023</a:t>
            </a:r>
            <a:endParaRPr lang="en-US" sz="2000">
              <a:solidFill>
                <a:schemeClr val="tx1">
                  <a:lumMod val="75000"/>
                  <a:lumOff val="25000"/>
                </a:schemeClr>
              </a:solidFill>
              <a:latin typeface="Calibri"/>
              <a:ea typeface="Calibri" panose="020F0502020204030204"/>
              <a:cs typeface="Calibri" panose="020F0502020204030204"/>
            </a:endParaRPr>
          </a:p>
        </p:txBody>
      </p:sp>
      <p:sp>
        <p:nvSpPr>
          <p:cNvPr id="16" name="TextBox 15">
            <a:extLst>
              <a:ext uri="{FF2B5EF4-FFF2-40B4-BE49-F238E27FC236}">
                <a16:creationId xmlns:a16="http://schemas.microsoft.com/office/drawing/2014/main" id="{46B58D59-78E0-0C24-8336-F03ABCA9CD30}"/>
              </a:ext>
            </a:extLst>
          </p:cNvPr>
          <p:cNvSpPr txBox="1"/>
          <p:nvPr/>
        </p:nvSpPr>
        <p:spPr>
          <a:xfrm>
            <a:off x="157927" y="6230050"/>
            <a:ext cx="5744481" cy="215444"/>
          </a:xfrm>
          <a:prstGeom prst="rect">
            <a:avLst/>
          </a:prstGeom>
          <a:noFill/>
        </p:spPr>
        <p:txBody>
          <a:bodyPr wrap="square" rtlCol="0">
            <a:spAutoFit/>
          </a:bodyPr>
          <a:lstStyle/>
          <a:p>
            <a:pPr algn="ctr"/>
            <a:r>
              <a:rPr lang="en-US" sz="800" dirty="0">
                <a:latin typeface="Century Gothic" panose="020B0502020202020204" pitchFamily="34" charset="0"/>
              </a:rPr>
              <a:t>Base map -  ESRI, HERE, Garmin, FAO, NOAA, USGS, © OpenStreetMap contributors, and the GIS User Community</a:t>
            </a:r>
          </a:p>
        </p:txBody>
      </p:sp>
    </p:spTree>
    <p:extLst>
      <p:ext uri="{BB962C8B-B14F-4D97-AF65-F5344CB8AC3E}">
        <p14:creationId xmlns:p14="http://schemas.microsoft.com/office/powerpoint/2010/main" val="1009514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blue and white wave&#10;&#10;Description automatically generated">
            <a:extLst>
              <a:ext uri="{FF2B5EF4-FFF2-40B4-BE49-F238E27FC236}">
                <a16:creationId xmlns:a16="http://schemas.microsoft.com/office/drawing/2014/main" id="{F7C8ED37-EE37-4709-4E7D-2AF27CD0392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3332" y="182480"/>
            <a:ext cx="12156168" cy="61962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tx1">
                    <a:lumMod val="75000"/>
                    <a:lumOff val="25000"/>
                  </a:schemeClr>
                </a:solidFill>
                <a:latin typeface="Century Gothic"/>
              </a:rPr>
              <a:t>Future Work</a:t>
            </a:r>
            <a:endParaRPr lang="en-US"/>
          </a:p>
        </p:txBody>
      </p:sp>
      <p:sp>
        <p:nvSpPr>
          <p:cNvPr id="4" name="TextBox 3">
            <a:extLst>
              <a:ext uri="{FF2B5EF4-FFF2-40B4-BE49-F238E27FC236}">
                <a16:creationId xmlns:a16="http://schemas.microsoft.com/office/drawing/2014/main" id="{4FBCA7E5-6723-4D10-E0CC-D2F9D352F49B}"/>
              </a:ext>
            </a:extLst>
          </p:cNvPr>
          <p:cNvSpPr txBox="1"/>
          <p:nvPr/>
        </p:nvSpPr>
        <p:spPr>
          <a:xfrm>
            <a:off x="4765040" y="411256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Oval 5">
            <a:extLst>
              <a:ext uri="{FF2B5EF4-FFF2-40B4-BE49-F238E27FC236}">
                <a16:creationId xmlns:a16="http://schemas.microsoft.com/office/drawing/2014/main" id="{662A4B18-A416-EE5A-8C42-1A11C14A9D8A}"/>
              </a:ext>
            </a:extLst>
          </p:cNvPr>
          <p:cNvSpPr/>
          <p:nvPr/>
        </p:nvSpPr>
        <p:spPr>
          <a:xfrm>
            <a:off x="43180" y="2792548"/>
            <a:ext cx="3302000" cy="3230880"/>
          </a:xfrm>
          <a:prstGeom prst="ellipse">
            <a:avLst/>
          </a:prstGeom>
          <a:solidFill>
            <a:srgbClr val="0084A8">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lumMod val="75000"/>
                  <a:lumOff val="25000"/>
                </a:schemeClr>
              </a:solidFill>
              <a:latin typeface="Century Gothic"/>
              <a:cs typeface="Calibri"/>
            </a:endParaRPr>
          </a:p>
        </p:txBody>
      </p:sp>
      <p:sp>
        <p:nvSpPr>
          <p:cNvPr id="9" name="Oval 8">
            <a:extLst>
              <a:ext uri="{FF2B5EF4-FFF2-40B4-BE49-F238E27FC236}">
                <a16:creationId xmlns:a16="http://schemas.microsoft.com/office/drawing/2014/main" id="{7E50FA4C-2086-ABDD-0F51-43622A6A7951}"/>
              </a:ext>
            </a:extLst>
          </p:cNvPr>
          <p:cNvSpPr/>
          <p:nvPr/>
        </p:nvSpPr>
        <p:spPr>
          <a:xfrm>
            <a:off x="2996938" y="2818823"/>
            <a:ext cx="3302000" cy="3180080"/>
          </a:xfrm>
          <a:prstGeom prst="ellipse">
            <a:avLst/>
          </a:prstGeom>
          <a:solidFill>
            <a:srgbClr val="4DAEB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chemeClr val="tx1">
                  <a:lumMod val="75000"/>
                  <a:lumOff val="25000"/>
                </a:schemeClr>
              </a:solidFill>
              <a:latin typeface="Century Gothic"/>
              <a:cs typeface="Calibri"/>
            </a:endParaRPr>
          </a:p>
        </p:txBody>
      </p:sp>
      <p:sp>
        <p:nvSpPr>
          <p:cNvPr id="10" name="Oval 9">
            <a:extLst>
              <a:ext uri="{FF2B5EF4-FFF2-40B4-BE49-F238E27FC236}">
                <a16:creationId xmlns:a16="http://schemas.microsoft.com/office/drawing/2014/main" id="{CA2E2922-9D6B-93E6-0B7C-EEB75E48AA7A}"/>
              </a:ext>
            </a:extLst>
          </p:cNvPr>
          <p:cNvSpPr/>
          <p:nvPr/>
        </p:nvSpPr>
        <p:spPr>
          <a:xfrm>
            <a:off x="5937557" y="2792548"/>
            <a:ext cx="3281680" cy="3230880"/>
          </a:xfrm>
          <a:prstGeom prst="ellipse">
            <a:avLst/>
          </a:prstGeom>
          <a:solidFill>
            <a:srgbClr val="9DC3E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chemeClr val="tx1">
                  <a:lumMod val="75000"/>
                  <a:lumOff val="25000"/>
                </a:schemeClr>
              </a:solidFill>
              <a:latin typeface="Century Gothic"/>
              <a:cs typeface="Calibri"/>
            </a:endParaRPr>
          </a:p>
        </p:txBody>
      </p:sp>
      <p:sp>
        <p:nvSpPr>
          <p:cNvPr id="12" name="Oval 11">
            <a:extLst>
              <a:ext uri="{FF2B5EF4-FFF2-40B4-BE49-F238E27FC236}">
                <a16:creationId xmlns:a16="http://schemas.microsoft.com/office/drawing/2014/main" id="{29E2214C-FE4B-4796-7F1C-88739FBDDC70}"/>
              </a:ext>
            </a:extLst>
          </p:cNvPr>
          <p:cNvSpPr/>
          <p:nvPr/>
        </p:nvSpPr>
        <p:spPr>
          <a:xfrm>
            <a:off x="8851901" y="2772841"/>
            <a:ext cx="3302000" cy="3271520"/>
          </a:xfrm>
          <a:prstGeom prst="ellipse">
            <a:avLst/>
          </a:prstGeom>
          <a:solidFill>
            <a:srgbClr val="0B6180">
              <a:alpha val="3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chemeClr val="tx1">
                  <a:lumMod val="75000"/>
                  <a:lumOff val="25000"/>
                </a:schemeClr>
              </a:solidFill>
              <a:latin typeface="Century Gothic"/>
              <a:cs typeface="Calibri"/>
            </a:endParaRPr>
          </a:p>
        </p:txBody>
      </p:sp>
      <p:sp>
        <p:nvSpPr>
          <p:cNvPr id="13" name="TextBox 12">
            <a:extLst>
              <a:ext uri="{FF2B5EF4-FFF2-40B4-BE49-F238E27FC236}">
                <a16:creationId xmlns:a16="http://schemas.microsoft.com/office/drawing/2014/main" id="{646A12C9-72C8-94FA-C00E-B6A067016A79}"/>
              </a:ext>
            </a:extLst>
          </p:cNvPr>
          <p:cNvSpPr txBox="1"/>
          <p:nvPr/>
        </p:nvSpPr>
        <p:spPr>
          <a:xfrm>
            <a:off x="470081" y="3829970"/>
            <a:ext cx="244534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Integrate </a:t>
            </a:r>
            <a:r>
              <a:rPr lang="en-US" sz="2000" b="1">
                <a:solidFill>
                  <a:schemeClr val="tx1">
                    <a:lumMod val="75000"/>
                    <a:lumOff val="25000"/>
                  </a:schemeClr>
                </a:solidFill>
                <a:latin typeface="Century Gothic"/>
                <a:cs typeface="Calibri"/>
              </a:rPr>
              <a:t>higher resolution</a:t>
            </a:r>
            <a:r>
              <a:rPr lang="en-US" sz="2000">
                <a:solidFill>
                  <a:schemeClr val="tx1">
                    <a:lumMod val="75000"/>
                    <a:lumOff val="25000"/>
                  </a:schemeClr>
                </a:solidFill>
                <a:latin typeface="Century Gothic"/>
                <a:cs typeface="Calibri"/>
              </a:rPr>
              <a:t> data into our methods</a:t>
            </a:r>
          </a:p>
        </p:txBody>
      </p:sp>
      <p:sp>
        <p:nvSpPr>
          <p:cNvPr id="16" name="TextBox 15">
            <a:extLst>
              <a:ext uri="{FF2B5EF4-FFF2-40B4-BE49-F238E27FC236}">
                <a16:creationId xmlns:a16="http://schemas.microsoft.com/office/drawing/2014/main" id="{E22E7655-81FA-8C30-0F1A-DC92F722BA47}"/>
              </a:ext>
            </a:extLst>
          </p:cNvPr>
          <p:cNvSpPr txBox="1"/>
          <p:nvPr/>
        </p:nvSpPr>
        <p:spPr>
          <a:xfrm>
            <a:off x="3538220" y="3679008"/>
            <a:ext cx="219456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Incorporate </a:t>
            </a:r>
            <a:r>
              <a:rPr lang="en-US" sz="2000" b="1">
                <a:solidFill>
                  <a:schemeClr val="tx1">
                    <a:lumMod val="75000"/>
                    <a:lumOff val="25000"/>
                  </a:schemeClr>
                </a:solidFill>
                <a:latin typeface="Century Gothic"/>
                <a:cs typeface="Calibri"/>
              </a:rPr>
              <a:t>density counts</a:t>
            </a:r>
            <a:r>
              <a:rPr lang="en-US" sz="2000">
                <a:solidFill>
                  <a:schemeClr val="tx1">
                    <a:lumMod val="75000"/>
                    <a:lumOff val="25000"/>
                  </a:schemeClr>
                </a:solidFill>
                <a:latin typeface="Century Gothic"/>
                <a:cs typeface="Calibri"/>
              </a:rPr>
              <a:t> of eelgrass into analyses</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11A75007-31B1-20C9-F33C-85331D11B8EE}"/>
              </a:ext>
            </a:extLst>
          </p:cNvPr>
          <p:cNvSpPr txBox="1"/>
          <p:nvPr/>
        </p:nvSpPr>
        <p:spPr>
          <a:xfrm>
            <a:off x="6667500" y="3679008"/>
            <a:ext cx="194056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Classify eelgrass using updated </a:t>
            </a:r>
            <a:r>
              <a:rPr lang="en-US" sz="2000" b="1">
                <a:solidFill>
                  <a:schemeClr val="tx1">
                    <a:lumMod val="75000"/>
                    <a:lumOff val="25000"/>
                  </a:schemeClr>
                </a:solidFill>
                <a:latin typeface="Century Gothic"/>
                <a:cs typeface="Calibri"/>
              </a:rPr>
              <a:t>UAS data</a:t>
            </a:r>
            <a:endParaRPr lang="en-US" b="1">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1FF56EA7-A8AC-9B7F-C018-B7489A0386E5}"/>
              </a:ext>
            </a:extLst>
          </p:cNvPr>
          <p:cNvSpPr txBox="1"/>
          <p:nvPr/>
        </p:nvSpPr>
        <p:spPr>
          <a:xfrm>
            <a:off x="9227819" y="3837159"/>
            <a:ext cx="25501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Use </a:t>
            </a:r>
            <a:r>
              <a:rPr lang="en-US" sz="2000" b="1">
                <a:solidFill>
                  <a:schemeClr val="tx1">
                    <a:lumMod val="75000"/>
                    <a:lumOff val="25000"/>
                  </a:schemeClr>
                </a:solidFill>
                <a:latin typeface="Century Gothic"/>
                <a:cs typeface="Calibri"/>
              </a:rPr>
              <a:t>additional estuaries</a:t>
            </a:r>
            <a:r>
              <a:rPr lang="en-US" sz="2000">
                <a:solidFill>
                  <a:schemeClr val="tx1">
                    <a:lumMod val="75000"/>
                    <a:lumOff val="25000"/>
                  </a:schemeClr>
                </a:solidFill>
                <a:latin typeface="Century Gothic"/>
                <a:cs typeface="Calibri"/>
              </a:rPr>
              <a:t> for algorithm training</a:t>
            </a:r>
          </a:p>
        </p:txBody>
      </p:sp>
      <p:pic>
        <p:nvPicPr>
          <p:cNvPr id="7" name="Graphic 7" descr="Earth globe: Americas with solid fill">
            <a:extLst>
              <a:ext uri="{FF2B5EF4-FFF2-40B4-BE49-F238E27FC236}">
                <a16:creationId xmlns:a16="http://schemas.microsoft.com/office/drawing/2014/main" id="{E901C771-D680-30DB-E89D-78DE112FD4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9971" y="1195640"/>
            <a:ext cx="1548972" cy="1548972"/>
          </a:xfrm>
          <a:prstGeom prst="rect">
            <a:avLst/>
          </a:prstGeom>
        </p:spPr>
      </p:pic>
      <p:pic>
        <p:nvPicPr>
          <p:cNvPr id="8" name="Graphic 10" descr="Seaweed with solid fill">
            <a:extLst>
              <a:ext uri="{FF2B5EF4-FFF2-40B4-BE49-F238E27FC236}">
                <a16:creationId xmlns:a16="http://schemas.microsoft.com/office/drawing/2014/main" id="{9A414E7D-8E64-1AC0-0FDF-C975331518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1685" y="1195640"/>
            <a:ext cx="1552814" cy="1543849"/>
          </a:xfrm>
          <a:prstGeom prst="rect">
            <a:avLst/>
          </a:prstGeom>
        </p:spPr>
      </p:pic>
      <p:pic>
        <p:nvPicPr>
          <p:cNvPr id="14" name="Graphic 14" descr="Topography Map with solid fill">
            <a:extLst>
              <a:ext uri="{FF2B5EF4-FFF2-40B4-BE49-F238E27FC236}">
                <a16:creationId xmlns:a16="http://schemas.microsoft.com/office/drawing/2014/main" id="{85F80A04-F74A-6B15-998A-960F888AC7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95114" y="1195640"/>
            <a:ext cx="1554735" cy="1554735"/>
          </a:xfrm>
          <a:prstGeom prst="rect">
            <a:avLst/>
          </a:prstGeom>
        </p:spPr>
      </p:pic>
      <p:pic>
        <p:nvPicPr>
          <p:cNvPr id="2" name="Graphic 4" descr="Quadcopter with solid fill">
            <a:extLst>
              <a:ext uri="{FF2B5EF4-FFF2-40B4-BE49-F238E27FC236}">
                <a16:creationId xmlns:a16="http://schemas.microsoft.com/office/drawing/2014/main" id="{60C1E047-486D-A6D6-B98D-C2F1A35246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3400" y="1195640"/>
            <a:ext cx="1546411" cy="1551203"/>
          </a:xfrm>
          <a:prstGeom prst="rect">
            <a:avLst/>
          </a:prstGeom>
        </p:spPr>
      </p:pic>
    </p:spTree>
    <p:extLst>
      <p:ext uri="{BB962C8B-B14F-4D97-AF65-F5344CB8AC3E}">
        <p14:creationId xmlns:p14="http://schemas.microsoft.com/office/powerpoint/2010/main" val="3511002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153517C5-1C9D-4D0B-91E6-703C804B8193}"/>
              </a:ext>
            </a:extLst>
          </p:cNvPr>
          <p:cNvSpPr txBox="1">
            <a:spLocks/>
          </p:cNvSpPr>
          <p:nvPr/>
        </p:nvSpPr>
        <p:spPr>
          <a:xfrm>
            <a:off x="397513" y="1221835"/>
            <a:ext cx="11501061" cy="48906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00"/>
              </a:spcAft>
              <a:buClr>
                <a:srgbClr val="4DAEB3"/>
              </a:buClr>
              <a:defRPr/>
            </a:pPr>
            <a:r>
              <a:rPr lang="en-US" sz="2100" b="1" dirty="0">
                <a:latin typeface="Century Gothic"/>
              </a:rPr>
              <a:t>We would like to sincerely thank our...</a:t>
            </a:r>
            <a:endParaRPr lang="en-US" sz="2100" dirty="0"/>
          </a:p>
          <a:p>
            <a:pPr>
              <a:lnSpc>
                <a:spcPct val="100000"/>
              </a:lnSpc>
              <a:spcBef>
                <a:spcPts val="0"/>
              </a:spcBef>
              <a:spcAft>
                <a:spcPts val="100"/>
              </a:spcAft>
              <a:buClr>
                <a:srgbClr val="4DAEB3"/>
              </a:buClr>
              <a:defRPr/>
            </a:pPr>
            <a:endParaRPr lang="en-US" sz="2100" dirty="0">
              <a:latin typeface="Century Gothic"/>
            </a:endParaRPr>
          </a:p>
          <a:p>
            <a:pPr>
              <a:lnSpc>
                <a:spcPct val="100000"/>
              </a:lnSpc>
              <a:spcBef>
                <a:spcPts val="0"/>
              </a:spcBef>
              <a:spcAft>
                <a:spcPts val="100"/>
              </a:spcAft>
              <a:defRPr/>
            </a:pPr>
            <a:r>
              <a:rPr lang="en-US" sz="2100" u="sng" dirty="0">
                <a:latin typeface="Century Gothic"/>
              </a:rPr>
              <a:t>Science Advisors</a:t>
            </a:r>
          </a:p>
          <a:p>
            <a:pPr marL="342900">
              <a:lnSpc>
                <a:spcPct val="100000"/>
              </a:lnSpc>
              <a:spcBef>
                <a:spcPts val="0"/>
              </a:spcBef>
              <a:spcAft>
                <a:spcPts val="100"/>
              </a:spcAft>
              <a:buClr>
                <a:srgbClr val="4DAEB3"/>
              </a:buClr>
              <a:buFont typeface="Arial" panose="020B0604020202020204" pitchFamily="34" charset="0"/>
              <a:buChar char="•"/>
              <a:defRPr/>
            </a:pPr>
            <a:r>
              <a:rPr lang="en-US" sz="2100" dirty="0">
                <a:latin typeface="Century Gothic"/>
              </a:rPr>
              <a:t> Dr. Juan Torres-Pérez, Dr. Liane Guild, and </a:t>
            </a:r>
            <a:r>
              <a:rPr lang="en-US" sz="2100" dirty="0" err="1">
                <a:latin typeface="Century Gothic"/>
              </a:rPr>
              <a:t>Britnay</a:t>
            </a:r>
            <a:r>
              <a:rPr lang="en-US" sz="2100" dirty="0">
                <a:latin typeface="Century Gothic"/>
              </a:rPr>
              <a:t> Beaudry</a:t>
            </a:r>
            <a:endParaRPr lang="en-US" sz="2100" dirty="0"/>
          </a:p>
          <a:p>
            <a:pPr>
              <a:lnSpc>
                <a:spcPct val="100000"/>
              </a:lnSpc>
              <a:spcBef>
                <a:spcPts val="0"/>
              </a:spcBef>
              <a:spcAft>
                <a:spcPts val="100"/>
              </a:spcAft>
              <a:buClr>
                <a:srgbClr val="4DAEB3"/>
              </a:buClr>
              <a:defRPr/>
            </a:pPr>
            <a:endParaRPr lang="en-US" sz="2100" dirty="0">
              <a:latin typeface="Century Gothic"/>
            </a:endParaRPr>
          </a:p>
          <a:p>
            <a:pPr>
              <a:lnSpc>
                <a:spcPct val="100000"/>
              </a:lnSpc>
              <a:spcBef>
                <a:spcPts val="0"/>
              </a:spcBef>
              <a:spcAft>
                <a:spcPts val="100"/>
              </a:spcAft>
              <a:defRPr/>
            </a:pPr>
            <a:r>
              <a:rPr lang="en-US" sz="2100" u="sng" dirty="0">
                <a:latin typeface="Century Gothic"/>
              </a:rPr>
              <a:t>Partners</a:t>
            </a:r>
            <a:endParaRPr lang="en-US" sz="2100" b="0" i="0" u="sng" strike="noStrike" kern="1200" cap="none" spc="0" normalizeH="0" baseline="0" noProof="0" dirty="0">
              <a:ln>
                <a:noFill/>
              </a:ln>
              <a:effectLst/>
              <a:uLnTx/>
              <a:uFillTx/>
            </a:endParaRPr>
          </a:p>
          <a:p>
            <a:pPr marL="342900">
              <a:lnSpc>
                <a:spcPct val="100000"/>
              </a:lnSpc>
              <a:spcBef>
                <a:spcPts val="0"/>
              </a:spcBef>
              <a:spcAft>
                <a:spcPts val="100"/>
              </a:spcAft>
              <a:buClr>
                <a:srgbClr val="4DAEB3"/>
              </a:buClr>
              <a:buChar char="•"/>
              <a:defRPr/>
            </a:pPr>
            <a:r>
              <a:rPr lang="en-US" sz="2100" dirty="0">
                <a:latin typeface="Century Gothic"/>
              </a:rPr>
              <a:t> South Slough National Estuarine Research Reserve (SSNERR) and the Confederated Tribes of the Coos, Lower </a:t>
            </a:r>
            <a:r>
              <a:rPr lang="en-US" sz="2100" dirty="0" err="1">
                <a:latin typeface="Century Gothic"/>
              </a:rPr>
              <a:t>Umqua</a:t>
            </a:r>
            <a:r>
              <a:rPr lang="en-US" sz="2100" dirty="0">
                <a:latin typeface="Century Gothic"/>
              </a:rPr>
              <a:t>, and Siuslaw Indians' (CTCLUSI) Natural Resources Department</a:t>
            </a:r>
          </a:p>
          <a:p>
            <a:pPr marL="342900">
              <a:lnSpc>
                <a:spcPct val="100000"/>
              </a:lnSpc>
              <a:spcBef>
                <a:spcPts val="0"/>
              </a:spcBef>
              <a:spcAft>
                <a:spcPts val="100"/>
              </a:spcAft>
              <a:buClr>
                <a:srgbClr val="4DAEB3"/>
              </a:buClr>
              <a:buChar char="•"/>
              <a:defRPr/>
            </a:pPr>
            <a:r>
              <a:rPr lang="en-US" sz="2100" dirty="0">
                <a:latin typeface="Century Gothic"/>
              </a:rPr>
              <a:t> Alicia Helms, Jenni Schmitt, Jennifer Kirkland, and Janet </a:t>
            </a:r>
            <a:r>
              <a:rPr lang="en-US" sz="2100" dirty="0" err="1">
                <a:latin typeface="Century Gothic"/>
              </a:rPr>
              <a:t>Niessner</a:t>
            </a:r>
            <a:endParaRPr lang="en-US" sz="2100" dirty="0"/>
          </a:p>
          <a:p>
            <a:pPr marL="342900">
              <a:lnSpc>
                <a:spcPct val="100000"/>
              </a:lnSpc>
              <a:spcBef>
                <a:spcPts val="0"/>
              </a:spcBef>
              <a:spcAft>
                <a:spcPts val="100"/>
              </a:spcAft>
              <a:buClr>
                <a:srgbClr val="4DAEB3"/>
              </a:buClr>
              <a:buChar char="•"/>
              <a:defRPr/>
            </a:pPr>
            <a:endParaRPr lang="en-US" sz="2100" dirty="0">
              <a:latin typeface="Century Gothic"/>
            </a:endParaRPr>
          </a:p>
          <a:p>
            <a:pPr>
              <a:lnSpc>
                <a:spcPct val="100000"/>
              </a:lnSpc>
              <a:spcBef>
                <a:spcPts val="0"/>
              </a:spcBef>
              <a:spcAft>
                <a:spcPts val="100"/>
              </a:spcAft>
              <a:buClr>
                <a:srgbClr val="4DAEB3"/>
              </a:buClr>
              <a:defRPr/>
            </a:pPr>
            <a:r>
              <a:rPr lang="en-US" sz="2100" u="sng" dirty="0">
                <a:latin typeface="Century Gothic"/>
              </a:rPr>
              <a:t>Fellow</a:t>
            </a:r>
          </a:p>
          <a:p>
            <a:pPr marL="342900">
              <a:lnSpc>
                <a:spcPct val="100000"/>
              </a:lnSpc>
              <a:spcBef>
                <a:spcPts val="0"/>
              </a:spcBef>
              <a:spcAft>
                <a:spcPts val="100"/>
              </a:spcAft>
              <a:buClr>
                <a:srgbClr val="4DAEB3"/>
              </a:buClr>
              <a:buChar char="•"/>
              <a:defRPr/>
            </a:pPr>
            <a:r>
              <a:rPr lang="en-US" sz="2100" dirty="0">
                <a:latin typeface="Century Gothic"/>
              </a:rPr>
              <a:t> Lisa Tanh, for guiding and supporting this project </a:t>
            </a:r>
          </a:p>
          <a:p>
            <a:pPr marL="342900">
              <a:lnSpc>
                <a:spcPct val="100000"/>
              </a:lnSpc>
              <a:spcBef>
                <a:spcPts val="0"/>
              </a:spcBef>
              <a:spcAft>
                <a:spcPts val="100"/>
              </a:spcAft>
              <a:buClr>
                <a:srgbClr val="4DAEB3"/>
              </a:buClr>
              <a:buChar char="•"/>
              <a:defRPr/>
            </a:pPr>
            <a:endParaRPr lang="en-US" sz="2100" dirty="0">
              <a:latin typeface="Century Gothic"/>
            </a:endParaRPr>
          </a:p>
          <a:p>
            <a:pPr marL="0" marR="0" lvl="0" indent="0" algn="l" defTabSz="914400" rtl="0" eaLnBrk="1" fontAlgn="auto" latinLnBrk="0" hangingPunct="1">
              <a:lnSpc>
                <a:spcPct val="100000"/>
              </a:lnSpc>
              <a:spcBef>
                <a:spcPts val="0"/>
              </a:spcBef>
              <a:spcAft>
                <a:spcPts val="100"/>
              </a:spcAft>
              <a:buClrTx/>
              <a:buSzTx/>
              <a:buFont typeface="Arial" panose="020B0604020202020204" pitchFamily="34" charset="0"/>
              <a:buNone/>
              <a:tabLst/>
              <a:defRPr/>
            </a:pPr>
            <a:endParaRPr lang="en-US" sz="2100" b="0"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100"/>
              </a:spcAft>
              <a:buClrTx/>
              <a:buSzTx/>
              <a:buFont typeface="Arial" panose="020B0604020202020204" pitchFamily="34" charset="0"/>
              <a:buNone/>
              <a:tabLst/>
              <a:defRPr/>
            </a:pPr>
            <a:endParaRPr lang="en-US" sz="2100" b="0" i="0" u="none" strike="noStrike" kern="1200" cap="none" spc="0" normalizeH="0" baseline="0" noProof="0" dirty="0">
              <a:ln>
                <a:noFill/>
              </a:ln>
              <a:effectLst/>
              <a:uLnTx/>
              <a:uFillTx/>
            </a:endParaRPr>
          </a:p>
        </p:txBody>
      </p:sp>
      <p:sp>
        <p:nvSpPr>
          <p:cNvPr id="2" name="TextBox 1">
            <a:extLst>
              <a:ext uri="{FF2B5EF4-FFF2-40B4-BE49-F238E27FC236}">
                <a16:creationId xmlns:a16="http://schemas.microsoft.com/office/drawing/2014/main" id="{2A6B3BA1-C511-BC12-5178-232EB1D7DE3A}"/>
              </a:ext>
            </a:extLst>
          </p:cNvPr>
          <p:cNvSpPr txBox="1"/>
          <p:nvPr/>
        </p:nvSpPr>
        <p:spPr>
          <a:xfrm>
            <a:off x="1019176" y="6033748"/>
            <a:ext cx="10410824" cy="307777"/>
          </a:xfrm>
          <a:prstGeom prst="rect">
            <a:avLst/>
          </a:prstGeom>
          <a:noFill/>
        </p:spPr>
        <p:txBody>
          <a:bodyPr wrap="square" rtlCol="0">
            <a:spAutoFit/>
          </a:bodyPr>
          <a:lstStyle/>
          <a:p>
            <a:pPr marL="114300" algn="ctr">
              <a:lnSpc>
                <a:spcPct val="100000"/>
              </a:lnSpc>
              <a:spcBef>
                <a:spcPts val="0"/>
              </a:spcBef>
              <a:spcAft>
                <a:spcPts val="100"/>
              </a:spcAft>
              <a:defRPr/>
            </a:pPr>
            <a:r>
              <a:rPr kumimoji="0" lang="en-US" sz="1400" b="0" i="0" u="none" strike="noStrike" kern="1200" cap="none" spc="0" normalizeH="0" baseline="0" noProof="0" dirty="0">
                <a:ln>
                  <a:noFill/>
                </a:ln>
                <a:effectLst/>
                <a:uLnTx/>
                <a:uFillTx/>
                <a:latin typeface="Century Gothic"/>
              </a:rPr>
              <a:t>This material contains modified Copernicus Sentinel data (2016 - </a:t>
            </a:r>
            <a:r>
              <a:rPr lang="en-US" sz="1400" dirty="0">
                <a:latin typeface="Century Gothic"/>
              </a:rPr>
              <a:t>2023</a:t>
            </a:r>
            <a:r>
              <a:rPr kumimoji="0" lang="en-US" sz="1400" b="0" i="0" u="none" strike="noStrike" kern="1200" cap="none" spc="0" normalizeH="0" baseline="0" noProof="0" dirty="0">
                <a:ln>
                  <a:noFill/>
                </a:ln>
                <a:effectLst/>
                <a:uLnTx/>
                <a:uFillTx/>
                <a:latin typeface="Century Gothic"/>
              </a:rPr>
              <a:t>), processed by ESA.</a:t>
            </a:r>
            <a:r>
              <a:rPr lang="en-US" sz="1400" dirty="0">
                <a:latin typeface="Century Gothic"/>
              </a:rPr>
              <a:t> </a:t>
            </a:r>
            <a:endParaRPr lang="en-US" sz="14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A blue and white wave&#10;&#10;Description automatically generated">
            <a:extLst>
              <a:ext uri="{FF2B5EF4-FFF2-40B4-BE49-F238E27FC236}">
                <a16:creationId xmlns:a16="http://schemas.microsoft.com/office/drawing/2014/main" id="{1BB5B8B4-6974-9D18-A658-035C09E7FF35}"/>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58812" y="241879"/>
            <a:ext cx="11671265" cy="50103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Project Partners</a:t>
            </a:r>
            <a:endParaRPr lang="en-US" b="1">
              <a:solidFill>
                <a:schemeClr val="tx1">
                  <a:lumMod val="75000"/>
                  <a:lumOff val="25000"/>
                </a:schemeClr>
              </a:solidFill>
              <a:ea typeface="Calibri Light" panose="020F0302020204030204"/>
              <a:cs typeface="Calibri Light" panose="020F0302020204030204"/>
            </a:endParaRPr>
          </a:p>
        </p:txBody>
      </p:sp>
      <p:sp>
        <p:nvSpPr>
          <p:cNvPr id="31" name="Text Placeholder 5">
            <a:extLst>
              <a:ext uri="{FF2B5EF4-FFF2-40B4-BE49-F238E27FC236}">
                <a16:creationId xmlns:a16="http://schemas.microsoft.com/office/drawing/2014/main" id="{19795E5F-B65A-4473-BFBB-D84367C4DD50}"/>
              </a:ext>
            </a:extLst>
          </p:cNvPr>
          <p:cNvSpPr txBox="1">
            <a:spLocks/>
          </p:cNvSpPr>
          <p:nvPr/>
        </p:nvSpPr>
        <p:spPr>
          <a:xfrm>
            <a:off x="495681" y="4972596"/>
            <a:ext cx="4344072" cy="122445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400">
                <a:solidFill>
                  <a:srgbClr val="3F3F3F"/>
                </a:solidFill>
                <a:latin typeface="Century Gothic"/>
              </a:rPr>
              <a:t>South Slough National Estuarine Research Reserve (SSNERR)</a:t>
            </a:r>
            <a:endParaRPr lang="en-US" sz="2400">
              <a:solidFill>
                <a:srgbClr val="3F3F3F"/>
              </a:solidFill>
              <a:latin typeface="Century Gothic" panose="020B0502020202020204" pitchFamily="34" charset="0"/>
            </a:endParaRPr>
          </a:p>
        </p:txBody>
      </p:sp>
      <p:sp>
        <p:nvSpPr>
          <p:cNvPr id="2" name="Text Placeholder 5">
            <a:extLst>
              <a:ext uri="{FF2B5EF4-FFF2-40B4-BE49-F238E27FC236}">
                <a16:creationId xmlns:a16="http://schemas.microsoft.com/office/drawing/2014/main" id="{014B1A7A-3B8E-41AA-CA98-629AEF63AE24}"/>
              </a:ext>
            </a:extLst>
          </p:cNvPr>
          <p:cNvSpPr txBox="1">
            <a:spLocks/>
          </p:cNvSpPr>
          <p:nvPr/>
        </p:nvSpPr>
        <p:spPr>
          <a:xfrm>
            <a:off x="6857695" y="5124604"/>
            <a:ext cx="5165740" cy="136819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400">
                <a:solidFill>
                  <a:schemeClr val="tx1">
                    <a:lumMod val="75000"/>
                    <a:lumOff val="25000"/>
                  </a:schemeClr>
                </a:solidFill>
                <a:latin typeface="Century Gothic"/>
              </a:rPr>
              <a:t>Confederated Tribes of the Coos, Lower Umpqua, and Siuslaw Indians (CTCLUSI)</a:t>
            </a:r>
            <a:endParaRPr lang="en-US" sz="2400">
              <a:solidFill>
                <a:schemeClr val="tx1">
                  <a:lumMod val="75000"/>
                  <a:lumOff val="25000"/>
                </a:schemeClr>
              </a:solidFill>
              <a:latin typeface="Century Gothic" panose="020B0502020202020204" pitchFamily="34" charset="0"/>
            </a:endParaRPr>
          </a:p>
        </p:txBody>
      </p:sp>
      <p:pic>
        <p:nvPicPr>
          <p:cNvPr id="6" name="Graphic 8" descr="Users outline">
            <a:extLst>
              <a:ext uri="{FF2B5EF4-FFF2-40B4-BE49-F238E27FC236}">
                <a16:creationId xmlns:a16="http://schemas.microsoft.com/office/drawing/2014/main" id="{C68A3D22-EB83-BDE5-9829-B7B22BAC9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2270" y="2911163"/>
            <a:ext cx="1519161" cy="1519161"/>
          </a:xfrm>
          <a:prstGeom prst="rect">
            <a:avLst/>
          </a:prstGeom>
        </p:spPr>
      </p:pic>
      <p:pic>
        <p:nvPicPr>
          <p:cNvPr id="7" name="Picture 11" descr="A picture containing mountain, outdoor, sky, nature&#10;&#10;Description automatically generated">
            <a:extLst>
              <a:ext uri="{FF2B5EF4-FFF2-40B4-BE49-F238E27FC236}">
                <a16:creationId xmlns:a16="http://schemas.microsoft.com/office/drawing/2014/main" id="{3C509742-0935-C3F6-D665-00715D6D13BB}"/>
              </a:ext>
            </a:extLst>
          </p:cNvPr>
          <p:cNvPicPr>
            <a:picLocks noChangeAspect="1"/>
          </p:cNvPicPr>
          <p:nvPr/>
        </p:nvPicPr>
        <p:blipFill rotWithShape="1">
          <a:blip r:embed="rId6"/>
          <a:srcRect l="15764" t="18284" r="14059" b="36940"/>
          <a:stretch/>
        </p:blipFill>
        <p:spPr>
          <a:xfrm>
            <a:off x="678845" y="1696112"/>
            <a:ext cx="3979015" cy="3101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A close up of grass&#10;&#10;Description automatically generated">
            <a:extLst>
              <a:ext uri="{FF2B5EF4-FFF2-40B4-BE49-F238E27FC236}">
                <a16:creationId xmlns:a16="http://schemas.microsoft.com/office/drawing/2014/main" id="{440AF4AD-4BCB-184C-962B-36016C5A2393}"/>
              </a:ext>
            </a:extLst>
          </p:cNvPr>
          <p:cNvPicPr>
            <a:picLocks noChangeAspect="1"/>
          </p:cNvPicPr>
          <p:nvPr/>
        </p:nvPicPr>
        <p:blipFill>
          <a:blip r:embed="rId7"/>
          <a:stretch>
            <a:fillRect/>
          </a:stretch>
        </p:blipFill>
        <p:spPr>
          <a:xfrm>
            <a:off x="7448902" y="1702681"/>
            <a:ext cx="3980352" cy="3097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599F9A3E-4DF1-87F6-204C-49B5C83FDF72}"/>
              </a:ext>
            </a:extLst>
          </p:cNvPr>
          <p:cNvSpPr txBox="1"/>
          <p:nvPr/>
        </p:nvSpPr>
        <p:spPr>
          <a:xfrm>
            <a:off x="-210861" y="6409558"/>
            <a:ext cx="52370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0272E"/>
                </a:solidFill>
                <a:latin typeface="Century Gothic"/>
                <a:ea typeface="+mn-lt"/>
                <a:cs typeface="+mn-lt"/>
              </a:rPr>
              <a:t>Image Credit: SSNERR (Left), Paul Asman and Jill Lenoble (Right)</a:t>
            </a:r>
          </a:p>
        </p:txBody>
      </p:sp>
    </p:spTree>
    <p:extLst>
      <p:ext uri="{BB962C8B-B14F-4D97-AF65-F5344CB8AC3E}">
        <p14:creationId xmlns:p14="http://schemas.microsoft.com/office/powerpoint/2010/main" val="3946591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A blue and white wave">
            <a:extLst>
              <a:ext uri="{FF2B5EF4-FFF2-40B4-BE49-F238E27FC236}">
                <a16:creationId xmlns:a16="http://schemas.microsoft.com/office/drawing/2014/main" id="{F881CF7C-EAA4-34F6-5FCA-C2D8EEE1E319}"/>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2" name="Rectangle: Rounded Corners 1">
            <a:extLst>
              <a:ext uri="{FF2B5EF4-FFF2-40B4-BE49-F238E27FC236}">
                <a16:creationId xmlns:a16="http://schemas.microsoft.com/office/drawing/2014/main" id="{28DBAC92-C2B9-07CA-6613-85B14C7BB47A}"/>
              </a:ext>
            </a:extLst>
          </p:cNvPr>
          <p:cNvSpPr/>
          <p:nvPr/>
        </p:nvSpPr>
        <p:spPr>
          <a:xfrm>
            <a:off x="211693" y="1442404"/>
            <a:ext cx="5354695" cy="1039875"/>
          </a:xfrm>
          <a:prstGeom prst="roundRect">
            <a:avLst/>
          </a:prstGeom>
          <a:solidFill>
            <a:schemeClr val="accent4"/>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10" descr="A picture containing green, plant, laser, ocean floor&#10;&#10;Description automatically generated">
            <a:extLst>
              <a:ext uri="{FF2B5EF4-FFF2-40B4-BE49-F238E27FC236}">
                <a16:creationId xmlns:a16="http://schemas.microsoft.com/office/drawing/2014/main" id="{96E6F582-8398-D2BF-D315-00EA7869B8DD}"/>
              </a:ext>
            </a:extLst>
          </p:cNvPr>
          <p:cNvPicPr>
            <a:picLocks noChangeAspect="1"/>
          </p:cNvPicPr>
          <p:nvPr/>
        </p:nvPicPr>
        <p:blipFill>
          <a:blip r:embed="rId4"/>
          <a:stretch>
            <a:fillRect/>
          </a:stretch>
        </p:blipFill>
        <p:spPr>
          <a:xfrm>
            <a:off x="5742978" y="1478764"/>
            <a:ext cx="6224043" cy="4436294"/>
          </a:xfrm>
          <a:prstGeom prst="rect">
            <a:avLst/>
          </a:prstGeom>
        </p:spPr>
      </p:pic>
      <p:sp>
        <p:nvSpPr>
          <p:cNvPr id="11" name="TextBox 10">
            <a:extLst>
              <a:ext uri="{FF2B5EF4-FFF2-40B4-BE49-F238E27FC236}">
                <a16:creationId xmlns:a16="http://schemas.microsoft.com/office/drawing/2014/main" id="{5C70138B-E786-19FC-50A9-8B2144F0F742}"/>
              </a:ext>
            </a:extLst>
          </p:cNvPr>
          <p:cNvSpPr txBox="1"/>
          <p:nvPr/>
        </p:nvSpPr>
        <p:spPr>
          <a:xfrm>
            <a:off x="7861946" y="5970831"/>
            <a:ext cx="45558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0272E"/>
                </a:solidFill>
                <a:latin typeface="Century Gothic"/>
                <a:ea typeface="+mn-lt"/>
                <a:cs typeface="+mn-lt"/>
              </a:rPr>
              <a:t>Image Credit: Genet (</a:t>
            </a:r>
            <a:r>
              <a:rPr lang="en-US" sz="1200" err="1">
                <a:solidFill>
                  <a:srgbClr val="30272E"/>
                </a:solidFill>
                <a:latin typeface="Century Gothic"/>
                <a:ea typeface="+mn-lt"/>
                <a:cs typeface="+mn-lt"/>
              </a:rPr>
              <a:t>Diskussion</a:t>
            </a:r>
            <a:r>
              <a:rPr lang="en-US" sz="1200">
                <a:solidFill>
                  <a:srgbClr val="30272E"/>
                </a:solidFill>
                <a:latin typeface="Century Gothic"/>
                <a:ea typeface="+mn-lt"/>
                <a:cs typeface="+mn-lt"/>
              </a:rPr>
              <a:t>)</a:t>
            </a:r>
          </a:p>
        </p:txBody>
      </p:sp>
      <p:sp>
        <p:nvSpPr>
          <p:cNvPr id="9" name="Rectangle: Rounded Corners 8">
            <a:extLst>
              <a:ext uri="{FF2B5EF4-FFF2-40B4-BE49-F238E27FC236}">
                <a16:creationId xmlns:a16="http://schemas.microsoft.com/office/drawing/2014/main" id="{D289619F-9FD1-593C-3DC0-1612A1E8701B}"/>
              </a:ext>
            </a:extLst>
          </p:cNvPr>
          <p:cNvSpPr/>
          <p:nvPr/>
        </p:nvSpPr>
        <p:spPr>
          <a:xfrm>
            <a:off x="315758" y="1549980"/>
            <a:ext cx="5156547" cy="824630"/>
          </a:xfrm>
          <a:prstGeom prst="roundRect">
            <a:avLst/>
          </a:prstGeom>
          <a:solidFill>
            <a:srgbClr val="88A7B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 Placeholder 5">
            <a:extLst>
              <a:ext uri="{FF2B5EF4-FFF2-40B4-BE49-F238E27FC236}">
                <a16:creationId xmlns:a16="http://schemas.microsoft.com/office/drawing/2014/main" id="{0B2078C2-468B-EE03-7785-DF393C2278FF}"/>
              </a:ext>
            </a:extLst>
          </p:cNvPr>
          <p:cNvSpPr txBox="1">
            <a:spLocks/>
          </p:cNvSpPr>
          <p:nvPr/>
        </p:nvSpPr>
        <p:spPr>
          <a:xfrm>
            <a:off x="1034942" y="1751324"/>
            <a:ext cx="372899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400">
                <a:solidFill>
                  <a:schemeClr val="tx1">
                    <a:lumMod val="75000"/>
                    <a:lumOff val="25000"/>
                  </a:schemeClr>
                </a:solidFill>
                <a:latin typeface="Century Gothic"/>
              </a:rPr>
              <a:t>Habitat Resilience </a:t>
            </a:r>
            <a:endParaRPr lang="en-US" sz="2400">
              <a:solidFill>
                <a:schemeClr val="tx1">
                  <a:lumMod val="75000"/>
                  <a:lumOff val="25000"/>
                </a:schemeClr>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608C5FFF-0C66-7406-3658-FDE172A6DFC5}"/>
              </a:ext>
            </a:extLst>
          </p:cNvPr>
          <p:cNvSpPr/>
          <p:nvPr/>
        </p:nvSpPr>
        <p:spPr>
          <a:xfrm>
            <a:off x="285049" y="2800920"/>
            <a:ext cx="5156547" cy="824630"/>
          </a:xfrm>
          <a:prstGeom prst="roundRect">
            <a:avLst/>
          </a:prstGeom>
          <a:solidFill>
            <a:srgbClr val="99D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 Placeholder 5">
            <a:extLst>
              <a:ext uri="{FF2B5EF4-FFF2-40B4-BE49-F238E27FC236}">
                <a16:creationId xmlns:a16="http://schemas.microsoft.com/office/drawing/2014/main" id="{A678EE69-8314-C607-0BAD-696A87DD06C0}"/>
              </a:ext>
            </a:extLst>
          </p:cNvPr>
          <p:cNvSpPr txBox="1">
            <a:spLocks/>
          </p:cNvSpPr>
          <p:nvPr/>
        </p:nvSpPr>
        <p:spPr>
          <a:xfrm>
            <a:off x="1322350" y="2975931"/>
            <a:ext cx="2768663"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Climate Change</a:t>
            </a:r>
          </a:p>
        </p:txBody>
      </p:sp>
      <p:sp>
        <p:nvSpPr>
          <p:cNvPr id="15" name="Rectangle: Rounded Corners 14">
            <a:extLst>
              <a:ext uri="{FF2B5EF4-FFF2-40B4-BE49-F238E27FC236}">
                <a16:creationId xmlns:a16="http://schemas.microsoft.com/office/drawing/2014/main" id="{7B4A902F-2175-CF4A-1209-4229A6E46A00}"/>
              </a:ext>
            </a:extLst>
          </p:cNvPr>
          <p:cNvSpPr/>
          <p:nvPr/>
        </p:nvSpPr>
        <p:spPr>
          <a:xfrm>
            <a:off x="313337" y="4051707"/>
            <a:ext cx="5156547" cy="824630"/>
          </a:xfrm>
          <a:prstGeom prst="roundRect">
            <a:avLst/>
          </a:prstGeom>
          <a:solidFill>
            <a:srgbClr val="9CD6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 Placeholder 5">
            <a:extLst>
              <a:ext uri="{FF2B5EF4-FFF2-40B4-BE49-F238E27FC236}">
                <a16:creationId xmlns:a16="http://schemas.microsoft.com/office/drawing/2014/main" id="{E7DC7B75-182C-3639-200D-3B707EB9C19A}"/>
              </a:ext>
            </a:extLst>
          </p:cNvPr>
          <p:cNvSpPr txBox="1">
            <a:spLocks/>
          </p:cNvSpPr>
          <p:nvPr/>
        </p:nvSpPr>
        <p:spPr>
          <a:xfrm>
            <a:off x="958650" y="4254260"/>
            <a:ext cx="387481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Community Recreation</a:t>
            </a:r>
            <a:endParaRPr lang="en-US" sz="2400">
              <a:solidFill>
                <a:schemeClr val="tx1">
                  <a:lumMod val="75000"/>
                  <a:lumOff val="25000"/>
                </a:schemeClr>
              </a:solidFill>
              <a:latin typeface="Century Gothic"/>
              <a:cs typeface="Calibri"/>
            </a:endParaRPr>
          </a:p>
        </p:txBody>
      </p:sp>
      <p:sp>
        <p:nvSpPr>
          <p:cNvPr id="17" name="Rectangle: Rounded Corners 16">
            <a:extLst>
              <a:ext uri="{FF2B5EF4-FFF2-40B4-BE49-F238E27FC236}">
                <a16:creationId xmlns:a16="http://schemas.microsoft.com/office/drawing/2014/main" id="{BB555C1C-3FB6-20AD-59E9-6C2A346B68F1}"/>
              </a:ext>
            </a:extLst>
          </p:cNvPr>
          <p:cNvSpPr/>
          <p:nvPr/>
        </p:nvSpPr>
        <p:spPr>
          <a:xfrm>
            <a:off x="313339" y="5279199"/>
            <a:ext cx="5156547" cy="824630"/>
          </a:xfrm>
          <a:prstGeom prst="roundRect">
            <a:avLst/>
          </a:prstGeom>
          <a:solidFill>
            <a:srgbClr val="9BE7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 Placeholder 5">
            <a:extLst>
              <a:ext uri="{FF2B5EF4-FFF2-40B4-BE49-F238E27FC236}">
                <a16:creationId xmlns:a16="http://schemas.microsoft.com/office/drawing/2014/main" id="{94B2776E-1DEC-1363-3E56-C08A7649CB90}"/>
              </a:ext>
            </a:extLst>
          </p:cNvPr>
          <p:cNvSpPr txBox="1">
            <a:spLocks/>
          </p:cNvSpPr>
          <p:nvPr/>
        </p:nvSpPr>
        <p:spPr>
          <a:xfrm>
            <a:off x="780802" y="5443140"/>
            <a:ext cx="4179145"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Commerical Disruptions</a:t>
            </a:r>
            <a:endParaRPr lang="en-US"/>
          </a:p>
        </p:txBody>
      </p:sp>
      <p:sp>
        <p:nvSpPr>
          <p:cNvPr id="5" name="Title 1">
            <a:extLst>
              <a:ext uri="{FF2B5EF4-FFF2-40B4-BE49-F238E27FC236}">
                <a16:creationId xmlns:a16="http://schemas.microsoft.com/office/drawing/2014/main" id="{8E96CBB8-7578-2D95-2F36-292FE2362B1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Community Concerns</a:t>
            </a:r>
            <a:endParaRPr lang="en-US" b="1">
              <a:solidFill>
                <a:schemeClr val="tx1">
                  <a:lumMod val="75000"/>
                  <a:lumOff val="25000"/>
                </a:schemeClr>
              </a:solidFill>
              <a:ea typeface="Calibri Light"/>
              <a:cs typeface="Calibri Light"/>
            </a:endParaRPr>
          </a:p>
        </p:txBody>
      </p:sp>
      <p:pic>
        <p:nvPicPr>
          <p:cNvPr id="3" name="Graphic 4" descr="Rainforest outline">
            <a:extLst>
              <a:ext uri="{FF2B5EF4-FFF2-40B4-BE49-F238E27FC236}">
                <a16:creationId xmlns:a16="http://schemas.microsoft.com/office/drawing/2014/main" id="{7876F858-86D3-A4E9-01EE-166D12B641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76" y="1544561"/>
            <a:ext cx="866020" cy="841829"/>
          </a:xfrm>
          <a:prstGeom prst="rect">
            <a:avLst/>
          </a:prstGeom>
        </p:spPr>
      </p:pic>
    </p:spTree>
    <p:extLst>
      <p:ext uri="{BB962C8B-B14F-4D97-AF65-F5344CB8AC3E}">
        <p14:creationId xmlns:p14="http://schemas.microsoft.com/office/powerpoint/2010/main" val="3334779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blue and white wave&#10;&#10;Description automatically generated">
            <a:extLst>
              <a:ext uri="{FF2B5EF4-FFF2-40B4-BE49-F238E27FC236}">
                <a16:creationId xmlns:a16="http://schemas.microsoft.com/office/drawing/2014/main" id="{B2E75203-86C0-0FE3-D244-9DA35868AB81}"/>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30" name="Rectangle: Rounded Corners 29">
            <a:extLst>
              <a:ext uri="{FF2B5EF4-FFF2-40B4-BE49-F238E27FC236}">
                <a16:creationId xmlns:a16="http://schemas.microsoft.com/office/drawing/2014/main" id="{C99CAD91-32C2-84A4-49A7-8586BACAFF5F}"/>
              </a:ext>
            </a:extLst>
          </p:cNvPr>
          <p:cNvSpPr/>
          <p:nvPr/>
        </p:nvSpPr>
        <p:spPr>
          <a:xfrm>
            <a:off x="194569" y="2683865"/>
            <a:ext cx="5354695" cy="1039875"/>
          </a:xfrm>
          <a:prstGeom prst="roundRect">
            <a:avLst/>
          </a:prstGeom>
          <a:solidFill>
            <a:schemeClr val="accent4"/>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11" descr="A picture containing mountain, outdoor, sky, nature&#10;&#10;Description automatically generated">
            <a:extLst>
              <a:ext uri="{FF2B5EF4-FFF2-40B4-BE49-F238E27FC236}">
                <a16:creationId xmlns:a16="http://schemas.microsoft.com/office/drawing/2014/main" id="{C6637B6A-3FB8-C83D-5640-A4C4C6B28230}"/>
              </a:ext>
            </a:extLst>
          </p:cNvPr>
          <p:cNvPicPr>
            <a:picLocks noChangeAspect="1"/>
          </p:cNvPicPr>
          <p:nvPr/>
        </p:nvPicPr>
        <p:blipFill>
          <a:blip r:embed="rId4"/>
          <a:stretch>
            <a:fillRect/>
          </a:stretch>
        </p:blipFill>
        <p:spPr>
          <a:xfrm>
            <a:off x="6942458" y="1549708"/>
            <a:ext cx="4101549" cy="4981613"/>
          </a:xfrm>
          <a:prstGeom prst="rect">
            <a:avLst/>
          </a:prstGeom>
        </p:spPr>
      </p:pic>
      <p:sp>
        <p:nvSpPr>
          <p:cNvPr id="12" name="TextBox 11">
            <a:extLst>
              <a:ext uri="{FF2B5EF4-FFF2-40B4-BE49-F238E27FC236}">
                <a16:creationId xmlns:a16="http://schemas.microsoft.com/office/drawing/2014/main" id="{0D5C07BE-B169-C55E-B090-E50282648A05}"/>
              </a:ext>
            </a:extLst>
          </p:cNvPr>
          <p:cNvSpPr txBox="1"/>
          <p:nvPr/>
        </p:nvSpPr>
        <p:spPr>
          <a:xfrm>
            <a:off x="-192287" y="6368440"/>
            <a:ext cx="53467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0272E"/>
                </a:solidFill>
                <a:latin typeface="Century Gothic"/>
              </a:rPr>
              <a:t>Image Credit: South Slough National Estuarine Research Reserve</a:t>
            </a:r>
            <a:endParaRPr lang="en-US" sz="1200">
              <a:latin typeface="Century Gothic"/>
            </a:endParaRPr>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Community Concerns</a:t>
            </a:r>
            <a:endParaRPr lang="en-US">
              <a:solidFill>
                <a:schemeClr val="tx1">
                  <a:lumMod val="75000"/>
                  <a:lumOff val="25000"/>
                </a:schemeClr>
              </a:solidFill>
              <a:ea typeface="Calibri Light"/>
              <a:cs typeface="Calibri Light"/>
            </a:endParaRPr>
          </a:p>
        </p:txBody>
      </p:sp>
      <p:sp>
        <p:nvSpPr>
          <p:cNvPr id="13" name="Rectangle: Rounded Corners 12">
            <a:extLst>
              <a:ext uri="{FF2B5EF4-FFF2-40B4-BE49-F238E27FC236}">
                <a16:creationId xmlns:a16="http://schemas.microsoft.com/office/drawing/2014/main" id="{8478D8EF-2541-B51A-1ADF-109EEB93AEA6}"/>
              </a:ext>
            </a:extLst>
          </p:cNvPr>
          <p:cNvSpPr/>
          <p:nvPr/>
        </p:nvSpPr>
        <p:spPr>
          <a:xfrm>
            <a:off x="295847" y="1549980"/>
            <a:ext cx="5156547" cy="824630"/>
          </a:xfrm>
          <a:prstGeom prst="roundRect">
            <a:avLst/>
          </a:prstGeom>
          <a:solidFill>
            <a:srgbClr val="88A7B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 Placeholder 5">
            <a:extLst>
              <a:ext uri="{FF2B5EF4-FFF2-40B4-BE49-F238E27FC236}">
                <a16:creationId xmlns:a16="http://schemas.microsoft.com/office/drawing/2014/main" id="{DD3205D3-F556-90A2-85AF-29588846194B}"/>
              </a:ext>
            </a:extLst>
          </p:cNvPr>
          <p:cNvSpPr txBox="1">
            <a:spLocks/>
          </p:cNvSpPr>
          <p:nvPr/>
        </p:nvSpPr>
        <p:spPr>
          <a:xfrm>
            <a:off x="1004797" y="1751324"/>
            <a:ext cx="372899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400">
                <a:solidFill>
                  <a:schemeClr val="tx1">
                    <a:lumMod val="75000"/>
                    <a:lumOff val="25000"/>
                  </a:schemeClr>
                </a:solidFill>
                <a:latin typeface="Century Gothic"/>
              </a:rPr>
              <a:t>Habitat Resilience </a:t>
            </a:r>
            <a:endParaRPr lang="en-US" sz="2400">
              <a:solidFill>
                <a:schemeClr val="tx1">
                  <a:lumMod val="75000"/>
                  <a:lumOff val="25000"/>
                </a:schemeClr>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95C5519C-5E2B-1FED-DD1B-C979A5666D3A}"/>
              </a:ext>
            </a:extLst>
          </p:cNvPr>
          <p:cNvSpPr/>
          <p:nvPr/>
        </p:nvSpPr>
        <p:spPr>
          <a:xfrm>
            <a:off x="295847" y="2800920"/>
            <a:ext cx="5156547" cy="824630"/>
          </a:xfrm>
          <a:prstGeom prst="roundRect">
            <a:avLst/>
          </a:prstGeom>
          <a:solidFill>
            <a:srgbClr val="99D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 Placeholder 5">
            <a:extLst>
              <a:ext uri="{FF2B5EF4-FFF2-40B4-BE49-F238E27FC236}">
                <a16:creationId xmlns:a16="http://schemas.microsoft.com/office/drawing/2014/main" id="{110BA94E-62AD-BBC1-6979-068259E4C979}"/>
              </a:ext>
            </a:extLst>
          </p:cNvPr>
          <p:cNvSpPr txBox="1">
            <a:spLocks/>
          </p:cNvSpPr>
          <p:nvPr/>
        </p:nvSpPr>
        <p:spPr>
          <a:xfrm>
            <a:off x="1487075" y="2975931"/>
            <a:ext cx="2768663"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Climate Change</a:t>
            </a:r>
          </a:p>
        </p:txBody>
      </p:sp>
      <p:sp>
        <p:nvSpPr>
          <p:cNvPr id="21" name="Rectangle: Rounded Corners 20">
            <a:extLst>
              <a:ext uri="{FF2B5EF4-FFF2-40B4-BE49-F238E27FC236}">
                <a16:creationId xmlns:a16="http://schemas.microsoft.com/office/drawing/2014/main" id="{AECB438E-3F16-C683-2558-7A116533DBD5}"/>
              </a:ext>
            </a:extLst>
          </p:cNvPr>
          <p:cNvSpPr/>
          <p:nvPr/>
        </p:nvSpPr>
        <p:spPr>
          <a:xfrm>
            <a:off x="291025" y="4051707"/>
            <a:ext cx="5156547" cy="824630"/>
          </a:xfrm>
          <a:prstGeom prst="roundRect">
            <a:avLst/>
          </a:prstGeom>
          <a:solidFill>
            <a:srgbClr val="9CD6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 Placeholder 5">
            <a:extLst>
              <a:ext uri="{FF2B5EF4-FFF2-40B4-BE49-F238E27FC236}">
                <a16:creationId xmlns:a16="http://schemas.microsoft.com/office/drawing/2014/main" id="{C9BFA059-1B89-9404-B0F0-454C8762C865}"/>
              </a:ext>
            </a:extLst>
          </p:cNvPr>
          <p:cNvSpPr txBox="1">
            <a:spLocks/>
          </p:cNvSpPr>
          <p:nvPr/>
        </p:nvSpPr>
        <p:spPr>
          <a:xfrm>
            <a:off x="932455" y="4254260"/>
            <a:ext cx="387481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Community Recreation</a:t>
            </a:r>
            <a:endParaRPr lang="en-US" sz="2400">
              <a:solidFill>
                <a:schemeClr val="tx1">
                  <a:lumMod val="75000"/>
                  <a:lumOff val="25000"/>
                </a:schemeClr>
              </a:solidFill>
              <a:latin typeface="Century Gothic"/>
              <a:cs typeface="Calibri"/>
            </a:endParaRPr>
          </a:p>
        </p:txBody>
      </p:sp>
      <p:sp>
        <p:nvSpPr>
          <p:cNvPr id="25" name="Rectangle: Rounded Corners 24">
            <a:extLst>
              <a:ext uri="{FF2B5EF4-FFF2-40B4-BE49-F238E27FC236}">
                <a16:creationId xmlns:a16="http://schemas.microsoft.com/office/drawing/2014/main" id="{D78A40EF-6E2C-24C4-0D12-1E77D75A5CA5}"/>
              </a:ext>
            </a:extLst>
          </p:cNvPr>
          <p:cNvSpPr/>
          <p:nvPr/>
        </p:nvSpPr>
        <p:spPr>
          <a:xfrm>
            <a:off x="291025" y="5279199"/>
            <a:ext cx="5156547" cy="824630"/>
          </a:xfrm>
          <a:prstGeom prst="roundRect">
            <a:avLst/>
          </a:prstGeom>
          <a:solidFill>
            <a:srgbClr val="9BE7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Text Placeholder 5">
            <a:extLst>
              <a:ext uri="{FF2B5EF4-FFF2-40B4-BE49-F238E27FC236}">
                <a16:creationId xmlns:a16="http://schemas.microsoft.com/office/drawing/2014/main" id="{5B224139-1C1D-F8C2-3051-82F80F9F1393}"/>
              </a:ext>
            </a:extLst>
          </p:cNvPr>
          <p:cNvSpPr txBox="1">
            <a:spLocks/>
          </p:cNvSpPr>
          <p:nvPr/>
        </p:nvSpPr>
        <p:spPr>
          <a:xfrm>
            <a:off x="782949" y="5443140"/>
            <a:ext cx="4179145"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Commerical Disruptions</a:t>
            </a:r>
            <a:endParaRPr lang="en-US"/>
          </a:p>
        </p:txBody>
      </p:sp>
      <p:pic>
        <p:nvPicPr>
          <p:cNvPr id="2" name="Graphic 5" descr="Earth globe: Americas with solid fill">
            <a:extLst>
              <a:ext uri="{FF2B5EF4-FFF2-40B4-BE49-F238E27FC236}">
                <a16:creationId xmlns:a16="http://schemas.microsoft.com/office/drawing/2014/main" id="{18ECFC1C-C4AE-7F9B-6A19-F7138F941F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95" y="2754086"/>
            <a:ext cx="914400" cy="914400"/>
          </a:xfrm>
          <a:prstGeom prst="rect">
            <a:avLst/>
          </a:prstGeom>
        </p:spPr>
      </p:pic>
    </p:spTree>
    <p:extLst>
      <p:ext uri="{BB962C8B-B14F-4D97-AF65-F5344CB8AC3E}">
        <p14:creationId xmlns:p14="http://schemas.microsoft.com/office/powerpoint/2010/main" val="256635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blue and white wave&#10;&#10;Description automatically generated">
            <a:extLst>
              <a:ext uri="{FF2B5EF4-FFF2-40B4-BE49-F238E27FC236}">
                <a16:creationId xmlns:a16="http://schemas.microsoft.com/office/drawing/2014/main" id="{4FBF359D-8CDE-C674-C6FF-0D823BF15368}"/>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30" name="Rectangle: Rounded Corners 29">
            <a:extLst>
              <a:ext uri="{FF2B5EF4-FFF2-40B4-BE49-F238E27FC236}">
                <a16:creationId xmlns:a16="http://schemas.microsoft.com/office/drawing/2014/main" id="{8119A7E8-E8B7-7378-CA85-CC718C5373A6}"/>
              </a:ext>
            </a:extLst>
          </p:cNvPr>
          <p:cNvSpPr/>
          <p:nvPr/>
        </p:nvSpPr>
        <p:spPr>
          <a:xfrm>
            <a:off x="194569" y="3941475"/>
            <a:ext cx="5354695" cy="1039875"/>
          </a:xfrm>
          <a:prstGeom prst="roundRect">
            <a:avLst/>
          </a:prstGeom>
          <a:solidFill>
            <a:schemeClr val="accent4"/>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Community Concerns</a:t>
            </a:r>
            <a:endParaRPr lang="en-US">
              <a:solidFill>
                <a:schemeClr val="tx1">
                  <a:lumMod val="75000"/>
                  <a:lumOff val="25000"/>
                </a:schemeClr>
              </a:solidFill>
              <a:ea typeface="Calibri Light"/>
              <a:cs typeface="Calibri Light"/>
            </a:endParaRPr>
          </a:p>
        </p:txBody>
      </p:sp>
      <p:pic>
        <p:nvPicPr>
          <p:cNvPr id="9" name="Picture 9" descr="A picture containing outdoor, sky, grass, ground&#10;&#10;Description automatically generated">
            <a:extLst>
              <a:ext uri="{FF2B5EF4-FFF2-40B4-BE49-F238E27FC236}">
                <a16:creationId xmlns:a16="http://schemas.microsoft.com/office/drawing/2014/main" id="{00DCDCB3-A224-261F-D6F7-41417DD0CEDF}"/>
              </a:ext>
            </a:extLst>
          </p:cNvPr>
          <p:cNvPicPr>
            <a:picLocks noChangeAspect="1"/>
          </p:cNvPicPr>
          <p:nvPr/>
        </p:nvPicPr>
        <p:blipFill>
          <a:blip r:embed="rId4"/>
          <a:stretch>
            <a:fillRect/>
          </a:stretch>
        </p:blipFill>
        <p:spPr>
          <a:xfrm>
            <a:off x="6316814" y="1551922"/>
            <a:ext cx="5073374" cy="4044518"/>
          </a:xfrm>
          <a:prstGeom prst="rect">
            <a:avLst/>
          </a:prstGeom>
        </p:spPr>
      </p:pic>
      <p:sp>
        <p:nvSpPr>
          <p:cNvPr id="10" name="TextBox 9">
            <a:extLst>
              <a:ext uri="{FF2B5EF4-FFF2-40B4-BE49-F238E27FC236}">
                <a16:creationId xmlns:a16="http://schemas.microsoft.com/office/drawing/2014/main" id="{30C8F816-982A-B5C4-C7FC-5E7DBBBD7559}"/>
              </a:ext>
            </a:extLst>
          </p:cNvPr>
          <p:cNvSpPr txBox="1"/>
          <p:nvPr/>
        </p:nvSpPr>
        <p:spPr>
          <a:xfrm>
            <a:off x="6767981" y="5590370"/>
            <a:ext cx="43334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0272E"/>
                </a:solidFill>
                <a:latin typeface="Century Gothic"/>
              </a:rPr>
              <a:t>Image Credit: National Oceanic and Atmospheric Administration</a:t>
            </a:r>
          </a:p>
        </p:txBody>
      </p:sp>
      <p:sp>
        <p:nvSpPr>
          <p:cNvPr id="13" name="Rectangle: Rounded Corners 12">
            <a:extLst>
              <a:ext uri="{FF2B5EF4-FFF2-40B4-BE49-F238E27FC236}">
                <a16:creationId xmlns:a16="http://schemas.microsoft.com/office/drawing/2014/main" id="{D5F2B8CF-15C0-9534-480E-18962C0684C8}"/>
              </a:ext>
            </a:extLst>
          </p:cNvPr>
          <p:cNvSpPr/>
          <p:nvPr/>
        </p:nvSpPr>
        <p:spPr>
          <a:xfrm>
            <a:off x="295847" y="1549980"/>
            <a:ext cx="5156547" cy="824630"/>
          </a:xfrm>
          <a:prstGeom prst="roundRect">
            <a:avLst/>
          </a:prstGeom>
          <a:solidFill>
            <a:srgbClr val="88A7B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 Placeholder 5">
            <a:extLst>
              <a:ext uri="{FF2B5EF4-FFF2-40B4-BE49-F238E27FC236}">
                <a16:creationId xmlns:a16="http://schemas.microsoft.com/office/drawing/2014/main" id="{CD5F1BA2-B0FD-6933-144F-ECD0EFC5F5D2}"/>
              </a:ext>
            </a:extLst>
          </p:cNvPr>
          <p:cNvSpPr txBox="1">
            <a:spLocks/>
          </p:cNvSpPr>
          <p:nvPr/>
        </p:nvSpPr>
        <p:spPr>
          <a:xfrm>
            <a:off x="1004797" y="1751324"/>
            <a:ext cx="372899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400">
                <a:solidFill>
                  <a:schemeClr val="tx1">
                    <a:lumMod val="75000"/>
                    <a:lumOff val="25000"/>
                  </a:schemeClr>
                </a:solidFill>
                <a:latin typeface="Century Gothic"/>
              </a:rPr>
              <a:t>Habitat Resilience </a:t>
            </a:r>
            <a:endParaRPr lang="en-US" sz="2400">
              <a:solidFill>
                <a:schemeClr val="tx1">
                  <a:lumMod val="75000"/>
                  <a:lumOff val="25000"/>
                </a:schemeClr>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FA774AC2-3B25-B6EE-D33E-035FE1CFECF4}"/>
              </a:ext>
            </a:extLst>
          </p:cNvPr>
          <p:cNvSpPr/>
          <p:nvPr/>
        </p:nvSpPr>
        <p:spPr>
          <a:xfrm>
            <a:off x="295847" y="2800920"/>
            <a:ext cx="5156547" cy="824630"/>
          </a:xfrm>
          <a:prstGeom prst="roundRect">
            <a:avLst/>
          </a:prstGeom>
          <a:solidFill>
            <a:srgbClr val="99D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 Placeholder 5">
            <a:extLst>
              <a:ext uri="{FF2B5EF4-FFF2-40B4-BE49-F238E27FC236}">
                <a16:creationId xmlns:a16="http://schemas.microsoft.com/office/drawing/2014/main" id="{8C6E43AB-68B9-5004-0851-4998AAA2B90D}"/>
              </a:ext>
            </a:extLst>
          </p:cNvPr>
          <p:cNvSpPr txBox="1">
            <a:spLocks/>
          </p:cNvSpPr>
          <p:nvPr/>
        </p:nvSpPr>
        <p:spPr>
          <a:xfrm>
            <a:off x="1487075" y="2975931"/>
            <a:ext cx="2768663"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Climate Change</a:t>
            </a:r>
          </a:p>
        </p:txBody>
      </p:sp>
      <p:sp>
        <p:nvSpPr>
          <p:cNvPr id="21" name="Rectangle: Rounded Corners 20">
            <a:extLst>
              <a:ext uri="{FF2B5EF4-FFF2-40B4-BE49-F238E27FC236}">
                <a16:creationId xmlns:a16="http://schemas.microsoft.com/office/drawing/2014/main" id="{0E8C1691-3730-9DE2-E212-6BD6412D2ECC}"/>
              </a:ext>
            </a:extLst>
          </p:cNvPr>
          <p:cNvSpPr/>
          <p:nvPr/>
        </p:nvSpPr>
        <p:spPr>
          <a:xfrm>
            <a:off x="291025" y="4051707"/>
            <a:ext cx="5156547" cy="824630"/>
          </a:xfrm>
          <a:prstGeom prst="roundRect">
            <a:avLst/>
          </a:prstGeom>
          <a:solidFill>
            <a:srgbClr val="9CD6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 Placeholder 5">
            <a:extLst>
              <a:ext uri="{FF2B5EF4-FFF2-40B4-BE49-F238E27FC236}">
                <a16:creationId xmlns:a16="http://schemas.microsoft.com/office/drawing/2014/main" id="{07B19B95-0CE9-61E5-0DA0-CF32F32EA506}"/>
              </a:ext>
            </a:extLst>
          </p:cNvPr>
          <p:cNvSpPr txBox="1">
            <a:spLocks/>
          </p:cNvSpPr>
          <p:nvPr/>
        </p:nvSpPr>
        <p:spPr>
          <a:xfrm>
            <a:off x="932455" y="4254260"/>
            <a:ext cx="387481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Community Recreation</a:t>
            </a:r>
            <a:endParaRPr lang="en-US" sz="2400">
              <a:solidFill>
                <a:schemeClr val="tx1">
                  <a:lumMod val="75000"/>
                  <a:lumOff val="25000"/>
                </a:schemeClr>
              </a:solidFill>
              <a:latin typeface="Century Gothic"/>
              <a:cs typeface="Calibri"/>
            </a:endParaRPr>
          </a:p>
        </p:txBody>
      </p:sp>
      <p:sp>
        <p:nvSpPr>
          <p:cNvPr id="25" name="Rectangle: Rounded Corners 24">
            <a:extLst>
              <a:ext uri="{FF2B5EF4-FFF2-40B4-BE49-F238E27FC236}">
                <a16:creationId xmlns:a16="http://schemas.microsoft.com/office/drawing/2014/main" id="{8B0D6891-25EE-DF06-1581-1D86CC20B275}"/>
              </a:ext>
            </a:extLst>
          </p:cNvPr>
          <p:cNvSpPr/>
          <p:nvPr/>
        </p:nvSpPr>
        <p:spPr>
          <a:xfrm>
            <a:off x="291025" y="5279199"/>
            <a:ext cx="5156547" cy="824630"/>
          </a:xfrm>
          <a:prstGeom prst="roundRect">
            <a:avLst/>
          </a:prstGeom>
          <a:solidFill>
            <a:srgbClr val="9BE7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Text Placeholder 5">
            <a:extLst>
              <a:ext uri="{FF2B5EF4-FFF2-40B4-BE49-F238E27FC236}">
                <a16:creationId xmlns:a16="http://schemas.microsoft.com/office/drawing/2014/main" id="{8E3428CF-2252-9BA2-D74D-D7DE7DE6987A}"/>
              </a:ext>
            </a:extLst>
          </p:cNvPr>
          <p:cNvSpPr txBox="1">
            <a:spLocks/>
          </p:cNvSpPr>
          <p:nvPr/>
        </p:nvSpPr>
        <p:spPr>
          <a:xfrm>
            <a:off x="782949" y="5443140"/>
            <a:ext cx="4179145"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Commerical Disruptions</a:t>
            </a:r>
            <a:endParaRPr lang="en-US"/>
          </a:p>
        </p:txBody>
      </p:sp>
      <p:pic>
        <p:nvPicPr>
          <p:cNvPr id="2" name="Graphic 7" descr="Fishing outline">
            <a:extLst>
              <a:ext uri="{FF2B5EF4-FFF2-40B4-BE49-F238E27FC236}">
                <a16:creationId xmlns:a16="http://schemas.microsoft.com/office/drawing/2014/main" id="{3E4EFD51-BC39-03FC-7BFF-8A135F51AD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604" y="4050420"/>
            <a:ext cx="721489" cy="760071"/>
          </a:xfrm>
          <a:prstGeom prst="rect">
            <a:avLst/>
          </a:prstGeom>
        </p:spPr>
      </p:pic>
    </p:spTree>
    <p:extLst>
      <p:ext uri="{BB962C8B-B14F-4D97-AF65-F5344CB8AC3E}">
        <p14:creationId xmlns:p14="http://schemas.microsoft.com/office/powerpoint/2010/main" val="4020621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blue and white wave&#10;&#10;Description automatically generated">
            <a:extLst>
              <a:ext uri="{FF2B5EF4-FFF2-40B4-BE49-F238E27FC236}">
                <a16:creationId xmlns:a16="http://schemas.microsoft.com/office/drawing/2014/main" id="{8AE11E7F-85EF-D79F-B9F7-C2D8FB967614}"/>
              </a:ext>
            </a:extLst>
          </p:cNvPr>
          <p:cNvPicPr>
            <a:picLocks noChangeAspect="1"/>
          </p:cNvPicPr>
          <p:nvPr/>
        </p:nvPicPr>
        <p:blipFill rotWithShape="1">
          <a:blip r:embed="rId3"/>
          <a:srcRect t="4704" b="72609"/>
          <a:stretch/>
        </p:blipFill>
        <p:spPr>
          <a:xfrm>
            <a:off x="-2583" y="-315"/>
            <a:ext cx="12242368" cy="1916987"/>
          </a:xfrm>
          <a:prstGeom prst="rect">
            <a:avLst/>
          </a:prstGeom>
        </p:spPr>
      </p:pic>
      <p:sp>
        <p:nvSpPr>
          <p:cNvPr id="30" name="Rectangle: Rounded Corners 29">
            <a:extLst>
              <a:ext uri="{FF2B5EF4-FFF2-40B4-BE49-F238E27FC236}">
                <a16:creationId xmlns:a16="http://schemas.microsoft.com/office/drawing/2014/main" id="{8F722CBF-35C1-CADF-8892-7576D49709E4}"/>
              </a:ext>
            </a:extLst>
          </p:cNvPr>
          <p:cNvSpPr/>
          <p:nvPr/>
        </p:nvSpPr>
        <p:spPr>
          <a:xfrm>
            <a:off x="206959" y="5148818"/>
            <a:ext cx="5354695" cy="1039875"/>
          </a:xfrm>
          <a:prstGeom prst="roundRect">
            <a:avLst/>
          </a:prstGeom>
          <a:solidFill>
            <a:schemeClr val="accent4"/>
          </a:solid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Community Concerns</a:t>
            </a:r>
            <a:endParaRPr lang="en-US">
              <a:solidFill>
                <a:schemeClr val="tx1">
                  <a:lumMod val="75000"/>
                  <a:lumOff val="25000"/>
                </a:schemeClr>
              </a:solidFill>
              <a:ea typeface="Calibri Light"/>
              <a:cs typeface="Calibri Light"/>
            </a:endParaRPr>
          </a:p>
        </p:txBody>
      </p:sp>
      <p:pic>
        <p:nvPicPr>
          <p:cNvPr id="9" name="Picture 9" descr="A picture containing grass, outdoor, green, insect&#10;&#10;Description automatically generated">
            <a:extLst>
              <a:ext uri="{FF2B5EF4-FFF2-40B4-BE49-F238E27FC236}">
                <a16:creationId xmlns:a16="http://schemas.microsoft.com/office/drawing/2014/main" id="{4925BC47-D797-3E8F-B55D-4B4E0543EDD4}"/>
              </a:ext>
            </a:extLst>
          </p:cNvPr>
          <p:cNvPicPr>
            <a:picLocks noChangeAspect="1"/>
          </p:cNvPicPr>
          <p:nvPr/>
        </p:nvPicPr>
        <p:blipFill>
          <a:blip r:embed="rId4"/>
          <a:stretch>
            <a:fillRect/>
          </a:stretch>
        </p:blipFill>
        <p:spPr>
          <a:xfrm>
            <a:off x="6093790" y="2443714"/>
            <a:ext cx="5581374" cy="2622136"/>
          </a:xfrm>
          <a:prstGeom prst="rect">
            <a:avLst/>
          </a:prstGeom>
        </p:spPr>
      </p:pic>
      <p:sp>
        <p:nvSpPr>
          <p:cNvPr id="10" name="TextBox 9">
            <a:extLst>
              <a:ext uri="{FF2B5EF4-FFF2-40B4-BE49-F238E27FC236}">
                <a16:creationId xmlns:a16="http://schemas.microsoft.com/office/drawing/2014/main" id="{27CB2531-B656-24A7-921A-DA6DAD6A58B9}"/>
              </a:ext>
            </a:extLst>
          </p:cNvPr>
          <p:cNvSpPr txBox="1"/>
          <p:nvPr/>
        </p:nvSpPr>
        <p:spPr>
          <a:xfrm>
            <a:off x="6093790" y="5188226"/>
            <a:ext cx="55813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0272E"/>
                </a:solidFill>
                <a:latin typeface="Century Gothic"/>
              </a:rPr>
              <a:t>Image Credit: National Oceanic and Atmospheric Administration</a:t>
            </a:r>
            <a:endParaRPr lang="en-US">
              <a:latin typeface="Century Gothic"/>
            </a:endParaRPr>
          </a:p>
        </p:txBody>
      </p:sp>
      <p:sp>
        <p:nvSpPr>
          <p:cNvPr id="13" name="Rectangle: Rounded Corners 12">
            <a:extLst>
              <a:ext uri="{FF2B5EF4-FFF2-40B4-BE49-F238E27FC236}">
                <a16:creationId xmlns:a16="http://schemas.microsoft.com/office/drawing/2014/main" id="{0D4BDAD1-6C9E-AD44-3527-A8B6367A4329}"/>
              </a:ext>
            </a:extLst>
          </p:cNvPr>
          <p:cNvSpPr/>
          <p:nvPr/>
        </p:nvSpPr>
        <p:spPr>
          <a:xfrm>
            <a:off x="313060" y="1549980"/>
            <a:ext cx="5156547" cy="824630"/>
          </a:xfrm>
          <a:prstGeom prst="roundRect">
            <a:avLst/>
          </a:prstGeom>
          <a:solidFill>
            <a:srgbClr val="88A7B8"/>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 Placeholder 5">
            <a:extLst>
              <a:ext uri="{FF2B5EF4-FFF2-40B4-BE49-F238E27FC236}">
                <a16:creationId xmlns:a16="http://schemas.microsoft.com/office/drawing/2014/main" id="{26A8D228-A1C2-F8D1-7307-E55D5D15B777}"/>
              </a:ext>
            </a:extLst>
          </p:cNvPr>
          <p:cNvSpPr txBox="1">
            <a:spLocks/>
          </p:cNvSpPr>
          <p:nvPr/>
        </p:nvSpPr>
        <p:spPr>
          <a:xfrm>
            <a:off x="1022010" y="1751324"/>
            <a:ext cx="372899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sz="2400">
                <a:solidFill>
                  <a:schemeClr val="tx1">
                    <a:lumMod val="75000"/>
                    <a:lumOff val="25000"/>
                  </a:schemeClr>
                </a:solidFill>
                <a:latin typeface="Century Gothic"/>
              </a:rPr>
              <a:t>Habitat Resilience </a:t>
            </a:r>
            <a:endParaRPr lang="en-US" sz="2400">
              <a:solidFill>
                <a:schemeClr val="tx1">
                  <a:lumMod val="75000"/>
                  <a:lumOff val="25000"/>
                </a:schemeClr>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CFC990D7-D684-5417-9647-EEA77A0BF990}"/>
              </a:ext>
            </a:extLst>
          </p:cNvPr>
          <p:cNvSpPr/>
          <p:nvPr/>
        </p:nvSpPr>
        <p:spPr>
          <a:xfrm>
            <a:off x="313060" y="2800920"/>
            <a:ext cx="5156547" cy="824630"/>
          </a:xfrm>
          <a:prstGeom prst="roundRect">
            <a:avLst/>
          </a:prstGeom>
          <a:solidFill>
            <a:srgbClr val="99D1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 Placeholder 5">
            <a:extLst>
              <a:ext uri="{FF2B5EF4-FFF2-40B4-BE49-F238E27FC236}">
                <a16:creationId xmlns:a16="http://schemas.microsoft.com/office/drawing/2014/main" id="{F45FB398-B944-4502-54DB-DD55CD0E4EE2}"/>
              </a:ext>
            </a:extLst>
          </p:cNvPr>
          <p:cNvSpPr txBox="1">
            <a:spLocks/>
          </p:cNvSpPr>
          <p:nvPr/>
        </p:nvSpPr>
        <p:spPr>
          <a:xfrm>
            <a:off x="1504288" y="2975931"/>
            <a:ext cx="2768663"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Climate Change</a:t>
            </a:r>
          </a:p>
        </p:txBody>
      </p:sp>
      <p:sp>
        <p:nvSpPr>
          <p:cNvPr id="21" name="Rectangle: Rounded Corners 20">
            <a:extLst>
              <a:ext uri="{FF2B5EF4-FFF2-40B4-BE49-F238E27FC236}">
                <a16:creationId xmlns:a16="http://schemas.microsoft.com/office/drawing/2014/main" id="{C175E5CE-1489-65D5-986C-3CF9F95C0009}"/>
              </a:ext>
            </a:extLst>
          </p:cNvPr>
          <p:cNvSpPr/>
          <p:nvPr/>
        </p:nvSpPr>
        <p:spPr>
          <a:xfrm>
            <a:off x="308237" y="4051707"/>
            <a:ext cx="5156547" cy="824630"/>
          </a:xfrm>
          <a:prstGeom prst="roundRect">
            <a:avLst/>
          </a:prstGeom>
          <a:solidFill>
            <a:srgbClr val="9CD6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 Placeholder 5">
            <a:extLst>
              <a:ext uri="{FF2B5EF4-FFF2-40B4-BE49-F238E27FC236}">
                <a16:creationId xmlns:a16="http://schemas.microsoft.com/office/drawing/2014/main" id="{88C859E6-31EA-1B0D-871B-38CDAC406AF6}"/>
              </a:ext>
            </a:extLst>
          </p:cNvPr>
          <p:cNvSpPr txBox="1">
            <a:spLocks/>
          </p:cNvSpPr>
          <p:nvPr/>
        </p:nvSpPr>
        <p:spPr>
          <a:xfrm>
            <a:off x="949668" y="4254260"/>
            <a:ext cx="3874811"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Community Recreation</a:t>
            </a:r>
            <a:endParaRPr lang="en-US" sz="2400">
              <a:solidFill>
                <a:schemeClr val="tx1">
                  <a:lumMod val="75000"/>
                  <a:lumOff val="25000"/>
                </a:schemeClr>
              </a:solidFill>
              <a:latin typeface="Century Gothic"/>
              <a:cs typeface="Calibri"/>
            </a:endParaRPr>
          </a:p>
        </p:txBody>
      </p:sp>
      <p:sp>
        <p:nvSpPr>
          <p:cNvPr id="25" name="Rectangle: Rounded Corners 24">
            <a:extLst>
              <a:ext uri="{FF2B5EF4-FFF2-40B4-BE49-F238E27FC236}">
                <a16:creationId xmlns:a16="http://schemas.microsoft.com/office/drawing/2014/main" id="{C3B21026-4F0A-FF51-1BE0-258D844BE0DE}"/>
              </a:ext>
            </a:extLst>
          </p:cNvPr>
          <p:cNvSpPr/>
          <p:nvPr/>
        </p:nvSpPr>
        <p:spPr>
          <a:xfrm>
            <a:off x="308237" y="5279199"/>
            <a:ext cx="5156547" cy="824630"/>
          </a:xfrm>
          <a:prstGeom prst="roundRect">
            <a:avLst/>
          </a:prstGeom>
          <a:solidFill>
            <a:srgbClr val="9BE7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Text Placeholder 5">
            <a:extLst>
              <a:ext uri="{FF2B5EF4-FFF2-40B4-BE49-F238E27FC236}">
                <a16:creationId xmlns:a16="http://schemas.microsoft.com/office/drawing/2014/main" id="{D51BECA3-9FBC-A911-3F0F-DE7ECC07430A}"/>
              </a:ext>
            </a:extLst>
          </p:cNvPr>
          <p:cNvSpPr txBox="1">
            <a:spLocks/>
          </p:cNvSpPr>
          <p:nvPr/>
        </p:nvSpPr>
        <p:spPr>
          <a:xfrm>
            <a:off x="800162" y="5443140"/>
            <a:ext cx="4179145" cy="58714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a:solidFill>
                  <a:schemeClr val="tx1">
                    <a:lumMod val="75000"/>
                    <a:lumOff val="25000"/>
                  </a:schemeClr>
                </a:solidFill>
                <a:latin typeface="Century Gothic"/>
              </a:rPr>
              <a:t>Commerical Disruptions</a:t>
            </a:r>
            <a:endParaRPr lang="en-US"/>
          </a:p>
        </p:txBody>
      </p:sp>
      <p:pic>
        <p:nvPicPr>
          <p:cNvPr id="3" name="Graphic 3" descr="Tug boat outline">
            <a:extLst>
              <a:ext uri="{FF2B5EF4-FFF2-40B4-BE49-F238E27FC236}">
                <a16:creationId xmlns:a16="http://schemas.microsoft.com/office/drawing/2014/main" id="{A2EDF62B-5253-9843-B455-C342D4DDF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579" y="5257550"/>
            <a:ext cx="835232" cy="855024"/>
          </a:xfrm>
          <a:prstGeom prst="rect">
            <a:avLst/>
          </a:prstGeom>
        </p:spPr>
      </p:pic>
    </p:spTree>
    <p:extLst>
      <p:ext uri="{BB962C8B-B14F-4D97-AF65-F5344CB8AC3E}">
        <p14:creationId xmlns:p14="http://schemas.microsoft.com/office/powerpoint/2010/main" val="120959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A blue and white wave&#10;&#10;Description automatically generated">
            <a:extLst>
              <a:ext uri="{FF2B5EF4-FFF2-40B4-BE49-F238E27FC236}">
                <a16:creationId xmlns:a16="http://schemas.microsoft.com/office/drawing/2014/main" id="{8B752CF9-7553-015B-B892-91253B76FA4C}"/>
              </a:ext>
            </a:extLst>
          </p:cNvPr>
          <p:cNvPicPr>
            <a:picLocks noChangeAspect="1"/>
          </p:cNvPicPr>
          <p:nvPr/>
        </p:nvPicPr>
        <p:blipFill rotWithShape="1">
          <a:blip r:embed="rId3"/>
          <a:srcRect t="4704" b="72609"/>
          <a:stretch/>
        </p:blipFill>
        <p:spPr>
          <a:xfrm>
            <a:off x="-2583" y="-315"/>
            <a:ext cx="12242368" cy="1916987"/>
          </a:xfrm>
          <a:prstGeom prst="rect">
            <a:avLst/>
          </a:prstGeom>
        </p:spPr>
      </p:pic>
      <p:pic>
        <p:nvPicPr>
          <p:cNvPr id="12" name="Graphic 12" descr="Document outline">
            <a:extLst>
              <a:ext uri="{FF2B5EF4-FFF2-40B4-BE49-F238E27FC236}">
                <a16:creationId xmlns:a16="http://schemas.microsoft.com/office/drawing/2014/main" id="{2D262FCA-BB69-EC08-11C8-B1FE2255DE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3211" y="3264074"/>
            <a:ext cx="3148207" cy="3096015"/>
          </a:xfrm>
          <a:prstGeom prst="rect">
            <a:avLst/>
          </a:prstGeom>
        </p:spPr>
      </p:pic>
      <p:pic>
        <p:nvPicPr>
          <p:cNvPr id="10" name="Graphic 10" descr="Wave outline">
            <a:extLst>
              <a:ext uri="{FF2B5EF4-FFF2-40B4-BE49-F238E27FC236}">
                <a16:creationId xmlns:a16="http://schemas.microsoft.com/office/drawing/2014/main" id="{CC5BF8F2-510F-BA92-5A41-EBD2C5C1B2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98307" y="2856978"/>
            <a:ext cx="3617934" cy="3607496"/>
          </a:xfrm>
          <a:prstGeom prst="rect">
            <a:avLst/>
          </a:prstGeom>
        </p:spPr>
      </p:pic>
      <p:pic>
        <p:nvPicPr>
          <p:cNvPr id="9" name="Graphic 9" descr="Earth globe: Americas with solid fill">
            <a:extLst>
              <a:ext uri="{FF2B5EF4-FFF2-40B4-BE49-F238E27FC236}">
                <a16:creationId xmlns:a16="http://schemas.microsoft.com/office/drawing/2014/main" id="{01E514A9-9B06-38A5-E9DD-2EA537259D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225" y="2992677"/>
            <a:ext cx="3617934" cy="3555303"/>
          </a:xfrm>
          <a:prstGeom prst="rect">
            <a:avLst/>
          </a:prstGeom>
        </p:spPr>
      </p:pic>
      <p:sp>
        <p:nvSpPr>
          <p:cNvPr id="29" name="Title 1">
            <a:extLst>
              <a:ext uri="{FF2B5EF4-FFF2-40B4-BE49-F238E27FC236}">
                <a16:creationId xmlns:a16="http://schemas.microsoft.com/office/drawing/2014/main" id="{F30914BF-DC39-49E0-A087-38EFB820D0A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tx1">
                    <a:lumMod val="75000"/>
                    <a:lumOff val="25000"/>
                  </a:schemeClr>
                </a:solidFill>
                <a:latin typeface="Century Gothic"/>
              </a:rPr>
              <a:t>Objectives</a:t>
            </a:r>
            <a:endParaRPr lang="en-US">
              <a:solidFill>
                <a:schemeClr val="tx1">
                  <a:lumMod val="75000"/>
                  <a:lumOff val="25000"/>
                </a:schemeClr>
              </a:solidFill>
              <a:ea typeface="Calibri Light"/>
              <a:cs typeface="Calibri Light"/>
            </a:endParaRPr>
          </a:p>
        </p:txBody>
      </p:sp>
      <p:sp>
        <p:nvSpPr>
          <p:cNvPr id="31" name="Text Placeholder 5">
            <a:extLst>
              <a:ext uri="{FF2B5EF4-FFF2-40B4-BE49-F238E27FC236}">
                <a16:creationId xmlns:a16="http://schemas.microsoft.com/office/drawing/2014/main" id="{19795E5F-B65A-4473-BFBB-D84367C4DD50}"/>
              </a:ext>
            </a:extLst>
          </p:cNvPr>
          <p:cNvSpPr txBox="1">
            <a:spLocks/>
          </p:cNvSpPr>
          <p:nvPr/>
        </p:nvSpPr>
        <p:spPr>
          <a:xfrm>
            <a:off x="507546" y="1340987"/>
            <a:ext cx="10810187" cy="12443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 sz="2400">
                <a:solidFill>
                  <a:schemeClr val="tx1">
                    <a:lumMod val="75000"/>
                    <a:lumOff val="25000"/>
                  </a:schemeClr>
                </a:solidFill>
                <a:latin typeface="Century Gothic"/>
                <a:ea typeface="+mn-lt"/>
                <a:cs typeface="+mn-lt"/>
              </a:rPr>
              <a:t>Use NASA Earth Observations to </a:t>
            </a:r>
            <a:r>
              <a:rPr lang="en" sz="2400" b="1">
                <a:solidFill>
                  <a:schemeClr val="tx1">
                    <a:lumMod val="75000"/>
                    <a:lumOff val="25000"/>
                  </a:schemeClr>
                </a:solidFill>
                <a:latin typeface="Century Gothic"/>
                <a:ea typeface="+mn-lt"/>
                <a:cs typeface="+mn-lt"/>
              </a:rPr>
              <a:t>analyze</a:t>
            </a:r>
            <a:r>
              <a:rPr lang="en" sz="2400">
                <a:solidFill>
                  <a:schemeClr val="tx1">
                    <a:lumMod val="75000"/>
                    <a:lumOff val="25000"/>
                  </a:schemeClr>
                </a:solidFill>
                <a:latin typeface="Century Gothic"/>
                <a:ea typeface="+mn-lt"/>
                <a:cs typeface="+mn-lt"/>
              </a:rPr>
              <a:t> eelgrass presence and </a:t>
            </a:r>
            <a:r>
              <a:rPr lang="en" sz="2400" b="1">
                <a:solidFill>
                  <a:schemeClr val="tx1">
                    <a:lumMod val="75000"/>
                    <a:lumOff val="25000"/>
                  </a:schemeClr>
                </a:solidFill>
                <a:latin typeface="Century Gothic"/>
                <a:ea typeface="+mn-lt"/>
                <a:cs typeface="+mn-lt"/>
              </a:rPr>
              <a:t>investigate</a:t>
            </a:r>
            <a:r>
              <a:rPr lang="en" sz="2400">
                <a:solidFill>
                  <a:schemeClr val="tx1">
                    <a:lumMod val="75000"/>
                    <a:lumOff val="25000"/>
                  </a:schemeClr>
                </a:solidFill>
                <a:latin typeface="Century Gothic"/>
                <a:ea typeface="+mn-lt"/>
                <a:cs typeface="+mn-lt"/>
              </a:rPr>
              <a:t> the drivers of eelgrass decline. </a:t>
            </a:r>
            <a:endParaRPr lang="en-US" sz="2400">
              <a:solidFill>
                <a:schemeClr val="tx1">
                  <a:lumMod val="75000"/>
                  <a:lumOff val="25000"/>
                </a:schemeClr>
              </a:solidFill>
              <a:latin typeface="Century Gothic"/>
              <a:ea typeface="+mn-lt"/>
              <a:cs typeface="+mn-lt"/>
            </a:endParaRPr>
          </a:p>
          <a:p>
            <a:pPr algn="ctr">
              <a:lnSpc>
                <a:spcPct val="100000"/>
              </a:lnSpc>
              <a:spcBef>
                <a:spcPts val="0"/>
              </a:spcBef>
              <a:spcAft>
                <a:spcPts val="600"/>
              </a:spcAft>
              <a:buClr>
                <a:srgbClr val="4DAEB3"/>
              </a:buClr>
            </a:pPr>
            <a:endParaRPr lang="en-US" sz="2400">
              <a:solidFill>
                <a:schemeClr val="tx1">
                  <a:lumMod val="75000"/>
                  <a:lumOff val="25000"/>
                </a:schemeClr>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4601902D-0BF1-C0FB-52E2-D920A93CDC0F}"/>
              </a:ext>
            </a:extLst>
          </p:cNvPr>
          <p:cNvSpPr txBox="1">
            <a:spLocks/>
          </p:cNvSpPr>
          <p:nvPr/>
        </p:nvSpPr>
        <p:spPr>
          <a:xfrm>
            <a:off x="265374" y="3089504"/>
            <a:ext cx="3391572" cy="17968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endParaRPr lang="en" sz="1800">
              <a:solidFill>
                <a:schemeClr val="dk1"/>
              </a:solidFill>
              <a:latin typeface="Century Gothic" panose="020B0502020202020204" pitchFamily="34" charset="0"/>
              <a:cs typeface="Calibri"/>
            </a:endParaRPr>
          </a:p>
        </p:txBody>
      </p:sp>
      <p:sp>
        <p:nvSpPr>
          <p:cNvPr id="6" name="Text Placeholder 5">
            <a:extLst>
              <a:ext uri="{FF2B5EF4-FFF2-40B4-BE49-F238E27FC236}">
                <a16:creationId xmlns:a16="http://schemas.microsoft.com/office/drawing/2014/main" id="{5A752AE9-B731-D581-C7BB-98692550D5FA}"/>
              </a:ext>
            </a:extLst>
          </p:cNvPr>
          <p:cNvSpPr txBox="1">
            <a:spLocks/>
          </p:cNvSpPr>
          <p:nvPr/>
        </p:nvSpPr>
        <p:spPr>
          <a:xfrm>
            <a:off x="754802" y="4394299"/>
            <a:ext cx="2410497" cy="7490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 sz="2400" b="1">
                <a:solidFill>
                  <a:schemeClr val="tx1">
                    <a:lumMod val="75000"/>
                    <a:lumOff val="25000"/>
                  </a:schemeClr>
                </a:solidFill>
                <a:latin typeface="Century Gothic"/>
                <a:ea typeface="+mn-lt"/>
                <a:cs typeface="+mn-lt"/>
              </a:rPr>
              <a:t>Eelgrass Extent Maps</a:t>
            </a:r>
            <a:endParaRPr lang="en-US" sz="2400" b="1">
              <a:solidFill>
                <a:schemeClr val="tx1">
                  <a:lumMod val="75000"/>
                  <a:lumOff val="25000"/>
                </a:schemeClr>
              </a:solidFill>
              <a:ea typeface="Calibri"/>
              <a:cs typeface="Calibri"/>
            </a:endParaRPr>
          </a:p>
        </p:txBody>
      </p:sp>
      <p:sp>
        <p:nvSpPr>
          <p:cNvPr id="7" name="Text Placeholder 5">
            <a:extLst>
              <a:ext uri="{FF2B5EF4-FFF2-40B4-BE49-F238E27FC236}">
                <a16:creationId xmlns:a16="http://schemas.microsoft.com/office/drawing/2014/main" id="{E8D7BCB1-6E13-C270-1790-A82672326A52}"/>
              </a:ext>
            </a:extLst>
          </p:cNvPr>
          <p:cNvSpPr txBox="1">
            <a:spLocks/>
          </p:cNvSpPr>
          <p:nvPr/>
        </p:nvSpPr>
        <p:spPr>
          <a:xfrm>
            <a:off x="4287358" y="4389732"/>
            <a:ext cx="3248697" cy="8538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 sz="2400" b="1">
                <a:solidFill>
                  <a:schemeClr val="tx1">
                    <a:lumMod val="75000"/>
                    <a:lumOff val="25000"/>
                  </a:schemeClr>
                </a:solidFill>
                <a:latin typeface="Century Gothic"/>
                <a:ea typeface="+mn-lt"/>
                <a:cs typeface="+mn-lt"/>
              </a:rPr>
              <a:t>Water Quality Time Series Analyses</a:t>
            </a:r>
            <a:endParaRPr lang="en-US" sz="2400" b="1">
              <a:solidFill>
                <a:schemeClr val="tx1">
                  <a:lumMod val="75000"/>
                  <a:lumOff val="25000"/>
                </a:schemeClr>
              </a:solidFill>
              <a:ea typeface="Calibri"/>
              <a:cs typeface="Calibri"/>
            </a:endParaRPr>
          </a:p>
        </p:txBody>
      </p:sp>
      <p:sp>
        <p:nvSpPr>
          <p:cNvPr id="8" name="Text Placeholder 5">
            <a:extLst>
              <a:ext uri="{FF2B5EF4-FFF2-40B4-BE49-F238E27FC236}">
                <a16:creationId xmlns:a16="http://schemas.microsoft.com/office/drawing/2014/main" id="{FC07A198-4EC5-1C61-A9BD-06340B7D1227}"/>
              </a:ext>
            </a:extLst>
          </p:cNvPr>
          <p:cNvSpPr txBox="1">
            <a:spLocks/>
          </p:cNvSpPr>
          <p:nvPr/>
        </p:nvSpPr>
        <p:spPr>
          <a:xfrm>
            <a:off x="8296385" y="4389732"/>
            <a:ext cx="3289537" cy="9791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 sz="2400" b="1">
                <a:solidFill>
                  <a:schemeClr val="tx1">
                    <a:lumMod val="75000"/>
                    <a:lumOff val="25000"/>
                  </a:schemeClr>
                </a:solidFill>
                <a:latin typeface="Century Gothic"/>
                <a:cs typeface="Calibri"/>
              </a:rPr>
              <a:t>Google Earth Engine (GEE) Tutorial</a:t>
            </a:r>
          </a:p>
        </p:txBody>
      </p:sp>
      <p:sp>
        <p:nvSpPr>
          <p:cNvPr id="2" name="Arrow: Down 1">
            <a:extLst>
              <a:ext uri="{FF2B5EF4-FFF2-40B4-BE49-F238E27FC236}">
                <a16:creationId xmlns:a16="http://schemas.microsoft.com/office/drawing/2014/main" id="{A1E66E6E-86A5-0FDE-4E85-A287DAC034F7}"/>
              </a:ext>
            </a:extLst>
          </p:cNvPr>
          <p:cNvSpPr/>
          <p:nvPr/>
        </p:nvSpPr>
        <p:spPr>
          <a:xfrm>
            <a:off x="1776412" y="2231035"/>
            <a:ext cx="285750" cy="857250"/>
          </a:xfrm>
          <a:prstGeom prst="downArrow">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181F873C-4592-559B-997B-F724493A7C40}"/>
              </a:ext>
            </a:extLst>
          </p:cNvPr>
          <p:cNvSpPr/>
          <p:nvPr/>
        </p:nvSpPr>
        <p:spPr>
          <a:xfrm>
            <a:off x="9653587" y="2228816"/>
            <a:ext cx="285750" cy="857250"/>
          </a:xfrm>
          <a:prstGeom prst="downArrow">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409690AD-78FF-1B64-4E35-89BAA42D35C4}"/>
              </a:ext>
            </a:extLst>
          </p:cNvPr>
          <p:cNvSpPr/>
          <p:nvPr/>
        </p:nvSpPr>
        <p:spPr>
          <a:xfrm>
            <a:off x="5672137" y="2228816"/>
            <a:ext cx="285750" cy="857250"/>
          </a:xfrm>
          <a:prstGeom prst="downArrow">
            <a:avLst/>
          </a:prstGeom>
          <a:solidFill>
            <a:srgbClr val="4DAE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13795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Amanda Clayton</DisplayName>
        <AccountId>44</AccountId>
        <AccountType/>
      </UserInfo>
      <UserInfo>
        <DisplayName>Lisa Tanh</DisplayName>
        <AccountId>10</AccountId>
        <AccountType/>
      </UserInfo>
      <UserInfo>
        <DisplayName>Sean McCollum</DisplayName>
        <AccountId>28</AccountId>
        <AccountType/>
      </UserInfo>
      <UserInfo>
        <DisplayName>Gabriel Halaweh</DisplayName>
        <AccountId>30</AccountId>
        <AccountType/>
      </UserInfo>
      <UserInfo>
        <DisplayName>Zoë Siman-Tov</DisplayName>
        <AccountId>27</AccountId>
        <AccountType/>
      </UserInfo>
      <UserInfo>
        <DisplayName>Laramie Plott</DisplayName>
        <AccountId>38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1fdf4d86-0b19-4025-902f-944da1307e54"/>
    <ds:schemaRef ds:uri="21e6a8e8-1dff-48a6-ab9b-8d556c6946c0"/>
    <ds:schemaRef ds:uri="7df78d0b-135a-4de7-9166-7c181cd87fb4"/>
    <ds:schemaRef ds:uri="ef4f160d-e074-44bc-abe6-560e107f34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0B6799D-2A62-465C-9904-02AEDBEA6812}"/>
</file>

<file path=docProps/app.xml><?xml version="1.0" encoding="utf-8"?>
<Properties xmlns="http://schemas.openxmlformats.org/officeDocument/2006/extended-properties" xmlns:vt="http://schemas.openxmlformats.org/officeDocument/2006/docPropsVTypes">
  <TotalTime>0</TotalTime>
  <Words>5456</Words>
  <Application>Microsoft Office PowerPoint</Application>
  <PresentationFormat>Widescreen</PresentationFormat>
  <Paragraphs>640</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Century Gothic</vt:lpstr>
      <vt:lpstr>Segoe UI</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3</cp:revision>
  <dcterms:created xsi:type="dcterms:W3CDTF">2019-11-12T17:46:59Z</dcterms:created>
  <dcterms:modified xsi:type="dcterms:W3CDTF">2023-07-26T22:55:55Z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0x010100148239E750EC8C448078F608640D8AD8</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