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24"/>
  </p:notesMasterIdLst>
  <p:sldIdLst>
    <p:sldId id="415" r:id="rId5"/>
    <p:sldId id="413" r:id="rId6"/>
    <p:sldId id="383" r:id="rId7"/>
    <p:sldId id="384" r:id="rId8"/>
    <p:sldId id="403" r:id="rId9"/>
    <p:sldId id="396" r:id="rId10"/>
    <p:sldId id="402" r:id="rId11"/>
    <p:sldId id="392" r:id="rId12"/>
    <p:sldId id="398" r:id="rId13"/>
    <p:sldId id="411" r:id="rId14"/>
    <p:sldId id="412" r:id="rId15"/>
    <p:sldId id="404" r:id="rId16"/>
    <p:sldId id="410" r:id="rId17"/>
    <p:sldId id="406" r:id="rId18"/>
    <p:sldId id="405" r:id="rId19"/>
    <p:sldId id="400" r:id="rId20"/>
    <p:sldId id="416" r:id="rId21"/>
    <p:sldId id="401" r:id="rId22"/>
    <p:sldId id="3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E95E0C-30D6-5CD1-2544-514A7971D5C8}" name="Olivia Etherton" initials="OE" userId="S::olivia.etherton@ssaihq.com::9b02adb2-2aab-4d08-aa53-0dc10835d3fb" providerId="AD"/>
  <p188:author id="{69445810-0498-A3F7-BF06-2DCFD351BBD6}" name="Childs, Lauren M. (LARC-E3)[DEVELOP]" initials="LCG" userId="Childs, Lauren M. (LARC-E3)[DEVELOP]" providerId="None"/>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9C928459-D573-8191-5198-2FFD99F2967A}" name="Olivia Landry" initials="OL" userId="S::olivia.landry@ssaihq.com::ec423f44-10b5-4566-9a58-9d110155c730" providerId="AD"/>
  <p188:author id="{4553E56E-ADD0-A267-E979-4175E57E6AEB}" name="Laramie Plott" initials="LP" userId="S::laramie.plott@ssaihq.com::a8064d5a-ba34-4312-8c4f-d888f3e6b9b0" providerId="AD"/>
  <p188:author id="{C3E00CD3-E8F9-8265-0B4F-06B474C9FCAD}" name="Cecil Byles" initials="CB" userId="S::robert.byles@ssaihq.com::c798ae76-1ca0-48cd-999b-80a00bd13fc4" providerId="AD"/>
  <p188:author id="{E5361BEC-FDEB-7B0E-1D75-A181005D660E}" name="Ben Dahan" initials="BD" userId="S::benjamin.dahan@ssaihq.com::89d5074a-c120-4fd2-83a7-c2acdd57447f" providerId="AD"/>
  <p188:author id="{5575FDF7-6CFC-EAFE-BD29-6BD33D4B908D}" name="Jeanette Moritz" initials="JM" userId="S::jeanette.moritz@ssaihq.com::180d378a-1920-4567-82e6-8e68b581f4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7FF"/>
    <a:srgbClr val="E8C7FF"/>
    <a:srgbClr val="FFFFFF"/>
    <a:srgbClr val="FFFDF0"/>
    <a:srgbClr val="A78CFF"/>
    <a:srgbClr val="A52A2A"/>
    <a:srgbClr val="FF4500"/>
    <a:srgbClr val="FFA500"/>
    <a:srgbClr val="9200E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CCAF06-A53C-484D-8B16-2A5B7E5C0172}" v="1" dt="2023-03-30T20:38:02.438"/>
    <p1510:client id="{2F36C610-C029-4A1F-A899-DB6BA26306C6}" v="18" dt="2023-03-30T20:37:03.779"/>
    <p1510:client id="{3D805BEA-73C7-1B91-B1B4-B27E544D7B30}" v="1" dt="2023-03-30T16:20:58.292"/>
    <p1510:client id="{B08B04A7-C073-33A7-78FE-13AAE0AE042C}" v="9" dt="2023-03-30T20:00:54.088"/>
    <p1510:client id="{FE98D367-B776-8C4F-BD21-5BAA0EE2C425}" v="7" dt="2023-03-29T20:16:31.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5/10/2023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ata-nifc.opendata.arcgis.com/datasets/nifc::interagencyfireperimeterhistory-all-years-view/explore?location=38.804712%2C-104.677871%2C10.00"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creativecommons.org/licenses/by/3.0/" TargetMode="External"/><Relationship Id="rId4" Type="http://schemas.openxmlformats.org/officeDocument/2006/relationships/hyperlink" Target="https://thenounproject.com/icon/compass-306097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5194/amt-12-1739-2019"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doi.org/10.1016/j.atmosenv.2022.118979"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mpo.si.edu/"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doi.org/10.1016/j.atmosenv.2022.118979" TargetMode="External"/><Relationship Id="rId4" Type="http://schemas.openxmlformats.org/officeDocument/2006/relationships/hyperlink" Target="https://doi.org/10.5194/amt-12-1739-201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loradosprings.gov/plancos/page/plancos-appendix-state-city-snapshot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creativecommons.org/licenses/by/3.0/" TargetMode="External"/><Relationship Id="rId4" Type="http://schemas.openxmlformats.org/officeDocument/2006/relationships/hyperlink" Target="https://thenounproject.com/icon/compass-306097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nifc.opendata.arcgis.com/datasets/nifc::interagencyfireperimeterhistory-all-years-view/explore?location=38.804712%2C-104.677871%2C10.00"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creativecommons.org/licenses/by/3.0/" TargetMode="External"/><Relationship Id="rId4" Type="http://schemas.openxmlformats.org/officeDocument/2006/relationships/hyperlink" Target="https://thenounproject.com/icon/compass-306097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Sentinel_5P_model.jpg"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images.nasa.gov/details/PIA18033" TargetMode="External"/><Relationship Id="rId4" Type="http://schemas.openxmlformats.org/officeDocument/2006/relationships/hyperlink" Target="https://commons.wikimedia.org/w/index.php?curid=4563454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Segoe UI"/>
                <a:cs typeface="Segoe UI"/>
              </a:rPr>
              <a:t>Hello and welcome! We are Olivia </a:t>
            </a:r>
            <a:r>
              <a:rPr lang="en-US" err="1">
                <a:latin typeface="Segoe UI"/>
                <a:cs typeface="Segoe UI"/>
              </a:rPr>
              <a:t>Etherton</a:t>
            </a:r>
            <a:r>
              <a:rPr lang="en-US">
                <a:latin typeface="Segoe UI"/>
                <a:cs typeface="Segoe UI"/>
              </a:rPr>
              <a:t>, Jeanette Moritz, and Joshua Stokes, the Colorado Springs HAQ team! Today, we'll be giving an overview of our methods, findings, and takeaways for how we used Earth observations to monitor wildfire smoke and air pollution for enhanced air quality management. </a:t>
            </a:r>
            <a:endParaRPr lang="en-US" sz="1200">
              <a:effectLst/>
              <a:latin typeface="Segoe UI"/>
              <a:cs typeface="Segoe UI"/>
            </a:endParaRP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graph shows average monthly NO2 concentration, in mol/m2, from May-Aug, the fire season in Colorado. During this time of the year, temperatures are high and NO2 concentrations steadily increase. We’re able to use this information to help understand the summer NO2 concentrations and overall trend for this season.</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706452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this comparison, we are examining NO2 concentrations in the months directly after a wildfire event known as the Sweetwater Fire.</a:t>
            </a:r>
            <a:endParaRPr lang="en-US"/>
          </a:p>
          <a:p>
            <a:endParaRPr lang="en-US">
              <a:cs typeface="Calibri"/>
            </a:endParaRPr>
          </a:p>
          <a:p>
            <a:r>
              <a:rPr lang="en-US">
                <a:cs typeface="Calibri"/>
              </a:rPr>
              <a:t>Ex of possible wording according to Dr. Ross's suggestions: </a:t>
            </a:r>
          </a:p>
          <a:p>
            <a:endParaRPr lang="en-US"/>
          </a:p>
          <a:p>
            <a:r>
              <a:rPr lang="en-US"/>
              <a:t>In this comparison, we are examining NO2 concentrations the month of and directly after a wildfire event known as the Sweetwater Fire. (which occurred where relative to </a:t>
            </a:r>
            <a:r>
              <a:rPr lang="en-US" err="1"/>
              <a:t>CoSpr</a:t>
            </a:r>
            <a:r>
              <a:rPr lang="en-US"/>
              <a:t>?)</a:t>
            </a:r>
            <a:r>
              <a:rPr lang="en-US">
                <a:cs typeface="Calibri"/>
              </a:rPr>
              <a:t> We can see that NO2 fluctuates but does not change notably for the period in which the fire occurred. This observation, in combo with literature on the subject, suggest that we shouldn't expect to see changes in NO2 concentrations track with wildfire events. It is much more likely that anthropogenic sources, such as industry and the interstate-25 through Colorado Springs, are responsible for any fluctuations.</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2008888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previously, we acquired Terra &amp; Aqua MODIS data on aerosol optical depth. AOD measures the extinction of light as it passes through the atmosphere, and can therefore tell us about the distribution of aerosols above our study area. We used it as a proxy for PM2.5, to examine trends in particulate matter related to wildfire events. In this map, we examined Black Forest Fire – which ignited June of 2013 at the northeastern edge of Colorado Springs. The map shows 95th percentile AOD values from one day of the fire, June 12. (This day was chosen because it had relatively cloud-free retrievals.) AOD is measured on a unitless scale, where anything &gt; 0.5 constitutes high aerosol loading. AOD on this map is represented on a scale from 0 to 1, with yellow representing the highest AOD. From burn area on the map, in red, you can see the smoke plume travel east, away from the fire and from Colorado Springs. Most of the missing pixels indicate cloud cover, however some, like those directly adjacent to the fire were actually smoke plumes thick enough that our cloud-mask misclassified them. Had this plume traveled over the city, these high AOD values suggest the air quality could have been dangerous to the community.</a:t>
            </a:r>
          </a:p>
          <a:p>
            <a:endParaRPr lang="en-US"/>
          </a:p>
          <a:p>
            <a:r>
              <a:rPr lang="en-US"/>
              <a:t>------------------------------------------Citations below--------------------------------------------</a:t>
            </a:r>
          </a:p>
          <a:p>
            <a:r>
              <a:rPr lang="en-US" i="1"/>
              <a:t>Map Credit</a:t>
            </a:r>
            <a:endParaRPr lang="en-US"/>
          </a:p>
          <a:p>
            <a:r>
              <a:rPr lang="en-US" err="1"/>
              <a:t>Basemap</a:t>
            </a:r>
            <a:r>
              <a:rPr lang="en-US"/>
              <a:t>: Esri, NASA, NGA, USGS</a:t>
            </a:r>
          </a:p>
          <a:p>
            <a:r>
              <a:rPr lang="en-US"/>
              <a:t>Black Forest Fire Perimeter shapefile: </a:t>
            </a:r>
            <a:r>
              <a:rPr lang="en-US">
                <a:hlinkClick r:id="rId3"/>
              </a:rPr>
              <a:t>InterAgencyFirePerimeterHistory All Years View Feature Layer </a:t>
            </a:r>
            <a:r>
              <a:rPr lang="en-US"/>
              <a:t>; retrieved from the National Interagency Fire Center</a:t>
            </a:r>
          </a:p>
          <a:p>
            <a:r>
              <a:rPr lang="en-US"/>
              <a:t>North arrow icon credit: SKETCH ICON; acquired from The Noun Project; Source: </a:t>
            </a:r>
            <a:r>
              <a:rPr lang="en-US">
                <a:hlinkClick r:id="rId4"/>
              </a:rPr>
              <a:t>https://thenounproject.com/icon/compass-3060970/</a:t>
            </a:r>
            <a:r>
              <a:rPr lang="en-US"/>
              <a:t> (</a:t>
            </a:r>
            <a:r>
              <a:rPr lang="en-US">
                <a:hlinkClick r:id="rId5"/>
              </a:rPr>
              <a:t>CCBY3.0</a:t>
            </a:r>
            <a:r>
              <a:rPr lang="en-US"/>
              <a:t>)</a:t>
            </a:r>
            <a:endParaRPr lang="en-US">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661534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near daily, global coverage of MODIS data allowed us to compare annual and sub-annual AOD trends around Colorado Springs. This plot shows a multi-year comparison of monthly AOD trends. The blue and purple lines show mean and median monthly averages for the entire study period. AOD values of 0.1 - 0.15 are considered typical, and these show us that, on average, AOD remained within the expected range year to year. The orange and red trend lines you see correspond to 95th percentile AOD values for 2 different years. In 2009, the highest AOD values for any month never breached a value of 0.3. Comparatively, 2020 experienced a major spike beginning in the summer months. This spike coincides with one of the worst fire seasons Colorado has experienced. Although fire events that year were not necessarily concentrated around our study area, these data support the idea that it’s important to examine how long-range smoke transport, not just local fires, can contributed poor air quality in Colorado Springs.</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3070748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cs typeface="Calibri"/>
              </a:rPr>
              <a:t>Now looking at data from CALIPSO's CALIOP, Here is a vertical profile of the aerosol subtypes from CALIOP's Level 2 Vertical Feature Mask granule (V4.2). These Aerosol subtypes are plotted from a 100km square buffer (1</a:t>
            </a:r>
            <a:r>
              <a:rPr lang="en-US"/>
              <a:t>°</a:t>
            </a:r>
            <a:r>
              <a:rPr lang="en-US">
                <a:cs typeface="Calibri"/>
              </a:rPr>
              <a:t> x 1°) from the center of Colorado Springs, CO. The data within the Feature Classification Flags parameter is  plotted here with the surface and subsurface </a:t>
            </a:r>
            <a:r>
              <a:rPr lang="en-US" b="1">
                <a:cs typeface="Calibri"/>
              </a:rPr>
              <a:t>feature types</a:t>
            </a:r>
            <a:r>
              <a:rPr lang="en-US">
                <a:cs typeface="Calibri"/>
              </a:rPr>
              <a:t>, labeled "Terrain" in the legend, representing the ground. Tropospheric </a:t>
            </a:r>
            <a:r>
              <a:rPr lang="en-US" b="1">
                <a:cs typeface="Calibri"/>
              </a:rPr>
              <a:t>aerosol subtypes</a:t>
            </a:r>
            <a:r>
              <a:rPr lang="en-US">
                <a:cs typeface="Calibri"/>
              </a:rPr>
              <a:t> can be seen of: Clean Continental, Polluted Continental/Smoke, Polluted Dust, and Elevated Smoke. Note the polluted dust that starts at 1.5 KM Above Mean Sea Level at the blue arrow. To plot the feature types and aerosol subtypes, we adapted code from two previous DEVELOP teams.</a:t>
            </a:r>
          </a:p>
          <a:p>
            <a:pPr marL="171450" indent="-171450">
              <a:buFont typeface="Calibri"/>
              <a:buChar char="-"/>
            </a:pPr>
            <a:r>
              <a:rPr lang="en-US">
                <a:cs typeface="Calibri"/>
              </a:rPr>
              <a:t>"Not Aerosol" in the legend is cloud OR "clear air" feature type.</a:t>
            </a:r>
          </a:p>
          <a:p>
            <a:pPr marL="171450" indent="-171450">
              <a:buFont typeface="Calibri"/>
              <a:buChar char="-"/>
            </a:pPr>
            <a:r>
              <a:rPr lang="en-US">
                <a:cs typeface="Calibri"/>
              </a:rPr>
              <a:t>CALIPSO CALIOP has a 5 km long-tract and 0.07 km (or 70 m) swath/width</a:t>
            </a:r>
          </a:p>
          <a:p>
            <a:pPr marL="171450" indent="-171450">
              <a:buFont typeface="Calibri"/>
              <a:buChar char="-"/>
            </a:pPr>
            <a:r>
              <a:rPr lang="en-US">
                <a:cs typeface="Calibri"/>
              </a:rPr>
              <a:t>From MHEST (Mixing Height Estimation Toolbox) and ASMOKRE (</a:t>
            </a:r>
            <a:r>
              <a:rPr lang="en-US"/>
              <a:t>Automated Satellite Mixing height Observations and Known Remote Estimations)</a:t>
            </a:r>
            <a:endParaRPr lang="en-US">
              <a:cs typeface="Calibri"/>
            </a:endParaRPr>
          </a:p>
          <a:p>
            <a:pPr lvl="1" indent="-171450">
              <a:buFont typeface="Calibri"/>
              <a:buChar char="-"/>
            </a:pPr>
            <a:r>
              <a:rPr lang="en-US">
                <a:cs typeface="Calibri"/>
              </a:rPr>
              <a:t>DEVELOP Fall 2020 &amp; Spring 2021 Southern Idaho Health &amp; Air Quality teams I &amp; II</a:t>
            </a:r>
          </a:p>
          <a:p>
            <a:pPr lvl="1" indent="-171450">
              <a:buFont typeface="Calibri"/>
              <a:buChar char="-"/>
            </a:pPr>
            <a:endParaRPr lang="en-US">
              <a:cs typeface="Calibri"/>
            </a:endParaRPr>
          </a:p>
          <a:p>
            <a:pPr marL="171450" indent="-171450">
              <a:buFont typeface="Calibri"/>
              <a:buChar char="-"/>
            </a:pPr>
            <a:endParaRPr lang="en-US">
              <a:cs typeface="Calibri"/>
            </a:endParaRPr>
          </a:p>
          <a:p>
            <a:endParaRPr lang="en-US">
              <a:cs typeface="Calibri"/>
            </a:endParaRPr>
          </a:p>
          <a:p>
            <a:r>
              <a:rPr lang="en-US"/>
              <a:t>------------------------------------------Citation below--------------------------------------------</a:t>
            </a:r>
            <a:endParaRPr lang="en-US">
              <a:cs typeface="Calibri"/>
            </a:endParaRPr>
          </a:p>
          <a:p>
            <a:r>
              <a:rPr lang="en-US">
                <a:cs typeface="Calibri"/>
              </a:rPr>
              <a:t>Subset LARC CALIPSO site, NASA ASDC, and CALIPSO </a:t>
            </a:r>
            <a:r>
              <a:rPr lang="en-US"/>
              <a:t>NASA/French Space Agency Cloud-Aerosol Lidar and Infrared Pathfinder Satellite Observation (CALIPSO) satellite, Adapted code from: NASA DEVELOP Idaho HAQ I &amp; II team of Fall 2020 &amp; Spring 2021 teams, and Dr. Kenton Ross</a:t>
            </a:r>
            <a:endParaRPr lang="en-US">
              <a:cs typeface="Calibri"/>
            </a:endParaRPr>
          </a:p>
          <a:p>
            <a:r>
              <a:rPr lang="en-US">
                <a:cs typeface="Calibri"/>
              </a:rPr>
              <a:t>Data: CALIPSO CALIOP, "</a:t>
            </a:r>
            <a:r>
              <a:rPr lang="en-US"/>
              <a:t>CAL_LID_L2_VFM-Standard-V4-20.2012-07-07T09-03-23ZN_Subset</a:t>
            </a:r>
            <a:r>
              <a:rPr lang="en-US">
                <a:cs typeface="Calibri"/>
              </a:rPr>
              <a:t>.hdf" granule.</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277099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cs typeface="Calibri"/>
              </a:rPr>
              <a:t>This is the same nighttime transect by CALIPSO from the previous slide, during the 2012 Waldo Canyon Fire. Here we visually plotted the mean 532nm extinction coefficient, from the</a:t>
            </a:r>
            <a:r>
              <a:rPr lang="en-US"/>
              <a:t> Level 2 LiDAR Aerosol Profile granule</a:t>
            </a:r>
            <a:r>
              <a:rPr lang="en-US">
                <a:cs typeface="Calibri"/>
              </a:rPr>
              <a:t>. Note at 1.5km on the y-axis of Altitude, the spike at 0.25. This aligns with other studies of polluted dust at 0.25. This was the same altitude where we saw the Polluted Dust aerosol subtype at 1.5 km on the previous slide.</a:t>
            </a:r>
            <a:endParaRPr lang="en-US"/>
          </a:p>
          <a:p>
            <a:pPr marL="171450" indent="-171450">
              <a:buFont typeface="Calibri"/>
              <a:buChar char="-"/>
            </a:pPr>
            <a:r>
              <a:rPr lang="en-US">
                <a:cs typeface="Calibri"/>
              </a:rPr>
              <a:t>Currently, we are still looking into analyzing derived PM2.5 calculations from CALIOP's 532nm extinction coefficient to </a:t>
            </a:r>
            <a:r>
              <a:rPr lang="en-US" i="1">
                <a:cs typeface="Calibri"/>
              </a:rPr>
              <a:t>in situ</a:t>
            </a:r>
            <a:r>
              <a:rPr lang="en-US">
                <a:cs typeface="Calibri"/>
              </a:rPr>
              <a:t> US EPA ground monitors, which other past studies have done as well.</a:t>
            </a:r>
          </a:p>
          <a:p>
            <a:r>
              <a:rPr lang="en-US">
                <a:cs typeface="Calibri"/>
              </a:rPr>
              <a:t> [[</a:t>
            </a:r>
            <a:r>
              <a:rPr lang="en-US"/>
              <a:t>This graph shows an average of the extinction coefficient every 5km within the 100km buffer around Colorado Springs. ::</a:t>
            </a:r>
            <a:endParaRPr lang="en-US">
              <a:cs typeface="Calibri"/>
            </a:endParaRPr>
          </a:p>
          <a:p>
            <a:r>
              <a:rPr lang="en-US"/>
              <a:t>Mean 532nm extinction coefficient compared to altitude, within 100km from the center of Colorado Springs, CO, on July 7, 2012:]]]</a:t>
            </a:r>
            <a:endParaRPr lang="en-US">
              <a:cs typeface="Calibri"/>
            </a:endParaRPr>
          </a:p>
          <a:p>
            <a:endParaRPr lang="en-US">
              <a:cs typeface="Calibri"/>
            </a:endParaRPr>
          </a:p>
          <a:p>
            <a:endParaRPr lang="en-US"/>
          </a:p>
          <a:p>
            <a:r>
              <a:rPr lang="en-US"/>
              <a:t>------------------------------------------Citations below--------------------------------------------</a:t>
            </a:r>
            <a:endParaRPr lang="en-US">
              <a:cs typeface="Calibri"/>
            </a:endParaRPr>
          </a:p>
          <a:p>
            <a:r>
              <a:rPr lang="en-US">
                <a:cs typeface="Calibri"/>
              </a:rPr>
              <a:t>Data: Subset LARC, "</a:t>
            </a:r>
            <a:r>
              <a:rPr lang="en-US"/>
              <a:t>CAL_LID_L2_05KmAPro-Standard-V4-20.2012-07-07T09-03-23ZN_Subset.hdf"</a:t>
            </a:r>
            <a:endParaRPr lang="en-US">
              <a:cs typeface="Calibri"/>
            </a:endParaRPr>
          </a:p>
          <a:p>
            <a:r>
              <a:rPr lang="en-US">
                <a:cs typeface="Calibri"/>
              </a:rPr>
              <a:t>Adapted Code from: </a:t>
            </a:r>
            <a:r>
              <a:rPr lang="en-US"/>
              <a:t>NASA, https://www-calipso.larc.nasa.gov/products/CALIPSO_DPC_Rev4x92.pdf</a:t>
            </a:r>
            <a:endParaRPr lang="en-US">
              <a:cs typeface="Calibri"/>
            </a:endParaRPr>
          </a:p>
          <a:p>
            <a:r>
              <a:rPr lang="en-US">
                <a:cs typeface="Calibri"/>
              </a:rPr>
              <a:t>References: CALIPSO User Manual</a:t>
            </a:r>
          </a:p>
          <a:p>
            <a:r>
              <a:rPr lang="en-US"/>
              <a:t>Toth, T. D., Zhang, J., Reid, J. S., &amp; Vaughan, M. A., 2019. A bulk-mass-modeling-based method for retrieving particulate matter pollution using CALIOP observations. </a:t>
            </a:r>
            <a:r>
              <a:rPr lang="en-US" i="1"/>
              <a:t>Atmospheric Measurements Techniques</a:t>
            </a:r>
            <a:r>
              <a:rPr lang="en-US"/>
              <a:t>, </a:t>
            </a:r>
            <a:r>
              <a:rPr lang="en-US" i="1"/>
              <a:t>12</a:t>
            </a:r>
            <a:r>
              <a:rPr lang="en-US"/>
              <a:t>, 1739–1754. </a:t>
            </a:r>
            <a:r>
              <a:rPr lang="en-US">
                <a:hlinkClick r:id="rId3"/>
              </a:rPr>
              <a:t>https://doi.org/10.5194/amt-12-1739-2019</a:t>
            </a:r>
            <a:endParaRPr lang="en-US">
              <a:cs typeface="Calibri"/>
            </a:endParaRPr>
          </a:p>
          <a:p>
            <a:r>
              <a:rPr lang="en-US"/>
              <a:t>Toth, T. D., Zhang, J., Vaughan, M. A., Reid, J. S., &amp; Campbell, J. R. (2022). Retrieving particulate matter concentrations over the contiguous United States using CALIOP observations. </a:t>
            </a:r>
            <a:r>
              <a:rPr lang="en-US" i="1"/>
              <a:t>Atmospheric Environment</a:t>
            </a:r>
            <a:r>
              <a:rPr lang="en-US"/>
              <a:t>, </a:t>
            </a:r>
            <a:r>
              <a:rPr lang="en-US" i="1"/>
              <a:t>274</a:t>
            </a:r>
            <a:r>
              <a:rPr lang="en-US"/>
              <a:t>, 118979. </a:t>
            </a:r>
            <a:r>
              <a:rPr lang="en-US">
                <a:hlinkClick r:id="rId4"/>
              </a:rPr>
              <a:t>https://doi.org/10.1016/j.atmosenv.2022.118979</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98552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Validation of our Earth observation data was limited because Colorado Springs only has one active EPA ground sensor for PM2.5, none currently for NO2, and no AERONET network sensors. More dispersed </a:t>
            </a:r>
            <a:r>
              <a:rPr lang="en-US" i="1">
                <a:cs typeface="Calibri"/>
              </a:rPr>
              <a:t>in situ</a:t>
            </a:r>
            <a:r>
              <a:rPr lang="en-US">
                <a:cs typeface="Calibri"/>
              </a:rPr>
              <a:t> data would help data validation.</a:t>
            </a:r>
            <a:endParaRPr lang="en-US"/>
          </a:p>
          <a:p>
            <a:pPr marL="171450" indent="-171450">
              <a:buFont typeface="Calibri"/>
              <a:buChar char="-"/>
            </a:pPr>
            <a:r>
              <a:rPr lang="en-US">
                <a:cs typeface="Calibri"/>
              </a:rPr>
              <a:t>Due to CALIOP's smaller swath size, data measurements are limited.</a:t>
            </a:r>
          </a:p>
          <a:p>
            <a:pPr marL="171450" indent="-171450">
              <a:buFont typeface="Calibri"/>
              <a:buChar char="-"/>
            </a:pPr>
            <a:r>
              <a:rPr lang="en-US"/>
              <a:t>Heavy cloud &amp; snow cover interferes with sensor readings, and at times imagery is processed with </a:t>
            </a:r>
            <a:r>
              <a:rPr lang="en-US" b="1"/>
              <a:t>cloud-masking.</a:t>
            </a:r>
            <a:endParaRPr lang="en-US">
              <a:cs typeface="Calibri"/>
            </a:endParaRPr>
          </a:p>
          <a:p>
            <a:pPr marL="171450" indent="-171450">
              <a:buFont typeface="Calibri"/>
              <a:buChar char="-"/>
            </a:pPr>
            <a:r>
              <a:rPr lang="en-US">
                <a:cs typeface="Calibri"/>
              </a:rPr>
              <a:t>Additionally, Satellite launch dates also limited our study time period.</a:t>
            </a:r>
          </a:p>
          <a:p>
            <a:pPr marL="171450" indent="-171450">
              <a:buFont typeface="Calibri"/>
              <a:buChar char="-"/>
            </a:pPr>
            <a:r>
              <a:rPr lang="en-US">
                <a:cs typeface="Calibri"/>
              </a:rPr>
              <a:t>---</a:t>
            </a:r>
            <a:endParaRPr lang="en-US"/>
          </a:p>
          <a:p>
            <a:pPr marL="171450" indent="-171450">
              <a:buFont typeface="Calibri"/>
              <a:buChar char="-"/>
            </a:pPr>
            <a:r>
              <a:rPr lang="en-US"/>
              <a:t> in order to increase the accuracy of retrievals, but this has the added function of masking out thick smoke plumes. </a:t>
            </a:r>
            <a:endParaRPr lang="en-US">
              <a:cs typeface="Calibri"/>
            </a:endParaRPr>
          </a:p>
          <a:p>
            <a:pPr marL="171450" indent="-171450">
              <a:buFont typeface="Calibri"/>
              <a:buChar char="-"/>
            </a:pPr>
            <a:r>
              <a:rPr lang="en-US">
                <a:cs typeface="Calibri"/>
              </a:rPr>
              <a:t>Aqua &amp; CALIPSO are in the "A-Train" cycle of 16-day/233-day repeat cycle, sun-synchronous orbit, however their sensors have different ground swaths Aqua (MODIS Spectroradiometer at 2,330km) and CALIOP (IIR / Imaging Infrared Radiometer at 5km long-tract and 70m (or 0.07 km) swath/width</a:t>
            </a:r>
          </a:p>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835965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Our work showed us that NASA EO can capture spatiotemporal trends in air quality. TROPOMI allowed us to examine annual and sub-annual NO2 trends, while MODIS and CALIOP data were informative about aerosol concentrations and composition during wildfire events. However, while these tools show potential to improve Colorado Springs’ air quality management, more work needs to be done if they are to support decision making in real time. Our findings support Colorado Spring's decision to install a city-wide network of ground monitors. These are suited to provide the kind of accurate and timely information on intra-urban spatial trends important during air quality events.</a:t>
            </a:r>
          </a:p>
          <a:p>
            <a:pPr>
              <a:defRPr/>
            </a:pPr>
            <a:endParaRPr lang="en-US"/>
          </a:p>
          <a:p>
            <a:pPr>
              <a:defRPr/>
            </a:pPr>
            <a:r>
              <a:rPr lang="en-US"/>
              <a:t>**Since preparing this presentation, we were able to compare satellite data to in-situ measurements. While unable to share results with you at this time, it’s worth mentioning that any future work will have the advantage of improved ground validation data.</a:t>
            </a:r>
            <a:endParaRPr lang="en-US">
              <a:cs typeface="Calibri"/>
            </a:endParaRPr>
          </a:p>
          <a:p>
            <a:pPr>
              <a:defRPr/>
            </a:pPr>
            <a:endParaRPr lang="en-US"/>
          </a:p>
          <a:p>
            <a:pPr>
              <a:defRPr/>
            </a:pPr>
            <a:r>
              <a:rPr lang="en-US"/>
              <a:t>------------------------------------------Citation below--------------------------------------------</a:t>
            </a:r>
            <a:endParaRPr lang="en-US">
              <a:cs typeface="Calibri"/>
            </a:endParaRPr>
          </a:p>
          <a:p>
            <a:r>
              <a:rPr lang="en-US"/>
              <a:t>Photo credit: City of Colorado Springs Office of Innovation (image provided by partners with permission)</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406870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cs typeface="Calibri"/>
              </a:rPr>
              <a:t>MODIS will be decommissioned soon, however, NASA's VIIRS sensor can be used for aerosol analysis, and TEMPO </a:t>
            </a:r>
            <a:r>
              <a:rPr lang="en-US"/>
              <a:t>will soon aid in air quality applications. </a:t>
            </a:r>
            <a:endParaRPr lang="en-US">
              <a:cs typeface="Calibri"/>
            </a:endParaRPr>
          </a:p>
          <a:p>
            <a:r>
              <a:rPr lang="en-US">
                <a:cs typeface="Calibri"/>
              </a:rPr>
              <a:t>- We can also further analyze and validate derived PM2.5 calculations from CALIOP's 532nm extinction coefficient that were within our study area.</a:t>
            </a:r>
          </a:p>
          <a:p>
            <a:pPr marL="171450" indent="-171450">
              <a:buFont typeface="Calibri"/>
              <a:buChar char="-"/>
            </a:pPr>
            <a:r>
              <a:rPr lang="en-US">
                <a:cs typeface="Calibri"/>
              </a:rPr>
              <a:t>The soon-to-be deployed ground monitors in Colorado Springs will allow for more data validation analysis.</a:t>
            </a:r>
          </a:p>
          <a:p>
            <a:r>
              <a:rPr lang="en-US">
                <a:cs typeface="Calibri"/>
              </a:rPr>
              <a:t>-Additionally, Incorporating smoke transport in the Front Range, with meteorological models would be highly benifical. </a:t>
            </a:r>
            <a:endParaRPr lang="en-US"/>
          </a:p>
          <a:p>
            <a:r>
              <a:rPr lang="en-US">
                <a:cs typeface="Calibri"/>
              </a:rPr>
              <a:t>----</a:t>
            </a:r>
          </a:p>
          <a:p>
            <a:r>
              <a:rPr lang="en-US">
                <a:cs typeface="Calibri"/>
              </a:rPr>
              <a:t>For MAIAC (The EPA </a:t>
            </a:r>
            <a:r>
              <a:rPr lang="en-US" i="1">
                <a:cs typeface="Calibri"/>
              </a:rPr>
              <a:t>in situ</a:t>
            </a:r>
            <a:r>
              <a:rPr lang="en-US">
                <a:cs typeface="Calibri"/>
              </a:rPr>
              <a:t> monitors did not show a spike on wildfire days alone, or compared to MODIS MAIAC AOD, nor readily for CALIOP, which could be due to location from the ground monitor, the height of the ground monitor in altitude, smoke plume distribution and location, and wind from the Front Range, etc.)</a:t>
            </a:r>
          </a:p>
          <a:p>
            <a:endParaRPr lang="en-US">
              <a:cs typeface="Calibri"/>
            </a:endParaRPr>
          </a:p>
          <a:p>
            <a:endParaRPr lang="en-US">
              <a:cs typeface="Calibri"/>
            </a:endParaRPr>
          </a:p>
          <a:p>
            <a:endParaRPr lang="en-US"/>
          </a:p>
          <a:p>
            <a:r>
              <a:rPr lang="en-US"/>
              <a:t>------------------------------------------Citations below--------------------------------------------</a:t>
            </a:r>
            <a:endParaRPr lang="en-US">
              <a:cs typeface="Calibri"/>
            </a:endParaRPr>
          </a:p>
          <a:p>
            <a:r>
              <a:rPr lang="en-US">
                <a:cs typeface="Calibri"/>
              </a:rPr>
              <a:t>Image Credit: </a:t>
            </a:r>
            <a:r>
              <a:rPr lang="en-US">
                <a:hlinkClick r:id="rId3"/>
              </a:rPr>
              <a:t>https://tempo.si.edu/</a:t>
            </a:r>
            <a:endParaRPr lang="en-US">
              <a:cs typeface="Calibri"/>
            </a:endParaRPr>
          </a:p>
          <a:p>
            <a:r>
              <a:rPr lang="en-US">
                <a:cs typeface="Calibri"/>
              </a:rPr>
              <a:t>MODIS AOD to PM2.5 per NASA ARSET: </a:t>
            </a:r>
            <a:r>
              <a:rPr lang="en-US"/>
              <a:t>https://appliedsciences.nasa.gov/sites/default/files/D2P3_AODPMEx.pdf</a:t>
            </a:r>
            <a:endParaRPr lang="en-US">
              <a:cs typeface="Calibri"/>
            </a:endParaRPr>
          </a:p>
          <a:p>
            <a:r>
              <a:rPr lang="en-US">
                <a:cs typeface="Calibri"/>
              </a:rPr>
              <a:t>CALIOP-derived calculations method from Dr. Travis Toth:</a:t>
            </a:r>
          </a:p>
          <a:p>
            <a:r>
              <a:rPr lang="en-US"/>
              <a:t>Toth, T. D., Zhang, J., Reid, J. S., &amp; Vaughan, M. A., 2019. A bulk-mass-modeling-based method for retrieving particulate matter pollution using CALIOP observations. </a:t>
            </a:r>
            <a:r>
              <a:rPr lang="en-US" i="1"/>
              <a:t>Atmospheric Measurements Techniques</a:t>
            </a:r>
            <a:r>
              <a:rPr lang="en-US"/>
              <a:t>, </a:t>
            </a:r>
            <a:r>
              <a:rPr lang="en-US" i="1"/>
              <a:t>12</a:t>
            </a:r>
            <a:r>
              <a:rPr lang="en-US"/>
              <a:t>, 1739–1754. </a:t>
            </a:r>
            <a:r>
              <a:rPr lang="en-US">
                <a:hlinkClick r:id="rId4"/>
              </a:rPr>
              <a:t>https://doi.org/10.5194/amt-12-1739-2019</a:t>
            </a:r>
            <a:endParaRPr lang="en-US"/>
          </a:p>
          <a:p>
            <a:r>
              <a:rPr lang="en-US"/>
              <a:t>Toth, T. D., Zhang, J., Vaughan, M. A., Reid, J. S., &amp; Campbell, J. R. (2022). Retrieving particulate matter concentrations over the contiguous United States using CALIOP observations. </a:t>
            </a:r>
            <a:r>
              <a:rPr lang="en-US" i="1"/>
              <a:t>Atmospheric Environment</a:t>
            </a:r>
            <a:r>
              <a:rPr lang="en-US"/>
              <a:t>, </a:t>
            </a:r>
            <a:r>
              <a:rPr lang="en-US" i="1"/>
              <a:t>274</a:t>
            </a:r>
            <a:r>
              <a:rPr lang="en-US"/>
              <a:t>, 118979. </a:t>
            </a:r>
            <a:r>
              <a:rPr lang="en-US">
                <a:hlinkClick r:id="rId5"/>
              </a:rPr>
              <a:t>https://doi.org/10.1016/j.atmosenv.2022.118979</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140589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love to acknowledge the Colorado Springs Office of Innovation and our NASA Advisors and Support Team.</a:t>
            </a:r>
          </a:p>
          <a:p>
            <a:endParaRPr lang="en-US"/>
          </a:p>
          <a:p>
            <a:endParaRPr lang="en-US"/>
          </a:p>
          <a:p>
            <a:r>
              <a:rPr lang="en-US">
                <a:cs typeface="Calibri"/>
              </a:rPr>
              <a:t>CITATIONS:</a:t>
            </a:r>
            <a:endParaRPr lang="en-US"/>
          </a:p>
          <a:p>
            <a:r>
              <a:rPr lang="en-US"/>
              <a:t>CALIPSO is a joint mission between NASA and the French Space Agency (CNES).</a:t>
            </a:r>
            <a:endParaRPr lang="en-US">
              <a:ea typeface="Calibri"/>
              <a:cs typeface="Calibri"/>
            </a:endParaRPr>
          </a:p>
          <a:p>
            <a:r>
              <a:rPr lang="en-US">
                <a:cs typeface="Calibri"/>
              </a:rPr>
              <a:t>MHEST and ASMOKRE adapted from Southern Idaho Health &amp; Air Quality I Team (</a:t>
            </a:r>
            <a:r>
              <a:rPr lang="en-US"/>
              <a:t>Fall 2020)</a:t>
            </a:r>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149024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study examined air quality and pollution trends in Colorado Springs, Colorado, shown on the slide. Situated at the foot of Pikes Peak, Colorado Springs is one of the state's most rapidly growing cities. Some projections even put it on pace to become the largest city in CO in the next few decades. However, like many cities on Colorado's Front Range, CO Springs struggles with air pollution and is on the verge of non-compliance with Clean Air Act-mandated ozone regulations. Increasely frequent and intense Coloradan wildfires only worsen the air quality challenges the city faces. </a:t>
            </a:r>
            <a:endParaRPr lang="en-US">
              <a:cs typeface="Calibri"/>
            </a:endParaRPr>
          </a:p>
          <a:p>
            <a:endParaRPr lang="en-US">
              <a:cs typeface="Calibri"/>
            </a:endParaRPr>
          </a:p>
          <a:p>
            <a:r>
              <a:rPr lang="en-US">
                <a:cs typeface="Calibri"/>
              </a:rPr>
              <a:t>------------------------------------------Citations below--------------------------------------------</a:t>
            </a:r>
            <a:endParaRPr lang="en-US">
              <a:ea typeface="Calibri"/>
              <a:cs typeface="Calibri"/>
            </a:endParaRPr>
          </a:p>
          <a:p>
            <a:r>
              <a:rPr lang="en-US"/>
              <a:t>City projected growth statistics: </a:t>
            </a:r>
            <a:r>
              <a:rPr lang="en-US">
                <a:hlinkClick r:id="rId3"/>
              </a:rPr>
              <a:t>https://coloradosprings.gov/plancos/page/plancos-appendix-state-city-snapshots</a:t>
            </a:r>
            <a:r>
              <a:rPr lang="en-US"/>
              <a:t> </a:t>
            </a:r>
            <a:endParaRPr lang="en-US">
              <a:cs typeface="Calibri"/>
            </a:endParaRPr>
          </a:p>
          <a:p>
            <a:endParaRPr lang="en-US"/>
          </a:p>
          <a:p>
            <a:r>
              <a:rPr lang="en-US" i="1">
                <a:cs typeface="Calibri"/>
              </a:rPr>
              <a:t>Map</a:t>
            </a:r>
            <a:endParaRPr lang="en-US" i="1">
              <a:ea typeface="Calibri"/>
              <a:cs typeface="Calibri"/>
            </a:endParaRPr>
          </a:p>
          <a:p>
            <a:r>
              <a:rPr lang="en-US"/>
              <a:t>North arrow icon credit: SKETCH ICON; acquired from The Noun Project; Source: </a:t>
            </a:r>
            <a:r>
              <a:rPr lang="en-US">
                <a:hlinkClick r:id="rId4"/>
              </a:rPr>
              <a:t>https://thenounproject.com/icon/compass-3060970/</a:t>
            </a:r>
            <a:r>
              <a:rPr lang="en-US"/>
              <a:t> (</a:t>
            </a:r>
            <a:r>
              <a:rPr lang="en-US">
                <a:hlinkClick r:id="rId5"/>
              </a:rPr>
              <a:t>CCBY3.0</a:t>
            </a:r>
            <a:r>
              <a:rPr lang="en-US"/>
              <a:t>)</a:t>
            </a:r>
            <a:endParaRPr lang="en-US">
              <a:cs typeface="Calibri"/>
            </a:endParaRPr>
          </a:p>
          <a:p>
            <a:r>
              <a:rPr lang="en-US" err="1"/>
              <a:t>Basemap</a:t>
            </a:r>
            <a:r>
              <a:rPr lang="en-US"/>
              <a:t> credit: Esri, HERE, Garmin, </a:t>
            </a:r>
            <a:r>
              <a:rPr lang="en-US" err="1"/>
              <a:t>SafeGraph</a:t>
            </a:r>
            <a:r>
              <a:rPr lang="en-US"/>
              <a:t>, FAO, METI/NASA, USGS, EPA, NPS (2023)</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45279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team collaborated with Colorado Springs' Office of Innovation, where Carlos Tamayo served as the team lead. The City partnered with DEVELOP to address its concerns about the high air pollution it experiences and explore ways to protect the health of its citizens while improving their air quality management and disaster resilience. The City is already taking other measures to achieve this: it recently completed a city-wide emissions inventory, is a participant in the EPA's Ozone Advance program, and is in the process of deploying a new network of air quality monitors this year.</a:t>
            </a:r>
          </a:p>
          <a:p>
            <a:endParaRPr lang="en-US"/>
          </a:p>
          <a:p>
            <a:r>
              <a:rPr lang="en-US"/>
              <a:t>---------------------------------------------Citations below----------------------------------------------</a:t>
            </a:r>
          </a:p>
          <a:p>
            <a:r>
              <a:rPr lang="en-US"/>
              <a:t>Image provided by project partners with permission (City of Colorado Springs)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80851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Pollutants of particular concern to Colorado Springs include ground-level ozone and particulate matter, each of which the Clean Air Act requires the EPA to regulate by setting National Ambient Air Quality Standards. The City is expected to exceed the 70ppb national ozone standard very soon, putting its ozone levels beyond safe &amp; legal limits.  While the majority of Colorado Springs' ozone emissions are anthropogenic in origin,  particulate matter pollution is primarily a concern during wildfires, which generate smoke plumes that contribute to acute air quality events. Both pollutants pose risks to human health, and can be harmful to the respiratory and cardiovascular systems. Particulate matter with a diameter of 2.5 microns or smaller, called PM2.5, is especially harmful to human health. These air quality challenges are made more urgent by the fact that wildfires in the region have become increasingly intense and frequent, fueled by climate change. Colorado has experienced at least 20 of its largest fires in this century alone, 15 of which occurred between 2012-2021. With nearly 20% of Colorado Springs’ growing population living in the wildland-urban interface, the transition zone between human development and wildlands, the risk of wildfires &amp; their associated air quality hazards is especially steep.</a:t>
            </a:r>
          </a:p>
          <a:p>
            <a:endParaRPr lang="en-US"/>
          </a:p>
          <a:p>
            <a:r>
              <a:rPr lang="en-US"/>
              <a:t>----------------------------------------------Citations below----------------------------------------------</a:t>
            </a:r>
          </a:p>
          <a:p>
            <a:r>
              <a:rPr lang="en-US"/>
              <a:t>Icon credit: Microsoft PowerPoint</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898302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map shows the burn areas of major wildfires that occurred near Colorado Springs between 2007 and 2021. Within the scope of our project, we were able to look into two of these as case studies. The Waldo Canyon Fire, in June of 2012, was the most destructive in Colorado's history until the Black Forest Fire surpassed it one year later. Due to the location of each fire, wind patterns, satellite launch dates and transect passes, our case study analyses differed in the combination of data we were able to apply.</a:t>
            </a:r>
          </a:p>
          <a:p>
            <a:endParaRPr lang="en-US"/>
          </a:p>
          <a:p>
            <a:r>
              <a:rPr lang="en-US"/>
              <a:t>------------------------------------------Citations below--------------------------------------------</a:t>
            </a:r>
          </a:p>
          <a:p>
            <a:r>
              <a:rPr lang="en-US" i="1"/>
              <a:t>Map</a:t>
            </a:r>
            <a:endParaRPr lang="en-US"/>
          </a:p>
          <a:p>
            <a:r>
              <a:rPr lang="en-US"/>
              <a:t>Large Fire Perimeter shapefiles 2007 – 2022: </a:t>
            </a:r>
            <a:r>
              <a:rPr lang="en-US">
                <a:hlinkClick r:id="rId3"/>
              </a:rPr>
              <a:t>InterAgencyFirePerimeterHistory All Years View Feature Layer </a:t>
            </a:r>
            <a:r>
              <a:rPr lang="en-US"/>
              <a:t>; retrieved from the National Interagency Fire Center</a:t>
            </a:r>
          </a:p>
          <a:p>
            <a:r>
              <a:rPr lang="en-US"/>
              <a:t>North arrow icon credit: SKETCH ICON; acquired from The Noun Project; Source: </a:t>
            </a:r>
            <a:r>
              <a:rPr lang="en-US">
                <a:hlinkClick r:id="rId4"/>
              </a:rPr>
              <a:t>https://thenounproject.com/icon/compass-3060970/</a:t>
            </a:r>
            <a:r>
              <a:rPr lang="en-US"/>
              <a:t> (</a:t>
            </a:r>
            <a:r>
              <a:rPr lang="en-US">
                <a:hlinkClick r:id="rId5"/>
              </a:rPr>
              <a:t>CCBY3.0</a:t>
            </a:r>
            <a:r>
              <a:rPr lang="en-US"/>
              <a:t>)</a:t>
            </a:r>
          </a:p>
          <a:p>
            <a:r>
              <a:rPr lang="en-US" err="1"/>
              <a:t>Basemap</a:t>
            </a:r>
            <a:r>
              <a:rPr lang="en-US"/>
              <a:t> credit: Esri, HERE, Garmin, </a:t>
            </a:r>
            <a:r>
              <a:rPr lang="en-US" err="1"/>
              <a:t>SafeGraph</a:t>
            </a:r>
            <a:r>
              <a:rPr lang="en-US"/>
              <a:t>, FAO, METI/NASA, USGS, EPA, NPS (2023)</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765936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JM</a:t>
            </a:r>
          </a:p>
          <a:p>
            <a:r>
              <a:rPr lang="en-US"/>
              <a:t>The goal of our project was to explore whether NASA Earth Observations can be leveraged to enhance Colorado Springs' air quality management. Our objectives were to, first:</a:t>
            </a:r>
            <a:endParaRPr lang="en-US">
              <a:cs typeface="Calibri"/>
            </a:endParaRPr>
          </a:p>
          <a:p>
            <a:pPr marL="228600" indent="-228600">
              <a:buAutoNum type="arabicPeriod"/>
            </a:pPr>
            <a:r>
              <a:rPr lang="en-US"/>
              <a:t>Analyze baseline &amp; seasonal trends in aerosol optical depth, which can be used as a proxy for particulate matter pollution, at PM2.5 microns, - as well as nitrogen dioxide, an ozone precursor, to use as a proxy for ozone trends.</a:t>
            </a:r>
            <a:endParaRPr lang="en-US">
              <a:cs typeface="Calibri"/>
            </a:endParaRPr>
          </a:p>
          <a:p>
            <a:pPr marL="228600" indent="-228600">
              <a:buAutoNum type="arabicPeriod"/>
            </a:pPr>
            <a:r>
              <a:rPr lang="en-US"/>
              <a:t>Cross validate Air Quality trends using CALIOP </a:t>
            </a:r>
            <a:r>
              <a:rPr lang="en-US" err="1"/>
              <a:t>LiDproducts</a:t>
            </a:r>
            <a:r>
              <a:rPr lang="en-US"/>
              <a:t> and in situ observations from the EPA</a:t>
            </a:r>
            <a:endParaRPr lang="en-US">
              <a:cs typeface="Calibri"/>
            </a:endParaRPr>
          </a:p>
          <a:p>
            <a:pPr marL="228600" indent="-228600">
              <a:buAutoNum type="arabicPeriod"/>
            </a:pPr>
            <a:r>
              <a:rPr lang="en-US"/>
              <a:t>Analyze the spatial impacts of wildfires on the city's Air Quality using case studies of major fire events. </a:t>
            </a:r>
            <a:endParaRPr lang="en-US">
              <a:cs typeface="Calibri"/>
            </a:endParaRPr>
          </a:p>
          <a:p>
            <a:endParaRPr lang="en-US"/>
          </a:p>
          <a:p>
            <a:r>
              <a:rPr lang="en-US"/>
              <a:t>----------------------------------------------Image Citations Below----------------------------------------------</a:t>
            </a:r>
            <a:endParaRPr lang="en-US">
              <a:cs typeface="Calibri"/>
            </a:endParaRPr>
          </a:p>
          <a:p>
            <a:r>
              <a:rPr lang="en-US"/>
              <a:t>Icon credit: Microsoft </a:t>
            </a:r>
            <a:r>
              <a:rPr lang="en-US" err="1"/>
              <a:t>Powerpoint</a:t>
            </a:r>
            <a:endParaRPr lang="en-US" err="1">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794407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achieve our objectives, we utilized air quality measurements from 4 major Earth observations. We used CALIPSO CALIOP to examine LiDAR aerosol profiles, and Aqua and Terra MODIS for measurements of aerosol optical depth and the MAIAC product</a:t>
            </a:r>
            <a:r>
              <a:rPr lang="en-US"/>
              <a:t>, an algorithm that improves accuracy of cloud detection, aerosol retrievals and atmospheric correction, and finally, Sentinel-5P TROPOMI to assess NO2 measurements. </a:t>
            </a:r>
            <a:r>
              <a:rPr lang="en-US" b="1"/>
              <a:t>Level 2 data were used from MODIS and CALIOP</a:t>
            </a:r>
            <a:r>
              <a:rPr lang="en-US"/>
              <a:t>, with </a:t>
            </a:r>
            <a:r>
              <a:rPr lang="en-US" b="1"/>
              <a:t>Level 3 data from TROPOMI</a:t>
            </a:r>
            <a:r>
              <a:rPr lang="en-US"/>
              <a:t>.</a:t>
            </a:r>
          </a:p>
          <a:p>
            <a:endParaRPr lang="en-US">
              <a:cs typeface="Calibri"/>
            </a:endParaRPr>
          </a:p>
          <a:p>
            <a:r>
              <a:rPr lang="en-US">
                <a:cs typeface="Calibri"/>
              </a:rPr>
              <a:t>Terra Aqua MODIS </a:t>
            </a:r>
            <a:r>
              <a:rPr lang="en-US"/>
              <a:t>Moderate Resolution Imaging Spectroradiometer</a:t>
            </a:r>
            <a:endParaRPr lang="en-US">
              <a:cs typeface="Calibri"/>
            </a:endParaRPr>
          </a:p>
          <a:p>
            <a:r>
              <a:rPr lang="en-US">
                <a:cs typeface="Calibri"/>
              </a:rPr>
              <a:t>MAIAC Multi-Angle</a:t>
            </a:r>
            <a:r>
              <a:rPr lang="en-US"/>
              <a:t> Implementation of Atmospheric Correction</a:t>
            </a:r>
            <a:endParaRPr lang="en-US">
              <a:cs typeface="Calibri"/>
            </a:endParaRPr>
          </a:p>
          <a:p>
            <a:r>
              <a:rPr lang="en-US">
                <a:cs typeface="Calibri"/>
              </a:rPr>
              <a:t>TROPOMI </a:t>
            </a:r>
            <a:r>
              <a:rPr lang="en-US" err="1"/>
              <a:t>TROPOspheric</a:t>
            </a:r>
            <a:r>
              <a:rPr lang="en-US"/>
              <a:t> Monitoring Instrument</a:t>
            </a:r>
            <a:endParaRPr lang="en-US">
              <a:cs typeface="Calibri"/>
            </a:endParaRPr>
          </a:p>
          <a:p>
            <a:r>
              <a:rPr lang="en-US">
                <a:cs typeface="Calibri"/>
              </a:rPr>
              <a:t>Cloud-Aerosol LiDAR and Infrared Pathfinder Satellite Observations</a:t>
            </a:r>
          </a:p>
          <a:p>
            <a:r>
              <a:rPr lang="en-US">
                <a:cs typeface="Calibri"/>
              </a:rPr>
              <a:t>Cloud Aerosol L I DAR with Orthogonal Polarization</a:t>
            </a:r>
          </a:p>
          <a:p>
            <a:endParaRPr lang="en-US"/>
          </a:p>
          <a:p>
            <a:endParaRPr lang="en-US"/>
          </a:p>
          <a:p>
            <a:r>
              <a:rPr lang="en-US"/>
              <a:t>----------------------------------------------Image Citations Below--------------------------------------------------------</a:t>
            </a:r>
            <a:endParaRPr lang="en-US">
              <a:cs typeface="Calibri"/>
            </a:endParaRPr>
          </a:p>
          <a:p>
            <a:r>
              <a:rPr lang="en-US"/>
              <a:t>Aqua MODIS credit: NASA</a:t>
            </a:r>
            <a:endParaRPr lang="en-US">
              <a:cs typeface="Calibri"/>
            </a:endParaRPr>
          </a:p>
          <a:p>
            <a:r>
              <a:rPr lang="en-US"/>
              <a:t>Aqua MODIS source: https://pace.oceansciences.org/gallery_more.htm?id=149</a:t>
            </a:r>
            <a:endParaRPr lang="en-US">
              <a:cs typeface="Calibri"/>
            </a:endParaRPr>
          </a:p>
          <a:p>
            <a:r>
              <a:rPr lang="en-US"/>
              <a:t>Terra MODIS credit: NASA</a:t>
            </a:r>
            <a:endParaRPr lang="en-US">
              <a:cs typeface="Calibri"/>
            </a:endParaRPr>
          </a:p>
          <a:p>
            <a:r>
              <a:rPr lang="en-US"/>
              <a:t>Terra MODIS source: https://science.nasa.gov/get-involved/toolkits/spacecraft-icons</a:t>
            </a:r>
            <a:endParaRPr lang="en-US">
              <a:cs typeface="Calibri"/>
            </a:endParaRPr>
          </a:p>
          <a:p>
            <a:r>
              <a:rPr lang="en-US"/>
              <a:t>CALIPSO CALIOP credit: NASA</a:t>
            </a:r>
            <a:endParaRPr lang="en-US">
              <a:cs typeface="Calibri"/>
            </a:endParaRPr>
          </a:p>
          <a:p>
            <a:r>
              <a:rPr lang="en-US"/>
              <a:t>CALIPSO CALIOP source: https://science.nasa.gov/get-involved/toolkits/spacecraft-icons</a:t>
            </a:r>
            <a:endParaRPr lang="en-US">
              <a:cs typeface="Calibri"/>
            </a:endParaRPr>
          </a:p>
          <a:p>
            <a:r>
              <a:rPr lang="en-US"/>
              <a:t>Sentinel-5P credit: </a:t>
            </a:r>
            <a:r>
              <a:rPr lang="en-US" err="1"/>
              <a:t>SkywalkerPL</a:t>
            </a:r>
            <a:endParaRPr lang="en-US">
              <a:cs typeface="Calibri"/>
            </a:endParaRPr>
          </a:p>
          <a:p>
            <a:r>
              <a:rPr lang="en-US"/>
              <a:t>Sentinel-5P source: </a:t>
            </a:r>
            <a:r>
              <a:rPr lang="en-US">
                <a:hlinkClick r:id="rId3"/>
              </a:rPr>
              <a:t>https://commons.wikimedia.org/wiki/File:Sentinel_5P_model.jpg</a:t>
            </a:r>
            <a:r>
              <a:rPr lang="en-US"/>
              <a:t> (</a:t>
            </a:r>
            <a:r>
              <a:rPr lang="en-US">
                <a:hlinkClick r:id="rId4"/>
              </a:rPr>
              <a:t>CC BY 3.0</a:t>
            </a:r>
            <a:r>
              <a:rPr lang="en-US"/>
              <a:t>)</a:t>
            </a:r>
            <a:endParaRPr lang="en-US">
              <a:cs typeface="Calibri"/>
            </a:endParaRPr>
          </a:p>
          <a:p>
            <a:r>
              <a:rPr lang="en-US">
                <a:cs typeface="Calibri"/>
              </a:rPr>
              <a:t>Background, </a:t>
            </a:r>
            <a:r>
              <a:rPr lang="en-US" err="1">
                <a:cs typeface="Calibri" panose="020F0502020204030204"/>
              </a:rPr>
              <a:t>Pixabay</a:t>
            </a:r>
            <a:r>
              <a:rPr lang="en-US">
                <a:cs typeface="Calibri"/>
              </a:rPr>
              <a:t>: </a:t>
            </a:r>
            <a:r>
              <a:rPr lang="en-US"/>
              <a:t>https://pixabay.com/photos/milky-way-stars-night-sky-2695569/</a:t>
            </a:r>
            <a:endParaRPr lang="en-US">
              <a:cs typeface="Calibri"/>
            </a:endParaRPr>
          </a:p>
          <a:p>
            <a:r>
              <a:rPr lang="en-US">
                <a:hlinkClick r:id="rId5"/>
              </a:rPr>
              <a:t>Earth | NASA Image and Video Library</a:t>
            </a: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98933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first acquired data from our EO and Atmospheric observation sources as well as </a:t>
            </a:r>
            <a:r>
              <a:rPr lang="en-US" i="1">
                <a:cs typeface="Calibri"/>
              </a:rPr>
              <a:t>in situ</a:t>
            </a:r>
            <a:r>
              <a:rPr lang="en-US">
                <a:cs typeface="Calibri"/>
              </a:rPr>
              <a:t> observations from the EPA air quality ground monitors. </a:t>
            </a:r>
            <a:endParaRPr lang="en-US"/>
          </a:p>
          <a:p>
            <a:r>
              <a:rPr lang="en-US">
                <a:cs typeface="Calibri"/>
              </a:rPr>
              <a:t>Google Earth Engine for TROPOMI, MODIS, </a:t>
            </a:r>
            <a:r>
              <a:rPr lang="en-US" err="1">
                <a:cs typeface="Calibri"/>
              </a:rPr>
              <a:t>JupyterLab</a:t>
            </a:r>
            <a:r>
              <a:rPr lang="en-US">
                <a:cs typeface="Calibri"/>
              </a:rPr>
              <a:t> Python for CALIOP, and ArcGIS Pro were used to analyze, graph, and plot the sensors Level 2, Level 3 data. (MS Excel was used for EPA data.)</a:t>
            </a:r>
          </a:p>
          <a:p>
            <a:r>
              <a:rPr lang="en-US">
                <a:cs typeface="Calibri"/>
              </a:rPr>
              <a:t>End products were made and we are still working on validation analysis and comparing to </a:t>
            </a:r>
            <a:r>
              <a:rPr lang="en-US" i="1">
                <a:cs typeface="Calibri"/>
              </a:rPr>
              <a:t>in situ</a:t>
            </a:r>
            <a:r>
              <a:rPr lang="en-US">
                <a:cs typeface="Calibri"/>
              </a:rPr>
              <a:t> data. </a:t>
            </a:r>
          </a:p>
          <a:p>
            <a:r>
              <a:rPr lang="en-US"/>
              <a:t>what methods/platforms were used for the different EO/parameters. i.e. GEE used for TROPOMI, python for </a:t>
            </a:r>
            <a:r>
              <a:rPr lang="en-US" err="1"/>
              <a:t>caliop</a:t>
            </a:r>
            <a:r>
              <a:rPr lang="en-US"/>
              <a:t>, </a:t>
            </a:r>
            <a:r>
              <a:rPr lang="en-US" err="1"/>
              <a:t>etc</a:t>
            </a:r>
            <a:endParaRPr lang="en-US" err="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5460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used S-5P to measure the concentration of atmospheric NO2 over the past years. NO2 is a precursor chemical to O3, which is critical for protecting the Earth in the upper atmosphere, but is a hazardous pollutant at lower altitudes, like in the upper troposphere. Through TROPOMI NO2 measurements, we can by proxy assess the level of O3 pollution happening near CO Springs. This graph shows trends corresponding with expected seasonal variation in NO2 emissions.</a:t>
            </a:r>
          </a:p>
          <a:p>
            <a:r>
              <a:rPr lang="en-US"/>
              <a:t>u</a:t>
            </a:r>
          </a:p>
          <a:p>
            <a:r>
              <a:rPr lang="en-US"/>
              <a:t>NO2 is released in the air when fossil fuels such as coal, oil, gas or diesel are burned at high temperatures</a:t>
            </a:r>
            <a:r>
              <a:rPr lang="en-US">
                <a:cs typeface="Calibri"/>
              </a:rPr>
              <a:t>. </a:t>
            </a:r>
            <a:r>
              <a:rPr lang="en-US"/>
              <a:t>NO2 forms from emissions from cars, trucks and buses, power plants, and off-road equipment. This graph represents the yearly trend with a visualization of the median for each month.</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6259008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jpe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jpe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8" name="Group 7">
            <a:extLst>
              <a:ext uri="{FF2B5EF4-FFF2-40B4-BE49-F238E27FC236}">
                <a16:creationId xmlns:a16="http://schemas.microsoft.com/office/drawing/2014/main" id="{C8161D97-9320-4D1A-9538-0B84AB6D5EC9}"/>
              </a:ext>
            </a:extLst>
          </p:cNvPr>
          <p:cNvGrpSpPr/>
          <p:nvPr userDrawn="1"/>
        </p:nvGrpSpPr>
        <p:grpSpPr>
          <a:xfrm>
            <a:off x="-1" y="5426529"/>
            <a:ext cx="12192002" cy="1283863"/>
            <a:chOff x="-1" y="5426529"/>
            <a:chExt cx="12192002" cy="128386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5">
            <a:extLst>
              <a:ext uri="{28A0092B-C50C-407E-A947-70E740481C1C}">
                <a14:useLocalDpi xmlns:a14="http://schemas.microsoft.com/office/drawing/2010/main" val="0"/>
              </a:ext>
            </a:extLst>
          </a:blip>
          <a:srcRect t="1677" b="1677"/>
          <a:stretch/>
        </p:blipFill>
        <p:spPr>
          <a:xfrm>
            <a:off x="0" y="1246410"/>
            <a:ext cx="121920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8A5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2103307" y="1939388"/>
            <a:ext cx="7685312" cy="3131624"/>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895999">
                    <a:alpha val="10000"/>
                  </a:srgbClr>
                </a:solidFill>
                <a:latin typeface="Century Gothic" panose="020B0502020202020204" pitchFamily="34" charset="0"/>
              </a:rPr>
              <a:t>ANNIVERSARY</a:t>
            </a:r>
            <a:endParaRPr lang="en-US" sz="2400" b="1" spc="4000" baseline="0">
              <a:solidFill>
                <a:srgbClr val="8959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2103307" y="1939388"/>
            <a:ext cx="7685312" cy="3131624"/>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895999">
                    <a:alpha val="10000"/>
                  </a:srgbClr>
                </a:solidFill>
                <a:latin typeface="Century Gothic" panose="020B0502020202020204" pitchFamily="34" charset="0"/>
              </a:rPr>
              <a:t>ANNIVERSARY</a:t>
            </a:r>
            <a:endParaRPr lang="en-US" sz="2400" b="1" spc="4000" baseline="0">
              <a:solidFill>
                <a:srgbClr val="895999">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8" name="Group 7">
            <a:extLst>
              <a:ext uri="{FF2B5EF4-FFF2-40B4-BE49-F238E27FC236}">
                <a16:creationId xmlns:a16="http://schemas.microsoft.com/office/drawing/2014/main" id="{C8161D97-9320-4D1A-9538-0B84AB6D5EC9}"/>
              </a:ext>
            </a:extLst>
          </p:cNvPr>
          <p:cNvGrpSpPr/>
          <p:nvPr userDrawn="1"/>
        </p:nvGrpSpPr>
        <p:grpSpPr>
          <a:xfrm>
            <a:off x="-1" y="5426529"/>
            <a:ext cx="12192002" cy="1283863"/>
            <a:chOff x="-1" y="5426529"/>
            <a:chExt cx="12192002" cy="128386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0" y="1246410"/>
            <a:ext cx="121920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8841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3" cstate="print">
            <a:duotone>
              <a:prstClr val="black"/>
              <a:srgbClr val="88419D">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Icon&#10;&#10;Description automatically generated">
              <a:extLst>
                <a:ext uri="{FF2B5EF4-FFF2-40B4-BE49-F238E27FC236}">
                  <a16:creationId xmlns:a16="http://schemas.microsoft.com/office/drawing/2014/main" id="{694C6C76-D00D-470E-BADB-9AB21A366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6367629"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8A5A9A"/>
                </a:solidFill>
                <a:latin typeface="Century Gothic"/>
              </a:rPr>
              <a:t>Study Area </a:t>
            </a:r>
            <a:r>
              <a:rPr lang="en-US" sz="3200" b="0" spc="0" baseline="0">
                <a:solidFill>
                  <a:srgbClr val="8A5A9A"/>
                </a:solidFill>
              </a:rPr>
              <a:t>Health &amp; Air Quality</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88419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2 </a:t>
            </a:r>
            <a:r>
              <a:rPr lang="en-US" sz="2000">
                <a:solidFill>
                  <a:srgbClr val="88419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88419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83" r:id="rId1"/>
    <p:sldLayoutId id="2147483777" r:id="rId2"/>
    <p:sldLayoutId id="2147483781" r:id="rId3"/>
    <p:sldLayoutId id="2147483718" r:id="rId4"/>
    <p:sldLayoutId id="2147483679" r:id="rId5"/>
    <p:sldLayoutId id="2147483720" r:id="rId6"/>
    <p:sldLayoutId id="2147483769" r:id="rId7"/>
    <p:sldLayoutId id="2147483771" r:id="rId8"/>
    <p:sldLayoutId id="2147483707" r:id="rId9"/>
    <p:sldLayoutId id="2147483728" r:id="rId10"/>
    <p:sldLayoutId id="2147483690" r:id="rId11"/>
    <p:sldLayoutId id="2147483782" r:id="rId12"/>
    <p:sldLayoutId id="21474837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1.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23.svg"/><Relationship Id="rId5" Type="http://schemas.openxmlformats.org/officeDocument/2006/relationships/image" Target="../media/image49.png"/><Relationship Id="rId10" Type="http://schemas.openxmlformats.org/officeDocument/2006/relationships/image" Target="../media/image22.png"/><Relationship Id="rId4" Type="http://schemas.openxmlformats.org/officeDocument/2006/relationships/image" Target="../media/image42.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68902" y="4147350"/>
            <a:ext cx="9471688" cy="60846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8A5A9A"/>
                </a:solidFill>
                <a:latin typeface="Century Gothic"/>
              </a:rPr>
              <a:t> Colorado Springs </a:t>
            </a:r>
            <a:r>
              <a:rPr lang="en-US" sz="3200" b="0" spc="0">
                <a:solidFill>
                  <a:srgbClr val="8A5A9A"/>
                </a:solidFill>
                <a:latin typeface="Century Gothic"/>
              </a:rPr>
              <a:t>Health</a:t>
            </a:r>
            <a:r>
              <a:rPr lang="en-US" sz="3200" b="0" spc="0" baseline="0">
                <a:solidFill>
                  <a:srgbClr val="8A5A9A"/>
                </a:solidFill>
                <a:latin typeface="Century Gothic"/>
              </a:rPr>
              <a:t> &amp; Air Quality</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905733"/>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Using Earth Observations to Monitor Wildfire Smoke and Air Pollution for Enhanced Air Quality Management in Colorado Springs, Colorado </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Olivia Etherton </a:t>
            </a:r>
            <a:r>
              <a:rPr lang="en-US" sz="2000">
                <a:solidFill>
                  <a:srgbClr val="895999"/>
                </a:solidFill>
                <a:latin typeface="Century Gothic"/>
                <a:sym typeface="Wingdings" panose="05000000000000000000" pitchFamily="2" charset="2"/>
              </a:rPr>
              <a:t></a:t>
            </a:r>
            <a:r>
              <a:rPr lang="en-US" sz="2000">
                <a:solidFill>
                  <a:schemeClr val="tx1">
                    <a:lumMod val="75000"/>
                    <a:lumOff val="25000"/>
                  </a:schemeClr>
                </a:solidFill>
                <a:latin typeface="Century Gothic"/>
              </a:rPr>
              <a:t> Jeanette Moritz </a:t>
            </a:r>
            <a:r>
              <a:rPr lang="en-US" sz="2000">
                <a:solidFill>
                  <a:srgbClr val="895999"/>
                </a:solidFill>
                <a:latin typeface="Century Gothic"/>
                <a:sym typeface="Wingdings" panose="05000000000000000000" pitchFamily="2" charset="2"/>
              </a:rPr>
              <a:t></a:t>
            </a:r>
            <a:r>
              <a:rPr lang="en-US" sz="2000">
                <a:solidFill>
                  <a:schemeClr val="tx1">
                    <a:lumMod val="75000"/>
                    <a:lumOff val="25000"/>
                  </a:schemeClr>
                </a:solidFill>
                <a:latin typeface="Century Gothic"/>
              </a:rPr>
              <a:t> Joshua Stokes </a:t>
            </a:r>
            <a:r>
              <a:rPr lang="en-US" sz="2000">
                <a:solidFill>
                  <a:srgbClr val="895999"/>
                </a:solidFill>
                <a:latin typeface="Century Gothic"/>
                <a:sym typeface="Wingdings" panose="05000000000000000000" pitchFamily="2" charset="2"/>
              </a:rPr>
              <a:t></a:t>
            </a:r>
            <a:r>
              <a:rPr lang="en-US" sz="2000">
                <a:solidFill>
                  <a:schemeClr val="tx1">
                    <a:lumMod val="75000"/>
                    <a:lumOff val="25000"/>
                  </a:schemeClr>
                </a:solidFill>
                <a:latin typeface="Century Gothic"/>
              </a:rPr>
              <a:t> Ephrata Yohannes </a:t>
            </a: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Virginia </a:t>
            </a:r>
            <a:r>
              <a:rPr lang="en-US" sz="1600" b="1">
                <a:solidFill>
                  <a:schemeClr val="bg1"/>
                </a:solidFill>
                <a:latin typeface="Century Gothic"/>
                <a:cs typeface="Calibri"/>
              </a:rPr>
              <a:t>– </a:t>
            </a:r>
            <a:r>
              <a:rPr lang="en-US" sz="1600" b="1">
                <a:solidFill>
                  <a:schemeClr val="bg1"/>
                </a:solidFill>
                <a:latin typeface="Century Gothic"/>
              </a:rPr>
              <a:t>Langley | Spring 2023 </a:t>
            </a:r>
            <a:endParaRPr lang="en-US" sz="1600" b="1">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F5623AAD-958D-0447-D546-9D74EEDD31A6}"/>
              </a:ext>
            </a:extLst>
          </p:cNvPr>
          <p:cNvSpPr txBox="1"/>
          <p:nvPr/>
        </p:nvSpPr>
        <p:spPr>
          <a:xfrm>
            <a:off x="5184942" y="2527968"/>
            <a:ext cx="1828800" cy="1828800"/>
          </a:xfrm>
          <a:prstGeom prst="rect">
            <a:avLst/>
          </a:prstGeom>
          <a:noFill/>
        </p:spPr>
        <p:txBody>
          <a:bodyPr wrap="square" rtlCol="0">
            <a:spAutoFit/>
          </a:bodyPr>
          <a:lstStyle/>
          <a:p>
            <a:pPr algn="l"/>
            <a:endParaRPr lang="en-US"/>
          </a:p>
        </p:txBody>
      </p:sp>
    </p:spTree>
    <p:extLst>
      <p:ext uri="{BB962C8B-B14F-4D97-AF65-F5344CB8AC3E}">
        <p14:creationId xmlns:p14="http://schemas.microsoft.com/office/powerpoint/2010/main" val="1713358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RESULTS – NO</a:t>
            </a:r>
            <a:r>
              <a:rPr lang="en-US" sz="4000" b="1" baseline="-25000">
                <a:solidFill>
                  <a:srgbClr val="895999"/>
                </a:solidFill>
                <a:latin typeface="Century Gothic"/>
              </a:rPr>
              <a:t>2</a:t>
            </a:r>
            <a:endParaRPr lang="en-US" baseline="-25000"/>
          </a:p>
        </p:txBody>
      </p:sp>
      <p:grpSp>
        <p:nvGrpSpPr>
          <p:cNvPr id="25" name="Group 24">
            <a:extLst>
              <a:ext uri="{FF2B5EF4-FFF2-40B4-BE49-F238E27FC236}">
                <a16:creationId xmlns:a16="http://schemas.microsoft.com/office/drawing/2014/main" id="{15F9737E-8631-FE8C-5515-1070B0DB5BA1}"/>
              </a:ext>
            </a:extLst>
          </p:cNvPr>
          <p:cNvGrpSpPr/>
          <p:nvPr/>
        </p:nvGrpSpPr>
        <p:grpSpPr>
          <a:xfrm>
            <a:off x="493963" y="1386053"/>
            <a:ext cx="11902176" cy="5292111"/>
            <a:chOff x="3974723" y="1735098"/>
            <a:chExt cx="9465315" cy="4148495"/>
          </a:xfrm>
        </p:grpSpPr>
        <p:sp>
          <p:nvSpPr>
            <p:cNvPr id="7" name="TextBox 6">
              <a:extLst>
                <a:ext uri="{FF2B5EF4-FFF2-40B4-BE49-F238E27FC236}">
                  <a16:creationId xmlns:a16="http://schemas.microsoft.com/office/drawing/2014/main" id="{24152AB2-6961-50D3-7747-5B149DF025A0}"/>
                </a:ext>
              </a:extLst>
            </p:cNvPr>
            <p:cNvSpPr txBox="1"/>
            <p:nvPr/>
          </p:nvSpPr>
          <p:spPr>
            <a:xfrm>
              <a:off x="6900239" y="1735098"/>
              <a:ext cx="3068669" cy="289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2022 Monthly NO</a:t>
              </a:r>
              <a:r>
                <a:rPr lang="en-US" baseline="-25000">
                  <a:latin typeface="Century Gothic"/>
                  <a:cs typeface="Calibri"/>
                </a:rPr>
                <a:t>2</a:t>
              </a:r>
              <a:r>
                <a:rPr lang="en-US">
                  <a:latin typeface="Century Gothic"/>
                  <a:cs typeface="Calibri"/>
                </a:rPr>
                <a:t> Concentration</a:t>
              </a:r>
              <a:endParaRPr lang="en-US">
                <a:latin typeface="Century Gothic"/>
              </a:endParaRPr>
            </a:p>
          </p:txBody>
        </p:sp>
        <p:sp>
          <p:nvSpPr>
            <p:cNvPr id="10" name="TextBox 9">
              <a:extLst>
                <a:ext uri="{FF2B5EF4-FFF2-40B4-BE49-F238E27FC236}">
                  <a16:creationId xmlns:a16="http://schemas.microsoft.com/office/drawing/2014/main" id="{412B08FB-78FE-5F77-4856-0A294536A6FF}"/>
                </a:ext>
              </a:extLst>
            </p:cNvPr>
            <p:cNvSpPr txBox="1"/>
            <p:nvPr/>
          </p:nvSpPr>
          <p:spPr>
            <a:xfrm rot="16200000">
              <a:off x="3306465" y="3222557"/>
              <a:ext cx="1997374" cy="660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Calibri"/>
                </a:rPr>
                <a:t>Concentration</a:t>
              </a:r>
              <a:endParaRPr lang="en-US"/>
            </a:p>
            <a:p>
              <a:pPr algn="ctr"/>
              <a:r>
                <a:rPr lang="en-US" sz="1600">
                  <a:latin typeface="Century Gothic"/>
                  <a:cs typeface="Calibri"/>
                </a:rPr>
                <a:t> (mol/m</a:t>
              </a:r>
              <a:r>
                <a:rPr lang="en-US" sz="1600" baseline="30000">
                  <a:latin typeface="Century Gothic"/>
                  <a:cs typeface="Calibri"/>
                </a:rPr>
                <a:t>2</a:t>
              </a:r>
              <a:r>
                <a:rPr lang="en-US" sz="1600">
                  <a:latin typeface="Century Gothic"/>
                  <a:cs typeface="Calibri"/>
                </a:rPr>
                <a:t>)</a:t>
              </a:r>
              <a:endParaRPr lang="en-US">
                <a:cs typeface="Calibri" panose="020F0502020204030204"/>
              </a:endParaRPr>
            </a:p>
            <a:p>
              <a:endParaRPr lang="en-US" sz="1600">
                <a:latin typeface="Century Gothic"/>
                <a:cs typeface="Calibri"/>
              </a:endParaRPr>
            </a:p>
          </p:txBody>
        </p:sp>
        <p:sp>
          <p:nvSpPr>
            <p:cNvPr id="11" name="TextBox 10">
              <a:extLst>
                <a:ext uri="{FF2B5EF4-FFF2-40B4-BE49-F238E27FC236}">
                  <a16:creationId xmlns:a16="http://schemas.microsoft.com/office/drawing/2014/main" id="{D8337CC8-5AC7-55DC-E83B-A0B2E3D1F981}"/>
                </a:ext>
              </a:extLst>
            </p:cNvPr>
            <p:cNvSpPr txBox="1"/>
            <p:nvPr/>
          </p:nvSpPr>
          <p:spPr>
            <a:xfrm>
              <a:off x="8059522" y="5425187"/>
              <a:ext cx="658396" cy="458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a:cs typeface="Calibri"/>
                </a:rPr>
                <a:t>Month</a:t>
              </a:r>
            </a:p>
            <a:p>
              <a:endParaRPr lang="en-US" sz="1600">
                <a:latin typeface="Century Gothic"/>
                <a:cs typeface="Calibri"/>
              </a:endParaRPr>
            </a:p>
          </p:txBody>
        </p:sp>
        <p:grpSp>
          <p:nvGrpSpPr>
            <p:cNvPr id="13" name="Group 12">
              <a:extLst>
                <a:ext uri="{FF2B5EF4-FFF2-40B4-BE49-F238E27FC236}">
                  <a16:creationId xmlns:a16="http://schemas.microsoft.com/office/drawing/2014/main" id="{225F5D1B-41A8-285A-2DDE-0D36ACD8CE5D}"/>
                </a:ext>
              </a:extLst>
            </p:cNvPr>
            <p:cNvGrpSpPr/>
            <p:nvPr/>
          </p:nvGrpSpPr>
          <p:grpSpPr>
            <a:xfrm>
              <a:off x="4918903" y="5166178"/>
              <a:ext cx="8521135" cy="260318"/>
              <a:chOff x="4918903" y="5289549"/>
              <a:chExt cx="8521135" cy="260318"/>
            </a:xfrm>
          </p:grpSpPr>
          <p:sp>
            <p:nvSpPr>
              <p:cNvPr id="14" name="TextBox 13">
                <a:extLst>
                  <a:ext uri="{FF2B5EF4-FFF2-40B4-BE49-F238E27FC236}">
                    <a16:creationId xmlns:a16="http://schemas.microsoft.com/office/drawing/2014/main" id="{81003A9D-86C3-68CE-4D4E-D206D58DD91B}"/>
                  </a:ext>
                </a:extLst>
              </p:cNvPr>
              <p:cNvSpPr txBox="1"/>
              <p:nvPr/>
            </p:nvSpPr>
            <p:spPr>
              <a:xfrm>
                <a:off x="4918903" y="5289549"/>
                <a:ext cx="18451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M</a:t>
                </a:r>
                <a:endParaRPr lang="en-US" sz="1400">
                  <a:latin typeface="Century Gothic"/>
                </a:endParaRPr>
              </a:p>
            </p:txBody>
          </p:sp>
          <p:sp>
            <p:nvSpPr>
              <p:cNvPr id="15" name="TextBox 14">
                <a:extLst>
                  <a:ext uri="{FF2B5EF4-FFF2-40B4-BE49-F238E27FC236}">
                    <a16:creationId xmlns:a16="http://schemas.microsoft.com/office/drawing/2014/main" id="{9265EA31-6DEA-0C84-FFD0-602D6DF75070}"/>
                  </a:ext>
                </a:extLst>
              </p:cNvPr>
              <p:cNvSpPr txBox="1"/>
              <p:nvPr/>
            </p:nvSpPr>
            <p:spPr>
              <a:xfrm>
                <a:off x="7150912" y="5289549"/>
                <a:ext cx="18451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J</a:t>
                </a:r>
              </a:p>
            </p:txBody>
          </p:sp>
          <p:sp>
            <p:nvSpPr>
              <p:cNvPr id="16" name="TextBox 15">
                <a:extLst>
                  <a:ext uri="{FF2B5EF4-FFF2-40B4-BE49-F238E27FC236}">
                    <a16:creationId xmlns:a16="http://schemas.microsoft.com/office/drawing/2014/main" id="{C27E84A0-95D2-2AA4-0569-4A74C0BE522D}"/>
                  </a:ext>
                </a:extLst>
              </p:cNvPr>
              <p:cNvSpPr txBox="1"/>
              <p:nvPr/>
            </p:nvSpPr>
            <p:spPr>
              <a:xfrm>
                <a:off x="9383796" y="5303646"/>
                <a:ext cx="18451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J</a:t>
                </a:r>
              </a:p>
            </p:txBody>
          </p:sp>
          <p:sp>
            <p:nvSpPr>
              <p:cNvPr id="17" name="TextBox 16">
                <a:extLst>
                  <a:ext uri="{FF2B5EF4-FFF2-40B4-BE49-F238E27FC236}">
                    <a16:creationId xmlns:a16="http://schemas.microsoft.com/office/drawing/2014/main" id="{B1D07C4A-1CF9-6990-1D45-FA9EBCD9238A}"/>
                  </a:ext>
                </a:extLst>
              </p:cNvPr>
              <p:cNvSpPr txBox="1"/>
              <p:nvPr/>
            </p:nvSpPr>
            <p:spPr>
              <a:xfrm>
                <a:off x="11594910" y="5289549"/>
                <a:ext cx="184512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A</a:t>
                </a:r>
              </a:p>
            </p:txBody>
          </p:sp>
        </p:grpSp>
      </p:grpSp>
      <p:sp>
        <p:nvSpPr>
          <p:cNvPr id="6" name="TextBox 5">
            <a:extLst>
              <a:ext uri="{FF2B5EF4-FFF2-40B4-BE49-F238E27FC236}">
                <a16:creationId xmlns:a16="http://schemas.microsoft.com/office/drawing/2014/main" id="{CA86AEF8-5FC2-CA31-2E9A-76EFC4EFFD61}"/>
              </a:ext>
            </a:extLst>
          </p:cNvPr>
          <p:cNvSpPr txBox="1"/>
          <p:nvPr/>
        </p:nvSpPr>
        <p:spPr>
          <a:xfrm>
            <a:off x="9298098" y="137839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Sentinel-5p TROPOMI</a:t>
            </a:r>
            <a:endParaRPr lang="en-US">
              <a:solidFill>
                <a:schemeClr val="tx1">
                  <a:lumMod val="75000"/>
                  <a:lumOff val="25000"/>
                </a:schemeClr>
              </a:solidFill>
              <a:ea typeface="Calibri"/>
              <a:cs typeface="Calibri"/>
            </a:endParaRPr>
          </a:p>
        </p:txBody>
      </p:sp>
      <p:pic>
        <p:nvPicPr>
          <p:cNvPr id="26" name="Picture 13" descr="A picture containing transport&#10;&#10;Description automatically generated">
            <a:extLst>
              <a:ext uri="{FF2B5EF4-FFF2-40B4-BE49-F238E27FC236}">
                <a16:creationId xmlns:a16="http://schemas.microsoft.com/office/drawing/2014/main" id="{CB272EA7-714C-A3F7-A628-494AF688197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16576" y="56691"/>
            <a:ext cx="1670405" cy="1322283"/>
          </a:xfrm>
          <a:prstGeom prst="rect">
            <a:avLst/>
          </a:prstGeom>
          <a:ln>
            <a:noFill/>
          </a:ln>
          <a:effectLst>
            <a:outerShdw blurRad="292100" dist="139700" dir="2700000" algn="tl" rotWithShape="0">
              <a:schemeClr val="bg1">
                <a:alpha val="80000"/>
              </a:schemeClr>
            </a:outerShdw>
          </a:effectLst>
        </p:spPr>
      </p:pic>
      <p:sp>
        <p:nvSpPr>
          <p:cNvPr id="27" name="TextBox 26">
            <a:extLst>
              <a:ext uri="{FF2B5EF4-FFF2-40B4-BE49-F238E27FC236}">
                <a16:creationId xmlns:a16="http://schemas.microsoft.com/office/drawing/2014/main" id="{0C2509F5-6FDD-46BB-AF2F-624A54C1C42A}"/>
              </a:ext>
            </a:extLst>
          </p:cNvPr>
          <p:cNvSpPr txBox="1"/>
          <p:nvPr/>
        </p:nvSpPr>
        <p:spPr>
          <a:xfrm>
            <a:off x="10073857" y="641712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Image Credit: ESA</a:t>
            </a:r>
          </a:p>
        </p:txBody>
      </p:sp>
      <p:pic>
        <p:nvPicPr>
          <p:cNvPr id="4" name="Picture 7" descr="Chart, line chart&#10;&#10;Description automatically generated">
            <a:extLst>
              <a:ext uri="{FF2B5EF4-FFF2-40B4-BE49-F238E27FC236}">
                <a16:creationId xmlns:a16="http://schemas.microsoft.com/office/drawing/2014/main" id="{354A2345-4041-8956-ACED-709DB9E313BF}"/>
              </a:ext>
            </a:extLst>
          </p:cNvPr>
          <p:cNvPicPr>
            <a:picLocks noChangeAspect="1"/>
          </p:cNvPicPr>
          <p:nvPr/>
        </p:nvPicPr>
        <p:blipFill rotWithShape="1">
          <a:blip r:embed="rId4"/>
          <a:srcRect l="7970" t="14045" r="2373" b="8473"/>
          <a:stretch/>
        </p:blipFill>
        <p:spPr>
          <a:xfrm>
            <a:off x="1755521" y="1724341"/>
            <a:ext cx="8655259" cy="4010006"/>
          </a:xfrm>
          <a:prstGeom prst="rect">
            <a:avLst/>
          </a:prstGeom>
        </p:spPr>
      </p:pic>
      <p:sp>
        <p:nvSpPr>
          <p:cNvPr id="9" name="TextBox 8">
            <a:extLst>
              <a:ext uri="{FF2B5EF4-FFF2-40B4-BE49-F238E27FC236}">
                <a16:creationId xmlns:a16="http://schemas.microsoft.com/office/drawing/2014/main" id="{CFAE7E2C-FED4-202C-0136-A15AB9BEF574}"/>
              </a:ext>
            </a:extLst>
          </p:cNvPr>
          <p:cNvSpPr txBox="1"/>
          <p:nvPr/>
        </p:nvSpPr>
        <p:spPr>
          <a:xfrm>
            <a:off x="1143325" y="2668272"/>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0.30</a:t>
            </a:r>
            <a:endParaRPr lang="en-US" sz="1400">
              <a:latin typeface="Century Gothic"/>
            </a:endParaRPr>
          </a:p>
        </p:txBody>
      </p:sp>
      <p:sp>
        <p:nvSpPr>
          <p:cNvPr id="29" name="TextBox 28">
            <a:extLst>
              <a:ext uri="{FF2B5EF4-FFF2-40B4-BE49-F238E27FC236}">
                <a16:creationId xmlns:a16="http://schemas.microsoft.com/office/drawing/2014/main" id="{FB3CA541-3D87-9840-D65A-D902E0971CC1}"/>
              </a:ext>
            </a:extLst>
          </p:cNvPr>
          <p:cNvSpPr txBox="1"/>
          <p:nvPr/>
        </p:nvSpPr>
        <p:spPr>
          <a:xfrm>
            <a:off x="1143978" y="3113529"/>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0.25</a:t>
            </a:r>
            <a:endParaRPr lang="en-US" sz="1400">
              <a:latin typeface="Century Gothic"/>
            </a:endParaRPr>
          </a:p>
        </p:txBody>
      </p:sp>
      <p:sp>
        <p:nvSpPr>
          <p:cNvPr id="31" name="TextBox 30">
            <a:extLst>
              <a:ext uri="{FF2B5EF4-FFF2-40B4-BE49-F238E27FC236}">
                <a16:creationId xmlns:a16="http://schemas.microsoft.com/office/drawing/2014/main" id="{DD9C7BF0-22C8-BADE-DEF4-7AE549221E3C}"/>
              </a:ext>
            </a:extLst>
          </p:cNvPr>
          <p:cNvSpPr txBox="1"/>
          <p:nvPr/>
        </p:nvSpPr>
        <p:spPr>
          <a:xfrm>
            <a:off x="1129726" y="3602469"/>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0.20</a:t>
            </a:r>
            <a:endParaRPr lang="en-US" sz="1400">
              <a:latin typeface="Century Gothic"/>
            </a:endParaRPr>
          </a:p>
        </p:txBody>
      </p:sp>
      <p:sp>
        <p:nvSpPr>
          <p:cNvPr id="33" name="TextBox 32">
            <a:extLst>
              <a:ext uri="{FF2B5EF4-FFF2-40B4-BE49-F238E27FC236}">
                <a16:creationId xmlns:a16="http://schemas.microsoft.com/office/drawing/2014/main" id="{A52D1EDD-1C7E-4374-90F7-E80FE5CCECDA}"/>
              </a:ext>
            </a:extLst>
          </p:cNvPr>
          <p:cNvSpPr txBox="1"/>
          <p:nvPr/>
        </p:nvSpPr>
        <p:spPr>
          <a:xfrm>
            <a:off x="1128775" y="4074995"/>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0.15</a:t>
            </a:r>
            <a:endParaRPr lang="en-US" sz="1400">
              <a:latin typeface="Century Gothic"/>
            </a:endParaRPr>
          </a:p>
        </p:txBody>
      </p:sp>
      <p:sp>
        <p:nvSpPr>
          <p:cNvPr id="35" name="TextBox 34">
            <a:extLst>
              <a:ext uri="{FF2B5EF4-FFF2-40B4-BE49-F238E27FC236}">
                <a16:creationId xmlns:a16="http://schemas.microsoft.com/office/drawing/2014/main" id="{24CEE49E-64AB-A6DC-ED33-575614538F6E}"/>
              </a:ext>
            </a:extLst>
          </p:cNvPr>
          <p:cNvSpPr txBox="1"/>
          <p:nvPr/>
        </p:nvSpPr>
        <p:spPr>
          <a:xfrm>
            <a:off x="1120318" y="4527408"/>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0.10</a:t>
            </a:r>
            <a:endParaRPr lang="en-US" sz="1400">
              <a:latin typeface="Century Gothic"/>
            </a:endParaRPr>
          </a:p>
        </p:txBody>
      </p:sp>
      <p:sp>
        <p:nvSpPr>
          <p:cNvPr id="37" name="TextBox 36">
            <a:extLst>
              <a:ext uri="{FF2B5EF4-FFF2-40B4-BE49-F238E27FC236}">
                <a16:creationId xmlns:a16="http://schemas.microsoft.com/office/drawing/2014/main" id="{B46BBD4F-182C-0B21-5960-BD62EE866FC2}"/>
              </a:ext>
            </a:extLst>
          </p:cNvPr>
          <p:cNvSpPr txBox="1"/>
          <p:nvPr/>
        </p:nvSpPr>
        <p:spPr>
          <a:xfrm>
            <a:off x="1132388" y="5002712"/>
            <a:ext cx="566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0.05</a:t>
            </a:r>
            <a:endParaRPr lang="en-US" sz="1400">
              <a:latin typeface="Century Gothic"/>
            </a:endParaRPr>
          </a:p>
        </p:txBody>
      </p:sp>
      <p:sp>
        <p:nvSpPr>
          <p:cNvPr id="39" name="TextBox 38">
            <a:extLst>
              <a:ext uri="{FF2B5EF4-FFF2-40B4-BE49-F238E27FC236}">
                <a16:creationId xmlns:a16="http://schemas.microsoft.com/office/drawing/2014/main" id="{1DC4FE13-D117-F6BD-32F7-92416E1F84DB}"/>
              </a:ext>
            </a:extLst>
          </p:cNvPr>
          <p:cNvSpPr txBox="1"/>
          <p:nvPr/>
        </p:nvSpPr>
        <p:spPr>
          <a:xfrm>
            <a:off x="1146475" y="5438977"/>
            <a:ext cx="5035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a:cs typeface="Calibri"/>
              </a:rPr>
              <a:t>0</a:t>
            </a:r>
            <a:endParaRPr lang="en-US" sz="1400">
              <a:latin typeface="Century Gothic"/>
            </a:endParaRPr>
          </a:p>
        </p:txBody>
      </p:sp>
      <p:sp>
        <p:nvSpPr>
          <p:cNvPr id="41" name="TextBox 40">
            <a:extLst>
              <a:ext uri="{FF2B5EF4-FFF2-40B4-BE49-F238E27FC236}">
                <a16:creationId xmlns:a16="http://schemas.microsoft.com/office/drawing/2014/main" id="{45710090-A3E2-36BF-0822-0681C5D919CE}"/>
              </a:ext>
            </a:extLst>
          </p:cNvPr>
          <p:cNvSpPr txBox="1"/>
          <p:nvPr/>
        </p:nvSpPr>
        <p:spPr>
          <a:xfrm>
            <a:off x="1178175" y="1766661"/>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0.40</a:t>
            </a:r>
            <a:endParaRPr lang="en-US" sz="1400">
              <a:latin typeface="Century Gothic"/>
            </a:endParaRPr>
          </a:p>
        </p:txBody>
      </p:sp>
      <p:sp>
        <p:nvSpPr>
          <p:cNvPr id="43" name="TextBox 42">
            <a:extLst>
              <a:ext uri="{FF2B5EF4-FFF2-40B4-BE49-F238E27FC236}">
                <a16:creationId xmlns:a16="http://schemas.microsoft.com/office/drawing/2014/main" id="{2806DBE9-8CEA-5F33-C47F-E8D0E0C9D872}"/>
              </a:ext>
            </a:extLst>
          </p:cNvPr>
          <p:cNvSpPr txBox="1"/>
          <p:nvPr/>
        </p:nvSpPr>
        <p:spPr>
          <a:xfrm>
            <a:off x="1165037" y="2208655"/>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0.35</a:t>
            </a:r>
            <a:endParaRPr lang="en-US" sz="1400">
              <a:latin typeface="Century Gothic"/>
            </a:endParaRPr>
          </a:p>
        </p:txBody>
      </p:sp>
    </p:spTree>
    <p:extLst>
      <p:ext uri="{BB962C8B-B14F-4D97-AF65-F5344CB8AC3E}">
        <p14:creationId xmlns:p14="http://schemas.microsoft.com/office/powerpoint/2010/main" val="2164535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RESULTS – NO</a:t>
            </a:r>
            <a:r>
              <a:rPr lang="en-US" sz="4000" b="1" baseline="-25000">
                <a:solidFill>
                  <a:srgbClr val="895999"/>
                </a:solidFill>
                <a:latin typeface="Century Gothic"/>
              </a:rPr>
              <a:t>2</a:t>
            </a:r>
            <a:endParaRPr lang="en-US" baseline="-25000"/>
          </a:p>
        </p:txBody>
      </p:sp>
      <p:sp>
        <p:nvSpPr>
          <p:cNvPr id="6" name="TextBox 5">
            <a:extLst>
              <a:ext uri="{FF2B5EF4-FFF2-40B4-BE49-F238E27FC236}">
                <a16:creationId xmlns:a16="http://schemas.microsoft.com/office/drawing/2014/main" id="{6BA1E7A2-00E4-8194-0D0E-80C036A867C2}"/>
              </a:ext>
            </a:extLst>
          </p:cNvPr>
          <p:cNvSpPr txBox="1"/>
          <p:nvPr/>
        </p:nvSpPr>
        <p:spPr>
          <a:xfrm>
            <a:off x="5444224" y="6045844"/>
            <a:ext cx="9362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Calibri"/>
              </a:rPr>
              <a:t>Month</a:t>
            </a:r>
            <a:endParaRPr lang="en-US"/>
          </a:p>
          <a:p>
            <a:pPr algn="ctr"/>
            <a:endParaRPr lang="en-US" sz="1600">
              <a:latin typeface="Century Gothic"/>
              <a:cs typeface="Calibri"/>
            </a:endParaRPr>
          </a:p>
        </p:txBody>
      </p:sp>
      <p:sp>
        <p:nvSpPr>
          <p:cNvPr id="10" name="TextBox 9">
            <a:extLst>
              <a:ext uri="{FF2B5EF4-FFF2-40B4-BE49-F238E27FC236}">
                <a16:creationId xmlns:a16="http://schemas.microsoft.com/office/drawing/2014/main" id="{28011A83-1FC4-9A20-7676-4FFFEFE27155}"/>
              </a:ext>
            </a:extLst>
          </p:cNvPr>
          <p:cNvSpPr txBox="1"/>
          <p:nvPr/>
        </p:nvSpPr>
        <p:spPr>
          <a:xfrm rot="16200000">
            <a:off x="-54250" y="3369416"/>
            <a:ext cx="16335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rPr>
              <a:t>Concentration (mol/m</a:t>
            </a:r>
            <a:r>
              <a:rPr lang="en-US" sz="1600" baseline="30000">
                <a:latin typeface="Century Gothic"/>
              </a:rPr>
              <a:t>2</a:t>
            </a:r>
            <a:r>
              <a:rPr lang="en-US" sz="1600">
                <a:latin typeface="Century Gothic"/>
              </a:rPr>
              <a:t>)</a:t>
            </a:r>
          </a:p>
        </p:txBody>
      </p:sp>
      <p:sp>
        <p:nvSpPr>
          <p:cNvPr id="14" name="TextBox 13">
            <a:extLst>
              <a:ext uri="{FF2B5EF4-FFF2-40B4-BE49-F238E27FC236}">
                <a16:creationId xmlns:a16="http://schemas.microsoft.com/office/drawing/2014/main" id="{ABF4FA92-E488-14DD-B194-8B7C177A841B}"/>
              </a:ext>
            </a:extLst>
          </p:cNvPr>
          <p:cNvSpPr txBox="1"/>
          <p:nvPr/>
        </p:nvSpPr>
        <p:spPr>
          <a:xfrm>
            <a:off x="1918913" y="1341584"/>
            <a:ext cx="73724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2022 -2023 NO</a:t>
            </a:r>
            <a:r>
              <a:rPr lang="en-US" baseline="-25000">
                <a:latin typeface="Century Gothic"/>
                <a:cs typeface="Calibri"/>
              </a:rPr>
              <a:t>2</a:t>
            </a:r>
            <a:r>
              <a:rPr lang="en-US">
                <a:latin typeface="Century Gothic"/>
                <a:cs typeface="Calibri"/>
              </a:rPr>
              <a:t> Concentrations Associated with Sweetwater Fire</a:t>
            </a:r>
            <a:endParaRPr lang="en-US">
              <a:ea typeface="+mn-lt"/>
              <a:cs typeface="+mn-lt"/>
            </a:endParaRPr>
          </a:p>
        </p:txBody>
      </p:sp>
      <p:sp>
        <p:nvSpPr>
          <p:cNvPr id="17" name="TextBox 16">
            <a:extLst>
              <a:ext uri="{FF2B5EF4-FFF2-40B4-BE49-F238E27FC236}">
                <a16:creationId xmlns:a16="http://schemas.microsoft.com/office/drawing/2014/main" id="{CEA70C37-0FCF-508F-F564-39A223171D68}"/>
              </a:ext>
            </a:extLst>
          </p:cNvPr>
          <p:cNvSpPr txBox="1"/>
          <p:nvPr/>
        </p:nvSpPr>
        <p:spPr>
          <a:xfrm>
            <a:off x="9298098" y="137839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Sentinel-5p TROPOMI</a:t>
            </a:r>
            <a:endParaRPr lang="en-US">
              <a:solidFill>
                <a:schemeClr val="tx1">
                  <a:lumMod val="75000"/>
                  <a:lumOff val="25000"/>
                </a:schemeClr>
              </a:solidFill>
              <a:ea typeface="Calibri"/>
              <a:cs typeface="Calibri"/>
            </a:endParaRPr>
          </a:p>
        </p:txBody>
      </p:sp>
      <p:pic>
        <p:nvPicPr>
          <p:cNvPr id="19" name="Picture 13" descr="A picture containing transport&#10;&#10;Description automatically generated">
            <a:extLst>
              <a:ext uri="{FF2B5EF4-FFF2-40B4-BE49-F238E27FC236}">
                <a16:creationId xmlns:a16="http://schemas.microsoft.com/office/drawing/2014/main" id="{542D5792-6CB3-86FE-0692-A24F3B8CA2C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16576" y="56691"/>
            <a:ext cx="1670405" cy="1322283"/>
          </a:xfrm>
          <a:prstGeom prst="rect">
            <a:avLst/>
          </a:prstGeom>
          <a:ln>
            <a:noFill/>
          </a:ln>
          <a:effectLst>
            <a:outerShdw blurRad="292100" dist="139700" dir="2700000" algn="tl" rotWithShape="0">
              <a:schemeClr val="bg1">
                <a:alpha val="80000"/>
              </a:schemeClr>
            </a:outerShdw>
          </a:effectLst>
        </p:spPr>
      </p:pic>
      <p:sp>
        <p:nvSpPr>
          <p:cNvPr id="18" name="TextBox 17">
            <a:extLst>
              <a:ext uri="{FF2B5EF4-FFF2-40B4-BE49-F238E27FC236}">
                <a16:creationId xmlns:a16="http://schemas.microsoft.com/office/drawing/2014/main" id="{73AA5F60-4868-6A23-FC8D-0D7E9DAB141D}"/>
              </a:ext>
            </a:extLst>
          </p:cNvPr>
          <p:cNvSpPr txBox="1"/>
          <p:nvPr/>
        </p:nvSpPr>
        <p:spPr>
          <a:xfrm>
            <a:off x="1665143" y="5690017"/>
            <a:ext cx="5407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Oct</a:t>
            </a:r>
          </a:p>
        </p:txBody>
      </p:sp>
      <p:sp>
        <p:nvSpPr>
          <p:cNvPr id="21" name="TextBox 20">
            <a:extLst>
              <a:ext uri="{FF2B5EF4-FFF2-40B4-BE49-F238E27FC236}">
                <a16:creationId xmlns:a16="http://schemas.microsoft.com/office/drawing/2014/main" id="{5CAE09C3-8F9D-DBF5-4BC5-DACBF97C93F6}"/>
              </a:ext>
            </a:extLst>
          </p:cNvPr>
          <p:cNvSpPr txBox="1"/>
          <p:nvPr/>
        </p:nvSpPr>
        <p:spPr>
          <a:xfrm>
            <a:off x="7713899" y="5681758"/>
            <a:ext cx="58388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Jan</a:t>
            </a:r>
          </a:p>
        </p:txBody>
      </p:sp>
      <p:sp>
        <p:nvSpPr>
          <p:cNvPr id="25" name="TextBox 24">
            <a:extLst>
              <a:ext uri="{FF2B5EF4-FFF2-40B4-BE49-F238E27FC236}">
                <a16:creationId xmlns:a16="http://schemas.microsoft.com/office/drawing/2014/main" id="{F07EFF62-5E43-A26C-B075-5D3B743C1144}"/>
              </a:ext>
            </a:extLst>
          </p:cNvPr>
          <p:cNvSpPr txBox="1"/>
          <p:nvPr/>
        </p:nvSpPr>
        <p:spPr>
          <a:xfrm>
            <a:off x="5610043" y="5681758"/>
            <a:ext cx="69503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Dec</a:t>
            </a:r>
          </a:p>
        </p:txBody>
      </p:sp>
      <p:sp>
        <p:nvSpPr>
          <p:cNvPr id="27" name="TextBox 26">
            <a:extLst>
              <a:ext uri="{FF2B5EF4-FFF2-40B4-BE49-F238E27FC236}">
                <a16:creationId xmlns:a16="http://schemas.microsoft.com/office/drawing/2014/main" id="{5C340C4A-4058-D942-6499-1F8474A98F76}"/>
              </a:ext>
            </a:extLst>
          </p:cNvPr>
          <p:cNvSpPr txBox="1"/>
          <p:nvPr/>
        </p:nvSpPr>
        <p:spPr>
          <a:xfrm>
            <a:off x="9764685" y="5687106"/>
            <a:ext cx="518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Feb</a:t>
            </a:r>
          </a:p>
        </p:txBody>
      </p:sp>
      <p:sp>
        <p:nvSpPr>
          <p:cNvPr id="29" name="TextBox 28">
            <a:extLst>
              <a:ext uri="{FF2B5EF4-FFF2-40B4-BE49-F238E27FC236}">
                <a16:creationId xmlns:a16="http://schemas.microsoft.com/office/drawing/2014/main" id="{C175F82D-EA92-7E0F-B9D4-D064F7F9BEEF}"/>
              </a:ext>
            </a:extLst>
          </p:cNvPr>
          <p:cNvSpPr txBox="1"/>
          <p:nvPr/>
        </p:nvSpPr>
        <p:spPr>
          <a:xfrm>
            <a:off x="3552734" y="5681758"/>
            <a:ext cx="587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Nov</a:t>
            </a:r>
          </a:p>
        </p:txBody>
      </p:sp>
      <p:sp>
        <p:nvSpPr>
          <p:cNvPr id="31" name="TextBox 30">
            <a:extLst>
              <a:ext uri="{FF2B5EF4-FFF2-40B4-BE49-F238E27FC236}">
                <a16:creationId xmlns:a16="http://schemas.microsoft.com/office/drawing/2014/main" id="{7E5B7361-AE0E-86B1-2BDA-7AE9DE74E807}"/>
              </a:ext>
            </a:extLst>
          </p:cNvPr>
          <p:cNvSpPr txBox="1"/>
          <p:nvPr/>
        </p:nvSpPr>
        <p:spPr>
          <a:xfrm>
            <a:off x="9143205" y="4830796"/>
            <a:ext cx="30085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000">
              <a:latin typeface="Century Gothic"/>
              <a:cs typeface="Calibri"/>
            </a:endParaRPr>
          </a:p>
        </p:txBody>
      </p:sp>
      <p:sp>
        <p:nvSpPr>
          <p:cNvPr id="11" name="TextBox 10">
            <a:extLst>
              <a:ext uri="{FF2B5EF4-FFF2-40B4-BE49-F238E27FC236}">
                <a16:creationId xmlns:a16="http://schemas.microsoft.com/office/drawing/2014/main" id="{2B618586-A13B-ECCB-CABC-DCE04B4EE299}"/>
              </a:ext>
            </a:extLst>
          </p:cNvPr>
          <p:cNvSpPr txBox="1"/>
          <p:nvPr/>
        </p:nvSpPr>
        <p:spPr>
          <a:xfrm>
            <a:off x="10055569" y="641712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Image Credit: ESA</a:t>
            </a:r>
          </a:p>
        </p:txBody>
      </p:sp>
      <p:pic>
        <p:nvPicPr>
          <p:cNvPr id="2" name="Picture 6" descr="Chart, line chart&#10;&#10;Description automatically generated">
            <a:extLst>
              <a:ext uri="{FF2B5EF4-FFF2-40B4-BE49-F238E27FC236}">
                <a16:creationId xmlns:a16="http://schemas.microsoft.com/office/drawing/2014/main" id="{9AF7A809-C258-BE31-0F8A-88812B629D1A}"/>
              </a:ext>
            </a:extLst>
          </p:cNvPr>
          <p:cNvPicPr>
            <a:picLocks noChangeAspect="1"/>
          </p:cNvPicPr>
          <p:nvPr/>
        </p:nvPicPr>
        <p:blipFill rotWithShape="1">
          <a:blip r:embed="rId4"/>
          <a:srcRect l="6940" t="21727" r="1652" b="8376"/>
          <a:stretch/>
        </p:blipFill>
        <p:spPr>
          <a:xfrm>
            <a:off x="1610711" y="1655744"/>
            <a:ext cx="8609822" cy="4015712"/>
          </a:xfrm>
          <a:prstGeom prst="rect">
            <a:avLst/>
          </a:prstGeom>
        </p:spPr>
      </p:pic>
      <p:sp>
        <p:nvSpPr>
          <p:cNvPr id="8" name="TextBox 7">
            <a:extLst>
              <a:ext uri="{FF2B5EF4-FFF2-40B4-BE49-F238E27FC236}">
                <a16:creationId xmlns:a16="http://schemas.microsoft.com/office/drawing/2014/main" id="{1125162B-37A0-9034-2A8C-3FEA42A2F042}"/>
              </a:ext>
            </a:extLst>
          </p:cNvPr>
          <p:cNvSpPr txBox="1"/>
          <p:nvPr/>
        </p:nvSpPr>
        <p:spPr>
          <a:xfrm>
            <a:off x="1103911" y="2641996"/>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0.30</a:t>
            </a:r>
            <a:endParaRPr lang="en-US" sz="1400">
              <a:latin typeface="Century Gothic"/>
            </a:endParaRPr>
          </a:p>
        </p:txBody>
      </p:sp>
      <p:sp>
        <p:nvSpPr>
          <p:cNvPr id="13" name="TextBox 12">
            <a:extLst>
              <a:ext uri="{FF2B5EF4-FFF2-40B4-BE49-F238E27FC236}">
                <a16:creationId xmlns:a16="http://schemas.microsoft.com/office/drawing/2014/main" id="{F39F71AD-948E-1AC6-6723-3C83F6BAF264}"/>
              </a:ext>
            </a:extLst>
          </p:cNvPr>
          <p:cNvSpPr txBox="1"/>
          <p:nvPr/>
        </p:nvSpPr>
        <p:spPr>
          <a:xfrm>
            <a:off x="1104564" y="3087253"/>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0.25</a:t>
            </a:r>
            <a:endParaRPr lang="en-US" sz="1400">
              <a:latin typeface="Century Gothic"/>
            </a:endParaRPr>
          </a:p>
        </p:txBody>
      </p:sp>
      <p:sp>
        <p:nvSpPr>
          <p:cNvPr id="22" name="TextBox 21">
            <a:extLst>
              <a:ext uri="{FF2B5EF4-FFF2-40B4-BE49-F238E27FC236}">
                <a16:creationId xmlns:a16="http://schemas.microsoft.com/office/drawing/2014/main" id="{4F396374-1130-5EDA-83AD-F2B2862D6AC3}"/>
              </a:ext>
            </a:extLst>
          </p:cNvPr>
          <p:cNvSpPr txBox="1"/>
          <p:nvPr/>
        </p:nvSpPr>
        <p:spPr>
          <a:xfrm>
            <a:off x="1103450" y="3576193"/>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0.20</a:t>
            </a:r>
            <a:endParaRPr lang="en-US" sz="1400">
              <a:latin typeface="Century Gothic"/>
            </a:endParaRPr>
          </a:p>
        </p:txBody>
      </p:sp>
      <p:sp>
        <p:nvSpPr>
          <p:cNvPr id="26" name="TextBox 25">
            <a:extLst>
              <a:ext uri="{FF2B5EF4-FFF2-40B4-BE49-F238E27FC236}">
                <a16:creationId xmlns:a16="http://schemas.microsoft.com/office/drawing/2014/main" id="{129AE5E1-3109-693F-D65D-7183B6B72413}"/>
              </a:ext>
            </a:extLst>
          </p:cNvPr>
          <p:cNvSpPr txBox="1"/>
          <p:nvPr/>
        </p:nvSpPr>
        <p:spPr>
          <a:xfrm>
            <a:off x="1089362" y="4048719"/>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0.15</a:t>
            </a:r>
            <a:endParaRPr lang="en-US" sz="1400">
              <a:latin typeface="Century Gothic"/>
            </a:endParaRPr>
          </a:p>
        </p:txBody>
      </p:sp>
      <p:sp>
        <p:nvSpPr>
          <p:cNvPr id="33" name="TextBox 32">
            <a:extLst>
              <a:ext uri="{FF2B5EF4-FFF2-40B4-BE49-F238E27FC236}">
                <a16:creationId xmlns:a16="http://schemas.microsoft.com/office/drawing/2014/main" id="{159699E7-6C23-BB24-ECE0-5E1152564DFF}"/>
              </a:ext>
            </a:extLst>
          </p:cNvPr>
          <p:cNvSpPr txBox="1"/>
          <p:nvPr/>
        </p:nvSpPr>
        <p:spPr>
          <a:xfrm>
            <a:off x="1080905" y="4501132"/>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0.10</a:t>
            </a:r>
            <a:endParaRPr lang="en-US" sz="1400">
              <a:latin typeface="Century Gothic"/>
            </a:endParaRPr>
          </a:p>
        </p:txBody>
      </p:sp>
      <p:sp>
        <p:nvSpPr>
          <p:cNvPr id="42" name="TextBox 41">
            <a:extLst>
              <a:ext uri="{FF2B5EF4-FFF2-40B4-BE49-F238E27FC236}">
                <a16:creationId xmlns:a16="http://schemas.microsoft.com/office/drawing/2014/main" id="{66A9DB39-B5C0-C891-6154-75164C57303E}"/>
              </a:ext>
            </a:extLst>
          </p:cNvPr>
          <p:cNvSpPr txBox="1"/>
          <p:nvPr/>
        </p:nvSpPr>
        <p:spPr>
          <a:xfrm>
            <a:off x="1066699" y="4976436"/>
            <a:ext cx="566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0.05</a:t>
            </a:r>
            <a:endParaRPr lang="en-US" sz="1400">
              <a:latin typeface="Century Gothic"/>
            </a:endParaRPr>
          </a:p>
        </p:txBody>
      </p:sp>
      <p:sp>
        <p:nvSpPr>
          <p:cNvPr id="44" name="TextBox 43">
            <a:extLst>
              <a:ext uri="{FF2B5EF4-FFF2-40B4-BE49-F238E27FC236}">
                <a16:creationId xmlns:a16="http://schemas.microsoft.com/office/drawing/2014/main" id="{08362336-5E78-C0D0-3BD0-C3DA7CE059C0}"/>
              </a:ext>
            </a:extLst>
          </p:cNvPr>
          <p:cNvSpPr txBox="1"/>
          <p:nvPr/>
        </p:nvSpPr>
        <p:spPr>
          <a:xfrm>
            <a:off x="1080786" y="5412701"/>
            <a:ext cx="5035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a:cs typeface="Calibri"/>
              </a:rPr>
              <a:t>0</a:t>
            </a:r>
            <a:endParaRPr lang="en-US" sz="1400">
              <a:latin typeface="Century Gothic"/>
            </a:endParaRPr>
          </a:p>
        </p:txBody>
      </p:sp>
      <p:sp>
        <p:nvSpPr>
          <p:cNvPr id="46" name="TextBox 45">
            <a:extLst>
              <a:ext uri="{FF2B5EF4-FFF2-40B4-BE49-F238E27FC236}">
                <a16:creationId xmlns:a16="http://schemas.microsoft.com/office/drawing/2014/main" id="{A707A77D-58BA-9998-FD8C-72082D002BE5}"/>
              </a:ext>
            </a:extLst>
          </p:cNvPr>
          <p:cNvSpPr txBox="1"/>
          <p:nvPr/>
        </p:nvSpPr>
        <p:spPr>
          <a:xfrm>
            <a:off x="1125623" y="1740385"/>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0.40</a:t>
            </a:r>
            <a:endParaRPr lang="en-US" sz="1400">
              <a:latin typeface="Century Gothic"/>
            </a:endParaRPr>
          </a:p>
        </p:txBody>
      </p:sp>
      <p:sp>
        <p:nvSpPr>
          <p:cNvPr id="48" name="TextBox 47">
            <a:extLst>
              <a:ext uri="{FF2B5EF4-FFF2-40B4-BE49-F238E27FC236}">
                <a16:creationId xmlns:a16="http://schemas.microsoft.com/office/drawing/2014/main" id="{0BC06F55-54F5-D961-A979-2A80E3833708}"/>
              </a:ext>
            </a:extLst>
          </p:cNvPr>
          <p:cNvSpPr txBox="1"/>
          <p:nvPr/>
        </p:nvSpPr>
        <p:spPr>
          <a:xfrm>
            <a:off x="1125623" y="2182379"/>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0.35</a:t>
            </a:r>
            <a:endParaRPr lang="en-US" sz="1400">
              <a:latin typeface="Century Gothic"/>
            </a:endParaRPr>
          </a:p>
        </p:txBody>
      </p:sp>
    </p:spTree>
    <p:extLst>
      <p:ext uri="{BB962C8B-B14F-4D97-AF65-F5344CB8AC3E}">
        <p14:creationId xmlns:p14="http://schemas.microsoft.com/office/powerpoint/2010/main" val="2638720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RESULTS – Aerosol Optical Depth</a:t>
            </a:r>
            <a:endParaRPr lang="en-US"/>
          </a:p>
        </p:txBody>
      </p:sp>
      <p:sp>
        <p:nvSpPr>
          <p:cNvPr id="4" name="TextBox 3">
            <a:extLst>
              <a:ext uri="{FF2B5EF4-FFF2-40B4-BE49-F238E27FC236}">
                <a16:creationId xmlns:a16="http://schemas.microsoft.com/office/drawing/2014/main" id="{F9ECB271-A236-74D9-324D-7915D5649A47}"/>
              </a:ext>
            </a:extLst>
          </p:cNvPr>
          <p:cNvSpPr txBox="1"/>
          <p:nvPr/>
        </p:nvSpPr>
        <p:spPr>
          <a:xfrm>
            <a:off x="9137373" y="945660"/>
            <a:ext cx="26025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Terra/Aqua MODIS</a:t>
            </a:r>
            <a:endParaRPr lang="en-US">
              <a:solidFill>
                <a:schemeClr val="tx1">
                  <a:lumMod val="75000"/>
                  <a:lumOff val="25000"/>
                </a:schemeClr>
              </a:solidFill>
              <a:ea typeface="Calibri"/>
              <a:cs typeface="Calibri"/>
            </a:endParaRPr>
          </a:p>
        </p:txBody>
      </p:sp>
      <p:pic>
        <p:nvPicPr>
          <p:cNvPr id="8" name="Picture 6" descr="A picture containing satellite, transport&#10;&#10;Description automatically generated">
            <a:extLst>
              <a:ext uri="{FF2B5EF4-FFF2-40B4-BE49-F238E27FC236}">
                <a16:creationId xmlns:a16="http://schemas.microsoft.com/office/drawing/2014/main" id="{84FE30B7-5EAF-B6BA-E0FC-7A05A9BBEA24}"/>
              </a:ext>
            </a:extLst>
          </p:cNvPr>
          <p:cNvPicPr>
            <a:picLocks noChangeAspect="1"/>
          </p:cNvPicPr>
          <p:nvPr/>
        </p:nvPicPr>
        <p:blipFill>
          <a:blip r:embed="rId3"/>
          <a:stretch>
            <a:fillRect/>
          </a:stretch>
        </p:blipFill>
        <p:spPr>
          <a:xfrm rot="900000">
            <a:off x="9279257" y="191872"/>
            <a:ext cx="764589" cy="610558"/>
          </a:xfrm>
          <a:prstGeom prst="rect">
            <a:avLst/>
          </a:prstGeom>
          <a:ln>
            <a:noFill/>
          </a:ln>
          <a:effectLst>
            <a:outerShdw blurRad="292100" dist="139700" dir="2700000" algn="tl" rotWithShape="0">
              <a:schemeClr val="bg1">
                <a:alpha val="80000"/>
              </a:schemeClr>
            </a:outerShdw>
          </a:effectLst>
        </p:spPr>
      </p:pic>
      <p:pic>
        <p:nvPicPr>
          <p:cNvPr id="10" name="Picture 7" descr="A picture containing transport, satellite&#10;&#10;Description automatically generated">
            <a:extLst>
              <a:ext uri="{FF2B5EF4-FFF2-40B4-BE49-F238E27FC236}">
                <a16:creationId xmlns:a16="http://schemas.microsoft.com/office/drawing/2014/main" id="{470772FB-A7A7-CBDE-1081-7A4F9B6AA6A1}"/>
              </a:ext>
            </a:extLst>
          </p:cNvPr>
          <p:cNvPicPr>
            <a:picLocks noChangeAspect="1"/>
          </p:cNvPicPr>
          <p:nvPr/>
        </p:nvPicPr>
        <p:blipFill>
          <a:blip r:embed="rId4"/>
          <a:stretch>
            <a:fillRect/>
          </a:stretch>
        </p:blipFill>
        <p:spPr>
          <a:xfrm rot="21267527">
            <a:off x="10533311" y="294903"/>
            <a:ext cx="986712" cy="509844"/>
          </a:xfrm>
          <a:prstGeom prst="rect">
            <a:avLst/>
          </a:prstGeom>
          <a:ln>
            <a:noFill/>
          </a:ln>
          <a:effectLst>
            <a:outerShdw blurRad="292100" dist="139700" dir="2700000" algn="tl" rotWithShape="0">
              <a:schemeClr val="bg1">
                <a:alpha val="80000"/>
              </a:schemeClr>
            </a:outerShdw>
          </a:effectLst>
        </p:spPr>
      </p:pic>
      <p:sp>
        <p:nvSpPr>
          <p:cNvPr id="12" name="TextBox 11">
            <a:extLst>
              <a:ext uri="{FF2B5EF4-FFF2-40B4-BE49-F238E27FC236}">
                <a16:creationId xmlns:a16="http://schemas.microsoft.com/office/drawing/2014/main" id="{B2A2535D-BAA9-BE50-B45F-2E4551CE6DBF}"/>
              </a:ext>
            </a:extLst>
          </p:cNvPr>
          <p:cNvSpPr txBox="1"/>
          <p:nvPr/>
        </p:nvSpPr>
        <p:spPr>
          <a:xfrm>
            <a:off x="370685" y="1195125"/>
            <a:ext cx="36443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i="1">
                <a:solidFill>
                  <a:schemeClr val="tx1">
                    <a:lumMod val="75000"/>
                    <a:lumOff val="25000"/>
                  </a:schemeClr>
                </a:solidFill>
                <a:latin typeface="Century Gothic"/>
                <a:cs typeface="Calibri"/>
              </a:rPr>
              <a:t>Black Forest Fire (2013)</a:t>
            </a:r>
            <a:endParaRPr lang="en-US" sz="2000">
              <a:solidFill>
                <a:schemeClr val="tx1">
                  <a:lumMod val="75000"/>
                  <a:lumOff val="25000"/>
                </a:schemeClr>
              </a:solidFill>
              <a:latin typeface="Century Gothic"/>
              <a:cs typeface="Calibri"/>
            </a:endParaRPr>
          </a:p>
        </p:txBody>
      </p:sp>
      <p:sp>
        <p:nvSpPr>
          <p:cNvPr id="5" name="TextBox 4">
            <a:extLst>
              <a:ext uri="{FF2B5EF4-FFF2-40B4-BE49-F238E27FC236}">
                <a16:creationId xmlns:a16="http://schemas.microsoft.com/office/drawing/2014/main" id="{77124E7C-C973-0132-DF7E-7B008B1629A3}"/>
              </a:ext>
            </a:extLst>
          </p:cNvPr>
          <p:cNvSpPr txBox="1"/>
          <p:nvPr/>
        </p:nvSpPr>
        <p:spPr>
          <a:xfrm>
            <a:off x="10109832" y="643001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Image Credit: NASA</a:t>
            </a:r>
          </a:p>
        </p:txBody>
      </p:sp>
      <p:sp>
        <p:nvSpPr>
          <p:cNvPr id="2" name="TextBox 1">
            <a:extLst>
              <a:ext uri="{FF2B5EF4-FFF2-40B4-BE49-F238E27FC236}">
                <a16:creationId xmlns:a16="http://schemas.microsoft.com/office/drawing/2014/main" id="{63F9E0E4-7419-1745-3877-A845E1331322}"/>
              </a:ext>
            </a:extLst>
          </p:cNvPr>
          <p:cNvSpPr txBox="1"/>
          <p:nvPr/>
        </p:nvSpPr>
        <p:spPr>
          <a:xfrm>
            <a:off x="7270636" y="3150203"/>
            <a:ext cx="4727833"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a:solidFill>
                  <a:schemeClr val="tx1">
                    <a:lumMod val="75000"/>
                    <a:lumOff val="25000"/>
                  </a:schemeClr>
                </a:solidFill>
                <a:latin typeface="Century Gothic"/>
                <a:cs typeface="Calibri"/>
              </a:rPr>
              <a:t>Aerosol Optical Depth (AOD) – </a:t>
            </a:r>
            <a:endParaRPr lang="en-US" sz="2300">
              <a:solidFill>
                <a:schemeClr val="tx1">
                  <a:lumMod val="75000"/>
                  <a:lumOff val="25000"/>
                </a:schemeClr>
              </a:solidFill>
              <a:latin typeface="Calibri" panose="020F0502020204030204"/>
              <a:ea typeface="Calibri" panose="020F0502020204030204"/>
              <a:cs typeface="Calibri"/>
            </a:endParaRPr>
          </a:p>
          <a:p>
            <a:r>
              <a:rPr lang="en-US" sz="2300">
                <a:solidFill>
                  <a:schemeClr val="tx1">
                    <a:lumMod val="75000"/>
                    <a:lumOff val="25000"/>
                  </a:schemeClr>
                </a:solidFill>
                <a:latin typeface="Century Gothic"/>
                <a:cs typeface="Calibri"/>
              </a:rPr>
              <a:t>a proxy for fine particulate matter (PM</a:t>
            </a:r>
            <a:r>
              <a:rPr lang="en-US" sz="2300" baseline="-25000">
                <a:solidFill>
                  <a:schemeClr val="tx1">
                    <a:lumMod val="75000"/>
                    <a:lumOff val="25000"/>
                  </a:schemeClr>
                </a:solidFill>
                <a:latin typeface="Century Gothic"/>
                <a:cs typeface="Calibri"/>
              </a:rPr>
              <a:t>2.5</a:t>
            </a:r>
            <a:r>
              <a:rPr lang="en-US" sz="2300">
                <a:solidFill>
                  <a:schemeClr val="tx1">
                    <a:lumMod val="75000"/>
                    <a:lumOff val="25000"/>
                  </a:schemeClr>
                </a:solidFill>
                <a:latin typeface="Century Gothic"/>
                <a:cs typeface="Calibri"/>
              </a:rPr>
              <a:t>)</a:t>
            </a:r>
            <a:endParaRPr lang="en-US" sz="2300">
              <a:solidFill>
                <a:schemeClr val="tx1">
                  <a:lumMod val="75000"/>
                  <a:lumOff val="25000"/>
                </a:schemeClr>
              </a:solidFill>
              <a:ea typeface="Calibri"/>
              <a:cs typeface="Calibri"/>
            </a:endParaRPr>
          </a:p>
        </p:txBody>
      </p:sp>
      <p:pic>
        <p:nvPicPr>
          <p:cNvPr id="6" name="Picture 13" descr="Map&#10;&#10;Description automatically generated">
            <a:extLst>
              <a:ext uri="{FF2B5EF4-FFF2-40B4-BE49-F238E27FC236}">
                <a16:creationId xmlns:a16="http://schemas.microsoft.com/office/drawing/2014/main" id="{EB7CF2A8-34DF-B42D-185C-10D6535F09CE}"/>
              </a:ext>
            </a:extLst>
          </p:cNvPr>
          <p:cNvPicPr>
            <a:picLocks noChangeAspect="1"/>
          </p:cNvPicPr>
          <p:nvPr/>
        </p:nvPicPr>
        <p:blipFill>
          <a:blip r:embed="rId5"/>
          <a:stretch>
            <a:fillRect/>
          </a:stretch>
        </p:blipFill>
        <p:spPr>
          <a:xfrm>
            <a:off x="370115" y="1598444"/>
            <a:ext cx="6585856" cy="4760568"/>
          </a:xfrm>
          <a:prstGeom prst="rect">
            <a:avLst/>
          </a:prstGeom>
          <a:ln>
            <a:solidFill>
              <a:schemeClr val="tx1"/>
            </a:solidFill>
          </a:ln>
        </p:spPr>
      </p:pic>
      <p:sp>
        <p:nvSpPr>
          <p:cNvPr id="19" name="Rectangle: Rounded Corners 18">
            <a:extLst>
              <a:ext uri="{FF2B5EF4-FFF2-40B4-BE49-F238E27FC236}">
                <a16:creationId xmlns:a16="http://schemas.microsoft.com/office/drawing/2014/main" id="{65588968-A462-9AB7-04D4-FA373E4458C6}"/>
              </a:ext>
            </a:extLst>
          </p:cNvPr>
          <p:cNvSpPr/>
          <p:nvPr/>
        </p:nvSpPr>
        <p:spPr>
          <a:xfrm>
            <a:off x="5008387" y="4522024"/>
            <a:ext cx="1828966" cy="1355271"/>
          </a:xfrm>
          <a:prstGeom prst="roundRect">
            <a:avLst>
              <a:gd name="adj" fmla="val 6136"/>
            </a:avLst>
          </a:prstGeom>
          <a:solidFill>
            <a:srgbClr val="FCF7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4">
            <a:extLst>
              <a:ext uri="{FF2B5EF4-FFF2-40B4-BE49-F238E27FC236}">
                <a16:creationId xmlns:a16="http://schemas.microsoft.com/office/drawing/2014/main" id="{E1D4B356-44D3-2176-044F-50309A456BC8}"/>
              </a:ext>
            </a:extLst>
          </p:cNvPr>
          <p:cNvSpPr txBox="1"/>
          <p:nvPr/>
        </p:nvSpPr>
        <p:spPr>
          <a:xfrm>
            <a:off x="5472694" y="4611199"/>
            <a:ext cx="15489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400"/>
              </a:spcAft>
            </a:pPr>
            <a:r>
              <a:rPr lang="en-US" sz="1100">
                <a:solidFill>
                  <a:schemeClr val="tx1">
                    <a:lumMod val="75000"/>
                    <a:lumOff val="25000"/>
                  </a:schemeClr>
                </a:solidFill>
                <a:latin typeface="Century Gothic" panose="020B0502020202020204" pitchFamily="34" charset="0"/>
              </a:rPr>
              <a:t>Colorado Springs</a:t>
            </a:r>
          </a:p>
        </p:txBody>
      </p:sp>
      <p:sp>
        <p:nvSpPr>
          <p:cNvPr id="23" name="TextBox 5">
            <a:extLst>
              <a:ext uri="{FF2B5EF4-FFF2-40B4-BE49-F238E27FC236}">
                <a16:creationId xmlns:a16="http://schemas.microsoft.com/office/drawing/2014/main" id="{06C71520-EADA-D5E1-9AD1-12F9E8E7B5FE}"/>
              </a:ext>
            </a:extLst>
          </p:cNvPr>
          <p:cNvSpPr txBox="1"/>
          <p:nvPr/>
        </p:nvSpPr>
        <p:spPr>
          <a:xfrm>
            <a:off x="5477784" y="4912492"/>
            <a:ext cx="15489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400"/>
              </a:spcAft>
            </a:pPr>
            <a:r>
              <a:rPr lang="en-US" sz="1050">
                <a:solidFill>
                  <a:schemeClr val="tx1">
                    <a:lumMod val="75000"/>
                    <a:lumOff val="25000"/>
                  </a:schemeClr>
                </a:solidFill>
                <a:latin typeface="Century Gothic" panose="020B0502020202020204" pitchFamily="34" charset="0"/>
              </a:rPr>
              <a:t>Black Forest Fire</a:t>
            </a:r>
          </a:p>
        </p:txBody>
      </p:sp>
      <p:sp>
        <p:nvSpPr>
          <p:cNvPr id="24" name="Rectangle 23">
            <a:extLst>
              <a:ext uri="{FF2B5EF4-FFF2-40B4-BE49-F238E27FC236}">
                <a16:creationId xmlns:a16="http://schemas.microsoft.com/office/drawing/2014/main" id="{8A008265-3328-C3C3-7567-77D28F3635E7}"/>
              </a:ext>
            </a:extLst>
          </p:cNvPr>
          <p:cNvSpPr/>
          <p:nvPr/>
        </p:nvSpPr>
        <p:spPr>
          <a:xfrm>
            <a:off x="5123091" y="4938033"/>
            <a:ext cx="359227" cy="2068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464DF30-A874-17D6-B85B-AED2786B5DF8}"/>
              </a:ext>
            </a:extLst>
          </p:cNvPr>
          <p:cNvSpPr/>
          <p:nvPr/>
        </p:nvSpPr>
        <p:spPr>
          <a:xfrm>
            <a:off x="5123091" y="4627790"/>
            <a:ext cx="348341" cy="201384"/>
          </a:xfrm>
          <a:prstGeom prst="rect">
            <a:avLst/>
          </a:prstGeom>
          <a:solidFill>
            <a:srgbClr val="E8C7FF"/>
          </a:solidFill>
          <a:ln>
            <a:solidFill>
              <a:srgbClr val="A78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a:extLst>
              <a:ext uri="{FF2B5EF4-FFF2-40B4-BE49-F238E27FC236}">
                <a16:creationId xmlns:a16="http://schemas.microsoft.com/office/drawing/2014/main" id="{386A25D1-CB90-9449-608E-A68D0E7D8F33}"/>
              </a:ext>
            </a:extLst>
          </p:cNvPr>
          <p:cNvPicPr>
            <a:picLocks noChangeAspect="1"/>
          </p:cNvPicPr>
          <p:nvPr/>
        </p:nvPicPr>
        <p:blipFill>
          <a:blip r:embed="rId6"/>
          <a:stretch>
            <a:fillRect/>
          </a:stretch>
        </p:blipFill>
        <p:spPr>
          <a:xfrm>
            <a:off x="5119473" y="5230523"/>
            <a:ext cx="345241" cy="554792"/>
          </a:xfrm>
          <a:prstGeom prst="rect">
            <a:avLst/>
          </a:prstGeom>
        </p:spPr>
      </p:pic>
      <p:sp>
        <p:nvSpPr>
          <p:cNvPr id="11" name="TextBox 1">
            <a:extLst>
              <a:ext uri="{FF2B5EF4-FFF2-40B4-BE49-F238E27FC236}">
                <a16:creationId xmlns:a16="http://schemas.microsoft.com/office/drawing/2014/main" id="{C608C9AC-0D5B-07BE-3C13-99C8CBEBA5ED}"/>
              </a:ext>
            </a:extLst>
          </p:cNvPr>
          <p:cNvSpPr txBox="1"/>
          <p:nvPr/>
        </p:nvSpPr>
        <p:spPr>
          <a:xfrm>
            <a:off x="5500496" y="5220822"/>
            <a:ext cx="556780" cy="62068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600"/>
              </a:spcAft>
            </a:pPr>
            <a:r>
              <a:rPr lang="en-US" sz="1050">
                <a:ea typeface="+mn-lt"/>
                <a:cs typeface="+mn-lt"/>
              </a:rPr>
              <a:t>≥ </a:t>
            </a:r>
            <a:r>
              <a:rPr lang="en-US" sz="1050">
                <a:latin typeface="Century Gothic"/>
                <a:ea typeface="+mn-lt"/>
                <a:cs typeface="+mn-lt"/>
              </a:rPr>
              <a:t>1.0</a:t>
            </a:r>
            <a:endParaRPr lang="en-US" sz="1050">
              <a:solidFill>
                <a:schemeClr val="tx1">
                  <a:lumMod val="75000"/>
                  <a:lumOff val="25000"/>
                </a:schemeClr>
              </a:solidFill>
              <a:latin typeface="Century Gothic" panose="020B0502020202020204" pitchFamily="34" charset="0"/>
            </a:endParaRPr>
          </a:p>
          <a:p>
            <a:pPr>
              <a:spcAft>
                <a:spcPts val="1600"/>
              </a:spcAft>
            </a:pPr>
            <a:r>
              <a:rPr lang="en-US" sz="1050">
                <a:solidFill>
                  <a:schemeClr val="tx1">
                    <a:lumMod val="75000"/>
                    <a:lumOff val="25000"/>
                  </a:schemeClr>
                </a:solidFill>
                <a:latin typeface="Century Gothic"/>
              </a:rPr>
              <a:t>0.0</a:t>
            </a:r>
            <a:endParaRPr lang="en-US" sz="1050">
              <a:solidFill>
                <a:schemeClr val="tx1">
                  <a:lumMod val="75000"/>
                  <a:lumOff val="25000"/>
                </a:schemeClr>
              </a:solidFill>
              <a:latin typeface="Century Gothic" panose="020B0502020202020204" pitchFamily="34" charset="0"/>
            </a:endParaRPr>
          </a:p>
        </p:txBody>
      </p:sp>
      <p:sp>
        <p:nvSpPr>
          <p:cNvPr id="7" name="Arrow: Right 6">
            <a:extLst>
              <a:ext uri="{FF2B5EF4-FFF2-40B4-BE49-F238E27FC236}">
                <a16:creationId xmlns:a16="http://schemas.microsoft.com/office/drawing/2014/main" id="{66774E8A-374A-1391-66D9-C23A55B3B51A}"/>
              </a:ext>
            </a:extLst>
          </p:cNvPr>
          <p:cNvSpPr/>
          <p:nvPr/>
        </p:nvSpPr>
        <p:spPr>
          <a:xfrm rot="16200000">
            <a:off x="6499637" y="2034027"/>
            <a:ext cx="338554" cy="248663"/>
          </a:xfrm>
          <a:prstGeom prst="rightArrow">
            <a:avLst>
              <a:gd name="adj1" fmla="val 50000"/>
              <a:gd name="adj2" fmla="val 80288"/>
            </a:avLst>
          </a:prstGeom>
          <a:solidFill>
            <a:schemeClr val="tx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2">
            <a:extLst>
              <a:ext uri="{FF2B5EF4-FFF2-40B4-BE49-F238E27FC236}">
                <a16:creationId xmlns:a16="http://schemas.microsoft.com/office/drawing/2014/main" id="{64BFDE4C-1E0C-99CD-3D1D-CF8112F39097}"/>
              </a:ext>
            </a:extLst>
          </p:cNvPr>
          <p:cNvSpPr txBox="1"/>
          <p:nvPr/>
        </p:nvSpPr>
        <p:spPr>
          <a:xfrm>
            <a:off x="6488985" y="1629018"/>
            <a:ext cx="324434"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Century Gothic"/>
              </a:rPr>
              <a:t>N</a:t>
            </a:r>
          </a:p>
        </p:txBody>
      </p:sp>
      <p:sp>
        <p:nvSpPr>
          <p:cNvPr id="53" name="Rectangle: Rounded Corners 52">
            <a:extLst>
              <a:ext uri="{FF2B5EF4-FFF2-40B4-BE49-F238E27FC236}">
                <a16:creationId xmlns:a16="http://schemas.microsoft.com/office/drawing/2014/main" id="{D1EE88D5-7C56-7C89-7DF0-2F9FC30D3954}"/>
              </a:ext>
            </a:extLst>
          </p:cNvPr>
          <p:cNvSpPr/>
          <p:nvPr/>
        </p:nvSpPr>
        <p:spPr>
          <a:xfrm>
            <a:off x="3796406" y="5936893"/>
            <a:ext cx="3041974" cy="309744"/>
          </a:xfrm>
          <a:prstGeom prst="roundRect">
            <a:avLst/>
          </a:prstGeom>
          <a:solidFill>
            <a:srgbClr val="FCF7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6" name="Picture 35">
            <a:extLst>
              <a:ext uri="{FF2B5EF4-FFF2-40B4-BE49-F238E27FC236}">
                <a16:creationId xmlns:a16="http://schemas.microsoft.com/office/drawing/2014/main" id="{C771F42A-D6AB-175C-2071-E64B35532AC3}"/>
              </a:ext>
            </a:extLst>
          </p:cNvPr>
          <p:cNvPicPr>
            <a:picLocks noChangeAspect="1"/>
          </p:cNvPicPr>
          <p:nvPr/>
        </p:nvPicPr>
        <p:blipFill>
          <a:blip r:embed="rId7"/>
          <a:stretch>
            <a:fillRect/>
          </a:stretch>
        </p:blipFill>
        <p:spPr>
          <a:xfrm>
            <a:off x="3905008" y="6112350"/>
            <a:ext cx="2550523" cy="126379"/>
          </a:xfrm>
          <a:prstGeom prst="rect">
            <a:avLst/>
          </a:prstGeom>
        </p:spPr>
      </p:pic>
      <p:sp>
        <p:nvSpPr>
          <p:cNvPr id="37" name="TextBox 2">
            <a:extLst>
              <a:ext uri="{FF2B5EF4-FFF2-40B4-BE49-F238E27FC236}">
                <a16:creationId xmlns:a16="http://schemas.microsoft.com/office/drawing/2014/main" id="{6CC3E241-C362-14F1-E5CC-8FA16CC75683}"/>
              </a:ext>
            </a:extLst>
          </p:cNvPr>
          <p:cNvSpPr txBox="1"/>
          <p:nvPr/>
        </p:nvSpPr>
        <p:spPr>
          <a:xfrm>
            <a:off x="4045818" y="5929756"/>
            <a:ext cx="431528" cy="246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6.25</a:t>
            </a:r>
          </a:p>
        </p:txBody>
      </p:sp>
      <p:sp>
        <p:nvSpPr>
          <p:cNvPr id="38" name="TextBox 3">
            <a:extLst>
              <a:ext uri="{FF2B5EF4-FFF2-40B4-BE49-F238E27FC236}">
                <a16:creationId xmlns:a16="http://schemas.microsoft.com/office/drawing/2014/main" id="{C537D7DF-521C-DB97-61DA-1C8D5681AC6B}"/>
              </a:ext>
            </a:extLst>
          </p:cNvPr>
          <p:cNvSpPr txBox="1"/>
          <p:nvPr/>
        </p:nvSpPr>
        <p:spPr>
          <a:xfrm>
            <a:off x="3789966" y="5931399"/>
            <a:ext cx="236432"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0</a:t>
            </a:r>
          </a:p>
        </p:txBody>
      </p:sp>
      <p:sp>
        <p:nvSpPr>
          <p:cNvPr id="39" name="TextBox 4">
            <a:extLst>
              <a:ext uri="{FF2B5EF4-FFF2-40B4-BE49-F238E27FC236}">
                <a16:creationId xmlns:a16="http://schemas.microsoft.com/office/drawing/2014/main" id="{827394B4-BF62-E106-F9A9-DAA86D92F213}"/>
              </a:ext>
            </a:extLst>
          </p:cNvPr>
          <p:cNvSpPr txBox="1"/>
          <p:nvPr/>
        </p:nvSpPr>
        <p:spPr>
          <a:xfrm>
            <a:off x="4332408" y="5925587"/>
            <a:ext cx="447558" cy="25391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12.5</a:t>
            </a:r>
            <a:endParaRPr lang="en-US" sz="1600">
              <a:solidFill>
                <a:schemeClr val="tx1">
                  <a:lumMod val="75000"/>
                  <a:lumOff val="25000"/>
                </a:schemeClr>
              </a:solidFill>
              <a:latin typeface="Century Gothic" panose="020B0502020202020204" pitchFamily="34" charset="0"/>
            </a:endParaRPr>
          </a:p>
        </p:txBody>
      </p:sp>
      <p:sp>
        <p:nvSpPr>
          <p:cNvPr id="40" name="TextBox 5">
            <a:extLst>
              <a:ext uri="{FF2B5EF4-FFF2-40B4-BE49-F238E27FC236}">
                <a16:creationId xmlns:a16="http://schemas.microsoft.com/office/drawing/2014/main" id="{3CBDF5B9-1242-59DA-E272-71A06CC8D12D}"/>
              </a:ext>
            </a:extLst>
          </p:cNvPr>
          <p:cNvSpPr txBox="1"/>
          <p:nvPr/>
        </p:nvSpPr>
        <p:spPr>
          <a:xfrm>
            <a:off x="6318720" y="5931173"/>
            <a:ext cx="37218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50</a:t>
            </a:r>
          </a:p>
        </p:txBody>
      </p:sp>
      <p:sp>
        <p:nvSpPr>
          <p:cNvPr id="41" name="TextBox 6">
            <a:extLst>
              <a:ext uri="{FF2B5EF4-FFF2-40B4-BE49-F238E27FC236}">
                <a16:creationId xmlns:a16="http://schemas.microsoft.com/office/drawing/2014/main" id="{8D6F86C7-26EB-FEF7-3728-0909E17E4B30}"/>
              </a:ext>
            </a:extLst>
          </p:cNvPr>
          <p:cNvSpPr txBox="1"/>
          <p:nvPr/>
        </p:nvSpPr>
        <p:spPr>
          <a:xfrm>
            <a:off x="5011618" y="5926424"/>
            <a:ext cx="325730"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25</a:t>
            </a:r>
            <a:endParaRPr lang="en-US" sz="1600">
              <a:solidFill>
                <a:schemeClr val="tx1">
                  <a:lumMod val="75000"/>
                  <a:lumOff val="25000"/>
                </a:schemeClr>
              </a:solidFill>
              <a:latin typeface="Century Gothic" panose="020B0502020202020204" pitchFamily="34" charset="0"/>
            </a:endParaRPr>
          </a:p>
        </p:txBody>
      </p:sp>
      <p:sp>
        <p:nvSpPr>
          <p:cNvPr id="42" name="TextBox 7">
            <a:extLst>
              <a:ext uri="{FF2B5EF4-FFF2-40B4-BE49-F238E27FC236}">
                <a16:creationId xmlns:a16="http://schemas.microsoft.com/office/drawing/2014/main" id="{6ABB8E43-7B9B-85FC-102F-2D04C66AE498}"/>
              </a:ext>
            </a:extLst>
          </p:cNvPr>
          <p:cNvSpPr txBox="1"/>
          <p:nvPr/>
        </p:nvSpPr>
        <p:spPr>
          <a:xfrm>
            <a:off x="5596159" y="5931524"/>
            <a:ext cx="431528" cy="246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37.5</a:t>
            </a:r>
          </a:p>
        </p:txBody>
      </p:sp>
      <p:sp>
        <p:nvSpPr>
          <p:cNvPr id="43" name="TextBox 8">
            <a:extLst>
              <a:ext uri="{FF2B5EF4-FFF2-40B4-BE49-F238E27FC236}">
                <a16:creationId xmlns:a16="http://schemas.microsoft.com/office/drawing/2014/main" id="{2EB95E07-3350-7439-A5B5-54171222E9F9}"/>
              </a:ext>
            </a:extLst>
          </p:cNvPr>
          <p:cNvSpPr txBox="1"/>
          <p:nvPr/>
        </p:nvSpPr>
        <p:spPr>
          <a:xfrm>
            <a:off x="6401144" y="6054300"/>
            <a:ext cx="487634" cy="246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Miles</a:t>
            </a:r>
          </a:p>
        </p:txBody>
      </p:sp>
    </p:spTree>
    <p:extLst>
      <p:ext uri="{BB962C8B-B14F-4D97-AF65-F5344CB8AC3E}">
        <p14:creationId xmlns:p14="http://schemas.microsoft.com/office/powerpoint/2010/main" val="3155648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42AB5734-D0D1-D944-9342-470564B88EC9}"/>
              </a:ext>
            </a:extLst>
          </p:cNvPr>
          <p:cNvSpPr/>
          <p:nvPr/>
        </p:nvSpPr>
        <p:spPr>
          <a:xfrm>
            <a:off x="8097920" y="3746499"/>
            <a:ext cx="2954422" cy="1523999"/>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RESULTS – Aerosol Optical Depth</a:t>
            </a:r>
            <a:endParaRPr lang="en-US"/>
          </a:p>
        </p:txBody>
      </p:sp>
      <p:sp>
        <p:nvSpPr>
          <p:cNvPr id="4" name="TextBox 3">
            <a:extLst>
              <a:ext uri="{FF2B5EF4-FFF2-40B4-BE49-F238E27FC236}">
                <a16:creationId xmlns:a16="http://schemas.microsoft.com/office/drawing/2014/main" id="{F9ECB271-A236-74D9-324D-7915D5649A47}"/>
              </a:ext>
            </a:extLst>
          </p:cNvPr>
          <p:cNvSpPr txBox="1"/>
          <p:nvPr/>
        </p:nvSpPr>
        <p:spPr>
          <a:xfrm>
            <a:off x="9137373" y="945660"/>
            <a:ext cx="260252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Calibri"/>
                <a:cs typeface="Calibri"/>
              </a:rPr>
              <a:t>Terra/Aqua MODIS</a:t>
            </a:r>
            <a:endParaRPr lang="en-US">
              <a:solidFill>
                <a:schemeClr val="tx1">
                  <a:lumMod val="75000"/>
                  <a:lumOff val="25000"/>
                </a:schemeClr>
              </a:solidFill>
              <a:ea typeface="Calibri"/>
              <a:cs typeface="Calibri"/>
            </a:endParaRPr>
          </a:p>
        </p:txBody>
      </p:sp>
      <p:pic>
        <p:nvPicPr>
          <p:cNvPr id="8" name="Picture 6" descr="A picture containing satellite, transport&#10;&#10;Description automatically generated">
            <a:extLst>
              <a:ext uri="{FF2B5EF4-FFF2-40B4-BE49-F238E27FC236}">
                <a16:creationId xmlns:a16="http://schemas.microsoft.com/office/drawing/2014/main" id="{84FE30B7-5EAF-B6BA-E0FC-7A05A9BBEA24}"/>
              </a:ext>
            </a:extLst>
          </p:cNvPr>
          <p:cNvPicPr>
            <a:picLocks noChangeAspect="1"/>
          </p:cNvPicPr>
          <p:nvPr/>
        </p:nvPicPr>
        <p:blipFill>
          <a:blip r:embed="rId3"/>
          <a:stretch>
            <a:fillRect/>
          </a:stretch>
        </p:blipFill>
        <p:spPr>
          <a:xfrm rot="900000">
            <a:off x="9279257" y="191872"/>
            <a:ext cx="764589" cy="610558"/>
          </a:xfrm>
          <a:prstGeom prst="rect">
            <a:avLst/>
          </a:prstGeom>
          <a:ln>
            <a:noFill/>
          </a:ln>
          <a:effectLst>
            <a:outerShdw blurRad="292100" dist="139700" dir="2700000" algn="tl" rotWithShape="0">
              <a:schemeClr val="bg1">
                <a:alpha val="80000"/>
              </a:schemeClr>
            </a:outerShdw>
          </a:effectLst>
        </p:spPr>
      </p:pic>
      <p:pic>
        <p:nvPicPr>
          <p:cNvPr id="10" name="Picture 7" descr="A picture containing transport, satellite&#10;&#10;Description automatically generated">
            <a:extLst>
              <a:ext uri="{FF2B5EF4-FFF2-40B4-BE49-F238E27FC236}">
                <a16:creationId xmlns:a16="http://schemas.microsoft.com/office/drawing/2014/main" id="{470772FB-A7A7-CBDE-1081-7A4F9B6AA6A1}"/>
              </a:ext>
            </a:extLst>
          </p:cNvPr>
          <p:cNvPicPr>
            <a:picLocks noChangeAspect="1"/>
          </p:cNvPicPr>
          <p:nvPr/>
        </p:nvPicPr>
        <p:blipFill>
          <a:blip r:embed="rId4"/>
          <a:stretch>
            <a:fillRect/>
          </a:stretch>
        </p:blipFill>
        <p:spPr>
          <a:xfrm rot="21267527">
            <a:off x="10533311" y="294903"/>
            <a:ext cx="986712" cy="509844"/>
          </a:xfrm>
          <a:prstGeom prst="rect">
            <a:avLst/>
          </a:prstGeom>
          <a:ln>
            <a:noFill/>
          </a:ln>
          <a:effectLst>
            <a:outerShdw blurRad="292100" dist="139700" dir="2700000" algn="tl" rotWithShape="0">
              <a:schemeClr val="bg1">
                <a:alpha val="80000"/>
              </a:schemeClr>
            </a:outerShdw>
          </a:effectLst>
        </p:spPr>
      </p:pic>
      <p:sp>
        <p:nvSpPr>
          <p:cNvPr id="2" name="TextBox 1">
            <a:extLst>
              <a:ext uri="{FF2B5EF4-FFF2-40B4-BE49-F238E27FC236}">
                <a16:creationId xmlns:a16="http://schemas.microsoft.com/office/drawing/2014/main" id="{1C62E56D-63DF-21BD-93CD-8DC4CE0D21F8}"/>
              </a:ext>
            </a:extLst>
          </p:cNvPr>
          <p:cNvSpPr txBox="1"/>
          <p:nvPr/>
        </p:nvSpPr>
        <p:spPr>
          <a:xfrm>
            <a:off x="1254894" y="1406513"/>
            <a:ext cx="593692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a:cs typeface="Calibri"/>
              </a:rPr>
              <a:t>Multi-Year Comparison of Monthly AOD Trends</a:t>
            </a:r>
            <a:endParaRPr lang="en-US" sz="2000">
              <a:cs typeface="Calibri"/>
            </a:endParaRPr>
          </a:p>
        </p:txBody>
      </p:sp>
      <p:grpSp>
        <p:nvGrpSpPr>
          <p:cNvPr id="17" name="Group 16">
            <a:extLst>
              <a:ext uri="{FF2B5EF4-FFF2-40B4-BE49-F238E27FC236}">
                <a16:creationId xmlns:a16="http://schemas.microsoft.com/office/drawing/2014/main" id="{48850F12-15D2-D96E-A56B-AFDFB541D54A}"/>
              </a:ext>
            </a:extLst>
          </p:cNvPr>
          <p:cNvGrpSpPr/>
          <p:nvPr/>
        </p:nvGrpSpPr>
        <p:grpSpPr>
          <a:xfrm>
            <a:off x="1510326" y="2009699"/>
            <a:ext cx="507095" cy="3343864"/>
            <a:chOff x="50088" y="2609157"/>
            <a:chExt cx="502112" cy="2422140"/>
          </a:xfrm>
        </p:grpSpPr>
        <p:sp>
          <p:nvSpPr>
            <p:cNvPr id="7" name="TextBox 6">
              <a:extLst>
                <a:ext uri="{FF2B5EF4-FFF2-40B4-BE49-F238E27FC236}">
                  <a16:creationId xmlns:a16="http://schemas.microsoft.com/office/drawing/2014/main" id="{C514EA89-9712-F16F-993B-33A6619EEC0E}"/>
                </a:ext>
              </a:extLst>
            </p:cNvPr>
            <p:cNvSpPr txBox="1"/>
            <p:nvPr/>
          </p:nvSpPr>
          <p:spPr>
            <a:xfrm>
              <a:off x="50089" y="2609157"/>
              <a:ext cx="502111" cy="221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1.0</a:t>
              </a:r>
            </a:p>
          </p:txBody>
        </p:sp>
        <p:sp>
          <p:nvSpPr>
            <p:cNvPr id="9" name="TextBox 8">
              <a:extLst>
                <a:ext uri="{FF2B5EF4-FFF2-40B4-BE49-F238E27FC236}">
                  <a16:creationId xmlns:a16="http://schemas.microsoft.com/office/drawing/2014/main" id="{21524CC3-909B-606F-F2F0-BE6D87446B3E}"/>
                </a:ext>
              </a:extLst>
            </p:cNvPr>
            <p:cNvSpPr txBox="1"/>
            <p:nvPr/>
          </p:nvSpPr>
          <p:spPr>
            <a:xfrm>
              <a:off x="50088" y="3029571"/>
              <a:ext cx="502111" cy="3766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0.8</a:t>
              </a:r>
            </a:p>
          </p:txBody>
        </p:sp>
        <p:sp>
          <p:nvSpPr>
            <p:cNvPr id="11" name="TextBox 10">
              <a:extLst>
                <a:ext uri="{FF2B5EF4-FFF2-40B4-BE49-F238E27FC236}">
                  <a16:creationId xmlns:a16="http://schemas.microsoft.com/office/drawing/2014/main" id="{F519C150-B458-839C-AB6C-8AEC2633AB83}"/>
                </a:ext>
              </a:extLst>
            </p:cNvPr>
            <p:cNvSpPr txBox="1"/>
            <p:nvPr/>
          </p:nvSpPr>
          <p:spPr>
            <a:xfrm>
              <a:off x="50089" y="3489398"/>
              <a:ext cx="502111" cy="221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0.6</a:t>
              </a:r>
            </a:p>
          </p:txBody>
        </p:sp>
        <p:sp>
          <p:nvSpPr>
            <p:cNvPr id="14" name="TextBox 13">
              <a:extLst>
                <a:ext uri="{FF2B5EF4-FFF2-40B4-BE49-F238E27FC236}">
                  <a16:creationId xmlns:a16="http://schemas.microsoft.com/office/drawing/2014/main" id="{AC63E870-937D-B9E7-8545-E896E1376D9A}"/>
                </a:ext>
              </a:extLst>
            </p:cNvPr>
            <p:cNvSpPr txBox="1"/>
            <p:nvPr/>
          </p:nvSpPr>
          <p:spPr>
            <a:xfrm>
              <a:off x="50088" y="3942656"/>
              <a:ext cx="502111" cy="221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0.4</a:t>
              </a:r>
            </a:p>
          </p:txBody>
        </p:sp>
        <p:sp>
          <p:nvSpPr>
            <p:cNvPr id="15" name="TextBox 14">
              <a:extLst>
                <a:ext uri="{FF2B5EF4-FFF2-40B4-BE49-F238E27FC236}">
                  <a16:creationId xmlns:a16="http://schemas.microsoft.com/office/drawing/2014/main" id="{B8AA703C-069F-9B45-82D3-CA7641AD3D10}"/>
                </a:ext>
              </a:extLst>
            </p:cNvPr>
            <p:cNvSpPr txBox="1"/>
            <p:nvPr/>
          </p:nvSpPr>
          <p:spPr>
            <a:xfrm>
              <a:off x="50088" y="4809760"/>
              <a:ext cx="502111" cy="221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a:t>
              </a:r>
            </a:p>
          </p:txBody>
        </p:sp>
        <p:sp>
          <p:nvSpPr>
            <p:cNvPr id="16" name="TextBox 15">
              <a:extLst>
                <a:ext uri="{FF2B5EF4-FFF2-40B4-BE49-F238E27FC236}">
                  <a16:creationId xmlns:a16="http://schemas.microsoft.com/office/drawing/2014/main" id="{2234D3B2-0E55-24AA-8943-EE9ADA5E2A4E}"/>
                </a:ext>
              </a:extLst>
            </p:cNvPr>
            <p:cNvSpPr txBox="1"/>
            <p:nvPr/>
          </p:nvSpPr>
          <p:spPr>
            <a:xfrm>
              <a:off x="50088" y="4369639"/>
              <a:ext cx="502111" cy="221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0.2</a:t>
              </a:r>
            </a:p>
          </p:txBody>
        </p:sp>
      </p:grpSp>
      <p:sp>
        <p:nvSpPr>
          <p:cNvPr id="26" name="TextBox 1">
            <a:extLst>
              <a:ext uri="{FF2B5EF4-FFF2-40B4-BE49-F238E27FC236}">
                <a16:creationId xmlns:a16="http://schemas.microsoft.com/office/drawing/2014/main" id="{3CACDBFB-0C7C-125C-D27C-EB6E3B870925}"/>
              </a:ext>
            </a:extLst>
          </p:cNvPr>
          <p:cNvSpPr txBox="1"/>
          <p:nvPr/>
        </p:nvSpPr>
        <p:spPr>
          <a:xfrm rot="16200000">
            <a:off x="1007582" y="3110529"/>
            <a:ext cx="789060"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Century Gothic"/>
                <a:cs typeface="Calibri"/>
              </a:rPr>
              <a:t>AOD</a:t>
            </a:r>
          </a:p>
        </p:txBody>
      </p:sp>
      <p:sp>
        <p:nvSpPr>
          <p:cNvPr id="27" name="TextBox 26">
            <a:extLst>
              <a:ext uri="{FF2B5EF4-FFF2-40B4-BE49-F238E27FC236}">
                <a16:creationId xmlns:a16="http://schemas.microsoft.com/office/drawing/2014/main" id="{7FA17712-0A98-D5BD-1D98-938099271E93}"/>
              </a:ext>
            </a:extLst>
          </p:cNvPr>
          <p:cNvSpPr txBox="1"/>
          <p:nvPr/>
        </p:nvSpPr>
        <p:spPr>
          <a:xfrm>
            <a:off x="2142588" y="5977115"/>
            <a:ext cx="24508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Century Gothic"/>
                <a:cs typeface="Calibri"/>
              </a:rPr>
              <a:t>2009 (95th Percentile)</a:t>
            </a:r>
          </a:p>
        </p:txBody>
      </p:sp>
      <p:sp>
        <p:nvSpPr>
          <p:cNvPr id="28" name="TextBox 27">
            <a:extLst>
              <a:ext uri="{FF2B5EF4-FFF2-40B4-BE49-F238E27FC236}">
                <a16:creationId xmlns:a16="http://schemas.microsoft.com/office/drawing/2014/main" id="{22CA9FB9-FC07-9CCA-CCFF-D03C325E3D07}"/>
              </a:ext>
            </a:extLst>
          </p:cNvPr>
          <p:cNvSpPr txBox="1"/>
          <p:nvPr/>
        </p:nvSpPr>
        <p:spPr>
          <a:xfrm>
            <a:off x="2143495" y="5699765"/>
            <a:ext cx="245081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Century Gothic"/>
                <a:cs typeface="Calibri"/>
              </a:rPr>
              <a:t>2020 (95th Percentile)</a:t>
            </a:r>
          </a:p>
        </p:txBody>
      </p:sp>
      <p:sp>
        <p:nvSpPr>
          <p:cNvPr id="29" name="TextBox 28">
            <a:extLst>
              <a:ext uri="{FF2B5EF4-FFF2-40B4-BE49-F238E27FC236}">
                <a16:creationId xmlns:a16="http://schemas.microsoft.com/office/drawing/2014/main" id="{F22F82FF-2ADD-1FAB-078F-EF5BA564E1EB}"/>
              </a:ext>
            </a:extLst>
          </p:cNvPr>
          <p:cNvSpPr txBox="1"/>
          <p:nvPr/>
        </p:nvSpPr>
        <p:spPr>
          <a:xfrm>
            <a:off x="4696798" y="5691049"/>
            <a:ext cx="2204289"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Century Gothic"/>
                <a:cs typeface="Calibri"/>
              </a:rPr>
              <a:t>2007 - 2021 Mean</a:t>
            </a:r>
          </a:p>
        </p:txBody>
      </p:sp>
      <p:sp>
        <p:nvSpPr>
          <p:cNvPr id="30" name="TextBox 29">
            <a:extLst>
              <a:ext uri="{FF2B5EF4-FFF2-40B4-BE49-F238E27FC236}">
                <a16:creationId xmlns:a16="http://schemas.microsoft.com/office/drawing/2014/main" id="{0042A7C8-07A6-C737-9862-66E00E915758}"/>
              </a:ext>
            </a:extLst>
          </p:cNvPr>
          <p:cNvSpPr txBox="1"/>
          <p:nvPr/>
        </p:nvSpPr>
        <p:spPr>
          <a:xfrm>
            <a:off x="4775365" y="5975531"/>
            <a:ext cx="220261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latin typeface="Century Gothic"/>
                <a:cs typeface="Calibri"/>
              </a:rPr>
              <a:t>2007 - 2021 Median</a:t>
            </a:r>
          </a:p>
        </p:txBody>
      </p:sp>
      <p:pic>
        <p:nvPicPr>
          <p:cNvPr id="19" name="Picture 19">
            <a:extLst>
              <a:ext uri="{FF2B5EF4-FFF2-40B4-BE49-F238E27FC236}">
                <a16:creationId xmlns:a16="http://schemas.microsoft.com/office/drawing/2014/main" id="{0076FE3E-E3B8-FF66-0AA4-DA59F496AACF}"/>
              </a:ext>
            </a:extLst>
          </p:cNvPr>
          <p:cNvPicPr>
            <a:picLocks noChangeAspect="1"/>
          </p:cNvPicPr>
          <p:nvPr/>
        </p:nvPicPr>
        <p:blipFill>
          <a:blip r:embed="rId5"/>
          <a:stretch>
            <a:fillRect/>
          </a:stretch>
        </p:blipFill>
        <p:spPr>
          <a:xfrm>
            <a:off x="4533351" y="5753025"/>
            <a:ext cx="382185" cy="266924"/>
          </a:xfrm>
          <a:prstGeom prst="rect">
            <a:avLst/>
          </a:prstGeom>
        </p:spPr>
      </p:pic>
      <p:pic>
        <p:nvPicPr>
          <p:cNvPr id="20" name="Picture 20">
            <a:extLst>
              <a:ext uri="{FF2B5EF4-FFF2-40B4-BE49-F238E27FC236}">
                <a16:creationId xmlns:a16="http://schemas.microsoft.com/office/drawing/2014/main" id="{BC7DDD83-F59B-C5EB-4934-AA7298D21548}"/>
              </a:ext>
            </a:extLst>
          </p:cNvPr>
          <p:cNvPicPr>
            <a:picLocks noChangeAspect="1"/>
          </p:cNvPicPr>
          <p:nvPr/>
        </p:nvPicPr>
        <p:blipFill>
          <a:blip r:embed="rId6"/>
          <a:stretch>
            <a:fillRect/>
          </a:stretch>
        </p:blipFill>
        <p:spPr>
          <a:xfrm>
            <a:off x="4531416" y="6013540"/>
            <a:ext cx="429186" cy="230283"/>
          </a:xfrm>
          <a:prstGeom prst="rect">
            <a:avLst/>
          </a:prstGeom>
        </p:spPr>
      </p:pic>
      <p:pic>
        <p:nvPicPr>
          <p:cNvPr id="21" name="Picture 21">
            <a:extLst>
              <a:ext uri="{FF2B5EF4-FFF2-40B4-BE49-F238E27FC236}">
                <a16:creationId xmlns:a16="http://schemas.microsoft.com/office/drawing/2014/main" id="{707E0797-DFB4-BCF5-389E-32EC3D7BC447}"/>
              </a:ext>
            </a:extLst>
          </p:cNvPr>
          <p:cNvPicPr>
            <a:picLocks noChangeAspect="1"/>
          </p:cNvPicPr>
          <p:nvPr/>
        </p:nvPicPr>
        <p:blipFill>
          <a:blip r:embed="rId7"/>
          <a:stretch>
            <a:fillRect/>
          </a:stretch>
        </p:blipFill>
        <p:spPr>
          <a:xfrm>
            <a:off x="1904476" y="5790725"/>
            <a:ext cx="461123" cy="206749"/>
          </a:xfrm>
          <a:prstGeom prst="rect">
            <a:avLst/>
          </a:prstGeom>
        </p:spPr>
      </p:pic>
      <p:pic>
        <p:nvPicPr>
          <p:cNvPr id="22" name="Picture 22">
            <a:extLst>
              <a:ext uri="{FF2B5EF4-FFF2-40B4-BE49-F238E27FC236}">
                <a16:creationId xmlns:a16="http://schemas.microsoft.com/office/drawing/2014/main" id="{7F11F966-A68D-D55D-4783-27B562522061}"/>
              </a:ext>
            </a:extLst>
          </p:cNvPr>
          <p:cNvPicPr>
            <a:picLocks noChangeAspect="1"/>
          </p:cNvPicPr>
          <p:nvPr/>
        </p:nvPicPr>
        <p:blipFill>
          <a:blip r:embed="rId8"/>
          <a:stretch>
            <a:fillRect/>
          </a:stretch>
        </p:blipFill>
        <p:spPr>
          <a:xfrm>
            <a:off x="1896349" y="6075252"/>
            <a:ext cx="477373" cy="132232"/>
          </a:xfrm>
          <a:prstGeom prst="rect">
            <a:avLst/>
          </a:prstGeom>
        </p:spPr>
      </p:pic>
      <p:pic>
        <p:nvPicPr>
          <p:cNvPr id="50" name="Picture 50" descr="Chart, line chart&#10;&#10;Description automatically generated">
            <a:extLst>
              <a:ext uri="{FF2B5EF4-FFF2-40B4-BE49-F238E27FC236}">
                <a16:creationId xmlns:a16="http://schemas.microsoft.com/office/drawing/2014/main" id="{8D945319-6724-28B1-600D-1FF2F819B161}"/>
              </a:ext>
            </a:extLst>
          </p:cNvPr>
          <p:cNvPicPr>
            <a:picLocks noChangeAspect="1"/>
          </p:cNvPicPr>
          <p:nvPr/>
        </p:nvPicPr>
        <p:blipFill rotWithShape="1">
          <a:blip r:embed="rId9"/>
          <a:srcRect l="1071" t="514" r="857" b="9494"/>
          <a:stretch/>
        </p:blipFill>
        <p:spPr>
          <a:xfrm>
            <a:off x="1853578" y="1954080"/>
            <a:ext cx="5130163" cy="3347946"/>
          </a:xfrm>
          <a:prstGeom prst="rect">
            <a:avLst/>
          </a:prstGeom>
        </p:spPr>
      </p:pic>
      <p:grpSp>
        <p:nvGrpSpPr>
          <p:cNvPr id="51" name="Group 50">
            <a:extLst>
              <a:ext uri="{FF2B5EF4-FFF2-40B4-BE49-F238E27FC236}">
                <a16:creationId xmlns:a16="http://schemas.microsoft.com/office/drawing/2014/main" id="{6BA2FA0D-6153-7885-0DCE-9C35DDCEAE13}"/>
              </a:ext>
            </a:extLst>
          </p:cNvPr>
          <p:cNvGrpSpPr/>
          <p:nvPr/>
        </p:nvGrpSpPr>
        <p:grpSpPr>
          <a:xfrm>
            <a:off x="1927640" y="5331010"/>
            <a:ext cx="4765123" cy="210565"/>
            <a:chOff x="4907376" y="5398637"/>
            <a:chExt cx="3904534" cy="548020"/>
          </a:xfrm>
        </p:grpSpPr>
        <p:sp>
          <p:nvSpPr>
            <p:cNvPr id="52" name="TextBox 2">
              <a:extLst>
                <a:ext uri="{FF2B5EF4-FFF2-40B4-BE49-F238E27FC236}">
                  <a16:creationId xmlns:a16="http://schemas.microsoft.com/office/drawing/2014/main" id="{4A0EF422-8E3D-6BD9-A5B6-12E3E24A2A94}"/>
                </a:ext>
              </a:extLst>
            </p:cNvPr>
            <p:cNvSpPr txBox="1"/>
            <p:nvPr/>
          </p:nvSpPr>
          <p:spPr>
            <a:xfrm>
              <a:off x="4907376" y="5413369"/>
              <a:ext cx="502111"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latin typeface="Century Gothic"/>
                  <a:cs typeface="Calibri"/>
                </a:rPr>
                <a:t>Jan</a:t>
              </a:r>
            </a:p>
          </p:txBody>
        </p:sp>
        <p:sp>
          <p:nvSpPr>
            <p:cNvPr id="53" name="TextBox 3">
              <a:extLst>
                <a:ext uri="{FF2B5EF4-FFF2-40B4-BE49-F238E27FC236}">
                  <a16:creationId xmlns:a16="http://schemas.microsoft.com/office/drawing/2014/main" id="{35ED3AC3-2A12-CC1B-DA83-C97D7C63E788}"/>
                </a:ext>
              </a:extLst>
            </p:cNvPr>
            <p:cNvSpPr txBox="1"/>
            <p:nvPr/>
          </p:nvSpPr>
          <p:spPr>
            <a:xfrm>
              <a:off x="6245381" y="5411541"/>
              <a:ext cx="719825" cy="3077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latin typeface="Century Gothic"/>
                  <a:cs typeface="Calibri"/>
                </a:rPr>
                <a:t>May</a:t>
              </a:r>
            </a:p>
          </p:txBody>
        </p:sp>
        <p:sp>
          <p:nvSpPr>
            <p:cNvPr id="54" name="TextBox 4">
              <a:extLst>
                <a:ext uri="{FF2B5EF4-FFF2-40B4-BE49-F238E27FC236}">
                  <a16:creationId xmlns:a16="http://schemas.microsoft.com/office/drawing/2014/main" id="{4854B5F4-8F5F-4C7B-02C7-7BEF2D11251C}"/>
                </a:ext>
              </a:extLst>
            </p:cNvPr>
            <p:cNvSpPr txBox="1"/>
            <p:nvPr/>
          </p:nvSpPr>
          <p:spPr>
            <a:xfrm>
              <a:off x="8288028" y="5423437"/>
              <a:ext cx="523882"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latin typeface="Century Gothic"/>
                  <a:cs typeface="Calibri"/>
                </a:rPr>
                <a:t>Nov.</a:t>
              </a:r>
            </a:p>
          </p:txBody>
        </p:sp>
        <p:sp>
          <p:nvSpPr>
            <p:cNvPr id="55" name="TextBox 5">
              <a:extLst>
                <a:ext uri="{FF2B5EF4-FFF2-40B4-BE49-F238E27FC236}">
                  <a16:creationId xmlns:a16="http://schemas.microsoft.com/office/drawing/2014/main" id="{9D74228A-A9A7-35DE-F14F-2F3A289179EE}"/>
                </a:ext>
              </a:extLst>
            </p:cNvPr>
            <p:cNvSpPr txBox="1"/>
            <p:nvPr/>
          </p:nvSpPr>
          <p:spPr>
            <a:xfrm>
              <a:off x="7560122" y="5413560"/>
              <a:ext cx="763367" cy="3077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latin typeface="Century Gothic"/>
                  <a:cs typeface="Calibri"/>
                </a:rPr>
                <a:t>Sept.</a:t>
              </a:r>
            </a:p>
          </p:txBody>
        </p:sp>
        <p:sp>
          <p:nvSpPr>
            <p:cNvPr id="56" name="TextBox 6">
              <a:extLst>
                <a:ext uri="{FF2B5EF4-FFF2-40B4-BE49-F238E27FC236}">
                  <a16:creationId xmlns:a16="http://schemas.microsoft.com/office/drawing/2014/main" id="{202AAB49-F25C-1C99-CEA7-D4E015F3ED75}"/>
                </a:ext>
              </a:extLst>
            </p:cNvPr>
            <p:cNvSpPr txBox="1"/>
            <p:nvPr/>
          </p:nvSpPr>
          <p:spPr>
            <a:xfrm>
              <a:off x="6885699" y="5398637"/>
              <a:ext cx="662674" cy="3077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latin typeface="Century Gothic"/>
                  <a:cs typeface="Calibri"/>
                </a:rPr>
                <a:t>July</a:t>
              </a:r>
              <a:endParaRPr lang="en-US"/>
            </a:p>
          </p:txBody>
        </p:sp>
        <p:sp>
          <p:nvSpPr>
            <p:cNvPr id="57" name="TextBox 7">
              <a:extLst>
                <a:ext uri="{FF2B5EF4-FFF2-40B4-BE49-F238E27FC236}">
                  <a16:creationId xmlns:a16="http://schemas.microsoft.com/office/drawing/2014/main" id="{85BFDF22-F7E2-6FED-A5BF-AC51E9CE82A2}"/>
                </a:ext>
              </a:extLst>
            </p:cNvPr>
            <p:cNvSpPr txBox="1"/>
            <p:nvPr/>
          </p:nvSpPr>
          <p:spPr>
            <a:xfrm>
              <a:off x="5558995" y="5410531"/>
              <a:ext cx="665396" cy="30777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a:latin typeface="Century Gothic"/>
                  <a:cs typeface="Calibri"/>
                </a:rPr>
                <a:t>Mar</a:t>
              </a:r>
            </a:p>
          </p:txBody>
        </p:sp>
      </p:grpSp>
      <p:sp>
        <p:nvSpPr>
          <p:cNvPr id="5" name="TextBox 4">
            <a:extLst>
              <a:ext uri="{FF2B5EF4-FFF2-40B4-BE49-F238E27FC236}">
                <a16:creationId xmlns:a16="http://schemas.microsoft.com/office/drawing/2014/main" id="{AC68F4AD-4691-5833-2D9D-AB9B48B0510D}"/>
              </a:ext>
            </a:extLst>
          </p:cNvPr>
          <p:cNvSpPr txBox="1"/>
          <p:nvPr/>
        </p:nvSpPr>
        <p:spPr>
          <a:xfrm>
            <a:off x="7905920" y="2473813"/>
            <a:ext cx="38140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404040"/>
                </a:solidFill>
                <a:latin typeface="Century Gothic"/>
              </a:rPr>
              <a:t>AOD &gt; 0.5  constitutes high aerosol loading</a:t>
            </a:r>
            <a:endParaRPr lang="en-US" sz="2400">
              <a:cs typeface="Calibri" panose="020F0502020204030204"/>
            </a:endParaRPr>
          </a:p>
        </p:txBody>
      </p:sp>
      <p:sp>
        <p:nvSpPr>
          <p:cNvPr id="23" name="TextBox 22">
            <a:extLst>
              <a:ext uri="{FF2B5EF4-FFF2-40B4-BE49-F238E27FC236}">
                <a16:creationId xmlns:a16="http://schemas.microsoft.com/office/drawing/2014/main" id="{6CE7FC71-6C2E-4857-4DEF-BE9CD767328A}"/>
              </a:ext>
            </a:extLst>
          </p:cNvPr>
          <p:cNvSpPr txBox="1"/>
          <p:nvPr/>
        </p:nvSpPr>
        <p:spPr>
          <a:xfrm>
            <a:off x="9922327" y="64280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Image Credit: NASA</a:t>
            </a:r>
            <a:endParaRPr lang="en-US" sz="1200">
              <a:solidFill>
                <a:schemeClr val="tx1">
                  <a:lumMod val="75000"/>
                  <a:lumOff val="25000"/>
                </a:schemeClr>
              </a:solidFill>
              <a:cs typeface="Calibri"/>
            </a:endParaRPr>
          </a:p>
        </p:txBody>
      </p:sp>
      <p:sp>
        <p:nvSpPr>
          <p:cNvPr id="6" name="TextBox 5">
            <a:extLst>
              <a:ext uri="{FF2B5EF4-FFF2-40B4-BE49-F238E27FC236}">
                <a16:creationId xmlns:a16="http://schemas.microsoft.com/office/drawing/2014/main" id="{C6D0F162-A4DB-960C-3F76-C09B2C56BA34}"/>
              </a:ext>
            </a:extLst>
          </p:cNvPr>
          <p:cNvSpPr txBox="1"/>
          <p:nvPr/>
        </p:nvSpPr>
        <p:spPr>
          <a:xfrm>
            <a:off x="8124519" y="3845367"/>
            <a:ext cx="301889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entury Gothic"/>
              </a:rPr>
              <a:t>2020 –  </a:t>
            </a:r>
            <a:endParaRPr lang="en-US">
              <a:cs typeface="Calibri" panose="020F0502020204030204"/>
            </a:endParaRPr>
          </a:p>
          <a:p>
            <a:pPr algn="ctr"/>
            <a:r>
              <a:rPr lang="en-US" sz="2400">
                <a:latin typeface="Century Gothic"/>
              </a:rPr>
              <a:t>historic fire season in Colorado</a:t>
            </a:r>
            <a:endParaRPr lang="en-US">
              <a:cs typeface="Calibri" panose="020F0502020204030204"/>
            </a:endParaRPr>
          </a:p>
        </p:txBody>
      </p:sp>
      <p:pic>
        <p:nvPicPr>
          <p:cNvPr id="31" name="Graphic 5" descr="Fire with solid fill">
            <a:extLst>
              <a:ext uri="{FF2B5EF4-FFF2-40B4-BE49-F238E27FC236}">
                <a16:creationId xmlns:a16="http://schemas.microsoft.com/office/drawing/2014/main" id="{0CD5F7C4-9DEE-767E-1D1A-7A8ACD8A96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29114" y="4722713"/>
            <a:ext cx="818275" cy="831643"/>
          </a:xfrm>
          <a:prstGeom prst="rect">
            <a:avLst/>
          </a:prstGeom>
        </p:spPr>
      </p:pic>
    </p:spTree>
    <p:extLst>
      <p:ext uri="{BB962C8B-B14F-4D97-AF65-F5344CB8AC3E}">
        <p14:creationId xmlns:p14="http://schemas.microsoft.com/office/powerpoint/2010/main" val="2703992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RESULTS – Aerosol Subtypes</a:t>
            </a:r>
            <a:endParaRPr lang="en-US"/>
          </a:p>
        </p:txBody>
      </p:sp>
      <p:sp>
        <p:nvSpPr>
          <p:cNvPr id="4" name="TextBox 3">
            <a:extLst>
              <a:ext uri="{FF2B5EF4-FFF2-40B4-BE49-F238E27FC236}">
                <a16:creationId xmlns:a16="http://schemas.microsoft.com/office/drawing/2014/main" id="{F9ECB271-A236-74D9-324D-7915D5649A47}"/>
              </a:ext>
            </a:extLst>
          </p:cNvPr>
          <p:cNvSpPr txBox="1"/>
          <p:nvPr/>
        </p:nvSpPr>
        <p:spPr>
          <a:xfrm>
            <a:off x="8665272" y="839254"/>
            <a:ext cx="21687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ea typeface="Calibri"/>
                <a:cs typeface="Calibri"/>
              </a:rPr>
              <a:t>CALIPSO CALIOP</a:t>
            </a:r>
            <a:endParaRPr lang="en-US">
              <a:latin typeface="Century Gothic"/>
            </a:endParaRPr>
          </a:p>
        </p:txBody>
      </p:sp>
      <p:pic>
        <p:nvPicPr>
          <p:cNvPr id="7" name="Picture 7">
            <a:extLst>
              <a:ext uri="{FF2B5EF4-FFF2-40B4-BE49-F238E27FC236}">
                <a16:creationId xmlns:a16="http://schemas.microsoft.com/office/drawing/2014/main" id="{0A407D1D-3E4A-0143-C154-58AF36935747}"/>
              </a:ext>
            </a:extLst>
          </p:cNvPr>
          <p:cNvPicPr>
            <a:picLocks noChangeAspect="1"/>
          </p:cNvPicPr>
          <p:nvPr/>
        </p:nvPicPr>
        <p:blipFill>
          <a:blip r:embed="rId3"/>
          <a:stretch>
            <a:fillRect/>
          </a:stretch>
        </p:blipFill>
        <p:spPr>
          <a:xfrm rot="20940000">
            <a:off x="10324747" y="124809"/>
            <a:ext cx="1834746" cy="1277966"/>
          </a:xfrm>
          <a:prstGeom prst="rect">
            <a:avLst/>
          </a:prstGeom>
          <a:ln>
            <a:noFill/>
          </a:ln>
          <a:effectLst>
            <a:outerShdw blurRad="292100" dist="139700" dir="2700000" algn="tl" rotWithShape="0">
              <a:schemeClr val="bg1">
                <a:alpha val="80000"/>
              </a:schemeClr>
            </a:outerShdw>
          </a:effectLst>
        </p:spPr>
      </p:pic>
      <p:sp>
        <p:nvSpPr>
          <p:cNvPr id="9" name="TextBox 8">
            <a:extLst>
              <a:ext uri="{FF2B5EF4-FFF2-40B4-BE49-F238E27FC236}">
                <a16:creationId xmlns:a16="http://schemas.microsoft.com/office/drawing/2014/main" id="{0B72051B-0CC0-2C60-7227-9F2FDC02312F}"/>
              </a:ext>
            </a:extLst>
          </p:cNvPr>
          <p:cNvSpPr txBox="1"/>
          <p:nvPr/>
        </p:nvSpPr>
        <p:spPr>
          <a:xfrm>
            <a:off x="465860" y="1369681"/>
            <a:ext cx="364434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tx1">
                    <a:lumMod val="75000"/>
                    <a:lumOff val="25000"/>
                  </a:schemeClr>
                </a:solidFill>
                <a:latin typeface="Century Gothic"/>
                <a:ea typeface="Calibri"/>
                <a:cs typeface="Calibri"/>
              </a:rPr>
              <a:t>CALIOP LiDAR Level 2 Vertical Feature Mask granule, V.4.2, Feature Classification Flags, feature types and aerosol subtypes</a:t>
            </a:r>
          </a:p>
        </p:txBody>
      </p:sp>
      <p:sp>
        <p:nvSpPr>
          <p:cNvPr id="17" name="TextBox 16">
            <a:extLst>
              <a:ext uri="{FF2B5EF4-FFF2-40B4-BE49-F238E27FC236}">
                <a16:creationId xmlns:a16="http://schemas.microsoft.com/office/drawing/2014/main" id="{A6883B8D-8CE3-76D6-9D06-F135611235F0}"/>
              </a:ext>
            </a:extLst>
          </p:cNvPr>
          <p:cNvSpPr txBox="1"/>
          <p:nvPr/>
        </p:nvSpPr>
        <p:spPr>
          <a:xfrm>
            <a:off x="718182" y="4291220"/>
            <a:ext cx="389737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Shown: CALIPSO transect during the 2012 Waldo Canyon Fire</a:t>
            </a:r>
          </a:p>
        </p:txBody>
      </p:sp>
      <p:sp>
        <p:nvSpPr>
          <p:cNvPr id="5" name="TextBox 1">
            <a:extLst>
              <a:ext uri="{FF2B5EF4-FFF2-40B4-BE49-F238E27FC236}">
                <a16:creationId xmlns:a16="http://schemas.microsoft.com/office/drawing/2014/main" id="{4BAF2BF0-5E39-395B-A8C2-E8058367D968}"/>
              </a:ext>
            </a:extLst>
          </p:cNvPr>
          <p:cNvSpPr txBox="1"/>
          <p:nvPr/>
        </p:nvSpPr>
        <p:spPr>
          <a:xfrm>
            <a:off x="11753599" y="23857161"/>
            <a:ext cx="99738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 Signal</a:t>
            </a:r>
          </a:p>
        </p:txBody>
      </p:sp>
      <p:sp>
        <p:nvSpPr>
          <p:cNvPr id="13" name="TextBox 2">
            <a:extLst>
              <a:ext uri="{FF2B5EF4-FFF2-40B4-BE49-F238E27FC236}">
                <a16:creationId xmlns:a16="http://schemas.microsoft.com/office/drawing/2014/main" id="{4E235B40-E9C4-D1D8-1307-0E1AD35BDD4A}"/>
              </a:ext>
            </a:extLst>
          </p:cNvPr>
          <p:cNvSpPr txBox="1"/>
          <p:nvPr/>
        </p:nvSpPr>
        <p:spPr>
          <a:xfrm>
            <a:off x="11748783" y="24314709"/>
            <a:ext cx="755335"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Terrain</a:t>
            </a:r>
          </a:p>
        </p:txBody>
      </p:sp>
      <p:sp>
        <p:nvSpPr>
          <p:cNvPr id="33" name="TextBox 3">
            <a:extLst>
              <a:ext uri="{FF2B5EF4-FFF2-40B4-BE49-F238E27FC236}">
                <a16:creationId xmlns:a16="http://schemas.microsoft.com/office/drawing/2014/main" id="{3D0745DB-4651-54EA-45C2-342728BD88DC}"/>
              </a:ext>
            </a:extLst>
          </p:cNvPr>
          <p:cNvSpPr txBox="1"/>
          <p:nvPr/>
        </p:nvSpPr>
        <p:spPr>
          <a:xfrm>
            <a:off x="11748784" y="26691505"/>
            <a:ext cx="55656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Dust</a:t>
            </a:r>
          </a:p>
        </p:txBody>
      </p:sp>
      <p:sp>
        <p:nvSpPr>
          <p:cNvPr id="37" name="TextBox 4">
            <a:extLst>
              <a:ext uri="{FF2B5EF4-FFF2-40B4-BE49-F238E27FC236}">
                <a16:creationId xmlns:a16="http://schemas.microsoft.com/office/drawing/2014/main" id="{D089966B-2F34-1CD6-DBCD-8B6A933F7D39}"/>
              </a:ext>
            </a:extLst>
          </p:cNvPr>
          <p:cNvSpPr txBox="1"/>
          <p:nvPr/>
        </p:nvSpPr>
        <p:spPr>
          <a:xfrm>
            <a:off x="11729090" y="24811810"/>
            <a:ext cx="1588897"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Elevated Smoke</a:t>
            </a:r>
          </a:p>
        </p:txBody>
      </p:sp>
      <p:sp>
        <p:nvSpPr>
          <p:cNvPr id="39" name="TextBox 5">
            <a:extLst>
              <a:ext uri="{FF2B5EF4-FFF2-40B4-BE49-F238E27FC236}">
                <a16:creationId xmlns:a16="http://schemas.microsoft.com/office/drawing/2014/main" id="{76B566B1-DC8E-3E65-D059-F5B77A0168E7}"/>
              </a:ext>
            </a:extLst>
          </p:cNvPr>
          <p:cNvSpPr txBox="1"/>
          <p:nvPr/>
        </p:nvSpPr>
        <p:spPr>
          <a:xfrm>
            <a:off x="11737256" y="25746513"/>
            <a:ext cx="178766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Clean Continental</a:t>
            </a:r>
          </a:p>
        </p:txBody>
      </p:sp>
      <p:sp>
        <p:nvSpPr>
          <p:cNvPr id="40" name="TextBox 6">
            <a:extLst>
              <a:ext uri="{FF2B5EF4-FFF2-40B4-BE49-F238E27FC236}">
                <a16:creationId xmlns:a16="http://schemas.microsoft.com/office/drawing/2014/main" id="{BBD81EFB-B530-08B3-31B1-72CBBB7C1C60}"/>
              </a:ext>
            </a:extLst>
          </p:cNvPr>
          <p:cNvSpPr txBox="1"/>
          <p:nvPr/>
        </p:nvSpPr>
        <p:spPr>
          <a:xfrm>
            <a:off x="11748784" y="26233105"/>
            <a:ext cx="196079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Polluted Continental</a:t>
            </a:r>
          </a:p>
        </p:txBody>
      </p:sp>
      <p:sp>
        <p:nvSpPr>
          <p:cNvPr id="41" name="TextBox 7">
            <a:extLst>
              <a:ext uri="{FF2B5EF4-FFF2-40B4-BE49-F238E27FC236}">
                <a16:creationId xmlns:a16="http://schemas.microsoft.com/office/drawing/2014/main" id="{0B5FBB28-0641-8031-6971-FA1435DDEC04}"/>
              </a:ext>
            </a:extLst>
          </p:cNvPr>
          <p:cNvSpPr txBox="1"/>
          <p:nvPr/>
        </p:nvSpPr>
        <p:spPr>
          <a:xfrm>
            <a:off x="11748783" y="27172346"/>
            <a:ext cx="1188146"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Not Aerosol</a:t>
            </a:r>
          </a:p>
        </p:txBody>
      </p:sp>
      <p:sp>
        <p:nvSpPr>
          <p:cNvPr id="42" name="TextBox 1">
            <a:extLst>
              <a:ext uri="{FF2B5EF4-FFF2-40B4-BE49-F238E27FC236}">
                <a16:creationId xmlns:a16="http://schemas.microsoft.com/office/drawing/2014/main" id="{4BAF2BF0-5E39-395B-A8C2-E8058367D968}"/>
              </a:ext>
            </a:extLst>
          </p:cNvPr>
          <p:cNvSpPr txBox="1"/>
          <p:nvPr/>
        </p:nvSpPr>
        <p:spPr>
          <a:xfrm>
            <a:off x="11896474" y="24000036"/>
            <a:ext cx="99738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 Signal</a:t>
            </a:r>
          </a:p>
        </p:txBody>
      </p:sp>
      <p:sp>
        <p:nvSpPr>
          <p:cNvPr id="43" name="TextBox 2">
            <a:extLst>
              <a:ext uri="{FF2B5EF4-FFF2-40B4-BE49-F238E27FC236}">
                <a16:creationId xmlns:a16="http://schemas.microsoft.com/office/drawing/2014/main" id="{4E235B40-E9C4-D1D8-1307-0E1AD35BDD4A}"/>
              </a:ext>
            </a:extLst>
          </p:cNvPr>
          <p:cNvSpPr txBox="1"/>
          <p:nvPr/>
        </p:nvSpPr>
        <p:spPr>
          <a:xfrm>
            <a:off x="11891658" y="24457584"/>
            <a:ext cx="755335"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Terrain</a:t>
            </a:r>
          </a:p>
        </p:txBody>
      </p:sp>
      <p:sp>
        <p:nvSpPr>
          <p:cNvPr id="44" name="TextBox 3">
            <a:extLst>
              <a:ext uri="{FF2B5EF4-FFF2-40B4-BE49-F238E27FC236}">
                <a16:creationId xmlns:a16="http://schemas.microsoft.com/office/drawing/2014/main" id="{3D0745DB-4651-54EA-45C2-342728BD88DC}"/>
              </a:ext>
            </a:extLst>
          </p:cNvPr>
          <p:cNvSpPr txBox="1"/>
          <p:nvPr/>
        </p:nvSpPr>
        <p:spPr>
          <a:xfrm>
            <a:off x="11891659" y="26834380"/>
            <a:ext cx="55656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Dust</a:t>
            </a:r>
          </a:p>
        </p:txBody>
      </p:sp>
      <p:sp>
        <p:nvSpPr>
          <p:cNvPr id="45" name="TextBox 4">
            <a:extLst>
              <a:ext uri="{FF2B5EF4-FFF2-40B4-BE49-F238E27FC236}">
                <a16:creationId xmlns:a16="http://schemas.microsoft.com/office/drawing/2014/main" id="{D089966B-2F34-1CD6-DBCD-8B6A933F7D39}"/>
              </a:ext>
            </a:extLst>
          </p:cNvPr>
          <p:cNvSpPr txBox="1"/>
          <p:nvPr/>
        </p:nvSpPr>
        <p:spPr>
          <a:xfrm>
            <a:off x="11871965" y="24954685"/>
            <a:ext cx="1588897"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Elevated Smoke</a:t>
            </a:r>
          </a:p>
        </p:txBody>
      </p:sp>
      <p:sp>
        <p:nvSpPr>
          <p:cNvPr id="46" name="TextBox 5">
            <a:extLst>
              <a:ext uri="{FF2B5EF4-FFF2-40B4-BE49-F238E27FC236}">
                <a16:creationId xmlns:a16="http://schemas.microsoft.com/office/drawing/2014/main" id="{76B566B1-DC8E-3E65-D059-F5B77A0168E7}"/>
              </a:ext>
            </a:extLst>
          </p:cNvPr>
          <p:cNvSpPr txBox="1"/>
          <p:nvPr/>
        </p:nvSpPr>
        <p:spPr>
          <a:xfrm>
            <a:off x="11880131" y="25889388"/>
            <a:ext cx="178766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Clean Continental</a:t>
            </a:r>
          </a:p>
        </p:txBody>
      </p:sp>
      <p:sp>
        <p:nvSpPr>
          <p:cNvPr id="47" name="TextBox 6">
            <a:extLst>
              <a:ext uri="{FF2B5EF4-FFF2-40B4-BE49-F238E27FC236}">
                <a16:creationId xmlns:a16="http://schemas.microsoft.com/office/drawing/2014/main" id="{BBD81EFB-B530-08B3-31B1-72CBBB7C1C60}"/>
              </a:ext>
            </a:extLst>
          </p:cNvPr>
          <p:cNvSpPr txBox="1"/>
          <p:nvPr/>
        </p:nvSpPr>
        <p:spPr>
          <a:xfrm>
            <a:off x="11891659" y="26375980"/>
            <a:ext cx="196079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Polluted Continental</a:t>
            </a:r>
          </a:p>
        </p:txBody>
      </p:sp>
      <p:sp>
        <p:nvSpPr>
          <p:cNvPr id="48" name="TextBox 7">
            <a:extLst>
              <a:ext uri="{FF2B5EF4-FFF2-40B4-BE49-F238E27FC236}">
                <a16:creationId xmlns:a16="http://schemas.microsoft.com/office/drawing/2014/main" id="{0B5FBB28-0641-8031-6971-FA1435DDEC04}"/>
              </a:ext>
            </a:extLst>
          </p:cNvPr>
          <p:cNvSpPr txBox="1"/>
          <p:nvPr/>
        </p:nvSpPr>
        <p:spPr>
          <a:xfrm>
            <a:off x="11891658" y="27315221"/>
            <a:ext cx="1188146"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Not Aerosol</a:t>
            </a:r>
          </a:p>
        </p:txBody>
      </p:sp>
      <p:sp>
        <p:nvSpPr>
          <p:cNvPr id="49" name="TextBox 1">
            <a:extLst>
              <a:ext uri="{FF2B5EF4-FFF2-40B4-BE49-F238E27FC236}">
                <a16:creationId xmlns:a16="http://schemas.microsoft.com/office/drawing/2014/main" id="{6D1E6122-406F-00B0-183A-5FFF15BEB72F}"/>
              </a:ext>
            </a:extLst>
          </p:cNvPr>
          <p:cNvSpPr txBox="1"/>
          <p:nvPr/>
        </p:nvSpPr>
        <p:spPr>
          <a:xfrm>
            <a:off x="11753599" y="23857161"/>
            <a:ext cx="99738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 Signal</a:t>
            </a:r>
          </a:p>
        </p:txBody>
      </p:sp>
      <p:sp>
        <p:nvSpPr>
          <p:cNvPr id="50" name="TextBox 2">
            <a:extLst>
              <a:ext uri="{FF2B5EF4-FFF2-40B4-BE49-F238E27FC236}">
                <a16:creationId xmlns:a16="http://schemas.microsoft.com/office/drawing/2014/main" id="{E91F3C10-9EA9-553C-2A10-A4DE0DA8BEC8}"/>
              </a:ext>
            </a:extLst>
          </p:cNvPr>
          <p:cNvSpPr txBox="1"/>
          <p:nvPr/>
        </p:nvSpPr>
        <p:spPr>
          <a:xfrm>
            <a:off x="11748783" y="24314709"/>
            <a:ext cx="755335"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Terrain</a:t>
            </a:r>
          </a:p>
        </p:txBody>
      </p:sp>
      <p:sp>
        <p:nvSpPr>
          <p:cNvPr id="51" name="TextBox 3">
            <a:extLst>
              <a:ext uri="{FF2B5EF4-FFF2-40B4-BE49-F238E27FC236}">
                <a16:creationId xmlns:a16="http://schemas.microsoft.com/office/drawing/2014/main" id="{D3D0B160-7E51-FA66-A667-1E8BFDFD52EA}"/>
              </a:ext>
            </a:extLst>
          </p:cNvPr>
          <p:cNvSpPr txBox="1"/>
          <p:nvPr/>
        </p:nvSpPr>
        <p:spPr>
          <a:xfrm>
            <a:off x="11748784" y="26691505"/>
            <a:ext cx="55656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Dust</a:t>
            </a:r>
          </a:p>
        </p:txBody>
      </p:sp>
      <p:sp>
        <p:nvSpPr>
          <p:cNvPr id="52" name="TextBox 4">
            <a:extLst>
              <a:ext uri="{FF2B5EF4-FFF2-40B4-BE49-F238E27FC236}">
                <a16:creationId xmlns:a16="http://schemas.microsoft.com/office/drawing/2014/main" id="{3528AFBE-EBD9-D46A-9163-DCFDC8C5C793}"/>
              </a:ext>
            </a:extLst>
          </p:cNvPr>
          <p:cNvSpPr txBox="1"/>
          <p:nvPr/>
        </p:nvSpPr>
        <p:spPr>
          <a:xfrm>
            <a:off x="11729090" y="24811810"/>
            <a:ext cx="1588897"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Elevated Smoke</a:t>
            </a:r>
          </a:p>
        </p:txBody>
      </p:sp>
      <p:sp>
        <p:nvSpPr>
          <p:cNvPr id="53" name="TextBox 5">
            <a:extLst>
              <a:ext uri="{FF2B5EF4-FFF2-40B4-BE49-F238E27FC236}">
                <a16:creationId xmlns:a16="http://schemas.microsoft.com/office/drawing/2014/main" id="{F8C1C58F-6AD5-C488-58FF-C00EE222EB58}"/>
              </a:ext>
            </a:extLst>
          </p:cNvPr>
          <p:cNvSpPr txBox="1"/>
          <p:nvPr/>
        </p:nvSpPr>
        <p:spPr>
          <a:xfrm>
            <a:off x="11737256" y="25746513"/>
            <a:ext cx="178766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Clean Continental</a:t>
            </a:r>
          </a:p>
        </p:txBody>
      </p:sp>
      <p:sp>
        <p:nvSpPr>
          <p:cNvPr id="54" name="TextBox 6">
            <a:extLst>
              <a:ext uri="{FF2B5EF4-FFF2-40B4-BE49-F238E27FC236}">
                <a16:creationId xmlns:a16="http://schemas.microsoft.com/office/drawing/2014/main" id="{F00BC588-61DA-D982-684A-5DF75B719F42}"/>
              </a:ext>
            </a:extLst>
          </p:cNvPr>
          <p:cNvSpPr txBox="1"/>
          <p:nvPr/>
        </p:nvSpPr>
        <p:spPr>
          <a:xfrm>
            <a:off x="11748784" y="26233105"/>
            <a:ext cx="196079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Polluted Continental</a:t>
            </a:r>
          </a:p>
        </p:txBody>
      </p:sp>
      <p:sp>
        <p:nvSpPr>
          <p:cNvPr id="55" name="TextBox 7">
            <a:extLst>
              <a:ext uri="{FF2B5EF4-FFF2-40B4-BE49-F238E27FC236}">
                <a16:creationId xmlns:a16="http://schemas.microsoft.com/office/drawing/2014/main" id="{E4B02A46-60C1-E9C5-25E6-F232E57E7F84}"/>
              </a:ext>
            </a:extLst>
          </p:cNvPr>
          <p:cNvSpPr txBox="1"/>
          <p:nvPr/>
        </p:nvSpPr>
        <p:spPr>
          <a:xfrm>
            <a:off x="11748783" y="27172346"/>
            <a:ext cx="1188146"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Not Aerosol</a:t>
            </a:r>
          </a:p>
        </p:txBody>
      </p:sp>
      <p:sp>
        <p:nvSpPr>
          <p:cNvPr id="56" name="TextBox 1">
            <a:extLst>
              <a:ext uri="{FF2B5EF4-FFF2-40B4-BE49-F238E27FC236}">
                <a16:creationId xmlns:a16="http://schemas.microsoft.com/office/drawing/2014/main" id="{6D1E6122-406F-00B0-183A-5FFF15BEB72F}"/>
              </a:ext>
            </a:extLst>
          </p:cNvPr>
          <p:cNvSpPr txBox="1"/>
          <p:nvPr/>
        </p:nvSpPr>
        <p:spPr>
          <a:xfrm>
            <a:off x="11896474" y="24000036"/>
            <a:ext cx="99738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 Signal</a:t>
            </a:r>
          </a:p>
        </p:txBody>
      </p:sp>
      <p:sp>
        <p:nvSpPr>
          <p:cNvPr id="57" name="TextBox 2">
            <a:extLst>
              <a:ext uri="{FF2B5EF4-FFF2-40B4-BE49-F238E27FC236}">
                <a16:creationId xmlns:a16="http://schemas.microsoft.com/office/drawing/2014/main" id="{E91F3C10-9EA9-553C-2A10-A4DE0DA8BEC8}"/>
              </a:ext>
            </a:extLst>
          </p:cNvPr>
          <p:cNvSpPr txBox="1"/>
          <p:nvPr/>
        </p:nvSpPr>
        <p:spPr>
          <a:xfrm>
            <a:off x="11891658" y="24457584"/>
            <a:ext cx="755335"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Terrain</a:t>
            </a:r>
          </a:p>
        </p:txBody>
      </p:sp>
      <p:sp>
        <p:nvSpPr>
          <p:cNvPr id="58" name="TextBox 3">
            <a:extLst>
              <a:ext uri="{FF2B5EF4-FFF2-40B4-BE49-F238E27FC236}">
                <a16:creationId xmlns:a16="http://schemas.microsoft.com/office/drawing/2014/main" id="{D3D0B160-7E51-FA66-A667-1E8BFDFD52EA}"/>
              </a:ext>
            </a:extLst>
          </p:cNvPr>
          <p:cNvSpPr txBox="1"/>
          <p:nvPr/>
        </p:nvSpPr>
        <p:spPr>
          <a:xfrm>
            <a:off x="11891659" y="26834380"/>
            <a:ext cx="55656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Dust</a:t>
            </a:r>
          </a:p>
        </p:txBody>
      </p:sp>
      <p:sp>
        <p:nvSpPr>
          <p:cNvPr id="59" name="TextBox 4">
            <a:extLst>
              <a:ext uri="{FF2B5EF4-FFF2-40B4-BE49-F238E27FC236}">
                <a16:creationId xmlns:a16="http://schemas.microsoft.com/office/drawing/2014/main" id="{3528AFBE-EBD9-D46A-9163-DCFDC8C5C793}"/>
              </a:ext>
            </a:extLst>
          </p:cNvPr>
          <p:cNvSpPr txBox="1"/>
          <p:nvPr/>
        </p:nvSpPr>
        <p:spPr>
          <a:xfrm>
            <a:off x="11871965" y="24954685"/>
            <a:ext cx="1588897"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Elevated Smoke</a:t>
            </a:r>
          </a:p>
        </p:txBody>
      </p:sp>
      <p:sp>
        <p:nvSpPr>
          <p:cNvPr id="60" name="TextBox 5">
            <a:extLst>
              <a:ext uri="{FF2B5EF4-FFF2-40B4-BE49-F238E27FC236}">
                <a16:creationId xmlns:a16="http://schemas.microsoft.com/office/drawing/2014/main" id="{F8C1C58F-6AD5-C488-58FF-C00EE222EB58}"/>
              </a:ext>
            </a:extLst>
          </p:cNvPr>
          <p:cNvSpPr txBox="1"/>
          <p:nvPr/>
        </p:nvSpPr>
        <p:spPr>
          <a:xfrm>
            <a:off x="11880131" y="25889388"/>
            <a:ext cx="178766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Clean Continental</a:t>
            </a:r>
          </a:p>
        </p:txBody>
      </p:sp>
      <p:sp>
        <p:nvSpPr>
          <p:cNvPr id="61" name="TextBox 6">
            <a:extLst>
              <a:ext uri="{FF2B5EF4-FFF2-40B4-BE49-F238E27FC236}">
                <a16:creationId xmlns:a16="http://schemas.microsoft.com/office/drawing/2014/main" id="{F00BC588-61DA-D982-684A-5DF75B719F42}"/>
              </a:ext>
            </a:extLst>
          </p:cNvPr>
          <p:cNvSpPr txBox="1"/>
          <p:nvPr/>
        </p:nvSpPr>
        <p:spPr>
          <a:xfrm>
            <a:off x="11891659" y="26375980"/>
            <a:ext cx="1960793"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Polluted Continental</a:t>
            </a:r>
          </a:p>
        </p:txBody>
      </p:sp>
      <p:sp>
        <p:nvSpPr>
          <p:cNvPr id="62" name="TextBox 7">
            <a:extLst>
              <a:ext uri="{FF2B5EF4-FFF2-40B4-BE49-F238E27FC236}">
                <a16:creationId xmlns:a16="http://schemas.microsoft.com/office/drawing/2014/main" id="{E4B02A46-60C1-E9C5-25E6-F232E57E7F84}"/>
              </a:ext>
            </a:extLst>
          </p:cNvPr>
          <p:cNvSpPr txBox="1"/>
          <p:nvPr/>
        </p:nvSpPr>
        <p:spPr>
          <a:xfrm>
            <a:off x="11891658" y="27315221"/>
            <a:ext cx="1188146"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Not Aerosol</a:t>
            </a:r>
          </a:p>
        </p:txBody>
      </p:sp>
      <p:sp>
        <p:nvSpPr>
          <p:cNvPr id="63" name="TextBox 1">
            <a:extLst>
              <a:ext uri="{FF2B5EF4-FFF2-40B4-BE49-F238E27FC236}">
                <a16:creationId xmlns:a16="http://schemas.microsoft.com/office/drawing/2014/main" id="{A02279C5-510A-AF18-3FA3-E764DA4D2271}"/>
              </a:ext>
            </a:extLst>
          </p:cNvPr>
          <p:cNvSpPr txBox="1"/>
          <p:nvPr/>
        </p:nvSpPr>
        <p:spPr>
          <a:xfrm>
            <a:off x="11753599" y="23857161"/>
            <a:ext cx="997389"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No Signal</a:t>
            </a:r>
          </a:p>
        </p:txBody>
      </p:sp>
      <p:sp>
        <p:nvSpPr>
          <p:cNvPr id="65" name="TextBox 1">
            <a:extLst>
              <a:ext uri="{FF2B5EF4-FFF2-40B4-BE49-F238E27FC236}">
                <a16:creationId xmlns:a16="http://schemas.microsoft.com/office/drawing/2014/main" id="{C2A04747-E047-E809-D468-496C4678DC2E}"/>
              </a:ext>
            </a:extLst>
          </p:cNvPr>
          <p:cNvSpPr txBox="1"/>
          <p:nvPr/>
        </p:nvSpPr>
        <p:spPr>
          <a:xfrm>
            <a:off x="11748783" y="24314709"/>
            <a:ext cx="755335"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Terrain</a:t>
            </a:r>
          </a:p>
        </p:txBody>
      </p:sp>
      <p:sp>
        <p:nvSpPr>
          <p:cNvPr id="67" name="TextBox 1">
            <a:extLst>
              <a:ext uri="{FF2B5EF4-FFF2-40B4-BE49-F238E27FC236}">
                <a16:creationId xmlns:a16="http://schemas.microsoft.com/office/drawing/2014/main" id="{C2A04747-E047-E809-D468-496C4678DC2E}"/>
              </a:ext>
            </a:extLst>
          </p:cNvPr>
          <p:cNvSpPr txBox="1"/>
          <p:nvPr/>
        </p:nvSpPr>
        <p:spPr>
          <a:xfrm>
            <a:off x="11891658" y="24457584"/>
            <a:ext cx="755335" cy="30777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rPr>
              <a:t>Terrain</a:t>
            </a:r>
          </a:p>
        </p:txBody>
      </p:sp>
      <p:grpSp>
        <p:nvGrpSpPr>
          <p:cNvPr id="15" name="Group 14">
            <a:extLst>
              <a:ext uri="{FF2B5EF4-FFF2-40B4-BE49-F238E27FC236}">
                <a16:creationId xmlns:a16="http://schemas.microsoft.com/office/drawing/2014/main" id="{7B75C8CD-C383-4749-2993-192D3F50D316}"/>
              </a:ext>
            </a:extLst>
          </p:cNvPr>
          <p:cNvGrpSpPr/>
          <p:nvPr/>
        </p:nvGrpSpPr>
        <p:grpSpPr>
          <a:xfrm>
            <a:off x="4532217" y="1370604"/>
            <a:ext cx="7946334" cy="5202366"/>
            <a:chOff x="4499087" y="1392691"/>
            <a:chExt cx="7946334" cy="5202366"/>
          </a:xfrm>
        </p:grpSpPr>
        <p:grpSp>
          <p:nvGrpSpPr>
            <p:cNvPr id="88" name="Group 87">
              <a:extLst>
                <a:ext uri="{FF2B5EF4-FFF2-40B4-BE49-F238E27FC236}">
                  <a16:creationId xmlns:a16="http://schemas.microsoft.com/office/drawing/2014/main" id="{E44F45CF-1331-3319-5197-7411D8FFA74A}"/>
                </a:ext>
              </a:extLst>
            </p:cNvPr>
            <p:cNvGrpSpPr/>
            <p:nvPr/>
          </p:nvGrpSpPr>
          <p:grpSpPr>
            <a:xfrm>
              <a:off x="4499087" y="1392691"/>
              <a:ext cx="5624530" cy="5202366"/>
              <a:chOff x="4976079" y="1083057"/>
              <a:chExt cx="5624530" cy="5202366"/>
            </a:xfrm>
          </p:grpSpPr>
          <p:sp>
            <p:nvSpPr>
              <p:cNvPr id="11" name="TextBox 10">
                <a:extLst>
                  <a:ext uri="{FF2B5EF4-FFF2-40B4-BE49-F238E27FC236}">
                    <a16:creationId xmlns:a16="http://schemas.microsoft.com/office/drawing/2014/main" id="{6DB9DFE2-2127-03F0-5799-C94714C33D91}"/>
                  </a:ext>
                </a:extLst>
              </p:cNvPr>
              <p:cNvSpPr txBox="1"/>
              <p:nvPr/>
            </p:nvSpPr>
            <p:spPr>
              <a:xfrm>
                <a:off x="5391266" y="1083057"/>
                <a:ext cx="5109821" cy="523220"/>
              </a:xfrm>
              <a:prstGeom prst="rect">
                <a:avLst/>
              </a:prstGeom>
              <a:solidFill>
                <a:sysClr val="window" lastClr="FFFFFF"/>
              </a:solidFill>
            </p:spPr>
            <p:txBody>
              <a:bodyPr wrap="square" lIns="91440" tIns="45720" rIns="91440" bIns="45720" rtlCol="0" anchor="t">
                <a:spAutoFit/>
              </a:bodyPr>
              <a:lstStyle/>
              <a:p>
                <a:pPr algn="ctr">
                  <a:defRPr/>
                </a:pPr>
                <a:r>
                  <a:rPr lang="en-US" sz="1400" kern="0">
                    <a:latin typeface="Century Gothic" panose="020F0302020204030204"/>
                  </a:rPr>
                  <a:t>CALIOP Aerosol Subtypes Vertical Profile</a:t>
                </a:r>
                <a:endParaRPr lang="en-US" sz="1400">
                  <a:cs typeface="Calibri"/>
                </a:endParaRPr>
              </a:p>
              <a:p>
                <a:pPr algn="ctr">
                  <a:defRPr/>
                </a:pPr>
                <a:r>
                  <a:rPr lang="en-US" sz="1400" kern="0">
                    <a:latin typeface="Century Gothic" panose="020F0302020204030204"/>
                  </a:rPr>
                  <a:t>July 7, 2012 nighttime CALIPSO transect</a:t>
                </a:r>
                <a:endParaRPr lang="en-US" sz="1400">
                  <a:latin typeface="Calibri" panose="020F0502020204030204"/>
                  <a:cs typeface="Calibri" panose="020F0502020204030204"/>
                </a:endParaRPr>
              </a:p>
            </p:txBody>
          </p:sp>
          <p:grpSp>
            <p:nvGrpSpPr>
              <p:cNvPr id="87" name="Group 86">
                <a:extLst>
                  <a:ext uri="{FF2B5EF4-FFF2-40B4-BE49-F238E27FC236}">
                    <a16:creationId xmlns:a16="http://schemas.microsoft.com/office/drawing/2014/main" id="{B0D8E4F4-7A51-B778-2717-D175C3E858D6}"/>
                  </a:ext>
                </a:extLst>
              </p:cNvPr>
              <p:cNvGrpSpPr/>
              <p:nvPr/>
            </p:nvGrpSpPr>
            <p:grpSpPr>
              <a:xfrm>
                <a:off x="4976079" y="1547393"/>
                <a:ext cx="5624530" cy="4738030"/>
                <a:chOff x="4976079" y="1547393"/>
                <a:chExt cx="5624530" cy="4738030"/>
              </a:xfrm>
            </p:grpSpPr>
            <p:sp>
              <p:nvSpPr>
                <p:cNvPr id="6" name="TextBox 5">
                  <a:extLst>
                    <a:ext uri="{FF2B5EF4-FFF2-40B4-BE49-F238E27FC236}">
                      <a16:creationId xmlns:a16="http://schemas.microsoft.com/office/drawing/2014/main" id="{C320CD68-AE0E-8091-8878-406D02360FD5}"/>
                    </a:ext>
                  </a:extLst>
                </p:cNvPr>
                <p:cNvSpPr txBox="1"/>
                <p:nvPr/>
              </p:nvSpPr>
              <p:spPr>
                <a:xfrm>
                  <a:off x="4978846" y="5274270"/>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latin typeface="Century Gothic" panose="020F0302020204030204"/>
                    </a:rPr>
                    <a:t>0</a:t>
                  </a:r>
                  <a:endParaRPr lang="en-US" sz="1400" b="0" i="0" u="none" strike="noStrike" kern="0" cap="none" spc="0" normalizeH="0" baseline="0" noProof="0">
                    <a:ln>
                      <a:noFill/>
                    </a:ln>
                    <a:effectLst/>
                    <a:uLnTx/>
                    <a:uFillTx/>
                    <a:latin typeface="Century Gothic" panose="020F0302020204030204"/>
                  </a:endParaRPr>
                </a:p>
              </p:txBody>
            </p:sp>
            <p:sp>
              <p:nvSpPr>
                <p:cNvPr id="10" name="TextBox 9">
                  <a:extLst>
                    <a:ext uri="{FF2B5EF4-FFF2-40B4-BE49-F238E27FC236}">
                      <a16:creationId xmlns:a16="http://schemas.microsoft.com/office/drawing/2014/main" id="{A735F7B6-80C2-263D-7A01-BC016A96CB13}"/>
                    </a:ext>
                  </a:extLst>
                </p:cNvPr>
                <p:cNvSpPr txBox="1"/>
                <p:nvPr/>
              </p:nvSpPr>
              <p:spPr>
                <a:xfrm>
                  <a:off x="4978846" y="4325263"/>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2</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0C6B64EB-B427-9A97-BCBD-DC2835B99585}"/>
                    </a:ext>
                  </a:extLst>
                </p:cNvPr>
                <p:cNvSpPr txBox="1"/>
                <p:nvPr/>
              </p:nvSpPr>
              <p:spPr>
                <a:xfrm>
                  <a:off x="4976610" y="4787048"/>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1</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14" name="TextBox 13">
                  <a:extLst>
                    <a:ext uri="{FF2B5EF4-FFF2-40B4-BE49-F238E27FC236}">
                      <a16:creationId xmlns:a16="http://schemas.microsoft.com/office/drawing/2014/main" id="{1148010F-A4BD-A855-C364-B0EA07079C25}"/>
                    </a:ext>
                  </a:extLst>
                </p:cNvPr>
                <p:cNvSpPr txBox="1"/>
                <p:nvPr/>
              </p:nvSpPr>
              <p:spPr>
                <a:xfrm>
                  <a:off x="4978846" y="3858308"/>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3</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122B37DE-37E7-A2B4-73A9-AFCFC19619EC}"/>
                    </a:ext>
                  </a:extLst>
                </p:cNvPr>
                <p:cNvSpPr txBox="1"/>
                <p:nvPr/>
              </p:nvSpPr>
              <p:spPr>
                <a:xfrm>
                  <a:off x="4978844" y="3381567"/>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4</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18" name="TextBox 17">
                  <a:extLst>
                    <a:ext uri="{FF2B5EF4-FFF2-40B4-BE49-F238E27FC236}">
                      <a16:creationId xmlns:a16="http://schemas.microsoft.com/office/drawing/2014/main" id="{9674712A-6D9D-01F5-3416-ACFDC322C5D3}"/>
                    </a:ext>
                  </a:extLst>
                </p:cNvPr>
                <p:cNvSpPr txBox="1"/>
                <p:nvPr/>
              </p:nvSpPr>
              <p:spPr>
                <a:xfrm>
                  <a:off x="4978844" y="2930965"/>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5</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84B418D6-748A-39CE-E125-CAC67A6C77CB}"/>
                    </a:ext>
                  </a:extLst>
                </p:cNvPr>
                <p:cNvSpPr txBox="1"/>
                <p:nvPr/>
              </p:nvSpPr>
              <p:spPr>
                <a:xfrm>
                  <a:off x="4978844" y="2458699"/>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6</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22" name="TextBox 21">
                  <a:extLst>
                    <a:ext uri="{FF2B5EF4-FFF2-40B4-BE49-F238E27FC236}">
                      <a16:creationId xmlns:a16="http://schemas.microsoft.com/office/drawing/2014/main" id="{15C923FE-01C1-6BA1-01F8-1F3D4B69D0F6}"/>
                    </a:ext>
                  </a:extLst>
                </p:cNvPr>
                <p:cNvSpPr txBox="1"/>
                <p:nvPr/>
              </p:nvSpPr>
              <p:spPr>
                <a:xfrm>
                  <a:off x="4976079" y="1998397"/>
                  <a:ext cx="719678" cy="307777"/>
                </a:xfrm>
                <a:prstGeom prst="rect">
                  <a:avLst/>
                </a:prstGeom>
                <a:solidFill>
                  <a:sysClr val="window" lastClr="FFFFFF"/>
                </a:solidFill>
              </p:spPr>
              <p:txBody>
                <a:bodyPr wrap="square" lIns="91440" tIns="45720" rIns="91440" bIns="45720" rtlCol="0" anchor="t">
                  <a:spAutoFit/>
                </a:bodyPr>
                <a:lstStyle/>
                <a:p>
                  <a:pPr marL="171450" marR="0" lvl="0" indent="0" algn="r" defTabSz="914400">
                    <a:lnSpc>
                      <a:spcPct val="100000"/>
                    </a:lnSpc>
                    <a:spcBef>
                      <a:spcPts val="0"/>
                    </a:spcBef>
                    <a:spcAft>
                      <a:spcPts val="0"/>
                    </a:spcAft>
                    <a:buNone/>
                    <a:tabLst/>
                    <a:defRPr/>
                  </a:pPr>
                  <a:r>
                    <a:rPr lang="en-US" sz="1400" kern="0">
                      <a:solidFill>
                        <a:srgbClr val="000000"/>
                      </a:solidFill>
                      <a:latin typeface="Century Gothic" panose="020F0302020204030204"/>
                    </a:rPr>
                    <a:t>7</a:t>
                  </a:r>
                  <a:endParaRPr lang="en-US" sz="1400">
                    <a:cs typeface="Calibri"/>
                  </a:endParaRPr>
                </a:p>
              </p:txBody>
            </p:sp>
            <p:sp>
              <p:nvSpPr>
                <p:cNvPr id="24" name="TextBox 23">
                  <a:extLst>
                    <a:ext uri="{FF2B5EF4-FFF2-40B4-BE49-F238E27FC236}">
                      <a16:creationId xmlns:a16="http://schemas.microsoft.com/office/drawing/2014/main" id="{B9043344-7296-CA59-5E59-B49FEBF42D89}"/>
                    </a:ext>
                  </a:extLst>
                </p:cNvPr>
                <p:cNvSpPr txBox="1"/>
                <p:nvPr/>
              </p:nvSpPr>
              <p:spPr>
                <a:xfrm>
                  <a:off x="4978844" y="1547848"/>
                  <a:ext cx="719678" cy="307777"/>
                </a:xfrm>
                <a:prstGeom prst="rect">
                  <a:avLst/>
                </a:prstGeom>
                <a:solidFill>
                  <a:sysClr val="window" lastClr="FFFFFF"/>
                </a:solid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8</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DC84C7A7-A750-48E2-7B8F-F587394047CF}"/>
                    </a:ext>
                  </a:extLst>
                </p:cNvPr>
                <p:cNvSpPr txBox="1"/>
                <p:nvPr/>
              </p:nvSpPr>
              <p:spPr>
                <a:xfrm rot="16200000">
                  <a:off x="3797179" y="3402379"/>
                  <a:ext cx="2914536" cy="307777"/>
                </a:xfrm>
                <a:prstGeom prst="rect">
                  <a:avLst/>
                </a:prstGeom>
                <a:solidFill>
                  <a:sysClr val="window" lastClr="FFFFFF"/>
                </a:solidFill>
              </p:spPr>
              <p:txBody>
                <a:bodyPr wrap="square" lIns="91440" tIns="45720" rIns="91440" bIns="45720" rtlCol="0" anchor="t">
                  <a:spAutoFit/>
                </a:bodyPr>
                <a:lstStyle/>
                <a:p>
                  <a:pPr algn="ctr">
                    <a:defRPr/>
                  </a:pPr>
                  <a:r>
                    <a:rPr lang="en-US" sz="1400" kern="0">
                      <a:latin typeface="Century Gothic" panose="020F0302020204030204"/>
                    </a:rPr>
                    <a:t>Altitude (AMSL) (km)</a:t>
                  </a:r>
                  <a:endParaRPr lang="en-US" sz="1400" i="0" u="none" strike="noStrike" kern="0" cap="none" spc="0" normalizeH="0" baseline="0" noProof="0">
                    <a:ln>
                      <a:noFill/>
                    </a:ln>
                    <a:effectLst/>
                    <a:uLnTx/>
                    <a:uFillTx/>
                    <a:latin typeface="Century Gothic" panose="020F0302020204030204"/>
                  </a:endParaRPr>
                </a:p>
              </p:txBody>
            </p:sp>
            <p:sp>
              <p:nvSpPr>
                <p:cNvPr id="28" name="TextBox 27">
                  <a:extLst>
                    <a:ext uri="{FF2B5EF4-FFF2-40B4-BE49-F238E27FC236}">
                      <a16:creationId xmlns:a16="http://schemas.microsoft.com/office/drawing/2014/main" id="{C98A8D93-8571-92BE-6145-569EFDAC4768}"/>
                    </a:ext>
                  </a:extLst>
                </p:cNvPr>
                <p:cNvSpPr txBox="1"/>
                <p:nvPr/>
              </p:nvSpPr>
              <p:spPr>
                <a:xfrm>
                  <a:off x="7175628" y="5977646"/>
                  <a:ext cx="1633728" cy="307777"/>
                </a:xfrm>
                <a:prstGeom prst="rect">
                  <a:avLst/>
                </a:prstGeom>
                <a:noFill/>
              </p:spPr>
              <p:txBody>
                <a:bodyPr wrap="square" lIns="91440" tIns="45720" rIns="91440" bIns="45720" rtlCol="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kern="0">
                      <a:latin typeface="Century Gothic" panose="020F0302020204030204"/>
                    </a:rPr>
                    <a:t>Latitude</a:t>
                  </a:r>
                  <a:endParaRPr lang="en-US" sz="1400" i="0" u="none" strike="noStrike" kern="0" cap="none" spc="0" normalizeH="0" baseline="0" noProof="0">
                    <a:ln>
                      <a:noFill/>
                    </a:ln>
                    <a:effectLst/>
                    <a:uLnTx/>
                    <a:uFillTx/>
                    <a:latin typeface="Century Gothic" panose="020F0302020204030204"/>
                  </a:endParaRPr>
                </a:p>
              </p:txBody>
            </p:sp>
            <p:sp>
              <p:nvSpPr>
                <p:cNvPr id="30" name="TextBox 29">
                  <a:extLst>
                    <a:ext uri="{FF2B5EF4-FFF2-40B4-BE49-F238E27FC236}">
                      <a16:creationId xmlns:a16="http://schemas.microsoft.com/office/drawing/2014/main" id="{9B71B01A-72E3-2807-2986-28F2A219361B}"/>
                    </a:ext>
                  </a:extLst>
                </p:cNvPr>
                <p:cNvSpPr txBox="1"/>
                <p:nvPr/>
              </p:nvSpPr>
              <p:spPr>
                <a:xfrm>
                  <a:off x="5844189" y="5725496"/>
                  <a:ext cx="608304" cy="307777"/>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38.4</a:t>
                  </a:r>
                </a:p>
              </p:txBody>
            </p:sp>
            <p:sp>
              <p:nvSpPr>
                <p:cNvPr id="32" name="TextBox 31">
                  <a:extLst>
                    <a:ext uri="{FF2B5EF4-FFF2-40B4-BE49-F238E27FC236}">
                      <a16:creationId xmlns:a16="http://schemas.microsoft.com/office/drawing/2014/main" id="{27829CE5-33DB-BD0D-223A-B3D8921579A4}"/>
                    </a:ext>
                  </a:extLst>
                </p:cNvPr>
                <p:cNvSpPr txBox="1"/>
                <p:nvPr/>
              </p:nvSpPr>
              <p:spPr>
                <a:xfrm>
                  <a:off x="6707019" y="5725496"/>
                  <a:ext cx="548621" cy="307777"/>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38.5</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34" name="TextBox 33">
                  <a:extLst>
                    <a:ext uri="{FF2B5EF4-FFF2-40B4-BE49-F238E27FC236}">
                      <a16:creationId xmlns:a16="http://schemas.microsoft.com/office/drawing/2014/main" id="{FFB991A8-512D-C31A-984F-DEDC07B7F135}"/>
                    </a:ext>
                  </a:extLst>
                </p:cNvPr>
                <p:cNvSpPr txBox="1"/>
                <p:nvPr/>
              </p:nvSpPr>
              <p:spPr>
                <a:xfrm>
                  <a:off x="7512344" y="5726402"/>
                  <a:ext cx="565069" cy="307777"/>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38.6</a:t>
                  </a:r>
                </a:p>
              </p:txBody>
            </p:sp>
            <p:sp>
              <p:nvSpPr>
                <p:cNvPr id="36" name="TextBox 35">
                  <a:extLst>
                    <a:ext uri="{FF2B5EF4-FFF2-40B4-BE49-F238E27FC236}">
                      <a16:creationId xmlns:a16="http://schemas.microsoft.com/office/drawing/2014/main" id="{940C879E-CBBB-2619-64E1-5186CE7499E9}"/>
                    </a:ext>
                  </a:extLst>
                </p:cNvPr>
                <p:cNvSpPr txBox="1"/>
                <p:nvPr/>
              </p:nvSpPr>
              <p:spPr>
                <a:xfrm>
                  <a:off x="8269684" y="5725553"/>
                  <a:ext cx="541338" cy="307777"/>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38.7</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38" name="TextBox 37">
                  <a:extLst>
                    <a:ext uri="{FF2B5EF4-FFF2-40B4-BE49-F238E27FC236}">
                      <a16:creationId xmlns:a16="http://schemas.microsoft.com/office/drawing/2014/main" id="{9902309F-9DB4-4283-3E71-581D715F8617}"/>
                    </a:ext>
                  </a:extLst>
                </p:cNvPr>
                <p:cNvSpPr txBox="1"/>
                <p:nvPr/>
              </p:nvSpPr>
              <p:spPr>
                <a:xfrm>
                  <a:off x="9170854" y="5723454"/>
                  <a:ext cx="534641" cy="307777"/>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38.8</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pic>
              <p:nvPicPr>
                <p:cNvPr id="8" name="Picture 10" descr="Chart, bar chart, waterfall chart&#10;&#10;Description automatically generated">
                  <a:extLst>
                    <a:ext uri="{FF2B5EF4-FFF2-40B4-BE49-F238E27FC236}">
                      <a16:creationId xmlns:a16="http://schemas.microsoft.com/office/drawing/2014/main" id="{1DAEBDFD-DA22-6E98-8CA5-3805FF4BD5FF}"/>
                    </a:ext>
                  </a:extLst>
                </p:cNvPr>
                <p:cNvPicPr>
                  <a:picLocks noChangeAspect="1"/>
                </p:cNvPicPr>
                <p:nvPr/>
              </p:nvPicPr>
              <p:blipFill rotWithShape="1">
                <a:blip r:embed="rId4"/>
                <a:srcRect l="12493" t="11512" r="24911" b="10852"/>
                <a:stretch/>
              </p:blipFill>
              <p:spPr>
                <a:xfrm>
                  <a:off x="5786398" y="1547393"/>
                  <a:ext cx="4434685" cy="4095978"/>
                </a:xfrm>
                <a:prstGeom prst="rect">
                  <a:avLst/>
                </a:prstGeom>
              </p:spPr>
            </p:pic>
            <p:grpSp>
              <p:nvGrpSpPr>
                <p:cNvPr id="35" name="Group 34">
                  <a:extLst>
                    <a:ext uri="{FF2B5EF4-FFF2-40B4-BE49-F238E27FC236}">
                      <a16:creationId xmlns:a16="http://schemas.microsoft.com/office/drawing/2014/main" id="{1BEA9D9C-CE4E-8CC9-5027-B357911C58C6}"/>
                    </a:ext>
                  </a:extLst>
                </p:cNvPr>
                <p:cNvGrpSpPr/>
                <p:nvPr/>
              </p:nvGrpSpPr>
              <p:grpSpPr>
                <a:xfrm>
                  <a:off x="10405385" y="1678199"/>
                  <a:ext cx="195224" cy="3831973"/>
                  <a:chOff x="10808156" y="1645542"/>
                  <a:chExt cx="195224" cy="3831973"/>
                </a:xfrm>
              </p:grpSpPr>
              <p:sp>
                <p:nvSpPr>
                  <p:cNvPr id="2" name="Rectangle 1">
                    <a:extLst>
                      <a:ext uri="{FF2B5EF4-FFF2-40B4-BE49-F238E27FC236}">
                        <a16:creationId xmlns:a16="http://schemas.microsoft.com/office/drawing/2014/main" id="{5639981C-EEA6-071B-D3D9-3BE542EAF5AA}"/>
                      </a:ext>
                    </a:extLst>
                  </p:cNvPr>
                  <p:cNvSpPr/>
                  <p:nvPr/>
                </p:nvSpPr>
                <p:spPr>
                  <a:xfrm>
                    <a:off x="10808157" y="1645542"/>
                    <a:ext cx="195223" cy="484909"/>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3FDFC5-2EB5-FBEC-134F-BA009C75E65A}"/>
                      </a:ext>
                    </a:extLst>
                  </p:cNvPr>
                  <p:cNvSpPr/>
                  <p:nvPr/>
                </p:nvSpPr>
                <p:spPr>
                  <a:xfrm>
                    <a:off x="10808157" y="2101586"/>
                    <a:ext cx="195223" cy="484909"/>
                  </a:xfrm>
                  <a:prstGeom prst="rect">
                    <a:avLst/>
                  </a:prstGeom>
                  <a:solidFill>
                    <a:srgbClr val="D2B4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6099B5-948D-7BF7-3CEC-3B6106BB539E}"/>
                      </a:ext>
                    </a:extLst>
                  </p:cNvPr>
                  <p:cNvSpPr/>
                  <p:nvPr/>
                </p:nvSpPr>
                <p:spPr>
                  <a:xfrm>
                    <a:off x="10808156" y="2587799"/>
                    <a:ext cx="195223" cy="484909"/>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BF67B47-5134-10F2-5154-6CA76FC1823A}"/>
                      </a:ext>
                    </a:extLst>
                  </p:cNvPr>
                  <p:cNvSpPr/>
                  <p:nvPr/>
                </p:nvSpPr>
                <p:spPr>
                  <a:xfrm>
                    <a:off x="10808156" y="3071218"/>
                    <a:ext cx="195223" cy="484909"/>
                  </a:xfrm>
                  <a:prstGeom prst="rect">
                    <a:avLst/>
                  </a:prstGeom>
                  <a:solidFill>
                    <a:srgbClr val="A52A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C2D9F78-DBE1-67A5-795B-270FDCEBF55B}"/>
                      </a:ext>
                    </a:extLst>
                  </p:cNvPr>
                  <p:cNvSpPr/>
                  <p:nvPr/>
                </p:nvSpPr>
                <p:spPr>
                  <a:xfrm>
                    <a:off x="10808157" y="4513284"/>
                    <a:ext cx="195223" cy="484909"/>
                  </a:xfrm>
                  <a:prstGeom prst="rect">
                    <a:avLst/>
                  </a:prstGeom>
                  <a:solidFill>
                    <a:srgbClr val="FFFF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B57B716-2EE8-017F-9AB8-84F93F4BBD4F}"/>
                      </a:ext>
                    </a:extLst>
                  </p:cNvPr>
                  <p:cNvSpPr/>
                  <p:nvPr/>
                </p:nvSpPr>
                <p:spPr>
                  <a:xfrm>
                    <a:off x="10808156" y="3546445"/>
                    <a:ext cx="195223" cy="484909"/>
                  </a:xfrm>
                  <a:prstGeom prst="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8B11D8E-1C75-7C9C-9007-84D817CE0970}"/>
                      </a:ext>
                    </a:extLst>
                  </p:cNvPr>
                  <p:cNvSpPr/>
                  <p:nvPr/>
                </p:nvSpPr>
                <p:spPr>
                  <a:xfrm>
                    <a:off x="10808156" y="4029864"/>
                    <a:ext cx="195223" cy="484909"/>
                  </a:xfrm>
                  <a:prstGeom prst="rect">
                    <a:avLst/>
                  </a:prstGeom>
                  <a:solidFill>
                    <a:srgbClr val="FFA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D059D8-2D75-D6AE-E9F4-8829F987FAF8}"/>
                      </a:ext>
                    </a:extLst>
                  </p:cNvPr>
                  <p:cNvSpPr/>
                  <p:nvPr/>
                </p:nvSpPr>
                <p:spPr>
                  <a:xfrm>
                    <a:off x="10808157" y="4992606"/>
                    <a:ext cx="195223" cy="484909"/>
                  </a:xfrm>
                  <a:prstGeom prst="rect">
                    <a:avLst/>
                  </a:prstGeom>
                  <a:solidFill>
                    <a:srgbClr val="C0C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4" name="Straight Arrow Connector 63">
                  <a:extLst>
                    <a:ext uri="{FF2B5EF4-FFF2-40B4-BE49-F238E27FC236}">
                      <a16:creationId xmlns:a16="http://schemas.microsoft.com/office/drawing/2014/main" id="{CA6E3C4E-85E2-C96B-3BBC-F9D8A7D72FBF}"/>
                    </a:ext>
                  </a:extLst>
                </p:cNvPr>
                <p:cNvCxnSpPr/>
                <p:nvPr/>
              </p:nvCxnSpPr>
              <p:spPr>
                <a:xfrm>
                  <a:off x="5746603" y="2591195"/>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7910360-745C-A673-DA5E-1907E1CBDC52}"/>
                    </a:ext>
                  </a:extLst>
                </p:cNvPr>
                <p:cNvCxnSpPr>
                  <a:cxnSpLocks/>
                </p:cNvCxnSpPr>
                <p:nvPr/>
              </p:nvCxnSpPr>
              <p:spPr>
                <a:xfrm>
                  <a:off x="5746602" y="2127949"/>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0113B76-BEC1-BF96-96D5-9F56B11129C6}"/>
                    </a:ext>
                  </a:extLst>
                </p:cNvPr>
                <p:cNvCxnSpPr>
                  <a:cxnSpLocks/>
                </p:cNvCxnSpPr>
                <p:nvPr/>
              </p:nvCxnSpPr>
              <p:spPr>
                <a:xfrm>
                  <a:off x="5750198" y="3061300"/>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835D61A0-7F4B-D991-F5AB-10B679E6D455}"/>
                    </a:ext>
                  </a:extLst>
                </p:cNvPr>
                <p:cNvCxnSpPr>
                  <a:cxnSpLocks/>
                </p:cNvCxnSpPr>
                <p:nvPr/>
              </p:nvCxnSpPr>
              <p:spPr>
                <a:xfrm>
                  <a:off x="5746602" y="4936462"/>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4E8A4580-EEA7-3171-BE02-77625E498C8B}"/>
                    </a:ext>
                  </a:extLst>
                </p:cNvPr>
                <p:cNvCxnSpPr>
                  <a:cxnSpLocks/>
                </p:cNvCxnSpPr>
                <p:nvPr/>
              </p:nvCxnSpPr>
              <p:spPr>
                <a:xfrm>
                  <a:off x="5746533" y="1657842"/>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338172D-383E-4B73-8E13-87FB75078563}"/>
                    </a:ext>
                  </a:extLst>
                </p:cNvPr>
                <p:cNvCxnSpPr>
                  <a:cxnSpLocks/>
                </p:cNvCxnSpPr>
                <p:nvPr/>
              </p:nvCxnSpPr>
              <p:spPr>
                <a:xfrm>
                  <a:off x="5750197" y="3535752"/>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171AB6F-A187-D715-4F84-D0260F74DA8E}"/>
                    </a:ext>
                  </a:extLst>
                </p:cNvPr>
                <p:cNvCxnSpPr>
                  <a:cxnSpLocks/>
                </p:cNvCxnSpPr>
                <p:nvPr/>
              </p:nvCxnSpPr>
              <p:spPr>
                <a:xfrm>
                  <a:off x="5750197" y="3988639"/>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57FA1DF5-C704-5819-9529-4356133B2C79}"/>
                    </a:ext>
                  </a:extLst>
                </p:cNvPr>
                <p:cNvCxnSpPr>
                  <a:cxnSpLocks/>
                </p:cNvCxnSpPr>
                <p:nvPr/>
              </p:nvCxnSpPr>
              <p:spPr>
                <a:xfrm>
                  <a:off x="5746602" y="4455903"/>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1A3240E0-6946-A117-7FBA-D98DD25D88B6}"/>
                    </a:ext>
                  </a:extLst>
                </p:cNvPr>
                <p:cNvCxnSpPr>
                  <a:cxnSpLocks/>
                </p:cNvCxnSpPr>
                <p:nvPr/>
              </p:nvCxnSpPr>
              <p:spPr>
                <a:xfrm>
                  <a:off x="5746602" y="5403726"/>
                  <a:ext cx="37151" cy="1570"/>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928D6BE-3077-526D-465B-3347008F60B9}"/>
                    </a:ext>
                  </a:extLst>
                </p:cNvPr>
                <p:cNvCxnSpPr>
                  <a:cxnSpLocks/>
                </p:cNvCxnSpPr>
                <p:nvPr/>
              </p:nvCxnSpPr>
              <p:spPr>
                <a:xfrm flipV="1">
                  <a:off x="6098503" y="5638077"/>
                  <a:ext cx="1582" cy="45518"/>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29D06E3-FFAC-1BE5-288D-A2A5CEAEEACF}"/>
                    </a:ext>
                  </a:extLst>
                </p:cNvPr>
                <p:cNvCxnSpPr>
                  <a:cxnSpLocks/>
                </p:cNvCxnSpPr>
                <p:nvPr/>
              </p:nvCxnSpPr>
              <p:spPr>
                <a:xfrm flipV="1">
                  <a:off x="9385132" y="5641670"/>
                  <a:ext cx="1582" cy="45518"/>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BDFF5624-EAB9-D29B-096E-694C27E0ED6C}"/>
                    </a:ext>
                  </a:extLst>
                </p:cNvPr>
                <p:cNvCxnSpPr>
                  <a:cxnSpLocks/>
                </p:cNvCxnSpPr>
                <p:nvPr/>
              </p:nvCxnSpPr>
              <p:spPr>
                <a:xfrm flipV="1">
                  <a:off x="8567788" y="5638076"/>
                  <a:ext cx="1582" cy="45518"/>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615468EB-A3D1-A003-C1BA-21FAFD91BFF4}"/>
                    </a:ext>
                  </a:extLst>
                </p:cNvPr>
                <p:cNvCxnSpPr>
                  <a:cxnSpLocks/>
                </p:cNvCxnSpPr>
                <p:nvPr/>
              </p:nvCxnSpPr>
              <p:spPr>
                <a:xfrm flipV="1">
                  <a:off x="7736425" y="5641671"/>
                  <a:ext cx="1582" cy="45518"/>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A488064-1C17-580B-B9CD-2DB9E0F88858}"/>
                    </a:ext>
                  </a:extLst>
                </p:cNvPr>
                <p:cNvCxnSpPr>
                  <a:cxnSpLocks/>
                </p:cNvCxnSpPr>
                <p:nvPr/>
              </p:nvCxnSpPr>
              <p:spPr>
                <a:xfrm flipV="1">
                  <a:off x="6926271" y="5638076"/>
                  <a:ext cx="1582" cy="45518"/>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sp>
          <p:nvSpPr>
            <p:cNvPr id="169" name="TextBox 168">
              <a:extLst>
                <a:ext uri="{FF2B5EF4-FFF2-40B4-BE49-F238E27FC236}">
                  <a16:creationId xmlns:a16="http://schemas.microsoft.com/office/drawing/2014/main" id="{AD4F28C4-6DC6-9C24-0263-E972F50DDF87}"/>
                </a:ext>
              </a:extLst>
            </p:cNvPr>
            <p:cNvSpPr txBox="1"/>
            <p:nvPr/>
          </p:nvSpPr>
          <p:spPr>
            <a:xfrm>
              <a:off x="10125894" y="2062071"/>
              <a:ext cx="1633728" cy="307777"/>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No Signal</a:t>
              </a:r>
              <a:endParaRPr lang="en-US" sz="1400">
                <a:cs typeface="Calibri"/>
              </a:endParaRPr>
            </a:p>
          </p:txBody>
        </p:sp>
        <p:sp>
          <p:nvSpPr>
            <p:cNvPr id="170" name="TextBox 169">
              <a:extLst>
                <a:ext uri="{FF2B5EF4-FFF2-40B4-BE49-F238E27FC236}">
                  <a16:creationId xmlns:a16="http://schemas.microsoft.com/office/drawing/2014/main" id="{0927C34C-4801-DF29-E9BF-162A1C328DA6}"/>
                </a:ext>
              </a:extLst>
            </p:cNvPr>
            <p:cNvSpPr txBox="1"/>
            <p:nvPr/>
          </p:nvSpPr>
          <p:spPr>
            <a:xfrm>
              <a:off x="10124890" y="2540325"/>
              <a:ext cx="1090803" cy="307777"/>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Terrain</a:t>
              </a:r>
              <a:endParaRPr lang="en-US" sz="1400">
                <a:cs typeface="Calibri"/>
              </a:endParaRPr>
            </a:p>
          </p:txBody>
        </p:sp>
        <p:sp>
          <p:nvSpPr>
            <p:cNvPr id="171" name="TextBox 170">
              <a:extLst>
                <a:ext uri="{FF2B5EF4-FFF2-40B4-BE49-F238E27FC236}">
                  <a16:creationId xmlns:a16="http://schemas.microsoft.com/office/drawing/2014/main" id="{74D9116C-F0E1-B672-B2F0-D0A1569E55D3}"/>
                </a:ext>
              </a:extLst>
            </p:cNvPr>
            <p:cNvSpPr txBox="1"/>
            <p:nvPr/>
          </p:nvSpPr>
          <p:spPr>
            <a:xfrm>
              <a:off x="10124890" y="3013567"/>
              <a:ext cx="1633728" cy="307777"/>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Elevated Smoke</a:t>
              </a:r>
              <a:endParaRPr lang="en-US" sz="1400">
                <a:cs typeface="Calibri"/>
              </a:endParaRPr>
            </a:p>
          </p:txBody>
        </p:sp>
        <p:sp>
          <p:nvSpPr>
            <p:cNvPr id="172" name="TextBox 171">
              <a:extLst>
                <a:ext uri="{FF2B5EF4-FFF2-40B4-BE49-F238E27FC236}">
                  <a16:creationId xmlns:a16="http://schemas.microsoft.com/office/drawing/2014/main" id="{85ED6D75-9748-88BF-5F70-EA85A12283D6}"/>
                </a:ext>
              </a:extLst>
            </p:cNvPr>
            <p:cNvSpPr txBox="1"/>
            <p:nvPr/>
          </p:nvSpPr>
          <p:spPr>
            <a:xfrm>
              <a:off x="10124890" y="3521400"/>
              <a:ext cx="1633728" cy="307777"/>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Polluted Dust</a:t>
              </a:r>
              <a:endParaRPr lang="en-US" sz="1400">
                <a:cs typeface="Calibri"/>
              </a:endParaRPr>
            </a:p>
          </p:txBody>
        </p:sp>
        <p:sp>
          <p:nvSpPr>
            <p:cNvPr id="173" name="TextBox 172">
              <a:extLst>
                <a:ext uri="{FF2B5EF4-FFF2-40B4-BE49-F238E27FC236}">
                  <a16:creationId xmlns:a16="http://schemas.microsoft.com/office/drawing/2014/main" id="{B99615B0-9436-41A1-CD67-92EF44636452}"/>
                </a:ext>
              </a:extLst>
            </p:cNvPr>
            <p:cNvSpPr txBox="1"/>
            <p:nvPr/>
          </p:nvSpPr>
          <p:spPr>
            <a:xfrm>
              <a:off x="10125391" y="4004669"/>
              <a:ext cx="1898771" cy="307777"/>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Clean Continental</a:t>
              </a:r>
              <a:endParaRPr lang="en-US" sz="1400">
                <a:cs typeface="Calibri"/>
              </a:endParaRPr>
            </a:p>
          </p:txBody>
        </p:sp>
        <p:sp>
          <p:nvSpPr>
            <p:cNvPr id="174" name="TextBox 173">
              <a:extLst>
                <a:ext uri="{FF2B5EF4-FFF2-40B4-BE49-F238E27FC236}">
                  <a16:creationId xmlns:a16="http://schemas.microsoft.com/office/drawing/2014/main" id="{ED15EA23-5602-0F5F-7617-29AC3C2093D3}"/>
                </a:ext>
              </a:extLst>
            </p:cNvPr>
            <p:cNvSpPr txBox="1"/>
            <p:nvPr/>
          </p:nvSpPr>
          <p:spPr>
            <a:xfrm>
              <a:off x="10125893" y="4420761"/>
              <a:ext cx="2319528" cy="523220"/>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Polluted Continental/</a:t>
              </a:r>
              <a:endParaRPr lang="en-US" sz="1400">
                <a:latin typeface="Calibri" panose="020F0502020204030204"/>
                <a:cs typeface="Calibri"/>
              </a:endParaRPr>
            </a:p>
            <a:p>
              <a:pPr>
                <a:defRPr/>
              </a:pPr>
              <a:r>
                <a:rPr lang="en-US" sz="1400" kern="0">
                  <a:latin typeface="Century Gothic" panose="020F0302020204030204"/>
                </a:rPr>
                <a:t>Smoke</a:t>
              </a:r>
              <a:endParaRPr lang="en-US" sz="1400">
                <a:cs typeface="Calibri"/>
              </a:endParaRPr>
            </a:p>
          </p:txBody>
        </p:sp>
        <p:sp>
          <p:nvSpPr>
            <p:cNvPr id="175" name="TextBox 174">
              <a:extLst>
                <a:ext uri="{FF2B5EF4-FFF2-40B4-BE49-F238E27FC236}">
                  <a16:creationId xmlns:a16="http://schemas.microsoft.com/office/drawing/2014/main" id="{E646E2A0-1020-25CC-785A-2D7D46B8BAFB}"/>
                </a:ext>
              </a:extLst>
            </p:cNvPr>
            <p:cNvSpPr txBox="1"/>
            <p:nvPr/>
          </p:nvSpPr>
          <p:spPr>
            <a:xfrm>
              <a:off x="10151961" y="4958673"/>
              <a:ext cx="1833753" cy="307777"/>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Dust</a:t>
              </a:r>
              <a:endParaRPr lang="en-US" sz="1400">
                <a:cs typeface="Calibri"/>
              </a:endParaRPr>
            </a:p>
          </p:txBody>
        </p:sp>
        <p:sp>
          <p:nvSpPr>
            <p:cNvPr id="176" name="TextBox 175">
              <a:extLst>
                <a:ext uri="{FF2B5EF4-FFF2-40B4-BE49-F238E27FC236}">
                  <a16:creationId xmlns:a16="http://schemas.microsoft.com/office/drawing/2014/main" id="{3BBC343F-454C-272A-AFE6-0F3A33796471}"/>
                </a:ext>
              </a:extLst>
            </p:cNvPr>
            <p:cNvSpPr txBox="1"/>
            <p:nvPr/>
          </p:nvSpPr>
          <p:spPr>
            <a:xfrm>
              <a:off x="10131407" y="5485054"/>
              <a:ext cx="1633728" cy="307777"/>
            </a:xfrm>
            <a:prstGeom prst="rect">
              <a:avLst/>
            </a:prstGeom>
            <a:noFill/>
          </p:spPr>
          <p:txBody>
            <a:bodyPr wrap="square" lIns="91440" tIns="45720" rIns="91440" bIns="45720" rtlCol="0" anchor="t">
              <a:spAutoFit/>
            </a:bodyPr>
            <a:lstStyle/>
            <a:p>
              <a:pPr>
                <a:defRPr/>
              </a:pPr>
              <a:r>
                <a:rPr lang="en-US" sz="1400" kern="0">
                  <a:latin typeface="Century Gothic" panose="020F0302020204030204"/>
                </a:rPr>
                <a:t>Not Aerosol</a:t>
              </a:r>
              <a:endParaRPr lang="en-US" sz="1400">
                <a:cs typeface="Calibri"/>
              </a:endParaRPr>
            </a:p>
          </p:txBody>
        </p:sp>
      </p:grpSp>
      <p:pic>
        <p:nvPicPr>
          <p:cNvPr id="71" name="Graphic 5" descr="Fire with solid fill">
            <a:extLst>
              <a:ext uri="{FF2B5EF4-FFF2-40B4-BE49-F238E27FC236}">
                <a16:creationId xmlns:a16="http://schemas.microsoft.com/office/drawing/2014/main" id="{38B39D8E-9F3B-02DD-CD80-D914F4DC9B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484" y="4820748"/>
            <a:ext cx="551544" cy="563639"/>
          </a:xfrm>
          <a:prstGeom prst="rect">
            <a:avLst/>
          </a:prstGeom>
        </p:spPr>
      </p:pic>
      <p:sp>
        <p:nvSpPr>
          <p:cNvPr id="77" name="TextBox 76">
            <a:extLst>
              <a:ext uri="{FF2B5EF4-FFF2-40B4-BE49-F238E27FC236}">
                <a16:creationId xmlns:a16="http://schemas.microsoft.com/office/drawing/2014/main" id="{226C6C1E-DD4D-1CCE-0C4E-BA0EE2DBF9F4}"/>
              </a:ext>
            </a:extLst>
          </p:cNvPr>
          <p:cNvSpPr txBox="1"/>
          <p:nvPr/>
        </p:nvSpPr>
        <p:spPr>
          <a:xfrm>
            <a:off x="9922327" y="642801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Image Credit: NASA</a:t>
            </a:r>
            <a:endParaRPr lang="en-US" sz="1200">
              <a:solidFill>
                <a:schemeClr val="tx1">
                  <a:lumMod val="75000"/>
                  <a:lumOff val="25000"/>
                </a:schemeClr>
              </a:solidFill>
              <a:cs typeface="Calibri"/>
            </a:endParaRPr>
          </a:p>
        </p:txBody>
      </p:sp>
      <p:sp>
        <p:nvSpPr>
          <p:cNvPr id="83" name="Arrow: Right 82">
            <a:extLst>
              <a:ext uri="{FF2B5EF4-FFF2-40B4-BE49-F238E27FC236}">
                <a16:creationId xmlns:a16="http://schemas.microsoft.com/office/drawing/2014/main" id="{4E9451B4-6C92-76D6-9EEE-32D501D42C50}"/>
              </a:ext>
            </a:extLst>
          </p:cNvPr>
          <p:cNvSpPr/>
          <p:nvPr/>
        </p:nvSpPr>
        <p:spPr>
          <a:xfrm>
            <a:off x="4775886" y="4891216"/>
            <a:ext cx="494270" cy="175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818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RESULTS – Extinction Coefficient</a:t>
            </a:r>
            <a:endParaRPr lang="en-US"/>
          </a:p>
        </p:txBody>
      </p:sp>
      <p:sp>
        <p:nvSpPr>
          <p:cNvPr id="17" name="TextBox 16">
            <a:extLst>
              <a:ext uri="{FF2B5EF4-FFF2-40B4-BE49-F238E27FC236}">
                <a16:creationId xmlns:a16="http://schemas.microsoft.com/office/drawing/2014/main" id="{4E8C1A19-E0EC-04C6-AFF0-C52E8A7F7B8D}"/>
              </a:ext>
            </a:extLst>
          </p:cNvPr>
          <p:cNvSpPr txBox="1"/>
          <p:nvPr/>
        </p:nvSpPr>
        <p:spPr>
          <a:xfrm>
            <a:off x="679610" y="1580234"/>
            <a:ext cx="429748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tx1">
                    <a:lumMod val="75000"/>
                    <a:lumOff val="25000"/>
                  </a:schemeClr>
                </a:solidFill>
                <a:latin typeface="Century Gothic"/>
                <a:cs typeface="Calibri"/>
              </a:rPr>
              <a:t>CALIOP LiDAR Level 2, Aerosol Profile granule, V.4.2, 532 nm Extinction Coefficient</a:t>
            </a:r>
          </a:p>
        </p:txBody>
      </p:sp>
      <p:sp>
        <p:nvSpPr>
          <p:cNvPr id="9" name="TextBox 8">
            <a:extLst>
              <a:ext uri="{FF2B5EF4-FFF2-40B4-BE49-F238E27FC236}">
                <a16:creationId xmlns:a16="http://schemas.microsoft.com/office/drawing/2014/main" id="{AAD4ADE7-0719-5B01-F4F2-FCD836FBC67F}"/>
              </a:ext>
            </a:extLst>
          </p:cNvPr>
          <p:cNvSpPr txBox="1"/>
          <p:nvPr/>
        </p:nvSpPr>
        <p:spPr>
          <a:xfrm>
            <a:off x="5235488" y="1457183"/>
            <a:ext cx="6957664" cy="5824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latin typeface="Century Gothic"/>
                <a:cs typeface="Segoe UI"/>
              </a:rPr>
              <a:t>Mean 532 nm Extinction Coefficient to Altitude,</a:t>
            </a:r>
          </a:p>
          <a:p>
            <a:pPr algn="ctr"/>
            <a:r>
              <a:rPr lang="en-US" sz="1500">
                <a:latin typeface="Century Gothic"/>
                <a:cs typeface="Segoe UI"/>
              </a:rPr>
              <a:t>July 7, 2012, Colorado Springs, CO</a:t>
            </a:r>
            <a:endParaRPr lang="en-US">
              <a:latin typeface="Century Gothic"/>
              <a:cs typeface="Calibri"/>
            </a:endParaRPr>
          </a:p>
        </p:txBody>
      </p:sp>
      <p:grpSp>
        <p:nvGrpSpPr>
          <p:cNvPr id="18" name="Group 17">
            <a:extLst>
              <a:ext uri="{FF2B5EF4-FFF2-40B4-BE49-F238E27FC236}">
                <a16:creationId xmlns:a16="http://schemas.microsoft.com/office/drawing/2014/main" id="{F3A53392-7635-809E-45B0-1F3A59F6EBC3}"/>
              </a:ext>
            </a:extLst>
          </p:cNvPr>
          <p:cNvGrpSpPr/>
          <p:nvPr/>
        </p:nvGrpSpPr>
        <p:grpSpPr>
          <a:xfrm>
            <a:off x="5390500" y="2042782"/>
            <a:ext cx="6372449" cy="4417920"/>
            <a:chOff x="5390500" y="2042782"/>
            <a:chExt cx="6372449" cy="4417920"/>
          </a:xfrm>
        </p:grpSpPr>
        <p:sp>
          <p:nvSpPr>
            <p:cNvPr id="29" name="TextBox 28">
              <a:extLst>
                <a:ext uri="{FF2B5EF4-FFF2-40B4-BE49-F238E27FC236}">
                  <a16:creationId xmlns:a16="http://schemas.microsoft.com/office/drawing/2014/main" id="{3F2445BE-80E2-1A05-B669-E50CED83A8BA}"/>
                </a:ext>
              </a:extLst>
            </p:cNvPr>
            <p:cNvSpPr txBox="1"/>
            <p:nvPr/>
          </p:nvSpPr>
          <p:spPr>
            <a:xfrm>
              <a:off x="6709588" y="6137118"/>
              <a:ext cx="4019860" cy="323584"/>
            </a:xfrm>
            <a:prstGeom prst="rect">
              <a:avLst/>
            </a:prstGeom>
            <a:noFill/>
          </p:spPr>
          <p:txBody>
            <a:bodyPr wrap="square" lIns="91440" tIns="45720" rIns="91440" bIns="45720" rtlCol="0" anchor="t">
              <a:spAutoFit/>
            </a:bodyPr>
            <a:lstStyle/>
            <a:p>
              <a:pPr algn="ctr">
                <a:defRPr/>
              </a:pPr>
              <a:r>
                <a:rPr lang="en-US" sz="1400" kern="0">
                  <a:latin typeface="Century Gothic" panose="020F0302020204030204"/>
                </a:rPr>
                <a:t>Mean 532 nm Extinction Coefficient (km</a:t>
              </a:r>
              <a:r>
                <a:rPr lang="en-US" sz="1400" kern="0" baseline="30000">
                  <a:latin typeface="Century Gothic" panose="020F0302020204030204"/>
                </a:rPr>
                <a:t>-1</a:t>
              </a:r>
              <a:r>
                <a:rPr lang="en-US" sz="1400" kern="0">
                  <a:latin typeface="Century Gothic" panose="020F0302020204030204"/>
                </a:rPr>
                <a:t>)</a:t>
              </a:r>
              <a:endParaRPr lang="en-US" sz="1400">
                <a:latin typeface="Century Gothic"/>
              </a:endParaRPr>
            </a:p>
          </p:txBody>
        </p:sp>
        <p:sp>
          <p:nvSpPr>
            <p:cNvPr id="8" name="TextBox 7">
              <a:extLst>
                <a:ext uri="{FF2B5EF4-FFF2-40B4-BE49-F238E27FC236}">
                  <a16:creationId xmlns:a16="http://schemas.microsoft.com/office/drawing/2014/main" id="{E64D8FAB-79B5-460F-45C8-44CCE4053E91}"/>
                </a:ext>
              </a:extLst>
            </p:cNvPr>
            <p:cNvSpPr txBox="1"/>
            <p:nvPr/>
          </p:nvSpPr>
          <p:spPr>
            <a:xfrm>
              <a:off x="5477263" y="5237139"/>
              <a:ext cx="827229" cy="323584"/>
            </a:xfrm>
            <a:prstGeom prst="rect">
              <a:avLst/>
            </a:prstGeom>
            <a:noFill/>
          </p:spPr>
          <p:txBody>
            <a:bodyPr wrap="square" lIns="91440" tIns="45720" rIns="91440" bIns="45720" rtlCol="0" anchor="t">
              <a:spAutoFit/>
            </a:bodyPr>
            <a:lstStyle/>
            <a:p>
              <a:pPr algn="r">
                <a:defRPr/>
              </a:pPr>
              <a:r>
                <a:rPr lang="en-US" sz="1400" kern="0">
                  <a:solidFill>
                    <a:srgbClr val="000000"/>
                  </a:solidFill>
                  <a:latin typeface="Century Gothic" panose="020F0302020204030204"/>
                </a:rPr>
                <a:t>2  </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903CECE3-A87E-0E8B-22D4-B89ECFBC5962}"/>
                </a:ext>
              </a:extLst>
            </p:cNvPr>
            <p:cNvSpPr txBox="1"/>
            <p:nvPr/>
          </p:nvSpPr>
          <p:spPr>
            <a:xfrm>
              <a:off x="5390500" y="4466841"/>
              <a:ext cx="827229" cy="323584"/>
            </a:xfrm>
            <a:prstGeom prst="rect">
              <a:avLst/>
            </a:prstGeom>
            <a:noFill/>
          </p:spPr>
          <p:txBody>
            <a:bodyPr wrap="square" lIns="91440" tIns="45720" rIns="91440" bIns="45720" rtlCol="0" anchor="t">
              <a:spAutoFit/>
            </a:bodyPr>
            <a:lstStyle/>
            <a:p>
              <a:pPr algn="r">
                <a:defRPr/>
              </a:pPr>
              <a:r>
                <a:rPr lang="en-US" sz="1400" kern="0">
                  <a:solidFill>
                    <a:srgbClr val="000000"/>
                  </a:solidFill>
                  <a:latin typeface="Century Gothic" panose="020F0302020204030204"/>
                </a:rPr>
                <a:t>4</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D2963935-3AA7-01EC-AB1F-20D363915D76}"/>
                </a:ext>
              </a:extLst>
            </p:cNvPr>
            <p:cNvSpPr txBox="1"/>
            <p:nvPr/>
          </p:nvSpPr>
          <p:spPr>
            <a:xfrm>
              <a:off x="5463200" y="3731170"/>
              <a:ext cx="827229" cy="323584"/>
            </a:xfrm>
            <a:prstGeom prst="rect">
              <a:avLst/>
            </a:prstGeom>
            <a:noFill/>
          </p:spPr>
          <p:txBody>
            <a:bodyPr wrap="square" lIns="91440" tIns="45720" rIns="91440" bIns="45720" rtlCol="0" anchor="t">
              <a:spAutoFit/>
            </a:bodyPr>
            <a:lstStyle/>
            <a:p>
              <a:pPr algn="r">
                <a:defRPr/>
              </a:pPr>
              <a:r>
                <a:rPr lang="en-US" sz="1400" kern="0">
                  <a:solidFill>
                    <a:srgbClr val="000000"/>
                  </a:solidFill>
                  <a:latin typeface="Century Gothic" panose="020F0302020204030204"/>
                </a:rPr>
                <a:t>6  </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BB9F1E88-403E-98F3-06F0-5CACFFBE3073}"/>
                </a:ext>
              </a:extLst>
            </p:cNvPr>
            <p:cNvSpPr txBox="1"/>
            <p:nvPr/>
          </p:nvSpPr>
          <p:spPr>
            <a:xfrm>
              <a:off x="5471551" y="2972487"/>
              <a:ext cx="827229" cy="323584"/>
            </a:xfrm>
            <a:prstGeom prst="rect">
              <a:avLst/>
            </a:prstGeom>
            <a:noFill/>
          </p:spPr>
          <p:txBody>
            <a:bodyPr wrap="square" lIns="91440" tIns="45720" rIns="91440" bIns="45720" rtlCol="0" anchor="t">
              <a:spAutoFit/>
            </a:bodyPr>
            <a:lstStyle/>
            <a:p>
              <a:pPr marL="171450" algn="r">
                <a:defRPr/>
              </a:pPr>
              <a:r>
                <a:rPr lang="en-US" sz="1400" kern="0">
                  <a:solidFill>
                    <a:srgbClr val="000000"/>
                  </a:solidFill>
                  <a:latin typeface="Century Gothic" panose="020F0302020204030204"/>
                </a:rPr>
                <a:t>8  </a:t>
              </a:r>
              <a:endParaRPr lang="en-US" sz="1400" kern="0">
                <a:latin typeface="Century Gothic"/>
              </a:endParaRPr>
            </a:p>
          </p:txBody>
        </p:sp>
        <p:sp>
          <p:nvSpPr>
            <p:cNvPr id="25" name="TextBox 24">
              <a:extLst>
                <a:ext uri="{FF2B5EF4-FFF2-40B4-BE49-F238E27FC236}">
                  <a16:creationId xmlns:a16="http://schemas.microsoft.com/office/drawing/2014/main" id="{5C183FE3-4FA6-2DFC-2362-E6026FD72CD8}"/>
                </a:ext>
              </a:extLst>
            </p:cNvPr>
            <p:cNvSpPr txBox="1"/>
            <p:nvPr/>
          </p:nvSpPr>
          <p:spPr>
            <a:xfrm>
              <a:off x="5474418" y="2217313"/>
              <a:ext cx="827229" cy="323584"/>
            </a:xfrm>
            <a:prstGeom prst="rect">
              <a:avLst/>
            </a:prstGeom>
            <a:noFill/>
          </p:spPr>
          <p:txBody>
            <a:bodyPr wrap="square" lIns="91440" tIns="45720" rIns="91440" bIns="45720" rtlCol="0" anchor="t">
              <a:spAutoFit/>
            </a:bodyPr>
            <a:lstStyle/>
            <a:p>
              <a:pPr algn="r">
                <a:defRPr/>
              </a:pPr>
              <a:r>
                <a:rPr lang="en-US" sz="1400" kern="0">
                  <a:solidFill>
                    <a:srgbClr val="000000"/>
                  </a:solidFill>
                  <a:latin typeface="Century Gothic" panose="020F0302020204030204"/>
                </a:rPr>
                <a:t>10  </a:t>
              </a:r>
              <a:endParaRPr lang="en-US" sz="1400" i="0" u="none" strike="noStrike" kern="0" cap="none" spc="0" normalizeH="0" baseline="0" noProof="0">
                <a:ln>
                  <a:noFill/>
                </a:ln>
                <a:solidFill>
                  <a:srgbClr val="000000"/>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AF6DFB3E-709F-8F83-C52F-CA77F2981B30}"/>
                </a:ext>
              </a:extLst>
            </p:cNvPr>
            <p:cNvSpPr txBox="1"/>
            <p:nvPr/>
          </p:nvSpPr>
          <p:spPr>
            <a:xfrm>
              <a:off x="6115884" y="5801887"/>
              <a:ext cx="584966" cy="323584"/>
            </a:xfrm>
            <a:prstGeom prst="rect">
              <a:avLst/>
            </a:prstGeom>
            <a:noFill/>
          </p:spPr>
          <p:txBody>
            <a:bodyPr wrap="square" lIns="91440" tIns="45720" rIns="91440" bIns="45720" rtlCol="0" anchor="t">
              <a:spAutoFit/>
            </a:bodyPr>
            <a:lstStyle/>
            <a:p>
              <a:pPr marL="0" marR="0" lvl="0" indent="0" algn="r" defTabSz="914400">
                <a:lnSpc>
                  <a:spcPct val="100000"/>
                </a:lnSpc>
                <a:spcBef>
                  <a:spcPts val="0"/>
                </a:spcBef>
                <a:spcAft>
                  <a:spcPts val="0"/>
                </a:spcAft>
                <a:buNone/>
                <a:tabLst/>
                <a:defRPr/>
              </a:pPr>
              <a:r>
                <a:rPr lang="en-US" sz="1400" kern="0">
                  <a:solidFill>
                    <a:srgbClr val="000000"/>
                  </a:solidFill>
                  <a:latin typeface="Century Gothic" panose="020F0302020204030204"/>
                </a:rPr>
                <a:t>0.00</a:t>
              </a:r>
              <a:endParaRPr lang="en-US" sz="1400">
                <a:latin typeface="Century Gothic"/>
              </a:endParaRPr>
            </a:p>
          </p:txBody>
        </p:sp>
        <p:sp>
          <p:nvSpPr>
            <p:cNvPr id="33" name="TextBox 32">
              <a:extLst>
                <a:ext uri="{FF2B5EF4-FFF2-40B4-BE49-F238E27FC236}">
                  <a16:creationId xmlns:a16="http://schemas.microsoft.com/office/drawing/2014/main" id="{8B9049BA-3B87-4596-DA73-7622D732F143}"/>
                </a:ext>
              </a:extLst>
            </p:cNvPr>
            <p:cNvSpPr txBox="1"/>
            <p:nvPr/>
          </p:nvSpPr>
          <p:spPr>
            <a:xfrm>
              <a:off x="7111035" y="5801887"/>
              <a:ext cx="580449" cy="323584"/>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0.05</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35" name="TextBox 34">
              <a:extLst>
                <a:ext uri="{FF2B5EF4-FFF2-40B4-BE49-F238E27FC236}">
                  <a16:creationId xmlns:a16="http://schemas.microsoft.com/office/drawing/2014/main" id="{50B2B320-B5ED-44D0-0167-BAB74241D6C5}"/>
                </a:ext>
              </a:extLst>
            </p:cNvPr>
            <p:cNvSpPr txBox="1"/>
            <p:nvPr/>
          </p:nvSpPr>
          <p:spPr>
            <a:xfrm>
              <a:off x="8066716" y="5802338"/>
              <a:ext cx="586662" cy="323584"/>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0.10</a:t>
              </a:r>
            </a:p>
          </p:txBody>
        </p:sp>
        <p:sp>
          <p:nvSpPr>
            <p:cNvPr id="37" name="TextBox 36">
              <a:extLst>
                <a:ext uri="{FF2B5EF4-FFF2-40B4-BE49-F238E27FC236}">
                  <a16:creationId xmlns:a16="http://schemas.microsoft.com/office/drawing/2014/main" id="{1A218B9A-837E-3DF8-13D9-2600CBCAD942}"/>
                </a:ext>
              </a:extLst>
            </p:cNvPr>
            <p:cNvSpPr txBox="1"/>
            <p:nvPr/>
          </p:nvSpPr>
          <p:spPr>
            <a:xfrm>
              <a:off x="9936882" y="5808098"/>
              <a:ext cx="622238" cy="323584"/>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0.20</a:t>
              </a:r>
              <a:endParaRPr lang="en-US" sz="1400" b="0" i="0" u="none" strike="noStrike" kern="0" cap="none" spc="0" normalizeH="0" baseline="0" noProof="0">
                <a:ln>
                  <a:noFill/>
                </a:ln>
                <a:solidFill>
                  <a:srgbClr val="000000"/>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4E3FF26D-05A0-DBBA-143A-864F022298A8}"/>
                </a:ext>
              </a:extLst>
            </p:cNvPr>
            <p:cNvSpPr txBox="1"/>
            <p:nvPr/>
          </p:nvSpPr>
          <p:spPr>
            <a:xfrm>
              <a:off x="9001127" y="5806453"/>
              <a:ext cx="612357" cy="323584"/>
            </a:xfrm>
            <a:prstGeom prst="rect">
              <a:avLst/>
            </a:prstGeom>
            <a:noFill/>
          </p:spPr>
          <p:txBody>
            <a:bodyPr wrap="square" lIns="91440" tIns="45720" rIns="91440" bIns="45720" rtlCol="0" anchor="t">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400" kern="0">
                  <a:solidFill>
                    <a:srgbClr val="000000"/>
                  </a:solidFill>
                  <a:latin typeface="Century Gothic" panose="020F0302020204030204"/>
                </a:rPr>
                <a:t>0.15</a:t>
              </a:r>
            </a:p>
          </p:txBody>
        </p:sp>
        <p:cxnSp>
          <p:nvCxnSpPr>
            <p:cNvPr id="38" name="Straight Arrow Connector 37">
              <a:extLst>
                <a:ext uri="{FF2B5EF4-FFF2-40B4-BE49-F238E27FC236}">
                  <a16:creationId xmlns:a16="http://schemas.microsoft.com/office/drawing/2014/main" id="{C2F55DFA-6AEB-3AF4-A0D3-B16651A2EE5B}"/>
                </a:ext>
              </a:extLst>
            </p:cNvPr>
            <p:cNvCxnSpPr>
              <a:cxnSpLocks/>
            </p:cNvCxnSpPr>
            <p:nvPr/>
          </p:nvCxnSpPr>
          <p:spPr>
            <a:xfrm flipV="1">
              <a:off x="6415619" y="5710970"/>
              <a:ext cx="1654" cy="4785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E417E66-F80F-1D98-AF1F-442D7D0CDACB}"/>
                </a:ext>
              </a:extLst>
            </p:cNvPr>
            <p:cNvCxnSpPr>
              <a:cxnSpLocks/>
            </p:cNvCxnSpPr>
            <p:nvPr/>
          </p:nvCxnSpPr>
          <p:spPr>
            <a:xfrm flipV="1">
              <a:off x="10290954" y="5710969"/>
              <a:ext cx="1654" cy="4785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3C37009-072D-59CC-D492-7054E480F8EA}"/>
                </a:ext>
              </a:extLst>
            </p:cNvPr>
            <p:cNvCxnSpPr>
              <a:cxnSpLocks/>
            </p:cNvCxnSpPr>
            <p:nvPr/>
          </p:nvCxnSpPr>
          <p:spPr>
            <a:xfrm flipV="1">
              <a:off x="9320055" y="5710969"/>
              <a:ext cx="1654" cy="4785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988AA02-8089-058B-641A-9B768ED2FCF3}"/>
                </a:ext>
              </a:extLst>
            </p:cNvPr>
            <p:cNvCxnSpPr>
              <a:cxnSpLocks/>
            </p:cNvCxnSpPr>
            <p:nvPr/>
          </p:nvCxnSpPr>
          <p:spPr>
            <a:xfrm flipV="1">
              <a:off x="8353286" y="5710970"/>
              <a:ext cx="1654" cy="4785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182DEAC-9F54-8FDD-DFC7-946D8757AE90}"/>
                </a:ext>
              </a:extLst>
            </p:cNvPr>
            <p:cNvCxnSpPr>
              <a:cxnSpLocks/>
            </p:cNvCxnSpPr>
            <p:nvPr/>
          </p:nvCxnSpPr>
          <p:spPr>
            <a:xfrm flipV="1">
              <a:off x="7382386" y="5710969"/>
              <a:ext cx="1654" cy="47856"/>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CC0FD8C-D008-4B67-A107-91D18720D4A1}"/>
                </a:ext>
              </a:extLst>
            </p:cNvPr>
            <p:cNvCxnSpPr/>
            <p:nvPr/>
          </p:nvCxnSpPr>
          <p:spPr>
            <a:xfrm>
              <a:off x="6196652" y="3881656"/>
              <a:ext cx="38836" cy="165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94B0918-9717-05AD-F3D6-A214CC989C82}"/>
                </a:ext>
              </a:extLst>
            </p:cNvPr>
            <p:cNvCxnSpPr>
              <a:cxnSpLocks/>
            </p:cNvCxnSpPr>
            <p:nvPr/>
          </p:nvCxnSpPr>
          <p:spPr>
            <a:xfrm>
              <a:off x="6196651" y="3122537"/>
              <a:ext cx="38836" cy="165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1B19723-8B53-5F65-D0B4-4286E5D54866}"/>
                </a:ext>
              </a:extLst>
            </p:cNvPr>
            <p:cNvCxnSpPr>
              <a:cxnSpLocks/>
            </p:cNvCxnSpPr>
            <p:nvPr/>
          </p:nvCxnSpPr>
          <p:spPr>
            <a:xfrm>
              <a:off x="6196652" y="4636651"/>
              <a:ext cx="38836" cy="165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674B2C-92A3-2CB2-1469-3CA40C74BB86}"/>
                </a:ext>
              </a:extLst>
            </p:cNvPr>
            <p:cNvCxnSpPr>
              <a:cxnSpLocks/>
            </p:cNvCxnSpPr>
            <p:nvPr/>
          </p:nvCxnSpPr>
          <p:spPr>
            <a:xfrm>
              <a:off x="6196651" y="5387520"/>
              <a:ext cx="38836" cy="165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31A4F67-0445-7961-2C60-8114984C6425}"/>
                </a:ext>
              </a:extLst>
            </p:cNvPr>
            <p:cNvCxnSpPr>
              <a:cxnSpLocks/>
            </p:cNvCxnSpPr>
            <p:nvPr/>
          </p:nvCxnSpPr>
          <p:spPr>
            <a:xfrm>
              <a:off x="6196650" y="2367540"/>
              <a:ext cx="38836" cy="1651"/>
            </a:xfrm>
            <a:prstGeom prst="straightConnector1">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E3311E9-A366-23AB-91C1-240D1D590380}"/>
                </a:ext>
              </a:extLst>
            </p:cNvPr>
            <p:cNvSpPr txBox="1"/>
            <p:nvPr/>
          </p:nvSpPr>
          <p:spPr>
            <a:xfrm rot="16200000">
              <a:off x="4206131" y="3749904"/>
              <a:ext cx="3064221" cy="307777"/>
            </a:xfrm>
            <a:prstGeom prst="rect">
              <a:avLst/>
            </a:prstGeom>
            <a:noFill/>
          </p:spPr>
          <p:txBody>
            <a:bodyPr wrap="square" lIns="91440" tIns="45720" rIns="91440" bIns="45720" rtlCol="0" anchor="t">
              <a:spAutoFit/>
            </a:bodyPr>
            <a:lstStyle/>
            <a:p>
              <a:pPr algn="ctr">
                <a:defRPr/>
              </a:pPr>
              <a:r>
                <a:rPr lang="en-US" sz="1400" kern="0">
                  <a:latin typeface="Century Gothic" panose="020F0302020204030204"/>
                </a:rPr>
                <a:t>Altitude (AMSL) (km)</a:t>
              </a:r>
              <a:endParaRPr lang="en-US" sz="1400" i="0" u="none" strike="noStrike" kern="0" cap="none" spc="0" normalizeH="0" baseline="0" noProof="0">
                <a:ln>
                  <a:noFill/>
                </a:ln>
                <a:effectLst/>
                <a:uLnTx/>
                <a:uFillTx/>
                <a:latin typeface="Century Gothic" panose="020F0302020204030204"/>
              </a:endParaRPr>
            </a:p>
          </p:txBody>
        </p:sp>
        <p:pic>
          <p:nvPicPr>
            <p:cNvPr id="2" name="Picture 3" descr="Chart, line chart&#10;&#10;Description automatically generated">
              <a:extLst>
                <a:ext uri="{FF2B5EF4-FFF2-40B4-BE49-F238E27FC236}">
                  <a16:creationId xmlns:a16="http://schemas.microsoft.com/office/drawing/2014/main" id="{DDAFA85F-87DE-DCB9-0E19-7230569F1814}"/>
                </a:ext>
              </a:extLst>
            </p:cNvPr>
            <p:cNvPicPr>
              <a:picLocks noChangeAspect="1"/>
            </p:cNvPicPr>
            <p:nvPr/>
          </p:nvPicPr>
          <p:blipFill rotWithShape="1">
            <a:blip r:embed="rId3"/>
            <a:srcRect l="12555" t="11289" r="-539" b="10924"/>
            <a:stretch/>
          </p:blipFill>
          <p:spPr>
            <a:xfrm>
              <a:off x="6237422" y="2042782"/>
              <a:ext cx="5525527" cy="3669454"/>
            </a:xfrm>
            <a:prstGeom prst="rect">
              <a:avLst/>
            </a:prstGeom>
          </p:spPr>
        </p:pic>
      </p:grpSp>
      <p:sp>
        <p:nvSpPr>
          <p:cNvPr id="10" name="TextBox 9">
            <a:extLst>
              <a:ext uri="{FF2B5EF4-FFF2-40B4-BE49-F238E27FC236}">
                <a16:creationId xmlns:a16="http://schemas.microsoft.com/office/drawing/2014/main" id="{9BF138B6-7DA7-2517-E154-697E4493A612}"/>
              </a:ext>
            </a:extLst>
          </p:cNvPr>
          <p:cNvSpPr txBox="1"/>
          <p:nvPr/>
        </p:nvSpPr>
        <p:spPr>
          <a:xfrm>
            <a:off x="928008" y="3993482"/>
            <a:ext cx="404776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Shown: CALIPSO transect during the 2012 Waldo Canyon Fire</a:t>
            </a:r>
          </a:p>
        </p:txBody>
      </p:sp>
      <p:sp>
        <p:nvSpPr>
          <p:cNvPr id="7" name="TextBox 6">
            <a:extLst>
              <a:ext uri="{FF2B5EF4-FFF2-40B4-BE49-F238E27FC236}">
                <a16:creationId xmlns:a16="http://schemas.microsoft.com/office/drawing/2014/main" id="{9AF8F5CF-4807-5906-381C-10E0F65371A2}"/>
              </a:ext>
            </a:extLst>
          </p:cNvPr>
          <p:cNvSpPr txBox="1"/>
          <p:nvPr/>
        </p:nvSpPr>
        <p:spPr>
          <a:xfrm>
            <a:off x="8665272" y="839254"/>
            <a:ext cx="21687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ea typeface="Calibri"/>
                <a:cs typeface="Calibri"/>
              </a:rPr>
              <a:t>CALIPSO CALIOP</a:t>
            </a:r>
            <a:endParaRPr lang="en-US">
              <a:latin typeface="Century Gothic"/>
            </a:endParaRPr>
          </a:p>
        </p:txBody>
      </p:sp>
      <p:pic>
        <p:nvPicPr>
          <p:cNvPr id="14" name="Picture 7">
            <a:extLst>
              <a:ext uri="{FF2B5EF4-FFF2-40B4-BE49-F238E27FC236}">
                <a16:creationId xmlns:a16="http://schemas.microsoft.com/office/drawing/2014/main" id="{75E734A6-84D4-341B-E509-4F06C54314F1}"/>
              </a:ext>
            </a:extLst>
          </p:cNvPr>
          <p:cNvPicPr>
            <a:picLocks noChangeAspect="1"/>
          </p:cNvPicPr>
          <p:nvPr/>
        </p:nvPicPr>
        <p:blipFill>
          <a:blip r:embed="rId4"/>
          <a:stretch>
            <a:fillRect/>
          </a:stretch>
        </p:blipFill>
        <p:spPr>
          <a:xfrm rot="20940000">
            <a:off x="10255474" y="9354"/>
            <a:ext cx="1834746" cy="1277966"/>
          </a:xfrm>
          <a:prstGeom prst="rect">
            <a:avLst/>
          </a:prstGeom>
          <a:ln>
            <a:noFill/>
          </a:ln>
          <a:effectLst>
            <a:outerShdw blurRad="292100" dist="139700" dir="2700000" algn="tl" rotWithShape="0">
              <a:schemeClr val="bg1">
                <a:alpha val="80000"/>
              </a:schemeClr>
            </a:outerShdw>
          </a:effectLst>
        </p:spPr>
      </p:pic>
      <p:pic>
        <p:nvPicPr>
          <p:cNvPr id="11" name="Graphic 5" descr="Fire with solid fill">
            <a:extLst>
              <a:ext uri="{FF2B5EF4-FFF2-40B4-BE49-F238E27FC236}">
                <a16:creationId xmlns:a16="http://schemas.microsoft.com/office/drawing/2014/main" id="{D892E39B-D6F8-73A6-E38C-C7E6C26A6D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2389" y="4416990"/>
            <a:ext cx="672496" cy="648306"/>
          </a:xfrm>
          <a:prstGeom prst="rect">
            <a:avLst/>
          </a:prstGeom>
        </p:spPr>
      </p:pic>
      <p:sp>
        <p:nvSpPr>
          <p:cNvPr id="15" name="Arrow: Right 14">
            <a:extLst>
              <a:ext uri="{FF2B5EF4-FFF2-40B4-BE49-F238E27FC236}">
                <a16:creationId xmlns:a16="http://schemas.microsoft.com/office/drawing/2014/main" id="{389652B9-BD98-8CF9-6A67-E8B8CA233BDA}"/>
              </a:ext>
            </a:extLst>
          </p:cNvPr>
          <p:cNvSpPr/>
          <p:nvPr/>
        </p:nvSpPr>
        <p:spPr>
          <a:xfrm>
            <a:off x="5692100" y="5471786"/>
            <a:ext cx="494270" cy="175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14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LIMITATIONS &amp; UNCERTAINTIES</a:t>
            </a:r>
            <a:endParaRPr lang="en-US"/>
          </a:p>
        </p:txBody>
      </p:sp>
      <p:sp>
        <p:nvSpPr>
          <p:cNvPr id="2" name="TextBox 1">
            <a:extLst>
              <a:ext uri="{FF2B5EF4-FFF2-40B4-BE49-F238E27FC236}">
                <a16:creationId xmlns:a16="http://schemas.microsoft.com/office/drawing/2014/main" id="{0444587A-C6D2-F419-1447-313B48EE932E}"/>
              </a:ext>
            </a:extLst>
          </p:cNvPr>
          <p:cNvSpPr txBox="1"/>
          <p:nvPr/>
        </p:nvSpPr>
        <p:spPr>
          <a:xfrm>
            <a:off x="2158451" y="1118771"/>
            <a:ext cx="772853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ea typeface="Calibri"/>
                <a:cs typeface="Calibri"/>
              </a:rPr>
              <a:t>Spatiotemporal limits on data availability</a:t>
            </a:r>
            <a:endParaRPr lang="en-US" b="1">
              <a:solidFill>
                <a:schemeClr val="tx1">
                  <a:lumMod val="75000"/>
                  <a:lumOff val="25000"/>
                </a:schemeClr>
              </a:solidFill>
            </a:endParaRPr>
          </a:p>
          <a:p>
            <a:endParaRPr lang="en-US" sz="2400" b="1">
              <a:solidFill>
                <a:schemeClr val="tx1">
                  <a:lumMod val="75000"/>
                  <a:lumOff val="25000"/>
                </a:schemeClr>
              </a:solidFill>
              <a:latin typeface="Century Gothic"/>
              <a:ea typeface="Calibri"/>
              <a:cs typeface="Calibri"/>
            </a:endParaRPr>
          </a:p>
          <a:p>
            <a:pPr marL="742950" lvl="1" indent="-285750">
              <a:buFont typeface="Arial"/>
              <a:buChar char="•"/>
            </a:pPr>
            <a:r>
              <a:rPr lang="en-US" sz="2400">
                <a:solidFill>
                  <a:schemeClr val="tx1">
                    <a:lumMod val="75000"/>
                    <a:lumOff val="25000"/>
                  </a:schemeClr>
                </a:solidFill>
                <a:latin typeface="Century Gothic"/>
                <a:ea typeface="Calibri"/>
                <a:cs typeface="Calibri"/>
              </a:rPr>
              <a:t>Few </a:t>
            </a:r>
            <a:r>
              <a:rPr lang="en-US" sz="2400" i="1">
                <a:solidFill>
                  <a:schemeClr val="tx1">
                    <a:lumMod val="75000"/>
                    <a:lumOff val="25000"/>
                  </a:schemeClr>
                </a:solidFill>
                <a:latin typeface="Century Gothic"/>
                <a:ea typeface="Calibri"/>
                <a:cs typeface="Calibri"/>
              </a:rPr>
              <a:t>in situ</a:t>
            </a:r>
            <a:r>
              <a:rPr lang="en-US" sz="2400">
                <a:solidFill>
                  <a:schemeClr val="tx1">
                    <a:lumMod val="75000"/>
                    <a:lumOff val="25000"/>
                  </a:schemeClr>
                </a:solidFill>
                <a:latin typeface="Century Gothic"/>
                <a:ea typeface="Calibri"/>
                <a:cs typeface="Calibri"/>
              </a:rPr>
              <a:t> air quality monitors in Colorado Springs from EPA </a:t>
            </a:r>
            <a:r>
              <a:rPr lang="en-US" sz="2400">
                <a:latin typeface="Calibri"/>
                <a:ea typeface="Calibri"/>
                <a:cs typeface="Calibri"/>
              </a:rPr>
              <a:t>—</a:t>
            </a:r>
            <a:r>
              <a:rPr lang="en-US" sz="2400">
                <a:solidFill>
                  <a:schemeClr val="tx1">
                    <a:lumMod val="75000"/>
                    <a:lumOff val="25000"/>
                  </a:schemeClr>
                </a:solidFill>
                <a:latin typeface="Century Gothic"/>
                <a:ea typeface="Calibri"/>
                <a:cs typeface="Calibri"/>
              </a:rPr>
              <a:t> make for</a:t>
            </a:r>
            <a:r>
              <a:rPr lang="en-US" sz="2400">
                <a:solidFill>
                  <a:srgbClr val="000000"/>
                </a:solidFill>
                <a:latin typeface="Calibri"/>
                <a:ea typeface="Calibri"/>
                <a:cs typeface="Calibri"/>
              </a:rPr>
              <a:t> </a:t>
            </a:r>
            <a:r>
              <a:rPr lang="en-US" sz="2400">
                <a:solidFill>
                  <a:schemeClr val="tx1">
                    <a:lumMod val="75000"/>
                    <a:lumOff val="25000"/>
                  </a:schemeClr>
                </a:solidFill>
                <a:latin typeface="Century Gothic"/>
                <a:ea typeface="Calibri"/>
                <a:cs typeface="Calibri"/>
              </a:rPr>
              <a:t>limited validation of remotely sensed observations</a:t>
            </a:r>
            <a:endParaRPr lang="en-US" sz="2400">
              <a:solidFill>
                <a:schemeClr val="tx1">
                  <a:lumMod val="75000"/>
                  <a:lumOff val="25000"/>
                </a:schemeClr>
              </a:solidFill>
              <a:latin typeface="Century Gothic"/>
              <a:ea typeface="+mn-lt"/>
              <a:cs typeface="Calibri"/>
            </a:endParaRPr>
          </a:p>
          <a:p>
            <a:pPr marL="742950" lvl="1" indent="-285750">
              <a:buFont typeface="Arial"/>
              <a:buChar char="•"/>
            </a:pPr>
            <a:endParaRPr lang="en-US" sz="2400">
              <a:solidFill>
                <a:schemeClr val="tx1">
                  <a:lumMod val="75000"/>
                  <a:lumOff val="25000"/>
                </a:schemeClr>
              </a:solidFill>
              <a:latin typeface="Century Gothic"/>
              <a:ea typeface="+mn-lt"/>
              <a:cs typeface="Calibri"/>
            </a:endParaRPr>
          </a:p>
          <a:p>
            <a:pPr marL="742950" lvl="2" indent="-285750">
              <a:buFont typeface="Arial,Sans-Serif"/>
              <a:buChar char="•"/>
            </a:pPr>
            <a:r>
              <a:rPr lang="en-US" sz="2400">
                <a:solidFill>
                  <a:schemeClr val="tx1">
                    <a:lumMod val="75000"/>
                    <a:lumOff val="25000"/>
                  </a:schemeClr>
                </a:solidFill>
                <a:latin typeface="Century Gothic"/>
                <a:ea typeface="+mn-lt"/>
                <a:cs typeface="Calibri"/>
              </a:rPr>
              <a:t>CALIOP transects are single-shots of specific times</a:t>
            </a:r>
            <a:endParaRPr lang="en-US" sz="2400">
              <a:solidFill>
                <a:schemeClr val="tx1">
                  <a:lumMod val="75000"/>
                  <a:lumOff val="25000"/>
                </a:schemeClr>
              </a:solidFill>
              <a:ea typeface="+mn-lt"/>
              <a:cs typeface="+mn-lt"/>
            </a:endParaRPr>
          </a:p>
          <a:p>
            <a:pPr marL="1657350" lvl="3" indent="-285750">
              <a:buFont typeface="Arial,Sans-Serif"/>
              <a:buChar char="•"/>
            </a:pPr>
            <a:endParaRPr lang="en-US" sz="2400">
              <a:solidFill>
                <a:schemeClr val="tx1">
                  <a:lumMod val="75000"/>
                  <a:lumOff val="25000"/>
                </a:schemeClr>
              </a:solidFill>
              <a:latin typeface="Century Gothic"/>
              <a:ea typeface="Calibri"/>
              <a:cs typeface="Calibri"/>
            </a:endParaRPr>
          </a:p>
          <a:p>
            <a:pPr marL="742950" lvl="1" indent="-285750">
              <a:buFont typeface="Arial"/>
              <a:buChar char="•"/>
            </a:pPr>
            <a:r>
              <a:rPr lang="en-US" sz="2400">
                <a:solidFill>
                  <a:schemeClr val="tx1">
                    <a:lumMod val="75000"/>
                    <a:lumOff val="25000"/>
                  </a:schemeClr>
                </a:solidFill>
                <a:latin typeface="Century Gothic"/>
                <a:ea typeface="Calibri"/>
                <a:cs typeface="Calibri"/>
              </a:rPr>
              <a:t>TROPOMI operational mid-2018, onward</a:t>
            </a:r>
            <a:endParaRPr lang="en-US">
              <a:solidFill>
                <a:schemeClr val="tx1">
                  <a:lumMod val="75000"/>
                  <a:lumOff val="25000"/>
                </a:schemeClr>
              </a:solidFill>
              <a:latin typeface="Calibri" panose="020F0502020204030204"/>
              <a:ea typeface="Calibri"/>
              <a:cs typeface="Calibri"/>
            </a:endParaRPr>
          </a:p>
          <a:p>
            <a:pPr marL="742950" lvl="1" indent="-285750">
              <a:buFont typeface="Arial"/>
              <a:buChar char="•"/>
            </a:pPr>
            <a:endParaRPr lang="en-US" sz="2400" b="1">
              <a:solidFill>
                <a:schemeClr val="tx1">
                  <a:lumMod val="75000"/>
                  <a:lumOff val="25000"/>
                </a:schemeClr>
              </a:solidFill>
              <a:latin typeface="Century Gothic"/>
              <a:ea typeface="Calibri"/>
              <a:cs typeface="Calibri"/>
            </a:endParaRPr>
          </a:p>
          <a:p>
            <a:r>
              <a:rPr lang="en-US" sz="2400" b="1">
                <a:solidFill>
                  <a:schemeClr val="tx1">
                    <a:lumMod val="75000"/>
                    <a:lumOff val="25000"/>
                  </a:schemeClr>
                </a:solidFill>
                <a:latin typeface="Century Gothic"/>
                <a:ea typeface="Calibri"/>
                <a:cs typeface="Calibri"/>
              </a:rPr>
              <a:t>Cloud &amp; snow cover</a:t>
            </a:r>
            <a:endParaRPr lang="en-US" b="1">
              <a:solidFill>
                <a:schemeClr val="tx1">
                  <a:lumMod val="75000"/>
                  <a:lumOff val="25000"/>
                </a:schemeClr>
              </a:solidFill>
              <a:cs typeface="Calibri"/>
            </a:endParaRPr>
          </a:p>
        </p:txBody>
      </p:sp>
      <p:pic>
        <p:nvPicPr>
          <p:cNvPr id="4" name="Graphic 5" descr="Satellite with solid fill">
            <a:extLst>
              <a:ext uri="{FF2B5EF4-FFF2-40B4-BE49-F238E27FC236}">
                <a16:creationId xmlns:a16="http://schemas.microsoft.com/office/drawing/2014/main" id="{0A324344-86EC-A7C2-D763-9F0365C97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3426899"/>
            <a:ext cx="914400" cy="914400"/>
          </a:xfrm>
          <a:prstGeom prst="rect">
            <a:avLst/>
          </a:prstGeom>
        </p:spPr>
      </p:pic>
      <p:pic>
        <p:nvPicPr>
          <p:cNvPr id="5" name="Graphic 5" descr="Snow outline">
            <a:extLst>
              <a:ext uri="{FF2B5EF4-FFF2-40B4-BE49-F238E27FC236}">
                <a16:creationId xmlns:a16="http://schemas.microsoft.com/office/drawing/2014/main" id="{DF987104-528C-9D5D-C751-AF2B82A247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2000" y="4887685"/>
            <a:ext cx="914400" cy="914400"/>
          </a:xfrm>
          <a:prstGeom prst="rect">
            <a:avLst/>
          </a:prstGeom>
        </p:spPr>
      </p:pic>
      <p:pic>
        <p:nvPicPr>
          <p:cNvPr id="6" name="Graphic 6" descr="Clipboard with solid fill">
            <a:extLst>
              <a:ext uri="{FF2B5EF4-FFF2-40B4-BE49-F238E27FC236}">
                <a16:creationId xmlns:a16="http://schemas.microsoft.com/office/drawing/2014/main" id="{70F80725-3DD4-8DBB-1EFB-BF1AF67EEB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2000" y="1935081"/>
            <a:ext cx="914400" cy="914400"/>
          </a:xfrm>
          <a:prstGeom prst="rect">
            <a:avLst/>
          </a:prstGeom>
        </p:spPr>
      </p:pic>
    </p:spTree>
    <p:extLst>
      <p:ext uri="{BB962C8B-B14F-4D97-AF65-F5344CB8AC3E}">
        <p14:creationId xmlns:p14="http://schemas.microsoft.com/office/powerpoint/2010/main" val="422886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CONCLUSIONS</a:t>
            </a:r>
            <a:endParaRPr lang="en-US"/>
          </a:p>
        </p:txBody>
      </p:sp>
      <p:pic>
        <p:nvPicPr>
          <p:cNvPr id="2" name="Picture 3" descr="A picture containing mountain, sky, snow, outdoor&#10;&#10;Description automatically generated">
            <a:extLst>
              <a:ext uri="{FF2B5EF4-FFF2-40B4-BE49-F238E27FC236}">
                <a16:creationId xmlns:a16="http://schemas.microsoft.com/office/drawing/2014/main" id="{68BB46DC-066F-B7D4-22F4-A42445B4F3F7}"/>
              </a:ext>
            </a:extLst>
          </p:cNvPr>
          <p:cNvPicPr>
            <a:picLocks noChangeAspect="1"/>
          </p:cNvPicPr>
          <p:nvPr/>
        </p:nvPicPr>
        <p:blipFill>
          <a:blip r:embed="rId3"/>
          <a:stretch>
            <a:fillRect/>
          </a:stretch>
        </p:blipFill>
        <p:spPr>
          <a:xfrm>
            <a:off x="5750461" y="520979"/>
            <a:ext cx="6200856" cy="4125613"/>
          </a:xfrm>
          <a:prstGeom prst="rect">
            <a:avLst/>
          </a:prstGeom>
        </p:spPr>
      </p:pic>
      <p:sp>
        <p:nvSpPr>
          <p:cNvPr id="5" name="TextBox 4">
            <a:extLst>
              <a:ext uri="{FF2B5EF4-FFF2-40B4-BE49-F238E27FC236}">
                <a16:creationId xmlns:a16="http://schemas.microsoft.com/office/drawing/2014/main" id="{F8645EDC-5C4F-0446-3452-8765B36670E3}"/>
              </a:ext>
            </a:extLst>
          </p:cNvPr>
          <p:cNvSpPr txBox="1"/>
          <p:nvPr/>
        </p:nvSpPr>
        <p:spPr>
          <a:xfrm>
            <a:off x="423333" y="1316324"/>
            <a:ext cx="48086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8925" indent="-288925">
              <a:buChar char="•"/>
            </a:pPr>
            <a:r>
              <a:rPr lang="en-US" sz="2400">
                <a:solidFill>
                  <a:srgbClr val="404040"/>
                </a:solidFill>
                <a:latin typeface="Century Gothic"/>
                <a:cs typeface="Arial"/>
              </a:rPr>
              <a:t>Earth observations elucidate </a:t>
            </a:r>
            <a:r>
              <a:rPr lang="en-US" sz="2400" b="1">
                <a:solidFill>
                  <a:srgbClr val="8A5A9A"/>
                </a:solidFill>
                <a:latin typeface="Century Gothic"/>
                <a:cs typeface="Arial"/>
              </a:rPr>
              <a:t>spatiotemporal trends in air quality</a:t>
            </a:r>
          </a:p>
          <a:p>
            <a:pPr marL="57150"/>
            <a:endParaRPr lang="en-US" sz="2400">
              <a:latin typeface="Century Gothic"/>
              <a:cs typeface="Arial"/>
            </a:endParaRPr>
          </a:p>
          <a:p>
            <a:pPr marL="288925" indent="-288925">
              <a:buFont typeface="Arial"/>
              <a:buChar char="•"/>
            </a:pPr>
            <a:r>
              <a:rPr lang="en-US" sz="2400">
                <a:latin typeface="Century Gothic"/>
                <a:ea typeface="+mn-lt"/>
                <a:cs typeface="+mn-lt"/>
              </a:rPr>
              <a:t>Uneven spatial distribution of air quality-related satellite parameters during wildfire events supports Colorado Springs's efforts to </a:t>
            </a:r>
            <a:r>
              <a:rPr lang="en-US" sz="2400" b="1">
                <a:solidFill>
                  <a:srgbClr val="8A5A9A"/>
                </a:solidFill>
                <a:latin typeface="Century Gothic"/>
                <a:ea typeface="+mn-lt"/>
                <a:cs typeface="+mn-lt"/>
              </a:rPr>
              <a:t>add air quality monitoring stations</a:t>
            </a:r>
            <a:r>
              <a:rPr lang="en-US" sz="2400">
                <a:latin typeface="Century Gothic"/>
                <a:ea typeface="+mn-lt"/>
                <a:cs typeface="+mn-lt"/>
              </a:rPr>
              <a:t> that are well distributed across the city</a:t>
            </a:r>
            <a:r>
              <a:rPr lang="en-US" sz="2400" i="1">
                <a:ea typeface="+mn-lt"/>
                <a:cs typeface="+mn-lt"/>
              </a:rPr>
              <a:t>.</a:t>
            </a:r>
            <a:r>
              <a:rPr lang="en-US" sz="2400">
                <a:solidFill>
                  <a:srgbClr val="404040"/>
                </a:solidFill>
                <a:latin typeface="Century Gothic"/>
                <a:cs typeface="Arial"/>
              </a:rPr>
              <a:t> </a:t>
            </a:r>
          </a:p>
        </p:txBody>
      </p:sp>
      <p:sp>
        <p:nvSpPr>
          <p:cNvPr id="4" name="TextBox 3">
            <a:extLst>
              <a:ext uri="{FF2B5EF4-FFF2-40B4-BE49-F238E27FC236}">
                <a16:creationId xmlns:a16="http://schemas.microsoft.com/office/drawing/2014/main" id="{8B0F7657-0D2E-7E4A-EAF0-986D69D30640}"/>
              </a:ext>
            </a:extLst>
          </p:cNvPr>
          <p:cNvSpPr txBox="1"/>
          <p:nvPr/>
        </p:nvSpPr>
        <p:spPr>
          <a:xfrm>
            <a:off x="7434121" y="4642752"/>
            <a:ext cx="5791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ea typeface="+mn-lt"/>
                <a:cs typeface="+mn-lt"/>
              </a:rPr>
              <a:t>Image Credit: City of Colorado Springs Office of Innovation</a:t>
            </a:r>
            <a:endParaRPr lang="en-US" sz="1200">
              <a:solidFill>
                <a:schemeClr val="tx1">
                  <a:lumMod val="75000"/>
                  <a:lumOff val="25000"/>
                </a:schemeClr>
              </a:solidFill>
              <a:latin typeface="Century Gothic"/>
            </a:endParaRPr>
          </a:p>
        </p:txBody>
      </p:sp>
      <p:sp>
        <p:nvSpPr>
          <p:cNvPr id="6" name="TextBox 5">
            <a:extLst>
              <a:ext uri="{FF2B5EF4-FFF2-40B4-BE49-F238E27FC236}">
                <a16:creationId xmlns:a16="http://schemas.microsoft.com/office/drawing/2014/main" id="{52E0F8B8-4DDD-4A1E-8566-A976482AB5DA}"/>
              </a:ext>
            </a:extLst>
          </p:cNvPr>
          <p:cNvSpPr txBox="1"/>
          <p:nvPr/>
        </p:nvSpPr>
        <p:spPr>
          <a:xfrm>
            <a:off x="5608193" y="5101940"/>
            <a:ext cx="6012307" cy="14773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b="1">
                <a:solidFill>
                  <a:srgbClr val="404040"/>
                </a:solidFill>
                <a:latin typeface="Century Gothic"/>
                <a:cs typeface="Arial"/>
              </a:rPr>
              <a:t>MODIS </a:t>
            </a:r>
            <a:r>
              <a:rPr lang="en-US" sz="2400">
                <a:solidFill>
                  <a:srgbClr val="404040"/>
                </a:solidFill>
                <a:latin typeface="Century Gothic"/>
                <a:cs typeface="Arial"/>
              </a:rPr>
              <a:t>&amp;</a:t>
            </a:r>
            <a:r>
              <a:rPr lang="en-US" sz="2400" b="1">
                <a:solidFill>
                  <a:srgbClr val="404040"/>
                </a:solidFill>
                <a:latin typeface="Century Gothic"/>
                <a:cs typeface="Arial"/>
              </a:rPr>
              <a:t> CALIOP </a:t>
            </a:r>
            <a:r>
              <a:rPr lang="en-US" sz="2400">
                <a:solidFill>
                  <a:srgbClr val="404040"/>
                </a:solidFill>
                <a:latin typeface="Century Gothic"/>
                <a:cs typeface="Arial"/>
              </a:rPr>
              <a:t>data show </a:t>
            </a:r>
            <a:r>
              <a:rPr lang="en-US" sz="2400" b="1">
                <a:solidFill>
                  <a:srgbClr val="8A5A9A"/>
                </a:solidFill>
                <a:latin typeface="Century Gothic"/>
                <a:cs typeface="Arial"/>
              </a:rPr>
              <a:t>spikes</a:t>
            </a:r>
            <a:r>
              <a:rPr lang="en-US" sz="2400">
                <a:solidFill>
                  <a:srgbClr val="404040"/>
                </a:solidFill>
                <a:latin typeface="Century Gothic"/>
                <a:cs typeface="Arial"/>
              </a:rPr>
              <a:t> in indicators of poor air quality </a:t>
            </a:r>
            <a:r>
              <a:rPr lang="en-US" sz="2400" b="1">
                <a:solidFill>
                  <a:srgbClr val="8A5A9A"/>
                </a:solidFill>
                <a:latin typeface="Century Gothic"/>
                <a:cs typeface="Arial"/>
              </a:rPr>
              <a:t>following fire events </a:t>
            </a:r>
            <a:r>
              <a:rPr lang="en-US" sz="2400">
                <a:solidFill>
                  <a:srgbClr val="404040"/>
                </a:solidFill>
                <a:latin typeface="Century Gothic"/>
                <a:cs typeface="Arial"/>
              </a:rPr>
              <a:t>(PM</a:t>
            </a:r>
            <a:r>
              <a:rPr lang="en-US" sz="2400" baseline="-25000">
                <a:solidFill>
                  <a:srgbClr val="404040"/>
                </a:solidFill>
                <a:latin typeface="Century Gothic"/>
                <a:cs typeface="Arial"/>
              </a:rPr>
              <a:t>2.5</a:t>
            </a:r>
            <a:r>
              <a:rPr lang="en-US" sz="2400">
                <a:solidFill>
                  <a:srgbClr val="404040"/>
                </a:solidFill>
                <a:latin typeface="Century Gothic"/>
                <a:cs typeface="Arial"/>
              </a:rPr>
              <a:t>, aerosols)</a:t>
            </a:r>
          </a:p>
          <a:p>
            <a:endParaRPr lang="en-US"/>
          </a:p>
        </p:txBody>
      </p:sp>
    </p:spTree>
    <p:extLst>
      <p:ext uri="{BB962C8B-B14F-4D97-AF65-F5344CB8AC3E}">
        <p14:creationId xmlns:p14="http://schemas.microsoft.com/office/powerpoint/2010/main" val="146469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FUTURE WORK</a:t>
            </a:r>
            <a:endParaRPr lang="en-US"/>
          </a:p>
        </p:txBody>
      </p:sp>
      <p:sp>
        <p:nvSpPr>
          <p:cNvPr id="2" name="TextBox 1">
            <a:extLst>
              <a:ext uri="{FF2B5EF4-FFF2-40B4-BE49-F238E27FC236}">
                <a16:creationId xmlns:a16="http://schemas.microsoft.com/office/drawing/2014/main" id="{EE487483-3B6A-D3DF-D94F-C52A800A623D}"/>
              </a:ext>
            </a:extLst>
          </p:cNvPr>
          <p:cNvSpPr txBox="1"/>
          <p:nvPr/>
        </p:nvSpPr>
        <p:spPr>
          <a:xfrm>
            <a:off x="551621" y="1612150"/>
            <a:ext cx="419411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tx1">
                    <a:lumMod val="75000"/>
                    <a:lumOff val="25000"/>
                  </a:schemeClr>
                </a:solidFill>
                <a:latin typeface="Century Gothic"/>
                <a:ea typeface="Calibri" panose="020F0502020204030204"/>
                <a:cs typeface="Calibri" panose="020F0502020204030204"/>
              </a:rPr>
              <a:t>TEMPO - April 2023 launch</a:t>
            </a:r>
            <a:endParaRPr lang="en-US">
              <a:solidFill>
                <a:schemeClr val="tx1">
                  <a:lumMod val="75000"/>
                  <a:lumOff val="25000"/>
                </a:schemeClr>
              </a:solidFill>
            </a:endParaRPr>
          </a:p>
          <a:p>
            <a:pPr lvl="2"/>
            <a:r>
              <a:rPr lang="en-US" sz="2400" i="1">
                <a:solidFill>
                  <a:schemeClr val="tx1">
                    <a:lumMod val="75000"/>
                    <a:lumOff val="25000"/>
                  </a:schemeClr>
                </a:solidFill>
                <a:latin typeface="Century Gothic"/>
                <a:ea typeface="Calibri" panose="020F0502020204030204"/>
                <a:cs typeface="Calibri" panose="020F0502020204030204"/>
              </a:rPr>
              <a:t>hourly pollutant measurements over US</a:t>
            </a:r>
          </a:p>
          <a:p>
            <a:r>
              <a:rPr lang="en-US" sz="1600" i="1">
                <a:solidFill>
                  <a:schemeClr val="tx1">
                    <a:lumMod val="75000"/>
                    <a:lumOff val="25000"/>
                  </a:schemeClr>
                </a:solidFill>
                <a:latin typeface="Century Gothic"/>
                <a:ea typeface="Calibri" panose="020F0502020204030204"/>
                <a:cs typeface="Calibri" panose="020F0502020204030204"/>
              </a:rPr>
              <a:t>(MODIS soon to be decommissioned)</a:t>
            </a:r>
          </a:p>
          <a:p>
            <a:pPr lvl="2"/>
            <a:endParaRPr lang="en-US" sz="2400" i="1">
              <a:solidFill>
                <a:schemeClr val="tx1">
                  <a:lumMod val="75000"/>
                  <a:lumOff val="25000"/>
                </a:schemeClr>
              </a:solidFill>
              <a:latin typeface="Century Gothic"/>
              <a:ea typeface="Calibri" panose="020F0502020204030204"/>
              <a:cs typeface="Calibri" panose="020F0502020204030204"/>
            </a:endParaRPr>
          </a:p>
        </p:txBody>
      </p:sp>
      <p:sp>
        <p:nvSpPr>
          <p:cNvPr id="4" name="TextBox 3">
            <a:extLst>
              <a:ext uri="{FF2B5EF4-FFF2-40B4-BE49-F238E27FC236}">
                <a16:creationId xmlns:a16="http://schemas.microsoft.com/office/drawing/2014/main" id="{9F1BF248-8898-9842-6799-70C82CAC3490}"/>
              </a:ext>
            </a:extLst>
          </p:cNvPr>
          <p:cNvSpPr txBox="1"/>
          <p:nvPr/>
        </p:nvSpPr>
        <p:spPr>
          <a:xfrm>
            <a:off x="552569" y="3936868"/>
            <a:ext cx="514691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tx1">
                    <a:lumMod val="75000"/>
                    <a:lumOff val="25000"/>
                  </a:schemeClr>
                </a:solidFill>
                <a:latin typeface="Century Gothic"/>
                <a:cs typeface="Calibri" panose="020F0502020204030204"/>
              </a:rPr>
              <a:t>Incorporate </a:t>
            </a:r>
            <a:r>
              <a:rPr lang="en-US" sz="2400" i="1">
                <a:solidFill>
                  <a:schemeClr val="tx1">
                    <a:lumMod val="75000"/>
                    <a:lumOff val="25000"/>
                  </a:schemeClr>
                </a:solidFill>
                <a:latin typeface="Century Gothic"/>
                <a:cs typeface="Calibri" panose="020F0502020204030204"/>
              </a:rPr>
              <a:t>in situ</a:t>
            </a:r>
            <a:r>
              <a:rPr lang="en-US" sz="2400">
                <a:solidFill>
                  <a:schemeClr val="tx1">
                    <a:lumMod val="75000"/>
                    <a:lumOff val="25000"/>
                  </a:schemeClr>
                </a:solidFill>
                <a:latin typeface="Century Gothic"/>
                <a:cs typeface="Calibri" panose="020F0502020204030204"/>
              </a:rPr>
              <a:t> data from Colorado Springs' air quality monitor network deployment in future analysis</a:t>
            </a:r>
            <a:endParaRPr lang="en-US">
              <a:solidFill>
                <a:schemeClr val="tx1">
                  <a:lumMod val="75000"/>
                  <a:lumOff val="25000"/>
                </a:schemeClr>
              </a:solidFill>
              <a:latin typeface="Calibri" panose="020F0502020204030204"/>
              <a:cs typeface="Calibri" panose="020F0502020204030204"/>
            </a:endParaRPr>
          </a:p>
          <a:p>
            <a:pPr lvl="2"/>
            <a:r>
              <a:rPr lang="en-US" sz="2400" i="1">
                <a:solidFill>
                  <a:schemeClr val="tx1">
                    <a:lumMod val="75000"/>
                    <a:lumOff val="25000"/>
                  </a:schemeClr>
                </a:solidFill>
                <a:latin typeface="Century Gothic"/>
                <a:cs typeface="Calibri" panose="020F0502020204030204"/>
              </a:rPr>
              <a:t>(2023 deployment)</a:t>
            </a:r>
            <a:endParaRPr lang="en-US" i="1">
              <a:solidFill>
                <a:schemeClr val="tx1">
                  <a:lumMod val="75000"/>
                  <a:lumOff val="25000"/>
                </a:schemeClr>
              </a:solidFill>
              <a:cs typeface="Calibri" panose="020F0502020204030204"/>
            </a:endParaRPr>
          </a:p>
        </p:txBody>
      </p:sp>
      <p:sp>
        <p:nvSpPr>
          <p:cNvPr id="6" name="TextBox 5">
            <a:extLst>
              <a:ext uri="{FF2B5EF4-FFF2-40B4-BE49-F238E27FC236}">
                <a16:creationId xmlns:a16="http://schemas.microsoft.com/office/drawing/2014/main" id="{5E2C1BD9-393B-D097-935D-8A29E07C6C60}"/>
              </a:ext>
            </a:extLst>
          </p:cNvPr>
          <p:cNvSpPr txBox="1"/>
          <p:nvPr/>
        </p:nvSpPr>
        <p:spPr>
          <a:xfrm>
            <a:off x="5705391" y="1618130"/>
            <a:ext cx="654223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chemeClr val="tx1">
                    <a:lumMod val="75000"/>
                    <a:lumOff val="25000"/>
                  </a:schemeClr>
                </a:solidFill>
                <a:latin typeface="Century Gothic"/>
                <a:cs typeface="Calibri" panose="020F0502020204030204"/>
              </a:rPr>
              <a:t>Analyze specific CALIPSO transects in study area to incorporate Toth et al.'s CALIOP derived PM</a:t>
            </a:r>
            <a:r>
              <a:rPr lang="en-US" sz="2400" baseline="-25000">
                <a:solidFill>
                  <a:schemeClr val="tx1">
                    <a:lumMod val="75000"/>
                    <a:lumOff val="25000"/>
                  </a:schemeClr>
                </a:solidFill>
                <a:latin typeface="Century Gothic"/>
                <a:cs typeface="Calibri" panose="020F0502020204030204"/>
              </a:rPr>
              <a:t>2.5</a:t>
            </a:r>
            <a:r>
              <a:rPr lang="en-US" sz="2400">
                <a:solidFill>
                  <a:schemeClr val="tx1">
                    <a:lumMod val="75000"/>
                    <a:lumOff val="25000"/>
                  </a:schemeClr>
                </a:solidFill>
                <a:latin typeface="Century Gothic"/>
                <a:cs typeface="Calibri" panose="020F0502020204030204"/>
              </a:rPr>
              <a:t> algorithm (2019, 2022)</a:t>
            </a:r>
            <a:endParaRPr lang="en-US">
              <a:solidFill>
                <a:schemeClr val="tx1">
                  <a:lumMod val="75000"/>
                  <a:lumOff val="25000"/>
                </a:schemeClr>
              </a:solidFill>
              <a:ea typeface="Calibri"/>
              <a:cs typeface="Calibri"/>
            </a:endParaRPr>
          </a:p>
          <a:p>
            <a:pPr marL="285750" indent="-285750">
              <a:buFont typeface="Arial"/>
              <a:buChar char="•"/>
            </a:pPr>
            <a:endParaRPr lang="en-US" sz="2400">
              <a:solidFill>
                <a:schemeClr val="tx1">
                  <a:lumMod val="75000"/>
                  <a:lumOff val="25000"/>
                </a:schemeClr>
              </a:solidFill>
              <a:latin typeface="Century Gothic"/>
              <a:cs typeface="Calibri" panose="020F0502020204030204"/>
            </a:endParaRPr>
          </a:p>
          <a:p>
            <a:pPr marL="285750" indent="-285750">
              <a:buFont typeface="Arial"/>
              <a:buChar char="•"/>
            </a:pPr>
            <a:r>
              <a:rPr lang="en-US" sz="2400">
                <a:solidFill>
                  <a:schemeClr val="tx1">
                    <a:lumMod val="75000"/>
                    <a:lumOff val="25000"/>
                  </a:schemeClr>
                </a:solidFill>
                <a:latin typeface="Century Gothic"/>
                <a:cs typeface="Calibri" panose="020F0502020204030204"/>
              </a:rPr>
              <a:t>Account for long-range smoke transport</a:t>
            </a:r>
            <a:r>
              <a:rPr lang="en-US" sz="2400">
                <a:solidFill>
                  <a:schemeClr val="tx1">
                    <a:lumMod val="75000"/>
                    <a:lumOff val="25000"/>
                  </a:schemeClr>
                </a:solidFill>
                <a:latin typeface="Century Gothic"/>
                <a:ea typeface="+mn-lt"/>
                <a:cs typeface="+mn-lt"/>
              </a:rPr>
              <a:t> </a:t>
            </a:r>
            <a:r>
              <a:rPr lang="en-US" sz="2400">
                <a:solidFill>
                  <a:schemeClr val="tx1">
                    <a:lumMod val="75000"/>
                    <a:lumOff val="25000"/>
                  </a:schemeClr>
                </a:solidFill>
                <a:ea typeface="+mn-lt"/>
                <a:cs typeface="+mn-lt"/>
              </a:rPr>
              <a:t>—</a:t>
            </a:r>
            <a:endParaRPr lang="en-US" sz="2400">
              <a:solidFill>
                <a:schemeClr val="tx1">
                  <a:lumMod val="75000"/>
                  <a:lumOff val="25000"/>
                </a:schemeClr>
              </a:solidFill>
              <a:latin typeface="Century Gothic"/>
              <a:cs typeface="Calibri" panose="020F0502020204030204"/>
            </a:endParaRPr>
          </a:p>
          <a:p>
            <a:pPr lvl="2"/>
            <a:r>
              <a:rPr lang="en-US" sz="2400">
                <a:solidFill>
                  <a:schemeClr val="tx1">
                    <a:lumMod val="75000"/>
                    <a:lumOff val="25000"/>
                  </a:schemeClr>
                </a:solidFill>
                <a:latin typeface="Century Gothic"/>
                <a:cs typeface="Calibri" panose="020F0502020204030204"/>
              </a:rPr>
              <a:t>broaden spatial analysis &amp; employ meteorological modeling</a:t>
            </a:r>
            <a:endParaRPr lang="en-US">
              <a:solidFill>
                <a:schemeClr val="tx1">
                  <a:lumMod val="75000"/>
                  <a:lumOff val="25000"/>
                </a:schemeClr>
              </a:solidFill>
              <a:cs typeface="Calibri" panose="020F0502020204030204"/>
            </a:endParaRPr>
          </a:p>
        </p:txBody>
      </p:sp>
      <p:pic>
        <p:nvPicPr>
          <p:cNvPr id="7" name="Picture 7" descr="A picture containing text, clipart&#10;&#10;Description automatically generated">
            <a:extLst>
              <a:ext uri="{FF2B5EF4-FFF2-40B4-BE49-F238E27FC236}">
                <a16:creationId xmlns:a16="http://schemas.microsoft.com/office/drawing/2014/main" id="{387EBDFB-2FAB-8148-D4F4-14A4838D5129}"/>
              </a:ext>
            </a:extLst>
          </p:cNvPr>
          <p:cNvPicPr>
            <a:picLocks noChangeAspect="1"/>
          </p:cNvPicPr>
          <p:nvPr/>
        </p:nvPicPr>
        <p:blipFill>
          <a:blip r:embed="rId3"/>
          <a:stretch>
            <a:fillRect/>
          </a:stretch>
        </p:blipFill>
        <p:spPr>
          <a:xfrm>
            <a:off x="4327929" y="1376600"/>
            <a:ext cx="1238250" cy="1181100"/>
          </a:xfrm>
          <a:prstGeom prst="rect">
            <a:avLst/>
          </a:prstGeom>
        </p:spPr>
      </p:pic>
    </p:spTree>
    <p:extLst>
      <p:ext uri="{BB962C8B-B14F-4D97-AF65-F5344CB8AC3E}">
        <p14:creationId xmlns:p14="http://schemas.microsoft.com/office/powerpoint/2010/main" val="196546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8" y="1357208"/>
            <a:ext cx="5612606" cy="260054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defRPr/>
            </a:pPr>
            <a:r>
              <a:rPr lang="en-US" sz="2400" b="1">
                <a:latin typeface="Century Gothic"/>
              </a:rPr>
              <a:t>Colorado Springs Office of Innovation</a:t>
            </a:r>
            <a:r>
              <a:rPr lang="en-US" sz="2400">
                <a:latin typeface="Century Gothic"/>
              </a:rPr>
              <a:t>: </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Carlos Tamayo</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Samantha Bailey </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Deborah Newman</a:t>
            </a:r>
            <a:endParaRPr lang="en-US" sz="2800"/>
          </a:p>
          <a:p>
            <a:pPr marL="342900" indent="-342900">
              <a:lnSpc>
                <a:spcPct val="100000"/>
              </a:lnSpc>
              <a:spcBef>
                <a:spcPts val="0"/>
              </a:spcBef>
              <a:spcAft>
                <a:spcPts val="600"/>
              </a:spcAft>
              <a:buClr>
                <a:srgbClr val="895999"/>
              </a:buClr>
              <a:buChar char="•"/>
              <a:defRPr/>
            </a:pPr>
            <a:endParaRPr lang="en-US" b="0" i="0" u="none" strike="noStrike" kern="1200" cap="none" spc="0" normalizeH="0" baseline="0" noProof="0">
              <a:ln>
                <a:noFill/>
              </a:ln>
              <a:effectLst/>
              <a:uLnTx/>
              <a:uFillTx/>
            </a:endParaRPr>
          </a:p>
        </p:txBody>
      </p:sp>
      <p:sp>
        <p:nvSpPr>
          <p:cNvPr id="4" name="Text Placeholder 1">
            <a:extLst>
              <a:ext uri="{FF2B5EF4-FFF2-40B4-BE49-F238E27FC236}">
                <a16:creationId xmlns:a16="http://schemas.microsoft.com/office/drawing/2014/main" id="{DD67A411-CEF1-4D94-A809-ED290EA27FD3}"/>
              </a:ext>
            </a:extLst>
          </p:cNvPr>
          <p:cNvSpPr txBox="1">
            <a:spLocks/>
          </p:cNvSpPr>
          <p:nvPr/>
        </p:nvSpPr>
        <p:spPr>
          <a:xfrm>
            <a:off x="6602841" y="1357208"/>
            <a:ext cx="5176076" cy="29639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defRPr/>
            </a:pPr>
            <a:r>
              <a:rPr lang="en-US" sz="2400" b="1">
                <a:latin typeface="Century Gothic"/>
              </a:rPr>
              <a:t>NASA Advisors &amp; DEVELOP Support Team</a:t>
            </a:r>
            <a:r>
              <a:rPr lang="en-US" sz="2400">
                <a:latin typeface="Century Gothic"/>
              </a:rPr>
              <a:t>: </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Dr. Travis Toth</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Dr. Kenton Ross</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Lauren Childs-Gleason</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Cecil Byles</a:t>
            </a:r>
          </a:p>
          <a:p>
            <a:pPr marL="342900" indent="-342900">
              <a:lnSpc>
                <a:spcPct val="100000"/>
              </a:lnSpc>
              <a:spcBef>
                <a:spcPts val="0"/>
              </a:spcBef>
              <a:spcAft>
                <a:spcPts val="600"/>
              </a:spcAft>
              <a:buClr>
                <a:srgbClr val="895999"/>
              </a:buClr>
              <a:buFont typeface="Arial" panose="020B0604020202020204" pitchFamily="34" charset="0"/>
              <a:buChar char="•"/>
              <a:defRPr/>
            </a:pPr>
            <a:r>
              <a:rPr lang="en-US" sz="2400">
                <a:latin typeface="Century Gothic"/>
              </a:rPr>
              <a:t>Olivia Landry</a:t>
            </a:r>
            <a:endParaRPr lang="en-US" sz="2400"/>
          </a:p>
          <a:p>
            <a:pPr marL="342900" indent="-342900">
              <a:lnSpc>
                <a:spcPct val="100000"/>
              </a:lnSpc>
              <a:spcBef>
                <a:spcPts val="0"/>
              </a:spcBef>
              <a:spcAft>
                <a:spcPts val="600"/>
              </a:spcAft>
              <a:buClr>
                <a:srgbClr val="895999"/>
              </a:buClr>
              <a:buChar char="•"/>
              <a:defRPr/>
            </a:pPr>
            <a:r>
              <a:rPr lang="en-US" sz="2400">
                <a:latin typeface="Century Gothic"/>
              </a:rPr>
              <a:t>Laramie Plott</a:t>
            </a:r>
            <a:endParaRPr lang="en-US" sz="2400" b="0" i="0" u="none" strike="noStrike" kern="1200" cap="none" spc="0" normalizeH="0" baseline="0" noProof="0">
              <a:ln>
                <a:noFill/>
              </a:ln>
              <a:effectLst/>
              <a:uLnTx/>
              <a:uFillTx/>
              <a:latin typeface="Century Gothic"/>
            </a:endParaRPr>
          </a:p>
          <a:p>
            <a:pPr marL="342900" indent="-342900">
              <a:lnSpc>
                <a:spcPct val="100000"/>
              </a:lnSpc>
              <a:spcBef>
                <a:spcPts val="0"/>
              </a:spcBef>
              <a:spcAft>
                <a:spcPts val="600"/>
              </a:spcAft>
              <a:buClr>
                <a:srgbClr val="895999"/>
              </a:buClr>
              <a:buChar char="•"/>
              <a:defRPr/>
            </a:pPr>
            <a:endParaRPr lang="en-US">
              <a:latin typeface="Century Gothic"/>
            </a:endParaRPr>
          </a:p>
        </p:txBody>
      </p:sp>
      <p:sp>
        <p:nvSpPr>
          <p:cNvPr id="5" name="Text Placeholder 1">
            <a:extLst>
              <a:ext uri="{FF2B5EF4-FFF2-40B4-BE49-F238E27FC236}">
                <a16:creationId xmlns:a16="http://schemas.microsoft.com/office/drawing/2014/main" id="{DA0C2B3A-DBB9-4AFC-B716-E9BBC69EE4D1}"/>
              </a:ext>
            </a:extLst>
          </p:cNvPr>
          <p:cNvSpPr txBox="1">
            <a:spLocks/>
          </p:cNvSpPr>
          <p:nvPr/>
        </p:nvSpPr>
        <p:spPr>
          <a:xfrm>
            <a:off x="2381427" y="6226986"/>
            <a:ext cx="7362645" cy="87246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95999"/>
              </a:buClr>
              <a:defRPr/>
            </a:pPr>
            <a:r>
              <a:rPr kumimoji="0" lang="en-US" sz="800" b="0" i="0" u="none" strike="noStrike" kern="1200" cap="none" spc="0" normalizeH="0" baseline="0" noProof="0">
                <a:ln>
                  <a:noFill/>
                </a:ln>
                <a:effectLst/>
                <a:uLnTx/>
                <a:uFillTx/>
                <a:latin typeface="Century Gothic"/>
              </a:rPr>
              <a:t>This material contains modified Copernicus </a:t>
            </a:r>
            <a:r>
              <a:rPr lang="en-US" sz="800">
                <a:latin typeface="Century Gothic"/>
              </a:rPr>
              <a:t>Sentinel-5P TROPOMI data</a:t>
            </a:r>
            <a:r>
              <a:rPr kumimoji="0" lang="en-US" sz="800" b="0" i="0" u="none" strike="noStrike" kern="1200" cap="none" spc="0" normalizeH="0" baseline="0" noProof="0">
                <a:ln>
                  <a:noFill/>
                </a:ln>
                <a:effectLst/>
                <a:uLnTx/>
                <a:uFillTx/>
                <a:latin typeface="Century Gothic"/>
              </a:rPr>
              <a:t> (</a:t>
            </a:r>
            <a:r>
              <a:rPr lang="en-US" sz="800">
                <a:latin typeface="Century Gothic"/>
              </a:rPr>
              <a:t>2007 - 2022</a:t>
            </a:r>
            <a:r>
              <a:rPr kumimoji="0" lang="en-US" sz="800" b="0" i="0" u="none" strike="noStrike" kern="1200" cap="none" spc="0" normalizeH="0" baseline="0" noProof="0">
                <a:ln>
                  <a:noFill/>
                </a:ln>
                <a:effectLst/>
                <a:uLnTx/>
                <a:uFillTx/>
                <a:latin typeface="Century Gothic"/>
              </a:rPr>
              <a:t>), processed by </a:t>
            </a:r>
            <a:r>
              <a:rPr lang="en-US" sz="800">
                <a:latin typeface="Century Gothic"/>
              </a:rPr>
              <a:t>European Space Agency (ESA).</a:t>
            </a:r>
            <a:endParaRPr lang="en-US" sz="800" b="0" i="0" u="none" strike="noStrike" kern="1200" cap="none" spc="0" normalizeH="0" baseline="0" noProof="0">
              <a:ln>
                <a:noFill/>
              </a:ln>
              <a:effectLst/>
              <a:uLnTx/>
              <a:uFillTx/>
              <a:latin typeface="Century Gothic" panose="020B0502020202020204" pitchFamily="34" charset="0"/>
            </a:endParaRPr>
          </a:p>
        </p:txBody>
      </p:sp>
      <p:sp>
        <p:nvSpPr>
          <p:cNvPr id="6" name="Text Placeholder 1">
            <a:extLst>
              <a:ext uri="{FF2B5EF4-FFF2-40B4-BE49-F238E27FC236}">
                <a16:creationId xmlns:a16="http://schemas.microsoft.com/office/drawing/2014/main" id="{D27FDFF1-4B91-4D31-BD11-BE35916225A4}"/>
              </a:ext>
            </a:extLst>
          </p:cNvPr>
          <p:cNvSpPr txBox="1">
            <a:spLocks/>
          </p:cNvSpPr>
          <p:nvPr/>
        </p:nvSpPr>
        <p:spPr>
          <a:xfrm>
            <a:off x="799918" y="5175031"/>
            <a:ext cx="11169343" cy="516085"/>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95999"/>
              </a:buClr>
              <a:buFont typeface="Arial,Sans-Serif" panose="020B0604020202020204" pitchFamily="34" charset="0"/>
              <a:buChar char="•"/>
              <a:defRPr/>
            </a:pPr>
            <a:r>
              <a:rPr lang="en-US" sz="2400">
                <a:latin typeface="Century Gothic"/>
              </a:rPr>
              <a:t>Southern Idaho Health &amp; Air Quality I &amp; II teams (Fall 2020 &amp; Spring 2021)</a:t>
            </a:r>
            <a:endParaRPr kumimoji="0" lang="en-US" sz="2400" i="0" u="none" strike="noStrike" kern="1200" cap="none" spc="0" normalizeH="0" baseline="0" noProof="0">
              <a:ln>
                <a:noFill/>
              </a:ln>
              <a:effectLst/>
              <a:uLnTx/>
              <a:uFillTx/>
              <a:latin typeface="Century Gothic"/>
            </a:endParaRPr>
          </a:p>
          <a:p>
            <a:pPr marL="342900" indent="-342900">
              <a:lnSpc>
                <a:spcPct val="100000"/>
              </a:lnSpc>
              <a:spcBef>
                <a:spcPts val="0"/>
              </a:spcBef>
              <a:spcAft>
                <a:spcPts val="600"/>
              </a:spcAft>
              <a:buClr>
                <a:srgbClr val="895999"/>
              </a:buClr>
              <a:buFont typeface="Arial,Sans-Serif" panose="020B0604020202020204" pitchFamily="34" charset="0"/>
              <a:buChar char="•"/>
              <a:defRPr/>
            </a:pPr>
            <a:r>
              <a:rPr lang="en-US" sz="2400">
                <a:latin typeface="Century Gothic"/>
              </a:rPr>
              <a:t>Great Salt Lake Health &amp; Air Quality team (Spring 2023)</a:t>
            </a:r>
            <a:endParaRPr lang="en-US" sz="2400" b="0" i="0" u="none" strike="noStrike" kern="1200" cap="none" spc="0" normalizeH="0" baseline="0" noProof="0">
              <a:ln>
                <a:noFill/>
              </a:ln>
              <a:effectLst/>
              <a:uLnTx/>
              <a:uFillTx/>
              <a:latin typeface="Century Gothic"/>
            </a:endParaRPr>
          </a:p>
        </p:txBody>
      </p:sp>
    </p:spTree>
    <p:extLst>
      <p:ext uri="{BB962C8B-B14F-4D97-AF65-F5344CB8AC3E}">
        <p14:creationId xmlns:p14="http://schemas.microsoft.com/office/powerpoint/2010/main" val="155631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1" descr="Map&#10;&#10;Description automatically generated">
            <a:extLst>
              <a:ext uri="{FF2B5EF4-FFF2-40B4-BE49-F238E27FC236}">
                <a16:creationId xmlns:a16="http://schemas.microsoft.com/office/drawing/2014/main" id="{34C54D8A-1A00-93A6-6AA4-6F9179E06058}"/>
              </a:ext>
            </a:extLst>
          </p:cNvPr>
          <p:cNvPicPr>
            <a:picLocks noChangeAspect="1"/>
          </p:cNvPicPr>
          <p:nvPr/>
        </p:nvPicPr>
        <p:blipFill rotWithShape="1">
          <a:blip r:embed="rId3"/>
          <a:srcRect l="85" t="-56" r="-25"/>
          <a:stretch/>
        </p:blipFill>
        <p:spPr>
          <a:xfrm>
            <a:off x="3353603" y="937"/>
            <a:ext cx="8845122" cy="6663822"/>
          </a:xfrm>
          <a:prstGeom prst="rect">
            <a:avLst/>
          </a:prstGeom>
        </p:spPr>
      </p:pic>
      <p:pic>
        <p:nvPicPr>
          <p:cNvPr id="37" name="Picture 37">
            <a:extLst>
              <a:ext uri="{FF2B5EF4-FFF2-40B4-BE49-F238E27FC236}">
                <a16:creationId xmlns:a16="http://schemas.microsoft.com/office/drawing/2014/main" id="{77BA2F97-B586-94CE-1EF9-ECB0FF313FA5}"/>
              </a:ext>
            </a:extLst>
          </p:cNvPr>
          <p:cNvPicPr>
            <a:picLocks noChangeAspect="1"/>
          </p:cNvPicPr>
          <p:nvPr/>
        </p:nvPicPr>
        <p:blipFill>
          <a:blip r:embed="rId4"/>
          <a:stretch>
            <a:fillRect/>
          </a:stretch>
        </p:blipFill>
        <p:spPr>
          <a:xfrm>
            <a:off x="3348916" y="4540312"/>
            <a:ext cx="2743200" cy="2119745"/>
          </a:xfrm>
          <a:prstGeom prst="rect">
            <a:avLst/>
          </a:prstGeom>
        </p:spPr>
      </p:pic>
      <p:sp>
        <p:nvSpPr>
          <p:cNvPr id="2" name="TextBox 1">
            <a:extLst>
              <a:ext uri="{FF2B5EF4-FFF2-40B4-BE49-F238E27FC236}">
                <a16:creationId xmlns:a16="http://schemas.microsoft.com/office/drawing/2014/main" id="{EB9DA296-331D-A17B-D0F0-5E3BB0E5CFC4}"/>
              </a:ext>
            </a:extLst>
          </p:cNvPr>
          <p:cNvSpPr txBox="1"/>
          <p:nvPr/>
        </p:nvSpPr>
        <p:spPr>
          <a:xfrm>
            <a:off x="230620" y="500504"/>
            <a:ext cx="2951112" cy="19614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895999"/>
                </a:solidFill>
                <a:latin typeface="Century Gothic"/>
                <a:cs typeface="Calibri"/>
              </a:rPr>
              <a:t>STUDY AREA &amp; PERIOD</a:t>
            </a:r>
            <a:endParaRPr lang="en-US"/>
          </a:p>
        </p:txBody>
      </p:sp>
      <p:sp>
        <p:nvSpPr>
          <p:cNvPr id="3" name="TextBox 2">
            <a:extLst>
              <a:ext uri="{FF2B5EF4-FFF2-40B4-BE49-F238E27FC236}">
                <a16:creationId xmlns:a16="http://schemas.microsoft.com/office/drawing/2014/main" id="{77321EB9-AF62-4642-51ED-09215F800A5F}"/>
              </a:ext>
            </a:extLst>
          </p:cNvPr>
          <p:cNvSpPr txBox="1"/>
          <p:nvPr/>
        </p:nvSpPr>
        <p:spPr>
          <a:xfrm>
            <a:off x="182976" y="2939807"/>
            <a:ext cx="2982796" cy="1603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tx1">
                    <a:lumMod val="75000"/>
                    <a:lumOff val="25000"/>
                  </a:schemeClr>
                </a:solidFill>
                <a:latin typeface="Century Gothic"/>
                <a:cs typeface="Calibri"/>
              </a:rPr>
              <a:t>Colorado Springs, </a:t>
            </a:r>
          </a:p>
          <a:p>
            <a:pPr algn="ctr"/>
            <a:r>
              <a:rPr lang="en-US" sz="3200" b="1">
                <a:solidFill>
                  <a:schemeClr val="tx1">
                    <a:lumMod val="75000"/>
                    <a:lumOff val="25000"/>
                  </a:schemeClr>
                </a:solidFill>
                <a:latin typeface="Century Gothic"/>
                <a:cs typeface="Calibri"/>
              </a:rPr>
              <a:t>CO</a:t>
            </a:r>
            <a:endParaRPr lang="en-US" sz="3200" b="1">
              <a:solidFill>
                <a:schemeClr val="tx1">
                  <a:lumMod val="75000"/>
                  <a:lumOff val="25000"/>
                </a:schemeClr>
              </a:solidFill>
              <a:latin typeface="Century Gothic"/>
              <a:ea typeface="+mn-lt"/>
              <a:cs typeface="+mn-lt"/>
            </a:endParaRPr>
          </a:p>
        </p:txBody>
      </p:sp>
      <p:cxnSp>
        <p:nvCxnSpPr>
          <p:cNvPr id="20" name="Straight Arrow Connector 19">
            <a:extLst>
              <a:ext uri="{FF2B5EF4-FFF2-40B4-BE49-F238E27FC236}">
                <a16:creationId xmlns:a16="http://schemas.microsoft.com/office/drawing/2014/main" id="{F2932116-89C2-F593-BF3C-F1B027CFC679}"/>
              </a:ext>
            </a:extLst>
          </p:cNvPr>
          <p:cNvCxnSpPr/>
          <p:nvPr/>
        </p:nvCxnSpPr>
        <p:spPr>
          <a:xfrm flipV="1">
            <a:off x="4849115" y="585099"/>
            <a:ext cx="1277498" cy="4942653"/>
          </a:xfrm>
          <a:prstGeom prst="straightConnector1">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F643CF5-1F97-06F8-6195-1785D40BBE5A}"/>
              </a:ext>
            </a:extLst>
          </p:cNvPr>
          <p:cNvCxnSpPr>
            <a:cxnSpLocks/>
          </p:cNvCxnSpPr>
          <p:nvPr/>
        </p:nvCxnSpPr>
        <p:spPr>
          <a:xfrm flipV="1">
            <a:off x="4992230" y="4718878"/>
            <a:ext cx="6602285" cy="953818"/>
          </a:xfrm>
          <a:prstGeom prst="straightConnector1">
            <a:avLst/>
          </a:prstGeom>
          <a:ln>
            <a:solidFill>
              <a:srgbClr val="C00000"/>
            </a:solidFill>
          </a:ln>
        </p:spPr>
        <p:style>
          <a:lnRef idx="3">
            <a:schemeClr val="accent2"/>
          </a:lnRef>
          <a:fillRef idx="0">
            <a:schemeClr val="accent2"/>
          </a:fillRef>
          <a:effectRef idx="2">
            <a:schemeClr val="accent2"/>
          </a:effectRef>
          <a:fontRef idx="minor">
            <a:schemeClr val="tx1"/>
          </a:fontRef>
        </p:style>
      </p:cxnSp>
      <p:pic>
        <p:nvPicPr>
          <p:cNvPr id="22" name="Graphic 22" descr="Marker with solid fill">
            <a:extLst>
              <a:ext uri="{FF2B5EF4-FFF2-40B4-BE49-F238E27FC236}">
                <a16:creationId xmlns:a16="http://schemas.microsoft.com/office/drawing/2014/main" id="{A411A02E-7493-9E20-D9CD-6834E9D549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4210" y="1911959"/>
            <a:ext cx="863058" cy="827370"/>
          </a:xfrm>
          <a:prstGeom prst="rect">
            <a:avLst/>
          </a:prstGeom>
        </p:spPr>
      </p:pic>
      <p:sp>
        <p:nvSpPr>
          <p:cNvPr id="26" name="TextBox 25">
            <a:extLst>
              <a:ext uri="{FF2B5EF4-FFF2-40B4-BE49-F238E27FC236}">
                <a16:creationId xmlns:a16="http://schemas.microsoft.com/office/drawing/2014/main" id="{5E5D15A0-01C8-B3BA-1FA1-9A35F80F3EB9}"/>
              </a:ext>
            </a:extLst>
          </p:cNvPr>
          <p:cNvSpPr txBox="1"/>
          <p:nvPr/>
        </p:nvSpPr>
        <p:spPr>
          <a:xfrm>
            <a:off x="9785684" y="229904"/>
            <a:ext cx="28164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lumMod val="75000"/>
                    <a:lumOff val="25000"/>
                  </a:schemeClr>
                </a:solidFill>
                <a:latin typeface="Century Gothic"/>
                <a:cs typeface="Calibri"/>
              </a:rPr>
              <a:t>El Paso County</a:t>
            </a:r>
            <a:endParaRPr lang="en-US" sz="1600" b="1">
              <a:solidFill>
                <a:schemeClr val="tx1">
                  <a:lumMod val="75000"/>
                  <a:lumOff val="25000"/>
                </a:schemeClr>
              </a:solidFill>
              <a:latin typeface="Century Gothic"/>
            </a:endParaRPr>
          </a:p>
        </p:txBody>
      </p:sp>
      <p:sp>
        <p:nvSpPr>
          <p:cNvPr id="27" name="TextBox 26">
            <a:extLst>
              <a:ext uri="{FF2B5EF4-FFF2-40B4-BE49-F238E27FC236}">
                <a16:creationId xmlns:a16="http://schemas.microsoft.com/office/drawing/2014/main" id="{223629B5-217C-5ACB-A968-31FAF7999E13}"/>
              </a:ext>
            </a:extLst>
          </p:cNvPr>
          <p:cNvSpPr txBox="1"/>
          <p:nvPr/>
        </p:nvSpPr>
        <p:spPr>
          <a:xfrm>
            <a:off x="7474009" y="1468592"/>
            <a:ext cx="13980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tx1">
                    <a:lumMod val="75000"/>
                    <a:lumOff val="25000"/>
                  </a:schemeClr>
                </a:solidFill>
                <a:latin typeface="Century Gothic"/>
                <a:cs typeface="Calibri"/>
              </a:rPr>
              <a:t>Colorado Springs</a:t>
            </a:r>
            <a:endParaRPr lang="en-US" sz="2000" b="1">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F63D1706-8163-2DCC-D12B-AFDBF2D4D06D}"/>
              </a:ext>
            </a:extLst>
          </p:cNvPr>
          <p:cNvSpPr txBox="1"/>
          <p:nvPr/>
        </p:nvSpPr>
        <p:spPr>
          <a:xfrm>
            <a:off x="4171248" y="5193402"/>
            <a:ext cx="4772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chemeClr val="tx1">
                    <a:lumMod val="75000"/>
                    <a:lumOff val="25000"/>
                  </a:schemeClr>
                </a:solidFill>
                <a:latin typeface="Century Gothic"/>
                <a:cs typeface="Calibri"/>
              </a:rPr>
              <a:t>CO</a:t>
            </a:r>
            <a:endParaRPr lang="en-US" sz="1400" b="1">
              <a:solidFill>
                <a:schemeClr val="tx1">
                  <a:lumMod val="75000"/>
                  <a:lumOff val="25000"/>
                </a:schemeClr>
              </a:solidFill>
              <a:latin typeface="Century Gothic"/>
            </a:endParaRPr>
          </a:p>
        </p:txBody>
      </p:sp>
      <p:sp>
        <p:nvSpPr>
          <p:cNvPr id="12" name="TextBox 1">
            <a:extLst>
              <a:ext uri="{FF2B5EF4-FFF2-40B4-BE49-F238E27FC236}">
                <a16:creationId xmlns:a16="http://schemas.microsoft.com/office/drawing/2014/main" id="{779C0EAF-DEE5-A627-034E-0F288E21259E}"/>
              </a:ext>
            </a:extLst>
          </p:cNvPr>
          <p:cNvSpPr txBox="1"/>
          <p:nvPr/>
        </p:nvSpPr>
        <p:spPr>
          <a:xfrm>
            <a:off x="232420" y="4888281"/>
            <a:ext cx="2955322"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tx1">
                    <a:lumMod val="75000"/>
                    <a:lumOff val="25000"/>
                  </a:schemeClr>
                </a:solidFill>
                <a:latin typeface="Century Gothic"/>
                <a:cs typeface="Calibri" panose="020F0502020204030204"/>
              </a:rPr>
              <a:t>2007 – 2022</a:t>
            </a:r>
            <a:endParaRPr lang="en-US" sz="3200">
              <a:solidFill>
                <a:schemeClr val="tx1">
                  <a:lumMod val="75000"/>
                  <a:lumOff val="25000"/>
                </a:schemeClr>
              </a:solidFill>
              <a:cs typeface="Calibri"/>
            </a:endParaRPr>
          </a:p>
        </p:txBody>
      </p:sp>
      <p:pic>
        <p:nvPicPr>
          <p:cNvPr id="38" name="Picture 38">
            <a:extLst>
              <a:ext uri="{FF2B5EF4-FFF2-40B4-BE49-F238E27FC236}">
                <a16:creationId xmlns:a16="http://schemas.microsoft.com/office/drawing/2014/main" id="{5FBDC4F4-CEFA-3ED5-D706-A40EEBAD56B4}"/>
              </a:ext>
            </a:extLst>
          </p:cNvPr>
          <p:cNvPicPr>
            <a:picLocks noChangeAspect="1"/>
          </p:cNvPicPr>
          <p:nvPr/>
        </p:nvPicPr>
        <p:blipFill>
          <a:blip r:embed="rId7"/>
          <a:stretch>
            <a:fillRect/>
          </a:stretch>
        </p:blipFill>
        <p:spPr>
          <a:xfrm>
            <a:off x="11405038" y="5788186"/>
            <a:ext cx="558053" cy="535643"/>
          </a:xfrm>
          <a:prstGeom prst="rect">
            <a:avLst/>
          </a:prstGeom>
        </p:spPr>
      </p:pic>
      <p:grpSp>
        <p:nvGrpSpPr>
          <p:cNvPr id="46" name="Group 45">
            <a:extLst>
              <a:ext uri="{FF2B5EF4-FFF2-40B4-BE49-F238E27FC236}">
                <a16:creationId xmlns:a16="http://schemas.microsoft.com/office/drawing/2014/main" id="{6517FEE6-65C7-6097-3557-9DDED19E1D31}"/>
              </a:ext>
            </a:extLst>
          </p:cNvPr>
          <p:cNvGrpSpPr/>
          <p:nvPr/>
        </p:nvGrpSpPr>
        <p:grpSpPr>
          <a:xfrm>
            <a:off x="3588340" y="279556"/>
            <a:ext cx="2782347" cy="852291"/>
            <a:chOff x="3530831" y="150160"/>
            <a:chExt cx="2782347" cy="852291"/>
          </a:xfrm>
        </p:grpSpPr>
        <p:sp>
          <p:nvSpPr>
            <p:cNvPr id="18" name="Rectangle 17">
              <a:extLst>
                <a:ext uri="{FF2B5EF4-FFF2-40B4-BE49-F238E27FC236}">
                  <a16:creationId xmlns:a16="http://schemas.microsoft.com/office/drawing/2014/main" id="{078832EF-AE48-2812-BB27-D1B256D120B5}"/>
                </a:ext>
              </a:extLst>
            </p:cNvPr>
            <p:cNvSpPr/>
            <p:nvPr/>
          </p:nvSpPr>
          <p:spPr>
            <a:xfrm>
              <a:off x="3530831" y="150160"/>
              <a:ext cx="2065592" cy="852291"/>
            </a:xfrm>
            <a:prstGeom prst="rect">
              <a:avLst/>
            </a:prstGeom>
            <a:solidFill>
              <a:schemeClr val="bg1">
                <a:lumMod val="95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E25CBC3-65B9-A5BB-8245-5F3418D4BD1B}"/>
                </a:ext>
              </a:extLst>
            </p:cNvPr>
            <p:cNvSpPr txBox="1"/>
            <p:nvPr/>
          </p:nvSpPr>
          <p:spPr>
            <a:xfrm>
              <a:off x="3895937" y="223916"/>
              <a:ext cx="241724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cs typeface="Calibri"/>
                </a:rPr>
                <a:t>El Paso County</a:t>
              </a:r>
              <a:endParaRPr lang="en-US" sz="1400">
                <a:solidFill>
                  <a:schemeClr val="tx1">
                    <a:lumMod val="75000"/>
                    <a:lumOff val="25000"/>
                  </a:schemeClr>
                </a:solidFill>
                <a:cs typeface="Calibri"/>
              </a:endParaRPr>
            </a:p>
            <a:p>
              <a:endParaRPr lang="en-US" sz="1400">
                <a:solidFill>
                  <a:schemeClr val="tx1">
                    <a:lumMod val="75000"/>
                    <a:lumOff val="25000"/>
                  </a:schemeClr>
                </a:solidFill>
                <a:cs typeface="Calibri"/>
              </a:endParaRPr>
            </a:p>
            <a:p>
              <a:r>
                <a:rPr lang="en-US" sz="1400" b="1">
                  <a:solidFill>
                    <a:schemeClr val="tx1">
                      <a:lumMod val="75000"/>
                      <a:lumOff val="25000"/>
                    </a:schemeClr>
                  </a:solidFill>
                  <a:latin typeface="Century Gothic"/>
                  <a:cs typeface="Calibri"/>
                </a:rPr>
                <a:t>Colorado Springs </a:t>
              </a:r>
            </a:p>
          </p:txBody>
        </p:sp>
        <p:pic>
          <p:nvPicPr>
            <p:cNvPr id="29" name="Graphic 22" descr="Marker with solid fill">
              <a:extLst>
                <a:ext uri="{FF2B5EF4-FFF2-40B4-BE49-F238E27FC236}">
                  <a16:creationId xmlns:a16="http://schemas.microsoft.com/office/drawing/2014/main" id="{4C947D3E-26CC-5E34-63A0-F9CB03AF74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2559" y="591587"/>
              <a:ext cx="397961" cy="372963"/>
            </a:xfrm>
            <a:prstGeom prst="rect">
              <a:avLst/>
            </a:prstGeom>
          </p:spPr>
        </p:pic>
        <p:pic>
          <p:nvPicPr>
            <p:cNvPr id="40" name="Picture 40" descr="Icon&#10;&#10;Description automatically generated">
              <a:extLst>
                <a:ext uri="{FF2B5EF4-FFF2-40B4-BE49-F238E27FC236}">
                  <a16:creationId xmlns:a16="http://schemas.microsoft.com/office/drawing/2014/main" id="{D1FB0078-0D9C-5C0E-EC69-77BA973502C6}"/>
                </a:ext>
              </a:extLst>
            </p:cNvPr>
            <p:cNvPicPr>
              <a:picLocks noChangeAspect="1"/>
            </p:cNvPicPr>
            <p:nvPr/>
          </p:nvPicPr>
          <p:blipFill rotWithShape="1">
            <a:blip r:embed="rId8"/>
            <a:srcRect r="3782" b="1370"/>
            <a:stretch/>
          </p:blipFill>
          <p:spPr>
            <a:xfrm>
              <a:off x="3637312" y="274108"/>
              <a:ext cx="256351" cy="189555"/>
            </a:xfrm>
            <a:prstGeom prst="rect">
              <a:avLst/>
            </a:prstGeom>
          </p:spPr>
        </p:pic>
      </p:grpSp>
      <p:grpSp>
        <p:nvGrpSpPr>
          <p:cNvPr id="45" name="Group 44">
            <a:extLst>
              <a:ext uri="{FF2B5EF4-FFF2-40B4-BE49-F238E27FC236}">
                <a16:creationId xmlns:a16="http://schemas.microsoft.com/office/drawing/2014/main" id="{7D8F7B62-21A7-80D9-8924-CD9E122361C7}"/>
              </a:ext>
            </a:extLst>
          </p:cNvPr>
          <p:cNvGrpSpPr/>
          <p:nvPr/>
        </p:nvGrpSpPr>
        <p:grpSpPr>
          <a:xfrm>
            <a:off x="8419340" y="5861691"/>
            <a:ext cx="2980900" cy="367938"/>
            <a:chOff x="9031027" y="5603183"/>
            <a:chExt cx="2980900" cy="367938"/>
          </a:xfrm>
        </p:grpSpPr>
        <p:grpSp>
          <p:nvGrpSpPr>
            <p:cNvPr id="32" name="Group 31">
              <a:extLst>
                <a:ext uri="{FF2B5EF4-FFF2-40B4-BE49-F238E27FC236}">
                  <a16:creationId xmlns:a16="http://schemas.microsoft.com/office/drawing/2014/main" id="{19C36162-064B-27C5-2A0C-EFE77DB8A855}"/>
                </a:ext>
              </a:extLst>
            </p:cNvPr>
            <p:cNvGrpSpPr/>
            <p:nvPr/>
          </p:nvGrpSpPr>
          <p:grpSpPr>
            <a:xfrm>
              <a:off x="9031027" y="5603183"/>
              <a:ext cx="2980900" cy="367938"/>
              <a:chOff x="9031027" y="5603183"/>
              <a:chExt cx="2980900" cy="367938"/>
            </a:xfrm>
          </p:grpSpPr>
          <p:grpSp>
            <p:nvGrpSpPr>
              <p:cNvPr id="25" name="Group 24">
                <a:extLst>
                  <a:ext uri="{FF2B5EF4-FFF2-40B4-BE49-F238E27FC236}">
                    <a16:creationId xmlns:a16="http://schemas.microsoft.com/office/drawing/2014/main" id="{DA41F405-622C-9614-48CC-1B91DD06396E}"/>
                  </a:ext>
                </a:extLst>
              </p:cNvPr>
              <p:cNvGrpSpPr/>
              <p:nvPr/>
            </p:nvGrpSpPr>
            <p:grpSpPr>
              <a:xfrm>
                <a:off x="9031027" y="5603183"/>
                <a:ext cx="2402141" cy="220615"/>
                <a:chOff x="9217820" y="5289913"/>
                <a:chExt cx="2402141" cy="220615"/>
              </a:xfrm>
            </p:grpSpPr>
            <p:grpSp>
              <p:nvGrpSpPr>
                <p:cNvPr id="23" name="Group 22">
                  <a:extLst>
                    <a:ext uri="{FF2B5EF4-FFF2-40B4-BE49-F238E27FC236}">
                      <a16:creationId xmlns:a16="http://schemas.microsoft.com/office/drawing/2014/main" id="{8B890A44-15C8-FFB3-4364-7A52477209B5}"/>
                    </a:ext>
                  </a:extLst>
                </p:cNvPr>
                <p:cNvGrpSpPr/>
                <p:nvPr/>
              </p:nvGrpSpPr>
              <p:grpSpPr>
                <a:xfrm>
                  <a:off x="9217820" y="5289913"/>
                  <a:ext cx="641152" cy="220615"/>
                  <a:chOff x="10428957" y="6217260"/>
                  <a:chExt cx="641152" cy="220615"/>
                </a:xfrm>
              </p:grpSpPr>
              <p:sp>
                <p:nvSpPr>
                  <p:cNvPr id="15" name="TextBox 14">
                    <a:extLst>
                      <a:ext uri="{FF2B5EF4-FFF2-40B4-BE49-F238E27FC236}">
                        <a16:creationId xmlns:a16="http://schemas.microsoft.com/office/drawing/2014/main" id="{A2BF411C-51E3-A5BA-88E5-9E550303352F}"/>
                      </a:ext>
                    </a:extLst>
                  </p:cNvPr>
                  <p:cNvSpPr txBox="1"/>
                  <p:nvPr/>
                </p:nvSpPr>
                <p:spPr>
                  <a:xfrm>
                    <a:off x="10646032" y="6217260"/>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2.5</a:t>
                    </a:r>
                    <a:endParaRPr lang="en-US" sz="800">
                      <a:solidFill>
                        <a:schemeClr val="tx1">
                          <a:lumMod val="75000"/>
                          <a:lumOff val="25000"/>
                        </a:schemeClr>
                      </a:solidFill>
                      <a:latin typeface="Arial"/>
                      <a:cs typeface="Arial"/>
                    </a:endParaRPr>
                  </a:p>
                </p:txBody>
              </p:sp>
              <p:sp>
                <p:nvSpPr>
                  <p:cNvPr id="17" name="TextBox 16">
                    <a:extLst>
                      <a:ext uri="{FF2B5EF4-FFF2-40B4-BE49-F238E27FC236}">
                        <a16:creationId xmlns:a16="http://schemas.microsoft.com/office/drawing/2014/main" id="{847A9266-0B22-331D-32C0-17ACD5C145DD}"/>
                      </a:ext>
                    </a:extLst>
                  </p:cNvPr>
                  <p:cNvSpPr txBox="1"/>
                  <p:nvPr/>
                </p:nvSpPr>
                <p:spPr>
                  <a:xfrm>
                    <a:off x="10428957" y="6218837"/>
                    <a:ext cx="226389" cy="219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0</a:t>
                    </a:r>
                  </a:p>
                </p:txBody>
              </p:sp>
            </p:grpSp>
            <p:sp>
              <p:nvSpPr>
                <p:cNvPr id="28" name="TextBox 27">
                  <a:extLst>
                    <a:ext uri="{FF2B5EF4-FFF2-40B4-BE49-F238E27FC236}">
                      <a16:creationId xmlns:a16="http://schemas.microsoft.com/office/drawing/2014/main" id="{A995E4F6-8B0A-8485-2064-4248F1B410EB}"/>
                    </a:ext>
                  </a:extLst>
                </p:cNvPr>
                <p:cNvSpPr txBox="1"/>
                <p:nvPr/>
              </p:nvSpPr>
              <p:spPr>
                <a:xfrm>
                  <a:off x="9730485" y="5291689"/>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5</a:t>
                  </a:r>
                </a:p>
              </p:txBody>
            </p:sp>
            <p:sp>
              <p:nvSpPr>
                <p:cNvPr id="31" name="TextBox 30">
                  <a:extLst>
                    <a:ext uri="{FF2B5EF4-FFF2-40B4-BE49-F238E27FC236}">
                      <a16:creationId xmlns:a16="http://schemas.microsoft.com/office/drawing/2014/main" id="{263DF566-C35E-0F58-FBB9-A771390C61AF}"/>
                    </a:ext>
                  </a:extLst>
                </p:cNvPr>
                <p:cNvSpPr txBox="1"/>
                <p:nvPr/>
              </p:nvSpPr>
              <p:spPr>
                <a:xfrm>
                  <a:off x="10182024" y="5291689"/>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10</a:t>
                  </a:r>
                </a:p>
              </p:txBody>
            </p:sp>
            <p:sp>
              <p:nvSpPr>
                <p:cNvPr id="33" name="TextBox 32">
                  <a:extLst>
                    <a:ext uri="{FF2B5EF4-FFF2-40B4-BE49-F238E27FC236}">
                      <a16:creationId xmlns:a16="http://schemas.microsoft.com/office/drawing/2014/main" id="{883A9A9C-FEBA-CDEC-2858-132669F8AE72}"/>
                    </a:ext>
                  </a:extLst>
                </p:cNvPr>
                <p:cNvSpPr txBox="1"/>
                <p:nvPr/>
              </p:nvSpPr>
              <p:spPr>
                <a:xfrm>
                  <a:off x="10695215" y="5291689"/>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15</a:t>
                  </a:r>
                </a:p>
              </p:txBody>
            </p:sp>
            <p:sp>
              <p:nvSpPr>
                <p:cNvPr id="35" name="TextBox 34">
                  <a:extLst>
                    <a:ext uri="{FF2B5EF4-FFF2-40B4-BE49-F238E27FC236}">
                      <a16:creationId xmlns:a16="http://schemas.microsoft.com/office/drawing/2014/main" id="{84F7C688-F5CF-F951-D8EE-49CE8E3E500C}"/>
                    </a:ext>
                  </a:extLst>
                </p:cNvPr>
                <p:cNvSpPr txBox="1"/>
                <p:nvPr/>
              </p:nvSpPr>
              <p:spPr>
                <a:xfrm>
                  <a:off x="11195884" y="5291689"/>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20</a:t>
                  </a:r>
                </a:p>
              </p:txBody>
            </p:sp>
          </p:grpSp>
          <p:sp>
            <p:nvSpPr>
              <p:cNvPr id="30" name="TextBox 29">
                <a:extLst>
                  <a:ext uri="{FF2B5EF4-FFF2-40B4-BE49-F238E27FC236}">
                    <a16:creationId xmlns:a16="http://schemas.microsoft.com/office/drawing/2014/main" id="{1A4A4419-4485-882F-8FDF-16DF42A41DD5}"/>
                  </a:ext>
                </a:extLst>
              </p:cNvPr>
              <p:cNvSpPr txBox="1"/>
              <p:nvPr/>
            </p:nvSpPr>
            <p:spPr>
              <a:xfrm>
                <a:off x="11172537" y="5740289"/>
                <a:ext cx="83939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chemeClr val="tx1">
                        <a:lumMod val="75000"/>
                        <a:lumOff val="25000"/>
                      </a:schemeClr>
                    </a:solidFill>
                    <a:latin typeface="Arial"/>
                    <a:cs typeface="Calibri"/>
                  </a:rPr>
                  <a:t>Miles</a:t>
                </a:r>
                <a:endParaRPr lang="en-US" sz="900">
                  <a:solidFill>
                    <a:schemeClr val="tx1">
                      <a:lumMod val="75000"/>
                      <a:lumOff val="25000"/>
                    </a:schemeClr>
                  </a:solidFill>
                  <a:latin typeface="Arial"/>
                  <a:cs typeface="Arial"/>
                </a:endParaRPr>
              </a:p>
            </p:txBody>
          </p:sp>
        </p:grpSp>
        <p:pic>
          <p:nvPicPr>
            <p:cNvPr id="44" name="Picture 44">
              <a:extLst>
                <a:ext uri="{FF2B5EF4-FFF2-40B4-BE49-F238E27FC236}">
                  <a16:creationId xmlns:a16="http://schemas.microsoft.com/office/drawing/2014/main" id="{34F77954-DDF4-8D14-536F-A97A9BF2A010}"/>
                </a:ext>
              </a:extLst>
            </p:cNvPr>
            <p:cNvPicPr>
              <a:picLocks noChangeAspect="1"/>
            </p:cNvPicPr>
            <p:nvPr/>
          </p:nvPicPr>
          <p:blipFill>
            <a:blip r:embed="rId9"/>
            <a:stretch>
              <a:fillRect/>
            </a:stretch>
          </p:blipFill>
          <p:spPr>
            <a:xfrm>
              <a:off x="9158081" y="5806769"/>
              <a:ext cx="2017144" cy="102026"/>
            </a:xfrm>
            <a:prstGeom prst="rect">
              <a:avLst/>
            </a:prstGeom>
          </p:spPr>
        </p:pic>
      </p:grpSp>
      <p:sp>
        <p:nvSpPr>
          <p:cNvPr id="47" name="TextBox 46">
            <a:extLst>
              <a:ext uri="{FF2B5EF4-FFF2-40B4-BE49-F238E27FC236}">
                <a16:creationId xmlns:a16="http://schemas.microsoft.com/office/drawing/2014/main" id="{8DD1C6B1-36C8-5B78-616B-24DC41A2C843}"/>
              </a:ext>
            </a:extLst>
          </p:cNvPr>
          <p:cNvSpPr txBox="1"/>
          <p:nvPr/>
        </p:nvSpPr>
        <p:spPr>
          <a:xfrm>
            <a:off x="11545922" y="5535512"/>
            <a:ext cx="2995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Gothic"/>
                <a:cs typeface="Calibri"/>
              </a:rPr>
              <a:t>N</a:t>
            </a:r>
            <a:endParaRPr lang="en-US" sz="1200" b="1">
              <a:latin typeface="Century Gothic"/>
            </a:endParaRPr>
          </a:p>
        </p:txBody>
      </p:sp>
    </p:spTree>
    <p:extLst>
      <p:ext uri="{BB962C8B-B14F-4D97-AF65-F5344CB8AC3E}">
        <p14:creationId xmlns:p14="http://schemas.microsoft.com/office/powerpoint/2010/main" val="274579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9DA296-331D-A17B-D0F0-5E3BB0E5CFC4}"/>
              </a:ext>
            </a:extLst>
          </p:cNvPr>
          <p:cNvSpPr txBox="1"/>
          <p:nvPr/>
        </p:nvSpPr>
        <p:spPr>
          <a:xfrm>
            <a:off x="8230991" y="981565"/>
            <a:ext cx="37245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rgbClr val="895999"/>
                </a:solidFill>
                <a:latin typeface="Century Gothic"/>
                <a:cs typeface="Calibri"/>
              </a:rPr>
              <a:t>PARTNER</a:t>
            </a:r>
          </a:p>
        </p:txBody>
      </p:sp>
      <p:sp>
        <p:nvSpPr>
          <p:cNvPr id="3" name="TextBox 2">
            <a:extLst>
              <a:ext uri="{FF2B5EF4-FFF2-40B4-BE49-F238E27FC236}">
                <a16:creationId xmlns:a16="http://schemas.microsoft.com/office/drawing/2014/main" id="{E06AA1D6-CFCB-22FC-1A08-DDCA278430DA}"/>
              </a:ext>
            </a:extLst>
          </p:cNvPr>
          <p:cNvSpPr txBox="1"/>
          <p:nvPr/>
        </p:nvSpPr>
        <p:spPr>
          <a:xfrm>
            <a:off x="8230991" y="2229283"/>
            <a:ext cx="3724509" cy="29392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tx1">
                    <a:lumMod val="75000"/>
                    <a:lumOff val="25000"/>
                  </a:schemeClr>
                </a:solidFill>
                <a:latin typeface="Century Gothic"/>
                <a:cs typeface="Calibri"/>
              </a:rPr>
              <a:t>City of Colorado Springs,</a:t>
            </a:r>
          </a:p>
          <a:p>
            <a:pPr algn="ctr">
              <a:spcBef>
                <a:spcPts val="600"/>
              </a:spcBef>
            </a:pPr>
            <a:r>
              <a:rPr lang="en-US" sz="3600" b="1">
                <a:solidFill>
                  <a:schemeClr val="tx1">
                    <a:lumMod val="75000"/>
                    <a:lumOff val="25000"/>
                  </a:schemeClr>
                </a:solidFill>
                <a:latin typeface="Century Gothic"/>
                <a:cs typeface="Calibri"/>
              </a:rPr>
              <a:t> Office of Innovation</a:t>
            </a:r>
          </a:p>
        </p:txBody>
      </p:sp>
      <p:pic>
        <p:nvPicPr>
          <p:cNvPr id="5" name="Picture 7" descr="A picture containing sky, outdoor, mountain, tower&#10;&#10;Description automatically generated">
            <a:extLst>
              <a:ext uri="{FF2B5EF4-FFF2-40B4-BE49-F238E27FC236}">
                <a16:creationId xmlns:a16="http://schemas.microsoft.com/office/drawing/2014/main" id="{352184F2-BEB2-8C5B-CE73-94BB42E2597A}"/>
              </a:ext>
            </a:extLst>
          </p:cNvPr>
          <p:cNvPicPr>
            <a:picLocks noChangeAspect="1"/>
          </p:cNvPicPr>
          <p:nvPr/>
        </p:nvPicPr>
        <p:blipFill rotWithShape="1">
          <a:blip r:embed="rId3"/>
          <a:srcRect l="7805" r="2037"/>
          <a:stretch/>
        </p:blipFill>
        <p:spPr>
          <a:xfrm>
            <a:off x="0" y="0"/>
            <a:ext cx="8102578" cy="6670431"/>
          </a:xfrm>
          <a:prstGeom prst="rect">
            <a:avLst/>
          </a:prstGeom>
        </p:spPr>
      </p:pic>
      <p:sp>
        <p:nvSpPr>
          <p:cNvPr id="6" name="TextBox 5">
            <a:extLst>
              <a:ext uri="{FF2B5EF4-FFF2-40B4-BE49-F238E27FC236}">
                <a16:creationId xmlns:a16="http://schemas.microsoft.com/office/drawing/2014/main" id="{26C0F088-3D2D-4957-87A7-AA963B147C42}"/>
              </a:ext>
            </a:extLst>
          </p:cNvPr>
          <p:cNvSpPr txBox="1"/>
          <p:nvPr/>
        </p:nvSpPr>
        <p:spPr>
          <a:xfrm>
            <a:off x="0" y="6393432"/>
            <a:ext cx="3108543" cy="276999"/>
          </a:xfrm>
          <a:prstGeom prst="rect">
            <a:avLst/>
          </a:prstGeom>
          <a:noFill/>
        </p:spPr>
        <p:txBody>
          <a:bodyPr wrap="none" lIns="91440" tIns="45720" rIns="91440" bIns="45720" rtlCol="0" anchor="t">
            <a:spAutoFit/>
          </a:bodyPr>
          <a:lstStyle/>
          <a:p>
            <a:r>
              <a:rPr lang="en-US" sz="1200">
                <a:solidFill>
                  <a:schemeClr val="bg1"/>
                </a:solidFill>
                <a:latin typeface="Century Gothic"/>
              </a:rPr>
              <a:t>Image Credit: City of Colorado Springs </a:t>
            </a:r>
            <a:endParaRPr lang="en-US" sz="120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59810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2893B8F-8275-42CE-CB26-89B4E6012363}"/>
              </a:ext>
            </a:extLst>
          </p:cNvPr>
          <p:cNvSpPr/>
          <p:nvPr/>
        </p:nvSpPr>
        <p:spPr>
          <a:xfrm>
            <a:off x="2291751" y="3141424"/>
            <a:ext cx="8201995" cy="1005840"/>
          </a:xfrm>
          <a:prstGeom prst="roundRect">
            <a:avLst/>
          </a:prstGeom>
          <a:solidFill>
            <a:srgbClr val="EFDCF2"/>
          </a:solidFill>
          <a:ln w="28575">
            <a:solidFill>
              <a:srgbClr val="8959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500" b="1">
                <a:solidFill>
                  <a:srgbClr val="895999"/>
                </a:solidFill>
                <a:latin typeface="Century Gothic"/>
              </a:rPr>
              <a:t>Adverse health impacts</a:t>
            </a:r>
            <a:r>
              <a:rPr lang="en-US" sz="2500">
                <a:solidFill>
                  <a:srgbClr val="895999"/>
                </a:solidFill>
                <a:latin typeface="Century Gothic"/>
              </a:rPr>
              <a:t> </a:t>
            </a:r>
            <a:r>
              <a:rPr lang="en-US" sz="2500" b="1">
                <a:solidFill>
                  <a:srgbClr val="895999"/>
                </a:solidFill>
                <a:latin typeface="Century Gothic"/>
              </a:rPr>
              <a:t>&amp; risks </a:t>
            </a:r>
            <a:r>
              <a:rPr lang="en-US" sz="2500">
                <a:solidFill>
                  <a:srgbClr val="895999"/>
                </a:solidFill>
                <a:latin typeface="Century Gothic"/>
              </a:rPr>
              <a:t>from exposure to poor air quality</a:t>
            </a:r>
            <a:endParaRPr lang="en-US" sz="2500">
              <a:solidFill>
                <a:srgbClr val="895999"/>
              </a:solidFill>
              <a:latin typeface="Century Gothic"/>
              <a:ea typeface="+mn-lt"/>
              <a:cs typeface="+mn-lt"/>
            </a:endParaRPr>
          </a:p>
        </p:txBody>
      </p:sp>
      <p:sp>
        <p:nvSpPr>
          <p:cNvPr id="9" name="Rectangle: Rounded Corners 8">
            <a:extLst>
              <a:ext uri="{FF2B5EF4-FFF2-40B4-BE49-F238E27FC236}">
                <a16:creationId xmlns:a16="http://schemas.microsoft.com/office/drawing/2014/main" id="{FF83AD9A-C741-6F15-3458-6C27B0FA1E71}"/>
              </a:ext>
            </a:extLst>
          </p:cNvPr>
          <p:cNvSpPr/>
          <p:nvPr/>
        </p:nvSpPr>
        <p:spPr>
          <a:xfrm>
            <a:off x="2293840" y="1735386"/>
            <a:ext cx="8216372" cy="962707"/>
          </a:xfrm>
          <a:prstGeom prst="roundRect">
            <a:avLst/>
          </a:prstGeom>
          <a:solidFill>
            <a:srgbClr val="EFDCF2"/>
          </a:solidFill>
          <a:ln w="28575">
            <a:solidFill>
              <a:srgbClr val="8959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500">
                <a:solidFill>
                  <a:srgbClr val="895999"/>
                </a:solidFill>
                <a:latin typeface="Century Gothic"/>
              </a:rPr>
              <a:t>Air pollution &amp; adherence to </a:t>
            </a:r>
            <a:r>
              <a:rPr lang="en-US" sz="2500" b="1">
                <a:solidFill>
                  <a:srgbClr val="895999"/>
                </a:solidFill>
                <a:latin typeface="Century Gothic"/>
              </a:rPr>
              <a:t>Clean Air Act </a:t>
            </a:r>
            <a:r>
              <a:rPr lang="en-US" sz="2500">
                <a:solidFill>
                  <a:srgbClr val="895999"/>
                </a:solidFill>
                <a:latin typeface="Century Gothic"/>
              </a:rPr>
              <a:t>air quality standards</a:t>
            </a:r>
            <a:endParaRPr lang="en-US" sz="2500">
              <a:solidFill>
                <a:srgbClr val="895999"/>
              </a:solidFill>
              <a:latin typeface="Century Gothic"/>
              <a:ea typeface="+mn-lt"/>
              <a:cs typeface="+mn-lt"/>
            </a:endParaRPr>
          </a:p>
        </p:txBody>
      </p:sp>
      <p:sp>
        <p:nvSpPr>
          <p:cNvPr id="3" name="Rectangle: Rounded Corners 2">
            <a:extLst>
              <a:ext uri="{FF2B5EF4-FFF2-40B4-BE49-F238E27FC236}">
                <a16:creationId xmlns:a16="http://schemas.microsoft.com/office/drawing/2014/main" id="{16BF5F39-0FF4-0093-6B22-7EB91BCC722F}"/>
              </a:ext>
            </a:extLst>
          </p:cNvPr>
          <p:cNvSpPr/>
          <p:nvPr/>
        </p:nvSpPr>
        <p:spPr>
          <a:xfrm>
            <a:off x="2291751" y="4669757"/>
            <a:ext cx="8201995" cy="1005840"/>
          </a:xfrm>
          <a:prstGeom prst="roundRect">
            <a:avLst/>
          </a:prstGeom>
          <a:solidFill>
            <a:srgbClr val="EFDCF2"/>
          </a:solidFill>
          <a:ln w="28575">
            <a:solidFill>
              <a:srgbClr val="895999"/>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2500" b="1">
                <a:solidFill>
                  <a:srgbClr val="895999"/>
                </a:solidFill>
                <a:latin typeface="Century Gothic"/>
                <a:ea typeface="+mn-lt"/>
                <a:cs typeface="+mn-lt"/>
              </a:rPr>
              <a:t>Intensifying wildfire regimes </a:t>
            </a:r>
            <a:r>
              <a:rPr lang="en-US" sz="2500">
                <a:solidFill>
                  <a:srgbClr val="895999"/>
                </a:solidFill>
                <a:latin typeface="Century Gothic"/>
                <a:ea typeface="+mn-lt"/>
                <a:cs typeface="+mn-lt"/>
              </a:rPr>
              <a:t>in the region &amp; the City's large wildland-urban interface</a:t>
            </a:r>
            <a:endParaRPr lang="en-US" sz="2500">
              <a:solidFill>
                <a:srgbClr val="895999"/>
              </a:solidFill>
              <a:latin typeface="Century Gothic"/>
              <a:cs typeface="Calibri" panose="020F0502020204030204"/>
            </a:endParaRPr>
          </a:p>
        </p:txBody>
      </p:sp>
      <p:sp>
        <p:nvSpPr>
          <p:cNvPr id="2" name="TextBox 1">
            <a:extLst>
              <a:ext uri="{FF2B5EF4-FFF2-40B4-BE49-F238E27FC236}">
                <a16:creationId xmlns:a16="http://schemas.microsoft.com/office/drawing/2014/main" id="{EB9DA296-331D-A17B-D0F0-5E3BB0E5CFC4}"/>
              </a:ext>
            </a:extLst>
          </p:cNvPr>
          <p:cNvSpPr txBox="1"/>
          <p:nvPr/>
        </p:nvSpPr>
        <p:spPr>
          <a:xfrm>
            <a:off x="375046" y="267890"/>
            <a:ext cx="91082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95999"/>
                </a:solidFill>
                <a:latin typeface="Century Gothic"/>
                <a:cs typeface="Calibri"/>
              </a:rPr>
              <a:t>COMMUNITY CONCERNS</a:t>
            </a:r>
            <a:endParaRPr lang="en-US" sz="4000" b="1">
              <a:solidFill>
                <a:srgbClr val="895999"/>
              </a:solidFill>
              <a:cs typeface="Calibri"/>
            </a:endParaRPr>
          </a:p>
        </p:txBody>
      </p:sp>
      <p:pic>
        <p:nvPicPr>
          <p:cNvPr id="6" name="Graphic 5" descr="Fire with solid fill">
            <a:extLst>
              <a:ext uri="{FF2B5EF4-FFF2-40B4-BE49-F238E27FC236}">
                <a16:creationId xmlns:a16="http://schemas.microsoft.com/office/drawing/2014/main" id="{265764E6-3071-0637-9CD7-41C6C86C99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0728" y="4574292"/>
            <a:ext cx="1101305" cy="1101305"/>
          </a:xfrm>
          <a:prstGeom prst="rect">
            <a:avLst/>
          </a:prstGeom>
        </p:spPr>
      </p:pic>
      <p:pic>
        <p:nvPicPr>
          <p:cNvPr id="5" name="Graphic 9" descr="Power Plant with solid fill">
            <a:extLst>
              <a:ext uri="{FF2B5EF4-FFF2-40B4-BE49-F238E27FC236}">
                <a16:creationId xmlns:a16="http://schemas.microsoft.com/office/drawing/2014/main" id="{95C716E6-8813-A73E-F963-3D75260F1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728" y="1597010"/>
            <a:ext cx="1101305" cy="1101305"/>
          </a:xfrm>
          <a:prstGeom prst="rect">
            <a:avLst/>
          </a:prstGeom>
        </p:spPr>
      </p:pic>
      <p:pic>
        <p:nvPicPr>
          <p:cNvPr id="4" name="Graphic 6" descr="Lungs with virus with solid fill">
            <a:extLst>
              <a:ext uri="{FF2B5EF4-FFF2-40B4-BE49-F238E27FC236}">
                <a16:creationId xmlns:a16="http://schemas.microsoft.com/office/drawing/2014/main" id="{51CEE3C1-1E1A-70F9-4E66-3AF5B3274C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0406" y="3036181"/>
            <a:ext cx="1201948" cy="1216325"/>
          </a:xfrm>
          <a:prstGeom prst="rect">
            <a:avLst/>
          </a:prstGeom>
        </p:spPr>
      </p:pic>
    </p:spTree>
    <p:extLst>
      <p:ext uri="{BB962C8B-B14F-4D97-AF65-F5344CB8AC3E}">
        <p14:creationId xmlns:p14="http://schemas.microsoft.com/office/powerpoint/2010/main" val="225218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9DA296-331D-A17B-D0F0-5E3BB0E5CFC4}"/>
              </a:ext>
            </a:extLst>
          </p:cNvPr>
          <p:cNvSpPr txBox="1"/>
          <p:nvPr/>
        </p:nvSpPr>
        <p:spPr>
          <a:xfrm>
            <a:off x="375046" y="267890"/>
            <a:ext cx="91082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95999"/>
                </a:solidFill>
                <a:latin typeface="Century Gothic"/>
                <a:cs typeface="Calibri"/>
              </a:rPr>
              <a:t>CASE STUDIES</a:t>
            </a:r>
          </a:p>
        </p:txBody>
      </p:sp>
      <p:sp>
        <p:nvSpPr>
          <p:cNvPr id="6" name="TextBox 5">
            <a:extLst>
              <a:ext uri="{FF2B5EF4-FFF2-40B4-BE49-F238E27FC236}">
                <a16:creationId xmlns:a16="http://schemas.microsoft.com/office/drawing/2014/main" id="{407BBA48-6F13-CFF1-44F3-39DB0034C472}"/>
              </a:ext>
            </a:extLst>
          </p:cNvPr>
          <p:cNvSpPr txBox="1"/>
          <p:nvPr/>
        </p:nvSpPr>
        <p:spPr>
          <a:xfrm>
            <a:off x="1292690" y="3363746"/>
            <a:ext cx="48566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Waldo Canyon Fire (2012)</a:t>
            </a:r>
            <a:endParaRPr lang="en-US" sz="2400" b="1">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3D345E5C-E9A4-F2C9-33AE-17631F0B43E5}"/>
              </a:ext>
            </a:extLst>
          </p:cNvPr>
          <p:cNvSpPr txBox="1"/>
          <p:nvPr/>
        </p:nvSpPr>
        <p:spPr>
          <a:xfrm>
            <a:off x="1298371" y="4477268"/>
            <a:ext cx="37795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Black Forest Fire (2013)</a:t>
            </a:r>
            <a:endParaRPr lang="en-US" sz="2400" b="1">
              <a:solidFill>
                <a:schemeClr val="tx1">
                  <a:lumMod val="75000"/>
                  <a:lumOff val="25000"/>
                </a:schemeClr>
              </a:solidFill>
              <a:cs typeface="Calibri"/>
            </a:endParaRPr>
          </a:p>
        </p:txBody>
      </p:sp>
      <p:sp>
        <p:nvSpPr>
          <p:cNvPr id="11" name="TextBox 10">
            <a:extLst>
              <a:ext uri="{FF2B5EF4-FFF2-40B4-BE49-F238E27FC236}">
                <a16:creationId xmlns:a16="http://schemas.microsoft.com/office/drawing/2014/main" id="{41ED4C0E-F69C-AD8B-F223-9490AAE3A751}"/>
              </a:ext>
            </a:extLst>
          </p:cNvPr>
          <p:cNvSpPr txBox="1"/>
          <p:nvPr/>
        </p:nvSpPr>
        <p:spPr>
          <a:xfrm>
            <a:off x="1298371" y="5576614"/>
            <a:ext cx="37795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MM 117 Fire (2018)</a:t>
            </a:r>
            <a:endParaRPr lang="en-US" sz="2400">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B7658690-57BF-38E2-46F0-58C83C4FBD89}"/>
              </a:ext>
            </a:extLst>
          </p:cNvPr>
          <p:cNvSpPr txBox="1"/>
          <p:nvPr/>
        </p:nvSpPr>
        <p:spPr>
          <a:xfrm>
            <a:off x="1298371" y="1346961"/>
            <a:ext cx="37795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TA-25 Fire (2008)</a:t>
            </a:r>
            <a:endParaRPr lang="en-US" sz="2400">
              <a:solidFill>
                <a:schemeClr val="tx1">
                  <a:lumMod val="75000"/>
                  <a:lumOff val="25000"/>
                </a:schemeClr>
              </a:solidFill>
              <a:cs typeface="Calibri"/>
            </a:endParaRPr>
          </a:p>
        </p:txBody>
      </p:sp>
      <p:sp>
        <p:nvSpPr>
          <p:cNvPr id="13" name="TextBox 12">
            <a:extLst>
              <a:ext uri="{FF2B5EF4-FFF2-40B4-BE49-F238E27FC236}">
                <a16:creationId xmlns:a16="http://schemas.microsoft.com/office/drawing/2014/main" id="{B02009DE-121A-5E0E-33A6-32DAA405F796}"/>
              </a:ext>
            </a:extLst>
          </p:cNvPr>
          <p:cNvSpPr txBox="1"/>
          <p:nvPr/>
        </p:nvSpPr>
        <p:spPr>
          <a:xfrm>
            <a:off x="1298371" y="2318787"/>
            <a:ext cx="37795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1">
                    <a:lumMod val="75000"/>
                    <a:lumOff val="25000"/>
                  </a:schemeClr>
                </a:solidFill>
                <a:latin typeface="Century Gothic"/>
              </a:rPr>
              <a:t>Quarry Fire (2009)</a:t>
            </a:r>
            <a:endParaRPr lang="en-US" sz="2400">
              <a:solidFill>
                <a:schemeClr val="tx1">
                  <a:lumMod val="75000"/>
                  <a:lumOff val="25000"/>
                </a:schemeClr>
              </a:solidFill>
              <a:cs typeface="Calibri"/>
            </a:endParaRPr>
          </a:p>
        </p:txBody>
      </p:sp>
      <p:pic>
        <p:nvPicPr>
          <p:cNvPr id="15" name="Graphic 5" descr="Fire with solid fill">
            <a:extLst>
              <a:ext uri="{FF2B5EF4-FFF2-40B4-BE49-F238E27FC236}">
                <a16:creationId xmlns:a16="http://schemas.microsoft.com/office/drawing/2014/main" id="{4D5C7862-0466-5FD7-41AE-BB857A4E9D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252" y="1124580"/>
            <a:ext cx="914400" cy="914400"/>
          </a:xfrm>
          <a:prstGeom prst="rect">
            <a:avLst/>
          </a:prstGeom>
        </p:spPr>
      </p:pic>
      <p:pic>
        <p:nvPicPr>
          <p:cNvPr id="17" name="Graphic 5" descr="Fire with solid fill">
            <a:extLst>
              <a:ext uri="{FF2B5EF4-FFF2-40B4-BE49-F238E27FC236}">
                <a16:creationId xmlns:a16="http://schemas.microsoft.com/office/drawing/2014/main" id="{08E674D4-F439-9E32-E3A8-2A4647645F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252" y="5345818"/>
            <a:ext cx="914400" cy="914400"/>
          </a:xfrm>
          <a:prstGeom prst="rect">
            <a:avLst/>
          </a:prstGeom>
        </p:spPr>
      </p:pic>
      <p:pic>
        <p:nvPicPr>
          <p:cNvPr id="18" name="Graphic 5" descr="Fire with solid fill">
            <a:extLst>
              <a:ext uri="{FF2B5EF4-FFF2-40B4-BE49-F238E27FC236}">
                <a16:creationId xmlns:a16="http://schemas.microsoft.com/office/drawing/2014/main" id="{6315E5CB-D011-EF86-8EFF-D9D5B8C202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252" y="4245151"/>
            <a:ext cx="914400" cy="914400"/>
          </a:xfrm>
          <a:prstGeom prst="rect">
            <a:avLst/>
          </a:prstGeom>
        </p:spPr>
      </p:pic>
      <p:pic>
        <p:nvPicPr>
          <p:cNvPr id="19" name="Graphic 5" descr="Fire with solid fill">
            <a:extLst>
              <a:ext uri="{FF2B5EF4-FFF2-40B4-BE49-F238E27FC236}">
                <a16:creationId xmlns:a16="http://schemas.microsoft.com/office/drawing/2014/main" id="{EF3CF4E0-EDD4-01FB-0CEE-D7853577C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252" y="3132389"/>
            <a:ext cx="914400" cy="914400"/>
          </a:xfrm>
          <a:prstGeom prst="rect">
            <a:avLst/>
          </a:prstGeom>
        </p:spPr>
      </p:pic>
      <p:pic>
        <p:nvPicPr>
          <p:cNvPr id="20" name="Graphic 5" descr="Fire with solid fill">
            <a:extLst>
              <a:ext uri="{FF2B5EF4-FFF2-40B4-BE49-F238E27FC236}">
                <a16:creationId xmlns:a16="http://schemas.microsoft.com/office/drawing/2014/main" id="{7B2D5C0D-776B-407C-4925-78F77EF4F0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252" y="2092198"/>
            <a:ext cx="914400" cy="914400"/>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1D6C1167-CCFE-9376-5215-3F5F2511D0E3}"/>
              </a:ext>
            </a:extLst>
          </p:cNvPr>
          <p:cNvPicPr>
            <a:picLocks noChangeAspect="1"/>
          </p:cNvPicPr>
          <p:nvPr/>
        </p:nvPicPr>
        <p:blipFill rotWithShape="1">
          <a:blip r:embed="rId5"/>
          <a:srcRect l="310" r="207" b="272"/>
          <a:stretch/>
        </p:blipFill>
        <p:spPr>
          <a:xfrm>
            <a:off x="5576997" y="498099"/>
            <a:ext cx="6077297" cy="4638945"/>
          </a:xfrm>
          <a:prstGeom prst="rect">
            <a:avLst/>
          </a:prstGeom>
        </p:spPr>
      </p:pic>
      <p:grpSp>
        <p:nvGrpSpPr>
          <p:cNvPr id="8" name="Group 7">
            <a:extLst>
              <a:ext uri="{FF2B5EF4-FFF2-40B4-BE49-F238E27FC236}">
                <a16:creationId xmlns:a16="http://schemas.microsoft.com/office/drawing/2014/main" id="{2BCEF4DE-CE6D-AD46-46B1-D254B777332B}"/>
              </a:ext>
            </a:extLst>
          </p:cNvPr>
          <p:cNvGrpSpPr/>
          <p:nvPr/>
        </p:nvGrpSpPr>
        <p:grpSpPr>
          <a:xfrm>
            <a:off x="5701393" y="4770436"/>
            <a:ext cx="2095998" cy="358141"/>
            <a:chOff x="9031027" y="5503720"/>
            <a:chExt cx="2980900" cy="512217"/>
          </a:xfrm>
        </p:grpSpPr>
        <p:grpSp>
          <p:nvGrpSpPr>
            <p:cNvPr id="12" name="Group 11">
              <a:extLst>
                <a:ext uri="{FF2B5EF4-FFF2-40B4-BE49-F238E27FC236}">
                  <a16:creationId xmlns:a16="http://schemas.microsoft.com/office/drawing/2014/main" id="{9FE6F705-DFDF-8AE7-3E3E-F740D7C51BF1}"/>
                </a:ext>
              </a:extLst>
            </p:cNvPr>
            <p:cNvGrpSpPr/>
            <p:nvPr/>
          </p:nvGrpSpPr>
          <p:grpSpPr>
            <a:xfrm>
              <a:off x="9031027" y="5503720"/>
              <a:ext cx="2402141" cy="308130"/>
              <a:chOff x="9217820" y="5190450"/>
              <a:chExt cx="2402141" cy="308130"/>
            </a:xfrm>
          </p:grpSpPr>
          <p:grpSp>
            <p:nvGrpSpPr>
              <p:cNvPr id="16" name="Group 15">
                <a:extLst>
                  <a:ext uri="{FF2B5EF4-FFF2-40B4-BE49-F238E27FC236}">
                    <a16:creationId xmlns:a16="http://schemas.microsoft.com/office/drawing/2014/main" id="{9BF230D0-A0C6-2AB6-4632-9DBB4CF38010}"/>
                  </a:ext>
                </a:extLst>
              </p:cNvPr>
              <p:cNvGrpSpPr/>
              <p:nvPr/>
            </p:nvGrpSpPr>
            <p:grpSpPr>
              <a:xfrm>
                <a:off x="9217820" y="5190450"/>
                <a:ext cx="686308" cy="308130"/>
                <a:chOff x="10428957" y="6117797"/>
                <a:chExt cx="686308" cy="308130"/>
              </a:xfrm>
            </p:grpSpPr>
            <p:sp>
              <p:nvSpPr>
                <p:cNvPr id="25" name="TextBox 24">
                  <a:extLst>
                    <a:ext uri="{FF2B5EF4-FFF2-40B4-BE49-F238E27FC236}">
                      <a16:creationId xmlns:a16="http://schemas.microsoft.com/office/drawing/2014/main" id="{6FBCD3F3-80FC-B558-A228-8087A10F8BAC}"/>
                    </a:ext>
                  </a:extLst>
                </p:cNvPr>
                <p:cNvSpPr txBox="1"/>
                <p:nvPr/>
              </p:nvSpPr>
              <p:spPr>
                <a:xfrm>
                  <a:off x="10618940" y="6117797"/>
                  <a:ext cx="496325" cy="3081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2.5</a:t>
                  </a:r>
                  <a:endParaRPr lang="en-US" sz="800">
                    <a:solidFill>
                      <a:schemeClr val="tx1">
                        <a:lumMod val="75000"/>
                        <a:lumOff val="25000"/>
                      </a:schemeClr>
                    </a:solidFill>
                    <a:latin typeface="Arial"/>
                    <a:cs typeface="Arial"/>
                  </a:endParaRPr>
                </a:p>
              </p:txBody>
            </p:sp>
            <p:sp>
              <p:nvSpPr>
                <p:cNvPr id="26" name="TextBox 25">
                  <a:extLst>
                    <a:ext uri="{FF2B5EF4-FFF2-40B4-BE49-F238E27FC236}">
                      <a16:creationId xmlns:a16="http://schemas.microsoft.com/office/drawing/2014/main" id="{4ED210F2-D142-9BE6-5C45-354D6DC367CD}"/>
                    </a:ext>
                  </a:extLst>
                </p:cNvPr>
                <p:cNvSpPr txBox="1"/>
                <p:nvPr/>
              </p:nvSpPr>
              <p:spPr>
                <a:xfrm>
                  <a:off x="10428957" y="6118937"/>
                  <a:ext cx="226389" cy="2190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0</a:t>
                  </a:r>
                </a:p>
              </p:txBody>
            </p:sp>
          </p:grpSp>
          <p:sp>
            <p:nvSpPr>
              <p:cNvPr id="21" name="TextBox 20">
                <a:extLst>
                  <a:ext uri="{FF2B5EF4-FFF2-40B4-BE49-F238E27FC236}">
                    <a16:creationId xmlns:a16="http://schemas.microsoft.com/office/drawing/2014/main" id="{D9BEFC9D-117D-51C8-4EE6-0FCB24E3EED5}"/>
                  </a:ext>
                </a:extLst>
              </p:cNvPr>
              <p:cNvSpPr txBox="1"/>
              <p:nvPr/>
            </p:nvSpPr>
            <p:spPr>
              <a:xfrm>
                <a:off x="9730485" y="5191790"/>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5</a:t>
                </a:r>
              </a:p>
            </p:txBody>
          </p:sp>
          <p:sp>
            <p:nvSpPr>
              <p:cNvPr id="22" name="TextBox 21">
                <a:extLst>
                  <a:ext uri="{FF2B5EF4-FFF2-40B4-BE49-F238E27FC236}">
                    <a16:creationId xmlns:a16="http://schemas.microsoft.com/office/drawing/2014/main" id="{81A3A217-1C55-2055-31AF-CFDB6C0771E4}"/>
                  </a:ext>
                </a:extLst>
              </p:cNvPr>
              <p:cNvSpPr txBox="1"/>
              <p:nvPr/>
            </p:nvSpPr>
            <p:spPr>
              <a:xfrm>
                <a:off x="10182024" y="5191790"/>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10</a:t>
                </a:r>
              </a:p>
            </p:txBody>
          </p:sp>
          <p:sp>
            <p:nvSpPr>
              <p:cNvPr id="23" name="TextBox 22">
                <a:extLst>
                  <a:ext uri="{FF2B5EF4-FFF2-40B4-BE49-F238E27FC236}">
                    <a16:creationId xmlns:a16="http://schemas.microsoft.com/office/drawing/2014/main" id="{7CD5ECCA-3718-5D61-B301-A46743F99574}"/>
                  </a:ext>
                </a:extLst>
              </p:cNvPr>
              <p:cNvSpPr txBox="1"/>
              <p:nvPr/>
            </p:nvSpPr>
            <p:spPr>
              <a:xfrm>
                <a:off x="10695216" y="5191790"/>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15</a:t>
                </a:r>
              </a:p>
            </p:txBody>
          </p:sp>
          <p:sp>
            <p:nvSpPr>
              <p:cNvPr id="24" name="TextBox 23">
                <a:extLst>
                  <a:ext uri="{FF2B5EF4-FFF2-40B4-BE49-F238E27FC236}">
                    <a16:creationId xmlns:a16="http://schemas.microsoft.com/office/drawing/2014/main" id="{AF4422E6-AF0D-AF10-E1FF-DD39EA1B1AD2}"/>
                  </a:ext>
                </a:extLst>
              </p:cNvPr>
              <p:cNvSpPr txBox="1"/>
              <p:nvPr/>
            </p:nvSpPr>
            <p:spPr>
              <a:xfrm>
                <a:off x="11195884" y="5191790"/>
                <a:ext cx="42407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solidFill>
                      <a:schemeClr val="tx1">
                        <a:lumMod val="75000"/>
                        <a:lumOff val="25000"/>
                      </a:schemeClr>
                    </a:solidFill>
                    <a:latin typeface="Arial"/>
                    <a:ea typeface="Calibri"/>
                    <a:cs typeface="Calibri"/>
                  </a:rPr>
                  <a:t>20</a:t>
                </a:r>
              </a:p>
            </p:txBody>
          </p:sp>
        </p:grpSp>
        <p:sp>
          <p:nvSpPr>
            <p:cNvPr id="14" name="TextBox 13">
              <a:extLst>
                <a:ext uri="{FF2B5EF4-FFF2-40B4-BE49-F238E27FC236}">
                  <a16:creationId xmlns:a16="http://schemas.microsoft.com/office/drawing/2014/main" id="{403FD69F-68F6-FB5C-604F-AE10AE5360D4}"/>
                </a:ext>
              </a:extLst>
            </p:cNvPr>
            <p:cNvSpPr txBox="1"/>
            <p:nvPr/>
          </p:nvSpPr>
          <p:spPr>
            <a:xfrm>
              <a:off x="11172537" y="5685800"/>
              <a:ext cx="839390" cy="33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a:solidFill>
                    <a:schemeClr val="tx1">
                      <a:lumMod val="75000"/>
                      <a:lumOff val="25000"/>
                    </a:schemeClr>
                  </a:solidFill>
                  <a:latin typeface="Century Gothic"/>
                  <a:cs typeface="Calibri"/>
                </a:rPr>
                <a:t>Miles</a:t>
              </a:r>
              <a:endParaRPr lang="en-US" sz="900">
                <a:solidFill>
                  <a:schemeClr val="tx1">
                    <a:lumMod val="75000"/>
                    <a:lumOff val="25000"/>
                  </a:schemeClr>
                </a:solidFill>
                <a:latin typeface="Century Gothic"/>
                <a:cs typeface="Arial"/>
              </a:endParaRPr>
            </a:p>
          </p:txBody>
        </p:sp>
      </p:grpSp>
      <p:pic>
        <p:nvPicPr>
          <p:cNvPr id="29" name="Picture 29" descr="Icon&#10;&#10;Description automatically generated">
            <a:extLst>
              <a:ext uri="{FF2B5EF4-FFF2-40B4-BE49-F238E27FC236}">
                <a16:creationId xmlns:a16="http://schemas.microsoft.com/office/drawing/2014/main" id="{FC4B8B0C-3C11-A48F-3F3F-4B1EC4B7860B}"/>
              </a:ext>
            </a:extLst>
          </p:cNvPr>
          <p:cNvPicPr>
            <a:picLocks noChangeAspect="1"/>
          </p:cNvPicPr>
          <p:nvPr/>
        </p:nvPicPr>
        <p:blipFill>
          <a:blip r:embed="rId6"/>
          <a:stretch>
            <a:fillRect/>
          </a:stretch>
        </p:blipFill>
        <p:spPr>
          <a:xfrm>
            <a:off x="5792334" y="5222486"/>
            <a:ext cx="314325" cy="371475"/>
          </a:xfrm>
          <a:prstGeom prst="rect">
            <a:avLst/>
          </a:prstGeom>
        </p:spPr>
      </p:pic>
      <p:sp>
        <p:nvSpPr>
          <p:cNvPr id="30" name="TextBox 29">
            <a:extLst>
              <a:ext uri="{FF2B5EF4-FFF2-40B4-BE49-F238E27FC236}">
                <a16:creationId xmlns:a16="http://schemas.microsoft.com/office/drawing/2014/main" id="{0AD2452A-FFE7-17B9-1695-53B43DEFB9FC}"/>
              </a:ext>
            </a:extLst>
          </p:cNvPr>
          <p:cNvSpPr txBox="1"/>
          <p:nvPr/>
        </p:nvSpPr>
        <p:spPr>
          <a:xfrm>
            <a:off x="6146346" y="517962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cs typeface="Calibri"/>
              </a:rPr>
              <a:t>Fire Perimeters</a:t>
            </a:r>
          </a:p>
          <a:p>
            <a:r>
              <a:rPr lang="en-US" sz="1200">
                <a:solidFill>
                  <a:schemeClr val="tx1">
                    <a:lumMod val="75000"/>
                    <a:lumOff val="25000"/>
                  </a:schemeClr>
                </a:solidFill>
                <a:latin typeface="Century Gothic"/>
                <a:cs typeface="Calibri"/>
              </a:rPr>
              <a:t>El Paso County</a:t>
            </a:r>
          </a:p>
        </p:txBody>
      </p:sp>
      <p:sp>
        <p:nvSpPr>
          <p:cNvPr id="31" name="TextBox 30">
            <a:extLst>
              <a:ext uri="{FF2B5EF4-FFF2-40B4-BE49-F238E27FC236}">
                <a16:creationId xmlns:a16="http://schemas.microsoft.com/office/drawing/2014/main" id="{91F41F16-5137-02B7-D4E7-36C650CFB69A}"/>
              </a:ext>
            </a:extLst>
          </p:cNvPr>
          <p:cNvSpPr txBox="1"/>
          <p:nvPr/>
        </p:nvSpPr>
        <p:spPr>
          <a:xfrm>
            <a:off x="8976548" y="1749658"/>
            <a:ext cx="184912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Black Forest Fire</a:t>
            </a:r>
            <a:endParaRPr lang="en-US" sz="1400" b="1">
              <a:solidFill>
                <a:schemeClr val="tx1">
                  <a:lumMod val="75000"/>
                  <a:lumOff val="25000"/>
                </a:schemeClr>
              </a:solidFill>
              <a:cs typeface="Calibri"/>
            </a:endParaRPr>
          </a:p>
        </p:txBody>
      </p:sp>
      <p:sp>
        <p:nvSpPr>
          <p:cNvPr id="32" name="TextBox 31">
            <a:extLst>
              <a:ext uri="{FF2B5EF4-FFF2-40B4-BE49-F238E27FC236}">
                <a16:creationId xmlns:a16="http://schemas.microsoft.com/office/drawing/2014/main" id="{B663ACB5-77CB-F2B8-2064-3F0AE0CC613F}"/>
              </a:ext>
            </a:extLst>
          </p:cNvPr>
          <p:cNvSpPr txBox="1"/>
          <p:nvPr/>
        </p:nvSpPr>
        <p:spPr>
          <a:xfrm>
            <a:off x="7519858" y="2514198"/>
            <a:ext cx="213487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tx1">
                    <a:lumMod val="75000"/>
                    <a:lumOff val="25000"/>
                  </a:schemeClr>
                </a:solidFill>
                <a:latin typeface="Century Gothic"/>
              </a:rPr>
              <a:t>Waldo Canyon Fire</a:t>
            </a:r>
            <a:endParaRPr lang="en-US" sz="1400">
              <a:solidFill>
                <a:schemeClr val="tx1">
                  <a:lumMod val="75000"/>
                  <a:lumOff val="25000"/>
                </a:schemeClr>
              </a:solidFill>
              <a:cs typeface="Calibri"/>
            </a:endParaRPr>
          </a:p>
        </p:txBody>
      </p:sp>
      <p:cxnSp>
        <p:nvCxnSpPr>
          <p:cNvPr id="35" name="Straight Arrow Connector 34">
            <a:extLst>
              <a:ext uri="{FF2B5EF4-FFF2-40B4-BE49-F238E27FC236}">
                <a16:creationId xmlns:a16="http://schemas.microsoft.com/office/drawing/2014/main" id="{069470BA-24B6-23A7-DBEF-EE858AAE5AD7}"/>
              </a:ext>
            </a:extLst>
          </p:cNvPr>
          <p:cNvCxnSpPr/>
          <p:nvPr/>
        </p:nvCxnSpPr>
        <p:spPr>
          <a:xfrm>
            <a:off x="8287566" y="1659183"/>
            <a:ext cx="678180" cy="21336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273D093-8DDE-0A31-15CF-EB47FDA13EC7}"/>
              </a:ext>
            </a:extLst>
          </p:cNvPr>
          <p:cNvCxnSpPr>
            <a:cxnSpLocks/>
          </p:cNvCxnSpPr>
          <p:nvPr/>
        </p:nvCxnSpPr>
        <p:spPr>
          <a:xfrm>
            <a:off x="7136946" y="2284022"/>
            <a:ext cx="403860" cy="36576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6CC6B47-DF53-5403-D625-C8AE292A0668}"/>
              </a:ext>
            </a:extLst>
          </p:cNvPr>
          <p:cNvGrpSpPr/>
          <p:nvPr/>
        </p:nvGrpSpPr>
        <p:grpSpPr>
          <a:xfrm>
            <a:off x="11222702" y="5126681"/>
            <a:ext cx="329454" cy="472632"/>
            <a:chOff x="10939110" y="5524626"/>
            <a:chExt cx="362111" cy="603260"/>
          </a:xfrm>
        </p:grpSpPr>
        <p:pic>
          <p:nvPicPr>
            <p:cNvPr id="38" name="Picture 38">
              <a:extLst>
                <a:ext uri="{FF2B5EF4-FFF2-40B4-BE49-F238E27FC236}">
                  <a16:creationId xmlns:a16="http://schemas.microsoft.com/office/drawing/2014/main" id="{204CC915-6FA6-02AE-4EF5-ED42A8BAD6EE}"/>
                </a:ext>
              </a:extLst>
            </p:cNvPr>
            <p:cNvPicPr>
              <a:picLocks noChangeAspect="1"/>
            </p:cNvPicPr>
            <p:nvPr/>
          </p:nvPicPr>
          <p:blipFill>
            <a:blip r:embed="rId7"/>
            <a:stretch>
              <a:fillRect/>
            </a:stretch>
          </p:blipFill>
          <p:spPr>
            <a:xfrm>
              <a:off x="10939110" y="5777300"/>
              <a:ext cx="362111" cy="350586"/>
            </a:xfrm>
            <a:prstGeom prst="rect">
              <a:avLst/>
            </a:prstGeom>
          </p:spPr>
        </p:pic>
        <p:sp>
          <p:nvSpPr>
            <p:cNvPr id="40" name="TextBox 39">
              <a:extLst>
                <a:ext uri="{FF2B5EF4-FFF2-40B4-BE49-F238E27FC236}">
                  <a16:creationId xmlns:a16="http://schemas.microsoft.com/office/drawing/2014/main" id="{453F0E8B-9587-DA48-D6ED-B19C2E00AABB}"/>
                </a:ext>
              </a:extLst>
            </p:cNvPr>
            <p:cNvSpPr txBox="1"/>
            <p:nvPr/>
          </p:nvSpPr>
          <p:spPr>
            <a:xfrm>
              <a:off x="10958093" y="5524626"/>
              <a:ext cx="1906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latin typeface="Century Gothic"/>
                  <a:cs typeface="Calibri"/>
                </a:rPr>
                <a:t>N</a:t>
              </a:r>
              <a:endParaRPr lang="en-US" sz="1200" b="1">
                <a:latin typeface="Century Gothic"/>
              </a:endParaRPr>
            </a:p>
          </p:txBody>
        </p:sp>
      </p:grpSp>
    </p:spTree>
    <p:extLst>
      <p:ext uri="{BB962C8B-B14F-4D97-AF65-F5344CB8AC3E}">
        <p14:creationId xmlns:p14="http://schemas.microsoft.com/office/powerpoint/2010/main" val="353189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A93708-86C5-DC3D-EBA5-421AE9E845CA}"/>
              </a:ext>
            </a:extLst>
          </p:cNvPr>
          <p:cNvSpPr txBox="1"/>
          <p:nvPr/>
        </p:nvSpPr>
        <p:spPr>
          <a:xfrm>
            <a:off x="288782" y="454796"/>
            <a:ext cx="91082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95999"/>
                </a:solidFill>
                <a:latin typeface="Century Gothic"/>
                <a:cs typeface="Calibri"/>
              </a:rPr>
              <a:t>OBJECTIVES</a:t>
            </a:r>
          </a:p>
        </p:txBody>
      </p:sp>
      <p:pic>
        <p:nvPicPr>
          <p:cNvPr id="4" name="Graphic 9" descr="Satellite with solid fill">
            <a:extLst>
              <a:ext uri="{FF2B5EF4-FFF2-40B4-BE49-F238E27FC236}">
                <a16:creationId xmlns:a16="http://schemas.microsoft.com/office/drawing/2014/main" id="{4162B175-ABF5-804A-C964-26236AD16C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3602" y="4987002"/>
            <a:ext cx="1096148" cy="1097626"/>
          </a:xfrm>
          <a:prstGeom prst="rect">
            <a:avLst/>
          </a:prstGeom>
        </p:spPr>
      </p:pic>
      <p:sp>
        <p:nvSpPr>
          <p:cNvPr id="3" name="TextBox 2">
            <a:extLst>
              <a:ext uri="{FF2B5EF4-FFF2-40B4-BE49-F238E27FC236}">
                <a16:creationId xmlns:a16="http://schemas.microsoft.com/office/drawing/2014/main" id="{D5DB8D65-2A5F-9C62-CEAD-BA4CA9354383}"/>
              </a:ext>
            </a:extLst>
          </p:cNvPr>
          <p:cNvSpPr txBox="1"/>
          <p:nvPr/>
        </p:nvSpPr>
        <p:spPr>
          <a:xfrm>
            <a:off x="4544505" y="2489944"/>
            <a:ext cx="305501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Segoe UI"/>
              </a:rPr>
              <a:t>Cross-validate air quality</a:t>
            </a:r>
            <a:r>
              <a:rPr lang="en-US" sz="2400">
                <a:solidFill>
                  <a:schemeClr val="tx1">
                    <a:lumMod val="75000"/>
                    <a:lumOff val="25000"/>
                  </a:schemeClr>
                </a:solidFill>
                <a:latin typeface="Century Gothic"/>
                <a:cs typeface="Segoe UI"/>
              </a:rPr>
              <a:t> </a:t>
            </a:r>
            <a:r>
              <a:rPr lang="en-US" sz="2400" b="1">
                <a:solidFill>
                  <a:schemeClr val="tx1">
                    <a:lumMod val="75000"/>
                    <a:lumOff val="25000"/>
                  </a:schemeClr>
                </a:solidFill>
                <a:latin typeface="Century Gothic"/>
                <a:cs typeface="Segoe UI"/>
              </a:rPr>
              <a:t>trends </a:t>
            </a:r>
            <a:r>
              <a:rPr lang="en-US" sz="2400">
                <a:solidFill>
                  <a:schemeClr val="tx1">
                    <a:lumMod val="75000"/>
                    <a:lumOff val="25000"/>
                  </a:schemeClr>
                </a:solidFill>
                <a:latin typeface="Century Gothic"/>
                <a:cs typeface="Segoe UI"/>
              </a:rPr>
              <a:t>using CALIOP aerosol products &amp; </a:t>
            </a:r>
            <a:r>
              <a:rPr lang="en-US" sz="2400" i="1">
                <a:solidFill>
                  <a:schemeClr val="tx1">
                    <a:lumMod val="75000"/>
                    <a:lumOff val="25000"/>
                  </a:schemeClr>
                </a:solidFill>
                <a:latin typeface="Century Gothic"/>
                <a:cs typeface="Segoe UI"/>
              </a:rPr>
              <a:t>in situ</a:t>
            </a:r>
            <a:r>
              <a:rPr lang="en-US" sz="2400">
                <a:solidFill>
                  <a:schemeClr val="tx1">
                    <a:lumMod val="75000"/>
                    <a:lumOff val="25000"/>
                  </a:schemeClr>
                </a:solidFill>
                <a:latin typeface="Century Gothic"/>
                <a:cs typeface="Segoe UI"/>
              </a:rPr>
              <a:t> observations</a:t>
            </a:r>
          </a:p>
        </p:txBody>
      </p:sp>
      <p:sp>
        <p:nvSpPr>
          <p:cNvPr id="6" name="TextBox 5">
            <a:extLst>
              <a:ext uri="{FF2B5EF4-FFF2-40B4-BE49-F238E27FC236}">
                <a16:creationId xmlns:a16="http://schemas.microsoft.com/office/drawing/2014/main" id="{BC338056-E8F9-CD4E-3B01-B0E48A41CE43}"/>
              </a:ext>
            </a:extLst>
          </p:cNvPr>
          <p:cNvSpPr txBox="1"/>
          <p:nvPr/>
        </p:nvSpPr>
        <p:spPr>
          <a:xfrm>
            <a:off x="8122249" y="2489944"/>
            <a:ext cx="33555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Segoe UI"/>
              </a:rPr>
              <a:t>Analyze </a:t>
            </a:r>
            <a:r>
              <a:rPr lang="en-US" sz="2400" b="1">
                <a:solidFill>
                  <a:schemeClr val="tx1">
                    <a:lumMod val="75000"/>
                    <a:lumOff val="25000"/>
                  </a:schemeClr>
                </a:solidFill>
                <a:latin typeface="Century Gothic"/>
                <a:cs typeface="Segoe UI"/>
              </a:rPr>
              <a:t>impact of wildfires on the City's air quality</a:t>
            </a:r>
            <a:r>
              <a:rPr lang="en-US" sz="2400">
                <a:solidFill>
                  <a:schemeClr val="tx1">
                    <a:lumMod val="75000"/>
                    <a:lumOff val="25000"/>
                  </a:schemeClr>
                </a:solidFill>
                <a:latin typeface="Century Gothic"/>
                <a:cs typeface="Segoe UI"/>
              </a:rPr>
              <a:t> using case studies of major fire events</a:t>
            </a:r>
            <a:endParaRPr lang="en-US" sz="2000">
              <a:solidFill>
                <a:schemeClr val="tx1">
                  <a:lumMod val="75000"/>
                  <a:lumOff val="25000"/>
                </a:schemeClr>
              </a:solidFill>
            </a:endParaRPr>
          </a:p>
        </p:txBody>
      </p:sp>
      <p:sp>
        <p:nvSpPr>
          <p:cNvPr id="12" name="TextBox 11">
            <a:extLst>
              <a:ext uri="{FF2B5EF4-FFF2-40B4-BE49-F238E27FC236}">
                <a16:creationId xmlns:a16="http://schemas.microsoft.com/office/drawing/2014/main" id="{FBA2546F-8EA2-2BB9-FE3A-91F04CA4E97A}"/>
              </a:ext>
            </a:extLst>
          </p:cNvPr>
          <p:cNvSpPr txBox="1"/>
          <p:nvPr/>
        </p:nvSpPr>
        <p:spPr>
          <a:xfrm>
            <a:off x="140677" y="2489944"/>
            <a:ext cx="422030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rPr>
              <a:t>Examine </a:t>
            </a:r>
            <a:r>
              <a:rPr lang="en-US" sz="2400" b="1">
                <a:solidFill>
                  <a:schemeClr val="tx1">
                    <a:lumMod val="75000"/>
                    <a:lumOff val="25000"/>
                  </a:schemeClr>
                </a:solidFill>
                <a:latin typeface="Century Gothic"/>
              </a:rPr>
              <a:t>baseline </a:t>
            </a:r>
            <a:r>
              <a:rPr lang="en-US" sz="2400">
                <a:solidFill>
                  <a:schemeClr val="tx1">
                    <a:lumMod val="75000"/>
                    <a:lumOff val="25000"/>
                  </a:schemeClr>
                </a:solidFill>
                <a:latin typeface="Century Gothic"/>
              </a:rPr>
              <a:t>&amp; </a:t>
            </a:r>
            <a:r>
              <a:rPr lang="en-US" sz="2400" b="1">
                <a:solidFill>
                  <a:schemeClr val="tx1">
                    <a:lumMod val="75000"/>
                    <a:lumOff val="25000"/>
                  </a:schemeClr>
                </a:solidFill>
                <a:latin typeface="Century Gothic"/>
              </a:rPr>
              <a:t>seasonal trends in air quality</a:t>
            </a:r>
            <a:r>
              <a:rPr lang="en-US" sz="2400">
                <a:solidFill>
                  <a:schemeClr val="tx1">
                    <a:lumMod val="75000"/>
                    <a:lumOff val="25000"/>
                  </a:schemeClr>
                </a:solidFill>
                <a:latin typeface="Century Gothic"/>
              </a:rPr>
              <a:t> using MODIS aerosol optical depth (AOD) &amp; TROPOMI nitrogen dioxide (NO</a:t>
            </a:r>
            <a:r>
              <a:rPr lang="en-US" sz="2400" baseline="-25000">
                <a:solidFill>
                  <a:schemeClr val="tx1">
                    <a:lumMod val="75000"/>
                    <a:lumOff val="25000"/>
                  </a:schemeClr>
                </a:solidFill>
                <a:latin typeface="Century Gothic"/>
              </a:rPr>
              <a:t>2</a:t>
            </a:r>
            <a:r>
              <a:rPr lang="en-US" sz="2400">
                <a:solidFill>
                  <a:schemeClr val="tx1">
                    <a:lumMod val="75000"/>
                    <a:lumOff val="25000"/>
                  </a:schemeClr>
                </a:solidFill>
                <a:latin typeface="Century Gothic"/>
              </a:rPr>
              <a:t>) datasets</a:t>
            </a:r>
            <a:endParaRPr lang="en-US" sz="2400">
              <a:solidFill>
                <a:schemeClr val="tx1">
                  <a:lumMod val="75000"/>
                  <a:lumOff val="25000"/>
                </a:schemeClr>
              </a:solidFill>
              <a:cs typeface="Calibri"/>
            </a:endParaRPr>
          </a:p>
        </p:txBody>
      </p:sp>
      <p:pic>
        <p:nvPicPr>
          <p:cNvPr id="14" name="Graphic 14" descr="Badge 1 outline">
            <a:extLst>
              <a:ext uri="{FF2B5EF4-FFF2-40B4-BE49-F238E27FC236}">
                <a16:creationId xmlns:a16="http://schemas.microsoft.com/office/drawing/2014/main" id="{49B4D708-8D48-C98A-F2C2-D25F985DF1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4168" y="1482293"/>
            <a:ext cx="914400" cy="914400"/>
          </a:xfrm>
          <a:prstGeom prst="rect">
            <a:avLst/>
          </a:prstGeom>
        </p:spPr>
      </p:pic>
      <p:pic>
        <p:nvPicPr>
          <p:cNvPr id="15" name="Graphic 15" descr="Badge outline">
            <a:extLst>
              <a:ext uri="{FF2B5EF4-FFF2-40B4-BE49-F238E27FC236}">
                <a16:creationId xmlns:a16="http://schemas.microsoft.com/office/drawing/2014/main" id="{F767F4A5-DE0C-926D-583E-820E4925AA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4476" y="1482293"/>
            <a:ext cx="914400" cy="914400"/>
          </a:xfrm>
          <a:prstGeom prst="rect">
            <a:avLst/>
          </a:prstGeom>
        </p:spPr>
      </p:pic>
      <p:pic>
        <p:nvPicPr>
          <p:cNvPr id="16" name="Graphic 16" descr="Badge 3 outline">
            <a:extLst>
              <a:ext uri="{FF2B5EF4-FFF2-40B4-BE49-F238E27FC236}">
                <a16:creationId xmlns:a16="http://schemas.microsoft.com/office/drawing/2014/main" id="{691DF823-CEB1-5D4C-D608-FB2B5299D5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81140" y="1482293"/>
            <a:ext cx="914400" cy="914400"/>
          </a:xfrm>
          <a:prstGeom prst="rect">
            <a:avLst/>
          </a:prstGeom>
        </p:spPr>
      </p:pic>
      <p:pic>
        <p:nvPicPr>
          <p:cNvPr id="18" name="Graphic 17" descr="Fire with solid fill">
            <a:extLst>
              <a:ext uri="{FF2B5EF4-FFF2-40B4-BE49-F238E27FC236}">
                <a16:creationId xmlns:a16="http://schemas.microsoft.com/office/drawing/2014/main" id="{4F022368-17F6-469F-A993-EBDFED0A7C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91687" y="4792729"/>
            <a:ext cx="1101305" cy="1101305"/>
          </a:xfrm>
          <a:prstGeom prst="rect">
            <a:avLst/>
          </a:prstGeom>
        </p:spPr>
      </p:pic>
      <p:pic>
        <p:nvPicPr>
          <p:cNvPr id="5" name="Graphic 4" descr="Bar chart with solid fill">
            <a:extLst>
              <a:ext uri="{FF2B5EF4-FFF2-40B4-BE49-F238E27FC236}">
                <a16:creationId xmlns:a16="http://schemas.microsoft.com/office/drawing/2014/main" id="{EA39B8D1-5565-43FD-80B7-64F97C1C29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31835" y="5047343"/>
            <a:ext cx="1037727" cy="1037727"/>
          </a:xfrm>
          <a:prstGeom prst="rect">
            <a:avLst/>
          </a:prstGeom>
        </p:spPr>
      </p:pic>
    </p:spTree>
    <p:extLst>
      <p:ext uri="{BB962C8B-B14F-4D97-AF65-F5344CB8AC3E}">
        <p14:creationId xmlns:p14="http://schemas.microsoft.com/office/powerpoint/2010/main" val="40702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nature, night sky&#10;&#10;Description automatically generated">
            <a:extLst>
              <a:ext uri="{FF2B5EF4-FFF2-40B4-BE49-F238E27FC236}">
                <a16:creationId xmlns:a16="http://schemas.microsoft.com/office/drawing/2014/main" id="{BD633E42-5628-6442-B46E-095EBB817D45}"/>
              </a:ext>
            </a:extLst>
          </p:cNvPr>
          <p:cNvPicPr>
            <a:picLocks noChangeAspect="1"/>
          </p:cNvPicPr>
          <p:nvPr/>
        </p:nvPicPr>
        <p:blipFill>
          <a:blip r:embed="rId3"/>
          <a:stretch>
            <a:fillRect/>
          </a:stretch>
        </p:blipFill>
        <p:spPr>
          <a:xfrm>
            <a:off x="0" y="0"/>
            <a:ext cx="12192000" cy="6868754"/>
          </a:xfrm>
          <a:prstGeom prst="rect">
            <a:avLst/>
          </a:prstGeom>
        </p:spPr>
      </p:pic>
      <p:sp>
        <p:nvSpPr>
          <p:cNvPr id="115" name="Rectangle 114">
            <a:extLst>
              <a:ext uri="{FF2B5EF4-FFF2-40B4-BE49-F238E27FC236}">
                <a16:creationId xmlns:a16="http://schemas.microsoft.com/office/drawing/2014/main" id="{B7418565-7538-15A0-7DF0-6770053E5F94}"/>
              </a:ext>
            </a:extLst>
          </p:cNvPr>
          <p:cNvSpPr/>
          <p:nvPr/>
        </p:nvSpPr>
        <p:spPr>
          <a:xfrm>
            <a:off x="149310" y="5324847"/>
            <a:ext cx="5118339" cy="1351471"/>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C4C97F-1956-422D-A259-41282C84EE18}"/>
              </a:ext>
            </a:extLst>
          </p:cNvPr>
          <p:cNvSpPr/>
          <p:nvPr/>
        </p:nvSpPr>
        <p:spPr>
          <a:xfrm>
            <a:off x="0" y="305821"/>
            <a:ext cx="7293170" cy="728261"/>
          </a:xfrm>
          <a:prstGeom prst="rect">
            <a:avLst/>
          </a:prstGeom>
          <a:gradFill flip="none" rotWithShape="1">
            <a:gsLst>
              <a:gs pos="37000">
                <a:srgbClr val="FFFFFF"/>
              </a:gs>
              <a:gs pos="0">
                <a:schemeClr val="bg1">
                  <a:alpha val="0"/>
                </a:schemeClr>
              </a:gs>
              <a:gs pos="74000">
                <a:schemeClr val="bg1"/>
              </a:gs>
              <a:gs pos="100000">
                <a:schemeClr val="bg1">
                  <a:alpha val="63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B85F168-C7ED-BB07-70F3-71F5329260C9}"/>
              </a:ext>
            </a:extLst>
          </p:cNvPr>
          <p:cNvSpPr txBox="1"/>
          <p:nvPr/>
        </p:nvSpPr>
        <p:spPr>
          <a:xfrm>
            <a:off x="375046" y="305821"/>
            <a:ext cx="609919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895999"/>
                </a:solidFill>
                <a:latin typeface="Century Gothic"/>
                <a:cs typeface="Calibri"/>
              </a:rPr>
              <a:t>EARTH OBSERVATIONS</a:t>
            </a:r>
            <a:endParaRPr lang="en-US"/>
          </a:p>
        </p:txBody>
      </p:sp>
      <p:sp>
        <p:nvSpPr>
          <p:cNvPr id="9" name="TextBox 8">
            <a:extLst>
              <a:ext uri="{FF2B5EF4-FFF2-40B4-BE49-F238E27FC236}">
                <a16:creationId xmlns:a16="http://schemas.microsoft.com/office/drawing/2014/main" id="{F93FE46F-2871-310D-7AAA-31D82E40A696}"/>
              </a:ext>
            </a:extLst>
          </p:cNvPr>
          <p:cNvSpPr txBox="1"/>
          <p:nvPr/>
        </p:nvSpPr>
        <p:spPr>
          <a:xfrm>
            <a:off x="7386685" y="2906230"/>
            <a:ext cx="4335829" cy="1292662"/>
          </a:xfrm>
          <a:prstGeom prst="rect">
            <a:avLst/>
          </a:prstGeom>
          <a:solidFill>
            <a:srgbClr val="5F5F5F">
              <a:alpha val="50196"/>
            </a:srgbClr>
          </a:solidFill>
        </p:spPr>
        <p:txBody>
          <a:bodyPr rot="0" spcFirstLastPara="0" vertOverflow="overflow" horzOverflow="overflow" vert="horz" wrap="square" lIns="457200" tIns="182880" rIns="182880" bIns="182880" numCol="1" spcCol="0" rtlCol="0" fromWordArt="0" anchor="t" anchorCtr="0" forceAA="0" compatLnSpc="1">
            <a:prstTxWarp prst="textNoShape">
              <a:avLst/>
            </a:prstTxWarp>
            <a:spAutoFit/>
          </a:bodyPr>
          <a:lstStyle/>
          <a:p>
            <a:pPr algn="r"/>
            <a:r>
              <a:rPr lang="en-US" sz="2000">
                <a:solidFill>
                  <a:schemeClr val="bg1"/>
                </a:solidFill>
                <a:cs typeface="Segoe UI"/>
              </a:rPr>
              <a:t>​</a:t>
            </a:r>
            <a:r>
              <a:rPr lang="en-US" sz="2000" b="1">
                <a:solidFill>
                  <a:schemeClr val="bg1"/>
                </a:solidFill>
                <a:latin typeface="Century Gothic"/>
                <a:cs typeface="Arial"/>
              </a:rPr>
              <a:t>Terra: MODIS</a:t>
            </a:r>
            <a:r>
              <a:rPr lang="en-US" sz="2000">
                <a:solidFill>
                  <a:schemeClr val="bg1"/>
                </a:solidFill>
                <a:latin typeface="Century Gothic"/>
                <a:cs typeface="Arial"/>
              </a:rPr>
              <a:t> – Aerosol Optical Depth, MAIAC Product</a:t>
            </a:r>
            <a:endParaRPr lang="en-US" sz="2000">
              <a:solidFill>
                <a:schemeClr val="bg1"/>
              </a:solidFill>
            </a:endParaRPr>
          </a:p>
        </p:txBody>
      </p:sp>
      <p:sp>
        <p:nvSpPr>
          <p:cNvPr id="10" name="TextBox 9">
            <a:extLst>
              <a:ext uri="{FF2B5EF4-FFF2-40B4-BE49-F238E27FC236}">
                <a16:creationId xmlns:a16="http://schemas.microsoft.com/office/drawing/2014/main" id="{D8E66FCB-E246-B240-BAFD-98B894AED6AF}"/>
              </a:ext>
            </a:extLst>
          </p:cNvPr>
          <p:cNvSpPr txBox="1"/>
          <p:nvPr/>
        </p:nvSpPr>
        <p:spPr>
          <a:xfrm>
            <a:off x="9093419" y="418841"/>
            <a:ext cx="2944014" cy="1600438"/>
          </a:xfrm>
          <a:prstGeom prst="rect">
            <a:avLst/>
          </a:prstGeom>
          <a:solidFill>
            <a:srgbClr val="5F5F5F">
              <a:alpha val="50196"/>
            </a:srgbClr>
          </a:solidFill>
        </p:spPr>
        <p:txBody>
          <a:bodyPr rot="0" spcFirstLastPara="0" vertOverflow="overflow" horzOverflow="overflow" vert="horz" wrap="square" lIns="0" tIns="274320" rIns="182880" bIns="91440" numCol="1" spcCol="0" rtlCol="0" fromWordArt="0" anchor="t" anchorCtr="0" forceAA="0" compatLnSpc="1">
            <a:prstTxWarp prst="textNoShape">
              <a:avLst/>
            </a:prstTxWarp>
            <a:spAutoFit/>
          </a:bodyPr>
          <a:lstStyle/>
          <a:p>
            <a:pPr algn="r"/>
            <a:r>
              <a:rPr lang="en-US" sz="2000" b="1">
                <a:solidFill>
                  <a:schemeClr val="bg1"/>
                </a:solidFill>
                <a:latin typeface="Century Gothic"/>
                <a:cs typeface="Arial"/>
              </a:rPr>
              <a:t>Aqua: MODIS</a:t>
            </a:r>
            <a:r>
              <a:rPr lang="en-US" sz="2000">
                <a:solidFill>
                  <a:schemeClr val="bg1"/>
                </a:solidFill>
                <a:latin typeface="Century Gothic"/>
                <a:cs typeface="Arial"/>
              </a:rPr>
              <a:t> – Aerosol </a:t>
            </a:r>
          </a:p>
          <a:p>
            <a:pPr algn="r"/>
            <a:r>
              <a:rPr lang="en-US" sz="2000">
                <a:solidFill>
                  <a:schemeClr val="bg1"/>
                </a:solidFill>
                <a:latin typeface="Century Gothic"/>
                <a:cs typeface="Arial"/>
              </a:rPr>
              <a:t>Optical Depth, </a:t>
            </a:r>
          </a:p>
          <a:p>
            <a:pPr algn="r"/>
            <a:r>
              <a:rPr lang="en-US" sz="2000">
                <a:solidFill>
                  <a:schemeClr val="bg1"/>
                </a:solidFill>
                <a:latin typeface="Century Gothic"/>
                <a:cs typeface="Arial"/>
              </a:rPr>
              <a:t>MAIAC Product</a:t>
            </a:r>
          </a:p>
        </p:txBody>
      </p:sp>
      <p:sp>
        <p:nvSpPr>
          <p:cNvPr id="11" name="TextBox 10">
            <a:extLst>
              <a:ext uri="{FF2B5EF4-FFF2-40B4-BE49-F238E27FC236}">
                <a16:creationId xmlns:a16="http://schemas.microsoft.com/office/drawing/2014/main" id="{8E37DDD7-298B-EAAD-FF76-31A7B5A728F8}"/>
              </a:ext>
            </a:extLst>
          </p:cNvPr>
          <p:cNvSpPr txBox="1"/>
          <p:nvPr/>
        </p:nvSpPr>
        <p:spPr>
          <a:xfrm>
            <a:off x="1354357" y="2615577"/>
            <a:ext cx="2304140" cy="2554545"/>
          </a:xfrm>
          <a:prstGeom prst="rect">
            <a:avLst/>
          </a:prstGeom>
          <a:solidFill>
            <a:srgbClr val="5F5F5F">
              <a:alpha val="50196"/>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a:solidFill>
                <a:schemeClr val="bg1"/>
              </a:solidFill>
              <a:latin typeface="Century Gothic"/>
            </a:endParaRPr>
          </a:p>
          <a:p>
            <a:pPr algn="ctr"/>
            <a:endParaRPr lang="en-US" sz="2000" b="1">
              <a:solidFill>
                <a:schemeClr val="bg1"/>
              </a:solidFill>
              <a:latin typeface="Century Gothic"/>
            </a:endParaRPr>
          </a:p>
          <a:p>
            <a:pPr algn="ctr"/>
            <a:endParaRPr lang="en-US" sz="2000" b="1">
              <a:solidFill>
                <a:schemeClr val="bg1"/>
              </a:solidFill>
              <a:latin typeface="Century Gothic"/>
            </a:endParaRPr>
          </a:p>
          <a:p>
            <a:pPr algn="ctr"/>
            <a:endParaRPr lang="en-US" sz="2000" b="1">
              <a:solidFill>
                <a:schemeClr val="bg1"/>
              </a:solidFill>
              <a:latin typeface="Century Gothic"/>
            </a:endParaRPr>
          </a:p>
          <a:p>
            <a:pPr algn="ctr"/>
            <a:r>
              <a:rPr lang="en-US" sz="2000" b="1">
                <a:solidFill>
                  <a:schemeClr val="bg1"/>
                </a:solidFill>
                <a:latin typeface="Century Gothic"/>
              </a:rPr>
              <a:t>CALIPSO: CALIOP </a:t>
            </a:r>
            <a:r>
              <a:rPr lang="en-US" sz="2000">
                <a:solidFill>
                  <a:schemeClr val="bg1"/>
                </a:solidFill>
                <a:latin typeface="Century Gothic"/>
              </a:rPr>
              <a:t>– </a:t>
            </a:r>
            <a:endParaRPr lang="en-US" sz="2000">
              <a:solidFill>
                <a:schemeClr val="bg1"/>
              </a:solidFill>
              <a:latin typeface="Century Gothic"/>
              <a:cs typeface="Calibri" panose="020F0502020204030204"/>
            </a:endParaRPr>
          </a:p>
          <a:p>
            <a:pPr algn="ctr"/>
            <a:r>
              <a:rPr lang="en-US" sz="2000">
                <a:solidFill>
                  <a:schemeClr val="bg1"/>
                </a:solidFill>
                <a:latin typeface="Century Gothic"/>
              </a:rPr>
              <a:t>VFM &amp; </a:t>
            </a:r>
            <a:endParaRPr lang="en-US" sz="2000">
              <a:solidFill>
                <a:schemeClr val="bg1"/>
              </a:solidFill>
              <a:latin typeface="Century Gothic"/>
              <a:cs typeface="Calibri" panose="020F0502020204030204"/>
            </a:endParaRPr>
          </a:p>
          <a:p>
            <a:pPr algn="ctr"/>
            <a:r>
              <a:rPr lang="en-US" sz="2000">
                <a:solidFill>
                  <a:schemeClr val="bg1"/>
                </a:solidFill>
                <a:latin typeface="Century Gothic"/>
              </a:rPr>
              <a:t>Aerosol Profile</a:t>
            </a:r>
            <a:endParaRPr lang="en-US" sz="2000">
              <a:solidFill>
                <a:schemeClr val="bg1"/>
              </a:solidFill>
              <a:latin typeface="Century Gothic"/>
              <a:cs typeface="Calibri" panose="020F0502020204030204"/>
            </a:endParaRPr>
          </a:p>
        </p:txBody>
      </p:sp>
      <p:sp>
        <p:nvSpPr>
          <p:cNvPr id="5" name="TextBox 4">
            <a:extLst>
              <a:ext uri="{FF2B5EF4-FFF2-40B4-BE49-F238E27FC236}">
                <a16:creationId xmlns:a16="http://schemas.microsoft.com/office/drawing/2014/main" id="{C022034F-936D-7325-FE5B-C263747832DE}"/>
              </a:ext>
            </a:extLst>
          </p:cNvPr>
          <p:cNvSpPr txBox="1"/>
          <p:nvPr/>
        </p:nvSpPr>
        <p:spPr>
          <a:xfrm>
            <a:off x="5454186" y="5881743"/>
            <a:ext cx="4501246" cy="548640"/>
          </a:xfrm>
          <a:prstGeom prst="rect">
            <a:avLst/>
          </a:prstGeom>
          <a:solidFill>
            <a:srgbClr val="5F5F5F">
              <a:alpha val="50196"/>
            </a:srgbClr>
          </a:solidFill>
        </p:spPr>
        <p:txBody>
          <a:bodyPr rot="0" spcFirstLastPara="0" vertOverflow="overflow" horzOverflow="overflow" vert="horz" lIns="274320" tIns="182880" rIns="182880" bIns="457200" numCol="1" spcCol="0" rtlCol="0" fromWordArt="0" anchor="t" anchorCtr="0" forceAA="0" compatLnSpc="1">
            <a:prstTxWarp prst="textNoShape">
              <a:avLst/>
            </a:prstTxWarp>
            <a:noAutofit/>
          </a:bodyPr>
          <a:lstStyle/>
          <a:p>
            <a:pPr>
              <a:lnSpc>
                <a:spcPct val="90000"/>
              </a:lnSpc>
              <a:spcAft>
                <a:spcPts val="600"/>
              </a:spcAft>
            </a:pPr>
            <a:r>
              <a:rPr lang="en-US" sz="2000" b="1">
                <a:solidFill>
                  <a:schemeClr val="bg1"/>
                </a:solidFill>
                <a:latin typeface="Century Gothic"/>
                <a:cs typeface="Calibri"/>
              </a:rPr>
              <a:t>Sentinel 5P: TROPOMI</a:t>
            </a:r>
            <a:r>
              <a:rPr lang="en-US" sz="2000">
                <a:solidFill>
                  <a:schemeClr val="bg1"/>
                </a:solidFill>
                <a:latin typeface="Century Gothic"/>
                <a:cs typeface="Calibri"/>
              </a:rPr>
              <a:t> – NO</a:t>
            </a:r>
            <a:r>
              <a:rPr lang="en-US" sz="2000" baseline="-25000">
                <a:solidFill>
                  <a:schemeClr val="bg1"/>
                </a:solidFill>
                <a:latin typeface="Century Gothic"/>
                <a:cs typeface="Calibri"/>
              </a:rPr>
              <a:t>2</a:t>
            </a:r>
            <a:endParaRPr lang="en-US" sz="2000" baseline="-25000">
              <a:solidFill>
                <a:schemeClr val="bg1"/>
              </a:solidFill>
              <a:latin typeface="Calibri" panose="020F0502020204030204"/>
              <a:cs typeface="Calibri"/>
            </a:endParaRPr>
          </a:p>
        </p:txBody>
      </p:sp>
      <p:pic>
        <p:nvPicPr>
          <p:cNvPr id="8" name="Picture 13" descr="A picture containing transport&#10;&#10;Description automatically generated">
            <a:extLst>
              <a:ext uri="{FF2B5EF4-FFF2-40B4-BE49-F238E27FC236}">
                <a16:creationId xmlns:a16="http://schemas.microsoft.com/office/drawing/2014/main" id="{578A0852-D1B4-03A8-BAE7-1DBFFBAEBF2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036749" y="4209039"/>
            <a:ext cx="3183361" cy="2514979"/>
          </a:xfrm>
          <a:prstGeom prst="rect">
            <a:avLst/>
          </a:prstGeom>
          <a:ln>
            <a:noFill/>
          </a:ln>
          <a:effectLst>
            <a:outerShdw blurRad="292100" dist="139700" dir="2700000" algn="tl" rotWithShape="0">
              <a:schemeClr val="bg1">
                <a:alpha val="80000"/>
              </a:schemeClr>
            </a:outerShdw>
          </a:effectLst>
        </p:spPr>
      </p:pic>
      <p:pic>
        <p:nvPicPr>
          <p:cNvPr id="4" name="Picture 7">
            <a:extLst>
              <a:ext uri="{FF2B5EF4-FFF2-40B4-BE49-F238E27FC236}">
                <a16:creationId xmlns:a16="http://schemas.microsoft.com/office/drawing/2014/main" id="{119D34BD-8C08-B790-66A5-8F4B15503220}"/>
              </a:ext>
            </a:extLst>
          </p:cNvPr>
          <p:cNvPicPr>
            <a:picLocks noChangeAspect="1"/>
          </p:cNvPicPr>
          <p:nvPr/>
        </p:nvPicPr>
        <p:blipFill>
          <a:blip r:embed="rId5"/>
          <a:stretch>
            <a:fillRect/>
          </a:stretch>
        </p:blipFill>
        <p:spPr>
          <a:xfrm rot="20940000">
            <a:off x="537080" y="1037620"/>
            <a:ext cx="4980424" cy="3399648"/>
          </a:xfrm>
          <a:prstGeom prst="rect">
            <a:avLst/>
          </a:prstGeom>
          <a:ln>
            <a:noFill/>
          </a:ln>
          <a:effectLst>
            <a:outerShdw blurRad="292100" dist="139700" dir="2700000" algn="tl" rotWithShape="0">
              <a:schemeClr val="bg1">
                <a:alpha val="80000"/>
              </a:schemeClr>
            </a:outerShdw>
          </a:effectLst>
        </p:spPr>
      </p:pic>
      <p:pic>
        <p:nvPicPr>
          <p:cNvPr id="6" name="Picture 6" descr="A picture containing satellite, transport&#10;&#10;Description automatically generated">
            <a:extLst>
              <a:ext uri="{FF2B5EF4-FFF2-40B4-BE49-F238E27FC236}">
                <a16:creationId xmlns:a16="http://schemas.microsoft.com/office/drawing/2014/main" id="{53DCCE4B-669C-B6EE-5578-CABE23407D07}"/>
              </a:ext>
            </a:extLst>
          </p:cNvPr>
          <p:cNvPicPr>
            <a:picLocks noChangeAspect="1"/>
          </p:cNvPicPr>
          <p:nvPr/>
        </p:nvPicPr>
        <p:blipFill>
          <a:blip r:embed="rId6"/>
          <a:stretch>
            <a:fillRect/>
          </a:stretch>
        </p:blipFill>
        <p:spPr>
          <a:xfrm rot="900000">
            <a:off x="6307903" y="2948107"/>
            <a:ext cx="2343806" cy="1858471"/>
          </a:xfrm>
          <a:prstGeom prst="rect">
            <a:avLst/>
          </a:prstGeom>
          <a:ln>
            <a:noFill/>
          </a:ln>
          <a:effectLst>
            <a:outerShdw blurRad="292100" dist="139700" dir="2700000" algn="tl" rotWithShape="0">
              <a:schemeClr val="bg1">
                <a:alpha val="80000"/>
              </a:schemeClr>
            </a:outerShdw>
          </a:effectLst>
        </p:spPr>
      </p:pic>
      <p:pic>
        <p:nvPicPr>
          <p:cNvPr id="7" name="Picture 7">
            <a:extLst>
              <a:ext uri="{FF2B5EF4-FFF2-40B4-BE49-F238E27FC236}">
                <a16:creationId xmlns:a16="http://schemas.microsoft.com/office/drawing/2014/main" id="{411D42B2-EC60-FFBF-B8A3-797E3E43D48D}"/>
              </a:ext>
            </a:extLst>
          </p:cNvPr>
          <p:cNvPicPr>
            <a:picLocks noChangeAspect="1"/>
          </p:cNvPicPr>
          <p:nvPr/>
        </p:nvPicPr>
        <p:blipFill>
          <a:blip r:embed="rId7"/>
          <a:stretch>
            <a:fillRect/>
          </a:stretch>
        </p:blipFill>
        <p:spPr>
          <a:xfrm rot="21267527">
            <a:off x="6846469" y="447279"/>
            <a:ext cx="3040798" cy="1558974"/>
          </a:xfrm>
          <a:prstGeom prst="rect">
            <a:avLst/>
          </a:prstGeom>
          <a:ln>
            <a:noFill/>
          </a:ln>
          <a:effectLst>
            <a:outerShdw blurRad="292100" dist="139700" dir="2700000" algn="tl" rotWithShape="0">
              <a:schemeClr val="bg1">
                <a:alpha val="80000"/>
              </a:schemeClr>
            </a:outerShdw>
          </a:effectLst>
        </p:spPr>
      </p:pic>
      <p:sp>
        <p:nvSpPr>
          <p:cNvPr id="82" name="Rectangle: Rounded Corners 81">
            <a:extLst>
              <a:ext uri="{FF2B5EF4-FFF2-40B4-BE49-F238E27FC236}">
                <a16:creationId xmlns:a16="http://schemas.microsoft.com/office/drawing/2014/main" id="{5439B8CF-0D25-B28E-015D-BB16481D81CB}"/>
              </a:ext>
            </a:extLst>
          </p:cNvPr>
          <p:cNvSpPr/>
          <p:nvPr/>
        </p:nvSpPr>
        <p:spPr>
          <a:xfrm>
            <a:off x="854731" y="5871045"/>
            <a:ext cx="4086375" cy="68472"/>
          </a:xfrm>
          <a:prstGeom prst="roundRect">
            <a:avLst/>
          </a:prstGeom>
          <a:solidFill>
            <a:srgbClr val="3BF7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BF7F4"/>
              </a:solidFill>
              <a:ea typeface="Calibri"/>
              <a:cs typeface="Calibri"/>
            </a:endParaRPr>
          </a:p>
        </p:txBody>
      </p:sp>
      <p:cxnSp>
        <p:nvCxnSpPr>
          <p:cNvPr id="84" name="Straight Arrow Connector 83">
            <a:extLst>
              <a:ext uri="{FF2B5EF4-FFF2-40B4-BE49-F238E27FC236}">
                <a16:creationId xmlns:a16="http://schemas.microsoft.com/office/drawing/2014/main" id="{1DBE4FE7-FC0A-3C6E-45F0-E68D170F92C0}"/>
              </a:ext>
            </a:extLst>
          </p:cNvPr>
          <p:cNvCxnSpPr>
            <a:cxnSpLocks/>
          </p:cNvCxnSpPr>
          <p:nvPr/>
        </p:nvCxnSpPr>
        <p:spPr>
          <a:xfrm flipV="1">
            <a:off x="300611" y="6235041"/>
            <a:ext cx="4690534" cy="151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B6F4D6FD-AC58-16D6-FD9C-3002A0702F1B}"/>
              </a:ext>
            </a:extLst>
          </p:cNvPr>
          <p:cNvCxnSpPr>
            <a:cxnSpLocks/>
          </p:cNvCxnSpPr>
          <p:nvPr/>
        </p:nvCxnSpPr>
        <p:spPr>
          <a:xfrm flipH="1">
            <a:off x="836156" y="6153469"/>
            <a:ext cx="2509" cy="19704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id="{3A7E3067-9E75-46F2-34B9-FC9C0BBC8A04}"/>
              </a:ext>
            </a:extLst>
          </p:cNvPr>
          <p:cNvSpPr/>
          <p:nvPr/>
        </p:nvSpPr>
        <p:spPr>
          <a:xfrm>
            <a:off x="369729" y="6021337"/>
            <a:ext cx="4574745" cy="559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Rectangle: Rounded Corners 89">
            <a:extLst>
              <a:ext uri="{FF2B5EF4-FFF2-40B4-BE49-F238E27FC236}">
                <a16:creationId xmlns:a16="http://schemas.microsoft.com/office/drawing/2014/main" id="{757ECDA1-2439-A6A3-EB4E-B9D61141E138}"/>
              </a:ext>
            </a:extLst>
          </p:cNvPr>
          <p:cNvSpPr/>
          <p:nvPr/>
        </p:nvSpPr>
        <p:spPr>
          <a:xfrm>
            <a:off x="3629962" y="5731245"/>
            <a:ext cx="1304919" cy="6850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TextBox 6">
            <a:extLst>
              <a:ext uri="{FF2B5EF4-FFF2-40B4-BE49-F238E27FC236}">
                <a16:creationId xmlns:a16="http://schemas.microsoft.com/office/drawing/2014/main" id="{F63F8DC1-E9F4-493E-1851-23D6CCD1591A}"/>
              </a:ext>
            </a:extLst>
          </p:cNvPr>
          <p:cNvSpPr txBox="1"/>
          <p:nvPr/>
        </p:nvSpPr>
        <p:spPr>
          <a:xfrm>
            <a:off x="4051431" y="6343014"/>
            <a:ext cx="80889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a:cs typeface="Calibri"/>
              </a:rPr>
              <a:t>2022</a:t>
            </a:r>
          </a:p>
        </p:txBody>
      </p:sp>
      <p:sp>
        <p:nvSpPr>
          <p:cNvPr id="94" name="TextBox 7">
            <a:extLst>
              <a:ext uri="{FF2B5EF4-FFF2-40B4-BE49-F238E27FC236}">
                <a16:creationId xmlns:a16="http://schemas.microsoft.com/office/drawing/2014/main" id="{0B1591E7-22B9-89C4-2FE0-95A21A0467CD}"/>
              </a:ext>
            </a:extLst>
          </p:cNvPr>
          <p:cNvSpPr txBox="1"/>
          <p:nvPr/>
        </p:nvSpPr>
        <p:spPr>
          <a:xfrm>
            <a:off x="504136" y="6353900"/>
            <a:ext cx="79912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a:rPr>
              <a:t>2007</a:t>
            </a:r>
            <a:endParaRPr lang="en-US" i="1">
              <a:cs typeface="Calibri" panose="020F0502020204030204"/>
            </a:endParaRPr>
          </a:p>
        </p:txBody>
      </p:sp>
      <p:cxnSp>
        <p:nvCxnSpPr>
          <p:cNvPr id="96" name="Straight Arrow Connector 95">
            <a:extLst>
              <a:ext uri="{FF2B5EF4-FFF2-40B4-BE49-F238E27FC236}">
                <a16:creationId xmlns:a16="http://schemas.microsoft.com/office/drawing/2014/main" id="{66834D1C-F53E-3E5A-25CD-ABFA4F06F950}"/>
              </a:ext>
            </a:extLst>
          </p:cNvPr>
          <p:cNvCxnSpPr>
            <a:cxnSpLocks/>
          </p:cNvCxnSpPr>
          <p:nvPr/>
        </p:nvCxnSpPr>
        <p:spPr>
          <a:xfrm flipH="1">
            <a:off x="4409849" y="6173699"/>
            <a:ext cx="2509" cy="19704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89B85D7-4BFF-C5E2-B943-A19733A31698}"/>
              </a:ext>
            </a:extLst>
          </p:cNvPr>
          <p:cNvCxnSpPr>
            <a:cxnSpLocks/>
          </p:cNvCxnSpPr>
          <p:nvPr/>
        </p:nvCxnSpPr>
        <p:spPr>
          <a:xfrm flipH="1">
            <a:off x="3642406" y="6164518"/>
            <a:ext cx="2509" cy="19704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10">
            <a:extLst>
              <a:ext uri="{FF2B5EF4-FFF2-40B4-BE49-F238E27FC236}">
                <a16:creationId xmlns:a16="http://schemas.microsoft.com/office/drawing/2014/main" id="{674344F3-5407-A679-B4A1-473FAC67DC8D}"/>
              </a:ext>
            </a:extLst>
          </p:cNvPr>
          <p:cNvSpPr txBox="1"/>
          <p:nvPr/>
        </p:nvSpPr>
        <p:spPr>
          <a:xfrm>
            <a:off x="3296250" y="6359342"/>
            <a:ext cx="80889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a:cs typeface="Calibri"/>
              </a:rPr>
              <a:t>2018</a:t>
            </a:r>
          </a:p>
        </p:txBody>
      </p:sp>
      <p:sp>
        <p:nvSpPr>
          <p:cNvPr id="102" name="TextBox 11">
            <a:extLst>
              <a:ext uri="{FF2B5EF4-FFF2-40B4-BE49-F238E27FC236}">
                <a16:creationId xmlns:a16="http://schemas.microsoft.com/office/drawing/2014/main" id="{962CA80E-4230-05AB-ABB2-7857ADFD35D5}"/>
              </a:ext>
            </a:extLst>
          </p:cNvPr>
          <p:cNvSpPr txBox="1"/>
          <p:nvPr/>
        </p:nvSpPr>
        <p:spPr>
          <a:xfrm>
            <a:off x="4020678" y="5307753"/>
            <a:ext cx="187569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a:cs typeface="Calibri"/>
              </a:rPr>
              <a:t>TROPOMI</a:t>
            </a:r>
            <a:endParaRPr lang="en-US" b="1"/>
          </a:p>
        </p:txBody>
      </p:sp>
      <p:sp>
        <p:nvSpPr>
          <p:cNvPr id="104" name="TextBox 12">
            <a:extLst>
              <a:ext uri="{FF2B5EF4-FFF2-40B4-BE49-F238E27FC236}">
                <a16:creationId xmlns:a16="http://schemas.microsoft.com/office/drawing/2014/main" id="{55A1A9F5-F651-AEFC-2E22-DB1ED7E157C5}"/>
              </a:ext>
            </a:extLst>
          </p:cNvPr>
          <p:cNvSpPr txBox="1"/>
          <p:nvPr/>
        </p:nvSpPr>
        <p:spPr>
          <a:xfrm>
            <a:off x="1504565" y="6315799"/>
            <a:ext cx="95040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a:cs typeface="Calibri"/>
              </a:rPr>
              <a:t>MODIS</a:t>
            </a:r>
            <a:endParaRPr lang="en-US" b="1"/>
          </a:p>
        </p:txBody>
      </p:sp>
      <p:sp>
        <p:nvSpPr>
          <p:cNvPr id="106" name="TextBox 13">
            <a:extLst>
              <a:ext uri="{FF2B5EF4-FFF2-40B4-BE49-F238E27FC236}">
                <a16:creationId xmlns:a16="http://schemas.microsoft.com/office/drawing/2014/main" id="{5CF5B0A0-7494-090E-C0BA-22EDC8E5CEFF}"/>
              </a:ext>
            </a:extLst>
          </p:cNvPr>
          <p:cNvSpPr txBox="1"/>
          <p:nvPr/>
        </p:nvSpPr>
        <p:spPr>
          <a:xfrm>
            <a:off x="1934878" y="5472155"/>
            <a:ext cx="114635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a:cs typeface="Calibri"/>
              </a:rPr>
              <a:t>CALIOP</a:t>
            </a:r>
          </a:p>
        </p:txBody>
      </p:sp>
      <p:cxnSp>
        <p:nvCxnSpPr>
          <p:cNvPr id="108" name="Connector: Elbow 107">
            <a:extLst>
              <a:ext uri="{FF2B5EF4-FFF2-40B4-BE49-F238E27FC236}">
                <a16:creationId xmlns:a16="http://schemas.microsoft.com/office/drawing/2014/main" id="{C631AD8C-3645-6F65-497E-6B6E62983B19}"/>
              </a:ext>
            </a:extLst>
          </p:cNvPr>
          <p:cNvCxnSpPr>
            <a:cxnSpLocks/>
          </p:cNvCxnSpPr>
          <p:nvPr/>
        </p:nvCxnSpPr>
        <p:spPr>
          <a:xfrm flipH="1">
            <a:off x="3839527" y="5501654"/>
            <a:ext cx="228600" cy="22859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Connector: Elbow 109">
            <a:extLst>
              <a:ext uri="{FF2B5EF4-FFF2-40B4-BE49-F238E27FC236}">
                <a16:creationId xmlns:a16="http://schemas.microsoft.com/office/drawing/2014/main" id="{DD49F76F-67E6-C5D2-6B42-CAE1B62BFC32}"/>
              </a:ext>
            </a:extLst>
          </p:cNvPr>
          <p:cNvCxnSpPr>
            <a:cxnSpLocks/>
          </p:cNvCxnSpPr>
          <p:nvPr/>
        </p:nvCxnSpPr>
        <p:spPr>
          <a:xfrm flipH="1">
            <a:off x="1749469" y="5638098"/>
            <a:ext cx="228600" cy="228599"/>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B04050C5-E28A-E590-062A-DF19A2004A1A}"/>
              </a:ext>
            </a:extLst>
          </p:cNvPr>
          <p:cNvCxnSpPr>
            <a:cxnSpLocks/>
          </p:cNvCxnSpPr>
          <p:nvPr/>
        </p:nvCxnSpPr>
        <p:spPr>
          <a:xfrm>
            <a:off x="1164394" y="6075567"/>
            <a:ext cx="402770" cy="413655"/>
          </a:xfrm>
          <a:prstGeom prst="bentConnector3">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17476603-1311-76D2-C9BE-82CD710866E5}"/>
              </a:ext>
            </a:extLst>
          </p:cNvPr>
          <p:cNvCxnSpPr>
            <a:cxnSpLocks/>
          </p:cNvCxnSpPr>
          <p:nvPr/>
        </p:nvCxnSpPr>
        <p:spPr>
          <a:xfrm>
            <a:off x="852759" y="6219813"/>
            <a:ext cx="3559628" cy="544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B4A5E4A-5B12-FE14-DFD0-65F906749CEC}"/>
              </a:ext>
            </a:extLst>
          </p:cNvPr>
          <p:cNvSpPr txBox="1"/>
          <p:nvPr/>
        </p:nvSpPr>
        <p:spPr>
          <a:xfrm>
            <a:off x="9911442" y="6569528"/>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bg1"/>
                </a:solidFill>
                <a:latin typeface="Century Gothic"/>
                <a:cs typeface="Calibri"/>
              </a:rPr>
              <a:t>Image Credits: ESA, NASA</a:t>
            </a:r>
            <a:endParaRPr lang="en-US">
              <a:solidFill>
                <a:schemeClr val="bg1"/>
              </a:solidFill>
              <a:cs typeface="Calibri"/>
            </a:endParaRPr>
          </a:p>
        </p:txBody>
      </p:sp>
    </p:spTree>
    <p:extLst>
      <p:ext uri="{BB962C8B-B14F-4D97-AF65-F5344CB8AC3E}">
        <p14:creationId xmlns:p14="http://schemas.microsoft.com/office/powerpoint/2010/main" val="3125485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METHODS</a:t>
            </a:r>
          </a:p>
        </p:txBody>
      </p:sp>
      <p:sp>
        <p:nvSpPr>
          <p:cNvPr id="4" name="Rectangle: Rounded Corners 3">
            <a:extLst>
              <a:ext uri="{FF2B5EF4-FFF2-40B4-BE49-F238E27FC236}">
                <a16:creationId xmlns:a16="http://schemas.microsoft.com/office/drawing/2014/main" id="{133336D6-A609-4462-B3B0-0B84B22C869F}"/>
              </a:ext>
            </a:extLst>
          </p:cNvPr>
          <p:cNvSpPr/>
          <p:nvPr/>
        </p:nvSpPr>
        <p:spPr>
          <a:xfrm>
            <a:off x="434312" y="1079343"/>
            <a:ext cx="2651760" cy="59285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panose="020B0502020202020204" pitchFamily="34" charset="0"/>
              </a:rPr>
              <a:t>Raw Data</a:t>
            </a:r>
          </a:p>
        </p:txBody>
      </p:sp>
      <p:sp>
        <p:nvSpPr>
          <p:cNvPr id="8" name="Rectangle: Rounded Corners 7">
            <a:extLst>
              <a:ext uri="{FF2B5EF4-FFF2-40B4-BE49-F238E27FC236}">
                <a16:creationId xmlns:a16="http://schemas.microsoft.com/office/drawing/2014/main" id="{38185D93-2466-4FA0-97AF-10EA5A5F0623}"/>
              </a:ext>
            </a:extLst>
          </p:cNvPr>
          <p:cNvSpPr/>
          <p:nvPr/>
        </p:nvSpPr>
        <p:spPr>
          <a:xfrm>
            <a:off x="3507432" y="1079343"/>
            <a:ext cx="4687557" cy="59285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panose="020B0502020202020204" pitchFamily="34" charset="0"/>
              </a:rPr>
              <a:t>Pre-Processing &amp; Processing</a:t>
            </a:r>
          </a:p>
        </p:txBody>
      </p:sp>
      <p:sp>
        <p:nvSpPr>
          <p:cNvPr id="9" name="Rectangle: Rounded Corners 8">
            <a:extLst>
              <a:ext uri="{FF2B5EF4-FFF2-40B4-BE49-F238E27FC236}">
                <a16:creationId xmlns:a16="http://schemas.microsoft.com/office/drawing/2014/main" id="{AEEC4D0E-0549-4FAE-A68D-069C5AAC5105}"/>
              </a:ext>
            </a:extLst>
          </p:cNvPr>
          <p:cNvSpPr/>
          <p:nvPr/>
        </p:nvSpPr>
        <p:spPr>
          <a:xfrm>
            <a:off x="8620028" y="1079343"/>
            <a:ext cx="2651760" cy="59285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Century Gothic" panose="020B0502020202020204" pitchFamily="34" charset="0"/>
              </a:rPr>
              <a:t>End Products</a:t>
            </a:r>
          </a:p>
        </p:txBody>
      </p:sp>
      <p:sp>
        <p:nvSpPr>
          <p:cNvPr id="11" name="TextBox 10">
            <a:extLst>
              <a:ext uri="{FF2B5EF4-FFF2-40B4-BE49-F238E27FC236}">
                <a16:creationId xmlns:a16="http://schemas.microsoft.com/office/drawing/2014/main" id="{E628BBB1-FE5C-45A3-9157-16AE7D9BAC6B}"/>
              </a:ext>
            </a:extLst>
          </p:cNvPr>
          <p:cNvSpPr txBox="1"/>
          <p:nvPr/>
        </p:nvSpPr>
        <p:spPr>
          <a:xfrm>
            <a:off x="391885" y="1887376"/>
            <a:ext cx="27807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404040"/>
                </a:solidFill>
                <a:latin typeface="Century Gothic"/>
              </a:rPr>
              <a:t>Sensor Observations</a:t>
            </a:r>
            <a:endParaRPr lang="en-US">
              <a:cs typeface="Calibri"/>
            </a:endParaRPr>
          </a:p>
        </p:txBody>
      </p:sp>
      <p:sp>
        <p:nvSpPr>
          <p:cNvPr id="5" name="Oval 4">
            <a:extLst>
              <a:ext uri="{FF2B5EF4-FFF2-40B4-BE49-F238E27FC236}">
                <a16:creationId xmlns:a16="http://schemas.microsoft.com/office/drawing/2014/main" id="{07871D86-DF0A-49CC-BB67-03F78D9F3BEF}"/>
              </a:ext>
            </a:extLst>
          </p:cNvPr>
          <p:cNvSpPr/>
          <p:nvPr/>
        </p:nvSpPr>
        <p:spPr>
          <a:xfrm>
            <a:off x="224581" y="2342972"/>
            <a:ext cx="1463040" cy="1463040"/>
          </a:xfrm>
          <a:prstGeom prst="ellipse">
            <a:avLst/>
          </a:prstGeom>
          <a:no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b="1">
                <a:solidFill>
                  <a:schemeClr val="tx1">
                    <a:lumMod val="75000"/>
                    <a:lumOff val="25000"/>
                  </a:schemeClr>
                </a:solidFill>
                <a:latin typeface="Century Gothic"/>
              </a:rPr>
              <a:t>MODIS</a:t>
            </a:r>
          </a:p>
          <a:p>
            <a:pPr algn="ctr"/>
            <a:r>
              <a:rPr lang="en-US">
                <a:solidFill>
                  <a:schemeClr val="tx1">
                    <a:lumMod val="75000"/>
                    <a:lumOff val="25000"/>
                  </a:schemeClr>
                </a:solidFill>
                <a:latin typeface="Century Gothic"/>
              </a:rPr>
              <a:t>(</a:t>
            </a:r>
            <a:r>
              <a:rPr lang="en-US" sz="1600" i="1">
                <a:solidFill>
                  <a:schemeClr val="tx1">
                    <a:lumMod val="75000"/>
                    <a:lumOff val="25000"/>
                  </a:schemeClr>
                </a:solidFill>
                <a:latin typeface="Century Gothic"/>
              </a:rPr>
              <a:t>MAIAC</a:t>
            </a:r>
            <a:r>
              <a:rPr lang="en-US">
                <a:solidFill>
                  <a:schemeClr val="tx1">
                    <a:lumMod val="75000"/>
                    <a:lumOff val="25000"/>
                  </a:schemeClr>
                </a:solidFill>
                <a:latin typeface="Century Gothic"/>
              </a:rPr>
              <a:t>)</a:t>
            </a:r>
          </a:p>
          <a:p>
            <a:pPr algn="ctr"/>
            <a:r>
              <a:rPr lang="en-US" sz="1600">
                <a:solidFill>
                  <a:schemeClr val="tx1">
                    <a:lumMod val="75000"/>
                    <a:lumOff val="25000"/>
                  </a:schemeClr>
                </a:solidFill>
                <a:latin typeface="Century Gothic"/>
              </a:rPr>
              <a:t>AOD</a:t>
            </a:r>
            <a:endParaRPr lang="en-US" sz="1600" baseline="-25000">
              <a:solidFill>
                <a:schemeClr val="tx1">
                  <a:lumMod val="75000"/>
                  <a:lumOff val="25000"/>
                </a:schemeClr>
              </a:solidFill>
              <a:latin typeface="Century Gothic"/>
            </a:endParaRPr>
          </a:p>
        </p:txBody>
      </p:sp>
      <p:sp>
        <p:nvSpPr>
          <p:cNvPr id="12" name="Oval 11">
            <a:extLst>
              <a:ext uri="{FF2B5EF4-FFF2-40B4-BE49-F238E27FC236}">
                <a16:creationId xmlns:a16="http://schemas.microsoft.com/office/drawing/2014/main" id="{DD2C87CF-7F72-4D1F-970D-9ABED6212462}"/>
              </a:ext>
            </a:extLst>
          </p:cNvPr>
          <p:cNvSpPr/>
          <p:nvPr/>
        </p:nvSpPr>
        <p:spPr>
          <a:xfrm>
            <a:off x="1699177" y="2925039"/>
            <a:ext cx="1463040" cy="1463040"/>
          </a:xfrm>
          <a:prstGeom prst="ellipse">
            <a:avLst/>
          </a:prstGeom>
          <a:no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b="1">
                <a:solidFill>
                  <a:schemeClr val="tx1">
                    <a:lumMod val="75000"/>
                    <a:lumOff val="25000"/>
                  </a:schemeClr>
                </a:solidFill>
                <a:latin typeface="Century Gothic"/>
              </a:rPr>
              <a:t>TROPOMI</a:t>
            </a:r>
          </a:p>
          <a:p>
            <a:pPr algn="ctr"/>
            <a:r>
              <a:rPr lang="en-US" sz="1600">
                <a:solidFill>
                  <a:schemeClr val="tx1">
                    <a:lumMod val="75000"/>
                    <a:lumOff val="25000"/>
                  </a:schemeClr>
                </a:solidFill>
                <a:latin typeface="Century Gothic"/>
              </a:rPr>
              <a:t>NO</a:t>
            </a:r>
            <a:r>
              <a:rPr lang="en-US" sz="1600" baseline="-25000">
                <a:solidFill>
                  <a:schemeClr val="tx1">
                    <a:lumMod val="75000"/>
                    <a:lumOff val="25000"/>
                  </a:schemeClr>
                </a:solidFill>
                <a:latin typeface="Century Gothic"/>
              </a:rPr>
              <a:t>2</a:t>
            </a:r>
          </a:p>
        </p:txBody>
      </p:sp>
      <p:sp>
        <p:nvSpPr>
          <p:cNvPr id="13" name="Oval 12">
            <a:extLst>
              <a:ext uri="{FF2B5EF4-FFF2-40B4-BE49-F238E27FC236}">
                <a16:creationId xmlns:a16="http://schemas.microsoft.com/office/drawing/2014/main" id="{7CEE2B6D-68EE-4E79-85EF-FC3C0C1E9258}"/>
              </a:ext>
            </a:extLst>
          </p:cNvPr>
          <p:cNvSpPr/>
          <p:nvPr/>
        </p:nvSpPr>
        <p:spPr>
          <a:xfrm>
            <a:off x="302956" y="3847706"/>
            <a:ext cx="1563303" cy="1483092"/>
          </a:xfrm>
          <a:prstGeom prst="ellipse">
            <a:avLst/>
          </a:prstGeom>
          <a:no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b="1">
                <a:solidFill>
                  <a:schemeClr val="tx1">
                    <a:lumMod val="75000"/>
                    <a:lumOff val="25000"/>
                  </a:schemeClr>
                </a:solidFill>
                <a:latin typeface="Century Gothic"/>
              </a:rPr>
              <a:t>CALIOP</a:t>
            </a:r>
          </a:p>
          <a:p>
            <a:pPr algn="ctr"/>
            <a:r>
              <a:rPr lang="en-US" sz="1600">
                <a:solidFill>
                  <a:schemeClr val="tx1">
                    <a:lumMod val="75000"/>
                    <a:lumOff val="25000"/>
                  </a:schemeClr>
                </a:solidFill>
                <a:latin typeface="Century Gothic"/>
              </a:rPr>
              <a:t>VFM &amp; Aerosol Profile</a:t>
            </a:r>
          </a:p>
        </p:txBody>
      </p:sp>
      <p:sp>
        <p:nvSpPr>
          <p:cNvPr id="14" name="Arrow: Right 13">
            <a:extLst>
              <a:ext uri="{FF2B5EF4-FFF2-40B4-BE49-F238E27FC236}">
                <a16:creationId xmlns:a16="http://schemas.microsoft.com/office/drawing/2014/main" id="{CD7E2318-3906-42D5-9FF0-18C4E5051AA6}"/>
              </a:ext>
            </a:extLst>
          </p:cNvPr>
          <p:cNvSpPr/>
          <p:nvPr/>
        </p:nvSpPr>
        <p:spPr>
          <a:xfrm>
            <a:off x="3670331" y="2467902"/>
            <a:ext cx="2471392" cy="981737"/>
          </a:xfrm>
          <a:prstGeom prst="rightArrow">
            <a:avLst/>
          </a:prstGeom>
          <a:no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75000"/>
                    <a:lumOff val="25000"/>
                  </a:schemeClr>
                </a:solidFill>
                <a:latin typeface="Century Gothic"/>
              </a:rPr>
              <a:t>Google Earth Engine</a:t>
            </a:r>
            <a:endParaRPr lang="en-US" sz="1600">
              <a:solidFill>
                <a:schemeClr val="tx1">
                  <a:lumMod val="75000"/>
                  <a:lumOff val="25000"/>
                </a:schemeClr>
              </a:solidFill>
              <a:latin typeface="Century Gothic" panose="020B0502020202020204" pitchFamily="34" charset="0"/>
            </a:endParaRPr>
          </a:p>
        </p:txBody>
      </p:sp>
      <p:sp>
        <p:nvSpPr>
          <p:cNvPr id="15" name="Arrow: Right 14">
            <a:extLst>
              <a:ext uri="{FF2B5EF4-FFF2-40B4-BE49-F238E27FC236}">
                <a16:creationId xmlns:a16="http://schemas.microsoft.com/office/drawing/2014/main" id="{5DDE8617-986A-4385-B30C-0F9E23ABF02C}"/>
              </a:ext>
            </a:extLst>
          </p:cNvPr>
          <p:cNvSpPr/>
          <p:nvPr/>
        </p:nvSpPr>
        <p:spPr>
          <a:xfrm>
            <a:off x="3670331" y="3616485"/>
            <a:ext cx="2471392" cy="981737"/>
          </a:xfrm>
          <a:prstGeom prst="rightArrow">
            <a:avLst/>
          </a:prstGeom>
          <a:no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err="1">
                <a:solidFill>
                  <a:schemeClr val="tx1">
                    <a:lumMod val="75000"/>
                    <a:lumOff val="25000"/>
                  </a:schemeClr>
                </a:solidFill>
                <a:latin typeface="Century Gothic"/>
              </a:rPr>
              <a:t>JupyterLab</a:t>
            </a:r>
            <a:r>
              <a:rPr lang="en-US" sz="1600">
                <a:solidFill>
                  <a:schemeClr val="tx1">
                    <a:lumMod val="75000"/>
                    <a:lumOff val="25000"/>
                  </a:schemeClr>
                </a:solidFill>
                <a:latin typeface="Century Gothic"/>
              </a:rPr>
              <a:t> </a:t>
            </a:r>
          </a:p>
        </p:txBody>
      </p:sp>
      <p:sp>
        <p:nvSpPr>
          <p:cNvPr id="16" name="Arrow: Right 15">
            <a:extLst>
              <a:ext uri="{FF2B5EF4-FFF2-40B4-BE49-F238E27FC236}">
                <a16:creationId xmlns:a16="http://schemas.microsoft.com/office/drawing/2014/main" id="{D4D4F37E-8D67-4349-AA2D-23D5822A80FA}"/>
              </a:ext>
            </a:extLst>
          </p:cNvPr>
          <p:cNvSpPr/>
          <p:nvPr/>
        </p:nvSpPr>
        <p:spPr>
          <a:xfrm>
            <a:off x="3670331" y="4765068"/>
            <a:ext cx="2471392" cy="981737"/>
          </a:xfrm>
          <a:prstGeom prst="rightArrow">
            <a:avLst/>
          </a:prstGeom>
          <a:no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75000"/>
                    <a:lumOff val="25000"/>
                  </a:schemeClr>
                </a:solidFill>
                <a:latin typeface="Century Gothic" panose="020B0502020202020204" pitchFamily="34" charset="0"/>
              </a:rPr>
              <a:t>ArcGIS Pro</a:t>
            </a:r>
          </a:p>
        </p:txBody>
      </p:sp>
      <p:sp>
        <p:nvSpPr>
          <p:cNvPr id="17" name="TextBox 16">
            <a:extLst>
              <a:ext uri="{FF2B5EF4-FFF2-40B4-BE49-F238E27FC236}">
                <a16:creationId xmlns:a16="http://schemas.microsoft.com/office/drawing/2014/main" id="{993A538C-0697-4364-8D53-AC9C64235457}"/>
              </a:ext>
            </a:extLst>
          </p:cNvPr>
          <p:cNvSpPr txBox="1"/>
          <p:nvPr/>
        </p:nvSpPr>
        <p:spPr>
          <a:xfrm>
            <a:off x="381500" y="5417710"/>
            <a:ext cx="27807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rgbClr val="404040"/>
                </a:solidFill>
                <a:latin typeface="Century Gothic"/>
              </a:rPr>
              <a:t>In Situ </a:t>
            </a:r>
            <a:r>
              <a:rPr lang="en-US">
                <a:solidFill>
                  <a:srgbClr val="404040"/>
                </a:solidFill>
                <a:latin typeface="Century Gothic"/>
              </a:rPr>
              <a:t>Observations</a:t>
            </a:r>
            <a:endParaRPr lang="en-US">
              <a:cs typeface="Calibri"/>
            </a:endParaRPr>
          </a:p>
        </p:txBody>
      </p:sp>
      <p:sp>
        <p:nvSpPr>
          <p:cNvPr id="18" name="Rectangle: Rounded Corners 17">
            <a:extLst>
              <a:ext uri="{FF2B5EF4-FFF2-40B4-BE49-F238E27FC236}">
                <a16:creationId xmlns:a16="http://schemas.microsoft.com/office/drawing/2014/main" id="{9442E87D-790F-4D06-BA21-29176E2C6822}"/>
              </a:ext>
            </a:extLst>
          </p:cNvPr>
          <p:cNvSpPr/>
          <p:nvPr/>
        </p:nvSpPr>
        <p:spPr>
          <a:xfrm>
            <a:off x="381500" y="5817875"/>
            <a:ext cx="2421990" cy="536331"/>
          </a:xfrm>
          <a:prstGeom prst="roundRect">
            <a:avLst/>
          </a:prstGeom>
          <a:noFill/>
          <a:ln>
            <a:solidFill>
              <a:schemeClr val="accent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tx1">
                    <a:lumMod val="75000"/>
                    <a:lumOff val="25000"/>
                  </a:schemeClr>
                </a:solidFill>
                <a:latin typeface="Century Gothic"/>
              </a:rPr>
              <a:t>EPA: O</a:t>
            </a:r>
            <a:r>
              <a:rPr lang="en-US" sz="1600" baseline="-25000">
                <a:solidFill>
                  <a:schemeClr val="tx1">
                    <a:lumMod val="75000"/>
                    <a:lumOff val="25000"/>
                  </a:schemeClr>
                </a:solidFill>
                <a:latin typeface="Century Gothic"/>
              </a:rPr>
              <a:t>3</a:t>
            </a:r>
            <a:r>
              <a:rPr lang="en-US" sz="1600">
                <a:solidFill>
                  <a:schemeClr val="tx1">
                    <a:lumMod val="75000"/>
                    <a:lumOff val="25000"/>
                  </a:schemeClr>
                </a:solidFill>
                <a:latin typeface="Century Gothic"/>
              </a:rPr>
              <a:t>, PM</a:t>
            </a:r>
            <a:r>
              <a:rPr lang="en-US" sz="1600" baseline="-25000">
                <a:solidFill>
                  <a:schemeClr val="tx1">
                    <a:lumMod val="75000"/>
                    <a:lumOff val="25000"/>
                  </a:schemeClr>
                </a:solidFill>
                <a:latin typeface="Century Gothic"/>
              </a:rPr>
              <a:t>2.5</a:t>
            </a:r>
            <a:endParaRPr lang="en-US" sz="1600">
              <a:solidFill>
                <a:schemeClr val="tx1">
                  <a:lumMod val="75000"/>
                  <a:lumOff val="25000"/>
                </a:schemeClr>
              </a:solidFill>
              <a:latin typeface="Century Gothic"/>
            </a:endParaRPr>
          </a:p>
        </p:txBody>
      </p:sp>
      <p:sp>
        <p:nvSpPr>
          <p:cNvPr id="19" name="Rectangle: Rounded Corners 18">
            <a:extLst>
              <a:ext uri="{FF2B5EF4-FFF2-40B4-BE49-F238E27FC236}">
                <a16:creationId xmlns:a16="http://schemas.microsoft.com/office/drawing/2014/main" id="{A5948469-7116-475A-8504-8D91597C8C25}"/>
              </a:ext>
            </a:extLst>
          </p:cNvPr>
          <p:cNvSpPr/>
          <p:nvPr/>
        </p:nvSpPr>
        <p:spPr>
          <a:xfrm>
            <a:off x="6454812" y="2467901"/>
            <a:ext cx="1820007" cy="3278903"/>
          </a:xfrm>
          <a:prstGeom prst="roundRect">
            <a:avLst/>
          </a:prstGeom>
          <a:no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Statistical Analyses</a:t>
            </a:r>
          </a:p>
          <a:p>
            <a:pPr algn="ctr"/>
            <a:endParaRPr lang="en-US">
              <a:solidFill>
                <a:schemeClr val="tx1">
                  <a:lumMod val="75000"/>
                  <a:lumOff val="25000"/>
                </a:schemeClr>
              </a:solidFill>
              <a:latin typeface="Century Gothic" panose="020B0502020202020204" pitchFamily="34" charset="0"/>
            </a:endParaRPr>
          </a:p>
          <a:p>
            <a:pPr algn="ctr"/>
            <a:endParaRPr lang="en-US">
              <a:solidFill>
                <a:schemeClr val="tx1">
                  <a:lumMod val="75000"/>
                  <a:lumOff val="25000"/>
                </a:schemeClr>
              </a:solidFill>
              <a:latin typeface="Century Gothic" panose="020B0502020202020204" pitchFamily="34" charset="0"/>
            </a:endParaRPr>
          </a:p>
          <a:p>
            <a:pPr algn="ctr"/>
            <a:r>
              <a:rPr lang="en-US">
                <a:solidFill>
                  <a:schemeClr val="tx1">
                    <a:lumMod val="75000"/>
                    <a:lumOff val="25000"/>
                  </a:schemeClr>
                </a:solidFill>
                <a:latin typeface="Century Gothic" panose="020B0502020202020204" pitchFamily="34" charset="0"/>
              </a:rPr>
              <a:t>Case Studies</a:t>
            </a:r>
          </a:p>
          <a:p>
            <a:pPr algn="ctr"/>
            <a:endParaRPr lang="en-US">
              <a:solidFill>
                <a:schemeClr val="tx1">
                  <a:lumMod val="75000"/>
                  <a:lumOff val="25000"/>
                </a:schemeClr>
              </a:solidFill>
              <a:latin typeface="Century Gothic" panose="020B0502020202020204" pitchFamily="34" charset="0"/>
            </a:endParaRPr>
          </a:p>
          <a:p>
            <a:pPr algn="ctr"/>
            <a:endParaRPr lang="en-US">
              <a:solidFill>
                <a:schemeClr val="tx1">
                  <a:lumMod val="75000"/>
                  <a:lumOff val="25000"/>
                </a:schemeClr>
              </a:solidFill>
              <a:latin typeface="Century Gothic" panose="020B0502020202020204" pitchFamily="34" charset="0"/>
            </a:endParaRPr>
          </a:p>
          <a:p>
            <a:pPr algn="ctr"/>
            <a:r>
              <a:rPr lang="en-US">
                <a:solidFill>
                  <a:schemeClr val="tx1">
                    <a:lumMod val="75000"/>
                    <a:lumOff val="25000"/>
                  </a:schemeClr>
                </a:solidFill>
                <a:latin typeface="Century Gothic" panose="020B0502020202020204" pitchFamily="34" charset="0"/>
              </a:rPr>
              <a:t>Visualizations</a:t>
            </a:r>
          </a:p>
        </p:txBody>
      </p:sp>
      <p:sp>
        <p:nvSpPr>
          <p:cNvPr id="20" name="Rectangle 19">
            <a:extLst>
              <a:ext uri="{FF2B5EF4-FFF2-40B4-BE49-F238E27FC236}">
                <a16:creationId xmlns:a16="http://schemas.microsoft.com/office/drawing/2014/main" id="{B9A0F712-01A4-403E-B6C3-78147E35ED33}"/>
              </a:ext>
            </a:extLst>
          </p:cNvPr>
          <p:cNvSpPr/>
          <p:nvPr/>
        </p:nvSpPr>
        <p:spPr>
          <a:xfrm>
            <a:off x="8650218" y="2467657"/>
            <a:ext cx="2596567" cy="731520"/>
          </a:xfrm>
          <a:prstGeom prst="rect">
            <a:avLst/>
          </a:prstGeom>
          <a:no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AOD Trend Maps (PM</a:t>
            </a:r>
            <a:r>
              <a:rPr lang="en-US" sz="2000" baseline="-25000">
                <a:solidFill>
                  <a:schemeClr val="tx1">
                    <a:lumMod val="75000"/>
                    <a:lumOff val="25000"/>
                  </a:schemeClr>
                </a:solidFill>
                <a:latin typeface="Century Gothic"/>
              </a:rPr>
              <a:t>2.5</a:t>
            </a:r>
            <a:r>
              <a:rPr lang="en-US" sz="2000">
                <a:solidFill>
                  <a:schemeClr val="tx1">
                    <a:lumMod val="75000"/>
                    <a:lumOff val="25000"/>
                  </a:schemeClr>
                </a:solidFill>
                <a:latin typeface="Century Gothic"/>
              </a:rPr>
              <a:t>)</a:t>
            </a:r>
            <a:endParaRPr lang="en-US" sz="2000" baseline="-25000">
              <a:solidFill>
                <a:schemeClr val="tx1">
                  <a:lumMod val="75000"/>
                  <a:lumOff val="25000"/>
                </a:schemeClr>
              </a:solidFill>
              <a:latin typeface="Century Gothic"/>
            </a:endParaRPr>
          </a:p>
        </p:txBody>
      </p:sp>
      <p:sp>
        <p:nvSpPr>
          <p:cNvPr id="21" name="Rectangle 20">
            <a:extLst>
              <a:ext uri="{FF2B5EF4-FFF2-40B4-BE49-F238E27FC236}">
                <a16:creationId xmlns:a16="http://schemas.microsoft.com/office/drawing/2014/main" id="{36684718-6724-4190-A5B9-873E00D4664E}"/>
              </a:ext>
            </a:extLst>
          </p:cNvPr>
          <p:cNvSpPr/>
          <p:nvPr/>
        </p:nvSpPr>
        <p:spPr>
          <a:xfrm>
            <a:off x="8660802" y="3490706"/>
            <a:ext cx="2567813" cy="1306614"/>
          </a:xfrm>
          <a:prstGeom prst="rect">
            <a:avLst/>
          </a:prstGeom>
          <a:no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Aerosol Subtypes and Extinction Coefficient Plots</a:t>
            </a:r>
          </a:p>
        </p:txBody>
      </p:sp>
      <p:sp>
        <p:nvSpPr>
          <p:cNvPr id="22" name="Rectangle 21">
            <a:extLst>
              <a:ext uri="{FF2B5EF4-FFF2-40B4-BE49-F238E27FC236}">
                <a16:creationId xmlns:a16="http://schemas.microsoft.com/office/drawing/2014/main" id="{45FC219C-9965-4064-A3B3-6C1C517FD970}"/>
              </a:ext>
            </a:extLst>
          </p:cNvPr>
          <p:cNvSpPr/>
          <p:nvPr/>
        </p:nvSpPr>
        <p:spPr>
          <a:xfrm>
            <a:off x="8671385" y="5092070"/>
            <a:ext cx="2596567" cy="731520"/>
          </a:xfrm>
          <a:prstGeom prst="rect">
            <a:avLst/>
          </a:prstGeom>
          <a:no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NO</a:t>
            </a:r>
            <a:r>
              <a:rPr lang="en-US" sz="2000" baseline="-25000">
                <a:solidFill>
                  <a:schemeClr val="tx1">
                    <a:lumMod val="75000"/>
                    <a:lumOff val="25000"/>
                  </a:schemeClr>
                </a:solidFill>
                <a:latin typeface="Century Gothic"/>
              </a:rPr>
              <a:t>2</a:t>
            </a:r>
            <a:r>
              <a:rPr lang="en-US" sz="2000">
                <a:solidFill>
                  <a:schemeClr val="tx1">
                    <a:lumMod val="75000"/>
                    <a:lumOff val="25000"/>
                  </a:schemeClr>
                </a:solidFill>
                <a:latin typeface="Century Gothic"/>
              </a:rPr>
              <a:t> Trend Maps as (O</a:t>
            </a:r>
            <a:r>
              <a:rPr lang="en-US" sz="2000" baseline="-25000">
                <a:solidFill>
                  <a:schemeClr val="tx1">
                    <a:lumMod val="75000"/>
                    <a:lumOff val="25000"/>
                  </a:schemeClr>
                </a:solidFill>
                <a:latin typeface="Century Gothic"/>
              </a:rPr>
              <a:t>3</a:t>
            </a:r>
            <a:r>
              <a:rPr lang="en-US" sz="2000">
                <a:solidFill>
                  <a:schemeClr val="tx1">
                    <a:lumMod val="75000"/>
                    <a:lumOff val="25000"/>
                  </a:schemeClr>
                </a:solidFill>
                <a:latin typeface="Century Gothic"/>
              </a:rPr>
              <a:t>)</a:t>
            </a:r>
          </a:p>
        </p:txBody>
      </p:sp>
    </p:spTree>
    <p:extLst>
      <p:ext uri="{BB962C8B-B14F-4D97-AF65-F5344CB8AC3E}">
        <p14:creationId xmlns:p14="http://schemas.microsoft.com/office/powerpoint/2010/main" val="32194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88B9A57-B48B-1811-D9C8-06084DCE789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95999"/>
                </a:solidFill>
                <a:latin typeface="Century Gothic"/>
              </a:rPr>
              <a:t>RESULTS – NO</a:t>
            </a:r>
            <a:r>
              <a:rPr lang="en-US" sz="4000" b="1" baseline="-25000">
                <a:solidFill>
                  <a:srgbClr val="895999"/>
                </a:solidFill>
                <a:latin typeface="Century Gothic"/>
              </a:rPr>
              <a:t>2</a:t>
            </a:r>
            <a:endParaRPr lang="en-US" baseline="-25000"/>
          </a:p>
        </p:txBody>
      </p:sp>
      <p:pic>
        <p:nvPicPr>
          <p:cNvPr id="8" name="Picture 13" descr="A picture containing transport&#10;&#10;Description automatically generated">
            <a:extLst>
              <a:ext uri="{FF2B5EF4-FFF2-40B4-BE49-F238E27FC236}">
                <a16:creationId xmlns:a16="http://schemas.microsoft.com/office/drawing/2014/main" id="{77E4D9EF-E0FB-86C7-E92D-DAEDEE0EE41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516576" y="56691"/>
            <a:ext cx="1670405" cy="1322283"/>
          </a:xfrm>
          <a:prstGeom prst="rect">
            <a:avLst/>
          </a:prstGeom>
          <a:ln>
            <a:noFill/>
          </a:ln>
          <a:effectLst>
            <a:outerShdw blurRad="292100" dist="139700" dir="2700000" algn="tl" rotWithShape="0">
              <a:schemeClr val="bg1">
                <a:alpha val="80000"/>
              </a:schemeClr>
            </a:outerShdw>
          </a:effectLst>
        </p:spPr>
      </p:pic>
      <p:grpSp>
        <p:nvGrpSpPr>
          <p:cNvPr id="9" name="Group 8">
            <a:extLst>
              <a:ext uri="{FF2B5EF4-FFF2-40B4-BE49-F238E27FC236}">
                <a16:creationId xmlns:a16="http://schemas.microsoft.com/office/drawing/2014/main" id="{F4E87A8F-2C42-2996-95CB-D1DD9ADED9D1}"/>
              </a:ext>
            </a:extLst>
          </p:cNvPr>
          <p:cNvGrpSpPr/>
          <p:nvPr/>
        </p:nvGrpSpPr>
        <p:grpSpPr>
          <a:xfrm>
            <a:off x="528990" y="1340247"/>
            <a:ext cx="10109177" cy="5390053"/>
            <a:chOff x="244751" y="1611871"/>
            <a:chExt cx="9826981" cy="5103094"/>
          </a:xfrm>
        </p:grpSpPr>
        <p:sp>
          <p:nvSpPr>
            <p:cNvPr id="7" name="TextBox 6">
              <a:extLst>
                <a:ext uri="{FF2B5EF4-FFF2-40B4-BE49-F238E27FC236}">
                  <a16:creationId xmlns:a16="http://schemas.microsoft.com/office/drawing/2014/main" id="{F57DA0A6-4EED-83BD-7F8D-180BD2A8F9C4}"/>
                </a:ext>
              </a:extLst>
            </p:cNvPr>
            <p:cNvSpPr txBox="1"/>
            <p:nvPr/>
          </p:nvSpPr>
          <p:spPr>
            <a:xfrm>
              <a:off x="3720381" y="1611871"/>
              <a:ext cx="3858702" cy="3496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entury Gothic"/>
                  <a:cs typeface="Calibri"/>
                </a:rPr>
                <a:t>2022 Yearly NO</a:t>
              </a:r>
              <a:r>
                <a:rPr lang="en-US" baseline="-25000">
                  <a:latin typeface="Century Gothic"/>
                  <a:cs typeface="Calibri"/>
                </a:rPr>
                <a:t>2</a:t>
              </a:r>
              <a:r>
                <a:rPr lang="en-US">
                  <a:latin typeface="Century Gothic"/>
                  <a:cs typeface="Calibri"/>
                </a:rPr>
                <a:t> Concentration</a:t>
              </a:r>
              <a:endParaRPr lang="en-US">
                <a:latin typeface="Century Gothic"/>
              </a:endParaRPr>
            </a:p>
          </p:txBody>
        </p:sp>
        <p:sp>
          <p:nvSpPr>
            <p:cNvPr id="10" name="TextBox 9">
              <a:extLst>
                <a:ext uri="{FF2B5EF4-FFF2-40B4-BE49-F238E27FC236}">
                  <a16:creationId xmlns:a16="http://schemas.microsoft.com/office/drawing/2014/main" id="{57B04189-B115-9A5A-1980-095D35CAA073}"/>
                </a:ext>
              </a:extLst>
            </p:cNvPr>
            <p:cNvSpPr txBox="1"/>
            <p:nvPr/>
          </p:nvSpPr>
          <p:spPr>
            <a:xfrm rot="16200000">
              <a:off x="-292581" y="3466504"/>
              <a:ext cx="1643115" cy="5684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Calibri"/>
                </a:rPr>
                <a:t>Concentration</a:t>
              </a:r>
              <a:endParaRPr lang="en-US"/>
            </a:p>
            <a:p>
              <a:pPr algn="ctr"/>
              <a:r>
                <a:rPr lang="en-US" sz="1600">
                  <a:latin typeface="Century Gothic"/>
                  <a:cs typeface="Calibri"/>
                </a:rPr>
                <a:t> (mol/m</a:t>
              </a:r>
              <a:r>
                <a:rPr lang="en-US" sz="1600" baseline="30000">
                  <a:latin typeface="Century Gothic"/>
                  <a:cs typeface="Calibri"/>
                </a:rPr>
                <a:t>2</a:t>
              </a:r>
              <a:r>
                <a:rPr lang="en-US" sz="1600">
                  <a:latin typeface="Century Gothic"/>
                  <a:cs typeface="Calibri"/>
                </a:rPr>
                <a:t>)</a:t>
              </a:r>
              <a:endParaRPr lang="en-US">
                <a:cs typeface="Calibri" panose="020F0502020204030204"/>
              </a:endParaRPr>
            </a:p>
          </p:txBody>
        </p:sp>
        <p:sp>
          <p:nvSpPr>
            <p:cNvPr id="12" name="TextBox 11">
              <a:extLst>
                <a:ext uri="{FF2B5EF4-FFF2-40B4-BE49-F238E27FC236}">
                  <a16:creationId xmlns:a16="http://schemas.microsoft.com/office/drawing/2014/main" id="{4182B434-2CD7-9C71-E731-6EAD5DB4CC24}"/>
                </a:ext>
              </a:extLst>
            </p:cNvPr>
            <p:cNvSpPr txBox="1"/>
            <p:nvPr/>
          </p:nvSpPr>
          <p:spPr>
            <a:xfrm>
              <a:off x="5199460" y="6130190"/>
              <a:ext cx="91723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Century Gothic"/>
                  <a:cs typeface="Calibri"/>
                </a:rPr>
                <a:t>Month</a:t>
              </a:r>
              <a:endParaRPr lang="en-US"/>
            </a:p>
            <a:p>
              <a:endParaRPr lang="en-US" sz="1600">
                <a:latin typeface="Century Gothic"/>
                <a:cs typeface="Calibri"/>
              </a:endParaRPr>
            </a:p>
          </p:txBody>
        </p:sp>
        <p:sp>
          <p:nvSpPr>
            <p:cNvPr id="14" name="TextBox 13">
              <a:extLst>
                <a:ext uri="{FF2B5EF4-FFF2-40B4-BE49-F238E27FC236}">
                  <a16:creationId xmlns:a16="http://schemas.microsoft.com/office/drawing/2014/main" id="{A45F03FF-9954-20F9-35C8-85B4456470AB}"/>
                </a:ext>
              </a:extLst>
            </p:cNvPr>
            <p:cNvSpPr txBox="1"/>
            <p:nvPr/>
          </p:nvSpPr>
          <p:spPr>
            <a:xfrm>
              <a:off x="1350828" y="5803332"/>
              <a:ext cx="300859"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J</a:t>
              </a:r>
            </a:p>
          </p:txBody>
        </p:sp>
        <p:sp>
          <p:nvSpPr>
            <p:cNvPr id="16" name="TextBox 15">
              <a:extLst>
                <a:ext uri="{FF2B5EF4-FFF2-40B4-BE49-F238E27FC236}">
                  <a16:creationId xmlns:a16="http://schemas.microsoft.com/office/drawing/2014/main" id="{CB7913A2-0EF1-333C-341B-77F5E64A76D5}"/>
                </a:ext>
              </a:extLst>
            </p:cNvPr>
            <p:cNvSpPr txBox="1"/>
            <p:nvPr/>
          </p:nvSpPr>
          <p:spPr>
            <a:xfrm>
              <a:off x="3599109" y="5812855"/>
              <a:ext cx="300859"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A</a:t>
              </a:r>
            </a:p>
          </p:txBody>
        </p:sp>
        <p:sp>
          <p:nvSpPr>
            <p:cNvPr id="18" name="TextBox 17">
              <a:extLst>
                <a:ext uri="{FF2B5EF4-FFF2-40B4-BE49-F238E27FC236}">
                  <a16:creationId xmlns:a16="http://schemas.microsoft.com/office/drawing/2014/main" id="{ACD05085-7730-7326-DC62-37FFF89B52FA}"/>
                </a:ext>
              </a:extLst>
            </p:cNvPr>
            <p:cNvSpPr txBox="1"/>
            <p:nvPr/>
          </p:nvSpPr>
          <p:spPr>
            <a:xfrm>
              <a:off x="5865242" y="5802264"/>
              <a:ext cx="291334"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J</a:t>
              </a:r>
            </a:p>
          </p:txBody>
        </p:sp>
        <p:sp>
          <p:nvSpPr>
            <p:cNvPr id="20" name="TextBox 19">
              <a:extLst>
                <a:ext uri="{FF2B5EF4-FFF2-40B4-BE49-F238E27FC236}">
                  <a16:creationId xmlns:a16="http://schemas.microsoft.com/office/drawing/2014/main" id="{E2A0F4A3-7442-3646-6B9D-41DE3DB7EC5B}"/>
                </a:ext>
              </a:extLst>
            </p:cNvPr>
            <p:cNvSpPr txBox="1"/>
            <p:nvPr/>
          </p:nvSpPr>
          <p:spPr>
            <a:xfrm>
              <a:off x="8103998" y="5793807"/>
              <a:ext cx="443734"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O</a:t>
              </a:r>
            </a:p>
          </p:txBody>
        </p:sp>
        <p:sp>
          <p:nvSpPr>
            <p:cNvPr id="21" name="TextBox 20">
              <a:extLst>
                <a:ext uri="{FF2B5EF4-FFF2-40B4-BE49-F238E27FC236}">
                  <a16:creationId xmlns:a16="http://schemas.microsoft.com/office/drawing/2014/main" id="{AC7EA1EA-95D7-CF7D-0590-68E204E568B4}"/>
                </a:ext>
              </a:extLst>
            </p:cNvPr>
            <p:cNvSpPr txBox="1"/>
            <p:nvPr/>
          </p:nvSpPr>
          <p:spPr>
            <a:xfrm>
              <a:off x="2836729" y="5803331"/>
              <a:ext cx="300859"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M</a:t>
              </a:r>
              <a:endParaRPr lang="en-US" sz="1400">
                <a:latin typeface="Century Gothic"/>
              </a:endParaRPr>
            </a:p>
          </p:txBody>
        </p:sp>
        <p:sp>
          <p:nvSpPr>
            <p:cNvPr id="22" name="TextBox 21">
              <a:extLst>
                <a:ext uri="{FF2B5EF4-FFF2-40B4-BE49-F238E27FC236}">
                  <a16:creationId xmlns:a16="http://schemas.microsoft.com/office/drawing/2014/main" id="{FDDD4EF2-7425-C444-C2CA-86A6D2EE36C6}"/>
                </a:ext>
              </a:extLst>
            </p:cNvPr>
            <p:cNvSpPr txBox="1"/>
            <p:nvPr/>
          </p:nvSpPr>
          <p:spPr>
            <a:xfrm>
              <a:off x="5104057" y="5803331"/>
              <a:ext cx="300859"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J</a:t>
              </a:r>
            </a:p>
          </p:txBody>
        </p:sp>
        <p:sp>
          <p:nvSpPr>
            <p:cNvPr id="23" name="TextBox 22">
              <a:extLst>
                <a:ext uri="{FF2B5EF4-FFF2-40B4-BE49-F238E27FC236}">
                  <a16:creationId xmlns:a16="http://schemas.microsoft.com/office/drawing/2014/main" id="{5C3D2205-9EF2-A269-273F-E24CE2772B79}"/>
                </a:ext>
              </a:extLst>
            </p:cNvPr>
            <p:cNvSpPr txBox="1"/>
            <p:nvPr/>
          </p:nvSpPr>
          <p:spPr>
            <a:xfrm>
              <a:off x="7341616" y="5792740"/>
              <a:ext cx="291334"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S</a:t>
              </a:r>
            </a:p>
          </p:txBody>
        </p:sp>
        <p:sp>
          <p:nvSpPr>
            <p:cNvPr id="24" name="TextBox 23">
              <a:extLst>
                <a:ext uri="{FF2B5EF4-FFF2-40B4-BE49-F238E27FC236}">
                  <a16:creationId xmlns:a16="http://schemas.microsoft.com/office/drawing/2014/main" id="{96B3F418-8C0A-0925-8BCD-5DDB62BA0D83}"/>
                </a:ext>
              </a:extLst>
            </p:cNvPr>
            <p:cNvSpPr txBox="1"/>
            <p:nvPr/>
          </p:nvSpPr>
          <p:spPr>
            <a:xfrm>
              <a:off x="9561323" y="5793806"/>
              <a:ext cx="510409"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D</a:t>
              </a:r>
            </a:p>
          </p:txBody>
        </p:sp>
        <p:sp>
          <p:nvSpPr>
            <p:cNvPr id="25" name="TextBox 24">
              <a:extLst>
                <a:ext uri="{FF2B5EF4-FFF2-40B4-BE49-F238E27FC236}">
                  <a16:creationId xmlns:a16="http://schemas.microsoft.com/office/drawing/2014/main" id="{B6EBB34A-B6FA-76FB-7CCB-1547D7B6364F}"/>
                </a:ext>
              </a:extLst>
            </p:cNvPr>
            <p:cNvSpPr txBox="1"/>
            <p:nvPr/>
          </p:nvSpPr>
          <p:spPr>
            <a:xfrm>
              <a:off x="2093778" y="5803331"/>
              <a:ext cx="300859"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F</a:t>
              </a:r>
              <a:endParaRPr lang="en-US" sz="1400"/>
            </a:p>
          </p:txBody>
        </p:sp>
        <p:sp>
          <p:nvSpPr>
            <p:cNvPr id="26" name="TextBox 25">
              <a:extLst>
                <a:ext uri="{FF2B5EF4-FFF2-40B4-BE49-F238E27FC236}">
                  <a16:creationId xmlns:a16="http://schemas.microsoft.com/office/drawing/2014/main" id="{80DF82F9-73B7-5603-D34F-ECA343E28F38}"/>
                </a:ext>
              </a:extLst>
            </p:cNvPr>
            <p:cNvSpPr txBox="1"/>
            <p:nvPr/>
          </p:nvSpPr>
          <p:spPr>
            <a:xfrm>
              <a:off x="4342057" y="5803331"/>
              <a:ext cx="300859"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M</a:t>
              </a:r>
            </a:p>
          </p:txBody>
        </p:sp>
        <p:sp>
          <p:nvSpPr>
            <p:cNvPr id="27" name="TextBox 26">
              <a:extLst>
                <a:ext uri="{FF2B5EF4-FFF2-40B4-BE49-F238E27FC236}">
                  <a16:creationId xmlns:a16="http://schemas.microsoft.com/office/drawing/2014/main" id="{50768FDF-A24B-9537-67C5-7FC52607D30E}"/>
                </a:ext>
              </a:extLst>
            </p:cNvPr>
            <p:cNvSpPr txBox="1"/>
            <p:nvPr/>
          </p:nvSpPr>
          <p:spPr>
            <a:xfrm>
              <a:off x="6617716" y="5802264"/>
              <a:ext cx="291334"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A</a:t>
              </a:r>
            </a:p>
          </p:txBody>
        </p:sp>
        <p:sp>
          <p:nvSpPr>
            <p:cNvPr id="28" name="TextBox 27">
              <a:extLst>
                <a:ext uri="{FF2B5EF4-FFF2-40B4-BE49-F238E27FC236}">
                  <a16:creationId xmlns:a16="http://schemas.microsoft.com/office/drawing/2014/main" id="{217D9C40-3E66-B5A2-9518-EE96E179C98D}"/>
                </a:ext>
              </a:extLst>
            </p:cNvPr>
            <p:cNvSpPr txBox="1"/>
            <p:nvPr/>
          </p:nvSpPr>
          <p:spPr>
            <a:xfrm>
              <a:off x="8856472" y="5793808"/>
              <a:ext cx="443734" cy="2913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N</a:t>
              </a:r>
            </a:p>
          </p:txBody>
        </p:sp>
      </p:grpSp>
      <p:sp>
        <p:nvSpPr>
          <p:cNvPr id="39" name="TextBox 38">
            <a:extLst>
              <a:ext uri="{FF2B5EF4-FFF2-40B4-BE49-F238E27FC236}">
                <a16:creationId xmlns:a16="http://schemas.microsoft.com/office/drawing/2014/main" id="{AEAC6E58-BC5B-F51C-E135-B18D87BEFBBF}"/>
              </a:ext>
            </a:extLst>
          </p:cNvPr>
          <p:cNvSpPr txBox="1"/>
          <p:nvPr/>
        </p:nvSpPr>
        <p:spPr>
          <a:xfrm>
            <a:off x="1130187" y="2641996"/>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0.30</a:t>
            </a:r>
            <a:endParaRPr lang="en-US" sz="1400">
              <a:latin typeface="Century Gothic"/>
            </a:endParaRPr>
          </a:p>
        </p:txBody>
      </p:sp>
      <p:sp>
        <p:nvSpPr>
          <p:cNvPr id="41" name="TextBox 40">
            <a:extLst>
              <a:ext uri="{FF2B5EF4-FFF2-40B4-BE49-F238E27FC236}">
                <a16:creationId xmlns:a16="http://schemas.microsoft.com/office/drawing/2014/main" id="{ECD831EF-873E-D6A6-3CFF-1B1AE9448ABA}"/>
              </a:ext>
            </a:extLst>
          </p:cNvPr>
          <p:cNvSpPr txBox="1"/>
          <p:nvPr/>
        </p:nvSpPr>
        <p:spPr>
          <a:xfrm>
            <a:off x="1104564" y="3087253"/>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0.25</a:t>
            </a:r>
            <a:endParaRPr lang="en-US" sz="1400">
              <a:latin typeface="Century Gothic"/>
            </a:endParaRPr>
          </a:p>
        </p:txBody>
      </p:sp>
      <p:sp>
        <p:nvSpPr>
          <p:cNvPr id="43" name="TextBox 42">
            <a:extLst>
              <a:ext uri="{FF2B5EF4-FFF2-40B4-BE49-F238E27FC236}">
                <a16:creationId xmlns:a16="http://schemas.microsoft.com/office/drawing/2014/main" id="{7C547E1F-FFE1-AA45-61C7-5DF46894F300}"/>
              </a:ext>
            </a:extLst>
          </p:cNvPr>
          <p:cNvSpPr txBox="1"/>
          <p:nvPr/>
        </p:nvSpPr>
        <p:spPr>
          <a:xfrm>
            <a:off x="1103450" y="3576193"/>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0.20</a:t>
            </a:r>
            <a:endParaRPr lang="en-US" sz="1400">
              <a:latin typeface="Century Gothic"/>
            </a:endParaRPr>
          </a:p>
        </p:txBody>
      </p:sp>
      <p:sp>
        <p:nvSpPr>
          <p:cNvPr id="45" name="TextBox 44">
            <a:extLst>
              <a:ext uri="{FF2B5EF4-FFF2-40B4-BE49-F238E27FC236}">
                <a16:creationId xmlns:a16="http://schemas.microsoft.com/office/drawing/2014/main" id="{D9558B84-C8FD-2371-2076-DA16D1208D65}"/>
              </a:ext>
            </a:extLst>
          </p:cNvPr>
          <p:cNvSpPr txBox="1"/>
          <p:nvPr/>
        </p:nvSpPr>
        <p:spPr>
          <a:xfrm>
            <a:off x="1089362" y="4048719"/>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0.15</a:t>
            </a:r>
            <a:endParaRPr lang="en-US" sz="1400">
              <a:latin typeface="Century Gothic"/>
            </a:endParaRPr>
          </a:p>
        </p:txBody>
      </p:sp>
      <p:sp>
        <p:nvSpPr>
          <p:cNvPr id="47" name="TextBox 46">
            <a:extLst>
              <a:ext uri="{FF2B5EF4-FFF2-40B4-BE49-F238E27FC236}">
                <a16:creationId xmlns:a16="http://schemas.microsoft.com/office/drawing/2014/main" id="{D1C433A9-E31C-A68B-D685-55BE70C531C7}"/>
              </a:ext>
            </a:extLst>
          </p:cNvPr>
          <p:cNvSpPr txBox="1"/>
          <p:nvPr/>
        </p:nvSpPr>
        <p:spPr>
          <a:xfrm>
            <a:off x="1094043" y="4501132"/>
            <a:ext cx="24820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0.10</a:t>
            </a:r>
            <a:endParaRPr lang="en-US" sz="1400">
              <a:latin typeface="Century Gothic"/>
            </a:endParaRPr>
          </a:p>
        </p:txBody>
      </p:sp>
      <p:sp>
        <p:nvSpPr>
          <p:cNvPr id="49" name="TextBox 48">
            <a:extLst>
              <a:ext uri="{FF2B5EF4-FFF2-40B4-BE49-F238E27FC236}">
                <a16:creationId xmlns:a16="http://schemas.microsoft.com/office/drawing/2014/main" id="{F7089C6C-4264-0796-2105-2E142417AEA2}"/>
              </a:ext>
            </a:extLst>
          </p:cNvPr>
          <p:cNvSpPr txBox="1"/>
          <p:nvPr/>
        </p:nvSpPr>
        <p:spPr>
          <a:xfrm>
            <a:off x="1079837" y="4976436"/>
            <a:ext cx="5665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0.05</a:t>
            </a:r>
            <a:endParaRPr lang="en-US" sz="1400">
              <a:latin typeface="Century Gothic"/>
            </a:endParaRPr>
          </a:p>
        </p:txBody>
      </p:sp>
      <p:sp>
        <p:nvSpPr>
          <p:cNvPr id="51" name="TextBox 50">
            <a:extLst>
              <a:ext uri="{FF2B5EF4-FFF2-40B4-BE49-F238E27FC236}">
                <a16:creationId xmlns:a16="http://schemas.microsoft.com/office/drawing/2014/main" id="{3C11E3EF-8CBF-A8D8-F35E-57F5DEF68994}"/>
              </a:ext>
            </a:extLst>
          </p:cNvPr>
          <p:cNvSpPr txBox="1"/>
          <p:nvPr/>
        </p:nvSpPr>
        <p:spPr>
          <a:xfrm>
            <a:off x="1093924" y="5412701"/>
            <a:ext cx="50355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latin typeface="Century Gothic"/>
                <a:cs typeface="Calibri"/>
              </a:rPr>
              <a:t>0</a:t>
            </a:r>
            <a:endParaRPr lang="en-US" sz="1400">
              <a:latin typeface="Century Gothic"/>
            </a:endParaRPr>
          </a:p>
        </p:txBody>
      </p:sp>
      <p:sp>
        <p:nvSpPr>
          <p:cNvPr id="52" name="TextBox 51">
            <a:extLst>
              <a:ext uri="{FF2B5EF4-FFF2-40B4-BE49-F238E27FC236}">
                <a16:creationId xmlns:a16="http://schemas.microsoft.com/office/drawing/2014/main" id="{EA0428EB-5B7E-03A4-311B-83DC4309EF6E}"/>
              </a:ext>
            </a:extLst>
          </p:cNvPr>
          <p:cNvSpPr txBox="1"/>
          <p:nvPr/>
        </p:nvSpPr>
        <p:spPr>
          <a:xfrm>
            <a:off x="1151899" y="1740385"/>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0.40</a:t>
            </a:r>
            <a:endParaRPr lang="en-US" sz="1400">
              <a:latin typeface="Century Gothic"/>
            </a:endParaRPr>
          </a:p>
        </p:txBody>
      </p:sp>
      <p:sp>
        <p:nvSpPr>
          <p:cNvPr id="53" name="TextBox 52">
            <a:extLst>
              <a:ext uri="{FF2B5EF4-FFF2-40B4-BE49-F238E27FC236}">
                <a16:creationId xmlns:a16="http://schemas.microsoft.com/office/drawing/2014/main" id="{8C78C808-5CDC-17C9-86D2-486A36749198}"/>
              </a:ext>
            </a:extLst>
          </p:cNvPr>
          <p:cNvSpPr txBox="1"/>
          <p:nvPr/>
        </p:nvSpPr>
        <p:spPr>
          <a:xfrm>
            <a:off x="1125623" y="2182379"/>
            <a:ext cx="249160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0.35</a:t>
            </a:r>
            <a:endParaRPr lang="en-US" sz="1400">
              <a:latin typeface="Century Gothic"/>
            </a:endParaRPr>
          </a:p>
        </p:txBody>
      </p:sp>
      <p:sp>
        <p:nvSpPr>
          <p:cNvPr id="32" name="TextBox 31">
            <a:extLst>
              <a:ext uri="{FF2B5EF4-FFF2-40B4-BE49-F238E27FC236}">
                <a16:creationId xmlns:a16="http://schemas.microsoft.com/office/drawing/2014/main" id="{1C514BA4-5F5D-4144-B97C-853F3456626C}"/>
              </a:ext>
            </a:extLst>
          </p:cNvPr>
          <p:cNvSpPr txBox="1"/>
          <p:nvPr/>
        </p:nvSpPr>
        <p:spPr>
          <a:xfrm>
            <a:off x="10055569" y="641712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tx1">
                    <a:lumMod val="75000"/>
                    <a:lumOff val="25000"/>
                  </a:schemeClr>
                </a:solidFill>
                <a:latin typeface="Century Gothic"/>
                <a:cs typeface="Calibri"/>
              </a:rPr>
              <a:t>Image Credit: ESA</a:t>
            </a:r>
          </a:p>
        </p:txBody>
      </p:sp>
      <p:pic>
        <p:nvPicPr>
          <p:cNvPr id="2" name="Picture 4" descr="Chart, line chart&#10;&#10;Description automatically generated">
            <a:extLst>
              <a:ext uri="{FF2B5EF4-FFF2-40B4-BE49-F238E27FC236}">
                <a16:creationId xmlns:a16="http://schemas.microsoft.com/office/drawing/2014/main" id="{B87919AD-E0FC-2FB5-FDAB-FEDBCFB9DAB4}"/>
              </a:ext>
            </a:extLst>
          </p:cNvPr>
          <p:cNvPicPr>
            <a:picLocks noChangeAspect="1"/>
          </p:cNvPicPr>
          <p:nvPr/>
        </p:nvPicPr>
        <p:blipFill rotWithShape="1">
          <a:blip r:embed="rId4"/>
          <a:srcRect l="5950" t="14905" r="2314" b="7485"/>
          <a:stretch/>
        </p:blipFill>
        <p:spPr>
          <a:xfrm>
            <a:off x="1649664" y="1710429"/>
            <a:ext cx="8852351" cy="4066921"/>
          </a:xfrm>
          <a:prstGeom prst="rect">
            <a:avLst/>
          </a:prstGeom>
        </p:spPr>
      </p:pic>
    </p:spTree>
    <p:extLst>
      <p:ext uri="{BB962C8B-B14F-4D97-AF65-F5344CB8AC3E}">
        <p14:creationId xmlns:p14="http://schemas.microsoft.com/office/powerpoint/2010/main" val="3353978888"/>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041d2c-28c4-4898-9d7f-fdf3d423cb64">
      <UserInfo>
        <DisplayName>Ephrata Yohannes</DisplayName>
        <AccountId>15</AccountId>
        <AccountType/>
      </UserInfo>
      <UserInfo>
        <DisplayName>Carli Merrick</DisplayName>
        <AccountId>31</AccountId>
        <AccountType/>
      </UserInfo>
    </SharedWithUsers>
    <lcf76f155ced4ddcb4097134ff3c332f xmlns="8fe16c19-f07e-451f-b6f8-9bd333cc244d">
      <Terms xmlns="http://schemas.microsoft.com/office/infopath/2007/PartnerControls"/>
    </lcf76f155ced4ddcb4097134ff3c332f>
    <TaxCatchAll xmlns="7a041d2c-28c4-4898-9d7f-fdf3d423cb64" xsi:nil="true"/>
    <MediaLengthInSeconds xmlns="8fe16c19-f07e-451f-b6f8-9bd333cc244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7FA751A028CA54C8F665F2DB795C269" ma:contentTypeVersion="12" ma:contentTypeDescription="Create a new document." ma:contentTypeScope="" ma:versionID="06f8a64ba4551e8557e990c30c525292">
  <xsd:schema xmlns:xsd="http://www.w3.org/2001/XMLSchema" xmlns:xs="http://www.w3.org/2001/XMLSchema" xmlns:p="http://schemas.microsoft.com/office/2006/metadata/properties" xmlns:ns2="8fe16c19-f07e-451f-b6f8-9bd333cc244d" xmlns:ns3="7a041d2c-28c4-4898-9d7f-fdf3d423cb64" targetNamespace="http://schemas.microsoft.com/office/2006/metadata/properties" ma:root="true" ma:fieldsID="7d79adacb250a805891d62820c601c61" ns2:_="" ns3:_="">
    <xsd:import namespace="8fe16c19-f07e-451f-b6f8-9bd333cc244d"/>
    <xsd:import namespace="7a041d2c-28c4-4898-9d7f-fdf3d423cb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16c19-f07e-451f-b6f8-9bd333cc2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041d2c-28c4-4898-9d7f-fdf3d423cb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865e315-2338-4bef-ae3f-00c453404679}" ma:internalName="TaxCatchAll" ma:showField="CatchAllData" ma:web="7a041d2c-28c4-4898-9d7f-fdf3d423cb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7a041d2c-28c4-4898-9d7f-fdf3d423cb64"/>
    <ds:schemaRef ds:uri="8fe16c19-f07e-451f-b6f8-9bd333cc244d"/>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D16AD044-BB05-43D9-8BB1-7CF693F58FC2}">
  <ds:schemaRefs>
    <ds:schemaRef ds:uri="7a041d2c-28c4-4898-9d7f-fdf3d423cb64"/>
    <ds:schemaRef ds:uri="8fe16c19-f07e-451f-b6f8-9bd333cc24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4493</Words>
  <Application>Microsoft Office PowerPoint</Application>
  <PresentationFormat>Widescreen</PresentationFormat>
  <Paragraphs>478</Paragraphs>
  <Slides>19</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Arial,Sans-Serif</vt:lpstr>
      <vt:lpstr>Calibri</vt:lpstr>
      <vt:lpstr>Calibri Light</vt:lpstr>
      <vt:lpstr>Century Gothic</vt:lpstr>
      <vt:lpstr>Segoe UI</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Olivia Landry</cp:lastModifiedBy>
  <cp:revision>2</cp:revision>
  <dcterms:created xsi:type="dcterms:W3CDTF">2019-11-12T17:46:59Z</dcterms:created>
  <dcterms:modified xsi:type="dcterms:W3CDTF">2023-05-10T20:12:13Z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0x01010007FA751A028CA54C8F665F2DB795C269</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